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charts/chart4.xml" ContentType="application/vnd.openxmlformats-officedocument.drawingml.chart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32"/>
  </p:notesMasterIdLst>
  <p:sldIdLst>
    <p:sldId id="260" r:id="rId3"/>
    <p:sldId id="293" r:id="rId4"/>
    <p:sldId id="294" r:id="rId5"/>
    <p:sldId id="261" r:id="rId6"/>
    <p:sldId id="295" r:id="rId7"/>
    <p:sldId id="262" r:id="rId8"/>
    <p:sldId id="297" r:id="rId9"/>
    <p:sldId id="263" r:id="rId10"/>
    <p:sldId id="305" r:id="rId11"/>
    <p:sldId id="299" r:id="rId12"/>
    <p:sldId id="264" r:id="rId13"/>
    <p:sldId id="278" r:id="rId14"/>
    <p:sldId id="279" r:id="rId15"/>
    <p:sldId id="296" r:id="rId16"/>
    <p:sldId id="280" r:id="rId17"/>
    <p:sldId id="281" r:id="rId18"/>
    <p:sldId id="291" r:id="rId19"/>
    <p:sldId id="266" r:id="rId20"/>
    <p:sldId id="267" r:id="rId21"/>
    <p:sldId id="300" r:id="rId22"/>
    <p:sldId id="306" r:id="rId23"/>
    <p:sldId id="301" r:id="rId24"/>
    <p:sldId id="302" r:id="rId25"/>
    <p:sldId id="284" r:id="rId26"/>
    <p:sldId id="269" r:id="rId27"/>
    <p:sldId id="270" r:id="rId28"/>
    <p:sldId id="290" r:id="rId29"/>
    <p:sldId id="273" r:id="rId30"/>
    <p:sldId id="27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8946" initials="1" lastIdx="4" clrIdx="0"/>
  <p:cmAuthor id="1" name="16342" initials="1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92832" autoAdjust="0"/>
  </p:normalViewPr>
  <p:slideViewPr>
    <p:cSldViewPr>
      <p:cViewPr varScale="1">
        <p:scale>
          <a:sx n="68" d="100"/>
          <a:sy n="68" d="100"/>
        </p:scale>
        <p:origin x="-13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4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20016553\Documents\healthdata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intel\Desktop\Khushboo\working%20IF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tel\Desktop\Khushboo\working%20IF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2"/>
  <c:chart>
    <c:title>
      <c:tx>
        <c:rich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r>
              <a:rPr lang="en-US" sz="1400">
                <a:solidFill>
                  <a:schemeClr val="tx1"/>
                </a:solidFill>
              </a:rPr>
              <a:t>Share of LOBs in GI 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6.2214698162729724E-2"/>
          <c:y val="0.16100600911728152"/>
          <c:w val="0.57890419947506566"/>
          <c:h val="0.7617160519408761"/>
        </c:manualLayout>
      </c:layout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8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Percent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Sheet1!$J$5:$J$7</c:f>
              <c:strCache>
                <c:ptCount val="3"/>
                <c:pt idx="0">
                  <c:v>Motor</c:v>
                </c:pt>
                <c:pt idx="1">
                  <c:v>Health</c:v>
                </c:pt>
                <c:pt idx="2">
                  <c:v>Others</c:v>
                </c:pt>
              </c:strCache>
            </c:strRef>
          </c:cat>
          <c:val>
            <c:numRef>
              <c:f>Sheet1!$K$5:$K$7</c:f>
              <c:numCache>
                <c:formatCode>0%</c:formatCode>
                <c:ptCount val="3"/>
                <c:pt idx="0">
                  <c:v>0.43000000000000038</c:v>
                </c:pt>
                <c:pt idx="1">
                  <c:v>0.25</c:v>
                </c:pt>
                <c:pt idx="2">
                  <c:v>0.32000000000000056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200" b="1" cap="all" baseline="0">
                <a:solidFill>
                  <a:schemeClr val="tx1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 b="1" cap="all" baseline="0">
                <a:solidFill>
                  <a:schemeClr val="tx1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 b="1" cap="all" baseline="0">
                <a:solidFill>
                  <a:schemeClr val="tx1"/>
                </a:solidFill>
              </a:defRPr>
            </a:pPr>
            <a:endParaRPr lang="en-US"/>
          </a:p>
        </c:txPr>
      </c:legendEntry>
      <c:layout/>
      <c:overlay val="1"/>
      <c:txPr>
        <a:bodyPr/>
        <a:lstStyle/>
        <a:p>
          <a:pPr>
            <a:defRPr sz="1200" b="1">
              <a:solidFill>
                <a:schemeClr val="tx1"/>
              </a:solidFill>
            </a:defRPr>
          </a:pPr>
          <a:endParaRPr lang="en-US"/>
        </a:p>
      </c:txPr>
    </c:legend>
    <c:plotVisOnly val="1"/>
    <c:dispBlanksAs val="zero"/>
  </c:chart>
  <c:spPr>
    <a:solidFill>
      <a:schemeClr val="bg1">
        <a:lumMod val="85000"/>
      </a:schemeClr>
    </a:solidFill>
    <a:ln>
      <a:solidFill>
        <a:srgbClr val="F79646">
          <a:lumMod val="75000"/>
        </a:srgbClr>
      </a:solidFill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2"/>
  <c:chart>
    <c:title>
      <c:tx>
        <c:rich>
          <a:bodyPr/>
          <a:lstStyle/>
          <a:p>
            <a:pPr algn="l">
              <a:defRPr sz="1400">
                <a:solidFill>
                  <a:schemeClr val="tx1"/>
                </a:solidFill>
              </a:defRPr>
            </a:pPr>
            <a:r>
              <a:rPr lang="en-US" sz="1400">
                <a:solidFill>
                  <a:schemeClr val="tx1"/>
                </a:solidFill>
              </a:rPr>
              <a:t>GWP for Health - Breakup by Segment</a:t>
            </a:r>
          </a:p>
        </c:rich>
      </c:tx>
      <c:layout>
        <c:manualLayout>
          <c:xMode val="edge"/>
          <c:yMode val="edge"/>
          <c:x val="0.11816633214965776"/>
          <c:y val="2.8571280563613789E-2"/>
        </c:manualLayout>
      </c:layout>
    </c:title>
    <c:plotArea>
      <c:layout>
        <c:manualLayout>
          <c:layoutTarget val="inner"/>
          <c:xMode val="edge"/>
          <c:yMode val="edge"/>
          <c:x val="4.1191909834800089E-2"/>
          <c:y val="0.18417599115899991"/>
          <c:w val="0.55160336575575075"/>
          <c:h val="0.74030978035640282"/>
        </c:manualLayout>
      </c:layout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Percent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segment!$A$46:$A$49</c:f>
              <c:strCache>
                <c:ptCount val="4"/>
                <c:pt idx="0">
                  <c:v>GOVERNMENT</c:v>
                </c:pt>
                <c:pt idx="1">
                  <c:v>GROUP</c:v>
                </c:pt>
                <c:pt idx="2">
                  <c:v>FAMILY FLOATER</c:v>
                </c:pt>
                <c:pt idx="3">
                  <c:v>INDIVIDUAL</c:v>
                </c:pt>
              </c:strCache>
            </c:strRef>
          </c:cat>
          <c:val>
            <c:numRef>
              <c:f>segment!$C$46:$C$49</c:f>
              <c:numCache>
                <c:formatCode>0%</c:formatCode>
                <c:ptCount val="4"/>
                <c:pt idx="0">
                  <c:v>0.16848145313787019</c:v>
                </c:pt>
                <c:pt idx="1">
                  <c:v>0.4591113271814628</c:v>
                </c:pt>
                <c:pt idx="2">
                  <c:v>0.10718180019661062</c:v>
                </c:pt>
                <c:pt idx="3">
                  <c:v>0.26522541948405881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overlay val="1"/>
      <c:txPr>
        <a:bodyPr/>
        <a:lstStyle/>
        <a:p>
          <a:pPr>
            <a:defRPr sz="1200" b="1">
              <a:solidFill>
                <a:schemeClr val="tx1"/>
              </a:solidFill>
            </a:defRPr>
          </a:pPr>
          <a:endParaRPr lang="en-US"/>
        </a:p>
      </c:txPr>
    </c:legend>
    <c:plotVisOnly val="1"/>
    <c:dispBlanksAs val="zero"/>
  </c:chart>
  <c:spPr>
    <a:solidFill>
      <a:prstClr val="white">
        <a:lumMod val="85000"/>
      </a:prstClr>
    </a:solidFill>
    <a:ln w="9525" cmpd="sng">
      <a:solidFill>
        <a:schemeClr val="accent6">
          <a:lumMod val="75000"/>
        </a:schemeClr>
      </a:solidFill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en-IN"/>
            </a:pPr>
            <a:r>
              <a:rPr lang="en-US" dirty="0"/>
              <a:t>Growth In </a:t>
            </a:r>
            <a:r>
              <a:rPr lang="en-US" dirty="0" smtClean="0"/>
              <a:t>Health Insurance</a:t>
            </a:r>
            <a:endParaRPr lang="en-US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9070516185476821"/>
          <c:y val="0.18116396164765119"/>
          <c:w val="0.62103700272760021"/>
          <c:h val="0.72385768445610965"/>
        </c:manualLayout>
      </c:layout>
      <c:barChart>
        <c:barDir val="col"/>
        <c:grouping val="clustered"/>
        <c:ser>
          <c:idx val="0"/>
          <c:order val="0"/>
          <c:tx>
            <c:strRef>
              <c:f>Sheet1!$B$4</c:f>
              <c:strCache>
                <c:ptCount val="1"/>
                <c:pt idx="0">
                  <c:v>GWP (in Cr)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smtClean="0"/>
                      <a:t>13,211</a:t>
                    </a:r>
                    <a:endParaRPr/>
                  </a:p>
                </c:rich>
              </c:tx>
              <c:dLblPos val="in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smtClean="0"/>
                      <a:t>15,302</a:t>
                    </a:r>
                    <a:endParaRPr/>
                  </a:p>
                </c:rich>
              </c:tx>
              <c:dLblPos val="inEnd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smtClean="0"/>
                      <a:t>17,620</a:t>
                    </a:r>
                    <a:endParaRPr dirty="0"/>
                  </a:p>
                </c:rich>
              </c:tx>
              <c:dLblPos val="inEnd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smtClean="0"/>
                      <a:t>20,443</a:t>
                    </a:r>
                    <a:endParaRPr/>
                  </a:p>
                </c:rich>
              </c:tx>
              <c:dLblPos val="inEnd"/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trendline>
            <c:spPr>
              <a:ln w="38100" cmpd="sng">
                <a:solidFill>
                  <a:srgbClr val="FF0000"/>
                </a:solidFill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c:spPr>
            <c:trendlineType val="exp"/>
          </c:trendline>
          <c:cat>
            <c:numRef>
              <c:f>Sheet1!$A$5:$A$8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Sheet1!$B$5:$B$8</c:f>
              <c:numCache>
                <c:formatCode>General</c:formatCode>
                <c:ptCount val="4"/>
                <c:pt idx="0">
                  <c:v>13211</c:v>
                </c:pt>
                <c:pt idx="1">
                  <c:v>15302</c:v>
                </c:pt>
                <c:pt idx="2">
                  <c:v>17620</c:v>
                </c:pt>
                <c:pt idx="3">
                  <c:v>20443</c:v>
                </c:pt>
              </c:numCache>
            </c:numRef>
          </c:val>
        </c:ser>
        <c:gapWidth val="75"/>
        <c:overlap val="40"/>
        <c:axId val="88962176"/>
        <c:axId val="88963712"/>
      </c:barChart>
      <c:catAx>
        <c:axId val="88962176"/>
        <c:scaling>
          <c:orientation val="minMax"/>
        </c:scaling>
        <c:axPos val="b"/>
        <c:numFmt formatCode="General" sourceLinked="1"/>
        <c:maj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lang="en-IN" sz="1200"/>
            </a:pPr>
            <a:endParaRPr lang="en-US"/>
          </a:p>
        </c:txPr>
        <c:crossAx val="88963712"/>
        <c:crosses val="autoZero"/>
        <c:auto val="1"/>
        <c:lblAlgn val="ctr"/>
        <c:lblOffset val="100"/>
      </c:catAx>
      <c:valAx>
        <c:axId val="88963712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lang="en-IN" sz="1200"/>
            </a:pPr>
            <a:endParaRPr lang="en-US"/>
          </a:p>
        </c:txPr>
        <c:crossAx val="88962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297874530389693"/>
          <c:y val="0.73470807220526069"/>
          <c:w val="0.16211929391179067"/>
          <c:h val="0.15845787133751141"/>
        </c:manualLayout>
      </c:layout>
      <c:txPr>
        <a:bodyPr/>
        <a:lstStyle/>
        <a:p>
          <a:pPr>
            <a:defRPr lang="en-IN" sz="1600"/>
          </a:pPr>
          <a:endParaRPr lang="en-US"/>
        </a:p>
      </c:txPr>
    </c:legend>
    <c:plotVisOnly val="1"/>
    <c:dispBlanksAs val="gap"/>
  </c:chart>
  <c:spPr>
    <a:solidFill>
      <a:schemeClr val="bg1">
        <a:lumMod val="85000"/>
      </a:schemeClr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en-IN"/>
            </a:pPr>
            <a:r>
              <a:rPr lang="en-IN" dirty="0"/>
              <a:t>MEDICAL BURDEN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Sheet2!$C$4</c:f>
              <c:strCache>
                <c:ptCount val="1"/>
                <c:pt idx="0">
                  <c:v>Government</c:v>
                </c:pt>
              </c:strCache>
            </c:strRef>
          </c:tx>
          <c:cat>
            <c:strRef>
              <c:f>Sheet2!$B$5:$B$9</c:f>
              <c:strCache>
                <c:ptCount val="5"/>
                <c:pt idx="0">
                  <c:v>Child Birth</c:v>
                </c:pt>
                <c:pt idx="1">
                  <c:v>Eye</c:v>
                </c:pt>
                <c:pt idx="2">
                  <c:v>Injuries</c:v>
                </c:pt>
                <c:pt idx="3">
                  <c:v>Gastro</c:v>
                </c:pt>
                <c:pt idx="4">
                  <c:v>Lungs</c:v>
                </c:pt>
              </c:strCache>
            </c:strRef>
          </c:cat>
          <c:val>
            <c:numRef>
              <c:f>Sheet2!$C$5:$C$9</c:f>
              <c:numCache>
                <c:formatCode>General</c:formatCode>
                <c:ptCount val="5"/>
                <c:pt idx="0">
                  <c:v>1852</c:v>
                </c:pt>
                <c:pt idx="1">
                  <c:v>1778</c:v>
                </c:pt>
                <c:pt idx="2">
                  <c:v>6729</c:v>
                </c:pt>
                <c:pt idx="3">
                  <c:v>5281</c:v>
                </c:pt>
                <c:pt idx="4">
                  <c:v>4811</c:v>
                </c:pt>
              </c:numCache>
            </c:numRef>
          </c:val>
        </c:ser>
        <c:ser>
          <c:idx val="1"/>
          <c:order val="1"/>
          <c:tx>
            <c:strRef>
              <c:f>Sheet2!$D$4</c:f>
              <c:strCache>
                <c:ptCount val="1"/>
                <c:pt idx="0">
                  <c:v>Private</c:v>
                </c:pt>
              </c:strCache>
            </c:strRef>
          </c:tx>
          <c:cat>
            <c:strRef>
              <c:f>Sheet2!$B$5:$B$9</c:f>
              <c:strCache>
                <c:ptCount val="5"/>
                <c:pt idx="0">
                  <c:v>Child Birth</c:v>
                </c:pt>
                <c:pt idx="1">
                  <c:v>Eye</c:v>
                </c:pt>
                <c:pt idx="2">
                  <c:v>Injuries</c:v>
                </c:pt>
                <c:pt idx="3">
                  <c:v>Gastro</c:v>
                </c:pt>
                <c:pt idx="4">
                  <c:v>Lungs</c:v>
                </c:pt>
              </c:strCache>
            </c:strRef>
          </c:cat>
          <c:val>
            <c:numRef>
              <c:f>Sheet2!$D$5:$D$9</c:f>
              <c:numCache>
                <c:formatCode>General</c:formatCode>
                <c:ptCount val="5"/>
                <c:pt idx="0">
                  <c:v>17553</c:v>
                </c:pt>
                <c:pt idx="1">
                  <c:v>13374</c:v>
                </c:pt>
                <c:pt idx="2">
                  <c:v>36255</c:v>
                </c:pt>
                <c:pt idx="3">
                  <c:v>23933</c:v>
                </c:pt>
                <c:pt idx="4">
                  <c:v>18705</c:v>
                </c:pt>
              </c:numCache>
            </c:numRef>
          </c:val>
        </c:ser>
        <c:shape val="box"/>
        <c:axId val="88984960"/>
        <c:axId val="89011328"/>
        <c:axId val="0"/>
      </c:bar3DChart>
      <c:catAx>
        <c:axId val="88984960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89011328"/>
        <c:crosses val="autoZero"/>
        <c:auto val="1"/>
        <c:lblAlgn val="ctr"/>
        <c:lblOffset val="100"/>
      </c:catAx>
      <c:valAx>
        <c:axId val="8901132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IN" sz="1800"/>
                </a:pPr>
                <a:r>
                  <a:rPr lang="en-IN" sz="1800" dirty="0"/>
                  <a:t>Cost of Treatment (in Rs)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n-IN" sz="1400"/>
            </a:pPr>
            <a:endParaRPr lang="en-US"/>
          </a:p>
        </c:txPr>
        <c:crossAx val="8898496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n-IN" sz="1400"/>
            </a:pPr>
            <a:endParaRPr lang="en-US"/>
          </a:p>
        </c:txPr>
      </c:dTable>
    </c:plotArea>
    <c:plotVisOnly val="1"/>
    <c:dispBlanksAs val="gap"/>
  </c:chart>
  <c:spPr>
    <a:solidFill>
      <a:schemeClr val="bg1">
        <a:lumMod val="85000"/>
      </a:schemeClr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80DC94-E484-4665-8303-AA51FC763E32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7A1EF3D-9E9C-4FCA-B678-9D5AF9055ADC}">
      <dgm:prSet phldrT="[Text]"/>
      <dgm:spPr/>
      <dgm:t>
        <a:bodyPr/>
        <a:lstStyle/>
        <a:p>
          <a:r>
            <a:rPr lang="en-US" dirty="0" smtClean="0"/>
            <a:t>Mediclaim Industry In India </a:t>
          </a:r>
          <a:endParaRPr lang="en-US" dirty="0"/>
        </a:p>
      </dgm:t>
    </dgm:pt>
    <dgm:pt modelId="{D43EE616-0118-4802-8C2C-F1E6E5829EAB}" type="parTrans" cxnId="{605C53C6-C4F1-404B-933E-540FECB696F5}">
      <dgm:prSet/>
      <dgm:spPr/>
      <dgm:t>
        <a:bodyPr/>
        <a:lstStyle/>
        <a:p>
          <a:endParaRPr lang="en-US"/>
        </a:p>
      </dgm:t>
    </dgm:pt>
    <dgm:pt modelId="{DE9776F5-0E5E-493F-AA8D-A77E16E2BAF1}" type="sibTrans" cxnId="{605C53C6-C4F1-404B-933E-540FECB696F5}">
      <dgm:prSet/>
      <dgm:spPr/>
      <dgm:t>
        <a:bodyPr/>
        <a:lstStyle/>
        <a:p>
          <a:endParaRPr lang="en-US"/>
        </a:p>
      </dgm:t>
    </dgm:pt>
    <dgm:pt modelId="{1BE92F46-D4BF-49AE-A64D-B897155C3D05}">
      <dgm:prSet/>
      <dgm:spPr/>
      <dgm:t>
        <a:bodyPr/>
        <a:lstStyle/>
        <a:p>
          <a:r>
            <a:rPr lang="en-US" dirty="0" smtClean="0"/>
            <a:t>Current Mediclaim Pricing In India </a:t>
          </a:r>
          <a:endParaRPr lang="en-US" dirty="0"/>
        </a:p>
      </dgm:t>
    </dgm:pt>
    <dgm:pt modelId="{1E0554E3-A633-40DB-B117-F56FB5A3C633}" type="parTrans" cxnId="{4B0CF1AD-285A-4391-8C1B-C59FF35C22A1}">
      <dgm:prSet/>
      <dgm:spPr/>
      <dgm:t>
        <a:bodyPr/>
        <a:lstStyle/>
        <a:p>
          <a:endParaRPr lang="en-US"/>
        </a:p>
      </dgm:t>
    </dgm:pt>
    <dgm:pt modelId="{C12266A3-DABB-4932-B1F9-82426F1D68D6}" type="sibTrans" cxnId="{4B0CF1AD-285A-4391-8C1B-C59FF35C22A1}">
      <dgm:prSet/>
      <dgm:spPr/>
      <dgm:t>
        <a:bodyPr/>
        <a:lstStyle/>
        <a:p>
          <a:endParaRPr lang="en-US"/>
        </a:p>
      </dgm:t>
    </dgm:pt>
    <dgm:pt modelId="{16767438-4160-4EF9-9F89-A450479E7E62}">
      <dgm:prSet/>
      <dgm:spPr/>
      <dgm:t>
        <a:bodyPr/>
        <a:lstStyle/>
        <a:p>
          <a:r>
            <a:rPr lang="en-US" dirty="0" smtClean="0"/>
            <a:t>City Based Mediclaim Pricing </a:t>
          </a:r>
          <a:endParaRPr lang="en-US" dirty="0"/>
        </a:p>
      </dgm:t>
    </dgm:pt>
    <dgm:pt modelId="{94F3B31D-862B-45F5-82A4-DCC4438E53C3}" type="parTrans" cxnId="{F26A688D-D8BB-4269-8D9F-B5F530E0175C}">
      <dgm:prSet/>
      <dgm:spPr/>
      <dgm:t>
        <a:bodyPr/>
        <a:lstStyle/>
        <a:p>
          <a:endParaRPr lang="en-US"/>
        </a:p>
      </dgm:t>
    </dgm:pt>
    <dgm:pt modelId="{69957BC8-7C12-48A6-9526-593933A099EA}" type="sibTrans" cxnId="{F26A688D-D8BB-4269-8D9F-B5F530E0175C}">
      <dgm:prSet/>
      <dgm:spPr/>
      <dgm:t>
        <a:bodyPr/>
        <a:lstStyle/>
        <a:p>
          <a:endParaRPr lang="en-US"/>
        </a:p>
      </dgm:t>
    </dgm:pt>
    <dgm:pt modelId="{C71582C0-0B88-42DD-B06F-50260E1542D7}">
      <dgm:prSet/>
      <dgm:spPr/>
      <dgm:t>
        <a:bodyPr/>
        <a:lstStyle/>
        <a:p>
          <a:r>
            <a:rPr lang="en-US" dirty="0" smtClean="0"/>
            <a:t>Hospital Based Mediclaim Pricing </a:t>
          </a:r>
          <a:endParaRPr lang="en-US" dirty="0"/>
        </a:p>
      </dgm:t>
    </dgm:pt>
    <dgm:pt modelId="{0ED46E14-EC20-4CC2-A346-871B79B2CA70}" type="parTrans" cxnId="{DD1E8588-AE25-400C-AAA4-3197BA788383}">
      <dgm:prSet/>
      <dgm:spPr/>
      <dgm:t>
        <a:bodyPr/>
        <a:lstStyle/>
        <a:p>
          <a:endParaRPr lang="en-US"/>
        </a:p>
      </dgm:t>
    </dgm:pt>
    <dgm:pt modelId="{13A7DDD9-BE54-4750-8DD3-E2ACE810467F}" type="sibTrans" cxnId="{DD1E8588-AE25-400C-AAA4-3197BA788383}">
      <dgm:prSet/>
      <dgm:spPr/>
      <dgm:t>
        <a:bodyPr/>
        <a:lstStyle/>
        <a:p>
          <a:endParaRPr lang="en-US"/>
        </a:p>
      </dgm:t>
    </dgm:pt>
    <dgm:pt modelId="{78DD5CEF-5CCA-4A27-87BC-E62B303AC816}" type="pres">
      <dgm:prSet presAssocID="{9E80DC94-E484-4665-8303-AA51FC763E3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38B77A-A137-480F-809F-BB61AB83DEE1}" type="pres">
      <dgm:prSet presAssocID="{D7A1EF3D-9E9C-4FCA-B678-9D5AF9055AD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5B78B3-3E25-46E0-A084-0B8561651696}" type="pres">
      <dgm:prSet presAssocID="{DE9776F5-0E5E-493F-AA8D-A77E16E2BAF1}" presName="spacer" presStyleCnt="0"/>
      <dgm:spPr/>
      <dgm:t>
        <a:bodyPr/>
        <a:lstStyle/>
        <a:p>
          <a:endParaRPr lang="en-US"/>
        </a:p>
      </dgm:t>
    </dgm:pt>
    <dgm:pt modelId="{B3A44F83-A653-4C06-8E0F-BBFFCC85FE00}" type="pres">
      <dgm:prSet presAssocID="{1BE92F46-D4BF-49AE-A64D-B897155C3D0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FFADAB-9642-40E2-BA87-E003A4447528}" type="pres">
      <dgm:prSet presAssocID="{C12266A3-DABB-4932-B1F9-82426F1D68D6}" presName="spacer" presStyleCnt="0"/>
      <dgm:spPr/>
      <dgm:t>
        <a:bodyPr/>
        <a:lstStyle/>
        <a:p>
          <a:endParaRPr lang="en-US"/>
        </a:p>
      </dgm:t>
    </dgm:pt>
    <dgm:pt modelId="{52A4AD35-AE48-4F8F-9878-69C19E22903B}" type="pres">
      <dgm:prSet presAssocID="{16767438-4160-4EF9-9F89-A450479E7E6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C60DC7-AEDA-4062-BA3A-8A02FC7C27DF}" type="pres">
      <dgm:prSet presAssocID="{69957BC8-7C12-48A6-9526-593933A099EA}" presName="spacer" presStyleCnt="0"/>
      <dgm:spPr/>
      <dgm:t>
        <a:bodyPr/>
        <a:lstStyle/>
        <a:p>
          <a:endParaRPr lang="en-US"/>
        </a:p>
      </dgm:t>
    </dgm:pt>
    <dgm:pt modelId="{3EFA9112-F1B6-4F37-AB9C-C802CCC8353B}" type="pres">
      <dgm:prSet presAssocID="{C71582C0-0B88-42DD-B06F-50260E1542D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B616F6-7FE8-4687-894A-3EC402158283}" type="presOf" srcId="{9E80DC94-E484-4665-8303-AA51FC763E32}" destId="{78DD5CEF-5CCA-4A27-87BC-E62B303AC816}" srcOrd="0" destOrd="0" presId="urn:microsoft.com/office/officeart/2005/8/layout/vList2"/>
    <dgm:cxn modelId="{605C53C6-C4F1-404B-933E-540FECB696F5}" srcId="{9E80DC94-E484-4665-8303-AA51FC763E32}" destId="{D7A1EF3D-9E9C-4FCA-B678-9D5AF9055ADC}" srcOrd="0" destOrd="0" parTransId="{D43EE616-0118-4802-8C2C-F1E6E5829EAB}" sibTransId="{DE9776F5-0E5E-493F-AA8D-A77E16E2BAF1}"/>
    <dgm:cxn modelId="{F26A688D-D8BB-4269-8D9F-B5F530E0175C}" srcId="{9E80DC94-E484-4665-8303-AA51FC763E32}" destId="{16767438-4160-4EF9-9F89-A450479E7E62}" srcOrd="2" destOrd="0" parTransId="{94F3B31D-862B-45F5-82A4-DCC4438E53C3}" sibTransId="{69957BC8-7C12-48A6-9526-593933A099EA}"/>
    <dgm:cxn modelId="{72960D76-3961-475E-AF77-958E762E221E}" type="presOf" srcId="{16767438-4160-4EF9-9F89-A450479E7E62}" destId="{52A4AD35-AE48-4F8F-9878-69C19E22903B}" srcOrd="0" destOrd="0" presId="urn:microsoft.com/office/officeart/2005/8/layout/vList2"/>
    <dgm:cxn modelId="{2FB606BE-1428-46A0-88C4-59E8688D4E2B}" type="presOf" srcId="{D7A1EF3D-9E9C-4FCA-B678-9D5AF9055ADC}" destId="{6138B77A-A137-480F-809F-BB61AB83DEE1}" srcOrd="0" destOrd="0" presId="urn:microsoft.com/office/officeart/2005/8/layout/vList2"/>
    <dgm:cxn modelId="{DD1E8588-AE25-400C-AAA4-3197BA788383}" srcId="{9E80DC94-E484-4665-8303-AA51FC763E32}" destId="{C71582C0-0B88-42DD-B06F-50260E1542D7}" srcOrd="3" destOrd="0" parTransId="{0ED46E14-EC20-4CC2-A346-871B79B2CA70}" sibTransId="{13A7DDD9-BE54-4750-8DD3-E2ACE810467F}"/>
    <dgm:cxn modelId="{9999E93E-C2C2-4ED0-8F24-ACCBFEE4757C}" type="presOf" srcId="{1BE92F46-D4BF-49AE-A64D-B897155C3D05}" destId="{B3A44F83-A653-4C06-8E0F-BBFFCC85FE00}" srcOrd="0" destOrd="0" presId="urn:microsoft.com/office/officeart/2005/8/layout/vList2"/>
    <dgm:cxn modelId="{565A47D3-B31D-4330-A490-FEB4FB3AC4E0}" type="presOf" srcId="{C71582C0-0B88-42DD-B06F-50260E1542D7}" destId="{3EFA9112-F1B6-4F37-AB9C-C802CCC8353B}" srcOrd="0" destOrd="0" presId="urn:microsoft.com/office/officeart/2005/8/layout/vList2"/>
    <dgm:cxn modelId="{4B0CF1AD-285A-4391-8C1B-C59FF35C22A1}" srcId="{9E80DC94-E484-4665-8303-AA51FC763E32}" destId="{1BE92F46-D4BF-49AE-A64D-B897155C3D05}" srcOrd="1" destOrd="0" parTransId="{1E0554E3-A633-40DB-B117-F56FB5A3C633}" sibTransId="{C12266A3-DABB-4932-B1F9-82426F1D68D6}"/>
    <dgm:cxn modelId="{B418411C-A21E-4041-AA7A-C2C02930CA09}" type="presParOf" srcId="{78DD5CEF-5CCA-4A27-87BC-E62B303AC816}" destId="{6138B77A-A137-480F-809F-BB61AB83DEE1}" srcOrd="0" destOrd="0" presId="urn:microsoft.com/office/officeart/2005/8/layout/vList2"/>
    <dgm:cxn modelId="{521F0306-DF62-4B19-A555-2243EEFA71BF}" type="presParOf" srcId="{78DD5CEF-5CCA-4A27-87BC-E62B303AC816}" destId="{D05B78B3-3E25-46E0-A084-0B8561651696}" srcOrd="1" destOrd="0" presId="urn:microsoft.com/office/officeart/2005/8/layout/vList2"/>
    <dgm:cxn modelId="{9A14AC15-407F-4C47-93F1-3562FEED5E16}" type="presParOf" srcId="{78DD5CEF-5CCA-4A27-87BC-E62B303AC816}" destId="{B3A44F83-A653-4C06-8E0F-BBFFCC85FE00}" srcOrd="2" destOrd="0" presId="urn:microsoft.com/office/officeart/2005/8/layout/vList2"/>
    <dgm:cxn modelId="{ACF2EB66-32E6-4A55-84C2-6DC3D4E22E04}" type="presParOf" srcId="{78DD5CEF-5CCA-4A27-87BC-E62B303AC816}" destId="{73FFADAB-9642-40E2-BA87-E003A4447528}" srcOrd="3" destOrd="0" presId="urn:microsoft.com/office/officeart/2005/8/layout/vList2"/>
    <dgm:cxn modelId="{1D92AA03-68E7-48A8-BBCC-0569BE1B2E31}" type="presParOf" srcId="{78DD5CEF-5CCA-4A27-87BC-E62B303AC816}" destId="{52A4AD35-AE48-4F8F-9878-69C19E22903B}" srcOrd="4" destOrd="0" presId="urn:microsoft.com/office/officeart/2005/8/layout/vList2"/>
    <dgm:cxn modelId="{D61FFB30-4C80-47D9-91A2-42F88A79EE07}" type="presParOf" srcId="{78DD5CEF-5CCA-4A27-87BC-E62B303AC816}" destId="{07C60DC7-AEDA-4062-BA3A-8A02FC7C27DF}" srcOrd="5" destOrd="0" presId="urn:microsoft.com/office/officeart/2005/8/layout/vList2"/>
    <dgm:cxn modelId="{C013BB07-04FD-4C5E-A22D-EE5DE0281B3F}" type="presParOf" srcId="{78DD5CEF-5CCA-4A27-87BC-E62B303AC816}" destId="{3EFA9112-F1B6-4F37-AB9C-C802CCC8353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9301DE-D0B0-4409-BD9E-1B8CD530DF3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BAD6234F-4060-4886-B9D6-C05A7D656673}">
      <dgm:prSet phldrT="[Text]"/>
      <dgm:spPr/>
      <dgm:t>
        <a:bodyPr/>
        <a:lstStyle/>
        <a:p>
          <a:r>
            <a:rPr lang="en-IN" dirty="0" smtClean="0"/>
            <a:t>MODELLING</a:t>
          </a:r>
          <a:endParaRPr lang="en-IN" dirty="0"/>
        </a:p>
      </dgm:t>
    </dgm:pt>
    <dgm:pt modelId="{B5B47E18-E26A-4DCE-9180-774FF20FA4D8}" type="parTrans" cxnId="{CDDB7F98-89EB-4AF0-9C6B-D83818F98588}">
      <dgm:prSet/>
      <dgm:spPr/>
      <dgm:t>
        <a:bodyPr/>
        <a:lstStyle/>
        <a:p>
          <a:endParaRPr lang="en-IN"/>
        </a:p>
      </dgm:t>
    </dgm:pt>
    <dgm:pt modelId="{EAE932A0-70A3-4EBF-9E98-2DDCC919019E}" type="sibTrans" cxnId="{CDDB7F98-89EB-4AF0-9C6B-D83818F98588}">
      <dgm:prSet/>
      <dgm:spPr/>
      <dgm:t>
        <a:bodyPr/>
        <a:lstStyle/>
        <a:p>
          <a:endParaRPr lang="en-IN"/>
        </a:p>
      </dgm:t>
    </dgm:pt>
    <dgm:pt modelId="{74C9B2FF-9114-4A80-9A3C-7554A19F0E3C}">
      <dgm:prSet phldrT="[Text]"/>
      <dgm:spPr/>
      <dgm:t>
        <a:bodyPr/>
        <a:lstStyle/>
        <a:p>
          <a:r>
            <a:rPr lang="en-IN" dirty="0" smtClean="0"/>
            <a:t>Exposure Based Rating using Generalised Linear Modelling (GLM)</a:t>
          </a:r>
          <a:endParaRPr lang="en-IN" dirty="0"/>
        </a:p>
      </dgm:t>
    </dgm:pt>
    <dgm:pt modelId="{13085684-5171-465F-A053-532A5FC0B96F}" type="parTrans" cxnId="{5C9296C9-8DEA-459E-A8FD-4F74CD2E07FC}">
      <dgm:prSet/>
      <dgm:spPr/>
      <dgm:t>
        <a:bodyPr/>
        <a:lstStyle/>
        <a:p>
          <a:endParaRPr lang="en-IN"/>
        </a:p>
      </dgm:t>
    </dgm:pt>
    <dgm:pt modelId="{DF197EDB-F26A-4B9E-ABEF-51EEA208A6EE}" type="sibTrans" cxnId="{5C9296C9-8DEA-459E-A8FD-4F74CD2E07FC}">
      <dgm:prSet/>
      <dgm:spPr/>
      <dgm:t>
        <a:bodyPr/>
        <a:lstStyle/>
        <a:p>
          <a:endParaRPr lang="en-IN"/>
        </a:p>
      </dgm:t>
    </dgm:pt>
    <dgm:pt modelId="{1F0EFBAC-5EC5-461C-8E97-786615F2CCF2}">
      <dgm:prSet phldrT="[Text]"/>
      <dgm:spPr/>
      <dgm:t>
        <a:bodyPr/>
        <a:lstStyle/>
        <a:p>
          <a:r>
            <a:rPr lang="en-IN" dirty="0" smtClean="0"/>
            <a:t>RATING FACTORS</a:t>
          </a:r>
          <a:endParaRPr lang="en-IN" dirty="0"/>
        </a:p>
      </dgm:t>
    </dgm:pt>
    <dgm:pt modelId="{E65FEE14-D5D0-4D1F-AD7C-ACFF98B81B7B}" type="parTrans" cxnId="{B5AE2540-8EBA-42CE-BB9E-DCCD66C5D6F5}">
      <dgm:prSet/>
      <dgm:spPr/>
      <dgm:t>
        <a:bodyPr/>
        <a:lstStyle/>
        <a:p>
          <a:endParaRPr lang="en-IN"/>
        </a:p>
      </dgm:t>
    </dgm:pt>
    <dgm:pt modelId="{B4DCA1FD-9DEE-4BED-8519-B129203AADF7}" type="sibTrans" cxnId="{B5AE2540-8EBA-42CE-BB9E-DCCD66C5D6F5}">
      <dgm:prSet/>
      <dgm:spPr/>
      <dgm:t>
        <a:bodyPr/>
        <a:lstStyle/>
        <a:p>
          <a:endParaRPr lang="en-IN"/>
        </a:p>
      </dgm:t>
    </dgm:pt>
    <dgm:pt modelId="{D9620866-018D-4CD7-A5BC-C010CD5719DA}">
      <dgm:prSet phldrT="[Text]"/>
      <dgm:spPr/>
      <dgm:t>
        <a:bodyPr/>
        <a:lstStyle/>
        <a:p>
          <a:r>
            <a:rPr lang="en-IN" b="1" dirty="0" smtClean="0"/>
            <a:t>Age</a:t>
          </a:r>
          <a:endParaRPr lang="en-IN" b="1" dirty="0"/>
        </a:p>
      </dgm:t>
    </dgm:pt>
    <dgm:pt modelId="{56C03A23-9E51-4305-A4E9-BE76D9855066}" type="parTrans" cxnId="{632E8943-B619-4B35-801C-2EB2C02B5717}">
      <dgm:prSet/>
      <dgm:spPr/>
      <dgm:t>
        <a:bodyPr/>
        <a:lstStyle/>
        <a:p>
          <a:endParaRPr lang="en-IN"/>
        </a:p>
      </dgm:t>
    </dgm:pt>
    <dgm:pt modelId="{14872A53-99B7-4EDB-95A3-31C621DA48D2}" type="sibTrans" cxnId="{632E8943-B619-4B35-801C-2EB2C02B5717}">
      <dgm:prSet/>
      <dgm:spPr/>
      <dgm:t>
        <a:bodyPr/>
        <a:lstStyle/>
        <a:p>
          <a:endParaRPr lang="en-IN"/>
        </a:p>
      </dgm:t>
    </dgm:pt>
    <dgm:pt modelId="{D6749A2E-8B3F-4A30-B068-7E1B682111C1}">
      <dgm:prSet phldrT="[Text]"/>
      <dgm:spPr/>
      <dgm:t>
        <a:bodyPr/>
        <a:lstStyle/>
        <a:p>
          <a:r>
            <a:rPr lang="en-IN" dirty="0" smtClean="0"/>
            <a:t>REGULATIONS</a:t>
          </a:r>
          <a:endParaRPr lang="en-IN" dirty="0"/>
        </a:p>
      </dgm:t>
    </dgm:pt>
    <dgm:pt modelId="{820FFAC9-06FD-4FC4-9471-D25AAC701B58}" type="parTrans" cxnId="{A718B9FD-D7E9-44D5-97A1-BFB095A2DCD3}">
      <dgm:prSet/>
      <dgm:spPr/>
      <dgm:t>
        <a:bodyPr/>
        <a:lstStyle/>
        <a:p>
          <a:endParaRPr lang="en-IN"/>
        </a:p>
      </dgm:t>
    </dgm:pt>
    <dgm:pt modelId="{F83BFF37-B497-4332-8A49-F3055C4BD90E}" type="sibTrans" cxnId="{A718B9FD-D7E9-44D5-97A1-BFB095A2DCD3}">
      <dgm:prSet/>
      <dgm:spPr/>
      <dgm:t>
        <a:bodyPr/>
        <a:lstStyle/>
        <a:p>
          <a:endParaRPr lang="en-IN"/>
        </a:p>
      </dgm:t>
    </dgm:pt>
    <dgm:pt modelId="{46D30B94-E3CD-4B34-90F5-BDF348D9D1B3}">
      <dgm:prSet phldrT="[Text]"/>
      <dgm:spPr/>
      <dgm:t>
        <a:bodyPr/>
        <a:lstStyle/>
        <a:p>
          <a:r>
            <a:rPr lang="en-IN" dirty="0" smtClean="0"/>
            <a:t>Price Revision allowed only after 3 years as per Health Regulation, 2013 </a:t>
          </a:r>
          <a:endParaRPr lang="en-IN" dirty="0"/>
        </a:p>
      </dgm:t>
    </dgm:pt>
    <dgm:pt modelId="{1C1A8E81-2AB9-4598-A862-C9B18847BC89}" type="parTrans" cxnId="{55B5DBF9-FC37-4C26-9DBB-03826CDD9ACA}">
      <dgm:prSet/>
      <dgm:spPr/>
      <dgm:t>
        <a:bodyPr/>
        <a:lstStyle/>
        <a:p>
          <a:endParaRPr lang="en-IN"/>
        </a:p>
      </dgm:t>
    </dgm:pt>
    <dgm:pt modelId="{4C15676A-6A4B-4A9D-8865-6CA6F6C6C0C1}" type="sibTrans" cxnId="{55B5DBF9-FC37-4C26-9DBB-03826CDD9ACA}">
      <dgm:prSet/>
      <dgm:spPr/>
      <dgm:t>
        <a:bodyPr/>
        <a:lstStyle/>
        <a:p>
          <a:endParaRPr lang="en-IN"/>
        </a:p>
      </dgm:t>
    </dgm:pt>
    <dgm:pt modelId="{55CC5939-7864-4FBD-8C0C-8AA3D6EF1CC8}">
      <dgm:prSet/>
      <dgm:spPr/>
      <dgm:t>
        <a:bodyPr/>
        <a:lstStyle/>
        <a:p>
          <a:r>
            <a:rPr lang="en-IN" b="1" dirty="0" smtClean="0"/>
            <a:t>Sum Assured</a:t>
          </a:r>
          <a:endParaRPr lang="en-IN" b="1" dirty="0"/>
        </a:p>
      </dgm:t>
    </dgm:pt>
    <dgm:pt modelId="{DE0A088B-3E99-4AE2-B853-C48195130977}" type="parTrans" cxnId="{9B1A1E76-CB71-4FB6-A14C-1C976D931C25}">
      <dgm:prSet/>
      <dgm:spPr/>
      <dgm:t>
        <a:bodyPr/>
        <a:lstStyle/>
        <a:p>
          <a:endParaRPr lang="en-IN"/>
        </a:p>
      </dgm:t>
    </dgm:pt>
    <dgm:pt modelId="{B2495D1F-79E1-422F-822F-005A358C5EEC}" type="sibTrans" cxnId="{9B1A1E76-CB71-4FB6-A14C-1C976D931C25}">
      <dgm:prSet/>
      <dgm:spPr/>
      <dgm:t>
        <a:bodyPr/>
        <a:lstStyle/>
        <a:p>
          <a:endParaRPr lang="en-IN"/>
        </a:p>
      </dgm:t>
    </dgm:pt>
    <dgm:pt modelId="{66C56480-1940-4AB1-8BE5-3B212CF084F7}">
      <dgm:prSet/>
      <dgm:spPr/>
      <dgm:t>
        <a:bodyPr/>
        <a:lstStyle/>
        <a:p>
          <a:r>
            <a:rPr lang="en-IN" smtClean="0"/>
            <a:t>Gender</a:t>
          </a:r>
          <a:endParaRPr lang="en-IN" dirty="0"/>
        </a:p>
      </dgm:t>
    </dgm:pt>
    <dgm:pt modelId="{39FF3C95-BB9D-4010-A907-E404CD8B346B}" type="parTrans" cxnId="{B72A8166-04AB-453A-8207-FBF8AEB98DE5}">
      <dgm:prSet/>
      <dgm:spPr/>
      <dgm:t>
        <a:bodyPr/>
        <a:lstStyle/>
        <a:p>
          <a:endParaRPr lang="en-IN"/>
        </a:p>
      </dgm:t>
    </dgm:pt>
    <dgm:pt modelId="{A90474EC-253C-4B3A-AC82-12717FF09D37}" type="sibTrans" cxnId="{B72A8166-04AB-453A-8207-FBF8AEB98DE5}">
      <dgm:prSet/>
      <dgm:spPr/>
      <dgm:t>
        <a:bodyPr/>
        <a:lstStyle/>
        <a:p>
          <a:endParaRPr lang="en-IN"/>
        </a:p>
      </dgm:t>
    </dgm:pt>
    <dgm:pt modelId="{3489F768-D51A-4F01-911A-BA1732443F76}">
      <dgm:prSet/>
      <dgm:spPr/>
      <dgm:t>
        <a:bodyPr/>
        <a:lstStyle/>
        <a:p>
          <a:r>
            <a:rPr lang="en-IN" smtClean="0"/>
            <a:t>Room Rent Limit</a:t>
          </a:r>
          <a:endParaRPr lang="en-IN" dirty="0"/>
        </a:p>
      </dgm:t>
    </dgm:pt>
    <dgm:pt modelId="{6B144BCF-3E6A-476E-9C80-F00ED9495EF6}" type="parTrans" cxnId="{0DA9E12A-9D9B-47B7-804F-926F5A4964E3}">
      <dgm:prSet/>
      <dgm:spPr/>
      <dgm:t>
        <a:bodyPr/>
        <a:lstStyle/>
        <a:p>
          <a:endParaRPr lang="en-IN"/>
        </a:p>
      </dgm:t>
    </dgm:pt>
    <dgm:pt modelId="{DECBBF0B-BA2A-4BAC-ABA5-44AA38D40476}" type="sibTrans" cxnId="{0DA9E12A-9D9B-47B7-804F-926F5A4964E3}">
      <dgm:prSet/>
      <dgm:spPr/>
      <dgm:t>
        <a:bodyPr/>
        <a:lstStyle/>
        <a:p>
          <a:endParaRPr lang="en-IN"/>
        </a:p>
      </dgm:t>
    </dgm:pt>
    <dgm:pt modelId="{14FF8E38-7FFF-49D9-9F25-A5EB0160094C}">
      <dgm:prSet/>
      <dgm:spPr/>
      <dgm:t>
        <a:bodyPr/>
        <a:lstStyle/>
        <a:p>
          <a:r>
            <a:rPr lang="en-IN" smtClean="0"/>
            <a:t>Geography</a:t>
          </a:r>
          <a:endParaRPr lang="en-IN" dirty="0"/>
        </a:p>
      </dgm:t>
    </dgm:pt>
    <dgm:pt modelId="{503978A7-E12F-418A-99B9-E5A1C0B545E3}" type="parTrans" cxnId="{5E3AF636-BFD9-4E7B-BDB8-8BB74264ADBB}">
      <dgm:prSet/>
      <dgm:spPr/>
      <dgm:t>
        <a:bodyPr/>
        <a:lstStyle/>
        <a:p>
          <a:endParaRPr lang="en-IN"/>
        </a:p>
      </dgm:t>
    </dgm:pt>
    <dgm:pt modelId="{B4123A52-2021-4473-AD18-E7A9ACA5E4A3}" type="sibTrans" cxnId="{5E3AF636-BFD9-4E7B-BDB8-8BB74264ADBB}">
      <dgm:prSet/>
      <dgm:spPr/>
      <dgm:t>
        <a:bodyPr/>
        <a:lstStyle/>
        <a:p>
          <a:endParaRPr lang="en-IN"/>
        </a:p>
      </dgm:t>
    </dgm:pt>
    <dgm:pt modelId="{C351D721-D6EA-4B57-A1B5-8FEB884B7BD0}">
      <dgm:prSet/>
      <dgm:spPr/>
      <dgm:t>
        <a:bodyPr/>
        <a:lstStyle/>
        <a:p>
          <a:r>
            <a:rPr lang="en-IN" dirty="0" smtClean="0"/>
            <a:t>Deductible</a:t>
          </a:r>
          <a:endParaRPr lang="en-IN" dirty="0"/>
        </a:p>
      </dgm:t>
    </dgm:pt>
    <dgm:pt modelId="{BB24169B-1ED1-4107-873C-2C9D4B532D15}" type="parTrans" cxnId="{648B1FA9-0E3A-4ADA-AC53-4D726D68ACC7}">
      <dgm:prSet/>
      <dgm:spPr/>
      <dgm:t>
        <a:bodyPr/>
        <a:lstStyle/>
        <a:p>
          <a:endParaRPr lang="en-IN"/>
        </a:p>
      </dgm:t>
    </dgm:pt>
    <dgm:pt modelId="{73D5BBD4-3805-448E-89C6-B0BD36F1594B}" type="sibTrans" cxnId="{648B1FA9-0E3A-4ADA-AC53-4D726D68ACC7}">
      <dgm:prSet/>
      <dgm:spPr/>
      <dgm:t>
        <a:bodyPr/>
        <a:lstStyle/>
        <a:p>
          <a:endParaRPr lang="en-IN"/>
        </a:p>
      </dgm:t>
    </dgm:pt>
    <dgm:pt modelId="{D4450CC7-F066-4AB5-9573-6663B2A869AF}" type="pres">
      <dgm:prSet presAssocID="{279301DE-D0B0-4409-BD9E-1B8CD530DF3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BF4AC5-3799-47D8-8F4F-49A0ADEB0E46}" type="pres">
      <dgm:prSet presAssocID="{BAD6234F-4060-4886-B9D6-C05A7D656673}" presName="composite" presStyleCnt="0"/>
      <dgm:spPr/>
    </dgm:pt>
    <dgm:pt modelId="{4734AA8F-1E74-478F-B7ED-E699CA79C1F3}" type="pres">
      <dgm:prSet presAssocID="{BAD6234F-4060-4886-B9D6-C05A7D656673}" presName="parTx" presStyleLbl="alignNode1" presStyleIdx="0" presStyleCnt="3" custLinFactNeighborY="-29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A61896E-1B9C-4A6A-AB7D-FDB271556842}" type="pres">
      <dgm:prSet presAssocID="{BAD6234F-4060-4886-B9D6-C05A7D65667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ACAFBE6-40F8-4904-B65F-FF27B7160AC3}" type="pres">
      <dgm:prSet presAssocID="{EAE932A0-70A3-4EBF-9E98-2DDCC919019E}" presName="space" presStyleCnt="0"/>
      <dgm:spPr/>
    </dgm:pt>
    <dgm:pt modelId="{2CF7973A-671D-49AB-A37C-24310D2C92E7}" type="pres">
      <dgm:prSet presAssocID="{1F0EFBAC-5EC5-461C-8E97-786615F2CCF2}" presName="composite" presStyleCnt="0"/>
      <dgm:spPr/>
    </dgm:pt>
    <dgm:pt modelId="{E013C9A5-DA65-4E65-A464-DBC9F92E5214}" type="pres">
      <dgm:prSet presAssocID="{1F0EFBAC-5EC5-461C-8E97-786615F2CCF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4974126-CE1B-4581-A7D4-0F5044E5E44C}" type="pres">
      <dgm:prSet presAssocID="{1F0EFBAC-5EC5-461C-8E97-786615F2CCF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0E759B1-D8FD-4BF1-9744-32092DFCB697}" type="pres">
      <dgm:prSet presAssocID="{B4DCA1FD-9DEE-4BED-8519-B129203AADF7}" presName="space" presStyleCnt="0"/>
      <dgm:spPr/>
    </dgm:pt>
    <dgm:pt modelId="{C1504B65-FEDE-43B5-B199-74D1DA2BAB29}" type="pres">
      <dgm:prSet presAssocID="{D6749A2E-8B3F-4A30-B068-7E1B682111C1}" presName="composite" presStyleCnt="0"/>
      <dgm:spPr/>
    </dgm:pt>
    <dgm:pt modelId="{9B4685E8-F1FB-4169-A3BE-8E673429656A}" type="pres">
      <dgm:prSet presAssocID="{D6749A2E-8B3F-4A30-B068-7E1B682111C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BF7F92A-2201-42D3-AE3F-C047AAFD2E63}" type="pres">
      <dgm:prSet presAssocID="{D6749A2E-8B3F-4A30-B068-7E1B682111C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A718B9FD-D7E9-44D5-97A1-BFB095A2DCD3}" srcId="{279301DE-D0B0-4409-BD9E-1B8CD530DF32}" destId="{D6749A2E-8B3F-4A30-B068-7E1B682111C1}" srcOrd="2" destOrd="0" parTransId="{820FFAC9-06FD-4FC4-9471-D25AAC701B58}" sibTransId="{F83BFF37-B497-4332-8A49-F3055C4BD90E}"/>
    <dgm:cxn modelId="{6704C12A-735D-484E-B7E4-A30BC2428133}" type="presOf" srcId="{55CC5939-7864-4FBD-8C0C-8AA3D6EF1CC8}" destId="{44974126-CE1B-4581-A7D4-0F5044E5E44C}" srcOrd="0" destOrd="1" presId="urn:microsoft.com/office/officeart/2005/8/layout/hList1"/>
    <dgm:cxn modelId="{0C6043F2-509F-4035-9CE0-9F11A43E0B5C}" type="presOf" srcId="{14FF8E38-7FFF-49D9-9F25-A5EB0160094C}" destId="{44974126-CE1B-4581-A7D4-0F5044E5E44C}" srcOrd="0" destOrd="4" presId="urn:microsoft.com/office/officeart/2005/8/layout/hList1"/>
    <dgm:cxn modelId="{9B1A1E76-CB71-4FB6-A14C-1C976D931C25}" srcId="{1F0EFBAC-5EC5-461C-8E97-786615F2CCF2}" destId="{55CC5939-7864-4FBD-8C0C-8AA3D6EF1CC8}" srcOrd="1" destOrd="0" parTransId="{DE0A088B-3E99-4AE2-B853-C48195130977}" sibTransId="{B2495D1F-79E1-422F-822F-005A358C5EEC}"/>
    <dgm:cxn modelId="{55B5DBF9-FC37-4C26-9DBB-03826CDD9ACA}" srcId="{D6749A2E-8B3F-4A30-B068-7E1B682111C1}" destId="{46D30B94-E3CD-4B34-90F5-BDF348D9D1B3}" srcOrd="0" destOrd="0" parTransId="{1C1A8E81-2AB9-4598-A862-C9B18847BC89}" sibTransId="{4C15676A-6A4B-4A9D-8865-6CA6F6C6C0C1}"/>
    <dgm:cxn modelId="{0DA9E12A-9D9B-47B7-804F-926F5A4964E3}" srcId="{1F0EFBAC-5EC5-461C-8E97-786615F2CCF2}" destId="{3489F768-D51A-4F01-911A-BA1732443F76}" srcOrd="3" destOrd="0" parTransId="{6B144BCF-3E6A-476E-9C80-F00ED9495EF6}" sibTransId="{DECBBF0B-BA2A-4BAC-ABA5-44AA38D40476}"/>
    <dgm:cxn modelId="{04678C88-1509-41FD-8038-319F072ED327}" type="presOf" srcId="{66C56480-1940-4AB1-8BE5-3B212CF084F7}" destId="{44974126-CE1B-4581-A7D4-0F5044E5E44C}" srcOrd="0" destOrd="2" presId="urn:microsoft.com/office/officeart/2005/8/layout/hList1"/>
    <dgm:cxn modelId="{F6CEDA1B-88D0-453D-858E-0C106F0E5B7E}" type="presOf" srcId="{279301DE-D0B0-4409-BD9E-1B8CD530DF32}" destId="{D4450CC7-F066-4AB5-9573-6663B2A869AF}" srcOrd="0" destOrd="0" presId="urn:microsoft.com/office/officeart/2005/8/layout/hList1"/>
    <dgm:cxn modelId="{E0541D50-29C7-4783-BE99-387B49C1A8CA}" type="presOf" srcId="{D6749A2E-8B3F-4A30-B068-7E1B682111C1}" destId="{9B4685E8-F1FB-4169-A3BE-8E673429656A}" srcOrd="0" destOrd="0" presId="urn:microsoft.com/office/officeart/2005/8/layout/hList1"/>
    <dgm:cxn modelId="{5E3AF636-BFD9-4E7B-BDB8-8BB74264ADBB}" srcId="{1F0EFBAC-5EC5-461C-8E97-786615F2CCF2}" destId="{14FF8E38-7FFF-49D9-9F25-A5EB0160094C}" srcOrd="4" destOrd="0" parTransId="{503978A7-E12F-418A-99B9-E5A1C0B545E3}" sibTransId="{B4123A52-2021-4473-AD18-E7A9ACA5E4A3}"/>
    <dgm:cxn modelId="{5C9296C9-8DEA-459E-A8FD-4F74CD2E07FC}" srcId="{BAD6234F-4060-4886-B9D6-C05A7D656673}" destId="{74C9B2FF-9114-4A80-9A3C-7554A19F0E3C}" srcOrd="0" destOrd="0" parTransId="{13085684-5171-465F-A053-532A5FC0B96F}" sibTransId="{DF197EDB-F26A-4B9E-ABEF-51EEA208A6EE}"/>
    <dgm:cxn modelId="{6131A978-4C4C-45C0-B1C5-281385644B44}" type="presOf" srcId="{46D30B94-E3CD-4B34-90F5-BDF348D9D1B3}" destId="{DBF7F92A-2201-42D3-AE3F-C047AAFD2E63}" srcOrd="0" destOrd="0" presId="urn:microsoft.com/office/officeart/2005/8/layout/hList1"/>
    <dgm:cxn modelId="{B5AE2540-8EBA-42CE-BB9E-DCCD66C5D6F5}" srcId="{279301DE-D0B0-4409-BD9E-1B8CD530DF32}" destId="{1F0EFBAC-5EC5-461C-8E97-786615F2CCF2}" srcOrd="1" destOrd="0" parTransId="{E65FEE14-D5D0-4D1F-AD7C-ACFF98B81B7B}" sibTransId="{B4DCA1FD-9DEE-4BED-8519-B129203AADF7}"/>
    <dgm:cxn modelId="{336C2605-E7C2-4E79-A7AC-07E550019B89}" type="presOf" srcId="{D9620866-018D-4CD7-A5BC-C010CD5719DA}" destId="{44974126-CE1B-4581-A7D4-0F5044E5E44C}" srcOrd="0" destOrd="0" presId="urn:microsoft.com/office/officeart/2005/8/layout/hList1"/>
    <dgm:cxn modelId="{8C5A7F42-C4C7-4280-9069-0FEC2DFEC192}" type="presOf" srcId="{BAD6234F-4060-4886-B9D6-C05A7D656673}" destId="{4734AA8F-1E74-478F-B7ED-E699CA79C1F3}" srcOrd="0" destOrd="0" presId="urn:microsoft.com/office/officeart/2005/8/layout/hList1"/>
    <dgm:cxn modelId="{648B1FA9-0E3A-4ADA-AC53-4D726D68ACC7}" srcId="{1F0EFBAC-5EC5-461C-8E97-786615F2CCF2}" destId="{C351D721-D6EA-4B57-A1B5-8FEB884B7BD0}" srcOrd="5" destOrd="0" parTransId="{BB24169B-1ED1-4107-873C-2C9D4B532D15}" sibTransId="{73D5BBD4-3805-448E-89C6-B0BD36F1594B}"/>
    <dgm:cxn modelId="{B72A8166-04AB-453A-8207-FBF8AEB98DE5}" srcId="{1F0EFBAC-5EC5-461C-8E97-786615F2CCF2}" destId="{66C56480-1940-4AB1-8BE5-3B212CF084F7}" srcOrd="2" destOrd="0" parTransId="{39FF3C95-BB9D-4010-A907-E404CD8B346B}" sibTransId="{A90474EC-253C-4B3A-AC82-12717FF09D37}"/>
    <dgm:cxn modelId="{CDDB7F98-89EB-4AF0-9C6B-D83818F98588}" srcId="{279301DE-D0B0-4409-BD9E-1B8CD530DF32}" destId="{BAD6234F-4060-4886-B9D6-C05A7D656673}" srcOrd="0" destOrd="0" parTransId="{B5B47E18-E26A-4DCE-9180-774FF20FA4D8}" sibTransId="{EAE932A0-70A3-4EBF-9E98-2DDCC919019E}"/>
    <dgm:cxn modelId="{C8E1A5C3-2E8C-41B8-B166-6D9F4DA5D493}" type="presOf" srcId="{3489F768-D51A-4F01-911A-BA1732443F76}" destId="{44974126-CE1B-4581-A7D4-0F5044E5E44C}" srcOrd="0" destOrd="3" presId="urn:microsoft.com/office/officeart/2005/8/layout/hList1"/>
    <dgm:cxn modelId="{632E8943-B619-4B35-801C-2EB2C02B5717}" srcId="{1F0EFBAC-5EC5-461C-8E97-786615F2CCF2}" destId="{D9620866-018D-4CD7-A5BC-C010CD5719DA}" srcOrd="0" destOrd="0" parTransId="{56C03A23-9E51-4305-A4E9-BE76D9855066}" sibTransId="{14872A53-99B7-4EDB-95A3-31C621DA48D2}"/>
    <dgm:cxn modelId="{7F4481CD-B9F4-4D99-B376-901A49D5DAC1}" type="presOf" srcId="{74C9B2FF-9114-4A80-9A3C-7554A19F0E3C}" destId="{6A61896E-1B9C-4A6A-AB7D-FDB271556842}" srcOrd="0" destOrd="0" presId="urn:microsoft.com/office/officeart/2005/8/layout/hList1"/>
    <dgm:cxn modelId="{5EF5FF90-DE1A-4F75-935F-60EEA49AA472}" type="presOf" srcId="{1F0EFBAC-5EC5-461C-8E97-786615F2CCF2}" destId="{E013C9A5-DA65-4E65-A464-DBC9F92E5214}" srcOrd="0" destOrd="0" presId="urn:microsoft.com/office/officeart/2005/8/layout/hList1"/>
    <dgm:cxn modelId="{38433215-28EA-4B1F-8D25-AC336CE3F13E}" type="presOf" srcId="{C351D721-D6EA-4B57-A1B5-8FEB884B7BD0}" destId="{44974126-CE1B-4581-A7D4-0F5044E5E44C}" srcOrd="0" destOrd="5" presId="urn:microsoft.com/office/officeart/2005/8/layout/hList1"/>
    <dgm:cxn modelId="{F11A9AAC-40AB-4AFD-933F-DFF6F4263A3B}" type="presParOf" srcId="{D4450CC7-F066-4AB5-9573-6663B2A869AF}" destId="{35BF4AC5-3799-47D8-8F4F-49A0ADEB0E46}" srcOrd="0" destOrd="0" presId="urn:microsoft.com/office/officeart/2005/8/layout/hList1"/>
    <dgm:cxn modelId="{739985E8-4AE5-467A-A71D-8E3CF149AE99}" type="presParOf" srcId="{35BF4AC5-3799-47D8-8F4F-49A0ADEB0E46}" destId="{4734AA8F-1E74-478F-B7ED-E699CA79C1F3}" srcOrd="0" destOrd="0" presId="urn:microsoft.com/office/officeart/2005/8/layout/hList1"/>
    <dgm:cxn modelId="{0D4CBBE6-87CB-408D-8E5E-3CEAD3EB3A83}" type="presParOf" srcId="{35BF4AC5-3799-47D8-8F4F-49A0ADEB0E46}" destId="{6A61896E-1B9C-4A6A-AB7D-FDB271556842}" srcOrd="1" destOrd="0" presId="urn:microsoft.com/office/officeart/2005/8/layout/hList1"/>
    <dgm:cxn modelId="{B2786638-2823-4543-93D9-10D61716EB3C}" type="presParOf" srcId="{D4450CC7-F066-4AB5-9573-6663B2A869AF}" destId="{2ACAFBE6-40F8-4904-B65F-FF27B7160AC3}" srcOrd="1" destOrd="0" presId="urn:microsoft.com/office/officeart/2005/8/layout/hList1"/>
    <dgm:cxn modelId="{424271AD-E346-4C26-861C-A7A47C790B12}" type="presParOf" srcId="{D4450CC7-F066-4AB5-9573-6663B2A869AF}" destId="{2CF7973A-671D-49AB-A37C-24310D2C92E7}" srcOrd="2" destOrd="0" presId="urn:microsoft.com/office/officeart/2005/8/layout/hList1"/>
    <dgm:cxn modelId="{36982D2A-60AA-4C90-BE46-26A1315D3B97}" type="presParOf" srcId="{2CF7973A-671D-49AB-A37C-24310D2C92E7}" destId="{E013C9A5-DA65-4E65-A464-DBC9F92E5214}" srcOrd="0" destOrd="0" presId="urn:microsoft.com/office/officeart/2005/8/layout/hList1"/>
    <dgm:cxn modelId="{7E1D6F35-86CB-431B-909F-86171EA357F1}" type="presParOf" srcId="{2CF7973A-671D-49AB-A37C-24310D2C92E7}" destId="{44974126-CE1B-4581-A7D4-0F5044E5E44C}" srcOrd="1" destOrd="0" presId="urn:microsoft.com/office/officeart/2005/8/layout/hList1"/>
    <dgm:cxn modelId="{56E1C535-58E3-4382-AA26-36BC5C0E5EA4}" type="presParOf" srcId="{D4450CC7-F066-4AB5-9573-6663B2A869AF}" destId="{60E759B1-D8FD-4BF1-9744-32092DFCB697}" srcOrd="3" destOrd="0" presId="urn:microsoft.com/office/officeart/2005/8/layout/hList1"/>
    <dgm:cxn modelId="{EB3E45BF-F9A9-47B5-A9D7-FDA21C1D62BE}" type="presParOf" srcId="{D4450CC7-F066-4AB5-9573-6663B2A869AF}" destId="{C1504B65-FEDE-43B5-B199-74D1DA2BAB29}" srcOrd="4" destOrd="0" presId="urn:microsoft.com/office/officeart/2005/8/layout/hList1"/>
    <dgm:cxn modelId="{E4BF78D1-39B9-44C0-A021-98827F6D8D8C}" type="presParOf" srcId="{C1504B65-FEDE-43B5-B199-74D1DA2BAB29}" destId="{9B4685E8-F1FB-4169-A3BE-8E673429656A}" srcOrd="0" destOrd="0" presId="urn:microsoft.com/office/officeart/2005/8/layout/hList1"/>
    <dgm:cxn modelId="{A7FEA8B6-22CB-4749-BFFD-52CE71C9D997}" type="presParOf" srcId="{C1504B65-FEDE-43B5-B199-74D1DA2BAB29}" destId="{DBF7F92A-2201-42D3-AE3F-C047AAFD2E6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2A5969-6A0B-4CA6-B04A-AF9795D9F6C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32B6CC32-8AA5-4091-984B-3B7040694F08}">
      <dgm:prSet phldrT="[Text]"/>
      <dgm:spPr/>
      <dgm:t>
        <a:bodyPr/>
        <a:lstStyle/>
        <a:p>
          <a:r>
            <a:rPr lang="en-IN" dirty="0" smtClean="0"/>
            <a:t>Frequency</a:t>
          </a:r>
          <a:endParaRPr lang="en-IN" dirty="0"/>
        </a:p>
      </dgm:t>
    </dgm:pt>
    <dgm:pt modelId="{5397F3A9-B1EB-4314-A11D-B7444BDD69EF}" type="parTrans" cxnId="{7FD4300E-C721-43F6-BC61-24D2F095C16E}">
      <dgm:prSet/>
      <dgm:spPr/>
      <dgm:t>
        <a:bodyPr/>
        <a:lstStyle/>
        <a:p>
          <a:endParaRPr lang="en-IN"/>
        </a:p>
      </dgm:t>
    </dgm:pt>
    <dgm:pt modelId="{0485BFEF-7B6E-4C8C-86B2-AC64BDB7E485}" type="sibTrans" cxnId="{7FD4300E-C721-43F6-BC61-24D2F095C16E}">
      <dgm:prSet/>
      <dgm:spPr/>
      <dgm:t>
        <a:bodyPr/>
        <a:lstStyle/>
        <a:p>
          <a:endParaRPr lang="en-IN"/>
        </a:p>
      </dgm:t>
    </dgm:pt>
    <dgm:pt modelId="{18D948E9-EC0A-4A53-9F5C-D54FAA8EDB45}">
      <dgm:prSet phldrT="[Text]"/>
      <dgm:spPr/>
      <dgm:t>
        <a:bodyPr/>
        <a:lstStyle/>
        <a:p>
          <a:r>
            <a:rPr lang="en-IN" dirty="0" smtClean="0"/>
            <a:t>General Environment Conditions</a:t>
          </a:r>
          <a:endParaRPr lang="en-IN" dirty="0"/>
        </a:p>
      </dgm:t>
    </dgm:pt>
    <dgm:pt modelId="{8D1DB041-6C20-4639-A149-A290D0C3EB8E}" type="parTrans" cxnId="{27692AA4-8CAA-4C8A-A09D-FF0A7D8111BF}">
      <dgm:prSet/>
      <dgm:spPr/>
      <dgm:t>
        <a:bodyPr/>
        <a:lstStyle/>
        <a:p>
          <a:endParaRPr lang="en-IN"/>
        </a:p>
      </dgm:t>
    </dgm:pt>
    <dgm:pt modelId="{F98655FD-5ECC-42F7-8E68-A8B093B074F7}" type="sibTrans" cxnId="{27692AA4-8CAA-4C8A-A09D-FF0A7D8111BF}">
      <dgm:prSet/>
      <dgm:spPr/>
      <dgm:t>
        <a:bodyPr/>
        <a:lstStyle/>
        <a:p>
          <a:endParaRPr lang="en-IN"/>
        </a:p>
      </dgm:t>
    </dgm:pt>
    <dgm:pt modelId="{2B28708C-E76E-4C0F-9A05-FBD779977411}">
      <dgm:prSet phldrT="[Text]"/>
      <dgm:spPr/>
      <dgm:t>
        <a:bodyPr/>
        <a:lstStyle/>
        <a:p>
          <a:r>
            <a:rPr lang="en-IN" dirty="0" smtClean="0"/>
            <a:t>Severity</a:t>
          </a:r>
          <a:endParaRPr lang="en-IN" dirty="0"/>
        </a:p>
      </dgm:t>
    </dgm:pt>
    <dgm:pt modelId="{331823E0-25D2-4281-9A48-C53EB0EE9761}" type="parTrans" cxnId="{932AC27F-05B4-45F4-9793-B8415FF665EB}">
      <dgm:prSet/>
      <dgm:spPr/>
      <dgm:t>
        <a:bodyPr/>
        <a:lstStyle/>
        <a:p>
          <a:endParaRPr lang="en-IN"/>
        </a:p>
      </dgm:t>
    </dgm:pt>
    <dgm:pt modelId="{A406F6F2-05EC-4589-B80D-E3622C3ED3A6}" type="sibTrans" cxnId="{932AC27F-05B4-45F4-9793-B8415FF665EB}">
      <dgm:prSet/>
      <dgm:spPr/>
      <dgm:t>
        <a:bodyPr/>
        <a:lstStyle/>
        <a:p>
          <a:endParaRPr lang="en-IN"/>
        </a:p>
      </dgm:t>
    </dgm:pt>
    <dgm:pt modelId="{E3793F37-B120-413C-A49F-B28890524227}">
      <dgm:prSet phldrT="[Text]"/>
      <dgm:spPr/>
      <dgm:t>
        <a:bodyPr/>
        <a:lstStyle/>
        <a:p>
          <a:r>
            <a:rPr lang="en-IN" dirty="0" smtClean="0">
              <a:solidFill>
                <a:schemeClr val="tx1"/>
              </a:solidFill>
            </a:rPr>
            <a:t>Affordability</a:t>
          </a:r>
          <a:endParaRPr lang="en-IN" dirty="0">
            <a:solidFill>
              <a:schemeClr val="tx1"/>
            </a:solidFill>
          </a:endParaRPr>
        </a:p>
      </dgm:t>
    </dgm:pt>
    <dgm:pt modelId="{0DAC7FCA-711C-49EB-A826-3733BE034144}" type="parTrans" cxnId="{8EE215DD-BCBD-40AA-864E-3766A9595DBA}">
      <dgm:prSet/>
      <dgm:spPr/>
      <dgm:t>
        <a:bodyPr/>
        <a:lstStyle/>
        <a:p>
          <a:endParaRPr lang="en-IN"/>
        </a:p>
      </dgm:t>
    </dgm:pt>
    <dgm:pt modelId="{0B4A4E7A-8C1D-4F42-AF49-B3D70E037622}" type="sibTrans" cxnId="{8EE215DD-BCBD-40AA-864E-3766A9595DBA}">
      <dgm:prSet/>
      <dgm:spPr/>
      <dgm:t>
        <a:bodyPr/>
        <a:lstStyle/>
        <a:p>
          <a:endParaRPr lang="en-IN"/>
        </a:p>
      </dgm:t>
    </dgm:pt>
    <dgm:pt modelId="{56F0EA02-6FE1-45AD-A7EF-DFC739843D85}">
      <dgm:prSet/>
      <dgm:spPr/>
      <dgm:t>
        <a:bodyPr/>
        <a:lstStyle/>
        <a:p>
          <a:r>
            <a:rPr lang="en-IN" dirty="0" smtClean="0"/>
            <a:t>Standard of living</a:t>
          </a:r>
        </a:p>
      </dgm:t>
    </dgm:pt>
    <dgm:pt modelId="{8DE66EEF-B1EE-4D92-BFC1-764E6FAD9FBA}" type="parTrans" cxnId="{03595335-095F-4FDB-8009-EE9A18C3A800}">
      <dgm:prSet/>
      <dgm:spPr/>
      <dgm:t>
        <a:bodyPr/>
        <a:lstStyle/>
        <a:p>
          <a:endParaRPr lang="en-IN"/>
        </a:p>
      </dgm:t>
    </dgm:pt>
    <dgm:pt modelId="{33D3A718-54F4-42F8-A539-844C77CF5554}" type="sibTrans" cxnId="{03595335-095F-4FDB-8009-EE9A18C3A800}">
      <dgm:prSet/>
      <dgm:spPr/>
      <dgm:t>
        <a:bodyPr/>
        <a:lstStyle/>
        <a:p>
          <a:endParaRPr lang="en-IN"/>
        </a:p>
      </dgm:t>
    </dgm:pt>
    <dgm:pt modelId="{D59B8B66-52C1-4BF5-A713-A79270AD99CE}">
      <dgm:prSet/>
      <dgm:spPr/>
      <dgm:t>
        <a:bodyPr/>
        <a:lstStyle/>
        <a:p>
          <a:r>
            <a:rPr lang="en-IN" dirty="0" smtClean="0"/>
            <a:t>Access to Healthcare</a:t>
          </a:r>
        </a:p>
      </dgm:t>
    </dgm:pt>
    <dgm:pt modelId="{8B593E81-4FCF-408D-A2FE-56A4EC60791B}" type="parTrans" cxnId="{B82B1D25-BFD2-4C60-972F-9D3316B27D93}">
      <dgm:prSet/>
      <dgm:spPr/>
      <dgm:t>
        <a:bodyPr/>
        <a:lstStyle/>
        <a:p>
          <a:endParaRPr lang="en-IN"/>
        </a:p>
      </dgm:t>
    </dgm:pt>
    <dgm:pt modelId="{57DA668A-BECE-4DEA-ADFD-DFE600D5C322}" type="sibTrans" cxnId="{B82B1D25-BFD2-4C60-972F-9D3316B27D93}">
      <dgm:prSet/>
      <dgm:spPr/>
      <dgm:t>
        <a:bodyPr/>
        <a:lstStyle/>
        <a:p>
          <a:endParaRPr lang="en-IN"/>
        </a:p>
      </dgm:t>
    </dgm:pt>
    <dgm:pt modelId="{37F6A639-DC1B-4DBC-9B60-8D473D894980}">
      <dgm:prSet/>
      <dgm:spPr/>
      <dgm:t>
        <a:bodyPr/>
        <a:lstStyle/>
        <a:p>
          <a:r>
            <a:rPr lang="en-IN" dirty="0" smtClean="0"/>
            <a:t>Development of infrastructure</a:t>
          </a:r>
        </a:p>
      </dgm:t>
    </dgm:pt>
    <dgm:pt modelId="{53A5AE40-89B5-483B-B01A-BEB407DD18FE}" type="parTrans" cxnId="{73EA3031-F8E4-4339-BDD3-994353B49FAA}">
      <dgm:prSet/>
      <dgm:spPr/>
      <dgm:t>
        <a:bodyPr/>
        <a:lstStyle/>
        <a:p>
          <a:endParaRPr lang="en-IN"/>
        </a:p>
      </dgm:t>
    </dgm:pt>
    <dgm:pt modelId="{F6C330B4-8FE4-4A59-8C98-5E2B0FC531F8}" type="sibTrans" cxnId="{73EA3031-F8E4-4339-BDD3-994353B49FAA}">
      <dgm:prSet/>
      <dgm:spPr/>
      <dgm:t>
        <a:bodyPr/>
        <a:lstStyle/>
        <a:p>
          <a:endParaRPr lang="en-IN"/>
        </a:p>
      </dgm:t>
    </dgm:pt>
    <dgm:pt modelId="{BC2C9066-A6C2-4F31-98A4-7E930A114B99}">
      <dgm:prSet/>
      <dgm:spPr/>
      <dgm:t>
        <a:bodyPr/>
        <a:lstStyle/>
        <a:p>
          <a:r>
            <a:rPr lang="en-IN" dirty="0" smtClean="0"/>
            <a:t>Supply of Medical services</a:t>
          </a:r>
        </a:p>
      </dgm:t>
    </dgm:pt>
    <dgm:pt modelId="{D0D41B81-89F4-4E84-8D94-308E3206CEE1}" type="parTrans" cxnId="{35414E48-BCF6-40C7-B36A-3CE156426A93}">
      <dgm:prSet/>
      <dgm:spPr/>
      <dgm:t>
        <a:bodyPr/>
        <a:lstStyle/>
        <a:p>
          <a:endParaRPr lang="en-IN"/>
        </a:p>
      </dgm:t>
    </dgm:pt>
    <dgm:pt modelId="{BF45AFA2-EEEF-41B0-A238-A87E79163542}" type="sibTrans" cxnId="{35414E48-BCF6-40C7-B36A-3CE156426A93}">
      <dgm:prSet/>
      <dgm:spPr/>
      <dgm:t>
        <a:bodyPr/>
        <a:lstStyle/>
        <a:p>
          <a:endParaRPr lang="en-IN"/>
        </a:p>
      </dgm:t>
    </dgm:pt>
    <dgm:pt modelId="{D2A2C04B-2233-45FB-9678-C7860B08D73D}">
      <dgm:prSet phldrT="[Text]"/>
      <dgm:spPr/>
      <dgm:t>
        <a:bodyPr/>
        <a:lstStyle/>
        <a:p>
          <a:r>
            <a:rPr lang="en-IN" dirty="0" smtClean="0"/>
            <a:t>Medical advancements</a:t>
          </a:r>
          <a:endParaRPr lang="en-IN" dirty="0"/>
        </a:p>
      </dgm:t>
    </dgm:pt>
    <dgm:pt modelId="{B9F6E178-F492-49AB-AD51-2699F7A3E97D}" type="parTrans" cxnId="{0323D150-E174-4C96-B5D8-03FB64F06693}">
      <dgm:prSet/>
      <dgm:spPr/>
      <dgm:t>
        <a:bodyPr/>
        <a:lstStyle/>
        <a:p>
          <a:endParaRPr lang="en-US"/>
        </a:p>
      </dgm:t>
    </dgm:pt>
    <dgm:pt modelId="{C5DB6FBF-50F3-4D06-8DA5-2FBE1BD7BED4}" type="sibTrans" cxnId="{0323D150-E174-4C96-B5D8-03FB64F06693}">
      <dgm:prSet/>
      <dgm:spPr/>
      <dgm:t>
        <a:bodyPr/>
        <a:lstStyle/>
        <a:p>
          <a:endParaRPr lang="en-US"/>
        </a:p>
      </dgm:t>
    </dgm:pt>
    <dgm:pt modelId="{E0326D35-151D-49E7-83E5-7FDC195884E3}">
      <dgm:prSet/>
      <dgm:spPr/>
      <dgm:t>
        <a:bodyPr/>
        <a:lstStyle/>
        <a:p>
          <a:r>
            <a:rPr lang="en-IN" dirty="0" smtClean="0"/>
            <a:t>Medical Inflation</a:t>
          </a:r>
        </a:p>
      </dgm:t>
    </dgm:pt>
    <dgm:pt modelId="{55DB22E6-7012-4C29-B9B3-1A31B139AC1C}" type="parTrans" cxnId="{FDA0DD47-01F6-4BA7-BD7C-E83A292F7A6D}">
      <dgm:prSet/>
      <dgm:spPr/>
    </dgm:pt>
    <dgm:pt modelId="{528F5B74-BCB1-4CAB-A731-DA074C6B8D3D}" type="sibTrans" cxnId="{FDA0DD47-01F6-4BA7-BD7C-E83A292F7A6D}">
      <dgm:prSet/>
      <dgm:spPr/>
    </dgm:pt>
    <dgm:pt modelId="{BE6F2710-16B4-4BD2-9851-FAB800971514}" type="pres">
      <dgm:prSet presAssocID="{EA2A5969-6A0B-4CA6-B04A-AF9795D9F6C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D0CE7A-E86D-49D2-939C-CBB4F542F729}" type="pres">
      <dgm:prSet presAssocID="{32B6CC32-8AA5-4091-984B-3B7040694F0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8FA0713-B2A7-4734-803D-95A11DC8AEAE}" type="pres">
      <dgm:prSet presAssocID="{32B6CC32-8AA5-4091-984B-3B7040694F0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FBA1189-729E-459D-8F12-85C39CF6B8A3}" type="pres">
      <dgm:prSet presAssocID="{2B28708C-E76E-4C0F-9A05-FBD77997741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F115C8D-C500-4714-8B74-F5F80DCA42DD}" type="pres">
      <dgm:prSet presAssocID="{2B28708C-E76E-4C0F-9A05-FBD77997741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44AB1D95-DB0E-4427-8646-F3A70F883882}" type="presOf" srcId="{32B6CC32-8AA5-4091-984B-3B7040694F08}" destId="{AFD0CE7A-E86D-49D2-939C-CBB4F542F729}" srcOrd="0" destOrd="0" presId="urn:microsoft.com/office/officeart/2005/8/layout/vList2"/>
    <dgm:cxn modelId="{8B95B6E5-AD3F-486B-B535-E324777C14F8}" type="presOf" srcId="{BC2C9066-A6C2-4F31-98A4-7E930A114B99}" destId="{2F115C8D-C500-4714-8B74-F5F80DCA42DD}" srcOrd="0" destOrd="2" presId="urn:microsoft.com/office/officeart/2005/8/layout/vList2"/>
    <dgm:cxn modelId="{B82B1D25-BFD2-4C60-972F-9D3316B27D93}" srcId="{32B6CC32-8AA5-4091-984B-3B7040694F08}" destId="{D59B8B66-52C1-4BF5-A713-A79270AD99CE}" srcOrd="2" destOrd="0" parTransId="{8B593E81-4FCF-408D-A2FE-56A4EC60791B}" sibTransId="{57DA668A-BECE-4DEA-ADFD-DFE600D5C322}"/>
    <dgm:cxn modelId="{852DAF3E-4F1A-4A75-A584-EBC59386DEEC}" type="presOf" srcId="{2B28708C-E76E-4C0F-9A05-FBD779977411}" destId="{CFBA1189-729E-459D-8F12-85C39CF6B8A3}" srcOrd="0" destOrd="0" presId="urn:microsoft.com/office/officeart/2005/8/layout/vList2"/>
    <dgm:cxn modelId="{1455E233-A7F1-48C7-A868-0F71C66D1E1D}" type="presOf" srcId="{E0326D35-151D-49E7-83E5-7FDC195884E3}" destId="{2F115C8D-C500-4714-8B74-F5F80DCA42DD}" srcOrd="0" destOrd="3" presId="urn:microsoft.com/office/officeart/2005/8/layout/vList2"/>
    <dgm:cxn modelId="{27692AA4-8CAA-4C8A-A09D-FF0A7D8111BF}" srcId="{32B6CC32-8AA5-4091-984B-3B7040694F08}" destId="{18D948E9-EC0A-4A53-9F5C-D54FAA8EDB45}" srcOrd="0" destOrd="0" parTransId="{8D1DB041-6C20-4639-A149-A290D0C3EB8E}" sibTransId="{F98655FD-5ECC-42F7-8E68-A8B093B074F7}"/>
    <dgm:cxn modelId="{03595335-095F-4FDB-8009-EE9A18C3A800}" srcId="{32B6CC32-8AA5-4091-984B-3B7040694F08}" destId="{56F0EA02-6FE1-45AD-A7EF-DFC739843D85}" srcOrd="1" destOrd="0" parTransId="{8DE66EEF-B1EE-4D92-BFC1-764E6FAD9FBA}" sibTransId="{33D3A718-54F4-42F8-A539-844C77CF5554}"/>
    <dgm:cxn modelId="{8EE215DD-BCBD-40AA-864E-3766A9595DBA}" srcId="{2B28708C-E76E-4C0F-9A05-FBD779977411}" destId="{E3793F37-B120-413C-A49F-B28890524227}" srcOrd="0" destOrd="0" parTransId="{0DAC7FCA-711C-49EB-A826-3733BE034144}" sibTransId="{0B4A4E7A-8C1D-4F42-AF49-B3D70E037622}"/>
    <dgm:cxn modelId="{FDA0DD47-01F6-4BA7-BD7C-E83A292F7A6D}" srcId="{2B28708C-E76E-4C0F-9A05-FBD779977411}" destId="{E0326D35-151D-49E7-83E5-7FDC195884E3}" srcOrd="3" destOrd="0" parTransId="{55DB22E6-7012-4C29-B9B3-1A31B139AC1C}" sibTransId="{528F5B74-BCB1-4CAB-A731-DA074C6B8D3D}"/>
    <dgm:cxn modelId="{92F1BE04-F255-4484-AC62-7BABDB8F6046}" type="presOf" srcId="{56F0EA02-6FE1-45AD-A7EF-DFC739843D85}" destId="{C8FA0713-B2A7-4734-803D-95A11DC8AEAE}" srcOrd="0" destOrd="1" presId="urn:microsoft.com/office/officeart/2005/8/layout/vList2"/>
    <dgm:cxn modelId="{F7B48BA6-9A75-4472-98BC-04688251DC47}" type="presOf" srcId="{D2A2C04B-2233-45FB-9678-C7860B08D73D}" destId="{2F115C8D-C500-4714-8B74-F5F80DCA42DD}" srcOrd="0" destOrd="1" presId="urn:microsoft.com/office/officeart/2005/8/layout/vList2"/>
    <dgm:cxn modelId="{37D6F9A0-AE0F-43C3-B922-249F5FF82221}" type="presOf" srcId="{EA2A5969-6A0B-4CA6-B04A-AF9795D9F6C4}" destId="{BE6F2710-16B4-4BD2-9851-FAB800971514}" srcOrd="0" destOrd="0" presId="urn:microsoft.com/office/officeart/2005/8/layout/vList2"/>
    <dgm:cxn modelId="{5C816A22-7F0C-43A9-A74F-D95BAF6ABA1B}" type="presOf" srcId="{E3793F37-B120-413C-A49F-B28890524227}" destId="{2F115C8D-C500-4714-8B74-F5F80DCA42DD}" srcOrd="0" destOrd="0" presId="urn:microsoft.com/office/officeart/2005/8/layout/vList2"/>
    <dgm:cxn modelId="{F42DD86A-F860-458D-A6E1-BB5326A18A75}" type="presOf" srcId="{37F6A639-DC1B-4DBC-9B60-8D473D894980}" destId="{C8FA0713-B2A7-4734-803D-95A11DC8AEAE}" srcOrd="0" destOrd="3" presId="urn:microsoft.com/office/officeart/2005/8/layout/vList2"/>
    <dgm:cxn modelId="{932AC27F-05B4-45F4-9793-B8415FF665EB}" srcId="{EA2A5969-6A0B-4CA6-B04A-AF9795D9F6C4}" destId="{2B28708C-E76E-4C0F-9A05-FBD779977411}" srcOrd="1" destOrd="0" parTransId="{331823E0-25D2-4281-9A48-C53EB0EE9761}" sibTransId="{A406F6F2-05EC-4589-B80D-E3622C3ED3A6}"/>
    <dgm:cxn modelId="{7FD4300E-C721-43F6-BC61-24D2F095C16E}" srcId="{EA2A5969-6A0B-4CA6-B04A-AF9795D9F6C4}" destId="{32B6CC32-8AA5-4091-984B-3B7040694F08}" srcOrd="0" destOrd="0" parTransId="{5397F3A9-B1EB-4314-A11D-B7444BDD69EF}" sibTransId="{0485BFEF-7B6E-4C8C-86B2-AC64BDB7E485}"/>
    <dgm:cxn modelId="{35414E48-BCF6-40C7-B36A-3CE156426A93}" srcId="{2B28708C-E76E-4C0F-9A05-FBD779977411}" destId="{BC2C9066-A6C2-4F31-98A4-7E930A114B99}" srcOrd="2" destOrd="0" parTransId="{D0D41B81-89F4-4E84-8D94-308E3206CEE1}" sibTransId="{BF45AFA2-EEEF-41B0-A238-A87E79163542}"/>
    <dgm:cxn modelId="{73EA3031-F8E4-4339-BDD3-994353B49FAA}" srcId="{32B6CC32-8AA5-4091-984B-3B7040694F08}" destId="{37F6A639-DC1B-4DBC-9B60-8D473D894980}" srcOrd="3" destOrd="0" parTransId="{53A5AE40-89B5-483B-B01A-BEB407DD18FE}" sibTransId="{F6C330B4-8FE4-4A59-8C98-5E2B0FC531F8}"/>
    <dgm:cxn modelId="{4580141D-D1AD-4DC4-9BC0-ECE83D5B6236}" type="presOf" srcId="{18D948E9-EC0A-4A53-9F5C-D54FAA8EDB45}" destId="{C8FA0713-B2A7-4734-803D-95A11DC8AEAE}" srcOrd="0" destOrd="0" presId="urn:microsoft.com/office/officeart/2005/8/layout/vList2"/>
    <dgm:cxn modelId="{0323D150-E174-4C96-B5D8-03FB64F06693}" srcId="{2B28708C-E76E-4C0F-9A05-FBD779977411}" destId="{D2A2C04B-2233-45FB-9678-C7860B08D73D}" srcOrd="1" destOrd="0" parTransId="{B9F6E178-F492-49AB-AD51-2699F7A3E97D}" sibTransId="{C5DB6FBF-50F3-4D06-8DA5-2FBE1BD7BED4}"/>
    <dgm:cxn modelId="{4AD7CD61-56CC-4D02-A563-A839D7AD535F}" type="presOf" srcId="{D59B8B66-52C1-4BF5-A713-A79270AD99CE}" destId="{C8FA0713-B2A7-4734-803D-95A11DC8AEAE}" srcOrd="0" destOrd="2" presId="urn:microsoft.com/office/officeart/2005/8/layout/vList2"/>
    <dgm:cxn modelId="{F6253938-81B0-4AD1-8800-ED7B272A8500}" type="presParOf" srcId="{BE6F2710-16B4-4BD2-9851-FAB800971514}" destId="{AFD0CE7A-E86D-49D2-939C-CBB4F542F729}" srcOrd="0" destOrd="0" presId="urn:microsoft.com/office/officeart/2005/8/layout/vList2"/>
    <dgm:cxn modelId="{6CAC742E-3C9F-45B1-A262-04AABE36719A}" type="presParOf" srcId="{BE6F2710-16B4-4BD2-9851-FAB800971514}" destId="{C8FA0713-B2A7-4734-803D-95A11DC8AEAE}" srcOrd="1" destOrd="0" presId="urn:microsoft.com/office/officeart/2005/8/layout/vList2"/>
    <dgm:cxn modelId="{48794CC5-8A5C-4ACA-94D3-CFCB96B9A91A}" type="presParOf" srcId="{BE6F2710-16B4-4BD2-9851-FAB800971514}" destId="{CFBA1189-729E-459D-8F12-85C39CF6B8A3}" srcOrd="2" destOrd="0" presId="urn:microsoft.com/office/officeart/2005/8/layout/vList2"/>
    <dgm:cxn modelId="{E707E0F7-C342-47F4-BE1D-427DA3006FE1}" type="presParOf" srcId="{BE6F2710-16B4-4BD2-9851-FAB800971514}" destId="{2F115C8D-C500-4714-8B74-F5F80DCA42D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F6AD1A-36A0-40C5-ABF3-B3DC15C47D2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DEC8E588-3A4C-4BEF-96A8-F7F0DE100793}">
      <dgm:prSet phldrT="[Text]"/>
      <dgm:spPr/>
      <dgm:t>
        <a:bodyPr/>
        <a:lstStyle/>
        <a:p>
          <a:r>
            <a:rPr lang="en-IN" dirty="0" smtClean="0"/>
            <a:t>29 States and 7 Union Territories</a:t>
          </a:r>
          <a:endParaRPr lang="en-IN" dirty="0"/>
        </a:p>
      </dgm:t>
    </dgm:pt>
    <dgm:pt modelId="{FB7C4675-FFEC-49D3-A192-52BBC652D3CF}" type="parTrans" cxnId="{EE8A314F-F95C-4A6D-8E67-9AC7A19210DB}">
      <dgm:prSet/>
      <dgm:spPr/>
      <dgm:t>
        <a:bodyPr/>
        <a:lstStyle/>
        <a:p>
          <a:endParaRPr lang="en-IN"/>
        </a:p>
      </dgm:t>
    </dgm:pt>
    <dgm:pt modelId="{B72EC3A4-320E-4EBC-8568-1C4B7584BAC0}" type="sibTrans" cxnId="{EE8A314F-F95C-4A6D-8E67-9AC7A19210DB}">
      <dgm:prSet/>
      <dgm:spPr/>
      <dgm:t>
        <a:bodyPr/>
        <a:lstStyle/>
        <a:p>
          <a:endParaRPr lang="en-IN"/>
        </a:p>
      </dgm:t>
    </dgm:pt>
    <dgm:pt modelId="{DF7DC815-1AD4-4E13-AE8A-EBE1E7C2DAA7}">
      <dgm:prSet phldrT="[Text]"/>
      <dgm:spPr/>
      <dgm:t>
        <a:bodyPr/>
        <a:lstStyle/>
        <a:p>
          <a:r>
            <a:rPr lang="en-IN" dirty="0" smtClean="0"/>
            <a:t>Consider this – Mumbai’s average claim size is 70% higher than the rest of Maharashtra alone.</a:t>
          </a:r>
          <a:endParaRPr lang="en-IN" dirty="0"/>
        </a:p>
      </dgm:t>
    </dgm:pt>
    <dgm:pt modelId="{306BD8E2-540E-4E68-A087-A26F7C7641C3}" type="parTrans" cxnId="{04036C95-27E6-4712-A0C7-6D8FC151CE80}">
      <dgm:prSet/>
      <dgm:spPr/>
      <dgm:t>
        <a:bodyPr/>
        <a:lstStyle/>
        <a:p>
          <a:endParaRPr lang="en-IN"/>
        </a:p>
      </dgm:t>
    </dgm:pt>
    <dgm:pt modelId="{667B4A95-15D0-4CC2-BC63-52285672C2A1}" type="sibTrans" cxnId="{04036C95-27E6-4712-A0C7-6D8FC151CE80}">
      <dgm:prSet/>
      <dgm:spPr/>
      <dgm:t>
        <a:bodyPr/>
        <a:lstStyle/>
        <a:p>
          <a:endParaRPr lang="en-IN"/>
        </a:p>
      </dgm:t>
    </dgm:pt>
    <dgm:pt modelId="{338303CB-B491-4645-9D81-739E0F1A4F49}">
      <dgm:prSet phldrT="[Text]"/>
      <dgm:spPr/>
      <dgm:t>
        <a:bodyPr/>
        <a:lstStyle/>
        <a:p>
          <a:r>
            <a:rPr lang="en-IN" dirty="0" smtClean="0"/>
            <a:t>State wise?</a:t>
          </a:r>
          <a:endParaRPr lang="en-IN" dirty="0"/>
        </a:p>
      </dgm:t>
    </dgm:pt>
    <dgm:pt modelId="{57300ECD-7D17-46BC-8C02-2C8E19A770C9}" type="parTrans" cxnId="{87338717-12B0-4716-8EEA-FCDC87E7508A}">
      <dgm:prSet/>
      <dgm:spPr/>
      <dgm:t>
        <a:bodyPr/>
        <a:lstStyle/>
        <a:p>
          <a:endParaRPr lang="en-IN"/>
        </a:p>
      </dgm:t>
    </dgm:pt>
    <dgm:pt modelId="{EFE9B36A-9F05-4C2C-8CAC-9BFD16552774}" type="sibTrans" cxnId="{87338717-12B0-4716-8EEA-FCDC87E7508A}">
      <dgm:prSet/>
      <dgm:spPr/>
      <dgm:t>
        <a:bodyPr/>
        <a:lstStyle/>
        <a:p>
          <a:endParaRPr lang="en-IN"/>
        </a:p>
      </dgm:t>
    </dgm:pt>
    <dgm:pt modelId="{83682DA3-283F-444E-AA2A-C83ED14DE8E8}">
      <dgm:prSet phldrT="[Text]"/>
      <dgm:spPr/>
      <dgm:t>
        <a:bodyPr/>
        <a:lstStyle/>
        <a:p>
          <a:r>
            <a:rPr lang="en-IN" smtClean="0"/>
            <a:t>Rural v/s Urban?</a:t>
          </a:r>
          <a:endParaRPr lang="en-IN" dirty="0"/>
        </a:p>
      </dgm:t>
    </dgm:pt>
    <dgm:pt modelId="{F5D5A868-7CC7-4AC9-81C4-6A99CA4E31FA}" type="sibTrans" cxnId="{F840B430-08C7-4137-AC06-E519FCECBFFC}">
      <dgm:prSet/>
      <dgm:spPr/>
      <dgm:t>
        <a:bodyPr/>
        <a:lstStyle/>
        <a:p>
          <a:endParaRPr lang="en-IN"/>
        </a:p>
      </dgm:t>
    </dgm:pt>
    <dgm:pt modelId="{6C26847E-51DB-4DF7-A0EE-BB76495C0CA5}" type="parTrans" cxnId="{F840B430-08C7-4137-AC06-E519FCECBFFC}">
      <dgm:prSet/>
      <dgm:spPr/>
      <dgm:t>
        <a:bodyPr/>
        <a:lstStyle/>
        <a:p>
          <a:endParaRPr lang="en-IN"/>
        </a:p>
      </dgm:t>
    </dgm:pt>
    <dgm:pt modelId="{A92C5930-C35F-4CF9-8DDE-C2426A9F634A}">
      <dgm:prSet phldrT="[Text]"/>
      <dgm:spPr/>
      <dgm:t>
        <a:bodyPr/>
        <a:lstStyle/>
        <a:p>
          <a:r>
            <a:rPr lang="en-IN" dirty="0" smtClean="0"/>
            <a:t>Huge disparity in Urban cost</a:t>
          </a:r>
          <a:endParaRPr lang="en-IN" dirty="0"/>
        </a:p>
      </dgm:t>
    </dgm:pt>
    <dgm:pt modelId="{F128D481-3185-4170-9C4B-3BE17611508F}" type="parTrans" cxnId="{4E7885DF-51A6-471D-BFB4-B5A5E0D0C490}">
      <dgm:prSet/>
      <dgm:spPr/>
      <dgm:t>
        <a:bodyPr/>
        <a:lstStyle/>
        <a:p>
          <a:endParaRPr lang="en-IN"/>
        </a:p>
      </dgm:t>
    </dgm:pt>
    <dgm:pt modelId="{6165B9D2-1B5E-4316-A8C5-D698386B73A8}" type="sibTrans" cxnId="{4E7885DF-51A6-471D-BFB4-B5A5E0D0C490}">
      <dgm:prSet/>
      <dgm:spPr/>
      <dgm:t>
        <a:bodyPr/>
        <a:lstStyle/>
        <a:p>
          <a:endParaRPr lang="en-IN"/>
        </a:p>
      </dgm:t>
    </dgm:pt>
    <dgm:pt modelId="{CD988D1E-AD58-4E47-96ED-682AB0EA90FD}">
      <dgm:prSet phldrT="[Text]"/>
      <dgm:spPr/>
      <dgm:t>
        <a:bodyPr/>
        <a:lstStyle/>
        <a:p>
          <a:r>
            <a:rPr lang="en-IN" dirty="0" smtClean="0"/>
            <a:t>250+ cities in India</a:t>
          </a:r>
          <a:endParaRPr lang="en-IN" dirty="0"/>
        </a:p>
      </dgm:t>
    </dgm:pt>
    <dgm:pt modelId="{2B2ADFB6-C016-4FA8-AC72-886E1CFC4BD1}" type="parTrans" cxnId="{EF2EEC21-149F-4C23-875D-DCF61731296F}">
      <dgm:prSet/>
      <dgm:spPr/>
      <dgm:t>
        <a:bodyPr/>
        <a:lstStyle/>
        <a:p>
          <a:endParaRPr lang="en-IN"/>
        </a:p>
      </dgm:t>
    </dgm:pt>
    <dgm:pt modelId="{A5FF50F1-5A01-447D-9CA3-8F16F8D1447F}" type="sibTrans" cxnId="{EF2EEC21-149F-4C23-875D-DCF61731296F}">
      <dgm:prSet/>
      <dgm:spPr/>
      <dgm:t>
        <a:bodyPr/>
        <a:lstStyle/>
        <a:p>
          <a:endParaRPr lang="en-IN"/>
        </a:p>
      </dgm:t>
    </dgm:pt>
    <dgm:pt modelId="{66E4CEAB-2DA5-407D-93A7-319A5BD90DD0}">
      <dgm:prSet phldrT="[Text]"/>
      <dgm:spPr/>
      <dgm:t>
        <a:bodyPr/>
        <a:lstStyle/>
        <a:p>
          <a:r>
            <a:rPr lang="en-IN" dirty="0" smtClean="0"/>
            <a:t>City wise?</a:t>
          </a:r>
          <a:endParaRPr lang="en-IN" dirty="0"/>
        </a:p>
      </dgm:t>
    </dgm:pt>
    <dgm:pt modelId="{9FD2F9DC-BF91-4F34-8C28-886F7332E618}" type="parTrans" cxnId="{B04065A4-C71E-4E0E-A957-E8E846177EDF}">
      <dgm:prSet/>
      <dgm:spPr/>
      <dgm:t>
        <a:bodyPr/>
        <a:lstStyle/>
        <a:p>
          <a:endParaRPr lang="en-IN"/>
        </a:p>
      </dgm:t>
    </dgm:pt>
    <dgm:pt modelId="{72DB59D8-D2D2-4B8B-8D1E-CD3C39E6CE39}" type="sibTrans" cxnId="{B04065A4-C71E-4E0E-A957-E8E846177EDF}">
      <dgm:prSet/>
      <dgm:spPr/>
      <dgm:t>
        <a:bodyPr/>
        <a:lstStyle/>
        <a:p>
          <a:endParaRPr lang="en-IN"/>
        </a:p>
      </dgm:t>
    </dgm:pt>
    <dgm:pt modelId="{4FB995D9-3DFB-49CB-BE36-416B1D193D18}">
      <dgm:prSet phldrT="[Text]"/>
      <dgm:spPr/>
      <dgm:t>
        <a:bodyPr/>
        <a:lstStyle/>
        <a:p>
          <a:endParaRPr lang="en-IN" dirty="0"/>
        </a:p>
      </dgm:t>
    </dgm:pt>
    <dgm:pt modelId="{49D4F38C-DCEC-49FD-A606-87EB1D8F5CDE}" type="parTrans" cxnId="{BC462A00-DE59-4914-AFB9-4BD8C998ABF1}">
      <dgm:prSet/>
      <dgm:spPr/>
      <dgm:t>
        <a:bodyPr/>
        <a:lstStyle/>
        <a:p>
          <a:endParaRPr lang="en-IN"/>
        </a:p>
      </dgm:t>
    </dgm:pt>
    <dgm:pt modelId="{B3AD11EE-B1F2-4DB5-85E8-C94C2EBB4638}" type="sibTrans" cxnId="{BC462A00-DE59-4914-AFB9-4BD8C998ABF1}">
      <dgm:prSet/>
      <dgm:spPr/>
      <dgm:t>
        <a:bodyPr/>
        <a:lstStyle/>
        <a:p>
          <a:endParaRPr lang="en-IN"/>
        </a:p>
      </dgm:t>
    </dgm:pt>
    <dgm:pt modelId="{60CF0043-7462-497C-9D3D-C57842EC09AC}">
      <dgm:prSet phldrT="[Text]"/>
      <dgm:spPr/>
      <dgm:t>
        <a:bodyPr/>
        <a:lstStyle/>
        <a:p>
          <a:endParaRPr lang="en-IN" dirty="0"/>
        </a:p>
      </dgm:t>
    </dgm:pt>
    <dgm:pt modelId="{C39320E2-1170-41A8-8058-1BACBC9F855F}" type="parTrans" cxnId="{F5B0AE8B-A61A-4215-9BEB-F5EC1E860AB7}">
      <dgm:prSet/>
      <dgm:spPr/>
      <dgm:t>
        <a:bodyPr/>
        <a:lstStyle/>
        <a:p>
          <a:endParaRPr lang="en-US"/>
        </a:p>
      </dgm:t>
    </dgm:pt>
    <dgm:pt modelId="{E8F696B9-EEFB-421D-9910-4C274023C505}" type="sibTrans" cxnId="{F5B0AE8B-A61A-4215-9BEB-F5EC1E860AB7}">
      <dgm:prSet/>
      <dgm:spPr/>
      <dgm:t>
        <a:bodyPr/>
        <a:lstStyle/>
        <a:p>
          <a:endParaRPr lang="en-US"/>
        </a:p>
      </dgm:t>
    </dgm:pt>
    <dgm:pt modelId="{83171D0A-4100-4ED8-840B-57930F4B0185}" type="pres">
      <dgm:prSet presAssocID="{DCF6AD1A-36A0-40C5-ABF3-B3DC15C47D2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BFC590-2968-45E5-9299-9049A2F4D902}" type="pres">
      <dgm:prSet presAssocID="{83682DA3-283F-444E-AA2A-C83ED14DE8E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0F5A5E3-C2D8-4901-ADCA-10DEB499CBA6}" type="pres">
      <dgm:prSet presAssocID="{83682DA3-283F-444E-AA2A-C83ED14DE8E8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515AB77-3AF6-44B5-A915-D1696AB36597}" type="pres">
      <dgm:prSet presAssocID="{338303CB-B491-4645-9D81-739E0F1A4F4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8FF0B1C-8916-4750-89C3-2976AA1F23F8}" type="pres">
      <dgm:prSet presAssocID="{338303CB-B491-4645-9D81-739E0F1A4F49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4C50137-A4A4-4185-821D-16577394395F}" type="pres">
      <dgm:prSet presAssocID="{66E4CEAB-2DA5-407D-93A7-319A5BD90DD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8351102-2C68-4A72-9EB0-29433415BD94}" type="pres">
      <dgm:prSet presAssocID="{66E4CEAB-2DA5-407D-93A7-319A5BD90DD0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4E7885DF-51A6-471D-BFB4-B5A5E0D0C490}" srcId="{83682DA3-283F-444E-AA2A-C83ED14DE8E8}" destId="{A92C5930-C35F-4CF9-8DDE-C2426A9F634A}" srcOrd="0" destOrd="0" parTransId="{F128D481-3185-4170-9C4B-3BE17611508F}" sibTransId="{6165B9D2-1B5E-4316-A8C5-D698386B73A8}"/>
    <dgm:cxn modelId="{9334EE23-247A-4FBA-B8D3-F8C98842AFC5}" type="presOf" srcId="{DEC8E588-3A4C-4BEF-96A8-F7F0DE100793}" destId="{D8FF0B1C-8916-4750-89C3-2976AA1F23F8}" srcOrd="0" destOrd="0" presId="urn:microsoft.com/office/officeart/2005/8/layout/vList2"/>
    <dgm:cxn modelId="{7B58D9E5-AF92-4D92-97E4-532DC9C53CC7}" type="presOf" srcId="{60CF0043-7462-497C-9D3D-C57842EC09AC}" destId="{70F5A5E3-C2D8-4901-ADCA-10DEB499CBA6}" srcOrd="0" destOrd="1" presId="urn:microsoft.com/office/officeart/2005/8/layout/vList2"/>
    <dgm:cxn modelId="{55D693FE-9994-432E-B1D3-4E7C93A7FF6C}" type="presOf" srcId="{A92C5930-C35F-4CF9-8DDE-C2426A9F634A}" destId="{70F5A5E3-C2D8-4901-ADCA-10DEB499CBA6}" srcOrd="0" destOrd="0" presId="urn:microsoft.com/office/officeart/2005/8/layout/vList2"/>
    <dgm:cxn modelId="{07927B11-3EEE-440B-9601-1B0F3063AFAF}" type="presOf" srcId="{4FB995D9-3DFB-49CB-BE36-416B1D193D18}" destId="{D8FF0B1C-8916-4750-89C3-2976AA1F23F8}" srcOrd="0" destOrd="2" presId="urn:microsoft.com/office/officeart/2005/8/layout/vList2"/>
    <dgm:cxn modelId="{EE8A314F-F95C-4A6D-8E67-9AC7A19210DB}" srcId="{338303CB-B491-4645-9D81-739E0F1A4F49}" destId="{DEC8E588-3A4C-4BEF-96A8-F7F0DE100793}" srcOrd="0" destOrd="0" parTransId="{FB7C4675-FFEC-49D3-A192-52BBC652D3CF}" sibTransId="{B72EC3A4-320E-4EBC-8568-1C4B7584BAC0}"/>
    <dgm:cxn modelId="{BC462A00-DE59-4914-AFB9-4BD8C998ABF1}" srcId="{338303CB-B491-4645-9D81-739E0F1A4F49}" destId="{4FB995D9-3DFB-49CB-BE36-416B1D193D18}" srcOrd="2" destOrd="0" parTransId="{49D4F38C-DCEC-49FD-A606-87EB1D8F5CDE}" sibTransId="{B3AD11EE-B1F2-4DB5-85E8-C94C2EBB4638}"/>
    <dgm:cxn modelId="{B04065A4-C71E-4E0E-A957-E8E846177EDF}" srcId="{DCF6AD1A-36A0-40C5-ABF3-B3DC15C47D2B}" destId="{66E4CEAB-2DA5-407D-93A7-319A5BD90DD0}" srcOrd="2" destOrd="0" parTransId="{9FD2F9DC-BF91-4F34-8C28-886F7332E618}" sibTransId="{72DB59D8-D2D2-4B8B-8D1E-CD3C39E6CE39}"/>
    <dgm:cxn modelId="{65E7E735-C70F-4346-93B9-94EEBF059C41}" type="presOf" srcId="{338303CB-B491-4645-9D81-739E0F1A4F49}" destId="{B515AB77-3AF6-44B5-A915-D1696AB36597}" srcOrd="0" destOrd="0" presId="urn:microsoft.com/office/officeart/2005/8/layout/vList2"/>
    <dgm:cxn modelId="{D587EACE-6CB4-49B6-BCAE-3378ED9B1460}" type="presOf" srcId="{DCF6AD1A-36A0-40C5-ABF3-B3DC15C47D2B}" destId="{83171D0A-4100-4ED8-840B-57930F4B0185}" srcOrd="0" destOrd="0" presId="urn:microsoft.com/office/officeart/2005/8/layout/vList2"/>
    <dgm:cxn modelId="{87338717-12B0-4716-8EEA-FCDC87E7508A}" srcId="{DCF6AD1A-36A0-40C5-ABF3-B3DC15C47D2B}" destId="{338303CB-B491-4645-9D81-739E0F1A4F49}" srcOrd="1" destOrd="0" parTransId="{57300ECD-7D17-46BC-8C02-2C8E19A770C9}" sibTransId="{EFE9B36A-9F05-4C2C-8CAC-9BFD16552774}"/>
    <dgm:cxn modelId="{C1022FA2-242C-4112-9C7A-F9B09561952B}" type="presOf" srcId="{83682DA3-283F-444E-AA2A-C83ED14DE8E8}" destId="{24BFC590-2968-45E5-9299-9049A2F4D902}" srcOrd="0" destOrd="0" presId="urn:microsoft.com/office/officeart/2005/8/layout/vList2"/>
    <dgm:cxn modelId="{08FC7BA1-048A-46F1-9F26-9ABBD61678EE}" type="presOf" srcId="{66E4CEAB-2DA5-407D-93A7-319A5BD90DD0}" destId="{C4C50137-A4A4-4185-821D-16577394395F}" srcOrd="0" destOrd="0" presId="urn:microsoft.com/office/officeart/2005/8/layout/vList2"/>
    <dgm:cxn modelId="{F5B0AE8B-A61A-4215-9BEB-F5EC1E860AB7}" srcId="{83682DA3-283F-444E-AA2A-C83ED14DE8E8}" destId="{60CF0043-7462-497C-9D3D-C57842EC09AC}" srcOrd="1" destOrd="0" parTransId="{C39320E2-1170-41A8-8058-1BACBC9F855F}" sibTransId="{E8F696B9-EEFB-421D-9910-4C274023C505}"/>
    <dgm:cxn modelId="{B871274D-0C0C-4A67-A8BA-48E8349ED4A3}" type="presOf" srcId="{CD988D1E-AD58-4E47-96ED-682AB0EA90FD}" destId="{A8351102-2C68-4A72-9EB0-29433415BD94}" srcOrd="0" destOrd="0" presId="urn:microsoft.com/office/officeart/2005/8/layout/vList2"/>
    <dgm:cxn modelId="{DFA8EE00-319F-4234-A71B-67A873C426A9}" type="presOf" srcId="{DF7DC815-1AD4-4E13-AE8A-EBE1E7C2DAA7}" destId="{D8FF0B1C-8916-4750-89C3-2976AA1F23F8}" srcOrd="0" destOrd="1" presId="urn:microsoft.com/office/officeart/2005/8/layout/vList2"/>
    <dgm:cxn modelId="{EF2EEC21-149F-4C23-875D-DCF61731296F}" srcId="{66E4CEAB-2DA5-407D-93A7-319A5BD90DD0}" destId="{CD988D1E-AD58-4E47-96ED-682AB0EA90FD}" srcOrd="0" destOrd="0" parTransId="{2B2ADFB6-C016-4FA8-AC72-886E1CFC4BD1}" sibTransId="{A5FF50F1-5A01-447D-9CA3-8F16F8D1447F}"/>
    <dgm:cxn modelId="{04036C95-27E6-4712-A0C7-6D8FC151CE80}" srcId="{338303CB-B491-4645-9D81-739E0F1A4F49}" destId="{DF7DC815-1AD4-4E13-AE8A-EBE1E7C2DAA7}" srcOrd="1" destOrd="0" parTransId="{306BD8E2-540E-4E68-A087-A26F7C7641C3}" sibTransId="{667B4A95-15D0-4CC2-BC63-52285672C2A1}"/>
    <dgm:cxn modelId="{F840B430-08C7-4137-AC06-E519FCECBFFC}" srcId="{DCF6AD1A-36A0-40C5-ABF3-B3DC15C47D2B}" destId="{83682DA3-283F-444E-AA2A-C83ED14DE8E8}" srcOrd="0" destOrd="0" parTransId="{6C26847E-51DB-4DF7-A0EE-BB76495C0CA5}" sibTransId="{F5D5A868-7CC7-4AC9-81C4-6A99CA4E31FA}"/>
    <dgm:cxn modelId="{DFA86C58-AC2B-4F3C-8D3D-EEE2819ECE43}" type="presParOf" srcId="{83171D0A-4100-4ED8-840B-57930F4B0185}" destId="{24BFC590-2968-45E5-9299-9049A2F4D902}" srcOrd="0" destOrd="0" presId="urn:microsoft.com/office/officeart/2005/8/layout/vList2"/>
    <dgm:cxn modelId="{B9B976A4-0931-43B7-85FC-63712E9E866D}" type="presParOf" srcId="{83171D0A-4100-4ED8-840B-57930F4B0185}" destId="{70F5A5E3-C2D8-4901-ADCA-10DEB499CBA6}" srcOrd="1" destOrd="0" presId="urn:microsoft.com/office/officeart/2005/8/layout/vList2"/>
    <dgm:cxn modelId="{110DD823-D631-4F6C-B8FA-901DDFE04B0C}" type="presParOf" srcId="{83171D0A-4100-4ED8-840B-57930F4B0185}" destId="{B515AB77-3AF6-44B5-A915-D1696AB36597}" srcOrd="2" destOrd="0" presId="urn:microsoft.com/office/officeart/2005/8/layout/vList2"/>
    <dgm:cxn modelId="{AF020886-653D-46A9-8D20-A3DEE3C7E6AB}" type="presParOf" srcId="{83171D0A-4100-4ED8-840B-57930F4B0185}" destId="{D8FF0B1C-8916-4750-89C3-2976AA1F23F8}" srcOrd="3" destOrd="0" presId="urn:microsoft.com/office/officeart/2005/8/layout/vList2"/>
    <dgm:cxn modelId="{7ACFE8FD-068F-439A-B25A-26526A3A53FF}" type="presParOf" srcId="{83171D0A-4100-4ED8-840B-57930F4B0185}" destId="{C4C50137-A4A4-4185-821D-16577394395F}" srcOrd="4" destOrd="0" presId="urn:microsoft.com/office/officeart/2005/8/layout/vList2"/>
    <dgm:cxn modelId="{E8130BDE-41B2-4326-B327-A5C0AC1F8A98}" type="presParOf" srcId="{83171D0A-4100-4ED8-840B-57930F4B0185}" destId="{A8351102-2C68-4A72-9EB0-29433415BD94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58D215C-EF30-4741-93CA-FFCCBC295F6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481973-0BEB-4571-A64B-C536491F0DA7}">
      <dgm:prSet phldrT="[Text]" custT="1"/>
      <dgm:spPr/>
      <dgm:t>
        <a:bodyPr/>
        <a:lstStyle/>
        <a:p>
          <a:pPr algn="l">
            <a:lnSpc>
              <a:spcPct val="100000"/>
            </a:lnSpc>
          </a:pPr>
          <a:r>
            <a:rPr lang="en-US" sz="2000" dirty="0" smtClean="0">
              <a:latin typeface="Arial" pitchFamily="34" charset="0"/>
              <a:cs typeface="Arial" pitchFamily="34" charset="0"/>
            </a:rPr>
            <a:t>A hospital means any institution established for </a:t>
          </a:r>
          <a:r>
            <a:rPr lang="en-US" sz="2000" i="1" dirty="0" smtClean="0">
              <a:latin typeface="Arial" pitchFamily="34" charset="0"/>
              <a:cs typeface="Arial" pitchFamily="34" charset="0"/>
            </a:rPr>
            <a:t>in- patient care and day care treatment of sickness and / or injuries and </a:t>
          </a:r>
        </a:p>
        <a:p>
          <a:pPr algn="l">
            <a:lnSpc>
              <a:spcPct val="90000"/>
            </a:lnSpc>
          </a:pPr>
          <a:r>
            <a:rPr lang="en-US" sz="2000" i="1" dirty="0" smtClean="0">
              <a:latin typeface="Arial" pitchFamily="34" charset="0"/>
              <a:cs typeface="Arial" pitchFamily="34" charset="0"/>
            </a:rPr>
            <a:t>which has been registered as a hospital with 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the local authorities, wherever applicable, </a:t>
          </a:r>
        </a:p>
        <a:p>
          <a:pPr algn="l">
            <a:lnSpc>
              <a:spcPct val="90000"/>
            </a:lnSpc>
          </a:pPr>
          <a:r>
            <a:rPr lang="en-US" sz="2000" dirty="0" smtClean="0">
              <a:latin typeface="Arial" pitchFamily="34" charset="0"/>
              <a:cs typeface="Arial" pitchFamily="34" charset="0"/>
            </a:rPr>
            <a:t>and is under the supervision of a registered and qualified </a:t>
          </a:r>
          <a:r>
            <a:rPr lang="en-US" sz="2000" i="1" dirty="0" smtClean="0">
              <a:latin typeface="Arial" pitchFamily="34" charset="0"/>
              <a:cs typeface="Arial" pitchFamily="34" charset="0"/>
            </a:rPr>
            <a:t>medical practitioner AND must comply with all minimum criteria as 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under:</a:t>
          </a:r>
          <a:endParaRPr lang="en-US" sz="2000" dirty="0"/>
        </a:p>
      </dgm:t>
    </dgm:pt>
    <dgm:pt modelId="{1140F6E1-E35E-4AFC-8612-B771EA6608B1}" type="parTrans" cxnId="{00156950-860B-4C8B-9843-7141F3BBC0C5}">
      <dgm:prSet/>
      <dgm:spPr/>
      <dgm:t>
        <a:bodyPr/>
        <a:lstStyle/>
        <a:p>
          <a:endParaRPr lang="en-US"/>
        </a:p>
      </dgm:t>
    </dgm:pt>
    <dgm:pt modelId="{143ACF73-02CF-4C17-8BB4-762E09AEBD56}" type="sibTrans" cxnId="{00156950-860B-4C8B-9843-7141F3BBC0C5}">
      <dgm:prSet/>
      <dgm:spPr/>
      <dgm:t>
        <a:bodyPr/>
        <a:lstStyle/>
        <a:p>
          <a:endParaRPr lang="en-US"/>
        </a:p>
      </dgm:t>
    </dgm:pt>
    <dgm:pt modelId="{B163EAC4-D434-4591-99CE-6C527A6DC3F6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</a:pPr>
          <a:r>
            <a:rPr lang="en-US" sz="20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has qualified nursing staff under its employment round the clock;</a:t>
          </a:r>
          <a:endParaRPr lang="en-US" sz="2000" dirty="0">
            <a:solidFill>
              <a:schemeClr val="accent2">
                <a:lumMod val="50000"/>
              </a:schemeClr>
            </a:solidFill>
          </a:endParaRPr>
        </a:p>
      </dgm:t>
    </dgm:pt>
    <dgm:pt modelId="{9816B051-5748-41D4-8936-75741D7B0D60}" type="parTrans" cxnId="{80AAB084-6E70-41A9-AF8C-D62ABCD541B5}">
      <dgm:prSet/>
      <dgm:spPr/>
      <dgm:t>
        <a:bodyPr/>
        <a:lstStyle/>
        <a:p>
          <a:endParaRPr lang="en-US"/>
        </a:p>
      </dgm:t>
    </dgm:pt>
    <dgm:pt modelId="{1323C908-E2FA-4C27-8925-77EE336B218C}" type="sibTrans" cxnId="{80AAB084-6E70-41A9-AF8C-D62ABCD541B5}">
      <dgm:prSet/>
      <dgm:spPr/>
      <dgm:t>
        <a:bodyPr/>
        <a:lstStyle/>
        <a:p>
          <a:endParaRPr lang="en-US"/>
        </a:p>
      </dgm:t>
    </dgm:pt>
    <dgm:pt modelId="{3E5977D8-5AD8-425E-B4F7-55072FFAAA44}">
      <dgm:prSet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</a:pPr>
          <a:r>
            <a:rPr lang="en-US" sz="20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has qualified medical practitioner(s) in charge round the clock;</a:t>
          </a:r>
        </a:p>
      </dgm:t>
    </dgm:pt>
    <dgm:pt modelId="{3AA7A5B8-D2D8-4118-9063-BCE47D41DDEE}" type="parTrans" cxnId="{4BFBB087-AAFF-4562-8D15-4F3D41876EE3}">
      <dgm:prSet/>
      <dgm:spPr/>
      <dgm:t>
        <a:bodyPr/>
        <a:lstStyle/>
        <a:p>
          <a:endParaRPr lang="en-US"/>
        </a:p>
      </dgm:t>
    </dgm:pt>
    <dgm:pt modelId="{75112422-E702-48B4-9218-76CA1B314CDE}" type="sibTrans" cxnId="{4BFBB087-AAFF-4562-8D15-4F3D41876EE3}">
      <dgm:prSet/>
      <dgm:spPr/>
      <dgm:t>
        <a:bodyPr/>
        <a:lstStyle/>
        <a:p>
          <a:endParaRPr lang="en-US"/>
        </a:p>
      </dgm:t>
    </dgm:pt>
    <dgm:pt modelId="{D782004B-B016-4F26-ABCD-99E00E8DE907}">
      <dgm:prSet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</a:pPr>
          <a:r>
            <a:rPr lang="en-US" sz="20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has a fully equipped operation theatre of its own where surgical 	 procedures are carried out</a:t>
          </a:r>
        </a:p>
      </dgm:t>
    </dgm:pt>
    <dgm:pt modelId="{6F682E4A-4776-4F0D-A3A7-D089D8C92453}" type="parTrans" cxnId="{C2232F44-CDA8-4F6E-B959-B33B3EF42954}">
      <dgm:prSet/>
      <dgm:spPr/>
      <dgm:t>
        <a:bodyPr/>
        <a:lstStyle/>
        <a:p>
          <a:endParaRPr lang="en-US"/>
        </a:p>
      </dgm:t>
    </dgm:pt>
    <dgm:pt modelId="{DBB7281E-45AF-4A77-B97E-3F95D1ACF371}" type="sibTrans" cxnId="{C2232F44-CDA8-4F6E-B959-B33B3EF42954}">
      <dgm:prSet/>
      <dgm:spPr/>
      <dgm:t>
        <a:bodyPr/>
        <a:lstStyle/>
        <a:p>
          <a:endParaRPr lang="en-US"/>
        </a:p>
      </dgm:t>
    </dgm:pt>
    <dgm:pt modelId="{8BDEBA28-5DB0-4B7B-B34C-B60F065D79A0}">
      <dgm:prSet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</a:pPr>
          <a:r>
            <a:rPr lang="en-US" sz="20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maintains daily records of patients and will make these accessible to the Insurance company’s authorized personnel</a:t>
          </a:r>
          <a:endParaRPr lang="en-US" sz="2000" dirty="0">
            <a:solidFill>
              <a:schemeClr val="accent2">
                <a:lumMod val="50000"/>
              </a:schemeClr>
            </a:solidFill>
          </a:endParaRPr>
        </a:p>
      </dgm:t>
    </dgm:pt>
    <dgm:pt modelId="{47A93BFD-AF43-4E06-B3F7-F20450FE797D}" type="parTrans" cxnId="{7CDA6401-2465-4F4F-9DBF-1AFDDC33B950}">
      <dgm:prSet/>
      <dgm:spPr/>
      <dgm:t>
        <a:bodyPr/>
        <a:lstStyle/>
        <a:p>
          <a:endParaRPr lang="en-US"/>
        </a:p>
      </dgm:t>
    </dgm:pt>
    <dgm:pt modelId="{49338427-087B-40F7-BFD8-288DB6FF6431}" type="sibTrans" cxnId="{7CDA6401-2465-4F4F-9DBF-1AFDDC33B950}">
      <dgm:prSet/>
      <dgm:spPr/>
      <dgm:t>
        <a:bodyPr/>
        <a:lstStyle/>
        <a:p>
          <a:endParaRPr lang="en-US"/>
        </a:p>
      </dgm:t>
    </dgm:pt>
    <dgm:pt modelId="{6A3A6FFE-39E1-4BFE-9CBE-818C79F34EDD}">
      <dgm:prSet phldrT="[Text]" custT="1"/>
      <dgm:spPr/>
      <dgm:t>
        <a:bodyPr/>
        <a:lstStyle/>
        <a:p>
          <a:pPr>
            <a:lnSpc>
              <a:spcPct val="90000"/>
            </a:lnSpc>
            <a:spcBef>
              <a:spcPct val="0"/>
            </a:spcBef>
          </a:pPr>
          <a:endParaRPr lang="en-US" sz="2000" dirty="0"/>
        </a:p>
      </dgm:t>
    </dgm:pt>
    <dgm:pt modelId="{D8250EBF-E0F9-4C07-A808-C4260ED33C50}" type="parTrans" cxnId="{5D2F6EE9-F10D-452F-ACBB-3C55F3D62396}">
      <dgm:prSet/>
      <dgm:spPr/>
      <dgm:t>
        <a:bodyPr/>
        <a:lstStyle/>
        <a:p>
          <a:endParaRPr lang="en-US"/>
        </a:p>
      </dgm:t>
    </dgm:pt>
    <dgm:pt modelId="{862210EB-CB38-432D-A5A0-248E3D29B6FA}" type="sibTrans" cxnId="{5D2F6EE9-F10D-452F-ACBB-3C55F3D62396}">
      <dgm:prSet/>
      <dgm:spPr/>
      <dgm:t>
        <a:bodyPr/>
        <a:lstStyle/>
        <a:p>
          <a:endParaRPr lang="en-US"/>
        </a:p>
      </dgm:t>
    </dgm:pt>
    <dgm:pt modelId="{C52662B7-5327-4F25-B203-C2FE7AF0F3D1}" type="pres">
      <dgm:prSet presAssocID="{858D215C-EF30-4741-93CA-FFCCBC295F6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3EAEDB-D66B-4E3B-9063-555FAEE132F0}" type="pres">
      <dgm:prSet presAssocID="{B6481973-0BEB-4571-A64B-C536491F0DA7}" presName="composite" presStyleCnt="0"/>
      <dgm:spPr/>
    </dgm:pt>
    <dgm:pt modelId="{A843DFEB-2E9F-4057-8494-A5D21D126ED6}" type="pres">
      <dgm:prSet presAssocID="{B6481973-0BEB-4571-A64B-C536491F0DA7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8881B4-CD33-4435-934D-4B0C74255EF0}" type="pres">
      <dgm:prSet presAssocID="{B6481973-0BEB-4571-A64B-C536491F0DA7}" presName="desTx" presStyleLbl="alignAccFollowNode1" presStyleIdx="0" presStyleCnt="1" custScaleX="100000" custScale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B78B84-5533-4F6B-B74A-9620B06D1B86}" type="presOf" srcId="{8BDEBA28-5DB0-4B7B-B34C-B60F065D79A0}" destId="{588881B4-CD33-4435-934D-4B0C74255EF0}" srcOrd="0" destOrd="4" presId="urn:microsoft.com/office/officeart/2005/8/layout/hList1"/>
    <dgm:cxn modelId="{5D2F6EE9-F10D-452F-ACBB-3C55F3D62396}" srcId="{B6481973-0BEB-4571-A64B-C536491F0DA7}" destId="{6A3A6FFE-39E1-4BFE-9CBE-818C79F34EDD}" srcOrd="0" destOrd="0" parTransId="{D8250EBF-E0F9-4C07-A808-C4260ED33C50}" sibTransId="{862210EB-CB38-432D-A5A0-248E3D29B6FA}"/>
    <dgm:cxn modelId="{4BFBB087-AAFF-4562-8D15-4F3D41876EE3}" srcId="{B6481973-0BEB-4571-A64B-C536491F0DA7}" destId="{3E5977D8-5AD8-425E-B4F7-55072FFAAA44}" srcOrd="2" destOrd="0" parTransId="{3AA7A5B8-D2D8-4118-9063-BCE47D41DDEE}" sibTransId="{75112422-E702-48B4-9218-76CA1B314CDE}"/>
    <dgm:cxn modelId="{23AD6DA7-32F8-44EA-9861-BBA8FF590CBA}" type="presOf" srcId="{D782004B-B016-4F26-ABCD-99E00E8DE907}" destId="{588881B4-CD33-4435-934D-4B0C74255EF0}" srcOrd="0" destOrd="3" presId="urn:microsoft.com/office/officeart/2005/8/layout/hList1"/>
    <dgm:cxn modelId="{00156950-860B-4C8B-9843-7141F3BBC0C5}" srcId="{858D215C-EF30-4741-93CA-FFCCBC295F6B}" destId="{B6481973-0BEB-4571-A64B-C536491F0DA7}" srcOrd="0" destOrd="0" parTransId="{1140F6E1-E35E-4AFC-8612-B771EA6608B1}" sibTransId="{143ACF73-02CF-4C17-8BB4-762E09AEBD56}"/>
    <dgm:cxn modelId="{D2E28CD5-5F1A-4E05-A7BB-52A03BF3E71E}" type="presOf" srcId="{858D215C-EF30-4741-93CA-FFCCBC295F6B}" destId="{C52662B7-5327-4F25-B203-C2FE7AF0F3D1}" srcOrd="0" destOrd="0" presId="urn:microsoft.com/office/officeart/2005/8/layout/hList1"/>
    <dgm:cxn modelId="{80AAB084-6E70-41A9-AF8C-D62ABCD541B5}" srcId="{B6481973-0BEB-4571-A64B-C536491F0DA7}" destId="{B163EAC4-D434-4591-99CE-6C527A6DC3F6}" srcOrd="1" destOrd="0" parTransId="{9816B051-5748-41D4-8936-75741D7B0D60}" sibTransId="{1323C908-E2FA-4C27-8925-77EE336B218C}"/>
    <dgm:cxn modelId="{C2232F44-CDA8-4F6E-B959-B33B3EF42954}" srcId="{B6481973-0BEB-4571-A64B-C536491F0DA7}" destId="{D782004B-B016-4F26-ABCD-99E00E8DE907}" srcOrd="3" destOrd="0" parTransId="{6F682E4A-4776-4F0D-A3A7-D089D8C92453}" sibTransId="{DBB7281E-45AF-4A77-B97E-3F95D1ACF371}"/>
    <dgm:cxn modelId="{742D5C29-4787-46E2-A8EE-560B225029F8}" type="presOf" srcId="{3E5977D8-5AD8-425E-B4F7-55072FFAAA44}" destId="{588881B4-CD33-4435-934D-4B0C74255EF0}" srcOrd="0" destOrd="2" presId="urn:microsoft.com/office/officeart/2005/8/layout/hList1"/>
    <dgm:cxn modelId="{4967AF5B-D3DA-4D83-9F9C-9821C90AE90E}" type="presOf" srcId="{6A3A6FFE-39E1-4BFE-9CBE-818C79F34EDD}" destId="{588881B4-CD33-4435-934D-4B0C74255EF0}" srcOrd="0" destOrd="0" presId="urn:microsoft.com/office/officeart/2005/8/layout/hList1"/>
    <dgm:cxn modelId="{84C87800-B015-49E6-BDED-99A66C0C1767}" type="presOf" srcId="{B6481973-0BEB-4571-A64B-C536491F0DA7}" destId="{A843DFEB-2E9F-4057-8494-A5D21D126ED6}" srcOrd="0" destOrd="0" presId="urn:microsoft.com/office/officeart/2005/8/layout/hList1"/>
    <dgm:cxn modelId="{61C0E729-987A-4CE5-85D2-C044C215D38B}" type="presOf" srcId="{B163EAC4-D434-4591-99CE-6C527A6DC3F6}" destId="{588881B4-CD33-4435-934D-4B0C74255EF0}" srcOrd="0" destOrd="1" presId="urn:microsoft.com/office/officeart/2005/8/layout/hList1"/>
    <dgm:cxn modelId="{7CDA6401-2465-4F4F-9DBF-1AFDDC33B950}" srcId="{B6481973-0BEB-4571-A64B-C536491F0DA7}" destId="{8BDEBA28-5DB0-4B7B-B34C-B60F065D79A0}" srcOrd="4" destOrd="0" parTransId="{47A93BFD-AF43-4E06-B3F7-F20450FE797D}" sibTransId="{49338427-087B-40F7-BFD8-288DB6FF6431}"/>
    <dgm:cxn modelId="{D857A372-29CC-4C89-9757-AFE2A4185AA9}" type="presParOf" srcId="{C52662B7-5327-4F25-B203-C2FE7AF0F3D1}" destId="{BE3EAEDB-D66B-4E3B-9063-555FAEE132F0}" srcOrd="0" destOrd="0" presId="urn:microsoft.com/office/officeart/2005/8/layout/hList1"/>
    <dgm:cxn modelId="{27829B08-4FA9-4486-8B06-00D4AC840E5F}" type="presParOf" srcId="{BE3EAEDB-D66B-4E3B-9063-555FAEE132F0}" destId="{A843DFEB-2E9F-4057-8494-A5D21D126ED6}" srcOrd="0" destOrd="0" presId="urn:microsoft.com/office/officeart/2005/8/layout/hList1"/>
    <dgm:cxn modelId="{0AB42493-B7E7-450B-B8BD-DF7E506F7DAF}" type="presParOf" srcId="{BE3EAEDB-D66B-4E3B-9063-555FAEE132F0}" destId="{588881B4-CD33-4435-934D-4B0C74255EF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1087D1E-7442-44AE-B56E-D12F3702CC1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B1BEAF-022B-4D10-B6C9-E965708BAB9B}">
      <dgm:prSet phldrT="[Text]"/>
      <dgm:spPr/>
      <dgm:t>
        <a:bodyPr/>
        <a:lstStyle/>
        <a:p>
          <a:r>
            <a:rPr lang="en-IN" dirty="0" smtClean="0">
              <a:latin typeface="Arial" pitchFamily="34" charset="0"/>
              <a:cs typeface="Arial" pitchFamily="34" charset="0"/>
            </a:rPr>
            <a:t>Customer Centric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125D2E58-DF0C-428C-AE12-151D8EC4EE56}" type="parTrans" cxnId="{7FC92787-211A-4693-B681-3278EE08142B}">
      <dgm:prSet/>
      <dgm:spPr/>
      <dgm:t>
        <a:bodyPr/>
        <a:lstStyle/>
        <a:p>
          <a:endParaRPr lang="en-US"/>
        </a:p>
      </dgm:t>
    </dgm:pt>
    <dgm:pt modelId="{4F9AE0F7-4912-4793-8FBA-C6F25EFDC721}" type="sibTrans" cxnId="{7FC92787-211A-4693-B681-3278EE08142B}">
      <dgm:prSet/>
      <dgm:spPr/>
      <dgm:t>
        <a:bodyPr/>
        <a:lstStyle/>
        <a:p>
          <a:endParaRPr lang="en-US"/>
        </a:p>
      </dgm:t>
    </dgm:pt>
    <dgm:pt modelId="{C6F10E6F-44E0-4539-BCE5-43D6CAD490B3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Achieve Desired Mix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B6604CC4-DDD6-46CF-90E9-1337D7B07C9A}" type="parTrans" cxnId="{5B6AA001-2230-401E-896F-940BBE84D408}">
      <dgm:prSet/>
      <dgm:spPr/>
      <dgm:t>
        <a:bodyPr/>
        <a:lstStyle/>
        <a:p>
          <a:endParaRPr lang="en-US"/>
        </a:p>
      </dgm:t>
    </dgm:pt>
    <dgm:pt modelId="{C4CDC1C5-A159-4E5D-B40E-DABA96C073D2}" type="sibTrans" cxnId="{5B6AA001-2230-401E-896F-940BBE84D408}">
      <dgm:prSet/>
      <dgm:spPr/>
      <dgm:t>
        <a:bodyPr/>
        <a:lstStyle/>
        <a:p>
          <a:endParaRPr lang="en-US"/>
        </a:p>
      </dgm:t>
    </dgm:pt>
    <dgm:pt modelId="{9CC14E14-5D00-4869-8D58-13A2C3C8805C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Increased Penetration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36BAF149-BD9C-471A-BADD-DDCCD53D6BB8}" type="parTrans" cxnId="{CB0CAB41-99B3-4A42-B6EA-F86AB7FD7608}">
      <dgm:prSet/>
      <dgm:spPr/>
      <dgm:t>
        <a:bodyPr/>
        <a:lstStyle/>
        <a:p>
          <a:endParaRPr lang="en-US"/>
        </a:p>
      </dgm:t>
    </dgm:pt>
    <dgm:pt modelId="{B96CACBF-3C9A-4C85-BC0D-AB401B82A72F}" type="sibTrans" cxnId="{CB0CAB41-99B3-4A42-B6EA-F86AB7FD7608}">
      <dgm:prSet/>
      <dgm:spPr/>
      <dgm:t>
        <a:bodyPr/>
        <a:lstStyle/>
        <a:p>
          <a:endParaRPr lang="en-US"/>
        </a:p>
      </dgm:t>
    </dgm:pt>
    <dgm:pt modelId="{F1C2D8CD-F0F7-42C7-B464-A0C31B80AB52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Data Issues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96A9497C-A1C2-48DD-9DE7-F01A187FA768}" type="parTrans" cxnId="{D640AACB-E8B7-4629-9E49-63F4E17E66CE}">
      <dgm:prSet/>
      <dgm:spPr/>
      <dgm:t>
        <a:bodyPr/>
        <a:lstStyle/>
        <a:p>
          <a:endParaRPr lang="en-US"/>
        </a:p>
      </dgm:t>
    </dgm:pt>
    <dgm:pt modelId="{3ADC6ABE-52A5-412A-92B5-5D5A1C0AED6E}" type="sibTrans" cxnId="{D640AACB-E8B7-4629-9E49-63F4E17E66CE}">
      <dgm:prSet/>
      <dgm:spPr/>
      <dgm:t>
        <a:bodyPr/>
        <a:lstStyle/>
        <a:p>
          <a:endParaRPr lang="en-US"/>
        </a:p>
      </dgm:t>
    </dgm:pt>
    <dgm:pt modelId="{52FED630-0081-42C1-8531-4E7B27EFE72C}">
      <dgm:prSet/>
      <dgm:spPr/>
      <dgm:t>
        <a:bodyPr/>
        <a:lstStyle/>
        <a:p>
          <a:r>
            <a:rPr lang="en-IN" dirty="0" smtClean="0">
              <a:latin typeface="Arial" pitchFamily="34" charset="0"/>
              <a:cs typeface="Arial" pitchFamily="34" charset="0"/>
            </a:rPr>
            <a:t>Reduction in Cross Subsidies</a:t>
          </a:r>
        </a:p>
      </dgm:t>
    </dgm:pt>
    <dgm:pt modelId="{930FF965-DF16-4EFB-81E6-0C5251E2F339}" type="parTrans" cxnId="{499364D2-6226-4FE7-892E-0D17795A7970}">
      <dgm:prSet/>
      <dgm:spPr/>
      <dgm:t>
        <a:bodyPr/>
        <a:lstStyle/>
        <a:p>
          <a:endParaRPr lang="en-US"/>
        </a:p>
      </dgm:t>
    </dgm:pt>
    <dgm:pt modelId="{FB697D7F-70AF-4B9E-BAF7-DCB843C160DE}" type="sibTrans" cxnId="{499364D2-6226-4FE7-892E-0D17795A7970}">
      <dgm:prSet/>
      <dgm:spPr/>
      <dgm:t>
        <a:bodyPr/>
        <a:lstStyle/>
        <a:p>
          <a:endParaRPr lang="en-US"/>
        </a:p>
      </dgm:t>
    </dgm:pt>
    <dgm:pt modelId="{689EBE33-091D-462E-A698-E0F8359E4D6E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Challenges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0D0F0BB7-C8A6-47E7-A708-1D2A27812D57}" type="parTrans" cxnId="{60B54E3A-8C74-40DF-B6C5-CC34BA59CA3B}">
      <dgm:prSet/>
      <dgm:spPr/>
      <dgm:t>
        <a:bodyPr/>
        <a:lstStyle/>
        <a:p>
          <a:endParaRPr lang="en-US"/>
        </a:p>
      </dgm:t>
    </dgm:pt>
    <dgm:pt modelId="{FCF8B9B0-2B42-435E-B2CD-8A36ECBC3C77}" type="sibTrans" cxnId="{60B54E3A-8C74-40DF-B6C5-CC34BA59CA3B}">
      <dgm:prSet/>
      <dgm:spPr/>
      <dgm:t>
        <a:bodyPr/>
        <a:lstStyle/>
        <a:p>
          <a:endParaRPr lang="en-US"/>
        </a:p>
      </dgm:t>
    </dgm:pt>
    <dgm:pt modelId="{A1A9A93C-CEAF-4A54-AD11-10BABDB3E18C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Administration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DD050B95-B5C0-4DA8-B238-7A2A8A6B0B6F}" type="parTrans" cxnId="{6B280DF7-51F2-4BDE-B1C8-4C34288557B9}">
      <dgm:prSet/>
      <dgm:spPr/>
      <dgm:t>
        <a:bodyPr/>
        <a:lstStyle/>
        <a:p>
          <a:endParaRPr lang="en-US"/>
        </a:p>
      </dgm:t>
    </dgm:pt>
    <dgm:pt modelId="{75617D0F-6450-4EC2-8148-E34B182B6ACA}" type="sibTrans" cxnId="{6B280DF7-51F2-4BDE-B1C8-4C34288557B9}">
      <dgm:prSet/>
      <dgm:spPr/>
      <dgm:t>
        <a:bodyPr/>
        <a:lstStyle/>
        <a:p>
          <a:endParaRPr lang="en-US"/>
        </a:p>
      </dgm:t>
    </dgm:pt>
    <dgm:pt modelId="{38B984DA-12EF-40EB-A2A7-B801035B1657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Monitoring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ABBD288A-1BE9-44A6-8F4D-28EC758D206C}" type="parTrans" cxnId="{7E1CDEB2-96C2-4CB3-B88E-C680171E1C11}">
      <dgm:prSet/>
      <dgm:spPr/>
      <dgm:t>
        <a:bodyPr/>
        <a:lstStyle/>
        <a:p>
          <a:endParaRPr lang="en-US"/>
        </a:p>
      </dgm:t>
    </dgm:pt>
    <dgm:pt modelId="{DE82E0C5-06F0-48BB-8A76-2FF40F80F9D2}" type="sibTrans" cxnId="{7E1CDEB2-96C2-4CB3-B88E-C680171E1C11}">
      <dgm:prSet/>
      <dgm:spPr/>
      <dgm:t>
        <a:bodyPr/>
        <a:lstStyle/>
        <a:p>
          <a:endParaRPr lang="en-US"/>
        </a:p>
      </dgm:t>
    </dgm:pt>
    <dgm:pt modelId="{C368C2BA-F02F-4A18-8490-FF58B67DE9D8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Regulatory Approval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7D437D93-DCE7-412E-9ED9-67A41D193C2F}" type="parTrans" cxnId="{7789C1CA-0C47-452C-875B-3AA123C0E2D2}">
      <dgm:prSet/>
      <dgm:spPr/>
      <dgm:t>
        <a:bodyPr/>
        <a:lstStyle/>
        <a:p>
          <a:endParaRPr lang="en-US"/>
        </a:p>
      </dgm:t>
    </dgm:pt>
    <dgm:pt modelId="{095EF19F-F097-406E-888B-E86E740B7AC0}" type="sibTrans" cxnId="{7789C1CA-0C47-452C-875B-3AA123C0E2D2}">
      <dgm:prSet/>
      <dgm:spPr/>
      <dgm:t>
        <a:bodyPr/>
        <a:lstStyle/>
        <a:p>
          <a:endParaRPr lang="en-US"/>
        </a:p>
      </dgm:t>
    </dgm:pt>
    <dgm:pt modelId="{FF07DBFA-A44F-48FD-810C-DC1B780B8F76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Standardization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159401C9-6344-4974-9F32-72E446BD8145}" type="parTrans" cxnId="{A9616F68-B43F-42CC-A2B2-9E6E91D136C1}">
      <dgm:prSet/>
      <dgm:spPr/>
      <dgm:t>
        <a:bodyPr/>
        <a:lstStyle/>
        <a:p>
          <a:endParaRPr lang="en-US"/>
        </a:p>
      </dgm:t>
    </dgm:pt>
    <dgm:pt modelId="{CEBBF706-AD64-4816-BB53-3BE19DA6275A}" type="sibTrans" cxnId="{A9616F68-B43F-42CC-A2B2-9E6E91D136C1}">
      <dgm:prSet/>
      <dgm:spPr/>
      <dgm:t>
        <a:bodyPr/>
        <a:lstStyle/>
        <a:p>
          <a:endParaRPr lang="en-US"/>
        </a:p>
      </dgm:t>
    </dgm:pt>
    <dgm:pt modelId="{D103D264-3629-4B55-B01A-5F692AFD8619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Complexity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854596BF-BEB9-4D89-B859-2E50B96C6D89}" type="parTrans" cxnId="{063507CF-A980-42D1-9F22-3F5875D5B65F}">
      <dgm:prSet/>
      <dgm:spPr/>
    </dgm:pt>
    <dgm:pt modelId="{06BE9655-B80A-4E05-862E-2A8E6F27FE0F}" type="sibTrans" cxnId="{063507CF-A980-42D1-9F22-3F5875D5B65F}">
      <dgm:prSet/>
      <dgm:spPr/>
    </dgm:pt>
    <dgm:pt modelId="{8085D7C2-977A-4675-847D-E7A023FA362B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Training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3DEE7880-91AE-43F1-8054-F349E029DE0B}" type="parTrans" cxnId="{78B2FECF-789B-4655-8A19-D03030C3EF04}">
      <dgm:prSet/>
      <dgm:spPr/>
    </dgm:pt>
    <dgm:pt modelId="{9D91501F-7E84-4445-9354-D3B6F2D8A3B5}" type="sibTrans" cxnId="{78B2FECF-789B-4655-8A19-D03030C3EF04}">
      <dgm:prSet/>
      <dgm:spPr/>
    </dgm:pt>
    <dgm:pt modelId="{0B0FA9B2-7F25-4A11-98E3-0013DCC6B8F4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Communication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6E6523C9-5AEB-4102-946C-0A877A0C2D46}" type="parTrans" cxnId="{CA4EB6D3-E913-4FBC-81F2-421F41662CB7}">
      <dgm:prSet/>
      <dgm:spPr/>
    </dgm:pt>
    <dgm:pt modelId="{2B6CC51A-7BD0-49FC-B3F9-CF29816F6D47}" type="sibTrans" cxnId="{CA4EB6D3-E913-4FBC-81F2-421F41662CB7}">
      <dgm:prSet/>
      <dgm:spPr/>
    </dgm:pt>
    <dgm:pt modelId="{95EB871E-552A-4D95-85E3-36058789FA41}" type="pres">
      <dgm:prSet presAssocID="{51087D1E-7442-44AE-B56E-D12F3702CC1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41DDD4-5BCC-45C2-8605-3A440DE53E01}" type="pres">
      <dgm:prSet presAssocID="{8DB1BEAF-022B-4D10-B6C9-E965708BAB9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3698BD-6645-40CE-8955-F0B6C3611CB8}" type="pres">
      <dgm:prSet presAssocID="{4F9AE0F7-4912-4793-8FBA-C6F25EFDC721}" presName="spacer" presStyleCnt="0"/>
      <dgm:spPr/>
    </dgm:pt>
    <dgm:pt modelId="{5C2B5D88-B21C-4B55-9E1D-878DE146362B}" type="pres">
      <dgm:prSet presAssocID="{52FED630-0081-42C1-8531-4E7B27EFE72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A2C039-D841-4C9D-BA93-55FBF56F9F19}" type="pres">
      <dgm:prSet presAssocID="{FB697D7F-70AF-4B9E-BAF7-DCB843C160DE}" presName="spacer" presStyleCnt="0"/>
      <dgm:spPr/>
    </dgm:pt>
    <dgm:pt modelId="{13EFF637-D108-49E1-92B5-72D3F3E6C4E5}" type="pres">
      <dgm:prSet presAssocID="{C6F10E6F-44E0-4539-BCE5-43D6CAD490B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F82CDD-513F-4F75-A796-7EA0C495E0FE}" type="pres">
      <dgm:prSet presAssocID="{C4CDC1C5-A159-4E5D-B40E-DABA96C073D2}" presName="spacer" presStyleCnt="0"/>
      <dgm:spPr/>
    </dgm:pt>
    <dgm:pt modelId="{1801B40D-1731-4258-B510-58792DEF9409}" type="pres">
      <dgm:prSet presAssocID="{9CC14E14-5D00-4869-8D58-13A2C3C8805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1753A5-3278-4AF3-8BDD-7545FD0D3AB6}" type="pres">
      <dgm:prSet presAssocID="{B96CACBF-3C9A-4C85-BC0D-AB401B82A72F}" presName="spacer" presStyleCnt="0"/>
      <dgm:spPr/>
    </dgm:pt>
    <dgm:pt modelId="{1344E916-C5AF-4A55-827D-370A7BE3F910}" type="pres">
      <dgm:prSet presAssocID="{689EBE33-091D-462E-A698-E0F8359E4D6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CF1C3F-5890-4BF3-9920-4E9621388CBF}" type="pres">
      <dgm:prSet presAssocID="{689EBE33-091D-462E-A698-E0F8359E4D6E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40AACB-E8B7-4629-9E49-63F4E17E66CE}" srcId="{689EBE33-091D-462E-A698-E0F8359E4D6E}" destId="{F1C2D8CD-F0F7-42C7-B464-A0C31B80AB52}" srcOrd="0" destOrd="0" parTransId="{96A9497C-A1C2-48DD-9DE7-F01A187FA768}" sibTransId="{3ADC6ABE-52A5-412A-92B5-5D5A1C0AED6E}"/>
    <dgm:cxn modelId="{F056C543-4194-4B26-AE33-631646FA97A5}" type="presOf" srcId="{A1A9A93C-CEAF-4A54-AD11-10BABDB3E18C}" destId="{50CF1C3F-5890-4BF3-9920-4E9621388CBF}" srcOrd="0" destOrd="2" presId="urn:microsoft.com/office/officeart/2005/8/layout/vList2"/>
    <dgm:cxn modelId="{0B3EE428-5433-46DE-8040-7C8D2320E296}" type="presOf" srcId="{9CC14E14-5D00-4869-8D58-13A2C3C8805C}" destId="{1801B40D-1731-4258-B510-58792DEF9409}" srcOrd="0" destOrd="0" presId="urn:microsoft.com/office/officeart/2005/8/layout/vList2"/>
    <dgm:cxn modelId="{5B6AA001-2230-401E-896F-940BBE84D408}" srcId="{51087D1E-7442-44AE-B56E-D12F3702CC1F}" destId="{C6F10E6F-44E0-4539-BCE5-43D6CAD490B3}" srcOrd="2" destOrd="0" parTransId="{B6604CC4-DDD6-46CF-90E9-1337D7B07C9A}" sibTransId="{C4CDC1C5-A159-4E5D-B40E-DABA96C073D2}"/>
    <dgm:cxn modelId="{A9616F68-B43F-42CC-A2B2-9E6E91D136C1}" srcId="{689EBE33-091D-462E-A698-E0F8359E4D6E}" destId="{FF07DBFA-A44F-48FD-810C-DC1B780B8F76}" srcOrd="5" destOrd="0" parTransId="{159401C9-6344-4974-9F32-72E446BD8145}" sibTransId="{CEBBF706-AD64-4816-BB53-3BE19DA6275A}"/>
    <dgm:cxn modelId="{D0CB7CE6-DA84-4B7F-B7A5-EDF4522A4659}" type="presOf" srcId="{38B984DA-12EF-40EB-A2A7-B801035B1657}" destId="{50CF1C3F-5890-4BF3-9920-4E9621388CBF}" srcOrd="0" destOrd="3" presId="urn:microsoft.com/office/officeart/2005/8/layout/vList2"/>
    <dgm:cxn modelId="{061586CE-4A38-48B3-BB16-72D607E0E8BA}" type="presOf" srcId="{F1C2D8CD-F0F7-42C7-B464-A0C31B80AB52}" destId="{50CF1C3F-5890-4BF3-9920-4E9621388CBF}" srcOrd="0" destOrd="0" presId="urn:microsoft.com/office/officeart/2005/8/layout/vList2"/>
    <dgm:cxn modelId="{191B56EB-FE32-4E59-8238-FE9D13D790A1}" type="presOf" srcId="{52FED630-0081-42C1-8531-4E7B27EFE72C}" destId="{5C2B5D88-B21C-4B55-9E1D-878DE146362B}" srcOrd="0" destOrd="0" presId="urn:microsoft.com/office/officeart/2005/8/layout/vList2"/>
    <dgm:cxn modelId="{60B54E3A-8C74-40DF-B6C5-CC34BA59CA3B}" srcId="{51087D1E-7442-44AE-B56E-D12F3702CC1F}" destId="{689EBE33-091D-462E-A698-E0F8359E4D6E}" srcOrd="4" destOrd="0" parTransId="{0D0F0BB7-C8A6-47E7-A708-1D2A27812D57}" sibTransId="{FCF8B9B0-2B42-435E-B2CD-8A36ECBC3C77}"/>
    <dgm:cxn modelId="{063507CF-A980-42D1-9F22-3F5875D5B65F}" srcId="{689EBE33-091D-462E-A698-E0F8359E4D6E}" destId="{D103D264-3629-4B55-B01A-5F692AFD8619}" srcOrd="1" destOrd="0" parTransId="{854596BF-BEB9-4D89-B859-2E50B96C6D89}" sibTransId="{06BE9655-B80A-4E05-862E-2A8E6F27FE0F}"/>
    <dgm:cxn modelId="{4C08EED3-2CC3-4F3B-8BD9-7377BFA820BC}" type="presOf" srcId="{C6F10E6F-44E0-4539-BCE5-43D6CAD490B3}" destId="{13EFF637-D108-49E1-92B5-72D3F3E6C4E5}" srcOrd="0" destOrd="0" presId="urn:microsoft.com/office/officeart/2005/8/layout/vList2"/>
    <dgm:cxn modelId="{6B280DF7-51F2-4BDE-B1C8-4C34288557B9}" srcId="{689EBE33-091D-462E-A698-E0F8359E4D6E}" destId="{A1A9A93C-CEAF-4A54-AD11-10BABDB3E18C}" srcOrd="2" destOrd="0" parTransId="{DD050B95-B5C0-4DA8-B238-7A2A8A6B0B6F}" sibTransId="{75617D0F-6450-4EC2-8148-E34B182B6ACA}"/>
    <dgm:cxn modelId="{9156577A-965E-4613-887C-ED98C9F4B0E2}" type="presOf" srcId="{8DB1BEAF-022B-4D10-B6C9-E965708BAB9B}" destId="{E741DDD4-5BCC-45C2-8605-3A440DE53E01}" srcOrd="0" destOrd="0" presId="urn:microsoft.com/office/officeart/2005/8/layout/vList2"/>
    <dgm:cxn modelId="{499364D2-6226-4FE7-892E-0D17795A7970}" srcId="{51087D1E-7442-44AE-B56E-D12F3702CC1F}" destId="{52FED630-0081-42C1-8531-4E7B27EFE72C}" srcOrd="1" destOrd="0" parTransId="{930FF965-DF16-4EFB-81E6-0C5251E2F339}" sibTransId="{FB697D7F-70AF-4B9E-BAF7-DCB843C160DE}"/>
    <dgm:cxn modelId="{7789C1CA-0C47-452C-875B-3AA123C0E2D2}" srcId="{689EBE33-091D-462E-A698-E0F8359E4D6E}" destId="{C368C2BA-F02F-4A18-8490-FF58B67DE9D8}" srcOrd="4" destOrd="0" parTransId="{7D437D93-DCE7-412E-9ED9-67A41D193C2F}" sibTransId="{095EF19F-F097-406E-888B-E86E740B7AC0}"/>
    <dgm:cxn modelId="{43A41AFB-C220-4A00-9599-191A79D9B053}" type="presOf" srcId="{689EBE33-091D-462E-A698-E0F8359E4D6E}" destId="{1344E916-C5AF-4A55-827D-370A7BE3F910}" srcOrd="0" destOrd="0" presId="urn:microsoft.com/office/officeart/2005/8/layout/vList2"/>
    <dgm:cxn modelId="{CA4EB6D3-E913-4FBC-81F2-421F41662CB7}" srcId="{689EBE33-091D-462E-A698-E0F8359E4D6E}" destId="{0B0FA9B2-7F25-4A11-98E3-0013DCC6B8F4}" srcOrd="7" destOrd="0" parTransId="{6E6523C9-5AEB-4102-946C-0A877A0C2D46}" sibTransId="{2B6CC51A-7BD0-49FC-B3F9-CF29816F6D47}"/>
    <dgm:cxn modelId="{7FC92787-211A-4693-B681-3278EE08142B}" srcId="{51087D1E-7442-44AE-B56E-D12F3702CC1F}" destId="{8DB1BEAF-022B-4D10-B6C9-E965708BAB9B}" srcOrd="0" destOrd="0" parTransId="{125D2E58-DF0C-428C-AE12-151D8EC4EE56}" sibTransId="{4F9AE0F7-4912-4793-8FBA-C6F25EFDC721}"/>
    <dgm:cxn modelId="{257EABD4-77ED-45BC-8933-8FC9A58EF4CE}" type="presOf" srcId="{51087D1E-7442-44AE-B56E-D12F3702CC1F}" destId="{95EB871E-552A-4D95-85E3-36058789FA41}" srcOrd="0" destOrd="0" presId="urn:microsoft.com/office/officeart/2005/8/layout/vList2"/>
    <dgm:cxn modelId="{3D053D72-91F8-498B-83C6-12178260AF21}" type="presOf" srcId="{D103D264-3629-4B55-B01A-5F692AFD8619}" destId="{50CF1C3F-5890-4BF3-9920-4E9621388CBF}" srcOrd="0" destOrd="1" presId="urn:microsoft.com/office/officeart/2005/8/layout/vList2"/>
    <dgm:cxn modelId="{C74A99AD-B46D-4BAB-AE12-A8AF89119D15}" type="presOf" srcId="{0B0FA9B2-7F25-4A11-98E3-0013DCC6B8F4}" destId="{50CF1C3F-5890-4BF3-9920-4E9621388CBF}" srcOrd="0" destOrd="7" presId="urn:microsoft.com/office/officeart/2005/8/layout/vList2"/>
    <dgm:cxn modelId="{CB0CAB41-99B3-4A42-B6EA-F86AB7FD7608}" srcId="{51087D1E-7442-44AE-B56E-D12F3702CC1F}" destId="{9CC14E14-5D00-4869-8D58-13A2C3C8805C}" srcOrd="3" destOrd="0" parTransId="{36BAF149-BD9C-471A-BADD-DDCCD53D6BB8}" sibTransId="{B96CACBF-3C9A-4C85-BC0D-AB401B82A72F}"/>
    <dgm:cxn modelId="{0821649E-9DF3-4934-AF32-6325179E5E00}" type="presOf" srcId="{FF07DBFA-A44F-48FD-810C-DC1B780B8F76}" destId="{50CF1C3F-5890-4BF3-9920-4E9621388CBF}" srcOrd="0" destOrd="5" presId="urn:microsoft.com/office/officeart/2005/8/layout/vList2"/>
    <dgm:cxn modelId="{4FD3DC1F-33B1-4FB1-AB55-CD611F9D43E0}" type="presOf" srcId="{8085D7C2-977A-4675-847D-E7A023FA362B}" destId="{50CF1C3F-5890-4BF3-9920-4E9621388CBF}" srcOrd="0" destOrd="6" presId="urn:microsoft.com/office/officeart/2005/8/layout/vList2"/>
    <dgm:cxn modelId="{7E1CDEB2-96C2-4CB3-B88E-C680171E1C11}" srcId="{689EBE33-091D-462E-A698-E0F8359E4D6E}" destId="{38B984DA-12EF-40EB-A2A7-B801035B1657}" srcOrd="3" destOrd="0" parTransId="{ABBD288A-1BE9-44A6-8F4D-28EC758D206C}" sibTransId="{DE82E0C5-06F0-48BB-8A76-2FF40F80F9D2}"/>
    <dgm:cxn modelId="{62F1750F-FD87-4B00-B5E2-1D84A41F70CD}" type="presOf" srcId="{C368C2BA-F02F-4A18-8490-FF58B67DE9D8}" destId="{50CF1C3F-5890-4BF3-9920-4E9621388CBF}" srcOrd="0" destOrd="4" presId="urn:microsoft.com/office/officeart/2005/8/layout/vList2"/>
    <dgm:cxn modelId="{78B2FECF-789B-4655-8A19-D03030C3EF04}" srcId="{689EBE33-091D-462E-A698-E0F8359E4D6E}" destId="{8085D7C2-977A-4675-847D-E7A023FA362B}" srcOrd="6" destOrd="0" parTransId="{3DEE7880-91AE-43F1-8054-F349E029DE0B}" sibTransId="{9D91501F-7E84-4445-9354-D3B6F2D8A3B5}"/>
    <dgm:cxn modelId="{8D5E997C-7856-4D40-B5E0-EF36573B133F}" type="presParOf" srcId="{95EB871E-552A-4D95-85E3-36058789FA41}" destId="{E741DDD4-5BCC-45C2-8605-3A440DE53E01}" srcOrd="0" destOrd="0" presId="urn:microsoft.com/office/officeart/2005/8/layout/vList2"/>
    <dgm:cxn modelId="{B816CBE3-2BAD-47D2-9599-21CF7CFB8690}" type="presParOf" srcId="{95EB871E-552A-4D95-85E3-36058789FA41}" destId="{393698BD-6645-40CE-8955-F0B6C3611CB8}" srcOrd="1" destOrd="0" presId="urn:microsoft.com/office/officeart/2005/8/layout/vList2"/>
    <dgm:cxn modelId="{BE0DF59D-75E9-41EB-A9D7-84D7123E4BD7}" type="presParOf" srcId="{95EB871E-552A-4D95-85E3-36058789FA41}" destId="{5C2B5D88-B21C-4B55-9E1D-878DE146362B}" srcOrd="2" destOrd="0" presId="urn:microsoft.com/office/officeart/2005/8/layout/vList2"/>
    <dgm:cxn modelId="{82CAFB15-A300-4F74-A7FD-89CF8C0312DF}" type="presParOf" srcId="{95EB871E-552A-4D95-85E3-36058789FA41}" destId="{A4A2C039-D841-4C9D-BA93-55FBF56F9F19}" srcOrd="3" destOrd="0" presId="urn:microsoft.com/office/officeart/2005/8/layout/vList2"/>
    <dgm:cxn modelId="{C8E84923-7A1F-42B1-9A37-4D1C61DBD3A5}" type="presParOf" srcId="{95EB871E-552A-4D95-85E3-36058789FA41}" destId="{13EFF637-D108-49E1-92B5-72D3F3E6C4E5}" srcOrd="4" destOrd="0" presId="urn:microsoft.com/office/officeart/2005/8/layout/vList2"/>
    <dgm:cxn modelId="{96867C0D-8325-4AC0-84B7-B3C8D72F4F33}" type="presParOf" srcId="{95EB871E-552A-4D95-85E3-36058789FA41}" destId="{C2F82CDD-513F-4F75-A796-7EA0C495E0FE}" srcOrd="5" destOrd="0" presId="urn:microsoft.com/office/officeart/2005/8/layout/vList2"/>
    <dgm:cxn modelId="{7A8CC34A-2353-495D-90E8-6AC28FCDAB42}" type="presParOf" srcId="{95EB871E-552A-4D95-85E3-36058789FA41}" destId="{1801B40D-1731-4258-B510-58792DEF9409}" srcOrd="6" destOrd="0" presId="urn:microsoft.com/office/officeart/2005/8/layout/vList2"/>
    <dgm:cxn modelId="{25C4AA35-371E-4EBB-AE65-09ADAC6BA665}" type="presParOf" srcId="{95EB871E-552A-4D95-85E3-36058789FA41}" destId="{BE1753A5-3278-4AF3-8BDD-7545FD0D3AB6}" srcOrd="7" destOrd="0" presId="urn:microsoft.com/office/officeart/2005/8/layout/vList2"/>
    <dgm:cxn modelId="{3BFAC55E-8DB8-4595-8DBB-489C9F58ED4D}" type="presParOf" srcId="{95EB871E-552A-4D95-85E3-36058789FA41}" destId="{1344E916-C5AF-4A55-827D-370A7BE3F910}" srcOrd="8" destOrd="0" presId="urn:microsoft.com/office/officeart/2005/8/layout/vList2"/>
    <dgm:cxn modelId="{17FE9AF9-1B55-41D7-A434-EDDCAB3C033F}" type="presParOf" srcId="{95EB871E-552A-4D95-85E3-36058789FA41}" destId="{50CF1C3F-5890-4BF3-9920-4E9621388CBF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38B77A-A137-480F-809F-BB61AB83DEE1}">
      <dsp:nvSpPr>
        <dsp:cNvPr id="0" name=""/>
        <dsp:cNvSpPr/>
      </dsp:nvSpPr>
      <dsp:spPr>
        <a:xfrm>
          <a:off x="0" y="32280"/>
          <a:ext cx="8229600" cy="9114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Mediclaim Industry In India </a:t>
          </a:r>
          <a:endParaRPr lang="en-US" sz="3800" kern="1200" dirty="0"/>
        </a:p>
      </dsp:txBody>
      <dsp:txXfrm>
        <a:off x="0" y="32280"/>
        <a:ext cx="8229600" cy="911430"/>
      </dsp:txXfrm>
    </dsp:sp>
    <dsp:sp modelId="{B3A44F83-A653-4C06-8E0F-BBFFCC85FE00}">
      <dsp:nvSpPr>
        <dsp:cNvPr id="0" name=""/>
        <dsp:cNvSpPr/>
      </dsp:nvSpPr>
      <dsp:spPr>
        <a:xfrm>
          <a:off x="0" y="1053150"/>
          <a:ext cx="8229600" cy="9114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Current Mediclaim Pricing In India </a:t>
          </a:r>
          <a:endParaRPr lang="en-US" sz="3800" kern="1200" dirty="0"/>
        </a:p>
      </dsp:txBody>
      <dsp:txXfrm>
        <a:off x="0" y="1053150"/>
        <a:ext cx="8229600" cy="911430"/>
      </dsp:txXfrm>
    </dsp:sp>
    <dsp:sp modelId="{52A4AD35-AE48-4F8F-9878-69C19E22903B}">
      <dsp:nvSpPr>
        <dsp:cNvPr id="0" name=""/>
        <dsp:cNvSpPr/>
      </dsp:nvSpPr>
      <dsp:spPr>
        <a:xfrm>
          <a:off x="0" y="2074020"/>
          <a:ext cx="8229600" cy="9114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City Based Mediclaim Pricing </a:t>
          </a:r>
          <a:endParaRPr lang="en-US" sz="3800" kern="1200" dirty="0"/>
        </a:p>
      </dsp:txBody>
      <dsp:txXfrm>
        <a:off x="0" y="2074020"/>
        <a:ext cx="8229600" cy="911430"/>
      </dsp:txXfrm>
    </dsp:sp>
    <dsp:sp modelId="{3EFA9112-F1B6-4F37-AB9C-C802CCC8353B}">
      <dsp:nvSpPr>
        <dsp:cNvPr id="0" name=""/>
        <dsp:cNvSpPr/>
      </dsp:nvSpPr>
      <dsp:spPr>
        <a:xfrm>
          <a:off x="0" y="3094890"/>
          <a:ext cx="8229600" cy="9114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Hospital Based Mediclaim Pricing </a:t>
          </a:r>
          <a:endParaRPr lang="en-US" sz="3800" kern="1200" dirty="0"/>
        </a:p>
      </dsp:txBody>
      <dsp:txXfrm>
        <a:off x="0" y="3094890"/>
        <a:ext cx="8229600" cy="91143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34AA8F-1E74-478F-B7ED-E699CA79C1F3}">
      <dsp:nvSpPr>
        <dsp:cNvPr id="0" name=""/>
        <dsp:cNvSpPr/>
      </dsp:nvSpPr>
      <dsp:spPr>
        <a:xfrm>
          <a:off x="2738" y="0"/>
          <a:ext cx="2669976" cy="10461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900" kern="1200" dirty="0" smtClean="0"/>
            <a:t>MODELLING</a:t>
          </a:r>
          <a:endParaRPr lang="en-IN" sz="2900" kern="1200" dirty="0"/>
        </a:p>
      </dsp:txBody>
      <dsp:txXfrm>
        <a:off x="2738" y="0"/>
        <a:ext cx="2669976" cy="1046166"/>
      </dsp:txXfrm>
    </dsp:sp>
    <dsp:sp modelId="{6A61896E-1B9C-4A6A-AB7D-FDB271556842}">
      <dsp:nvSpPr>
        <dsp:cNvPr id="0" name=""/>
        <dsp:cNvSpPr/>
      </dsp:nvSpPr>
      <dsp:spPr>
        <a:xfrm>
          <a:off x="2738" y="1077371"/>
          <a:ext cx="2669976" cy="35697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900" kern="1200" dirty="0" smtClean="0"/>
            <a:t>Exposure Based Rating using Generalised Linear Modelling (GLM)</a:t>
          </a:r>
          <a:endParaRPr lang="en-IN" sz="2900" kern="1200" dirty="0"/>
        </a:p>
      </dsp:txBody>
      <dsp:txXfrm>
        <a:off x="2738" y="1077371"/>
        <a:ext cx="2669976" cy="3569786"/>
      </dsp:txXfrm>
    </dsp:sp>
    <dsp:sp modelId="{E013C9A5-DA65-4E65-A464-DBC9F92E5214}">
      <dsp:nvSpPr>
        <dsp:cNvPr id="0" name=""/>
        <dsp:cNvSpPr/>
      </dsp:nvSpPr>
      <dsp:spPr>
        <a:xfrm>
          <a:off x="3046511" y="31204"/>
          <a:ext cx="2669976" cy="10461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900" kern="1200" dirty="0" smtClean="0"/>
            <a:t>RATING FACTORS</a:t>
          </a:r>
          <a:endParaRPr lang="en-IN" sz="2900" kern="1200" dirty="0"/>
        </a:p>
      </dsp:txBody>
      <dsp:txXfrm>
        <a:off x="3046511" y="31204"/>
        <a:ext cx="2669976" cy="1046166"/>
      </dsp:txXfrm>
    </dsp:sp>
    <dsp:sp modelId="{44974126-CE1B-4581-A7D4-0F5044E5E44C}">
      <dsp:nvSpPr>
        <dsp:cNvPr id="0" name=""/>
        <dsp:cNvSpPr/>
      </dsp:nvSpPr>
      <dsp:spPr>
        <a:xfrm>
          <a:off x="3046511" y="1077371"/>
          <a:ext cx="2669976" cy="35697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900" b="1" kern="1200" dirty="0" smtClean="0"/>
            <a:t>Age</a:t>
          </a:r>
          <a:endParaRPr lang="en-IN" sz="2900" b="1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900" b="1" kern="1200" dirty="0" smtClean="0"/>
            <a:t>Sum Assured</a:t>
          </a:r>
          <a:endParaRPr lang="en-IN" sz="2900" b="1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900" kern="1200" smtClean="0"/>
            <a:t>Gender</a:t>
          </a:r>
          <a:endParaRPr lang="en-IN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900" kern="1200" smtClean="0"/>
            <a:t>Room Rent Limit</a:t>
          </a:r>
          <a:endParaRPr lang="en-IN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900" kern="1200" smtClean="0"/>
            <a:t>Geography</a:t>
          </a:r>
          <a:endParaRPr lang="en-IN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900" kern="1200" dirty="0" smtClean="0"/>
            <a:t>Deductible</a:t>
          </a:r>
          <a:endParaRPr lang="en-IN" sz="2900" kern="1200" dirty="0"/>
        </a:p>
      </dsp:txBody>
      <dsp:txXfrm>
        <a:off x="3046511" y="1077371"/>
        <a:ext cx="2669976" cy="3569786"/>
      </dsp:txXfrm>
    </dsp:sp>
    <dsp:sp modelId="{9B4685E8-F1FB-4169-A3BE-8E673429656A}">
      <dsp:nvSpPr>
        <dsp:cNvPr id="0" name=""/>
        <dsp:cNvSpPr/>
      </dsp:nvSpPr>
      <dsp:spPr>
        <a:xfrm>
          <a:off x="6090284" y="31204"/>
          <a:ext cx="2669976" cy="10461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900" kern="1200" dirty="0" smtClean="0"/>
            <a:t>REGULATIONS</a:t>
          </a:r>
          <a:endParaRPr lang="en-IN" sz="2900" kern="1200" dirty="0"/>
        </a:p>
      </dsp:txBody>
      <dsp:txXfrm>
        <a:off x="6090284" y="31204"/>
        <a:ext cx="2669976" cy="1046166"/>
      </dsp:txXfrm>
    </dsp:sp>
    <dsp:sp modelId="{DBF7F92A-2201-42D3-AE3F-C047AAFD2E63}">
      <dsp:nvSpPr>
        <dsp:cNvPr id="0" name=""/>
        <dsp:cNvSpPr/>
      </dsp:nvSpPr>
      <dsp:spPr>
        <a:xfrm>
          <a:off x="6090284" y="1077371"/>
          <a:ext cx="2669976" cy="35697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900" kern="1200" dirty="0" smtClean="0"/>
            <a:t>Price Revision allowed only after 3 years as per Health Regulation, 2013 </a:t>
          </a:r>
          <a:endParaRPr lang="en-IN" sz="2900" kern="1200" dirty="0"/>
        </a:p>
      </dsp:txBody>
      <dsp:txXfrm>
        <a:off x="6090284" y="1077371"/>
        <a:ext cx="2669976" cy="356978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D0CE7A-E86D-49D2-939C-CBB4F542F729}">
      <dsp:nvSpPr>
        <dsp:cNvPr id="0" name=""/>
        <dsp:cNvSpPr/>
      </dsp:nvSpPr>
      <dsp:spPr>
        <a:xfrm>
          <a:off x="0" y="64545"/>
          <a:ext cx="8229599" cy="7435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100" kern="1200" dirty="0" smtClean="0"/>
            <a:t>Frequency</a:t>
          </a:r>
          <a:endParaRPr lang="en-IN" sz="3100" kern="1200" dirty="0"/>
        </a:p>
      </dsp:txBody>
      <dsp:txXfrm>
        <a:off x="0" y="64545"/>
        <a:ext cx="8229599" cy="743534"/>
      </dsp:txXfrm>
    </dsp:sp>
    <dsp:sp modelId="{C8FA0713-B2A7-4734-803D-95A11DC8AEAE}">
      <dsp:nvSpPr>
        <dsp:cNvPr id="0" name=""/>
        <dsp:cNvSpPr/>
      </dsp:nvSpPr>
      <dsp:spPr>
        <a:xfrm>
          <a:off x="0" y="808080"/>
          <a:ext cx="8229599" cy="1668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2400" kern="1200" dirty="0" smtClean="0"/>
            <a:t>General Environment Conditions</a:t>
          </a:r>
          <a:endParaRPr lang="en-IN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2400" kern="1200" dirty="0" smtClean="0"/>
            <a:t>Standard of living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2400" kern="1200" dirty="0" smtClean="0"/>
            <a:t>Access to Healthcare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2400" kern="1200" dirty="0" smtClean="0"/>
            <a:t>Development of infrastructure</a:t>
          </a:r>
        </a:p>
      </dsp:txBody>
      <dsp:txXfrm>
        <a:off x="0" y="808080"/>
        <a:ext cx="8229599" cy="1668420"/>
      </dsp:txXfrm>
    </dsp:sp>
    <dsp:sp modelId="{CFBA1189-729E-459D-8F12-85C39CF6B8A3}">
      <dsp:nvSpPr>
        <dsp:cNvPr id="0" name=""/>
        <dsp:cNvSpPr/>
      </dsp:nvSpPr>
      <dsp:spPr>
        <a:xfrm>
          <a:off x="0" y="2476500"/>
          <a:ext cx="8229599" cy="7435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100" kern="1200" dirty="0" smtClean="0"/>
            <a:t>Severity</a:t>
          </a:r>
          <a:endParaRPr lang="en-IN" sz="3100" kern="1200" dirty="0"/>
        </a:p>
      </dsp:txBody>
      <dsp:txXfrm>
        <a:off x="0" y="2476500"/>
        <a:ext cx="8229599" cy="743534"/>
      </dsp:txXfrm>
    </dsp:sp>
    <dsp:sp modelId="{2F115C8D-C500-4714-8B74-F5F80DCA42DD}">
      <dsp:nvSpPr>
        <dsp:cNvPr id="0" name=""/>
        <dsp:cNvSpPr/>
      </dsp:nvSpPr>
      <dsp:spPr>
        <a:xfrm>
          <a:off x="0" y="3220035"/>
          <a:ext cx="8229599" cy="1668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2400" kern="1200" dirty="0" smtClean="0">
              <a:solidFill>
                <a:schemeClr val="tx1"/>
              </a:solidFill>
            </a:rPr>
            <a:t>Affordability</a:t>
          </a:r>
          <a:endParaRPr lang="en-IN" sz="2400" kern="1200" dirty="0">
            <a:solidFill>
              <a:schemeClr val="tx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2400" kern="1200" dirty="0" smtClean="0"/>
            <a:t>Medical advancements</a:t>
          </a:r>
          <a:endParaRPr lang="en-IN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2400" kern="1200" dirty="0" smtClean="0"/>
            <a:t>Supply of Medical services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2400" kern="1200" dirty="0" smtClean="0"/>
            <a:t>Medical Inflation</a:t>
          </a:r>
        </a:p>
      </dsp:txBody>
      <dsp:txXfrm>
        <a:off x="0" y="3220035"/>
        <a:ext cx="8229599" cy="166842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BFC590-2968-45E5-9299-9049A2F4D902}">
      <dsp:nvSpPr>
        <dsp:cNvPr id="0" name=""/>
        <dsp:cNvSpPr/>
      </dsp:nvSpPr>
      <dsp:spPr>
        <a:xfrm>
          <a:off x="0" y="6119"/>
          <a:ext cx="8229599" cy="6475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700" kern="1200" smtClean="0"/>
            <a:t>Rural v/s Urban?</a:t>
          </a:r>
          <a:endParaRPr lang="en-IN" sz="2700" kern="1200" dirty="0"/>
        </a:p>
      </dsp:txBody>
      <dsp:txXfrm>
        <a:off x="0" y="6119"/>
        <a:ext cx="8229599" cy="647594"/>
      </dsp:txXfrm>
    </dsp:sp>
    <dsp:sp modelId="{70F5A5E3-C2D8-4901-ADCA-10DEB499CBA6}">
      <dsp:nvSpPr>
        <dsp:cNvPr id="0" name=""/>
        <dsp:cNvSpPr/>
      </dsp:nvSpPr>
      <dsp:spPr>
        <a:xfrm>
          <a:off x="0" y="653714"/>
          <a:ext cx="8229599" cy="726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2100" kern="1200" dirty="0" smtClean="0"/>
            <a:t>Huge disparity in Urban cost</a:t>
          </a:r>
          <a:endParaRPr lang="en-IN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IN" sz="2100" kern="1200" dirty="0"/>
        </a:p>
      </dsp:txBody>
      <dsp:txXfrm>
        <a:off x="0" y="653714"/>
        <a:ext cx="8229599" cy="726570"/>
      </dsp:txXfrm>
    </dsp:sp>
    <dsp:sp modelId="{B515AB77-3AF6-44B5-A915-D1696AB36597}">
      <dsp:nvSpPr>
        <dsp:cNvPr id="0" name=""/>
        <dsp:cNvSpPr/>
      </dsp:nvSpPr>
      <dsp:spPr>
        <a:xfrm>
          <a:off x="0" y="1380284"/>
          <a:ext cx="8229599" cy="6475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700" kern="1200" dirty="0" smtClean="0"/>
            <a:t>State wise?</a:t>
          </a:r>
          <a:endParaRPr lang="en-IN" sz="2700" kern="1200" dirty="0"/>
        </a:p>
      </dsp:txBody>
      <dsp:txXfrm>
        <a:off x="0" y="1380284"/>
        <a:ext cx="8229599" cy="647594"/>
      </dsp:txXfrm>
    </dsp:sp>
    <dsp:sp modelId="{D8FF0B1C-8916-4750-89C3-2976AA1F23F8}">
      <dsp:nvSpPr>
        <dsp:cNvPr id="0" name=""/>
        <dsp:cNvSpPr/>
      </dsp:nvSpPr>
      <dsp:spPr>
        <a:xfrm>
          <a:off x="0" y="2027879"/>
          <a:ext cx="8229599" cy="1397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2100" kern="1200" dirty="0" smtClean="0"/>
            <a:t>29 States and 7 Union Territories</a:t>
          </a:r>
          <a:endParaRPr lang="en-IN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2100" kern="1200" dirty="0" smtClean="0"/>
            <a:t>Consider this – Mumbai’s average claim size is 70% higher than the rest of Maharashtra alone.</a:t>
          </a:r>
          <a:endParaRPr lang="en-IN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IN" sz="2100" kern="1200" dirty="0"/>
        </a:p>
      </dsp:txBody>
      <dsp:txXfrm>
        <a:off x="0" y="2027879"/>
        <a:ext cx="8229599" cy="1397250"/>
      </dsp:txXfrm>
    </dsp:sp>
    <dsp:sp modelId="{C4C50137-A4A4-4185-821D-16577394395F}">
      <dsp:nvSpPr>
        <dsp:cNvPr id="0" name=""/>
        <dsp:cNvSpPr/>
      </dsp:nvSpPr>
      <dsp:spPr>
        <a:xfrm>
          <a:off x="0" y="3425129"/>
          <a:ext cx="8229599" cy="6475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700" kern="1200" dirty="0" smtClean="0"/>
            <a:t>City wise?</a:t>
          </a:r>
          <a:endParaRPr lang="en-IN" sz="2700" kern="1200" dirty="0"/>
        </a:p>
      </dsp:txBody>
      <dsp:txXfrm>
        <a:off x="0" y="3425129"/>
        <a:ext cx="8229599" cy="647594"/>
      </dsp:txXfrm>
    </dsp:sp>
    <dsp:sp modelId="{A8351102-2C68-4A72-9EB0-29433415BD94}">
      <dsp:nvSpPr>
        <dsp:cNvPr id="0" name=""/>
        <dsp:cNvSpPr/>
      </dsp:nvSpPr>
      <dsp:spPr>
        <a:xfrm>
          <a:off x="0" y="4072723"/>
          <a:ext cx="8229599" cy="447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2100" kern="1200" dirty="0" smtClean="0"/>
            <a:t>250+ cities in India</a:t>
          </a:r>
          <a:endParaRPr lang="en-IN" sz="2100" kern="1200" dirty="0"/>
        </a:p>
      </dsp:txBody>
      <dsp:txXfrm>
        <a:off x="0" y="4072723"/>
        <a:ext cx="8229599" cy="44711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43DFEB-2E9F-4057-8494-A5D21D126ED6}">
      <dsp:nvSpPr>
        <dsp:cNvPr id="0" name=""/>
        <dsp:cNvSpPr/>
      </dsp:nvSpPr>
      <dsp:spPr>
        <a:xfrm>
          <a:off x="0" y="58649"/>
          <a:ext cx="8382000" cy="2057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A hospital means any institution established for </a:t>
          </a:r>
          <a:r>
            <a:rPr lang="en-US" sz="2000" i="1" kern="1200" dirty="0" smtClean="0">
              <a:latin typeface="Arial" pitchFamily="34" charset="0"/>
              <a:cs typeface="Arial" pitchFamily="34" charset="0"/>
            </a:rPr>
            <a:t>in- patient care and day care treatment of sickness and / or injuries and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i="1" kern="1200" dirty="0" smtClean="0">
              <a:latin typeface="Arial" pitchFamily="34" charset="0"/>
              <a:cs typeface="Arial" pitchFamily="34" charset="0"/>
            </a:rPr>
            <a:t>which has been registered as a hospital with 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the local authorities, wherever applicable,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itchFamily="34" charset="0"/>
              <a:cs typeface="Arial" pitchFamily="34" charset="0"/>
            </a:rPr>
            <a:t>and is under the supervision of a registered and qualified </a:t>
          </a:r>
          <a:r>
            <a:rPr lang="en-US" sz="2000" i="1" kern="1200" dirty="0" smtClean="0">
              <a:latin typeface="Arial" pitchFamily="34" charset="0"/>
              <a:cs typeface="Arial" pitchFamily="34" charset="0"/>
            </a:rPr>
            <a:t>medical practitioner AND must comply with all minimum criteria as 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under:</a:t>
          </a:r>
          <a:endParaRPr lang="en-US" sz="2000" kern="1200" dirty="0"/>
        </a:p>
      </dsp:txBody>
      <dsp:txXfrm>
        <a:off x="0" y="58649"/>
        <a:ext cx="8382000" cy="2057099"/>
      </dsp:txXfrm>
    </dsp:sp>
    <dsp:sp modelId="{588881B4-CD33-4435-934D-4B0C74255EF0}">
      <dsp:nvSpPr>
        <dsp:cNvPr id="0" name=""/>
        <dsp:cNvSpPr/>
      </dsp:nvSpPr>
      <dsp:spPr>
        <a:xfrm>
          <a:off x="0" y="2115749"/>
          <a:ext cx="8382000" cy="28547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has qualified nursing staff under its employment round the clock;</a:t>
          </a:r>
          <a:endParaRPr lang="en-US" sz="2000" kern="1200" dirty="0">
            <a:solidFill>
              <a:schemeClr val="accent2">
                <a:lumMod val="50000"/>
              </a:schemeClr>
            </a:solidFill>
          </a:endParaRPr>
        </a:p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has qualified medical practitioner(s) in charge round the clock;</a:t>
          </a:r>
        </a:p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has a fully equipped operation theatre of its own where surgical 	 procedures are carried out</a:t>
          </a:r>
        </a:p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maintains daily records of patients and will make these accessible to the Insurance company’s authorized personnel</a:t>
          </a:r>
          <a:endParaRPr lang="en-US" sz="20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0" y="2115749"/>
        <a:ext cx="8382000" cy="285479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41DDD4-5BCC-45C2-8605-3A440DE53E01}">
      <dsp:nvSpPr>
        <dsp:cNvPr id="0" name=""/>
        <dsp:cNvSpPr/>
      </dsp:nvSpPr>
      <dsp:spPr>
        <a:xfrm>
          <a:off x="0" y="121859"/>
          <a:ext cx="8229599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100" kern="1200" dirty="0" smtClean="0">
              <a:latin typeface="Arial" pitchFamily="34" charset="0"/>
              <a:cs typeface="Arial" pitchFamily="34" charset="0"/>
            </a:rPr>
            <a:t>Customer Centric</a:t>
          </a:r>
          <a:endParaRPr lang="en-US" sz="2100" kern="1200" dirty="0">
            <a:latin typeface="Arial" pitchFamily="34" charset="0"/>
            <a:cs typeface="Arial" pitchFamily="34" charset="0"/>
          </a:endParaRPr>
        </a:p>
      </dsp:txBody>
      <dsp:txXfrm>
        <a:off x="0" y="121859"/>
        <a:ext cx="8229599" cy="491399"/>
      </dsp:txXfrm>
    </dsp:sp>
    <dsp:sp modelId="{5C2B5D88-B21C-4B55-9E1D-878DE146362B}">
      <dsp:nvSpPr>
        <dsp:cNvPr id="0" name=""/>
        <dsp:cNvSpPr/>
      </dsp:nvSpPr>
      <dsp:spPr>
        <a:xfrm>
          <a:off x="0" y="673739"/>
          <a:ext cx="8229599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100" kern="1200" dirty="0" smtClean="0">
              <a:latin typeface="Arial" pitchFamily="34" charset="0"/>
              <a:cs typeface="Arial" pitchFamily="34" charset="0"/>
            </a:rPr>
            <a:t>Reduction in Cross Subsidies</a:t>
          </a:r>
        </a:p>
      </dsp:txBody>
      <dsp:txXfrm>
        <a:off x="0" y="673739"/>
        <a:ext cx="8229599" cy="491399"/>
      </dsp:txXfrm>
    </dsp:sp>
    <dsp:sp modelId="{13EFF637-D108-49E1-92B5-72D3F3E6C4E5}">
      <dsp:nvSpPr>
        <dsp:cNvPr id="0" name=""/>
        <dsp:cNvSpPr/>
      </dsp:nvSpPr>
      <dsp:spPr>
        <a:xfrm>
          <a:off x="0" y="1225619"/>
          <a:ext cx="8229599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Arial" pitchFamily="34" charset="0"/>
              <a:cs typeface="Arial" pitchFamily="34" charset="0"/>
            </a:rPr>
            <a:t>Achieve Desired Mix</a:t>
          </a:r>
          <a:endParaRPr lang="en-US" sz="2100" kern="1200" dirty="0">
            <a:latin typeface="Arial" pitchFamily="34" charset="0"/>
            <a:cs typeface="Arial" pitchFamily="34" charset="0"/>
          </a:endParaRPr>
        </a:p>
      </dsp:txBody>
      <dsp:txXfrm>
        <a:off x="0" y="1225619"/>
        <a:ext cx="8229599" cy="491399"/>
      </dsp:txXfrm>
    </dsp:sp>
    <dsp:sp modelId="{1801B40D-1731-4258-B510-58792DEF9409}">
      <dsp:nvSpPr>
        <dsp:cNvPr id="0" name=""/>
        <dsp:cNvSpPr/>
      </dsp:nvSpPr>
      <dsp:spPr>
        <a:xfrm>
          <a:off x="0" y="1777499"/>
          <a:ext cx="8229599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Arial" pitchFamily="34" charset="0"/>
              <a:cs typeface="Arial" pitchFamily="34" charset="0"/>
            </a:rPr>
            <a:t>Increased Penetration</a:t>
          </a:r>
          <a:endParaRPr lang="en-US" sz="2100" kern="1200" dirty="0">
            <a:latin typeface="Arial" pitchFamily="34" charset="0"/>
            <a:cs typeface="Arial" pitchFamily="34" charset="0"/>
          </a:endParaRPr>
        </a:p>
      </dsp:txBody>
      <dsp:txXfrm>
        <a:off x="0" y="1777499"/>
        <a:ext cx="8229599" cy="491399"/>
      </dsp:txXfrm>
    </dsp:sp>
    <dsp:sp modelId="{1344E916-C5AF-4A55-827D-370A7BE3F910}">
      <dsp:nvSpPr>
        <dsp:cNvPr id="0" name=""/>
        <dsp:cNvSpPr/>
      </dsp:nvSpPr>
      <dsp:spPr>
        <a:xfrm>
          <a:off x="0" y="2329379"/>
          <a:ext cx="8229599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Arial" pitchFamily="34" charset="0"/>
              <a:cs typeface="Arial" pitchFamily="34" charset="0"/>
            </a:rPr>
            <a:t>Challenges</a:t>
          </a:r>
          <a:endParaRPr lang="en-US" sz="2100" kern="1200" dirty="0">
            <a:latin typeface="Arial" pitchFamily="34" charset="0"/>
            <a:cs typeface="Arial" pitchFamily="34" charset="0"/>
          </a:endParaRPr>
        </a:p>
      </dsp:txBody>
      <dsp:txXfrm>
        <a:off x="0" y="2329379"/>
        <a:ext cx="8229599" cy="491399"/>
      </dsp:txXfrm>
    </dsp:sp>
    <dsp:sp modelId="{50CF1C3F-5890-4BF3-9920-4E9621388CBF}">
      <dsp:nvSpPr>
        <dsp:cNvPr id="0" name=""/>
        <dsp:cNvSpPr/>
      </dsp:nvSpPr>
      <dsp:spPr>
        <a:xfrm>
          <a:off x="0" y="2820779"/>
          <a:ext cx="8229599" cy="2086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Data Issues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Complexity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Administration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Monitoring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Regulatory Approval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Standardization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Training</a:t>
          </a:r>
          <a:endParaRPr lang="en-US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Communication</a:t>
          </a:r>
          <a:endParaRPr lang="en-US" sz="1600" kern="1200" dirty="0">
            <a:latin typeface="Arial" pitchFamily="34" charset="0"/>
            <a:cs typeface="Arial" pitchFamily="34" charset="0"/>
          </a:endParaRPr>
        </a:p>
      </dsp:txBody>
      <dsp:txXfrm>
        <a:off x="0" y="2820779"/>
        <a:ext cx="8229599" cy="2086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0.5619</cdr:x>
      <cdr:y>0.2449</cdr:y>
    </cdr:from>
    <cdr:to>
      <cdr:x>0.68571</cdr:x>
      <cdr:y>0.32653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4495800" y="914400"/>
          <a:ext cx="9906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400" dirty="0" smtClean="0">
              <a:solidFill>
                <a:srgbClr val="FF0000"/>
              </a:solidFill>
            </a:rPr>
            <a:t>15% CAGR</a:t>
          </a:r>
          <a:endParaRPr lang="en-US" sz="1400" dirty="0">
            <a:solidFill>
              <a:srgbClr val="FF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2B5A-112C-4AE6-875C-0ED6994DC26A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3E7AC-6455-4A0F-B654-220C7D7B7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1929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97773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52768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78542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76120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740209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12235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04225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81096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69794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22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09360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4987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6304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3829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3993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4464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62441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28125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8874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9DE1F-5E27-4B45-9D15-005F28CE43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21966-726A-4E9E-9E02-D49DCD2200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6E245-2043-4183-82FC-0A7BD6A0EB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www.actuariesindia.org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73AEE-D506-4373-89E6-5210E2A754A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grpSp>
        <p:nvGrpSpPr>
          <p:cNvPr id="8" name="Group 10"/>
          <p:cNvGrpSpPr/>
          <p:nvPr userDrawn="1"/>
        </p:nvGrpSpPr>
        <p:grpSpPr>
          <a:xfrm>
            <a:off x="269528" y="228600"/>
            <a:ext cx="8874472" cy="1284827"/>
            <a:chOff x="269528" y="5496973"/>
            <a:chExt cx="8874472" cy="1284827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528" y="5496973"/>
              <a:ext cx="14830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820488"/>
              <a:ext cx="7391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Bahamas" pitchFamily="34" charset="0"/>
                  <a:cs typeface="Times New Roman" pitchFamily="18" charset="0"/>
                </a:rPr>
                <a:t>Institute of Actuaries of India</a:t>
              </a:r>
              <a:endPara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hamas" pitchFamily="34" charset="0"/>
                <a:cs typeface="Times New Roman" pitchFamily="18" charset="0"/>
              </a:endParaRPr>
            </a:p>
          </p:txBody>
        </p:sp>
      </p:grpSp>
      <p:sp>
        <p:nvSpPr>
          <p:cNvPr id="11" name="Rectangle 10"/>
          <p:cNvSpPr/>
          <p:nvPr userDrawn="1"/>
        </p:nvSpPr>
        <p:spPr>
          <a:xfrm>
            <a:off x="0" y="27432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 smtClean="0">
                <a:latin typeface="Garamond" pitchFamily="18" charset="0"/>
                <a:ea typeface="Verdana" pitchFamily="34" charset="0"/>
                <a:cs typeface="Verdana" pitchFamily="34" charset="0"/>
              </a:rPr>
              <a:t>Title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37338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 smtClean="0">
                <a:latin typeface="Garamond" pitchFamily="18" charset="0"/>
                <a:ea typeface="Verdana" pitchFamily="34" charset="0"/>
                <a:cs typeface="Verdana" pitchFamily="34" charset="0"/>
              </a:rPr>
              <a:t>By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8FD5A-4369-451A-AE4B-9EB0FD82F6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9C963-6CA3-4910-ACAB-89103C5891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rgbClr val="C00000"/>
                </a:solidFill>
                <a:latin typeface="Garamond" pitchFamily="18" charset="0"/>
              </a:defRPr>
            </a:lvl1pPr>
          </a:lstStyle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2">
                    <a:lumMod val="75000"/>
                  </a:schemeClr>
                </a:solidFill>
                <a:latin typeface="Garamond" pitchFamily="18" charset="0"/>
              </a:defRPr>
            </a:lvl1pPr>
          </a:lstStyle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Line 15"/>
          <p:cNvSpPr>
            <a:spLocks noChangeShapeType="1"/>
          </p:cNvSpPr>
          <p:nvPr userDrawn="1"/>
        </p:nvSpPr>
        <p:spPr bwMode="auto">
          <a:xfrm>
            <a:off x="119063" y="1143000"/>
            <a:ext cx="8845550" cy="0"/>
          </a:xfrm>
          <a:prstGeom prst="line">
            <a:avLst/>
          </a:prstGeom>
          <a:ln w="38100">
            <a:solidFill>
              <a:srgbClr val="C00000"/>
            </a:solidFill>
            <a:headEnd/>
            <a:tailEnd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 userDrawn="1"/>
        </p:nvGraphicFramePr>
        <p:xfrm>
          <a:off x="7959296" y="279377"/>
          <a:ext cx="956104" cy="695348"/>
        </p:xfrm>
        <a:graphic>
          <a:graphicData uri="http://schemas.openxmlformats.org/presentationml/2006/ole">
            <p:oleObj spid="_x0000_s1294" r:id="rId14" imgW="3961905" imgH="3415873" progId="">
              <p:embed/>
            </p:oleObj>
          </a:graphicData>
        </a:graphic>
      </p:graphicFrame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B118C919-524D-4AE6-802D-F6FBC61D86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72" r:id="rId7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+mj-lt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135063" y="457200"/>
            <a:ext cx="9398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grpSp>
        <p:nvGrpSpPr>
          <p:cNvPr id="2" name="Group 10"/>
          <p:cNvGrpSpPr/>
          <p:nvPr/>
        </p:nvGrpSpPr>
        <p:grpSpPr>
          <a:xfrm>
            <a:off x="269528" y="239173"/>
            <a:ext cx="8874472" cy="1284827"/>
            <a:chOff x="269528" y="5496973"/>
            <a:chExt cx="8874472" cy="128482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528" y="5496973"/>
              <a:ext cx="14830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820488"/>
              <a:ext cx="7391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endParaRPr>
            </a:p>
          </p:txBody>
        </p:sp>
      </p:grp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0" y="6172200"/>
            <a:ext cx="9144000" cy="45719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+mj-lt"/>
            </a:endParaRP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1600200" y="6477000"/>
            <a:ext cx="579120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</a:rPr>
              <a:t>Serving</a:t>
            </a:r>
            <a:r>
              <a:rPr kumimoji="0" lang="en-US" sz="1200" b="1" i="1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</a:rPr>
              <a:t> the Cause of Public Interest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1676400" y="6248400"/>
            <a:ext cx="579120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</a:rPr>
              <a:t>Indian Actuarial Profession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81200" y="5334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+mj-lt"/>
              </a:rPr>
              <a:t>24</a:t>
            </a:r>
            <a:r>
              <a:rPr lang="en-US" sz="2800" b="1" baseline="30000" dirty="0" smtClean="0">
                <a:latin typeface="+mj-lt"/>
              </a:rPr>
              <a:t>th</a:t>
            </a:r>
            <a:r>
              <a:rPr lang="en-US" sz="2800" b="1" dirty="0" smtClean="0">
                <a:latin typeface="+mj-lt"/>
              </a:rPr>
              <a:t> India Fellowship Seminar</a:t>
            </a:r>
            <a:endParaRPr lang="en-US" sz="2800" b="1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8128" y="1824335"/>
            <a:ext cx="8722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+mj-lt"/>
              </a:rPr>
              <a:t>Mediclaim policies’ pricing for different cities /</a:t>
            </a:r>
            <a:r>
              <a:rPr lang="en-US" sz="2400" b="1" u="sng" dirty="0">
                <a:latin typeface="+mj-lt"/>
              </a:rPr>
              <a:t> </a:t>
            </a:r>
            <a:r>
              <a:rPr lang="en-US" sz="2400" b="1" u="sng" dirty="0" smtClean="0">
                <a:latin typeface="+mj-lt"/>
              </a:rPr>
              <a:t>hospitals</a:t>
            </a:r>
            <a:endParaRPr lang="en-US" sz="2400" b="1" u="sng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60575" y="2757695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j-lt"/>
              </a:rPr>
              <a:t>Mentor: </a:t>
            </a:r>
            <a:r>
              <a:rPr lang="en-US" sz="2000" b="1" dirty="0" smtClean="0">
                <a:latin typeface="+mj-lt"/>
              </a:rPr>
              <a:t>Mr. Suresh Sindhi</a:t>
            </a:r>
            <a:endParaRPr lang="en-US" sz="2000" b="1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5500" y="3443554"/>
            <a:ext cx="4800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j-lt"/>
              </a:rPr>
              <a:t>Presenters:</a:t>
            </a:r>
          </a:p>
          <a:p>
            <a:r>
              <a:rPr lang="en-US" sz="2000" b="1" dirty="0" smtClean="0">
                <a:latin typeface="+mj-lt"/>
              </a:rPr>
              <a:t>Mr. Pawan Kumar Sharma</a:t>
            </a:r>
          </a:p>
          <a:p>
            <a:r>
              <a:rPr lang="en-US" sz="2000" b="1" dirty="0" smtClean="0">
                <a:latin typeface="+mj-lt"/>
              </a:rPr>
              <a:t>Ms. Khushboo Hamirbasia</a:t>
            </a:r>
          </a:p>
          <a:p>
            <a:r>
              <a:rPr lang="en-US" sz="2000" b="1" dirty="0" smtClean="0">
                <a:latin typeface="+mj-lt"/>
              </a:rPr>
              <a:t>Ms. Neha </a:t>
            </a:r>
            <a:r>
              <a:rPr lang="en-US" sz="2000" b="1" dirty="0" err="1" smtClean="0">
                <a:latin typeface="+mj-lt"/>
              </a:rPr>
              <a:t>Kamalkumar</a:t>
            </a:r>
            <a:r>
              <a:rPr lang="en-US" sz="2000" b="1" dirty="0" smtClean="0">
                <a:latin typeface="+mj-lt"/>
              </a:rPr>
              <a:t> Podar</a:t>
            </a:r>
            <a:endParaRPr lang="en-US" sz="2000" b="1" dirty="0">
              <a:latin typeface="+mj-lt"/>
            </a:endParaRPr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 flipV="1">
            <a:off x="0" y="1524000"/>
            <a:ext cx="9144000" cy="45719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38300" y="5397787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 10</a:t>
            </a:r>
            <a:r>
              <a:rPr lang="en-US" sz="2400" b="1" baseline="30000" dirty="0" smtClean="0"/>
              <a:t>th</a:t>
            </a:r>
            <a:r>
              <a:rPr lang="en-US" sz="2400" b="1" dirty="0" smtClean="0">
                <a:latin typeface="+mj-lt"/>
              </a:rPr>
              <a:t> &amp; 11</a:t>
            </a:r>
            <a:r>
              <a:rPr lang="en-US" sz="2400" b="1" baseline="30000" dirty="0" smtClean="0">
                <a:latin typeface="+mj-lt"/>
              </a:rPr>
              <a:t>th</a:t>
            </a:r>
            <a:r>
              <a:rPr lang="en-US" sz="2400" b="1" dirty="0" smtClean="0">
                <a:latin typeface="+mj-lt"/>
              </a:rPr>
              <a:t> December 2015, Mumbai</a:t>
            </a:r>
            <a:endParaRPr lang="en-US" sz="2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IN" sz="6600" b="1" i="1" dirty="0" smtClean="0"/>
              <a:t>CITY BASED MEDICLAIM PRICING</a:t>
            </a:r>
            <a:endParaRPr lang="en-IN" sz="6600" b="1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609600"/>
          </a:xfrm>
        </p:spPr>
        <p:txBody>
          <a:bodyPr>
            <a:normAutofit fontScale="90000"/>
          </a:bodyPr>
          <a:lstStyle/>
          <a:p>
            <a:pPr lvl="0"/>
            <a:r>
              <a:rPr lang="en-US" sz="31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1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US" sz="31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Thoughts to Ponder</a:t>
            </a:r>
            <a:r>
              <a:rPr lang="en-US" b="1" dirty="0" smtClean="0">
                <a:solidFill>
                  <a:schemeClr val="tx2"/>
                </a:solidFill>
                <a:latin typeface="Garamond" pitchFamily="18" charset="0"/>
              </a:rPr>
              <a:t/>
            </a:r>
            <a:br>
              <a:rPr lang="en-US" b="1" dirty="0" smtClean="0">
                <a:solidFill>
                  <a:schemeClr val="tx2"/>
                </a:solidFill>
                <a:latin typeface="Garamond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295400"/>
            <a:ext cx="8763000" cy="5060950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IN" sz="1400" dirty="0" smtClean="0"/>
          </a:p>
          <a:p>
            <a:pPr lvl="1"/>
            <a:endParaRPr lang="en-IN" sz="1400" dirty="0" smtClean="0"/>
          </a:p>
          <a:p>
            <a:pPr lvl="1"/>
            <a:endParaRPr lang="en-IN" sz="1400" dirty="0" smtClean="0"/>
          </a:p>
          <a:p>
            <a:pPr lvl="1"/>
            <a:endParaRPr lang="en-IN" sz="1400" dirty="0" smtClean="0"/>
          </a:p>
          <a:p>
            <a:pPr lvl="1"/>
            <a:endParaRPr lang="en-IN" sz="1400" dirty="0" smtClean="0"/>
          </a:p>
          <a:p>
            <a:pPr lvl="1"/>
            <a:endParaRPr lang="en-IN" sz="1400" dirty="0" smtClean="0"/>
          </a:p>
          <a:p>
            <a:pPr lvl="1"/>
            <a:endParaRPr lang="en-IN" sz="1400" dirty="0" smtClean="0"/>
          </a:p>
          <a:p>
            <a:pPr lvl="1"/>
            <a:endParaRPr lang="en-IN" sz="1400" dirty="0" smtClean="0"/>
          </a:p>
          <a:p>
            <a:pPr lvl="1"/>
            <a:endParaRPr lang="en-IN" sz="1400" dirty="0" smtClean="0"/>
          </a:p>
          <a:p>
            <a:pPr lvl="1"/>
            <a:endParaRPr lang="en-IN" sz="1400" dirty="0" smtClean="0"/>
          </a:p>
          <a:p>
            <a:pPr lvl="1"/>
            <a:endParaRPr lang="en-IN" sz="1400" dirty="0" smtClean="0"/>
          </a:p>
          <a:p>
            <a:pPr lvl="1"/>
            <a:endParaRPr lang="en-IN" sz="1400" dirty="0" smtClean="0"/>
          </a:p>
          <a:p>
            <a:pPr lvl="1"/>
            <a:endParaRPr lang="en-IN" sz="1400" dirty="0" smtClean="0"/>
          </a:p>
          <a:p>
            <a:pPr lvl="1"/>
            <a:endParaRPr lang="en-IN" sz="1400" dirty="0" smtClean="0"/>
          </a:p>
          <a:p>
            <a:pPr lvl="1">
              <a:buNone/>
            </a:pPr>
            <a:endParaRPr lang="en-IN" sz="1400" dirty="0" smtClean="0"/>
          </a:p>
          <a:p>
            <a:pPr lvl="1"/>
            <a:endParaRPr lang="en-IN" sz="14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IN" sz="1800" b="1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IN" sz="1800" b="1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IN" sz="1800" b="1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IN" sz="1800" b="1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IN" sz="1800" b="1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IN" sz="1800" b="1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IN" sz="1800" b="1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IN" sz="1800" b="1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</a:pPr>
            <a:endParaRPr lang="en-IN" sz="1800" b="1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Oval Callout 6"/>
          <p:cNvSpPr/>
          <p:nvPr/>
        </p:nvSpPr>
        <p:spPr>
          <a:xfrm>
            <a:off x="228600" y="1295400"/>
            <a:ext cx="4495800" cy="19050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IN" sz="2000" dirty="0" smtClean="0"/>
              <a:t>At Rs 40,179, Delhi’s average claim size was 427% that of Jharkhand’s Rs 9,403</a:t>
            </a:r>
          </a:p>
          <a:p>
            <a:pPr algn="ctr"/>
            <a:endParaRPr lang="en-IN" dirty="0"/>
          </a:p>
        </p:txBody>
      </p:sp>
      <p:sp>
        <p:nvSpPr>
          <p:cNvPr id="8" name="Oval Callout 7"/>
          <p:cNvSpPr/>
          <p:nvPr/>
        </p:nvSpPr>
        <p:spPr>
          <a:xfrm>
            <a:off x="4343400" y="2667000"/>
            <a:ext cx="4495800" cy="19050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endParaRPr lang="en-IN" sz="2000" dirty="0" smtClean="0"/>
          </a:p>
          <a:p>
            <a:pPr marL="0" lvl="1" algn="ctr"/>
            <a:r>
              <a:rPr lang="en-IN" sz="2000" dirty="0" smtClean="0"/>
              <a:t>At Rs 36,514, Maharashtra’s average claim size was 320% that of Bihar’s Rs 11,430</a:t>
            </a:r>
          </a:p>
          <a:p>
            <a:pPr algn="ctr"/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3276600" y="6400800"/>
            <a:ext cx="4953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u="sng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1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100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Source</a:t>
            </a:r>
            <a:r>
              <a:rPr lang="en-US" sz="11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Insurance Information Bureau of India</a:t>
            </a:r>
            <a:endParaRPr lang="en-US" sz="1100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33400" y="5029200"/>
            <a:ext cx="8153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IN" sz="2000" b="1" i="1" cap="all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Is it fair to charge the same premium across India?</a:t>
            </a:r>
            <a:endParaRPr lang="en-IN" b="1" cap="all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/>
          </a:bodyPr>
          <a:lstStyle/>
          <a:p>
            <a:r>
              <a:rPr lang="en-IN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Why the difference?</a:t>
            </a:r>
            <a:endParaRPr lang="en-IN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28625" y="1219200"/>
          <a:ext cx="8229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674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IN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Claim Frequency</a:t>
            </a:r>
            <a:endParaRPr lang="en-IN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382000" cy="4199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5249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FREQUENCY (Per</a:t>
                      </a:r>
                      <a:r>
                        <a:rPr lang="en-US" baseline="0" dirty="0" smtClean="0"/>
                        <a:t> Policy)</a:t>
                      </a:r>
                      <a:endParaRPr lang="en-US" dirty="0"/>
                    </a:p>
                  </a:txBody>
                  <a:tcPr/>
                </a:tc>
              </a:tr>
              <a:tr h="524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Maharashtra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15%</a:t>
                      </a:r>
                    </a:p>
                  </a:txBody>
                  <a:tcPr marL="9525" marR="9525" marT="9525" marB="0" anchor="ctr"/>
                </a:tc>
              </a:tr>
              <a:tr h="524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Karnataka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28%</a:t>
                      </a:r>
                    </a:p>
                  </a:txBody>
                  <a:tcPr marL="9525" marR="9525" marT="9525" marB="0" anchor="ctr"/>
                </a:tc>
              </a:tr>
              <a:tr h="524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Delhi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21%</a:t>
                      </a:r>
                    </a:p>
                  </a:txBody>
                  <a:tcPr marL="9525" marR="9525" marT="9525" marB="0" anchor="ctr"/>
                </a:tc>
              </a:tr>
              <a:tr h="524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Tamil Nadu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16%</a:t>
                      </a:r>
                    </a:p>
                  </a:txBody>
                  <a:tcPr marL="9525" marR="9525" marT="9525" marB="0" anchor="ctr"/>
                </a:tc>
              </a:tr>
              <a:tr h="524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West Bengal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</a:p>
                  </a:txBody>
                  <a:tcPr marL="9525" marR="9525" marT="9525" marB="0" anchor="ctr"/>
                </a:tc>
              </a:tr>
              <a:tr h="524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Andhra Pradesh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26%</a:t>
                      </a:r>
                    </a:p>
                  </a:txBody>
                  <a:tcPr marL="9525" marR="9525" marT="9525" marB="0" anchor="ctr"/>
                </a:tc>
              </a:tr>
              <a:tr h="524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Jharkhand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76600" y="6400800"/>
            <a:ext cx="4953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u="sng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1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100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Source</a:t>
            </a:r>
            <a:r>
              <a:rPr lang="en-US" sz="11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Insurance Information Bureau of </a:t>
            </a:r>
            <a:r>
              <a:rPr lang="en-US" sz="11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India (2012-13)</a:t>
            </a:r>
            <a:endParaRPr lang="en-US" sz="1100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5691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Medical Cost</a:t>
            </a:r>
            <a:endParaRPr lang="en-IN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382000" cy="3352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1790700"/>
                <a:gridCol w="2209800"/>
                <a:gridCol w="2286000"/>
              </a:tblGrid>
              <a:tr h="478971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FFFFF0"/>
                          </a:solidFill>
                          <a:latin typeface="Arial"/>
                        </a:rPr>
                        <a:t>Metro City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FFFFF0"/>
                          </a:solidFill>
                          <a:latin typeface="Arial"/>
                        </a:rPr>
                        <a:t>Number of Claims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0"/>
                          </a:solidFill>
                          <a:latin typeface="Arial"/>
                        </a:rPr>
                        <a:t>Total Claims Paid (Rs </a:t>
                      </a:r>
                      <a:r>
                        <a:rPr lang="en-US" sz="1400" b="1" i="0" u="none" strike="noStrike" dirty="0" err="1" smtClean="0">
                          <a:solidFill>
                            <a:srgbClr val="FFFFF0"/>
                          </a:solidFill>
                          <a:latin typeface="Arial"/>
                        </a:rPr>
                        <a:t>cr</a:t>
                      </a:r>
                      <a:r>
                        <a:rPr lang="en-US" sz="1400" b="1" i="0" u="none" strike="noStrike" dirty="0" smtClean="0">
                          <a:solidFill>
                            <a:srgbClr val="FFFFF0"/>
                          </a:solidFill>
                          <a:latin typeface="Arial"/>
                        </a:rPr>
                        <a:t>)</a:t>
                      </a:r>
                      <a:endParaRPr lang="en-US" sz="1400" b="1" i="0" u="none" strike="noStrike" dirty="0">
                        <a:solidFill>
                          <a:srgbClr val="FFFFF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0"/>
                          </a:solidFill>
                          <a:latin typeface="Arial"/>
                        </a:rPr>
                        <a:t>Average Claim Paid (in </a:t>
                      </a:r>
                      <a:r>
                        <a:rPr lang="en-US" sz="1400" b="1" i="0" u="none" strike="noStrike" dirty="0" err="1">
                          <a:solidFill>
                            <a:srgbClr val="FFFFF0"/>
                          </a:solidFill>
                          <a:latin typeface="Arial"/>
                        </a:rPr>
                        <a:t>Rs</a:t>
                      </a:r>
                      <a:r>
                        <a:rPr lang="en-US" sz="1400" b="1" i="0" u="none" strike="noStrike" dirty="0">
                          <a:solidFill>
                            <a:srgbClr val="FFFFF0"/>
                          </a:solidFill>
                          <a:latin typeface="Arial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</a:tr>
              <a:tr h="478971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Mumbai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1,33,326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624.05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46,806</a:t>
                      </a:r>
                    </a:p>
                  </a:txBody>
                  <a:tcPr marL="9525" marR="9525" marT="9525" marB="0" anchor="ctr"/>
                </a:tc>
              </a:tr>
              <a:tr h="478971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Bengaluru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75,709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326.63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43,143</a:t>
                      </a:r>
                    </a:p>
                  </a:txBody>
                  <a:tcPr marL="9525" marR="9525" marT="9525" marB="0" anchor="ctr"/>
                </a:tc>
              </a:tr>
              <a:tr h="478971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Delhi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1,26,126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506.76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40,179</a:t>
                      </a:r>
                    </a:p>
                  </a:txBody>
                  <a:tcPr marL="9525" marR="9525" marT="9525" marB="0" anchor="ctr"/>
                </a:tc>
              </a:tr>
              <a:tr h="478971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Chennai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52,065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183.63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35,269</a:t>
                      </a:r>
                    </a:p>
                  </a:txBody>
                  <a:tcPr marL="9525" marR="9525" marT="9525" marB="0" anchor="ctr"/>
                </a:tc>
              </a:tr>
              <a:tr h="478971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Kolkata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87,207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294.72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33,795</a:t>
                      </a:r>
                    </a:p>
                  </a:txBody>
                  <a:tcPr marL="9525" marR="9525" marT="9525" marB="0" anchor="ctr"/>
                </a:tc>
              </a:tr>
              <a:tr h="478971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Hyderabad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62,435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207.23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33,192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1447800"/>
            <a:ext cx="815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/>
              <a:t>METRO CITY-WISE NUMBER OF CLAIMS AND AMOUNT OF CLAIMS PAID – 2012-13</a:t>
            </a:r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3429000" y="6172200"/>
            <a:ext cx="4953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2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en-US" sz="1200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Source</a:t>
            </a:r>
            <a:r>
              <a:rPr lang="en-US" sz="12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iib.org 2012-13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457200" y="5410201"/>
            <a:ext cx="83820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IN" dirty="0" smtClean="0"/>
              <a:t>Having an angioplasty in Nasik or </a:t>
            </a:r>
            <a:r>
              <a:rPr lang="en-IN" dirty="0" err="1" smtClean="0"/>
              <a:t>Pune</a:t>
            </a:r>
            <a:r>
              <a:rPr lang="en-IN" dirty="0" smtClean="0"/>
              <a:t> would cost about Rs 2.5 </a:t>
            </a:r>
            <a:r>
              <a:rPr lang="en-IN" dirty="0" err="1" smtClean="0"/>
              <a:t>lakhs</a:t>
            </a:r>
            <a:r>
              <a:rPr lang="en-IN" dirty="0" smtClean="0"/>
              <a:t> and undergoing the same procedure in Mumbai (or Delhi) would cost Rs 4 </a:t>
            </a:r>
            <a:r>
              <a:rPr lang="en-IN" dirty="0" err="1" smtClean="0"/>
              <a:t>lakhs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How do we now classify?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3192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744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IN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Zone Based Pricing</a:t>
            </a:r>
            <a:endParaRPr lang="en-IN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7" y="1417638"/>
            <a:ext cx="8229600" cy="4830762"/>
          </a:xfrm>
        </p:spPr>
        <p:txBody>
          <a:bodyPr>
            <a:noAutofit/>
          </a:bodyPr>
          <a:lstStyle/>
          <a:p>
            <a:r>
              <a:rPr lang="en-IN" sz="1600" b="1" dirty="0" smtClean="0">
                <a:latin typeface="Arial" pitchFamily="34" charset="0"/>
                <a:cs typeface="Arial" pitchFamily="34" charset="0"/>
              </a:rPr>
              <a:t>Classification based on perceived level of risk</a:t>
            </a:r>
          </a:p>
          <a:p>
            <a:pPr>
              <a:buNone/>
            </a:pPr>
            <a:r>
              <a:rPr lang="en-IN" sz="1600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r>
              <a:rPr lang="en-IN" sz="1600" b="1" dirty="0" smtClean="0">
                <a:latin typeface="Arial" pitchFamily="34" charset="0"/>
                <a:cs typeface="Arial" pitchFamily="34" charset="0"/>
              </a:rPr>
              <a:t>Zones may be classified under Zone 1, 2 or 3</a:t>
            </a:r>
          </a:p>
          <a:p>
            <a:pPr lvl="1">
              <a:buFont typeface="Wingdings" pitchFamily="2" charset="2"/>
              <a:buChar char="Ø"/>
            </a:pPr>
            <a:r>
              <a:rPr lang="en-IN" sz="1600" dirty="0" smtClean="0">
                <a:latin typeface="Arial" pitchFamily="34" charset="0"/>
                <a:cs typeface="Arial" pitchFamily="34" charset="0"/>
              </a:rPr>
              <a:t>Metro cities fall in Zone 1 </a:t>
            </a:r>
          </a:p>
          <a:p>
            <a:pPr lvl="1">
              <a:buFont typeface="Wingdings" pitchFamily="2" charset="2"/>
              <a:buChar char="Ø"/>
            </a:pPr>
            <a:r>
              <a:rPr lang="en-IN" sz="1600" dirty="0" smtClean="0">
                <a:latin typeface="Arial" pitchFamily="34" charset="0"/>
                <a:cs typeface="Arial" pitchFamily="34" charset="0"/>
              </a:rPr>
              <a:t>Tier-I cities fall in Zone 2 and</a:t>
            </a:r>
          </a:p>
          <a:p>
            <a:pPr lvl="1">
              <a:buFont typeface="Wingdings" pitchFamily="2" charset="2"/>
              <a:buChar char="Ø"/>
            </a:pPr>
            <a:r>
              <a:rPr lang="en-IN" sz="1600" dirty="0" smtClean="0">
                <a:latin typeface="Arial" pitchFamily="34" charset="0"/>
                <a:cs typeface="Arial" pitchFamily="34" charset="0"/>
              </a:rPr>
              <a:t> The rest of India falls under Zone 3. </a:t>
            </a:r>
          </a:p>
          <a:p>
            <a:pPr>
              <a:buFont typeface="Wingdings" pitchFamily="2" charset="2"/>
              <a:buChar char="Ø"/>
            </a:pPr>
            <a:endParaRPr lang="en-IN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IN" sz="1600" b="1" dirty="0" smtClean="0">
                <a:latin typeface="Arial" pitchFamily="34" charset="0"/>
                <a:cs typeface="Arial" pitchFamily="34" charset="0"/>
              </a:rPr>
              <a:t>Classification may vary from company to company</a:t>
            </a:r>
          </a:p>
          <a:p>
            <a:endParaRPr lang="en-IN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IN" sz="1600" b="1" dirty="0" smtClean="0">
                <a:latin typeface="Arial" pitchFamily="34" charset="0"/>
                <a:cs typeface="Arial" pitchFamily="34" charset="0"/>
              </a:rPr>
              <a:t>Some companies that offer zone-based pricing:</a:t>
            </a:r>
          </a:p>
          <a:p>
            <a:pPr lvl="1">
              <a:buFont typeface="Wingdings" pitchFamily="2" charset="2"/>
              <a:buChar char="Ø"/>
            </a:pPr>
            <a:r>
              <a:rPr lang="en-IN" sz="1600" dirty="0" smtClean="0">
                <a:latin typeface="Arial" pitchFamily="34" charset="0"/>
                <a:cs typeface="Arial" pitchFamily="34" charset="0"/>
              </a:rPr>
              <a:t> Max </a:t>
            </a:r>
            <a:r>
              <a:rPr lang="en-IN" sz="1600" dirty="0" err="1" smtClean="0">
                <a:latin typeface="Arial" pitchFamily="34" charset="0"/>
                <a:cs typeface="Arial" pitchFamily="34" charset="0"/>
              </a:rPr>
              <a:t>Bupa</a:t>
            </a:r>
            <a:r>
              <a:rPr lang="en-IN" sz="1600" dirty="0" smtClean="0">
                <a:latin typeface="Arial" pitchFamily="34" charset="0"/>
                <a:cs typeface="Arial" pitchFamily="34" charset="0"/>
              </a:rPr>
              <a:t> Health Insurance,</a:t>
            </a:r>
          </a:p>
          <a:p>
            <a:pPr lvl="1">
              <a:buFont typeface="Wingdings" pitchFamily="2" charset="2"/>
              <a:buChar char="Ø"/>
            </a:pPr>
            <a:r>
              <a:rPr lang="en-IN" sz="1600" dirty="0" smtClean="0">
                <a:latin typeface="Arial" pitchFamily="34" charset="0"/>
                <a:cs typeface="Arial" pitchFamily="34" charset="0"/>
              </a:rPr>
              <a:t> L&amp;T Health Insurance, </a:t>
            </a:r>
          </a:p>
          <a:p>
            <a:pPr lvl="1">
              <a:buFont typeface="Wingdings" pitchFamily="2" charset="2"/>
              <a:buChar char="Ø"/>
            </a:pPr>
            <a:r>
              <a:rPr lang="en-IN" sz="1600" dirty="0" err="1" smtClean="0">
                <a:latin typeface="Arial" pitchFamily="34" charset="0"/>
                <a:cs typeface="Arial" pitchFamily="34" charset="0"/>
              </a:rPr>
              <a:t>CignaTTK</a:t>
            </a:r>
            <a:r>
              <a:rPr lang="en-IN" sz="1600" dirty="0" smtClean="0">
                <a:latin typeface="Arial" pitchFamily="34" charset="0"/>
                <a:cs typeface="Arial" pitchFamily="34" charset="0"/>
              </a:rPr>
              <a:t> Insurance, </a:t>
            </a:r>
          </a:p>
          <a:p>
            <a:pPr lvl="1">
              <a:buFont typeface="Wingdings" pitchFamily="2" charset="2"/>
              <a:buChar char="Ø"/>
            </a:pPr>
            <a:r>
              <a:rPr lang="en-IN" sz="1600" dirty="0" smtClean="0">
                <a:latin typeface="Arial" pitchFamily="34" charset="0"/>
                <a:cs typeface="Arial" pitchFamily="34" charset="0"/>
              </a:rPr>
              <a:t>Star Health Insurance, </a:t>
            </a:r>
          </a:p>
          <a:p>
            <a:pPr lvl="1">
              <a:buFont typeface="Wingdings" pitchFamily="2" charset="2"/>
              <a:buChar char="Ø"/>
            </a:pPr>
            <a:r>
              <a:rPr lang="en-IN" sz="1600" dirty="0" smtClean="0">
                <a:latin typeface="Arial" pitchFamily="34" charset="0"/>
                <a:cs typeface="Arial" pitchFamily="34" charset="0"/>
              </a:rPr>
              <a:t>New India Assurance, </a:t>
            </a:r>
          </a:p>
          <a:p>
            <a:pPr lvl="1">
              <a:buFont typeface="Wingdings" pitchFamily="2" charset="2"/>
              <a:buChar char="Ø"/>
            </a:pPr>
            <a:r>
              <a:rPr lang="en-IN" sz="1600" dirty="0" smtClean="0">
                <a:latin typeface="Arial" pitchFamily="34" charset="0"/>
                <a:cs typeface="Arial" pitchFamily="34" charset="0"/>
              </a:rPr>
              <a:t>SBI General Insurance.</a:t>
            </a:r>
            <a:endParaRPr lang="en-IN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392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IN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Existing demarcation</a:t>
            </a:r>
            <a:endParaRPr lang="en-IN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76600" y="6400800"/>
            <a:ext cx="4953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u="sng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1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100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Source</a:t>
            </a:r>
            <a:r>
              <a:rPr lang="en-US" sz="11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Business Standard  Sept 09,2015</a:t>
            </a:r>
            <a:endParaRPr lang="en-US" sz="1100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1000" y="1397002"/>
          <a:ext cx="8382000" cy="4882227"/>
        </p:xfrm>
        <a:graphic>
          <a:graphicData uri="http://schemas.openxmlformats.org/drawingml/2006/table">
            <a:tbl>
              <a:tblPr/>
              <a:tblGrid>
                <a:gridCol w="2667000"/>
                <a:gridCol w="2013857"/>
                <a:gridCol w="1814286"/>
                <a:gridCol w="1886857"/>
              </a:tblGrid>
              <a:tr h="44631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FFFFF0"/>
                          </a:solidFill>
                          <a:latin typeface="Arial" pitchFamily="34" charset="0"/>
                          <a:cs typeface="Arial" pitchFamily="34" charset="0"/>
                        </a:rPr>
                        <a:t>Cities</a:t>
                      </a:r>
                    </a:p>
                  </a:txBody>
                  <a:tcPr marL="9067" marR="9067" marT="90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F0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FFFFF0"/>
                          </a:solidFill>
                          <a:latin typeface="Arial" pitchFamily="34" charset="0"/>
                          <a:cs typeface="Arial" pitchFamily="34" charset="0"/>
                        </a:rPr>
                        <a:t>Cigna TTK ProHealth</a:t>
                      </a:r>
                    </a:p>
                  </a:txBody>
                  <a:tcPr marL="9067" marR="9067" marT="90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F0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FFFFF0"/>
                          </a:solidFill>
                          <a:latin typeface="Arial" pitchFamily="34" charset="0"/>
                          <a:cs typeface="Arial" pitchFamily="34" charset="0"/>
                        </a:rPr>
                        <a:t>New India Assurance</a:t>
                      </a:r>
                    </a:p>
                  </a:txBody>
                  <a:tcPr marL="9067" marR="9067" marT="90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F0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FFFFF0"/>
                          </a:solidFill>
                          <a:latin typeface="Arial" pitchFamily="34" charset="0"/>
                          <a:cs typeface="Arial" pitchFamily="34" charset="0"/>
                        </a:rPr>
                        <a:t>Max </a:t>
                      </a:r>
                      <a:r>
                        <a:rPr lang="en-US" sz="1300" b="1" i="0" u="none" strike="noStrike" dirty="0" err="1">
                          <a:solidFill>
                            <a:srgbClr val="FFFFF0"/>
                          </a:solidFill>
                          <a:latin typeface="Arial" pitchFamily="34" charset="0"/>
                          <a:cs typeface="Arial" pitchFamily="34" charset="0"/>
                        </a:rPr>
                        <a:t>Bupa</a:t>
                      </a:r>
                      <a:endParaRPr lang="en-US" sz="1300" b="1" i="0" u="none" strike="noStrike" dirty="0">
                        <a:solidFill>
                          <a:srgbClr val="FFFFF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67" marR="9067" marT="90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F0E"/>
                    </a:solidFill>
                  </a:tcPr>
                </a:tc>
              </a:tr>
              <a:tr h="366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Mumbai, Thane, </a:t>
                      </a:r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Navi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Mumbai</a:t>
                      </a:r>
                    </a:p>
                  </a:txBody>
                  <a:tcPr marL="9067" marR="9067" marT="90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Zone 1</a:t>
                      </a:r>
                    </a:p>
                  </a:txBody>
                  <a:tcPr marL="9067" marR="9067" marT="90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Zone 1</a:t>
                      </a:r>
                    </a:p>
                  </a:txBody>
                  <a:tcPr marL="9067" marR="9067" marT="9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Zone 1</a:t>
                      </a:r>
                    </a:p>
                  </a:txBody>
                  <a:tcPr marL="9067" marR="9067" marT="9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Delhi/NCR</a:t>
                      </a:r>
                    </a:p>
                  </a:txBody>
                  <a:tcPr marL="9067" marR="9067" marT="90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1">
                <a:tc vMerge="1"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67" marR="9067" marT="90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Zone 2</a:t>
                      </a:r>
                    </a:p>
                  </a:txBody>
                  <a:tcPr marL="9067" marR="9067" marT="9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Bengaluru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67" marR="9067" marT="90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Zone 2</a:t>
                      </a:r>
                    </a:p>
                  </a:txBody>
                  <a:tcPr marL="9067" marR="9067" marT="90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Hyderabad</a:t>
                      </a:r>
                    </a:p>
                  </a:txBody>
                  <a:tcPr marL="9067" marR="9067" marT="90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Chennai</a:t>
                      </a:r>
                    </a:p>
                  </a:txBody>
                  <a:tcPr marL="9067" marR="9067" marT="90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Chandigarh</a:t>
                      </a:r>
                    </a:p>
                  </a:txBody>
                  <a:tcPr marL="9067" marR="9067" marT="90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Zone 3</a:t>
                      </a:r>
                    </a:p>
                  </a:txBody>
                  <a:tcPr marL="9067" marR="9067" marT="9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</a:p>
                  </a:txBody>
                  <a:tcPr marL="9067" marR="9067" marT="9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1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Ludhiana</a:t>
                      </a:r>
                    </a:p>
                  </a:txBody>
                  <a:tcPr marL="9067" marR="9067" marT="90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</a:p>
                  </a:txBody>
                  <a:tcPr marL="9067" marR="9067" marT="9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1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Kolkata</a:t>
                      </a:r>
                    </a:p>
                  </a:txBody>
                  <a:tcPr marL="9067" marR="9067" marT="90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Zone 2</a:t>
                      </a:r>
                    </a:p>
                  </a:txBody>
                  <a:tcPr marL="9067" marR="9067" marT="9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Zone 2</a:t>
                      </a:r>
                    </a:p>
                  </a:txBody>
                  <a:tcPr marL="9067" marR="9067" marT="9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1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Gujarat</a:t>
                      </a:r>
                    </a:p>
                  </a:txBody>
                  <a:tcPr marL="9067" marR="9067" marT="90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Zone 1</a:t>
                      </a:r>
                    </a:p>
                  </a:txBody>
                  <a:tcPr marL="9067" marR="9067" marT="9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1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Pune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67" marR="9067" marT="90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Zone 3</a:t>
                      </a:r>
                    </a:p>
                  </a:txBody>
                  <a:tcPr marL="9067" marR="9067" marT="90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Bhopal</a:t>
                      </a:r>
                    </a:p>
                  </a:txBody>
                  <a:tcPr marL="9067" marR="9067" marT="90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Zone 3</a:t>
                      </a:r>
                    </a:p>
                  </a:txBody>
                  <a:tcPr marL="9067" marR="9067" marT="9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Zone 2</a:t>
                      </a:r>
                    </a:p>
                  </a:txBody>
                  <a:tcPr marL="9067" marR="9067" marT="9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1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Jaipur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67" marR="9067" marT="90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Lucknow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67" marR="9067" marT="90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Patna</a:t>
                      </a:r>
                    </a:p>
                  </a:txBody>
                  <a:tcPr marL="9067" marR="9067" marT="90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Zone 4</a:t>
                      </a:r>
                    </a:p>
                  </a:txBody>
                  <a:tcPr marL="9067" marR="9067" marT="9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North-East India</a:t>
                      </a:r>
                    </a:p>
                  </a:txBody>
                  <a:tcPr marL="9067" marR="9067" marT="90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</a:p>
                  </a:txBody>
                  <a:tcPr marL="9067" marR="9067" marT="90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79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Jharkhand, Orissa, </a:t>
                      </a:r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Chhatisgarh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67" marR="9067" marT="90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</a:p>
                  </a:txBody>
                  <a:tcPr marL="9067" marR="9067" marT="90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1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J&amp;K, Uttaranchal</a:t>
                      </a:r>
                    </a:p>
                  </a:txBody>
                  <a:tcPr marL="9067" marR="9067" marT="90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</a:p>
                  </a:txBody>
                  <a:tcPr marL="9067" marR="9067" marT="90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5423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rmAutofit fontScale="90000"/>
          </a:bodyPr>
          <a:lstStyle/>
          <a:p>
            <a:pPr lvl="0"/>
            <a:r>
              <a:rPr lang="en-US" sz="31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1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US" sz="31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Advantages of Zone wise Banding</a:t>
            </a:r>
            <a:r>
              <a:rPr lang="en-US" b="1" dirty="0" smtClean="0">
                <a:solidFill>
                  <a:schemeClr val="tx2"/>
                </a:solidFill>
                <a:latin typeface="Garamond" pitchFamily="18" charset="0"/>
              </a:rPr>
              <a:t/>
            </a:r>
            <a:br>
              <a:rPr lang="en-US" b="1" dirty="0" smtClean="0">
                <a:solidFill>
                  <a:schemeClr val="tx2"/>
                </a:solidFill>
                <a:latin typeface="Garamond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5" y="1315243"/>
            <a:ext cx="8763000" cy="46783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Lower Cross-subsidies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Help Maintain Uniformity in Claim Ratio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May Increase Penetration in smaller cities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Client Perception Management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Help companies to achieve suitable Business Mix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</a:pPr>
            <a:endParaRPr lang="en-IN" b="1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rmAutofit fontScale="90000"/>
          </a:bodyPr>
          <a:lstStyle/>
          <a:p>
            <a:pPr lvl="0"/>
            <a:r>
              <a:rPr lang="en-US" sz="31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1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US" sz="31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Implementation challenges</a:t>
            </a:r>
            <a:r>
              <a:rPr lang="en-US" b="1" dirty="0" smtClean="0">
                <a:solidFill>
                  <a:schemeClr val="tx2"/>
                </a:solidFill>
                <a:latin typeface="Garamond" pitchFamily="18" charset="0"/>
              </a:rPr>
              <a:t/>
            </a:r>
            <a:br>
              <a:rPr lang="en-US" b="1" dirty="0" smtClean="0">
                <a:solidFill>
                  <a:schemeClr val="tx2"/>
                </a:solidFill>
                <a:latin typeface="Garamond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534400" cy="4724399"/>
          </a:xfrm>
        </p:spPr>
        <p:txBody>
          <a:bodyPr>
            <a:noAutofit/>
          </a:bodyPr>
          <a:lstStyle/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Which location? - Current residence or Permanent residence</a:t>
            </a:r>
            <a:endParaRPr lang="en-IN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Sales Challenges </a:t>
            </a:r>
            <a:endParaRPr lang="en-IN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Customer Grievances</a:t>
            </a:r>
            <a:endParaRPr lang="en-IN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Loss of potential customers</a:t>
            </a:r>
            <a:endParaRPr lang="en-IN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Lack of uniform classification</a:t>
            </a:r>
            <a:endParaRPr lang="en-IN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Change in band definition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Rate arbitration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Global coverage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Admin Complexities</a:t>
            </a:r>
          </a:p>
          <a:p>
            <a:pPr lvl="1">
              <a:buFont typeface="Wingdings" pitchFamily="2" charset="2"/>
              <a:buChar char="§"/>
            </a:pPr>
            <a:endParaRPr lang="en-US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endParaRPr lang="en-US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endParaRPr lang="en-IN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Agenda</a:t>
            </a: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</p:nvPr>
        </p:nvGraphicFramePr>
        <p:xfrm>
          <a:off x="533400" y="1752600"/>
          <a:ext cx="82296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IN" sz="6600" b="1" dirty="0" smtClean="0"/>
              <a:t>HOSPITAL BASED MEDICLAIM PRICING</a:t>
            </a:r>
            <a:endParaRPr lang="en-IN" sz="66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Definition of Hospital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382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0" y="6400800"/>
            <a:ext cx="5181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i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1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100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Source</a:t>
            </a:r>
            <a:r>
              <a:rPr lang="en-US" sz="11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100" i="1" dirty="0" smtClean="0">
                <a:solidFill>
                  <a:srgbClr val="FF0000"/>
                </a:solidFill>
                <a:latin typeface="Times New Roman"/>
              </a:rPr>
              <a:t>Guidelines on Standardization in Health Insurance,2013</a:t>
            </a:r>
            <a:endParaRPr lang="en-US" sz="1100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IN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Medical Cost Disparity</a:t>
            </a:r>
            <a:endParaRPr lang="en-IN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1295400"/>
          <a:ext cx="8458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3276600" y="6400800"/>
            <a:ext cx="4953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u="sng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1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100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Source</a:t>
            </a:r>
            <a:r>
              <a:rPr lang="en-US" sz="11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Times of India, July 9,2015</a:t>
            </a:r>
            <a:endParaRPr lang="en-US" sz="1100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IN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Medical Cost Disparity</a:t>
            </a:r>
            <a:endParaRPr lang="en-IN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81000" y="1524000"/>
          <a:ext cx="8305800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160"/>
                <a:gridCol w="1661160"/>
                <a:gridCol w="1661160"/>
                <a:gridCol w="1661160"/>
                <a:gridCol w="1661160"/>
              </a:tblGrid>
              <a:tr h="89535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Person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Hospital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Inpatient </a:t>
                      </a:r>
                      <a:r>
                        <a:rPr lang="en-IN" sz="18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Stay </a:t>
                      </a:r>
                      <a:r>
                        <a:rPr lang="en-IN" sz="18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Cost (Per day) </a:t>
                      </a:r>
                      <a:endParaRPr lang="en-IN" sz="1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Cataract </a:t>
                      </a:r>
                      <a:endParaRPr lang="en-IN" sz="1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Renal Stone</a:t>
                      </a:r>
                      <a:endParaRPr lang="en-IN" sz="1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Corporate Hospital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9,949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      113,237 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141,286 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Private Hospital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6,996</a:t>
                      </a:r>
                      <a:endParaRPr lang="en-IN" sz="1600" b="0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56,500 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   44,047 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Charitable hospital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1,959</a:t>
                      </a:r>
                      <a:endParaRPr lang="en-IN" sz="1600" b="0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21,600 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   10,810 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276600" y="6400800"/>
            <a:ext cx="4953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u="sng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1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100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Source</a:t>
            </a:r>
            <a:r>
              <a:rPr lang="en-US" sz="11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The Hindu, July 26,2013</a:t>
            </a:r>
            <a:endParaRPr lang="en-US" sz="1100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33400" y="5257800"/>
            <a:ext cx="8153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IN" sz="2000" b="1" i="1" cap="all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Is it fair to charge the same premium to all of them ?</a:t>
            </a:r>
            <a:endParaRPr lang="en-IN" b="1" cap="all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34200" y="1295400"/>
            <a:ext cx="1676400" cy="228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Amount (In Rs.)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IN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Hospital based Pricing</a:t>
            </a:r>
            <a:endParaRPr lang="en-IN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IN" sz="4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IN" sz="6400" b="1" dirty="0" smtClean="0">
                <a:latin typeface="Arial" pitchFamily="34" charset="0"/>
                <a:cs typeface="Arial" pitchFamily="34" charset="0"/>
              </a:rPr>
              <a:t>Variation in cost structure of healthcare :</a:t>
            </a:r>
          </a:p>
          <a:p>
            <a:pPr fontAlgn="base">
              <a:buNone/>
            </a:pPr>
            <a:endParaRPr lang="en-IN" dirty="0" smtClean="0">
              <a:latin typeface="Arial" pitchFamily="34" charset="0"/>
              <a:cs typeface="Arial" pitchFamily="34" charset="0"/>
            </a:endParaRPr>
          </a:p>
          <a:p>
            <a:pPr lvl="1" fontAlgn="base">
              <a:buFont typeface="Wingdings" pitchFamily="2" charset="2"/>
              <a:buChar char="Ø"/>
            </a:pPr>
            <a:r>
              <a:rPr lang="en-IN" sz="6400" dirty="0" smtClean="0">
                <a:latin typeface="Arial" pitchFamily="34" charset="0"/>
                <a:cs typeface="Arial" pitchFamily="34" charset="0"/>
              </a:rPr>
              <a:t>Human Resources</a:t>
            </a:r>
          </a:p>
          <a:p>
            <a:pPr lvl="1" fontAlgn="base">
              <a:buFont typeface="Wingdings" pitchFamily="2" charset="2"/>
              <a:buChar char="Ø"/>
            </a:pPr>
            <a:r>
              <a:rPr lang="en-IN" sz="6400" dirty="0" smtClean="0">
                <a:latin typeface="Arial" pitchFamily="34" charset="0"/>
                <a:cs typeface="Arial" pitchFamily="34" charset="0"/>
              </a:rPr>
              <a:t>Capital Resources</a:t>
            </a:r>
          </a:p>
          <a:p>
            <a:pPr lvl="1" fontAlgn="base">
              <a:buFont typeface="Wingdings" pitchFamily="2" charset="2"/>
              <a:buChar char="Ø"/>
            </a:pPr>
            <a:r>
              <a:rPr lang="en-IN" sz="6400" dirty="0" smtClean="0">
                <a:latin typeface="Arial" pitchFamily="34" charset="0"/>
                <a:cs typeface="Arial" pitchFamily="34" charset="0"/>
              </a:rPr>
              <a:t>Material Cost</a:t>
            </a:r>
          </a:p>
          <a:p>
            <a:pPr lvl="1" fontAlgn="base">
              <a:buFont typeface="Wingdings" pitchFamily="2" charset="2"/>
              <a:buChar char="Ø"/>
            </a:pPr>
            <a:endParaRPr lang="en-IN" sz="6400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 fontAlgn="base">
              <a:buFont typeface="Arial" pitchFamily="34" charset="0"/>
              <a:buChar char="•"/>
            </a:pPr>
            <a:r>
              <a:rPr lang="en-IN" sz="6400" b="1" dirty="0" smtClean="0">
                <a:latin typeface="Arial" pitchFamily="34" charset="0"/>
                <a:cs typeface="Arial" pitchFamily="34" charset="0"/>
              </a:rPr>
              <a:t>Policies can be offered for different classes of hospital with differential premium</a:t>
            </a:r>
          </a:p>
          <a:p>
            <a:pPr marL="342900" lvl="1" indent="-342900" fontAlgn="base">
              <a:buFont typeface="Arial" pitchFamily="34" charset="0"/>
              <a:buChar char="•"/>
            </a:pPr>
            <a:endParaRPr lang="en-IN" sz="6400" b="1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 fontAlgn="base">
              <a:buFont typeface="Arial" pitchFamily="34" charset="0"/>
              <a:buChar char="•"/>
            </a:pPr>
            <a:r>
              <a:rPr lang="en-IN" sz="6400" b="1" dirty="0" smtClean="0">
                <a:latin typeface="Arial" pitchFamily="34" charset="0"/>
                <a:cs typeface="Arial" pitchFamily="34" charset="0"/>
              </a:rPr>
              <a:t>Significant Role of TPA in Banding</a:t>
            </a:r>
          </a:p>
          <a:p>
            <a:pPr marL="342900" lvl="1" indent="-342900" fontAlgn="base">
              <a:buFont typeface="Arial" pitchFamily="34" charset="0"/>
              <a:buChar char="•"/>
            </a:pPr>
            <a:endParaRPr lang="en-IN" sz="6400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 fontAlgn="base">
              <a:buFont typeface="Arial" pitchFamily="34" charset="0"/>
              <a:buChar char="•"/>
            </a:pPr>
            <a:r>
              <a:rPr lang="en-IN" sz="6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N" sz="6400" b="1" dirty="0" smtClean="0">
                <a:latin typeface="Arial" pitchFamily="34" charset="0"/>
                <a:cs typeface="Arial" pitchFamily="34" charset="0"/>
              </a:rPr>
              <a:t>Hospitals can be broadly banded as</a:t>
            </a:r>
            <a:r>
              <a:rPr lang="en-IN" sz="6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lvl="1" indent="-342900" fontAlgn="base">
              <a:buFont typeface="Arial" pitchFamily="34" charset="0"/>
              <a:buChar char="•"/>
            </a:pPr>
            <a:endParaRPr lang="en-IN" sz="4000" dirty="0" smtClean="0">
              <a:latin typeface="Arial" pitchFamily="34" charset="0"/>
              <a:cs typeface="Arial" pitchFamily="34" charset="0"/>
            </a:endParaRPr>
          </a:p>
          <a:p>
            <a:pPr marL="742950" lvl="2" indent="-342900" fontAlgn="base">
              <a:buFont typeface="Wingdings" pitchFamily="2" charset="2"/>
              <a:buChar char="Ø"/>
            </a:pPr>
            <a:r>
              <a:rPr lang="en-IN" sz="6400" dirty="0" smtClean="0">
                <a:latin typeface="Arial" pitchFamily="34" charset="0"/>
                <a:cs typeface="Arial" pitchFamily="34" charset="0"/>
              </a:rPr>
              <a:t>Corporate Hospitals</a:t>
            </a:r>
          </a:p>
          <a:p>
            <a:pPr marL="742950" lvl="2" indent="-342900" fontAlgn="base">
              <a:buFont typeface="Wingdings" pitchFamily="2" charset="2"/>
              <a:buChar char="Ø"/>
            </a:pPr>
            <a:r>
              <a:rPr lang="en-IN" sz="6400" dirty="0" smtClean="0">
                <a:latin typeface="Arial" pitchFamily="34" charset="0"/>
                <a:cs typeface="Arial" pitchFamily="34" charset="0"/>
              </a:rPr>
              <a:t>Private hospitals run by individuals</a:t>
            </a:r>
          </a:p>
          <a:p>
            <a:pPr marL="742950" lvl="2" indent="-342900" fontAlgn="base">
              <a:buFont typeface="Wingdings" pitchFamily="2" charset="2"/>
              <a:buChar char="Ø"/>
            </a:pPr>
            <a:r>
              <a:rPr lang="en-IN" sz="6400" dirty="0" smtClean="0">
                <a:latin typeface="Arial" pitchFamily="34" charset="0"/>
                <a:cs typeface="Arial" pitchFamily="34" charset="0"/>
              </a:rPr>
              <a:t>Other smaller hospitals  (Charitable hospitals, Missionary  hospitals, Nursing homes etc )</a:t>
            </a:r>
            <a:endParaRPr lang="en-IN" sz="6400" b="1" dirty="0" smtClean="0">
              <a:latin typeface="Arial" pitchFamily="34" charset="0"/>
              <a:cs typeface="Arial" pitchFamily="34" charset="0"/>
            </a:endParaRPr>
          </a:p>
          <a:p>
            <a:pPr marL="357188" lvl="1" indent="-357188" defTabSz="357188">
              <a:buFont typeface="Arial" panose="020B0604020202020204" pitchFamily="34" charset="0"/>
              <a:buChar char="•"/>
            </a:pPr>
            <a:endParaRPr lang="en-IN" sz="6400" b="1" dirty="0" smtClean="0">
              <a:latin typeface="Arial" pitchFamily="34" charset="0"/>
              <a:cs typeface="Arial" pitchFamily="34" charset="0"/>
            </a:endParaRPr>
          </a:p>
          <a:p>
            <a:pPr marL="357188" lvl="1" indent="-357188" defTabSz="357188">
              <a:buFont typeface="Arial" panose="020B0604020202020204" pitchFamily="34" charset="0"/>
              <a:buChar char="•"/>
            </a:pPr>
            <a:r>
              <a:rPr lang="en-IN" sz="6400" b="1" dirty="0" smtClean="0">
                <a:latin typeface="Arial" pitchFamily="34" charset="0"/>
                <a:cs typeface="Arial" pitchFamily="34" charset="0"/>
              </a:rPr>
              <a:t>IRDAI has provided unique hospital based IDs to about 30,000+ hospitals in India</a:t>
            </a:r>
          </a:p>
          <a:p>
            <a:pPr marL="357188" lvl="1" indent="-357188" defTabSz="357188">
              <a:buNone/>
            </a:pPr>
            <a:r>
              <a:rPr lang="en-IN" sz="6400" b="1" dirty="0" smtClean="0">
                <a:latin typeface="Arial" pitchFamily="34" charset="0"/>
                <a:cs typeface="Arial" pitchFamily="34" charset="0"/>
              </a:rPr>
              <a:t>	(Ref No. IIB/Cir/2014/3) - </a:t>
            </a:r>
            <a:r>
              <a:rPr lang="en-US" sz="6400" b="1" dirty="0" smtClean="0">
                <a:latin typeface="Arial" pitchFamily="34" charset="0"/>
                <a:cs typeface="Arial" pitchFamily="34" charset="0"/>
              </a:rPr>
              <a:t>to determine pricing patterns for various diseases and collect information on the charges for different procedures.</a:t>
            </a:r>
          </a:p>
          <a:p>
            <a:pPr marL="357188" lvl="1" indent="-357188" defTabSz="357188">
              <a:buNone/>
            </a:pPr>
            <a:endParaRPr lang="en-US" sz="3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lvl="1" indent="-357188" defTabSz="357188">
              <a:buFont typeface="Arial" panose="020B0604020202020204" pitchFamily="34" charset="0"/>
              <a:buNone/>
            </a:pPr>
            <a:r>
              <a:rPr lang="en-US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	</a:t>
            </a:r>
            <a:endParaRPr lang="en-IN" sz="35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lvl="1" indent="-357188" defTabSz="357188">
              <a:buFont typeface="Arial" panose="020B0604020202020204" pitchFamily="34" charset="0"/>
              <a:buChar char="•"/>
            </a:pPr>
            <a:endParaRPr lang="en-IN" sz="3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lvl="1" indent="-357188" defTabSz="357188">
              <a:buFont typeface="Arial" panose="020B0604020202020204" pitchFamily="34" charset="0"/>
              <a:buChar char="•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57188" lvl="1" indent="-357188" defTabSz="357188">
              <a:buFont typeface="Arial" panose="020B0604020202020204" pitchFamily="34" charset="0"/>
              <a:buChar char="•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57188" lvl="1" indent="-357188" defTabSz="357188">
              <a:buFont typeface="Arial" panose="020B0604020202020204" pitchFamily="34" charset="0"/>
              <a:buChar char="•"/>
            </a:pPr>
            <a:endParaRPr lang="en-IN" sz="3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91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rmAutofit fontScale="90000"/>
          </a:bodyPr>
          <a:lstStyle/>
          <a:p>
            <a:pPr lvl="0"/>
            <a:r>
              <a:rPr lang="en-US" sz="31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1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US" sz="31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Advantage of Hospital Based Banding</a:t>
            </a:r>
            <a:r>
              <a:rPr lang="en-US" b="1" dirty="0" smtClean="0">
                <a:solidFill>
                  <a:schemeClr val="tx2"/>
                </a:solidFill>
                <a:latin typeface="Garamond" pitchFamily="18" charset="0"/>
              </a:rPr>
              <a:t/>
            </a:r>
            <a:br>
              <a:rPr lang="en-US" b="1" dirty="0" smtClean="0">
                <a:solidFill>
                  <a:schemeClr val="tx2"/>
                </a:solidFill>
                <a:latin typeface="Garamond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295400"/>
            <a:ext cx="8763000" cy="4876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Inclusion of low income customers in metro cities</a:t>
            </a:r>
          </a:p>
          <a:p>
            <a:pPr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Need based selling</a:t>
            </a:r>
          </a:p>
          <a:p>
            <a:pPr>
              <a:buFont typeface="Wingdings" pitchFamily="2" charset="2"/>
              <a:buChar char="§"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Increased penetration </a:t>
            </a:r>
          </a:p>
          <a:p>
            <a:pPr>
              <a:buFont typeface="Wingdings" pitchFamily="2" charset="2"/>
              <a:buChar char="§"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Reduction in cross subsidy</a:t>
            </a:r>
          </a:p>
          <a:p>
            <a:pPr>
              <a:buFont typeface="Wingdings" pitchFamily="2" charset="2"/>
              <a:buChar char="§"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Linked to economic prosperity  / Financial Inclusion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</a:pPr>
            <a:endParaRPr lang="en-IN" sz="2400" b="1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/>
          </a:bodyPr>
          <a:lstStyle/>
          <a:p>
            <a:pPr lvl="0"/>
            <a:r>
              <a:rPr lang="en-US" sz="31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Implementation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386680"/>
            <a:ext cx="8763000" cy="46783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Loss of high end customers</a:t>
            </a:r>
          </a:p>
          <a:p>
            <a:pPr>
              <a:buFont typeface="Wingdings" pitchFamily="2" charset="2"/>
              <a:buChar char="§"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Administration complexity</a:t>
            </a:r>
          </a:p>
          <a:p>
            <a:pPr>
              <a:buFont typeface="Wingdings" pitchFamily="2" charset="2"/>
              <a:buChar char="§"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Claims management issues</a:t>
            </a:r>
          </a:p>
          <a:p>
            <a:pPr>
              <a:buFont typeface="Wingdings" pitchFamily="2" charset="2"/>
              <a:buChar char="§"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Reputational risk due to customer dis-satisfaction</a:t>
            </a:r>
          </a:p>
          <a:p>
            <a:pPr>
              <a:buFont typeface="Wingdings" pitchFamily="2" charset="2"/>
              <a:buChar char="§"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Mis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-selling issues with co-pay</a:t>
            </a:r>
          </a:p>
          <a:p>
            <a:pPr>
              <a:buFont typeface="Wingdings" pitchFamily="2" charset="2"/>
              <a:buChar char="§"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Data Issues</a:t>
            </a:r>
          </a:p>
          <a:p>
            <a:pPr>
              <a:buFont typeface="Wingdings" pitchFamily="2" charset="2"/>
              <a:buChar char="§"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No standardization of Treatment Cost / Procedures</a:t>
            </a:r>
          </a:p>
          <a:p>
            <a:pPr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</a:pPr>
            <a:endParaRPr lang="en-IN" sz="2400" b="1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IN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Alternatives </a:t>
            </a:r>
            <a:endParaRPr lang="en-IN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IN" b="1" dirty="0" smtClean="0">
                <a:latin typeface="Arial" pitchFamily="34" charset="0"/>
                <a:cs typeface="Arial" pitchFamily="34" charset="0"/>
              </a:rPr>
              <a:t>Co-pay under hospital bands:</a:t>
            </a:r>
          </a:p>
          <a:p>
            <a:endParaRPr lang="en-IN" sz="1700" u="sng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Same Premium Rates across all hospital bands but different Co-pay levels</a:t>
            </a:r>
          </a:p>
          <a:p>
            <a:pPr lvl="1">
              <a:buFont typeface="Wingdings" pitchFamily="2" charset="2"/>
              <a:buChar char="Ø"/>
            </a:pPr>
            <a:endParaRPr lang="en-IN" sz="12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Example :</a:t>
            </a:r>
          </a:p>
          <a:p>
            <a:pPr lvl="1">
              <a:buNone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	Corporate Hospitals with 30% Co-pay</a:t>
            </a:r>
          </a:p>
          <a:p>
            <a:pPr lvl="1">
              <a:buNone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	Smaller Private hospitals with 20% Co-pay</a:t>
            </a:r>
          </a:p>
          <a:p>
            <a:pPr lvl="1">
              <a:buNone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	Charitable hospitals with 10% Co-pay</a:t>
            </a:r>
          </a:p>
          <a:p>
            <a:pPr lvl="1">
              <a:buNone/>
            </a:pPr>
            <a:endParaRPr lang="en-IN" sz="1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IN" sz="2900" dirty="0" smtClean="0">
                <a:latin typeface="Arial" pitchFamily="34" charset="0"/>
                <a:cs typeface="Arial" pitchFamily="34" charset="0"/>
              </a:rPr>
              <a:t>Co-pay can additionally be covered by Add-</a:t>
            </a:r>
            <a:r>
              <a:rPr lang="en-IN" sz="2900" dirty="0" err="1" smtClean="0">
                <a:latin typeface="Arial" pitchFamily="34" charset="0"/>
                <a:cs typeface="Arial" pitchFamily="34" charset="0"/>
              </a:rPr>
              <a:t>Ons</a:t>
            </a:r>
            <a:endParaRPr lang="en-IN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en-IN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Wingdings" pitchFamily="2" charset="2"/>
              <a:buChar char="§"/>
            </a:pPr>
            <a:r>
              <a:rPr lang="en-IN" sz="3200" b="1" dirty="0" smtClean="0">
                <a:latin typeface="Arial" pitchFamily="34" charset="0"/>
                <a:cs typeface="Arial" pitchFamily="34" charset="0"/>
              </a:rPr>
              <a:t>Banding according to:</a:t>
            </a:r>
          </a:p>
          <a:p>
            <a:pPr marL="342900" lvl="1" indent="-342900">
              <a:buNone/>
            </a:pPr>
            <a:endParaRPr lang="en-IN" sz="17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IN" sz="2900" dirty="0" smtClean="0">
                <a:latin typeface="Arial" pitchFamily="34" charset="0"/>
                <a:cs typeface="Arial" pitchFamily="34" charset="0"/>
              </a:rPr>
              <a:t>Level of Care i.e., Primary, Secondary or Tertiary</a:t>
            </a:r>
          </a:p>
          <a:p>
            <a:pPr lvl="1">
              <a:buFont typeface="Wingdings" pitchFamily="2" charset="2"/>
              <a:buChar char="Ø"/>
            </a:pPr>
            <a:r>
              <a:rPr lang="en-IN" sz="2900" dirty="0" smtClean="0">
                <a:latin typeface="Arial" pitchFamily="34" charset="0"/>
                <a:cs typeface="Arial" pitchFamily="34" charset="0"/>
              </a:rPr>
              <a:t>Number of beds</a:t>
            </a:r>
          </a:p>
          <a:p>
            <a:pPr lvl="1">
              <a:buFont typeface="Wingdings" pitchFamily="2" charset="2"/>
              <a:buChar char="Ø"/>
            </a:pPr>
            <a:r>
              <a:rPr lang="en-IN" sz="2900" dirty="0" smtClean="0">
                <a:latin typeface="Arial" pitchFamily="34" charset="0"/>
                <a:cs typeface="Arial" pitchFamily="34" charset="0"/>
              </a:rPr>
              <a:t>Preferred and Non – Preferred Hospitals</a:t>
            </a:r>
          </a:p>
          <a:p>
            <a:pPr marL="342900" lvl="1" indent="-342900">
              <a:buFont typeface="Wingdings" pitchFamily="2" charset="2"/>
              <a:buChar char="Ø"/>
            </a:pPr>
            <a:endParaRPr lang="en-IN" sz="3200" b="1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Wingdings" pitchFamily="2" charset="2"/>
              <a:buChar char="Ø"/>
            </a:pPr>
            <a:endParaRPr lang="en-IN" sz="3200" b="1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Wingdings" pitchFamily="2" charset="2"/>
              <a:buChar char="§"/>
            </a:pPr>
            <a:endParaRPr lang="en-IN" sz="32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endParaRPr lang="en-IN" dirty="0" smtClean="0"/>
          </a:p>
          <a:p>
            <a:pPr marL="457200" lvl="1" indent="0">
              <a:buNone/>
            </a:pPr>
            <a:endParaRPr lang="en-IN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441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rmAutofit/>
          </a:bodyPr>
          <a:lstStyle/>
          <a:p>
            <a:r>
              <a:rPr lang="en-IN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Conclusion</a:t>
            </a:r>
            <a:br>
              <a:rPr lang="en-IN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en-IN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1963" y="1219200"/>
          <a:ext cx="8229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1270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08025" y="2438400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en-IN" sz="7200" dirty="0" smtClean="0"/>
              <a:t>Q&amp;A!</a:t>
            </a:r>
            <a:endParaRPr lang="en-IN" sz="7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708025" y="4495800"/>
            <a:ext cx="7772400" cy="1500187"/>
          </a:xfrm>
        </p:spPr>
        <p:txBody>
          <a:bodyPr>
            <a:normAutofit/>
          </a:bodyPr>
          <a:lstStyle/>
          <a:p>
            <a:r>
              <a:rPr lang="en-IN" sz="3200" dirty="0" smtClean="0"/>
              <a:t>THANK YOU!</a:t>
            </a:r>
            <a:endParaRPr lang="en-IN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686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219200"/>
            <a:ext cx="8763000" cy="5105400"/>
          </a:xfrm>
        </p:spPr>
        <p:txBody>
          <a:bodyPr anchor="ctr">
            <a:normAutofit/>
          </a:bodyPr>
          <a:lstStyle/>
          <a:p>
            <a:pPr algn="ctr"/>
            <a:r>
              <a:rPr lang="en-IN" sz="7200" i="1" dirty="0" smtClean="0"/>
              <a:t>Mediclaim Industry in india</a:t>
            </a:r>
            <a:endParaRPr lang="en-IN" sz="7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rmAutofit fontScale="90000"/>
          </a:bodyPr>
          <a:lstStyle/>
          <a:p>
            <a:pPr lvl="0"/>
            <a:r>
              <a:rPr lang="en-US" sz="31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1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US" sz="31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Mediclaim Insurance Industry in India </a:t>
            </a:r>
            <a:r>
              <a:rPr lang="en-US" b="1" dirty="0" smtClean="0">
                <a:solidFill>
                  <a:schemeClr val="tx2"/>
                </a:solidFill>
                <a:latin typeface="Garamond" pitchFamily="18" charset="0"/>
              </a:rPr>
              <a:t/>
            </a:r>
            <a:br>
              <a:rPr lang="en-US" b="1" dirty="0" smtClean="0">
                <a:solidFill>
                  <a:schemeClr val="tx2"/>
                </a:solidFill>
                <a:latin typeface="Garamond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What is Mediclaim?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Indemnity based hospitalization product 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Short term up to 3 years</a:t>
            </a:r>
          </a:p>
          <a:p>
            <a:pPr lvl="1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Wingdings" pitchFamily="2" charset="2"/>
              <a:buChar char="§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Companies offering Mediclaim products: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4 PSUs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20 Private Insurance players </a:t>
            </a:r>
          </a:p>
          <a:p>
            <a:pPr marL="457200" lvl="1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   (AIC, ECGC, R-QBE,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Shriram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Magma HDI &amp;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Kotak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not offering yet)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5 Stand alone Health insurance companies</a:t>
            </a:r>
          </a:p>
          <a:p>
            <a:pPr lvl="1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rmAutofit fontScale="90000"/>
          </a:bodyPr>
          <a:lstStyle/>
          <a:p>
            <a:pPr lvl="0"/>
            <a:r>
              <a:rPr lang="en-US" sz="31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1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US" sz="31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Business Composition</a:t>
            </a:r>
            <a:r>
              <a:rPr lang="en-US" b="1" dirty="0" smtClean="0">
                <a:solidFill>
                  <a:schemeClr val="tx2"/>
                </a:solidFill>
                <a:latin typeface="Garamond" pitchFamily="18" charset="0"/>
              </a:rPr>
              <a:t/>
            </a:r>
            <a:br>
              <a:rPr lang="en-US" b="1" dirty="0" smtClean="0">
                <a:solidFill>
                  <a:schemeClr val="tx2"/>
                </a:solidFill>
                <a:latin typeface="Garamond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1"/>
            <a:ext cx="8763000" cy="4953000"/>
          </a:xfrm>
        </p:spPr>
        <p:txBody>
          <a:bodyPr>
            <a:normAutofit fontScale="55000" lnSpcReduction="20000"/>
          </a:bodyPr>
          <a:lstStyle/>
          <a:p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3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Health segment is the second largest contributor to the non-life industry’s premium</a:t>
            </a:r>
          </a:p>
          <a:p>
            <a:pPr>
              <a:buFont typeface="Wingdings" pitchFamily="2" charset="2"/>
              <a:buChar char="§"/>
            </a:pPr>
            <a:r>
              <a:rPr lang="en-US" sz="33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Increasing importance of Health Segment in Portfolio</a:t>
            </a:r>
          </a:p>
          <a:p>
            <a:pPr>
              <a:buFont typeface="Wingdings" pitchFamily="2" charset="2"/>
              <a:buChar char="§"/>
            </a:pPr>
            <a:r>
              <a:rPr lang="en-US" sz="33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Group business contributes the most, Retail policies gaining share with awareness</a:t>
            </a:r>
          </a:p>
          <a:p>
            <a:endParaRPr lang="en-US" sz="1800" u="sng" dirty="0" smtClean="0">
              <a:latin typeface="Arial" pitchFamily="34" charset="0"/>
              <a:cs typeface="Arial" pitchFamily="34" charset="0"/>
            </a:endParaRPr>
          </a:p>
          <a:p>
            <a:pPr marL="0" lvl="1" indent="0" algn="r">
              <a:buNone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             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685800" y="1295400"/>
          <a:ext cx="38862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4724400" y="1295400"/>
          <a:ext cx="38862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Rectangle 12"/>
          <p:cNvSpPr/>
          <p:nvPr/>
        </p:nvSpPr>
        <p:spPr>
          <a:xfrm>
            <a:off x="3276600" y="6400800"/>
            <a:ext cx="4953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u="sng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100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Source</a:t>
            </a:r>
            <a:r>
              <a:rPr lang="en-US" sz="11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Segment-wise report Oct-2015, IIB   Annual report 2013-14, IRDA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9202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1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rmAutofit fontScale="90000"/>
          </a:bodyPr>
          <a:lstStyle/>
          <a:p>
            <a:pPr lvl="0"/>
            <a:r>
              <a:rPr lang="en-US" sz="31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1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US" sz="31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Industry Size</a:t>
            </a:r>
            <a:r>
              <a:rPr lang="en-US" b="1" dirty="0" smtClean="0">
                <a:solidFill>
                  <a:schemeClr val="tx2"/>
                </a:solidFill>
                <a:latin typeface="Garamond" pitchFamily="18" charset="0"/>
              </a:rPr>
              <a:t/>
            </a:r>
            <a:br>
              <a:rPr lang="en-US" b="1" dirty="0" smtClean="0">
                <a:solidFill>
                  <a:schemeClr val="tx2"/>
                </a:solidFill>
                <a:latin typeface="Garamond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02920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Loss Ratio </a:t>
            </a:r>
            <a:r>
              <a:rPr lang="en-US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around </a:t>
            </a:r>
            <a:r>
              <a:rPr lang="en-US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100% due to loss-making Group business</a:t>
            </a:r>
            <a:endParaRPr lang="en-US" sz="2200" b="1" u="sng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1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9" name="Chart 8"/>
          <p:cNvGraphicFramePr/>
          <p:nvPr/>
        </p:nvGraphicFramePr>
        <p:xfrm>
          <a:off x="685800" y="1219200"/>
          <a:ext cx="80010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9"/>
          <p:cNvSpPr/>
          <p:nvPr/>
        </p:nvSpPr>
        <p:spPr>
          <a:xfrm>
            <a:off x="3276600" y="6400800"/>
            <a:ext cx="4953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u="sng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100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Source</a:t>
            </a:r>
            <a:r>
              <a:rPr lang="en-US" sz="11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Segment-wise report Mar-2015, IIB   Annual report 2013-14, IRDA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IN" sz="6600" b="1" i="1" dirty="0" smtClean="0"/>
              <a:t>CURRENT MEDICLAIM PRICING IN INDIA</a:t>
            </a:r>
            <a:endParaRPr lang="en-IN" sz="6600" b="1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rmAutofit fontScale="90000"/>
          </a:bodyPr>
          <a:lstStyle/>
          <a:p>
            <a:pPr lvl="0"/>
            <a:r>
              <a:rPr lang="en-US" sz="31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1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US" sz="31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Current </a:t>
            </a:r>
            <a:r>
              <a:rPr lang="en-US" sz="31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31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ediclaim Pricing  </a:t>
            </a:r>
            <a:r>
              <a:rPr lang="en-US" b="1" dirty="0" smtClean="0">
                <a:solidFill>
                  <a:schemeClr val="tx2"/>
                </a:solidFill>
                <a:latin typeface="Garamond" pitchFamily="18" charset="0"/>
              </a:rPr>
              <a:t/>
            </a:r>
            <a:br>
              <a:rPr lang="en-US" b="1" dirty="0" smtClean="0">
                <a:solidFill>
                  <a:schemeClr val="tx2"/>
                </a:solidFill>
                <a:latin typeface="Garamond" pitchFamily="18" charset="0"/>
              </a:rPr>
            </a:b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228600" y="1447800"/>
          <a:ext cx="8763000" cy="4678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31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IN" sz="31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IN" sz="31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Pricing Model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2743200"/>
            <a:ext cx="8534400" cy="55399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3000" b="1" dirty="0" smtClean="0"/>
              <a:t>Premium = (Frequency*Severity) + Expenses + Profit </a:t>
            </a:r>
            <a:endParaRPr lang="en-IN" sz="30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762000" y="4114800"/>
            <a:ext cx="2667000" cy="2057400"/>
          </a:xfrm>
          <a:prstGeom prst="round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IN" sz="2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 smtClean="0">
                <a:solidFill>
                  <a:schemeClr val="bg1"/>
                </a:solidFill>
              </a:rPr>
              <a:t>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 smtClean="0">
                <a:solidFill>
                  <a:schemeClr val="bg1"/>
                </a:solidFill>
              </a:rPr>
              <a:t>Gender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 smtClean="0">
                <a:solidFill>
                  <a:schemeClr val="bg1"/>
                </a:solidFill>
              </a:rPr>
              <a:t>Deductible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 smtClean="0">
                <a:solidFill>
                  <a:schemeClr val="bg1"/>
                </a:solidFill>
              </a:rPr>
              <a:t>Geography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400" dirty="0" smtClean="0">
              <a:solidFill>
                <a:schemeClr val="tx1"/>
              </a:solidFill>
            </a:endParaRPr>
          </a:p>
          <a:p>
            <a:pPr marL="185738" indent="-185738">
              <a:buFont typeface="Arial" panose="020B0604020202020204" pitchFamily="34" charset="0"/>
              <a:buChar char="•"/>
            </a:pPr>
            <a:endParaRPr lang="en-IN" sz="2400" dirty="0" smtClean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00600" y="4038600"/>
            <a:ext cx="2667000" cy="2133600"/>
          </a:xfrm>
          <a:prstGeom prst="round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N" sz="2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 smtClean="0">
                <a:solidFill>
                  <a:schemeClr val="bg1"/>
                </a:solidFill>
              </a:rPr>
              <a:t>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</a:rPr>
              <a:t>Deductible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 smtClean="0">
                <a:solidFill>
                  <a:schemeClr val="bg1"/>
                </a:solidFill>
              </a:rPr>
              <a:t>Geography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 smtClean="0">
                <a:solidFill>
                  <a:schemeClr val="bg1"/>
                </a:solidFill>
              </a:rPr>
              <a:t>Sum Insured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 smtClean="0">
                <a:solidFill>
                  <a:schemeClr val="bg1"/>
                </a:solidFill>
              </a:rPr>
              <a:t>Room-rent limit</a:t>
            </a:r>
          </a:p>
          <a:p>
            <a:pPr marL="185738" indent="-185738">
              <a:buFont typeface="Arial" panose="020B0604020202020204" pitchFamily="34" charset="0"/>
              <a:buChar char="•"/>
            </a:pPr>
            <a:endParaRPr lang="en-IN" sz="2400" dirty="0" smtClean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905000" y="3276600"/>
            <a:ext cx="819150" cy="81088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5029200" y="3352800"/>
            <a:ext cx="781050" cy="69918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81000" y="1295400"/>
            <a:ext cx="8534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N" u="sng" dirty="0" smtClean="0">
              <a:solidFill>
                <a:schemeClr val="tx1"/>
              </a:solidFill>
            </a:endParaRPr>
          </a:p>
          <a:p>
            <a:r>
              <a:rPr lang="en-IN" b="1" i="1" u="sng" dirty="0" smtClean="0">
                <a:solidFill>
                  <a:schemeClr val="tx1"/>
                </a:solidFill>
              </a:rPr>
              <a:t>APS 21 Section 6.3 : </a:t>
            </a:r>
            <a:r>
              <a:rPr lang="en-US" b="1" i="1" u="sng" dirty="0" smtClean="0">
                <a:solidFill>
                  <a:schemeClr val="tx1"/>
                </a:solidFill>
              </a:rPr>
              <a:t>Premium Rate Components –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The Appointed Actuary should also analyze the insurer’s own claims experience and, where possible, compare it with the industry experience.</a:t>
            </a:r>
          </a:p>
          <a:p>
            <a:r>
              <a:rPr lang="en-US" i="1" dirty="0" smtClean="0">
                <a:solidFill>
                  <a:schemeClr val="tx1"/>
                </a:solidFill>
              </a:rPr>
              <a:t>The analysis should consider both </a:t>
            </a:r>
            <a:r>
              <a:rPr lang="en-US" b="1" i="1" dirty="0" smtClean="0">
                <a:solidFill>
                  <a:schemeClr val="tx1"/>
                </a:solidFill>
              </a:rPr>
              <a:t>claims frequency and claim size.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9929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ifeConvBirm02">
  <a:themeElements>
    <a:clrScheme name="LifeConvBirm02.ppt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LifeConvBirm02.pp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ifeConvBirm02.pp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feConvBirm02.ppt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4393</TotalTime>
  <Words>1130</Words>
  <Application>Microsoft Office PowerPoint</Application>
  <PresentationFormat>On-screen Show (4:3)</PresentationFormat>
  <Paragraphs>511</Paragraphs>
  <Slides>29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Office Theme</vt:lpstr>
      <vt:lpstr>LifeConvBirm02</vt:lpstr>
      <vt:lpstr>Slide 1</vt:lpstr>
      <vt:lpstr>Agenda</vt:lpstr>
      <vt:lpstr>Mediclaim Industry in india</vt:lpstr>
      <vt:lpstr> Mediclaim Insurance Industry in India  </vt:lpstr>
      <vt:lpstr> Business Composition </vt:lpstr>
      <vt:lpstr> Industry Size </vt:lpstr>
      <vt:lpstr>Slide 7</vt:lpstr>
      <vt:lpstr> Current Mediclaim Pricing   </vt:lpstr>
      <vt:lpstr> Pricing Model </vt:lpstr>
      <vt:lpstr>Slide 10</vt:lpstr>
      <vt:lpstr> Thoughts to Ponder </vt:lpstr>
      <vt:lpstr>Why the difference?</vt:lpstr>
      <vt:lpstr> Claim Frequency</vt:lpstr>
      <vt:lpstr>Medical Cost</vt:lpstr>
      <vt:lpstr>How do we now classify?</vt:lpstr>
      <vt:lpstr>Zone Based Pricing</vt:lpstr>
      <vt:lpstr>Existing demarcation</vt:lpstr>
      <vt:lpstr> Advantages of Zone wise Banding </vt:lpstr>
      <vt:lpstr> Implementation challenges </vt:lpstr>
      <vt:lpstr>Slide 20</vt:lpstr>
      <vt:lpstr>Definition of Hospital</vt:lpstr>
      <vt:lpstr>Medical Cost Disparity</vt:lpstr>
      <vt:lpstr>Medical Cost Disparity</vt:lpstr>
      <vt:lpstr>Hospital based Pricing</vt:lpstr>
      <vt:lpstr> Advantage of Hospital Based Banding </vt:lpstr>
      <vt:lpstr>Implementation Challenges</vt:lpstr>
      <vt:lpstr>Alternatives </vt:lpstr>
      <vt:lpstr>Conclusion </vt:lpstr>
      <vt:lpstr>Q&amp;A!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Aparajita Mitra</dc:creator>
  <cp:lastModifiedBy>16342</cp:lastModifiedBy>
  <cp:revision>576</cp:revision>
  <dcterms:created xsi:type="dcterms:W3CDTF">2011-07-20T12:11:57Z</dcterms:created>
  <dcterms:modified xsi:type="dcterms:W3CDTF">2015-12-03T12:40:47Z</dcterms:modified>
</cp:coreProperties>
</file>