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7" r:id="rId3"/>
    <p:sldId id="257" r:id="rId4"/>
    <p:sldId id="258" r:id="rId5"/>
    <p:sldId id="260" r:id="rId6"/>
    <p:sldId id="259" r:id="rId7"/>
    <p:sldId id="262" r:id="rId8"/>
    <p:sldId id="261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894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ryor" userId="4f744f14-5551-4cd7-ad54-1f4b98d6eff4" providerId="ADAL" clId="{905B38B6-2C04-4B8B-A62C-20C9DF800C73}"/>
    <pc:docChg chg="custSel addSld modSld sldOrd">
      <pc:chgData name="Louise Pryor" userId="4f744f14-5551-4cd7-ad54-1f4b98d6eff4" providerId="ADAL" clId="{905B38B6-2C04-4B8B-A62C-20C9DF800C73}" dt="2018-01-25T16:57:19.351" v="593" actId="20577"/>
      <pc:docMkLst>
        <pc:docMk/>
      </pc:docMkLst>
      <pc:sldChg chg="addSp modSp">
        <pc:chgData name="Louise Pryor" userId="4f744f14-5551-4cd7-ad54-1f4b98d6eff4" providerId="ADAL" clId="{905B38B6-2C04-4B8B-A62C-20C9DF800C73}" dt="2018-01-25T16:47:56.051" v="172" actId="20577"/>
        <pc:sldMkLst>
          <pc:docMk/>
          <pc:sldMk cId="1348205819" sldId="265"/>
        </pc:sldMkLst>
        <pc:spChg chg="mod">
          <ac:chgData name="Louise Pryor" userId="4f744f14-5551-4cd7-ad54-1f4b98d6eff4" providerId="ADAL" clId="{905B38B6-2C04-4B8B-A62C-20C9DF800C73}" dt="2018-01-25T16:47:56.051" v="172" actId="20577"/>
          <ac:spMkLst>
            <pc:docMk/>
            <pc:sldMk cId="1348205819" sldId="265"/>
            <ac:spMk id="3" creationId="{7959EF0D-82BF-4D1D-8C45-56306A1EA8EE}"/>
          </ac:spMkLst>
        </pc:spChg>
        <pc:picChg chg="add mod">
          <ac:chgData name="Louise Pryor" userId="4f744f14-5551-4cd7-ad54-1f4b98d6eff4" providerId="ADAL" clId="{905B38B6-2C04-4B8B-A62C-20C9DF800C73}" dt="2018-01-25T16:45:32.711" v="1" actId="1076"/>
          <ac:picMkLst>
            <pc:docMk/>
            <pc:sldMk cId="1348205819" sldId="265"/>
            <ac:picMk id="6" creationId="{4CD0DFBF-5667-4B4A-8DAF-96ABFAEDE2F7}"/>
          </ac:picMkLst>
        </pc:picChg>
      </pc:sldChg>
      <pc:sldChg chg="modSp">
        <pc:chgData name="Louise Pryor" userId="4f744f14-5551-4cd7-ad54-1f4b98d6eff4" providerId="ADAL" clId="{905B38B6-2C04-4B8B-A62C-20C9DF800C73}" dt="2018-01-25T16:57:19.351" v="593" actId="20577"/>
        <pc:sldMkLst>
          <pc:docMk/>
          <pc:sldMk cId="2266169870" sldId="266"/>
        </pc:sldMkLst>
        <pc:spChg chg="mod">
          <ac:chgData name="Louise Pryor" userId="4f744f14-5551-4cd7-ad54-1f4b98d6eff4" providerId="ADAL" clId="{905B38B6-2C04-4B8B-A62C-20C9DF800C73}" dt="2018-01-25T16:55:30.188" v="307" actId="20577"/>
          <ac:spMkLst>
            <pc:docMk/>
            <pc:sldMk cId="2266169870" sldId="266"/>
            <ac:spMk id="2" creationId="{E628EB13-E4C5-4ACF-8D9A-3BB5E58A3D1C}"/>
          </ac:spMkLst>
        </pc:spChg>
        <pc:spChg chg="mod">
          <ac:chgData name="Louise Pryor" userId="4f744f14-5551-4cd7-ad54-1f4b98d6eff4" providerId="ADAL" clId="{905B38B6-2C04-4B8B-A62C-20C9DF800C73}" dt="2018-01-25T16:57:19.351" v="593" actId="20577"/>
          <ac:spMkLst>
            <pc:docMk/>
            <pc:sldMk cId="2266169870" sldId="266"/>
            <ac:spMk id="3" creationId="{22942474-6C48-479E-9D85-26CE5146EF86}"/>
          </ac:spMkLst>
        </pc:spChg>
      </pc:sldChg>
      <pc:sldChg chg="addSp modSp add">
        <pc:chgData name="Louise Pryor" userId="4f744f14-5551-4cd7-ad54-1f4b98d6eff4" providerId="ADAL" clId="{905B38B6-2C04-4B8B-A62C-20C9DF800C73}" dt="2018-01-25T16:51:13.428" v="292" actId="255"/>
        <pc:sldMkLst>
          <pc:docMk/>
          <pc:sldMk cId="1793340155" sldId="268"/>
        </pc:sldMkLst>
        <pc:spChg chg="mod">
          <ac:chgData name="Louise Pryor" userId="4f744f14-5551-4cd7-ad54-1f4b98d6eff4" providerId="ADAL" clId="{905B38B6-2C04-4B8B-A62C-20C9DF800C73}" dt="2018-01-25T16:49:33.717" v="213" actId="20577"/>
          <ac:spMkLst>
            <pc:docMk/>
            <pc:sldMk cId="1793340155" sldId="268"/>
            <ac:spMk id="2" creationId="{54D0E9BF-DFDD-49E1-89B9-4DF6814D43D2}"/>
          </ac:spMkLst>
        </pc:spChg>
        <pc:spChg chg="add mod">
          <ac:chgData name="Louise Pryor" userId="4f744f14-5551-4cd7-ad54-1f4b98d6eff4" providerId="ADAL" clId="{905B38B6-2C04-4B8B-A62C-20C9DF800C73}" dt="2018-01-25T16:51:13.428" v="292" actId="255"/>
          <ac:spMkLst>
            <pc:docMk/>
            <pc:sldMk cId="1793340155" sldId="268"/>
            <ac:spMk id="3" creationId="{1B489A36-24E6-45B2-891F-F64093A30887}"/>
          </ac:spMkLst>
        </pc:spChg>
        <pc:spChg chg="mod">
          <ac:chgData name="Louise Pryor" userId="4f744f14-5551-4cd7-ad54-1f4b98d6eff4" providerId="ADAL" clId="{905B38B6-2C04-4B8B-A62C-20C9DF800C73}" dt="2018-01-25T16:49:49.092" v="214" actId="1076"/>
          <ac:spMkLst>
            <pc:docMk/>
            <pc:sldMk cId="1793340155" sldId="268"/>
            <ac:spMk id="9" creationId="{A85589E6-9BD6-44A9-93FE-7393D27830C3}"/>
          </ac:spMkLst>
        </pc:spChg>
      </pc:sldChg>
      <pc:sldChg chg="modSp add">
        <pc:chgData name="Louise Pryor" userId="4f744f14-5551-4cd7-ad54-1f4b98d6eff4" providerId="ADAL" clId="{905B38B6-2C04-4B8B-A62C-20C9DF800C73}" dt="2018-01-25T16:54:07.741" v="297" actId="20577"/>
        <pc:sldMkLst>
          <pc:docMk/>
          <pc:sldMk cId="3204990199" sldId="269"/>
        </pc:sldMkLst>
        <pc:spChg chg="mod">
          <ac:chgData name="Louise Pryor" userId="4f744f14-5551-4cd7-ad54-1f4b98d6eff4" providerId="ADAL" clId="{905B38B6-2C04-4B8B-A62C-20C9DF800C73}" dt="2018-01-25T16:54:07.741" v="297" actId="20577"/>
          <ac:spMkLst>
            <pc:docMk/>
            <pc:sldMk cId="3204990199" sldId="269"/>
            <ac:spMk id="3" creationId="{97F72176-1702-439A-AC78-E2950D84BEEC}"/>
          </ac:spMkLst>
        </pc:spChg>
      </pc:sldChg>
      <pc:sldChg chg="add ord">
        <pc:chgData name="Louise Pryor" userId="4f744f14-5551-4cd7-ad54-1f4b98d6eff4" providerId="ADAL" clId="{905B38B6-2C04-4B8B-A62C-20C9DF800C73}" dt="2018-01-25T16:54:13.117" v="298" actId="20577"/>
        <pc:sldMkLst>
          <pc:docMk/>
          <pc:sldMk cId="779282638" sldId="270"/>
        </pc:sldMkLst>
      </pc:sldChg>
      <pc:sldChg chg="modSp add ord">
        <pc:chgData name="Louise Pryor" userId="4f744f14-5551-4cd7-ad54-1f4b98d6eff4" providerId="ADAL" clId="{905B38B6-2C04-4B8B-A62C-20C9DF800C73}" dt="2018-01-25T16:54:40.902" v="300" actId="15"/>
        <pc:sldMkLst>
          <pc:docMk/>
          <pc:sldMk cId="3898264396" sldId="271"/>
        </pc:sldMkLst>
        <pc:spChg chg="mod">
          <ac:chgData name="Louise Pryor" userId="4f744f14-5551-4cd7-ad54-1f4b98d6eff4" providerId="ADAL" clId="{905B38B6-2C04-4B8B-A62C-20C9DF800C73}" dt="2018-01-25T16:54:40.902" v="300" actId="15"/>
          <ac:spMkLst>
            <pc:docMk/>
            <pc:sldMk cId="3898264396" sldId="271"/>
            <ac:spMk id="3" creationId="{946D9F51-A64F-4229-A923-34766759C28B}"/>
          </ac:spMkLst>
        </pc:spChg>
      </pc:sldChg>
      <pc:sldChg chg="add">
        <pc:chgData name="Louise Pryor" userId="4f744f14-5551-4cd7-ad54-1f4b98d6eff4" providerId="ADAL" clId="{905B38B6-2C04-4B8B-A62C-20C9DF800C73}" dt="2018-01-25T16:52:45.651" v="294" actId="20577"/>
        <pc:sldMkLst>
          <pc:docMk/>
          <pc:sldMk cId="457944716" sldId="272"/>
        </pc:sldMkLst>
      </pc:sldChg>
      <pc:sldChg chg="add">
        <pc:chgData name="Louise Pryor" userId="4f744f14-5551-4cd7-ad54-1f4b98d6eff4" providerId="ADAL" clId="{905B38B6-2C04-4B8B-A62C-20C9DF800C73}" dt="2018-01-25T16:52:45.651" v="294" actId="20577"/>
        <pc:sldMkLst>
          <pc:docMk/>
          <pc:sldMk cId="725809521" sldId="273"/>
        </pc:sldMkLst>
      </pc:sldChg>
      <pc:sldChg chg="add">
        <pc:chgData name="Louise Pryor" userId="4f744f14-5551-4cd7-ad54-1f4b98d6eff4" providerId="ADAL" clId="{905B38B6-2C04-4B8B-A62C-20C9DF800C73}" dt="2018-01-25T16:52:45.651" v="294" actId="20577"/>
        <pc:sldMkLst>
          <pc:docMk/>
          <pc:sldMk cId="2905905609" sldId="274"/>
        </pc:sldMkLst>
      </pc:sldChg>
      <pc:sldChg chg="add">
        <pc:chgData name="Louise Pryor" userId="4f744f14-5551-4cd7-ad54-1f4b98d6eff4" providerId="ADAL" clId="{905B38B6-2C04-4B8B-A62C-20C9DF800C73}" dt="2018-01-25T16:52:45.651" v="294" actId="20577"/>
        <pc:sldMkLst>
          <pc:docMk/>
          <pc:sldMk cId="3046274170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E89A3-3647-4B83-8F68-A31DC6934462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D23-41CF-48A2-983F-67EF56D7F9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4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E569-FA29-4591-9ED9-413A86DC2D1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5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E569-FA29-4591-9ED9-413A86DC2D1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4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3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8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3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3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0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2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4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7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 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AF79-C592-4591-BD87-FB0F5B14E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7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l.cam.ac.uk/publications/sustainable-finance-publications/investing-for-resilience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7EF28-9FC4-468B-82C1-21EB66907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22363"/>
            <a:ext cx="7772400" cy="3286351"/>
          </a:xfrm>
        </p:spPr>
        <p:txBody>
          <a:bodyPr>
            <a:normAutofit/>
          </a:bodyPr>
          <a:lstStyle/>
          <a:p>
            <a:r>
              <a:rPr lang="en-GB" dirty="0"/>
              <a:t>Environmental and climate changes: the role of actuaries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6852C9-7998-41EA-8797-292D96BE4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4713514"/>
            <a:ext cx="6858000" cy="544286"/>
          </a:xfrm>
        </p:spPr>
        <p:txBody>
          <a:bodyPr/>
          <a:lstStyle/>
          <a:p>
            <a:r>
              <a:rPr lang="en-GB" dirty="0"/>
              <a:t>Louise Pryor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A115E-7654-49F4-B955-D984B65F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C687E0-205F-4295-89D8-08BE2D3A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71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FC93AE-3FCD-46A7-9E71-8418672E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alert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07FF882-0306-4686-8633-378136320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857" y="1404257"/>
            <a:ext cx="9051132" cy="512340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3A36E1-BDF0-46FF-9AC7-855AB50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6CD8DD-77EF-4627-AABD-6165AB2D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3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7A30D1-50C3-4874-BCDB-41863098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59EF0D-82BF-4D1D-8C45-56306A1E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4288971"/>
            <a:ext cx="7886700" cy="1887992"/>
          </a:xfrm>
        </p:spPr>
        <p:txBody>
          <a:bodyPr/>
          <a:lstStyle/>
          <a:p>
            <a:r>
              <a:rPr lang="en-GB" dirty="0"/>
              <a:t>How do actuaries consider the SDGs in their work?</a:t>
            </a:r>
          </a:p>
          <a:p>
            <a:r>
              <a:rPr lang="en-GB" dirty="0"/>
              <a:t>How do the SDGs affect actuaries?</a:t>
            </a:r>
          </a:p>
          <a:p>
            <a:r>
              <a:rPr lang="en-GB" dirty="0"/>
              <a:t>How can actuaries help meet the SDGs?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87DF9F-2F58-49AB-976F-51ADC52D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4D0942-5ECB-4838-A687-F9CE8183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11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D0DFBF-5667-4B4A-8DAF-96ABFAEDE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345621"/>
            <a:ext cx="8001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0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0E9BF-DFDD-49E1-89B9-4DF6814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insurers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61E390E2-517F-471B-966E-A3A87003F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97" y="1567871"/>
            <a:ext cx="3059513" cy="428331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BCC02-5EDD-46B5-803B-60C560B0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F3218E-7E50-40B0-8A10-44B115CF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85589E6-9BD6-44A9-93FE-7393D27830C3}"/>
              </a:ext>
            </a:extLst>
          </p:cNvPr>
          <p:cNvSpPr/>
          <p:nvPr/>
        </p:nvSpPr>
        <p:spPr>
          <a:xfrm>
            <a:off x="1956459" y="5816271"/>
            <a:ext cx="5184576" cy="859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62" dirty="0">
                <a:hlinkClick r:id="rId3"/>
              </a:rPr>
              <a:t>https://www.cisl.cam.ac.uk/publications/sustainable-finance-publications/investing-for-resilience</a:t>
            </a:r>
            <a:r>
              <a:rPr lang="en-GB" sz="1662" dirty="0"/>
              <a:t> </a:t>
            </a:r>
          </a:p>
          <a:p>
            <a:endParaRPr lang="en-GB" sz="1662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B489A36-24E6-45B2-891F-F64093A30887}"/>
              </a:ext>
            </a:extLst>
          </p:cNvPr>
          <p:cNvSpPr txBox="1"/>
          <p:nvPr/>
        </p:nvSpPr>
        <p:spPr>
          <a:xfrm>
            <a:off x="5856515" y="1817915"/>
            <a:ext cx="3788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insurers can support resilience to environmental risks</a:t>
            </a:r>
          </a:p>
        </p:txBody>
      </p:sp>
    </p:spTree>
    <p:extLst>
      <p:ext uri="{BB962C8B-B14F-4D97-AF65-F5344CB8AC3E}">
        <p14:creationId xmlns:p14="http://schemas.microsoft.com/office/powerpoint/2010/main" val="1793340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60190-561B-4F0D-A483-8BB2BBC1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Insurers have levers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72176-1702-439A-AC78-E2950D84B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Investment portfolios</a:t>
            </a:r>
          </a:p>
          <a:p>
            <a:r>
              <a:rPr lang="en-GB" dirty="0"/>
              <a:t>Financial markets</a:t>
            </a:r>
          </a:p>
          <a:p>
            <a:r>
              <a:rPr lang="en-GB" dirty="0"/>
              <a:t>Underwriting</a:t>
            </a:r>
          </a:p>
          <a:p>
            <a:r>
              <a:rPr lang="en-GB" dirty="0"/>
              <a:t>Marketing</a:t>
            </a:r>
          </a:p>
          <a:p>
            <a:r>
              <a:rPr lang="en-GB" dirty="0"/>
              <a:t>Expertise</a:t>
            </a:r>
          </a:p>
          <a:p>
            <a:r>
              <a:rPr lang="en-GB" dirty="0"/>
              <a:t>CSR / ESG</a:t>
            </a:r>
          </a:p>
          <a:p>
            <a:pPr marL="0" indent="0">
              <a:buNone/>
            </a:pPr>
            <a:r>
              <a:rPr lang="en-GB" dirty="0"/>
              <a:t>How can they use these levers to support resilience?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144F3B-42D5-4DD6-A275-4D1548FF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A3AFB6-4498-44E0-82A2-50D9A099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990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384A9D-F967-4122-9BD4-768EA4EA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 portfolios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09085C-F649-4AEE-8426-3CED9D0D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Investments that directly enhance resilience</a:t>
            </a:r>
          </a:p>
          <a:p>
            <a:pPr lvl="1"/>
            <a:r>
              <a:rPr lang="en-GB" dirty="0"/>
              <a:t>There’s often a problem with financial returns</a:t>
            </a:r>
          </a:p>
          <a:p>
            <a:r>
              <a:rPr lang="en-GB" dirty="0"/>
              <a:t>Invest in resilient assets</a:t>
            </a:r>
          </a:p>
          <a:p>
            <a:pPr lvl="1"/>
            <a:r>
              <a:rPr lang="en-GB" dirty="0"/>
              <a:t>Help to kick off virtuous circle via increased demand</a:t>
            </a:r>
          </a:p>
          <a:p>
            <a:r>
              <a:rPr lang="en-GB" dirty="0"/>
              <a:t>Invest in corporates whose business is to enhance resilience</a:t>
            </a:r>
          </a:p>
          <a:p>
            <a:r>
              <a:rPr lang="en-GB" dirty="0"/>
              <a:t>Improve their own resilience</a:t>
            </a:r>
          </a:p>
          <a:p>
            <a:pPr lvl="1"/>
            <a:r>
              <a:rPr lang="en-GB" dirty="0"/>
              <a:t>Avoid risk accumulations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74B633-3210-4978-92A6-B8689901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EF5684-BF0D-449A-9FD5-A7BF0929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6EBBF-880B-4C77-BCFF-BAE4D7F2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D9F51-A64F-4229-A923-34766759C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Investment in resilience produces significant economic returns</a:t>
            </a:r>
          </a:p>
          <a:p>
            <a:pPr lvl="1"/>
            <a:r>
              <a:rPr lang="en-GB" dirty="0"/>
              <a:t>... spread over a wide range of beneficiaries</a:t>
            </a:r>
          </a:p>
          <a:p>
            <a:pPr lvl="1"/>
            <a:r>
              <a:rPr lang="en-GB" dirty="0"/>
              <a:t>... emerging over the medium to long term</a:t>
            </a:r>
          </a:p>
          <a:p>
            <a:r>
              <a:rPr lang="en-GB" dirty="0"/>
              <a:t>Innovative funding mechanisms</a:t>
            </a:r>
          </a:p>
          <a:p>
            <a:pPr lvl="1"/>
            <a:r>
              <a:rPr lang="en-GB" dirty="0"/>
              <a:t>Green bonds</a:t>
            </a:r>
          </a:p>
          <a:p>
            <a:pPr lvl="1"/>
            <a:r>
              <a:rPr lang="en-GB" dirty="0"/>
              <a:t>Impact bonds</a:t>
            </a:r>
          </a:p>
          <a:p>
            <a:pPr lvl="2"/>
            <a:r>
              <a:rPr lang="en-GB" dirty="0"/>
              <a:t>Forest Resilience Impact Bonds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9F7604-E1A4-456E-B058-88F58C4A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2687EC-BB5C-4BEC-9542-CD922747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6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06089-1D57-4CF6-B840-DC3AA954D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77DAB-2A47-491A-8295-9B753B1A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resilience reflected in the premium?</a:t>
            </a:r>
          </a:p>
          <a:p>
            <a:r>
              <a:rPr lang="en-GB" dirty="0"/>
              <a:t>Do lower premiums provide incentive for investment?</a:t>
            </a:r>
          </a:p>
          <a:p>
            <a:r>
              <a:rPr lang="en-GB" dirty="0"/>
              <a:t>Are insurance incentives aligned with resilience?</a:t>
            </a:r>
          </a:p>
          <a:p>
            <a:pPr lvl="1"/>
            <a:r>
              <a:rPr lang="en-GB" dirty="0"/>
              <a:t>Resilient reinstatement</a:t>
            </a:r>
          </a:p>
          <a:p>
            <a:pPr lvl="1"/>
            <a:r>
              <a:rPr lang="en-GB" dirty="0"/>
              <a:t>Multi-year policies</a:t>
            </a:r>
          </a:p>
          <a:p>
            <a:pPr lvl="1"/>
            <a:r>
              <a:rPr lang="en-GB" dirty="0"/>
              <a:t>Comprehensive resilience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1C1683-7699-449E-91EF-550B69E4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F5B6B3-1048-44FE-85D3-C471CD3C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4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CAB2A-5A47-4B8A-9E9A-70522606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FACE8-85D5-4202-9477-2C280574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Education </a:t>
            </a:r>
          </a:p>
          <a:p>
            <a:r>
              <a:rPr lang="en-GB" dirty="0"/>
              <a:t>Investment mandate</a:t>
            </a:r>
          </a:p>
          <a:p>
            <a:pPr lvl="1"/>
            <a:r>
              <a:rPr lang="en-GB" dirty="0"/>
              <a:t>Premiums4Good (QBE)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D779E0-B4C8-4624-9ABD-B41FEAB8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A7B928-27B3-42AE-B39F-C78E1CA5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809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93AA4-D9D7-450E-95BF-5E26BB77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268969-CC4F-482D-8092-33B1B7178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Green Cities platforms</a:t>
            </a:r>
          </a:p>
          <a:p>
            <a:pPr lvl="1"/>
            <a:r>
              <a:rPr lang="en-GB" dirty="0"/>
              <a:t>Urban infrastructure investments for the private sector</a:t>
            </a:r>
          </a:p>
          <a:p>
            <a:r>
              <a:rPr lang="en-GB" dirty="0"/>
              <a:t>Stakeholder partnerships with cities</a:t>
            </a:r>
          </a:p>
          <a:p>
            <a:endParaRPr lang="en-GB" dirty="0"/>
          </a:p>
          <a:p>
            <a:r>
              <a:rPr lang="en-GB" dirty="0"/>
              <a:t>Staff secondment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D426-DC56-489B-8F10-0C642C43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F32A65-375B-4C54-B246-8BCD1ABD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905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A97E-D8A4-4A91-A169-1E8F41BA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CSR /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B5F8B3-E850-4AB1-94A5-98265DA71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Land management projects</a:t>
            </a:r>
          </a:p>
          <a:p>
            <a:pPr lvl="1"/>
            <a:r>
              <a:rPr lang="en-GB" dirty="0"/>
              <a:t>Living Lands project (Santam)</a:t>
            </a:r>
          </a:p>
          <a:p>
            <a:pPr lvl="1"/>
            <a:r>
              <a:rPr lang="en-GB" dirty="0"/>
              <a:t>Mangrove planting (</a:t>
            </a:r>
            <a:r>
              <a:rPr lang="en-GB" dirty="0" err="1"/>
              <a:t>Tokio</a:t>
            </a:r>
            <a:r>
              <a:rPr lang="en-GB" dirty="0"/>
              <a:t> Marine)</a:t>
            </a:r>
          </a:p>
          <a:p>
            <a:r>
              <a:rPr lang="en-GB" dirty="0"/>
              <a:t>Education</a:t>
            </a:r>
          </a:p>
          <a:p>
            <a:pPr lvl="1"/>
            <a:r>
              <a:rPr lang="en-GB" dirty="0"/>
              <a:t>Protecting the North (Suncorp)</a:t>
            </a:r>
          </a:p>
          <a:p>
            <a:pPr marL="1465" indent="0">
              <a:buNone/>
            </a:pPr>
            <a:endParaRPr lang="en-GB" dirty="0"/>
          </a:p>
          <a:p>
            <a:pPr marL="317996" indent="-316531"/>
            <a:r>
              <a:rPr lang="en-GB" dirty="0"/>
              <a:t>Pressure from investors and others?</a:t>
            </a:r>
          </a:p>
          <a:p>
            <a:pPr marL="731245" lvl="1" indent="-316531"/>
            <a:r>
              <a:rPr lang="en-GB" dirty="0"/>
              <a:t>Aiming for A</a:t>
            </a:r>
          </a:p>
          <a:p>
            <a:pPr marL="731245" lvl="1" indent="-316531"/>
            <a:r>
              <a:rPr lang="en-GB" dirty="0" err="1"/>
              <a:t>ClientEarth</a:t>
            </a:r>
            <a:r>
              <a:rPr lang="en-GB" dirty="0"/>
              <a:t>, </a:t>
            </a:r>
            <a:r>
              <a:rPr lang="en-GB" dirty="0" err="1"/>
              <a:t>Urgenda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A6A3E5-74E4-4BE5-9EDB-2A47DE96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499AB9-0958-414E-8F22-CA1D709C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7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1D135-6589-4593-B5DE-C9EFE835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EFC226-9A8C-444B-AEFD-39CD044E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Environmental and climate change background</a:t>
            </a:r>
          </a:p>
          <a:p>
            <a:r>
              <a:rPr lang="en-GB" dirty="0"/>
              <a:t>The risks and how they affect actuaries</a:t>
            </a:r>
          </a:p>
          <a:p>
            <a:r>
              <a:rPr lang="en-GB" dirty="0"/>
              <a:t>What the insurance industry can do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2E3A75-4366-4A4D-A900-E53C31D9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6B385B-EAFC-45F8-BA77-40893C27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59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8EB13-E4C5-4ACF-8D9A-3BB5E58A3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942474-6C48-479E-9D85-26CE5146E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Environmental and climate change risks are serious</a:t>
            </a:r>
          </a:p>
          <a:p>
            <a:r>
              <a:rPr lang="en-GB" dirty="0"/>
              <a:t>They have significant long term financial implications</a:t>
            </a:r>
          </a:p>
          <a:p>
            <a:r>
              <a:rPr lang="en-GB" dirty="0"/>
              <a:t>Actuaries should treat them in the same way as other risks</a:t>
            </a:r>
          </a:p>
          <a:p>
            <a:r>
              <a:rPr lang="en-GB" dirty="0"/>
              <a:t>The insurance industry can contribute to societal resilience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6FFA2-B5DC-4890-9543-4817107F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83AAF38-D64E-4651-B9A0-A7CD9632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6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52FE7-A435-4C0B-AE25-95FA34D0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risks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D956E8B-BC16-4C1E-B794-5350DB5B9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4972" y="0"/>
            <a:ext cx="6879772" cy="6864752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18531-3702-45A2-A962-0688EBAF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E6D322-2FCB-4B88-B43A-290E02F9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2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DD00A-F6CC-4C72-9FE2-7D5D5DCC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2BE6AE-0019-4A3E-854D-CB26B4BA1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FA5B1C-23C3-4158-8DD1-93251186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0A396-1006-4828-B09A-A9216C27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DEA39FD-2197-47B8-B59B-EAF2DD7EC5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048" b="11606"/>
          <a:stretch/>
        </p:blipFill>
        <p:spPr>
          <a:xfrm>
            <a:off x="1351207" y="1399306"/>
            <a:ext cx="9124528" cy="507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5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Climate change means changing weather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838" y="1567870"/>
            <a:ext cx="5783497" cy="432048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1C19-A04E-4390-A400-023E4FCB19F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09398" y="5755414"/>
            <a:ext cx="210352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Source: IPCC AR5 SPM</a:t>
            </a:r>
          </a:p>
        </p:txBody>
      </p:sp>
    </p:spTree>
    <p:extLst>
      <p:ext uri="{BB962C8B-B14F-4D97-AF65-F5344CB8AC3E}">
        <p14:creationId xmlns:p14="http://schemas.microsoft.com/office/powerpoint/2010/main" val="403964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D73A9-D537-436A-9015-AE9D34F0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There’s more weather than there 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85BA2-81D2-4CD3-A13A-60CF2EBF8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1ADD3A-4E9B-4717-9F0C-F5DB7DDA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E7EBEB-B64E-4E2B-B71C-21659FD9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2" descr="https://cdn.static-economist.com/sites/default/files/images/2017/08/blogs/graphic-detail/20170902_woc210.png">
            <a:extLst>
              <a:ext uri="{FF2B5EF4-FFF2-40B4-BE49-F238E27FC236}">
                <a16:creationId xmlns:a16="http://schemas.microsoft.com/office/drawing/2014/main" xmlns="" id="{25C1416F-3EFE-4965-998A-E3B4068D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12" y="1796824"/>
            <a:ext cx="8353776" cy="464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9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Actuaries Climate Index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8E14BD4-255E-4DD9-90C9-45F4AA3A1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284242"/>
            <a:ext cx="9144000" cy="45507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EBDF620-42BE-4E7C-AFEC-7508C3E4D501}"/>
              </a:ext>
            </a:extLst>
          </p:cNvPr>
          <p:cNvSpPr txBox="1"/>
          <p:nvPr/>
        </p:nvSpPr>
        <p:spPr>
          <a:xfrm>
            <a:off x="1872343" y="5943600"/>
            <a:ext cx="314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www.actuariesclimateindex.org</a:t>
            </a:r>
          </a:p>
        </p:txBody>
      </p:sp>
    </p:spTree>
    <p:extLst>
      <p:ext uri="{BB962C8B-B14F-4D97-AF65-F5344CB8AC3E}">
        <p14:creationId xmlns:p14="http://schemas.microsoft.com/office/powerpoint/2010/main" val="352454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FFB7B-4C05-4E7C-AA28-A0B55DE8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7072A2-DC01-4B93-80CE-885024E8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..with significant financial implications</a:t>
            </a:r>
          </a:p>
          <a:p>
            <a:endParaRPr lang="en-GB" dirty="0"/>
          </a:p>
          <a:p>
            <a:r>
              <a:rPr lang="en-GB" dirty="0"/>
              <a:t>Physical</a:t>
            </a:r>
          </a:p>
          <a:p>
            <a:r>
              <a:rPr lang="en-GB" dirty="0"/>
              <a:t>Transitional</a:t>
            </a:r>
          </a:p>
          <a:p>
            <a:r>
              <a:rPr lang="en-GB" dirty="0"/>
              <a:t>Liability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18238-6EA9-46D4-9B76-4FBC0B63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2103B5-1A05-4925-AFA3-20F6A8A1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5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FEBF4-082A-46B4-99CF-00EFB6A6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IFoA’s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EF2A7E-D7AF-42DE-8BB7-F8AD2C109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Resource and Environment Board</a:t>
            </a:r>
          </a:p>
          <a:p>
            <a:pPr lvl="1"/>
            <a:r>
              <a:rPr lang="en-GB" dirty="0"/>
              <a:t>Research, working parties...</a:t>
            </a:r>
          </a:p>
          <a:p>
            <a:pPr lvl="1"/>
            <a:r>
              <a:rPr lang="en-GB" dirty="0"/>
              <a:t>Consultation responses</a:t>
            </a:r>
          </a:p>
          <a:p>
            <a:pPr lvl="1"/>
            <a:r>
              <a:rPr lang="en-GB" dirty="0"/>
              <a:t>Newsletter</a:t>
            </a:r>
          </a:p>
          <a:p>
            <a:r>
              <a:rPr lang="en-GB" dirty="0"/>
              <a:t>Risk Alert</a:t>
            </a:r>
          </a:p>
          <a:p>
            <a:r>
              <a:rPr lang="en-GB" dirty="0"/>
              <a:t>PRI network supporter</a:t>
            </a:r>
          </a:p>
          <a:p>
            <a:r>
              <a:rPr lang="en-GB" dirty="0"/>
              <a:t>Sustainable Development Goals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8C976E-B1FD-4F95-80F4-04902A76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2018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71A227-4D80-4FE1-BD7D-9D809463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AF79-C592-4591-BD87-FB0F5B14E37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1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439</Words>
  <Application>Microsoft Office PowerPoint</Application>
  <PresentationFormat>Widescreen</PresentationFormat>
  <Paragraphs>132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Environmental and climate changes: the role of actuaries</vt:lpstr>
      <vt:lpstr>Outline</vt:lpstr>
      <vt:lpstr>Global risks</vt:lpstr>
      <vt:lpstr>Top 10</vt:lpstr>
      <vt:lpstr>Climate change means changing weather</vt:lpstr>
      <vt:lpstr>There’s more weather than there was</vt:lpstr>
      <vt:lpstr>Actuaries Climate Index</vt:lpstr>
      <vt:lpstr>Long term risks</vt:lpstr>
      <vt:lpstr>IFoA’s actions</vt:lpstr>
      <vt:lpstr>Risk alert</vt:lpstr>
      <vt:lpstr>PowerPoint Presentation</vt:lpstr>
      <vt:lpstr>The role of insurers</vt:lpstr>
      <vt:lpstr>Insurers have levers</vt:lpstr>
      <vt:lpstr>Investment portfolios</vt:lpstr>
      <vt:lpstr>Financial markets</vt:lpstr>
      <vt:lpstr>Underwriting</vt:lpstr>
      <vt:lpstr>Marketing</vt:lpstr>
      <vt:lpstr>Expertise</vt:lpstr>
      <vt:lpstr>CSR / ESG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Pryor</dc:creator>
  <cp:lastModifiedBy>Nilesh</cp:lastModifiedBy>
  <cp:revision>8</cp:revision>
  <dcterms:created xsi:type="dcterms:W3CDTF">2018-01-25T14:14:23Z</dcterms:created>
  <dcterms:modified xsi:type="dcterms:W3CDTF">2018-01-30T06:03:39Z</dcterms:modified>
</cp:coreProperties>
</file>