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48"/>
  </p:notesMasterIdLst>
  <p:sldIdLst>
    <p:sldId id="260" r:id="rId3"/>
    <p:sldId id="258" r:id="rId4"/>
    <p:sldId id="289" r:id="rId5"/>
    <p:sldId id="302" r:id="rId6"/>
    <p:sldId id="303" r:id="rId7"/>
    <p:sldId id="306" r:id="rId8"/>
    <p:sldId id="290" r:id="rId9"/>
    <p:sldId id="304" r:id="rId10"/>
    <p:sldId id="307" r:id="rId11"/>
    <p:sldId id="344" r:id="rId12"/>
    <p:sldId id="329" r:id="rId13"/>
    <p:sldId id="338" r:id="rId14"/>
    <p:sldId id="291" r:id="rId15"/>
    <p:sldId id="294" r:id="rId16"/>
    <p:sldId id="295" r:id="rId17"/>
    <p:sldId id="296" r:id="rId18"/>
    <p:sldId id="297" r:id="rId19"/>
    <p:sldId id="325" r:id="rId20"/>
    <p:sldId id="292" r:id="rId21"/>
    <p:sldId id="268" r:id="rId22"/>
    <p:sldId id="267" r:id="rId23"/>
    <p:sldId id="299" r:id="rId24"/>
    <p:sldId id="300" r:id="rId25"/>
    <p:sldId id="343" r:id="rId26"/>
    <p:sldId id="327" r:id="rId27"/>
    <p:sldId id="314" r:id="rId28"/>
    <p:sldId id="315" r:id="rId29"/>
    <p:sldId id="293" r:id="rId30"/>
    <p:sldId id="284" r:id="rId31"/>
    <p:sldId id="316" r:id="rId32"/>
    <p:sldId id="318" r:id="rId33"/>
    <p:sldId id="334" r:id="rId34"/>
    <p:sldId id="335" r:id="rId35"/>
    <p:sldId id="285" r:id="rId36"/>
    <p:sldId id="321" r:id="rId37"/>
    <p:sldId id="282" r:id="rId38"/>
    <p:sldId id="346" r:id="rId39"/>
    <p:sldId id="345" r:id="rId40"/>
    <p:sldId id="341" r:id="rId41"/>
    <p:sldId id="347" r:id="rId42"/>
    <p:sldId id="348" r:id="rId43"/>
    <p:sldId id="333" r:id="rId44"/>
    <p:sldId id="330" r:id="rId45"/>
    <p:sldId id="331" r:id="rId46"/>
    <p:sldId id="332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C888E"/>
    <a:srgbClr val="B8F6E3"/>
    <a:srgbClr val="20372B"/>
    <a:srgbClr val="575F7C"/>
    <a:srgbClr val="A6372E"/>
    <a:srgbClr val="03F7B1"/>
    <a:srgbClr val="E76C91"/>
    <a:srgbClr val="52B920"/>
    <a:srgbClr val="9421CA"/>
    <a:srgbClr val="55422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9781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8854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269528" y="228600"/>
            <a:ext cx="8874472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C00000"/>
                </a:solidFill>
                <a:latin typeface="Garamond" pitchFamily="18" charset="0"/>
              </a:defRPr>
            </a:lvl1pPr>
          </a:lstStyle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>
                    <a:lumMod val="75000"/>
                  </a:schemeClr>
                </a:solidFill>
                <a:latin typeface="Garamond" pitchFamily="18" charset="0"/>
              </a:defRPr>
            </a:lvl1pPr>
          </a:lstStyle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Line 15"/>
          <p:cNvSpPr>
            <a:spLocks noChangeShapeType="1"/>
          </p:cNvSpPr>
          <p:nvPr userDrawn="1"/>
        </p:nvSpPr>
        <p:spPr bwMode="auto">
          <a:xfrm>
            <a:off x="119063" y="1143000"/>
            <a:ext cx="8845550" cy="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 userDrawn="1"/>
        </p:nvGraphicFramePr>
        <p:xfrm>
          <a:off x="7959296" y="279377"/>
          <a:ext cx="956104" cy="695348"/>
        </p:xfrm>
        <a:graphic>
          <a:graphicData uri="http://schemas.openxmlformats.org/presentationml/2006/ole">
            <p:oleObj spid="_x0000_s1055" r:id="rId14" imgW="3961905" imgH="3415873" progId="">
              <p:embed/>
            </p:oleObj>
          </a:graphicData>
        </a:graphic>
      </p:graphicFrame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35063" y="457200"/>
            <a:ext cx="9398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269528" y="239173"/>
            <a:ext cx="8874472" cy="1284827"/>
            <a:chOff x="269528" y="5496973"/>
            <a:chExt cx="8874472" cy="128482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0" y="61722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1600200" y="64770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Serving</a:t>
            </a:r>
            <a:r>
              <a:rPr kumimoji="0" lang="en-US" sz="12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the Cause of Public Interest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1676400" y="62484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Indian Actuarial Profession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5334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23</a:t>
            </a:r>
            <a:r>
              <a:rPr lang="en-US" sz="2800" b="1" baseline="3000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India Fellowship Seminar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1745994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Arial" pitchFamily="34" charset="0"/>
                <a:cs typeface="Arial" pitchFamily="34" charset="0"/>
              </a:rPr>
              <a:t>USE OF DERIVATIVES IN HEDGING INTEREST RATE RISKS AND ITS RELEVANCE IN INDIAN INSURANCE INDUSTRY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957935"/>
            <a:ext cx="468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Guide Name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- ADIT TRIVEDI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5855" y="4512439"/>
            <a:ext cx="358140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Presenters Names:</a:t>
            </a:r>
          </a:p>
          <a:p>
            <a:endParaRPr lang="en-US" sz="900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Aditya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Subhash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Bathiya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Vijay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Arunachalam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Mudaliar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Vamsidhar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Ambatipudi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24600" y="5334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Date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18-June-2015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0" y="15240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Risk Management – Insurer’s Business   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Accept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risks on one hand, and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manage them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on the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other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Risk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pooling and diversification only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mitigate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but do not eliminate underwriting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risk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Need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to transfer part of the extra risk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externally to mitigate capital requirement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Reinsurance is a better option for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insurance risks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longevity, natural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catastrophes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, deviation of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reserves)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Securitization where investors act as a reinsurer conceptually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Recourse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to derivatives is most common technique for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financial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risks</a:t>
            </a:r>
          </a:p>
          <a:p>
            <a:pPr lvl="1"/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893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IRD for Insurers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Liabilities extend up to sixty years in future whereas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the financial markets typically do not offer bonds that extend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more than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thirty years into the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future</a:t>
            </a: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Market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for interest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rate derivatives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has become much more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liquid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and can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be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used effectively 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Combination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of investments in bonds of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a relatively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short maturity and advanced (long term) interest rate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derivatives can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be used to reduce the risk associated with the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liabilities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903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Reasons for less usage of IRD by Insurers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Unfamiliarity with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advanced derivatives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Conservatism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Derivative horror stories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the past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Regulatory resistance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Lack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adequate focus </a:t>
            </a:r>
            <a:r>
              <a:rPr lang="en-US" dirty="0">
                <a:latin typeface="Arial" pitchFamily="34" charset="0"/>
                <a:cs typeface="Arial" pitchFamily="34" charset="0"/>
              </a:rPr>
              <a:t>on financial risk management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333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Interest Rate Derivatives – Conceptual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Understanding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587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Derivative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Any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instrument or contract that derives its value from another underlying asset, instrument, or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contract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Over the Counter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Forwards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Swaps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Many types of Options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Exchange Traded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Futures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Some Options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257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Introduction to IRD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500" dirty="0">
                <a:latin typeface="Arial" pitchFamily="34" charset="0"/>
                <a:cs typeface="Arial" pitchFamily="34" charset="0"/>
              </a:rPr>
              <a:t>Instruments whose payoffs are dependent in some way on the level of interest </a:t>
            </a:r>
            <a:r>
              <a:rPr lang="en-GB" sz="2500" dirty="0" smtClean="0">
                <a:latin typeface="Arial" pitchFamily="34" charset="0"/>
                <a:cs typeface="Arial" pitchFamily="34" charset="0"/>
              </a:rPr>
              <a:t>rates</a:t>
            </a:r>
          </a:p>
          <a:p>
            <a:r>
              <a:rPr lang="en-GB" sz="2500" dirty="0" smtClean="0">
                <a:latin typeface="Arial" pitchFamily="34" charset="0"/>
                <a:cs typeface="Arial" pitchFamily="34" charset="0"/>
              </a:rPr>
              <a:t>Underlying </a:t>
            </a:r>
            <a:r>
              <a:rPr lang="en-GB" sz="2500" dirty="0">
                <a:latin typeface="Arial" pitchFamily="34" charset="0"/>
                <a:cs typeface="Arial" pitchFamily="34" charset="0"/>
              </a:rPr>
              <a:t>asset is the right to pay or receive a notional amount of money at a given interest </a:t>
            </a:r>
            <a:r>
              <a:rPr lang="en-GB" sz="2500" dirty="0" smtClean="0">
                <a:latin typeface="Arial" pitchFamily="34" charset="0"/>
                <a:cs typeface="Arial" pitchFamily="34" charset="0"/>
              </a:rPr>
              <a:t>rate</a:t>
            </a:r>
          </a:p>
          <a:p>
            <a:r>
              <a:rPr lang="en-GB" sz="2500" dirty="0" smtClean="0">
                <a:latin typeface="Arial" pitchFamily="34" charset="0"/>
                <a:cs typeface="Arial" pitchFamily="34" charset="0"/>
              </a:rPr>
              <a:t>Different tools to manage interest rate risk</a:t>
            </a:r>
            <a:endParaRPr lang="en-GB" sz="2500" dirty="0">
              <a:latin typeface="Arial" pitchFamily="34" charset="0"/>
              <a:cs typeface="Arial" pitchFamily="34" charset="0"/>
            </a:endParaRPr>
          </a:p>
          <a:p>
            <a:r>
              <a:rPr lang="en-GB" sz="2500" dirty="0">
                <a:latin typeface="Arial" pitchFamily="34" charset="0"/>
                <a:cs typeface="Arial" pitchFamily="34" charset="0"/>
              </a:rPr>
              <a:t>Volume of trading in interest rate derivatives in both the over-the-counter and exchange-traded markets has been increasing rapidly</a:t>
            </a:r>
          </a:p>
          <a:p>
            <a:r>
              <a:rPr lang="en-GB" sz="2500" dirty="0" smtClean="0">
                <a:latin typeface="Arial" pitchFamily="34" charset="0"/>
                <a:cs typeface="Arial" pitchFamily="34" charset="0"/>
              </a:rPr>
              <a:t>Popular </a:t>
            </a:r>
            <a:r>
              <a:rPr lang="en-GB" sz="2500" dirty="0">
                <a:latin typeface="Arial" pitchFamily="34" charset="0"/>
                <a:cs typeface="Arial" pitchFamily="34" charset="0"/>
              </a:rPr>
              <a:t>for investors with customized cash-flow needs or specific views on the interest rate movements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689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Types of Interest Rate Derivatives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33400" y="1447800"/>
            <a:ext cx="8229600" cy="4724400"/>
            <a:chOff x="533400" y="1447800"/>
            <a:chExt cx="8229600" cy="4724400"/>
          </a:xfrm>
        </p:grpSpPr>
        <p:sp>
          <p:nvSpPr>
            <p:cNvPr id="55" name="4-Point Star 54"/>
            <p:cNvSpPr/>
            <p:nvPr/>
          </p:nvSpPr>
          <p:spPr>
            <a:xfrm>
              <a:off x="533400" y="1447800"/>
              <a:ext cx="8229600" cy="4724400"/>
            </a:xfrm>
            <a:prstGeom prst="star4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3733800" y="3306233"/>
              <a:ext cx="1868341" cy="962378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Interest Rate Derivatives - Vanilla</a:t>
              </a:r>
              <a:endParaRPr lang="en-GB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 rot="16200000">
              <a:off x="4049810" y="2388786"/>
              <a:ext cx="12538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solidFill>
                    <a:schemeClr val="bg1"/>
                  </a:solidFill>
                  <a:latin typeface="Arial" pitchFamily="34" charset="0"/>
                  <a:ea typeface="Verdana" pitchFamily="34" charset="0"/>
                  <a:cs typeface="Arial" pitchFamily="34" charset="0"/>
                </a:rPr>
                <a:t>Forwards</a:t>
              </a:r>
              <a:endParaRPr lang="en-GB" sz="2000" dirty="0">
                <a:solidFill>
                  <a:schemeClr val="bg1"/>
                </a:solidFill>
                <a:latin typeface="Arial" pitchFamily="34" charset="0"/>
                <a:ea typeface="Verdana" pitchFamily="34" charset="0"/>
                <a:cs typeface="Arial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602141" y="3587367"/>
              <a:ext cx="10534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solidFill>
                    <a:schemeClr val="bg1"/>
                  </a:solidFill>
                  <a:latin typeface="Arial" pitchFamily="34" charset="0"/>
                  <a:ea typeface="Verdana" pitchFamily="34" charset="0"/>
                  <a:cs typeface="Arial" pitchFamily="34" charset="0"/>
                </a:rPr>
                <a:t>Futures</a:t>
              </a:r>
              <a:endParaRPr lang="en-GB" sz="2000" dirty="0">
                <a:solidFill>
                  <a:schemeClr val="bg1"/>
                </a:solidFill>
                <a:latin typeface="Arial" pitchFamily="34" charset="0"/>
                <a:ea typeface="Verdana" pitchFamily="34" charset="0"/>
                <a:cs typeface="Arial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 rot="5400000">
              <a:off x="4161896" y="4761700"/>
              <a:ext cx="10679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solidFill>
                    <a:schemeClr val="bg1"/>
                  </a:solidFill>
                  <a:latin typeface="Arial" pitchFamily="34" charset="0"/>
                  <a:ea typeface="Verdana" pitchFamily="34" charset="0"/>
                  <a:cs typeface="Arial" pitchFamily="34" charset="0"/>
                </a:rPr>
                <a:t>Options</a:t>
              </a:r>
              <a:endParaRPr lang="en-GB" sz="2000" dirty="0">
                <a:solidFill>
                  <a:schemeClr val="bg1"/>
                </a:solidFill>
                <a:latin typeface="Arial" pitchFamily="34" charset="0"/>
                <a:ea typeface="Verdana" pitchFamily="34" charset="0"/>
                <a:cs typeface="Arial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722176" y="3638490"/>
              <a:ext cx="9557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solidFill>
                    <a:schemeClr val="bg1"/>
                  </a:solidFill>
                  <a:latin typeface="Arial" pitchFamily="34" charset="0"/>
                  <a:ea typeface="Verdana" pitchFamily="34" charset="0"/>
                  <a:cs typeface="Arial" pitchFamily="34" charset="0"/>
                </a:rPr>
                <a:t>Swaps</a:t>
              </a:r>
              <a:endParaRPr lang="en-GB" sz="2000" dirty="0">
                <a:solidFill>
                  <a:schemeClr val="bg1"/>
                </a:solidFill>
                <a:latin typeface="Arial" pitchFamily="34" charset="0"/>
                <a:ea typeface="Verdana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81000" y="1295400"/>
            <a:ext cx="3962400" cy="1970486"/>
            <a:chOff x="381000" y="1295400"/>
            <a:chExt cx="3962400" cy="1970486"/>
          </a:xfrm>
        </p:grpSpPr>
        <p:sp>
          <p:nvSpPr>
            <p:cNvPr id="69" name="Right Arrow Callout 68"/>
            <p:cNvSpPr/>
            <p:nvPr/>
          </p:nvSpPr>
          <p:spPr>
            <a:xfrm>
              <a:off x="381000" y="1295400"/>
              <a:ext cx="3962400" cy="1970486"/>
            </a:xfrm>
            <a:prstGeom prst="rightArrowCallout">
              <a:avLst>
                <a:gd name="adj1" fmla="val 9532"/>
                <a:gd name="adj2" fmla="val 25000"/>
                <a:gd name="adj3" fmla="val 25703"/>
                <a:gd name="adj4" fmla="val 76166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81000" y="1371600"/>
              <a:ext cx="2990911" cy="187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Arial" pitchFamily="34" charset="0"/>
                  <a:ea typeface="Verdana" pitchFamily="34" charset="0"/>
                  <a:cs typeface="Arial" pitchFamily="34" charset="0"/>
                </a:rPr>
                <a:t>Forward Rate Agreement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-</a:t>
              </a:r>
              <a:r>
                <a:rPr lang="en-US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Agreement to </a:t>
              </a:r>
              <a:r>
                <a:rPr lang="en-US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purchase or sell a specified quantity of interest bearing security for an agreed price with delivery and settlement at a specified future </a:t>
              </a:r>
              <a:r>
                <a:rPr lang="en-US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date</a:t>
              </a:r>
            </a:p>
            <a:p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Customized, No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MtM</a:t>
              </a:r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, No guarantee of Performance</a:t>
              </a:r>
              <a:endParaRPr lang="en-GB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334003" y="1447800"/>
            <a:ext cx="3622961" cy="2133600"/>
            <a:chOff x="5334003" y="1447800"/>
            <a:chExt cx="3622961" cy="2133600"/>
          </a:xfrm>
        </p:grpSpPr>
        <p:sp>
          <p:nvSpPr>
            <p:cNvPr id="73" name="Right Arrow Callout 72"/>
            <p:cNvSpPr/>
            <p:nvPr/>
          </p:nvSpPr>
          <p:spPr>
            <a:xfrm rot="5400000" flipV="1">
              <a:off x="5981702" y="800101"/>
              <a:ext cx="2133600" cy="3428997"/>
            </a:xfrm>
            <a:prstGeom prst="rightArrowCallout">
              <a:avLst>
                <a:gd name="adj1" fmla="val 9532"/>
                <a:gd name="adj2" fmla="val 25000"/>
                <a:gd name="adj3" fmla="val 15313"/>
                <a:gd name="adj4" fmla="val 76166"/>
              </a:avLst>
            </a:prstGeom>
            <a:solidFill>
              <a:srgbClr val="0C888E"/>
            </a:solidFill>
            <a:ln>
              <a:solidFill>
                <a:srgbClr val="0C888E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rgbClr val="0C888E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334003" y="1524000"/>
              <a:ext cx="3622961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Arial" pitchFamily="34" charset="0"/>
                  <a:ea typeface="Verdana" pitchFamily="34" charset="0"/>
                  <a:cs typeface="Arial" pitchFamily="34" charset="0"/>
                </a:rPr>
                <a:t>Interest Rate Futures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Agreement to buy or sell a fixed interest instrument at a specified future date for a price agreed today</a:t>
              </a:r>
            </a:p>
            <a:p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Short Term – Eurodollar, Treasury Bills</a:t>
              </a:r>
            </a:p>
            <a:p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Long Term – Treasury Bond &amp; Notes</a:t>
              </a:r>
              <a:endParaRPr lang="en-GB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04803" y="4038600"/>
            <a:ext cx="3581397" cy="2133600"/>
            <a:chOff x="304803" y="4038600"/>
            <a:chExt cx="3581397" cy="2133600"/>
          </a:xfrm>
        </p:grpSpPr>
        <p:sp>
          <p:nvSpPr>
            <p:cNvPr id="71" name="Right Arrow Callout 70"/>
            <p:cNvSpPr/>
            <p:nvPr/>
          </p:nvSpPr>
          <p:spPr>
            <a:xfrm rot="16200000">
              <a:off x="952502" y="3390901"/>
              <a:ext cx="2133600" cy="3428997"/>
            </a:xfrm>
            <a:prstGeom prst="rightArrowCallout">
              <a:avLst>
                <a:gd name="adj1" fmla="val 9532"/>
                <a:gd name="adj2" fmla="val 25000"/>
                <a:gd name="adj3" fmla="val 15313"/>
                <a:gd name="adj4" fmla="val 76166"/>
              </a:avLst>
            </a:prstGeom>
            <a:solidFill>
              <a:srgbClr val="268218"/>
            </a:solidFill>
            <a:ln>
              <a:solidFill>
                <a:srgbClr val="2682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81003" y="4648200"/>
              <a:ext cx="3505197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Arial" pitchFamily="34" charset="0"/>
                  <a:ea typeface="Verdana" pitchFamily="34" charset="0"/>
                  <a:cs typeface="Arial" pitchFamily="34" charset="0"/>
                </a:rPr>
                <a:t>Interest Rate Swaps</a:t>
              </a:r>
            </a:p>
            <a:p>
              <a:r>
                <a:rPr lang="en-US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greement </a:t>
              </a:r>
              <a:r>
                <a:rPr lang="en-US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between two parties to exchange floating interest payments for fixed interest payments on a specified notional amount for a specified </a:t>
              </a:r>
              <a:r>
                <a:rPr lang="en-US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period</a:t>
              </a:r>
            </a:p>
            <a:p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Basis Swap – Both Legs floating rates</a:t>
              </a:r>
              <a:endParaRPr lang="en-GB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029200" y="4292533"/>
            <a:ext cx="3962400" cy="1970486"/>
            <a:chOff x="5029200" y="4292533"/>
            <a:chExt cx="3962400" cy="1970486"/>
          </a:xfrm>
        </p:grpSpPr>
        <p:sp>
          <p:nvSpPr>
            <p:cNvPr id="72" name="Right Arrow Callout 71"/>
            <p:cNvSpPr/>
            <p:nvPr/>
          </p:nvSpPr>
          <p:spPr>
            <a:xfrm flipH="1">
              <a:off x="5029200" y="4292533"/>
              <a:ext cx="3962400" cy="1970486"/>
            </a:xfrm>
            <a:prstGeom prst="rightArrowCallout">
              <a:avLst>
                <a:gd name="adj1" fmla="val 9532"/>
                <a:gd name="adj2" fmla="val 25000"/>
                <a:gd name="adj3" fmla="val 25703"/>
                <a:gd name="adj4" fmla="val 76166"/>
              </a:avLst>
            </a:prstGeom>
            <a:solidFill>
              <a:srgbClr val="554224"/>
            </a:solidFill>
            <a:ln>
              <a:solidFill>
                <a:srgbClr val="5542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966053" y="4305597"/>
              <a:ext cx="2990911" cy="187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Arial" pitchFamily="34" charset="0"/>
                  <a:ea typeface="Verdana" pitchFamily="34" charset="0"/>
                  <a:cs typeface="Arial" pitchFamily="34" charset="0"/>
                </a:rPr>
                <a:t>Caps, Floors and Collars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Agreement that </a:t>
              </a:r>
              <a:r>
                <a:rPr lang="en-US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gives right but not an obligation to buy or sell a specified fixed interest instrument at a fixed price within specified </a:t>
              </a:r>
              <a:r>
                <a:rPr lang="en-US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time</a:t>
              </a:r>
            </a:p>
            <a:p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Cap – Upper Limit on  Rates</a:t>
              </a:r>
            </a:p>
            <a:p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Floor – Lower Limit on Rates</a:t>
              </a:r>
            </a:p>
            <a:p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Collar – Buy Cap and Sell Floor</a:t>
              </a:r>
              <a:endParaRPr lang="en-GB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4223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33333E-6 L -0.13246 3.33333E-6 C -0.19184 3.33333E-6 -0.26475 0.05509 -0.26475 0.1 L -0.26475 0.2 " pathEditMode="relative" rAng="0" ptsTypes="FfFF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47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14375 -4.44444E-6 C 0.20816 -4.44444E-6 0.2875 -0.04305 0.2875 -0.07777 L 0.2875 -0.15555 " pathEditMode="relative" rAng="0" ptsTypes="FfFF"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75" y="-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-0.125 -4.44444E-6 C -0.18108 -4.44444E-6 -0.25 -0.053 -0.25 -0.09583 L -0.25 -0.19166 " pathEditMode="relative" rAng="0" ptsTypes="FfFF">
                                      <p:cBhvr>
                                        <p:cTn id="7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-9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Other Types of IRD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429000" y="3048000"/>
            <a:ext cx="1940079" cy="1371600"/>
            <a:chOff x="3429000" y="3048000"/>
            <a:chExt cx="1940079" cy="1371600"/>
          </a:xfrm>
        </p:grpSpPr>
        <p:sp>
          <p:nvSpPr>
            <p:cNvPr id="6" name="Hexagon 5"/>
            <p:cNvSpPr/>
            <p:nvPr/>
          </p:nvSpPr>
          <p:spPr>
            <a:xfrm>
              <a:off x="3429000" y="3048000"/>
              <a:ext cx="1905000" cy="1371600"/>
            </a:xfrm>
            <a:prstGeom prst="hexagon">
              <a:avLst/>
            </a:prstGeom>
            <a:solidFill>
              <a:srgbClr val="20372B"/>
            </a:solidFill>
            <a:ln>
              <a:solidFill>
                <a:srgbClr val="2037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04401" y="3410634"/>
              <a:ext cx="18646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Non Traditional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Derivatives</a:t>
              </a:r>
              <a:endParaRPr lang="en-GB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51" y="1143000"/>
            <a:ext cx="3656049" cy="2590800"/>
            <a:chOff x="1551" y="1143000"/>
            <a:chExt cx="3656049" cy="2590800"/>
          </a:xfrm>
        </p:grpSpPr>
        <p:sp>
          <p:nvSpPr>
            <p:cNvPr id="12" name="Hexagon 11"/>
            <p:cNvSpPr/>
            <p:nvPr/>
          </p:nvSpPr>
          <p:spPr>
            <a:xfrm>
              <a:off x="1752600" y="2362200"/>
              <a:ext cx="1905000" cy="1371600"/>
            </a:xfrm>
            <a:prstGeom prst="hexagon">
              <a:avLst/>
            </a:prstGeom>
            <a:solidFill>
              <a:srgbClr val="52B920"/>
            </a:solidFill>
            <a:ln>
              <a:solidFill>
                <a:srgbClr val="52B9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795240" y="2846457"/>
              <a:ext cx="1819729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7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Corridor Option</a:t>
              </a:r>
              <a:endParaRPr lang="en-GB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51" y="1143000"/>
              <a:ext cx="3122649" cy="1200329"/>
            </a:xfrm>
            <a:prstGeom prst="rect">
              <a:avLst/>
            </a:prstGeom>
            <a:noFill/>
            <a:ln>
              <a:solidFill>
                <a:srgbClr val="0C888E"/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 algn="just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Entitles </a:t>
              </a:r>
              <a:r>
                <a:rPr lang="en-GB" sz="1200" dirty="0">
                  <a:latin typeface="Arial" pitchFamily="34" charset="0"/>
                  <a:cs typeface="Arial" pitchFamily="34" charset="0"/>
                </a:rPr>
                <a:t>the holder to receive a coupon at maturity for each day that a specified rate remains within an agreed-upon </a:t>
              </a: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range.</a:t>
              </a:r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Used by holders with exposure to floating rates</a:t>
              </a:r>
              <a:endParaRPr lang="en-GB" sz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029200" y="1270337"/>
            <a:ext cx="4113249" cy="2387263"/>
            <a:chOff x="5029200" y="1270337"/>
            <a:chExt cx="4113249" cy="2387263"/>
          </a:xfrm>
        </p:grpSpPr>
        <p:sp>
          <p:nvSpPr>
            <p:cNvPr id="8" name="Hexagon 7"/>
            <p:cNvSpPr/>
            <p:nvPr/>
          </p:nvSpPr>
          <p:spPr>
            <a:xfrm>
              <a:off x="5105400" y="2286000"/>
              <a:ext cx="1905000" cy="1371600"/>
            </a:xfrm>
            <a:prstGeom prst="hexagon">
              <a:avLst/>
            </a:prstGeom>
            <a:solidFill>
              <a:srgbClr val="03F7B1"/>
            </a:solidFill>
            <a:ln>
              <a:solidFill>
                <a:srgbClr val="03F7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29200" y="2691825"/>
              <a:ext cx="1981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CDS and Other Credit Derivatives</a:t>
              </a:r>
              <a:endParaRPr lang="en-GB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19800" y="1270337"/>
              <a:ext cx="3122649" cy="1015663"/>
            </a:xfrm>
            <a:prstGeom prst="rect">
              <a:avLst/>
            </a:prstGeom>
            <a:noFill/>
            <a:ln>
              <a:solidFill>
                <a:srgbClr val="0C888E"/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 algn="just">
                <a:buFont typeface="Arial" pitchFamily="34" charset="0"/>
                <a:buChar char="•"/>
              </a:pPr>
              <a:r>
                <a:rPr lang="en-GB" sz="1200" dirty="0">
                  <a:latin typeface="Arial" pitchFamily="34" charset="0"/>
                  <a:cs typeface="Arial" pitchFamily="34" charset="0"/>
                </a:rPr>
                <a:t>Holder gets protection against the default of a Reference Entity</a:t>
              </a:r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In </a:t>
              </a:r>
              <a:r>
                <a:rPr lang="en-GB" sz="1200" dirty="0">
                  <a:latin typeface="Arial" pitchFamily="34" charset="0"/>
                  <a:cs typeface="Arial" pitchFamily="34" charset="0"/>
                </a:rPr>
                <a:t>the CDS market, buying protection </a:t>
              </a: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means </a:t>
              </a:r>
              <a:r>
                <a:rPr lang="en-GB" sz="1200" dirty="0">
                  <a:latin typeface="Arial" pitchFamily="34" charset="0"/>
                  <a:cs typeface="Arial" pitchFamily="34" charset="0"/>
                </a:rPr>
                <a:t>reducing credit risk, and selling </a:t>
              </a: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protection means </a:t>
              </a:r>
              <a:r>
                <a:rPr lang="en-GB" sz="1200" dirty="0">
                  <a:latin typeface="Arial" pitchFamily="34" charset="0"/>
                  <a:cs typeface="Arial" pitchFamily="34" charset="0"/>
                </a:rPr>
                <a:t>assuming credit </a:t>
              </a: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risk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276601" y="1143000"/>
            <a:ext cx="2590800" cy="1828800"/>
            <a:chOff x="3276601" y="1143000"/>
            <a:chExt cx="2590800" cy="1828800"/>
          </a:xfrm>
        </p:grpSpPr>
        <p:sp>
          <p:nvSpPr>
            <p:cNvPr id="7" name="Hexagon 6"/>
            <p:cNvSpPr/>
            <p:nvPr/>
          </p:nvSpPr>
          <p:spPr>
            <a:xfrm>
              <a:off x="3429000" y="1600200"/>
              <a:ext cx="1905000" cy="1371600"/>
            </a:xfrm>
            <a:prstGeom prst="hexagon">
              <a:avLst/>
            </a:prstGeom>
            <a:solidFill>
              <a:srgbClr val="E76C91"/>
            </a:solidFill>
            <a:ln>
              <a:solidFill>
                <a:srgbClr val="E76C9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32249" y="2069068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Swaptions</a:t>
              </a:r>
              <a:endParaRPr lang="en-GB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76601" y="1143000"/>
              <a:ext cx="2590800" cy="461665"/>
            </a:xfrm>
            <a:prstGeom prst="rect">
              <a:avLst/>
            </a:prstGeom>
            <a:noFill/>
            <a:ln>
              <a:solidFill>
                <a:srgbClr val="0C888E"/>
              </a:solidFill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>
                  <a:latin typeface="Arial" pitchFamily="34" charset="0"/>
                  <a:cs typeface="Arial" pitchFamily="34" charset="0"/>
                </a:rPr>
                <a:t>Gives the right, </a:t>
              </a: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not </a:t>
              </a:r>
              <a:r>
                <a:rPr lang="en-GB" sz="1200" dirty="0">
                  <a:latin typeface="Arial" pitchFamily="34" charset="0"/>
                  <a:cs typeface="Arial" pitchFamily="34" charset="0"/>
                </a:rPr>
                <a:t>obligation, to enter into a swap in future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21231" y="3810000"/>
            <a:ext cx="3536369" cy="2052567"/>
            <a:chOff x="121231" y="3810000"/>
            <a:chExt cx="3536369" cy="2052567"/>
          </a:xfrm>
        </p:grpSpPr>
        <p:sp>
          <p:nvSpPr>
            <p:cNvPr id="11" name="Hexagon 10"/>
            <p:cNvSpPr/>
            <p:nvPr/>
          </p:nvSpPr>
          <p:spPr>
            <a:xfrm>
              <a:off x="1752600" y="3810000"/>
              <a:ext cx="1905000" cy="1371600"/>
            </a:xfrm>
            <a:prstGeom prst="hexagon">
              <a:avLst/>
            </a:prstGeom>
            <a:solidFill>
              <a:srgbClr val="B8F6E3"/>
            </a:solidFill>
            <a:ln>
              <a:solidFill>
                <a:srgbClr val="B8F6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92032" y="4267200"/>
              <a:ext cx="1826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b="1" dirty="0" smtClean="0">
                  <a:latin typeface="Arial" pitchFamily="34" charset="0"/>
                  <a:cs typeface="Arial" pitchFamily="34" charset="0"/>
                </a:rPr>
                <a:t>Inverse Floater</a:t>
              </a:r>
              <a:endParaRPr lang="en-GB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1231" y="5216236"/>
              <a:ext cx="2590800" cy="646331"/>
            </a:xfrm>
            <a:prstGeom prst="rect">
              <a:avLst/>
            </a:prstGeom>
            <a:noFill/>
            <a:ln>
              <a:solidFill>
                <a:srgbClr val="0C888E"/>
              </a:solidFill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Bond that pays a coupon that varies with changes in the rate</a:t>
              </a:r>
            </a:p>
            <a:p>
              <a:pPr marL="171450" indent="-171450">
                <a:buFont typeface="Arial" pitchFamily="34" charset="0"/>
                <a:buChar char="•"/>
              </a:pPr>
              <a:endParaRPr lang="en-GB" sz="12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105400" y="3733800"/>
            <a:ext cx="3771124" cy="2202597"/>
            <a:chOff x="5105400" y="3733800"/>
            <a:chExt cx="3771124" cy="2202597"/>
          </a:xfrm>
        </p:grpSpPr>
        <p:sp>
          <p:nvSpPr>
            <p:cNvPr id="9" name="Hexagon 8"/>
            <p:cNvSpPr/>
            <p:nvPr/>
          </p:nvSpPr>
          <p:spPr>
            <a:xfrm>
              <a:off x="5105400" y="3733800"/>
              <a:ext cx="1905000" cy="1371600"/>
            </a:xfrm>
            <a:prstGeom prst="hexagon">
              <a:avLst/>
            </a:prstGeom>
            <a:solidFill>
              <a:srgbClr val="A6372E"/>
            </a:solidFill>
            <a:ln>
              <a:solidFill>
                <a:srgbClr val="A637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81600" y="3962400"/>
              <a:ext cx="177316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Constant Maturity swap/note/bond</a:t>
              </a:r>
              <a:endParaRPr lang="en-GB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85724" y="5105400"/>
              <a:ext cx="2590800" cy="830997"/>
            </a:xfrm>
            <a:prstGeom prst="rect">
              <a:avLst/>
            </a:prstGeom>
            <a:noFill/>
            <a:ln>
              <a:solidFill>
                <a:srgbClr val="0C888E"/>
              </a:solidFill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Medium or Long term rate is used instead of LIBOR for floating leg</a:t>
              </a:r>
            </a:p>
            <a:p>
              <a:pPr marL="171450" indent="-171450">
                <a:buFont typeface="Arial" pitchFamily="34" charset="0"/>
                <a:buChar char="•"/>
              </a:pPr>
              <a:endParaRPr lang="en-GB" sz="12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514600" y="4495800"/>
            <a:ext cx="6019800" cy="2539663"/>
            <a:chOff x="2514600" y="4495800"/>
            <a:chExt cx="6019800" cy="2539663"/>
          </a:xfrm>
        </p:grpSpPr>
        <p:sp>
          <p:nvSpPr>
            <p:cNvPr id="10" name="Hexagon 9"/>
            <p:cNvSpPr/>
            <p:nvPr/>
          </p:nvSpPr>
          <p:spPr>
            <a:xfrm>
              <a:off x="3429000" y="4495800"/>
              <a:ext cx="1905000" cy="1371600"/>
            </a:xfrm>
            <a:prstGeom prst="hexagon">
              <a:avLst/>
            </a:prstGeom>
            <a:solidFill>
              <a:srgbClr val="575F7C"/>
            </a:solidFill>
            <a:ln>
              <a:solidFill>
                <a:srgbClr val="575F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82690" y="4996934"/>
              <a:ext cx="17620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Other Floaters</a:t>
              </a:r>
              <a:endParaRPr lang="en-GB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14600" y="6019800"/>
              <a:ext cx="6019800" cy="1015663"/>
            </a:xfrm>
            <a:prstGeom prst="rect">
              <a:avLst/>
            </a:prstGeom>
            <a:noFill/>
            <a:ln>
              <a:solidFill>
                <a:srgbClr val="0C888E"/>
              </a:solidFill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Range – Coupon that depends on number of days the underlying rate is in a range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Ratchet – Floating interest rate – Increase or decrease relative to previous coupon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Inflation Linked – Fixed Coupon linked to inflation index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Callable and Puttable Bonds</a:t>
              </a:r>
            </a:p>
            <a:p>
              <a:pPr marL="171450" indent="-171450">
                <a:buFont typeface="Arial" pitchFamily="34" charset="0"/>
                <a:buChar char="•"/>
              </a:pPr>
              <a:endParaRPr lang="en-GB" sz="1200" dirty="0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8561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25556 L -0.00226 0.13171 C -0.00278 0.10394 -0.00347 0.08889 -0.00417 0.08889 C -0.00503 0.08889 -0.00573 0.10394 -0.00625 0.13171 L -0.00833 0.25556 " pathEditMode="relative" rAng="0" ptsTypes="FffFF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-833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6 -1.11111E-6 L -0.12396 -1.11111E-6 C -0.18716 -1.11111E-6 -0.26459 -0.0412 -0.26459 -0.07477 L -0.26459 -0.1493 " pathEditMode="relative" rAng="0" ptsTypes="FfFF"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63" y="-7477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6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0.01111 L -0.13333 -0.01111 C -0.19687 -0.01111 -0.27482 0.04607 -0.27482 0.09259 L -0.27482 0.1963 " pathEditMode="relative" rAng="0" ptsTypes="FfFF">
                                      <p:cBhvr>
                                        <p:cTn id="78" dur="1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67" y="1037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0.01111 L 0.1592 0.01111 C 0.21927 0.01111 0.2934 -0.03333 0.2934 -0.06921 L 0.2934 -0.14954 " pathEditMode="relative" rAng="0" ptsTypes="FfFF">
                                      <p:cBhvr>
                                        <p:cTn id="94" dur="16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20" y="-8032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-0.01111 L -0.03959 -0.01111 C -0.06858 -0.01111 -0.10417 -0.0868 -0.10417 -0.14815 L -0.10417 -0.28518 " pathEditMode="relative" rAng="0" ptsTypes="FfFF">
                                      <p:cBhvr>
                                        <p:cTn id="1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58" y="-13704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16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Key Risks Addressed by IRD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2895600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3979691" y="3259789"/>
            <a:ext cx="1154316" cy="372412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  <a:alpha val="61000"/>
                </a:schemeClr>
              </a:gs>
              <a:gs pos="100000">
                <a:srgbClr val="A000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6200" y="1214263"/>
            <a:ext cx="4009530" cy="2367138"/>
            <a:chOff x="76200" y="1214263"/>
            <a:chExt cx="4009530" cy="2367138"/>
          </a:xfrm>
        </p:grpSpPr>
        <p:sp>
          <p:nvSpPr>
            <p:cNvPr id="75" name="Rounded Rectangle 74"/>
            <p:cNvSpPr/>
            <p:nvPr/>
          </p:nvSpPr>
          <p:spPr>
            <a:xfrm>
              <a:off x="76200" y="1617489"/>
              <a:ext cx="4009530" cy="1963912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bg1">
                    <a:lumMod val="50000"/>
                    <a:alpha val="34000"/>
                  </a:schemeClr>
                </a:gs>
                <a:gs pos="56000">
                  <a:schemeClr val="bg1">
                    <a:lumMod val="65000"/>
                    <a:alpha val="29000"/>
                  </a:schemeClr>
                </a:gs>
                <a:gs pos="100000">
                  <a:schemeClr val="bg1">
                    <a:lumMod val="50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Meeting Guaranteed rates to policy holders in case of falling rates and Duration of Assets &lt; Duration of Liabilities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Fixed Receiver Swaption can be used to mitigate (Pay Float and Receive fixed during falling rates)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Guard </a:t>
              </a:r>
              <a:r>
                <a:rPr lang="en-GB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against massive potential losses resulting from a major natural </a:t>
              </a:r>
              <a:r>
                <a:rPr lang="en-GB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disaster (Catastrophe Swap – Pay Fixed Receive based on Catastrophe Index)</a:t>
              </a:r>
              <a:endParaRPr lang="en-GB" sz="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6200" y="1214263"/>
              <a:ext cx="3903491" cy="40322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balanced" dir="t"/>
            </a:scene3d>
            <a:sp3d extrusionH="317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latin typeface="Arial" pitchFamily="34" charset="0"/>
                  <a:cs typeface="Arial" pitchFamily="34" charset="0"/>
                </a:rPr>
                <a:t>Actuarial Risk</a:t>
              </a:r>
              <a:endParaRPr lang="en-GB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880167" y="1223012"/>
            <a:ext cx="4035232" cy="2358389"/>
            <a:chOff x="4880167" y="1223012"/>
            <a:chExt cx="4035232" cy="2358389"/>
          </a:xfrm>
        </p:grpSpPr>
        <p:sp>
          <p:nvSpPr>
            <p:cNvPr id="77" name="Rounded Rectangle 76"/>
            <p:cNvSpPr/>
            <p:nvPr/>
          </p:nvSpPr>
          <p:spPr>
            <a:xfrm flipH="1">
              <a:off x="4880167" y="1644476"/>
              <a:ext cx="4035230" cy="1936925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bg1">
                    <a:lumMod val="50000"/>
                    <a:alpha val="34000"/>
                  </a:schemeClr>
                </a:gs>
                <a:gs pos="56000">
                  <a:schemeClr val="bg1">
                    <a:lumMod val="65000"/>
                    <a:alpha val="29000"/>
                  </a:schemeClr>
                </a:gs>
                <a:gs pos="100000">
                  <a:schemeClr val="bg1">
                    <a:lumMod val="50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Mismatching of Assets and Liabilities – Gap Risk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Duration matching is difficult because of high volatility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Interest Rate Futures/Swaps can convert Fixed to Floating and vice versa and reduce volatility of Balance sheet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Volatility Swap, Correlation Swap , Constant Maturity swap also serve the purpose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endParaRPr lang="en-GB" sz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 flipH="1">
              <a:off x="4880167" y="1223012"/>
              <a:ext cx="4035232" cy="39447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balanced" dir="t"/>
            </a:scene3d>
            <a:sp3d extrusionH="317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latin typeface="Arial" pitchFamily="34" charset="0"/>
                  <a:cs typeface="Arial" pitchFamily="34" charset="0"/>
                </a:rPr>
                <a:t>Market Risk</a:t>
              </a:r>
              <a:endParaRPr lang="en-GB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6200" y="4343905"/>
            <a:ext cx="3535984" cy="2133095"/>
            <a:chOff x="76200" y="4343905"/>
            <a:chExt cx="3535984" cy="2133095"/>
          </a:xfrm>
        </p:grpSpPr>
        <p:sp>
          <p:nvSpPr>
            <p:cNvPr id="79" name="Rounded Rectangle 78"/>
            <p:cNvSpPr/>
            <p:nvPr/>
          </p:nvSpPr>
          <p:spPr>
            <a:xfrm>
              <a:off x="103185" y="4724400"/>
              <a:ext cx="3508999" cy="17526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bg1">
                    <a:lumMod val="50000"/>
                    <a:alpha val="34000"/>
                  </a:schemeClr>
                </a:gs>
                <a:gs pos="56000">
                  <a:schemeClr val="bg1">
                    <a:lumMod val="65000"/>
                    <a:alpha val="29000"/>
                  </a:schemeClr>
                </a:gs>
                <a:gs pos="100000">
                  <a:schemeClr val="bg1">
                    <a:lumMod val="50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Forced Selling of assets to meet surrenders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Entering into FRA or IR Options with large banks as </a:t>
              </a:r>
              <a:r>
                <a:rPr lang="en-GB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counterparties enable to adjust their liquidity holdings to an upcoming </a:t>
              </a:r>
              <a:r>
                <a:rPr lang="en-GB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liquidity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Widening Bid offer spreads can be reduced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Withdrawal option: A put of the illiquid underlying at the market </a:t>
              </a:r>
              <a:r>
                <a:rPr lang="en-GB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price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Return Swap, Return Swaption, Liquidity Option can address liquidity risk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endParaRPr lang="en-GB" sz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76200" y="4343905"/>
              <a:ext cx="3535984" cy="390564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balanced" dir="t"/>
            </a:scene3d>
            <a:sp3d extrusionH="317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latin typeface="Arial" pitchFamily="34" charset="0"/>
                  <a:cs typeface="Arial" pitchFamily="34" charset="0"/>
                </a:rPr>
                <a:t>Liquidity Risk</a:t>
              </a:r>
              <a:endParaRPr lang="en-GB" sz="20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029200" y="4343400"/>
            <a:ext cx="3781395" cy="2133600"/>
            <a:chOff x="5029200" y="4343400"/>
            <a:chExt cx="3781395" cy="2133600"/>
          </a:xfrm>
        </p:grpSpPr>
        <p:sp>
          <p:nvSpPr>
            <p:cNvPr id="35" name="Rounded Rectangle 34"/>
            <p:cNvSpPr/>
            <p:nvPr/>
          </p:nvSpPr>
          <p:spPr>
            <a:xfrm flipH="1">
              <a:off x="5029200" y="4769382"/>
              <a:ext cx="3781393" cy="1707618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bg1">
                    <a:lumMod val="50000"/>
                    <a:alpha val="34000"/>
                  </a:schemeClr>
                </a:gs>
                <a:gs pos="56000">
                  <a:schemeClr val="bg1">
                    <a:lumMod val="65000"/>
                    <a:alpha val="29000"/>
                  </a:schemeClr>
                </a:gs>
                <a:gs pos="100000">
                  <a:schemeClr val="bg1">
                    <a:lumMod val="50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Credit Derivatives like CDS enable investment in having exposure to different types of Fixed Income Securities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Credit Default Swap, Total Returns Swap and Credit Linked notes address the exposure to interest rates and hence the default risk 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endParaRPr lang="en-GB" sz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 flipH="1">
              <a:off x="5029203" y="4343400"/>
              <a:ext cx="3781392" cy="387109"/>
            </a:xfrm>
            <a:prstGeom prst="rect">
              <a:avLst/>
            </a:prstGeom>
            <a:solidFill>
              <a:srgbClr val="663300"/>
            </a:solidFill>
            <a:ln>
              <a:noFill/>
            </a:ln>
            <a:effectLst/>
            <a:scene3d>
              <a:camera prst="orthographicFront"/>
              <a:lightRig rig="balanced" dir="t"/>
            </a:scene3d>
            <a:sp3d extrusionH="317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latin typeface="Arial" pitchFamily="34" charset="0"/>
                  <a:cs typeface="Arial" pitchFamily="34" charset="0"/>
                </a:rPr>
                <a:t>Credit Risk</a:t>
              </a:r>
              <a:endParaRPr lang="en-GB" sz="20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828800" y="2242539"/>
            <a:ext cx="5013838" cy="3320061"/>
            <a:chOff x="1828800" y="2242539"/>
            <a:chExt cx="5013838" cy="3320061"/>
          </a:xfrm>
        </p:grpSpPr>
        <p:grpSp>
          <p:nvGrpSpPr>
            <p:cNvPr id="36" name="Group 35"/>
            <p:cNvGrpSpPr/>
            <p:nvPr/>
          </p:nvGrpSpPr>
          <p:grpSpPr>
            <a:xfrm>
              <a:off x="1828800" y="2242539"/>
              <a:ext cx="5013838" cy="3320061"/>
              <a:chOff x="932929" y="1501689"/>
              <a:chExt cx="6986428" cy="5259500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932929" y="1501689"/>
                <a:ext cx="6986428" cy="5259500"/>
                <a:chOff x="932929" y="1501689"/>
                <a:chExt cx="6986428" cy="5259500"/>
              </a:xfrm>
            </p:grpSpPr>
            <p:sp>
              <p:nvSpPr>
                <p:cNvPr id="39" name="Up Arrow 38"/>
                <p:cNvSpPr/>
                <p:nvPr/>
              </p:nvSpPr>
              <p:spPr>
                <a:xfrm rot="178300">
                  <a:off x="3731916" y="1501689"/>
                  <a:ext cx="1403528" cy="2205801"/>
                </a:xfrm>
                <a:prstGeom prst="upArrow">
                  <a:avLst/>
                </a:prstGeom>
                <a:solidFill>
                  <a:srgbClr val="A90C0C"/>
                </a:solidFill>
                <a:ln>
                  <a:noFill/>
                </a:ln>
                <a:effectLst/>
                <a:scene3d>
                  <a:camera prst="orthographicFront">
                    <a:rot lat="18899981" lon="0" rev="180000"/>
                  </a:camera>
                  <a:lightRig rig="twoPt" dir="t"/>
                </a:scene3d>
                <a:sp3d extrusionH="317500">
                  <a:bevelT h="0" prst="relaxedInset"/>
                  <a:bevelB w="0" h="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r>
                    <a:rPr lang="en-US" sz="1600" b="1" dirty="0" smtClean="0">
                      <a:solidFill>
                        <a:srgbClr val="E3DE00"/>
                      </a:solidFill>
                      <a:latin typeface="Arial" pitchFamily="34" charset="0"/>
                      <a:cs typeface="Arial" pitchFamily="34" charset="0"/>
                    </a:rPr>
                    <a:t>	</a:t>
                  </a:r>
                  <a:endParaRPr lang="en-US" sz="1600" b="1" dirty="0">
                    <a:solidFill>
                      <a:srgbClr val="E3DE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 rot="120000">
                  <a:off x="3014305" y="2984559"/>
                  <a:ext cx="2784730" cy="2191142"/>
                </a:xfrm>
                <a:prstGeom prst="ellipse">
                  <a:avLst/>
                </a:prstGeom>
                <a:solidFill>
                  <a:srgbClr val="A90C0C"/>
                </a:solidFill>
                <a:ln>
                  <a:noFill/>
                </a:ln>
                <a:effectLst/>
                <a:scene3d>
                  <a:camera prst="orthographicFront">
                    <a:rot lat="18899981" lon="0" rev="120000"/>
                  </a:camera>
                  <a:lightRig rig="twoPt" dir="t"/>
                </a:scene3d>
                <a:sp3d extrusionH="317500">
                  <a:bevelT h="0" prst="relaxedInset"/>
                  <a:bevelB w="0" h="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solidFill>
                      <a:srgbClr val="E3DE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" name="Up Arrow 43"/>
                <p:cNvSpPr/>
                <p:nvPr/>
              </p:nvSpPr>
              <p:spPr>
                <a:xfrm rot="10800000">
                  <a:off x="3728489" y="4555388"/>
                  <a:ext cx="1403528" cy="2205801"/>
                </a:xfrm>
                <a:prstGeom prst="upArrow">
                  <a:avLst/>
                </a:prstGeom>
                <a:solidFill>
                  <a:srgbClr val="A90C0C"/>
                </a:solidFill>
                <a:ln>
                  <a:noFill/>
                </a:ln>
                <a:effectLst/>
                <a:scene3d>
                  <a:camera prst="orthographicFront">
                    <a:rot lat="2400000" lon="115952" rev="0"/>
                  </a:camera>
                  <a:lightRig rig="flat" dir="t"/>
                </a:scene3d>
                <a:sp3d extrusionH="317500">
                  <a:bevelT h="0" prst="relaxedInset"/>
                  <a:bevelB w="0" h="0"/>
                  <a:extrusionClr>
                    <a:srgbClr val="3E0000"/>
                  </a:extrusion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E3DE00"/>
                      </a:solidFill>
                      <a:latin typeface="Arial" pitchFamily="34" charset="0"/>
                      <a:cs typeface="Arial" pitchFamily="34" charset="0"/>
                    </a:rPr>
                    <a:t>         </a:t>
                  </a:r>
                  <a:endParaRPr lang="en-US" sz="1600" dirty="0">
                    <a:solidFill>
                      <a:srgbClr val="E3DE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" name="Up Arrow 49"/>
                <p:cNvSpPr/>
                <p:nvPr/>
              </p:nvSpPr>
              <p:spPr>
                <a:xfrm rot="15412459">
                  <a:off x="1334066" y="2999397"/>
                  <a:ext cx="1403528" cy="2205802"/>
                </a:xfrm>
                <a:prstGeom prst="upArrow">
                  <a:avLst/>
                </a:prstGeom>
                <a:solidFill>
                  <a:srgbClr val="A90C0C"/>
                </a:solidFill>
                <a:ln>
                  <a:noFill/>
                </a:ln>
                <a:effectLst/>
                <a:scene3d>
                  <a:camera prst="orthographicFront">
                    <a:rot lat="362547" lon="19809409" rev="20796005"/>
                  </a:camera>
                  <a:lightRig rig="threePt" dir="t"/>
                </a:scene3d>
                <a:sp3d extrusionH="317500">
                  <a:bevelT h="0" prst="relaxedInset"/>
                  <a:bevelB w="0" h="0"/>
                  <a:extrusionClr>
                    <a:srgbClr val="180000"/>
                  </a:extrusion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r>
                    <a:rPr lang="en-US" sz="1600" b="1" dirty="0" smtClean="0">
                      <a:solidFill>
                        <a:srgbClr val="E3DE00"/>
                      </a:solidFill>
                      <a:latin typeface="Arial" pitchFamily="34" charset="0"/>
                      <a:cs typeface="Arial" pitchFamily="34" charset="0"/>
                    </a:rPr>
                    <a:t>    </a:t>
                  </a:r>
                  <a:endParaRPr lang="en-US" sz="1600" b="1" dirty="0">
                    <a:solidFill>
                      <a:srgbClr val="E3DE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" name="Up Arrow 50"/>
                <p:cNvSpPr/>
                <p:nvPr/>
              </p:nvSpPr>
              <p:spPr>
                <a:xfrm rot="4500000">
                  <a:off x="6114693" y="2981513"/>
                  <a:ext cx="1403528" cy="2205801"/>
                </a:xfrm>
                <a:prstGeom prst="upArrow">
                  <a:avLst>
                    <a:gd name="adj1" fmla="val 50000"/>
                    <a:gd name="adj2" fmla="val 50112"/>
                  </a:avLst>
                </a:prstGeom>
                <a:solidFill>
                  <a:srgbClr val="A90C0C"/>
                </a:solidFill>
                <a:ln>
                  <a:noFill/>
                </a:ln>
                <a:effectLst/>
                <a:scene3d>
                  <a:camera prst="orthographicFront">
                    <a:rot lat="0" lon="2406000" rev="20700000"/>
                  </a:camera>
                  <a:lightRig rig="threePt" dir="t"/>
                </a:scene3d>
                <a:sp3d extrusionH="317500">
                  <a:bevelT h="0" prst="relaxedInset"/>
                  <a:bevelB w="0" h="0"/>
                  <a:extrusionClr>
                    <a:srgbClr val="3E0000"/>
                  </a:extrusion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ctr"/>
                  <a:r>
                    <a:rPr lang="en-US" sz="1600" b="1" dirty="0" smtClean="0">
                      <a:solidFill>
                        <a:srgbClr val="E3DE00"/>
                      </a:solidFill>
                      <a:latin typeface="Arial" pitchFamily="34" charset="0"/>
                      <a:cs typeface="Arial" pitchFamily="34" charset="0"/>
                    </a:rPr>
                    <a:t>        </a:t>
                  </a:r>
                  <a:endParaRPr lang="en-US" sz="1600" b="1" dirty="0">
                    <a:solidFill>
                      <a:srgbClr val="E3DE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8" name="Oval 37"/>
              <p:cNvSpPr/>
              <p:nvPr/>
            </p:nvSpPr>
            <p:spPr>
              <a:xfrm rot="120000">
                <a:off x="3469972" y="3220273"/>
                <a:ext cx="1906522" cy="1500131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A90C0C"/>
                </a:solidFill>
              </a:ln>
              <a:effectLst>
                <a:outerShdw blurRad="266700" dist="127000" dir="5880000" algn="t" rotWithShape="0">
                  <a:srgbClr val="A90C0C">
                    <a:alpha val="40000"/>
                  </a:srgbClr>
                </a:outerShdw>
              </a:effectLst>
              <a:scene3d>
                <a:camera prst="orthographicFront">
                  <a:rot lat="18899981" lon="0" rev="120000"/>
                </a:camera>
                <a:lightRig rig="twoPt" dir="t"/>
              </a:scene3d>
              <a:sp3d extrusionH="127000" prstMaterial="plastic">
                <a:bevelT w="38100" h="0" prst="relaxedInset"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rgbClr val="E3DE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3670786" y="3581400"/>
              <a:ext cx="19680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latin typeface="Arial" pitchFamily="34" charset="0"/>
                  <a:cs typeface="Arial" pitchFamily="34" charset="0"/>
                </a:rPr>
                <a:t>Risks Addressed</a:t>
              </a:r>
              <a:endParaRPr lang="en-GB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41973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48148E-6 L -0.13559 -1.48148E-6 C -0.19635 -1.48148E-6 -0.27101 0.06574 -0.27101 0.11921 L -0.27101 0.23866 " pathEditMode="relative" rAng="0" ptsTypes="FfFF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59" y="11921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0.1408 1.11111E-6 C 0.204 1.11111E-6 0.28177 -0.05833 0.28177 -0.10556 L 0.28177 -0.21111 " pathEditMode="relative" rAng="0" ptsTypes="FfFF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80" y="-10556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-0.13264 1.11111E-6 C -0.19219 1.11111E-6 -0.2651 -0.06134 -0.2651 -0.11111 L -0.2651 -0.22222 " pathEditMode="relative" rAng="0" ptsTypes="FfFF">
                                      <p:cBhvr>
                                        <p:cTn id="7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64" y="-11111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Interest Rate Derivatives – Global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492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sz="31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Use of derivatives in hedging interest rate risks and its relevance in Indian Insurance Industry</a:t>
            </a:r>
            <a:r>
              <a:rPr lang="en-US" sz="31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Interest rates and Insurance Industry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Overview of Interest Rate Risk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Interest Rate Derivatives – Conceptual Understanding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Interest Rate Derivatives – Global Market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Interest Rate Derivatives – Insurance Industry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Interest Rate Derivatives – Indian Scenario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Key Challenges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152400" y="304800"/>
            <a:ext cx="76962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A Glance of Global OTC Derivatives Market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78486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1025" y="5753100"/>
            <a:ext cx="28479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0348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 Glance of Global IRD Market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754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5715000"/>
            <a:ext cx="2238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8961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Interest Rate Derivatives – Insurance Industry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38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Insurance Industry and Derivatives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Exposure is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less than 1% of total cash and invested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assets as per NAIC 2013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Report</a:t>
            </a: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Notional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amount of derivatives exposure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is increasing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year over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year</a:t>
            </a: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Use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derivatives to implement various investment and portfolio strategies, such as hedging, Lower the funding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costs, replicating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assets and generating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income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412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Commonly used Derivatives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876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sz="1800" dirty="0">
                <a:latin typeface="Arial" pitchFamily="34" charset="0"/>
                <a:cs typeface="Arial" pitchFamily="34" charset="0"/>
              </a:rPr>
              <a:t>Derivatives play a significant role in insurer risk management practices and implement the overall asset-liability management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strategies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Long-dated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interest rate swaps to increase the interest rate duration of assets </a:t>
            </a: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Credit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default swaps to synthetically replicate investments that are otherwise more expensive or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unavailable</a:t>
            </a:r>
          </a:p>
          <a:p>
            <a:pPr>
              <a:lnSpc>
                <a:spcPct val="150000"/>
              </a:lnSpc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CDS to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hedge existing credit exposures where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uneconomical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to sell the existing related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asset</a:t>
            </a:r>
          </a:p>
          <a:p>
            <a:pPr>
              <a:lnSpc>
                <a:spcPct val="150000"/>
              </a:lnSpc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Equity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options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reduce market risks associated with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certain policies,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and financial guaranty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contracts</a:t>
            </a:r>
          </a:p>
          <a:p>
            <a:pPr>
              <a:lnSpc>
                <a:spcPct val="150000"/>
              </a:lnSpc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Derivatives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to earn additional investment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income -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sell covered call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options (Speculative Positions)</a:t>
            </a:r>
          </a:p>
          <a:p>
            <a:pPr>
              <a:lnSpc>
                <a:spcPct val="150000"/>
              </a:lnSpc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Replicate illiquid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securities by selling credit protection on a corporate name through a credit default swap while buying a liquid government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security</a:t>
            </a:r>
          </a:p>
          <a:p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591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Insurers use Derivatives for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62500" lnSpcReduction="20000"/>
          </a:bodyPr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Efficient portfolio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management (Grow Asset Portfolio Faster and have diverse risk profiles)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Reduce Investment Risk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Tactical Asset Allocation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Tax Management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Hedging Specific Liabilities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Products with Embedded Options</a:t>
            </a:r>
          </a:p>
          <a:p>
            <a:pPr lvl="1"/>
            <a:r>
              <a:rPr lang="en-GB" dirty="0">
                <a:latin typeface="Arial" pitchFamily="34" charset="0"/>
                <a:cs typeface="Arial" pitchFamily="34" charset="0"/>
              </a:rPr>
              <a:t>With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profit </a:t>
            </a:r>
            <a:r>
              <a:rPr lang="en-GB" dirty="0">
                <a:latin typeface="Arial" pitchFamily="34" charset="0"/>
                <a:cs typeface="Arial" pitchFamily="34" charset="0"/>
              </a:rPr>
              <a:t>guarantees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Improving returns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Creating Synthetic Assets </a:t>
            </a:r>
          </a:p>
          <a:p>
            <a:pPr lvl="2"/>
            <a:r>
              <a:rPr lang="en-GB" dirty="0" smtClean="0">
                <a:latin typeface="Arial" pitchFamily="34" charset="0"/>
                <a:cs typeface="Arial" pitchFamily="34" charset="0"/>
              </a:rPr>
              <a:t>Floating rate Bond = Fixed Rate Bond + Interest rate Swap</a:t>
            </a:r>
          </a:p>
          <a:p>
            <a:pPr lvl="2"/>
            <a:r>
              <a:rPr lang="en-GB" dirty="0" smtClean="0">
                <a:latin typeface="Arial" pitchFamily="34" charset="0"/>
                <a:cs typeface="Arial" pitchFamily="34" charset="0"/>
              </a:rPr>
              <a:t>Pay Fixed IRS = Long Floating rate Bond + Short Fixed rate Bond</a:t>
            </a:r>
          </a:p>
          <a:p>
            <a:pPr lvl="1"/>
            <a:r>
              <a:rPr lang="en-GB" dirty="0">
                <a:latin typeface="Arial" pitchFamily="34" charset="0"/>
                <a:cs typeface="Arial" pitchFamily="34" charset="0"/>
              </a:rPr>
              <a:t>Exploiting investment opportunities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Solvency management</a:t>
            </a:r>
          </a:p>
          <a:p>
            <a:pPr lvl="1"/>
            <a:r>
              <a:rPr lang="en-GB" dirty="0">
                <a:latin typeface="Arial" pitchFamily="34" charset="0"/>
                <a:cs typeface="Arial" pitchFamily="34" charset="0"/>
              </a:rPr>
              <a:t>Substitute risk management (Inexpensive) for capital (Expensive)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Equity Put option to reduce falling equity value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Solvency Protection against adverse Interest rate movement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799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Using Interest Rate Derivatives – Examples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Existing Fixed Rate Liabilities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Risk</a:t>
            </a:r>
          </a:p>
          <a:p>
            <a:pPr lvl="2"/>
            <a:r>
              <a:rPr lang="en-GB" dirty="0" smtClean="0">
                <a:latin typeface="Arial" pitchFamily="34" charset="0"/>
                <a:cs typeface="Arial" pitchFamily="34" charset="0"/>
              </a:rPr>
              <a:t>Exposure to variability in future value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Hedging Strategy</a:t>
            </a:r>
          </a:p>
          <a:p>
            <a:pPr lvl="2"/>
            <a:r>
              <a:rPr lang="en-GB" dirty="0" smtClean="0">
                <a:latin typeface="Arial" pitchFamily="34" charset="0"/>
                <a:cs typeface="Arial" pitchFamily="34" charset="0"/>
              </a:rPr>
              <a:t>Convert Interest paid to floating by entering into IRS</a:t>
            </a:r>
          </a:p>
          <a:p>
            <a:pPr lvl="2"/>
            <a:r>
              <a:rPr lang="en-GB" dirty="0" smtClean="0">
                <a:latin typeface="Arial" pitchFamily="34" charset="0"/>
                <a:cs typeface="Arial" pitchFamily="34" charset="0"/>
              </a:rPr>
              <a:t>Asset </a:t>
            </a:r>
            <a:r>
              <a:rPr lang="en-GB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Lock in a minimum value by buying a put option or buying a Payer Swaption</a:t>
            </a:r>
          </a:p>
          <a:p>
            <a:pPr lvl="2"/>
            <a:r>
              <a:rPr lang="en-GB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Liability  Lock in a Maximum Value by buying a call option or a Receiver Swaption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632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Commitment towards Fixed rate Liabilities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Risk </a:t>
            </a:r>
            <a:endParaRPr lang="en-GB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2"/>
            <a:r>
              <a:rPr lang="en-GB" dirty="0" smtClean="0">
                <a:latin typeface="Arial" pitchFamily="34" charset="0"/>
                <a:cs typeface="Arial" pitchFamily="34" charset="0"/>
              </a:rPr>
              <a:t>Exposure to variability in interest rate payments due to changes in Interest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Rate</a:t>
            </a:r>
          </a:p>
          <a:p>
            <a:pPr lvl="2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Hedging Strategy</a:t>
            </a:r>
          </a:p>
          <a:p>
            <a:pPr lvl="2"/>
            <a:r>
              <a:rPr lang="en-GB" dirty="0" smtClean="0">
                <a:latin typeface="Arial" pitchFamily="34" charset="0"/>
                <a:cs typeface="Arial" pitchFamily="34" charset="0"/>
              </a:rPr>
              <a:t>Pay Fixed Receive Floating IRS (Lock in the future rate)</a:t>
            </a:r>
          </a:p>
          <a:p>
            <a:pPr lvl="2"/>
            <a:r>
              <a:rPr lang="en-GB" dirty="0" smtClean="0">
                <a:latin typeface="Arial" pitchFamily="34" charset="0"/>
                <a:cs typeface="Arial" pitchFamily="34" charset="0"/>
              </a:rPr>
              <a:t>Buy a Cap or enter into a collar (Upper limit on future interest to be paid)</a:t>
            </a:r>
          </a:p>
          <a:p>
            <a:pPr lvl="2"/>
            <a:r>
              <a:rPr lang="en-GB" dirty="0" smtClean="0">
                <a:latin typeface="Arial" pitchFamily="34" charset="0"/>
                <a:cs typeface="Arial" pitchFamily="34" charset="0"/>
              </a:rPr>
              <a:t>Participate in declines of interest rate by buying a payer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swaption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or a put option on a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Bond</a:t>
            </a:r>
          </a:p>
          <a:p>
            <a:pPr lvl="2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Floating Rate Liabilities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Risk</a:t>
            </a:r>
          </a:p>
          <a:p>
            <a:pPr lvl="2"/>
            <a:r>
              <a:rPr lang="en-GB" dirty="0">
                <a:latin typeface="Arial" pitchFamily="34" charset="0"/>
                <a:cs typeface="Arial" pitchFamily="34" charset="0"/>
              </a:rPr>
              <a:t>Exposure to variability in interest rate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payments</a:t>
            </a:r>
          </a:p>
          <a:p>
            <a:pPr lvl="2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Hedging Strategy</a:t>
            </a:r>
          </a:p>
          <a:p>
            <a:pPr lvl="2"/>
            <a:r>
              <a:rPr lang="en-GB" dirty="0" smtClean="0">
                <a:latin typeface="Arial" pitchFamily="34" charset="0"/>
                <a:cs typeface="Arial" pitchFamily="34" charset="0"/>
              </a:rPr>
              <a:t>Convert the Interest paid to fixed by entering into Interest rate swap</a:t>
            </a:r>
          </a:p>
          <a:p>
            <a:pPr lvl="2"/>
            <a:r>
              <a:rPr lang="en-GB" dirty="0">
                <a:latin typeface="Arial" pitchFamily="34" charset="0"/>
                <a:cs typeface="Arial" pitchFamily="34" charset="0"/>
              </a:rPr>
              <a:t>Buy a Cap or enter into a collar (Upper limit on future interest to be paid)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27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Arial" pitchFamily="34" charset="0"/>
                <a:cs typeface="Arial" pitchFamily="34" charset="0"/>
              </a:rPr>
              <a:t>Using Interest Rate Derivatives – Examples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240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Interest Rate Derivatives – Indian Scenario </a:t>
            </a:r>
          </a:p>
        </p:txBody>
      </p:sp>
    </p:spTree>
    <p:extLst>
      <p:ext uri="{BB962C8B-B14F-4D97-AF65-F5344CB8AC3E}">
        <p14:creationId xmlns:p14="http://schemas.microsoft.com/office/powerpoint/2010/main" xmlns="" val="266936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Interest rate risk in India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Increasing Long term Debt issuance by Government </a:t>
            </a:r>
            <a:r>
              <a:rPr lang="en-GB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 Higher IRR </a:t>
            </a:r>
            <a:r>
              <a:rPr lang="en-GB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Cost efficient hedging mechanism is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needed</a:t>
            </a:r>
          </a:p>
          <a:p>
            <a:pPr>
              <a:buNone/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Volatility of interest rates increased manifold in the last few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years</a:t>
            </a:r>
          </a:p>
          <a:p>
            <a:pPr>
              <a:buNone/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Greater convergence of Indian economy with global markets increases more drivers for interest rate risk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29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365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Interest rates and Insurance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Industry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758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Interest rate OTC Derivatives Trade volume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09755230"/>
              </p:ext>
            </p:extLst>
          </p:nvPr>
        </p:nvGraphicFramePr>
        <p:xfrm>
          <a:off x="381000" y="1371600"/>
          <a:ext cx="8305801" cy="4343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8889"/>
                <a:gridCol w="825576"/>
                <a:gridCol w="825576"/>
                <a:gridCol w="813068"/>
                <a:gridCol w="813068"/>
                <a:gridCol w="788051"/>
                <a:gridCol w="788051"/>
                <a:gridCol w="750524"/>
                <a:gridCol w="712998"/>
              </a:tblGrid>
              <a:tr h="254514">
                <a:tc gridSpan="9"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IRS Trade Summary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4514">
                <a:tc gridSpan="9"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(Rs. in bn)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4514">
                <a:tc rowSpan="2"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Period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MIBOR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MIFOR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INBMK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Total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256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Trades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Notional Amnt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Trades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Notional Amnt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Trades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Notional Amnt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Trades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Notional Amnt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</a:tr>
              <a:tr h="254514">
                <a:tc rowSpan="2"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2007-08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79495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47,281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18139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6,476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385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144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98019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53,901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</a:tr>
              <a:tr h="2545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81.10%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87.72%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18.51%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12.01%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0.39%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0.27%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4514">
                <a:tc rowSpan="2"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2008-09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40912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26,448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4,799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2,237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132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66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45843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28,751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</a:tr>
              <a:tr h="2545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89.24%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91.99%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10.47%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7.78%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0.29%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0.23%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4514">
                <a:tc rowSpan="2"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2009-10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20,352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14,521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1,050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539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77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51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21479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15,111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</a:tr>
              <a:tr h="2545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94.75%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96.10%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4.89%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3.56%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0.36%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0.34%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4514">
                <a:tc rowSpan="2"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2010-11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33,057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23,597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1,291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749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150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88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34498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24,434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</a:tr>
              <a:tr h="2545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95.82%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96.58%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3.74%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3.07%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0.43%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0.36%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4514">
                <a:tc rowSpan="2"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2011-12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33,642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24,510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2,101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1,100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35757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25,619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</a:tr>
              <a:tr h="2545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94.09%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95.67%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5.88%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4.29%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0.04%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0.03%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4514">
                <a:tc rowSpan="2"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2012-13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22,713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20,216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1,252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754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23976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20,977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</a:tr>
              <a:tr h="2545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94.73%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96.37%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5.22%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3.60%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0.05%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0.03%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30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364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Interest Rate Futures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Fundamental Risk management tool for financial markets worldwide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Global market turnover is around $1000 trillion (10 times that of equity index futures)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Future contract based on 8.4% GOI Securities with maturity on July-2024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Future contract based on 7.72% GOI Securities with maturity on May-2025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Insurance companies can use for Hedging, Changing duration of their portfolio and lock-in of yield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31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588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Pros and Cons – Interest Rate Futures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00797" y="6356350"/>
            <a:ext cx="2133600" cy="365125"/>
          </a:xfrm>
        </p:spPr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32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8998" y="1742707"/>
            <a:ext cx="5132602" cy="145769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50000"/>
                  <a:alpha val="34000"/>
                </a:schemeClr>
              </a:gs>
              <a:gs pos="56000">
                <a:schemeClr val="bg1">
                  <a:lumMod val="65000"/>
                  <a:alpha val="29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Arial" pitchFamily="34" charset="0"/>
              <a:buChar char="•"/>
            </a:pP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216" y="1424778"/>
            <a:ext cx="4924784" cy="556422"/>
          </a:xfrm>
          <a:prstGeom prst="rect">
            <a:avLst/>
          </a:prstGeom>
          <a:gradFill>
            <a:gsLst>
              <a:gs pos="51000">
                <a:srgbClr val="699E2E"/>
              </a:gs>
              <a:gs pos="0">
                <a:srgbClr val="537E25"/>
              </a:gs>
              <a:gs pos="100000">
                <a:schemeClr val="bg1">
                  <a:lumMod val="50000"/>
                  <a:alpha val="0"/>
                </a:schemeClr>
              </a:gs>
            </a:gsLst>
            <a:lin ang="0" scaled="1"/>
          </a:gradFill>
          <a:ln>
            <a:noFill/>
          </a:ln>
          <a:effectLst/>
          <a:scene3d>
            <a:camera prst="orthographicFront"/>
            <a:lightRig rig="balanced" dir="t"/>
          </a:scene3d>
          <a:sp3d extrusionH="317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Advantages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724400" y="4143616"/>
            <a:ext cx="4258096" cy="556422"/>
          </a:xfrm>
          <a:prstGeom prst="rect">
            <a:avLst/>
          </a:prstGeom>
          <a:gradFill>
            <a:gsLst>
              <a:gs pos="51000">
                <a:srgbClr val="A00000"/>
              </a:gs>
              <a:gs pos="0">
                <a:srgbClr val="A00000"/>
              </a:gs>
              <a:gs pos="100000">
                <a:schemeClr val="bg1">
                  <a:lumMod val="50000"/>
                  <a:alpha val="0"/>
                </a:schemeClr>
              </a:gs>
            </a:gsLst>
            <a:lin ang="0" scaled="1"/>
          </a:gradFill>
          <a:ln>
            <a:noFill/>
          </a:ln>
          <a:effectLst/>
          <a:scene3d>
            <a:camera prst="orthographicFront"/>
            <a:lightRig rig="balanced" dir="t"/>
          </a:scene3d>
          <a:sp3d extrusionH="317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Disadvantages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423026" y="1414077"/>
            <a:ext cx="6513510" cy="3807543"/>
            <a:chOff x="1423026" y="1478729"/>
            <a:chExt cx="6513510" cy="3807543"/>
          </a:xfrm>
          <a:scene3d>
            <a:camera prst="perspectiveRelaxed"/>
            <a:lightRig rig="threePt" dir="t"/>
          </a:scene3d>
        </p:grpSpPr>
        <p:grpSp>
          <p:nvGrpSpPr>
            <p:cNvPr id="11" name="Group 10"/>
            <p:cNvGrpSpPr/>
            <p:nvPr/>
          </p:nvGrpSpPr>
          <p:grpSpPr>
            <a:xfrm rot="528626">
              <a:off x="1423026" y="1478729"/>
              <a:ext cx="6513510" cy="3807543"/>
              <a:chOff x="1525215" y="2654300"/>
              <a:chExt cx="4888285" cy="2857500"/>
            </a:xfrm>
            <a:solidFill>
              <a:srgbClr val="FFC000"/>
            </a:solidFill>
            <a:effectLst>
              <a:outerShdw blurRad="571500" dir="15780000" sx="101000" sy="101000" algn="tr" rotWithShape="0">
                <a:schemeClr val="tx1">
                  <a:lumMod val="95000"/>
                  <a:lumOff val="5000"/>
                  <a:alpha val="28000"/>
                </a:schemeClr>
              </a:outerShdw>
            </a:effectLst>
          </p:grpSpPr>
          <p:sp>
            <p:nvSpPr>
              <p:cNvPr id="14" name="Circular Arrow 13"/>
              <p:cNvSpPr/>
              <p:nvPr/>
            </p:nvSpPr>
            <p:spPr>
              <a:xfrm>
                <a:off x="3619500" y="2717800"/>
                <a:ext cx="2794000" cy="2794000"/>
              </a:xfrm>
              <a:prstGeom prst="circularArrow">
                <a:avLst/>
              </a:prstGeom>
              <a:solidFill>
                <a:srgbClr val="C00000"/>
              </a:solidFill>
              <a:ln>
                <a:noFill/>
              </a:ln>
              <a:sp3d prstMaterial="matte">
                <a:bevelT w="31750" h="158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Circular Arrow 14"/>
              <p:cNvSpPr/>
              <p:nvPr/>
            </p:nvSpPr>
            <p:spPr>
              <a:xfrm flipH="1" flipV="1">
                <a:off x="1525215" y="2654300"/>
                <a:ext cx="2798064" cy="2794000"/>
              </a:xfrm>
              <a:prstGeom prst="circularArrow">
                <a:avLst/>
              </a:prstGeom>
              <a:solidFill>
                <a:srgbClr val="7AB73A"/>
              </a:solidFill>
              <a:ln>
                <a:noFill/>
              </a:ln>
              <a:sp3d prstMaterial="matte">
                <a:bevelT w="31750" h="158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" name="Smiley Face 11"/>
            <p:cNvSpPr/>
            <p:nvPr/>
          </p:nvSpPr>
          <p:spPr>
            <a:xfrm>
              <a:off x="2803563" y="2768600"/>
              <a:ext cx="1054100" cy="1054100"/>
            </a:xfrm>
            <a:prstGeom prst="smileyFace">
              <a:avLst/>
            </a:prstGeom>
            <a:solidFill>
              <a:srgbClr val="7AB73A"/>
            </a:solidFill>
            <a:ln>
              <a:solidFill>
                <a:srgbClr val="041701"/>
              </a:solidFill>
            </a:ln>
            <a:sp3d prstMaterial="matte">
              <a:bevelT w="450850" h="10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Smiley Face 12"/>
            <p:cNvSpPr/>
            <p:nvPr/>
          </p:nvSpPr>
          <p:spPr>
            <a:xfrm>
              <a:off x="5537031" y="2912986"/>
              <a:ext cx="1054100" cy="1054100"/>
            </a:xfrm>
            <a:prstGeom prst="smileyFace">
              <a:avLst>
                <a:gd name="adj" fmla="val -4653"/>
              </a:avLst>
            </a:prstGeom>
            <a:solidFill>
              <a:srgbClr val="C00000"/>
            </a:solidFill>
            <a:ln>
              <a:solidFill>
                <a:srgbClr val="180000"/>
              </a:solidFill>
            </a:ln>
            <a:sp3d prstMaterial="matte">
              <a:bevelT w="450850" h="10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2853" y="1996161"/>
            <a:ext cx="49040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10 Year G-Sec is the underlying – Most Liquid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Good to hedge Long duration non participating liabilities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Less Basis Risk – Cash Markets closely Mirrored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No counterparty default risk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86200" y="4724400"/>
            <a:ext cx="5132602" cy="145769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50000"/>
                  <a:alpha val="34000"/>
                </a:schemeClr>
              </a:gs>
              <a:gs pos="56000">
                <a:schemeClr val="bg1">
                  <a:lumMod val="65000"/>
                  <a:alpha val="29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Arial" pitchFamily="34" charset="0"/>
              <a:buChar char="•"/>
            </a:pP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86200" y="4743874"/>
            <a:ext cx="50962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Possibility of Rollover risk – Less Liquidity beyond 1 month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Basis Risk – Change of Benchmark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Cannot offer a good hedge for all maturities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Volumes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yet to gain sufficient traction</a:t>
            </a: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187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Pros and Cons – Interest Rate Swaps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00797" y="6356350"/>
            <a:ext cx="2133600" cy="365125"/>
          </a:xfrm>
        </p:spPr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33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8998" y="1742707"/>
            <a:ext cx="5132602" cy="145769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50000"/>
                  <a:alpha val="34000"/>
                </a:schemeClr>
              </a:gs>
              <a:gs pos="56000">
                <a:schemeClr val="bg1">
                  <a:lumMod val="65000"/>
                  <a:alpha val="29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Arial" pitchFamily="34" charset="0"/>
              <a:buChar char="•"/>
            </a:pP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216" y="1424778"/>
            <a:ext cx="4924784" cy="556422"/>
          </a:xfrm>
          <a:prstGeom prst="rect">
            <a:avLst/>
          </a:prstGeom>
          <a:gradFill>
            <a:gsLst>
              <a:gs pos="51000">
                <a:srgbClr val="699E2E"/>
              </a:gs>
              <a:gs pos="0">
                <a:srgbClr val="537E25"/>
              </a:gs>
              <a:gs pos="100000">
                <a:schemeClr val="bg1">
                  <a:lumMod val="50000"/>
                  <a:alpha val="0"/>
                </a:schemeClr>
              </a:gs>
            </a:gsLst>
            <a:lin ang="0" scaled="1"/>
          </a:gradFill>
          <a:ln>
            <a:noFill/>
          </a:ln>
          <a:effectLst/>
          <a:scene3d>
            <a:camera prst="orthographicFront"/>
            <a:lightRig rig="balanced" dir="t"/>
          </a:scene3d>
          <a:sp3d extrusionH="317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Advantages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724400" y="4143616"/>
            <a:ext cx="4258096" cy="556422"/>
          </a:xfrm>
          <a:prstGeom prst="rect">
            <a:avLst/>
          </a:prstGeom>
          <a:gradFill>
            <a:gsLst>
              <a:gs pos="51000">
                <a:srgbClr val="A00000"/>
              </a:gs>
              <a:gs pos="0">
                <a:srgbClr val="A00000"/>
              </a:gs>
              <a:gs pos="100000">
                <a:schemeClr val="bg1">
                  <a:lumMod val="50000"/>
                  <a:alpha val="0"/>
                </a:schemeClr>
              </a:gs>
            </a:gsLst>
            <a:lin ang="0" scaled="1"/>
          </a:gradFill>
          <a:ln>
            <a:noFill/>
          </a:ln>
          <a:effectLst/>
          <a:scene3d>
            <a:camera prst="orthographicFront"/>
            <a:lightRig rig="balanced" dir="t"/>
          </a:scene3d>
          <a:sp3d extrusionH="317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Disadvantages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423026" y="1414077"/>
            <a:ext cx="6513510" cy="3807543"/>
            <a:chOff x="1423026" y="1478729"/>
            <a:chExt cx="6513510" cy="3807543"/>
          </a:xfrm>
          <a:scene3d>
            <a:camera prst="perspectiveRelaxed"/>
            <a:lightRig rig="threePt" dir="t"/>
          </a:scene3d>
        </p:grpSpPr>
        <p:grpSp>
          <p:nvGrpSpPr>
            <p:cNvPr id="11" name="Group 10"/>
            <p:cNvGrpSpPr/>
            <p:nvPr/>
          </p:nvGrpSpPr>
          <p:grpSpPr>
            <a:xfrm rot="528626">
              <a:off x="1423026" y="1478729"/>
              <a:ext cx="6513510" cy="3807543"/>
              <a:chOff x="1525215" y="2654300"/>
              <a:chExt cx="4888285" cy="2857500"/>
            </a:xfrm>
            <a:solidFill>
              <a:srgbClr val="FFC000"/>
            </a:solidFill>
            <a:effectLst>
              <a:outerShdw blurRad="571500" dir="15780000" sx="101000" sy="101000" algn="tr" rotWithShape="0">
                <a:schemeClr val="tx1">
                  <a:lumMod val="95000"/>
                  <a:lumOff val="5000"/>
                  <a:alpha val="28000"/>
                </a:schemeClr>
              </a:outerShdw>
            </a:effectLst>
          </p:grpSpPr>
          <p:sp>
            <p:nvSpPr>
              <p:cNvPr id="14" name="Circular Arrow 13"/>
              <p:cNvSpPr/>
              <p:nvPr/>
            </p:nvSpPr>
            <p:spPr>
              <a:xfrm>
                <a:off x="3619500" y="2717800"/>
                <a:ext cx="2794000" cy="2794000"/>
              </a:xfrm>
              <a:prstGeom prst="circularArrow">
                <a:avLst/>
              </a:prstGeom>
              <a:solidFill>
                <a:srgbClr val="C00000"/>
              </a:solidFill>
              <a:ln>
                <a:noFill/>
              </a:ln>
              <a:sp3d prstMaterial="matte">
                <a:bevelT w="31750" h="158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Circular Arrow 14"/>
              <p:cNvSpPr/>
              <p:nvPr/>
            </p:nvSpPr>
            <p:spPr>
              <a:xfrm flipH="1" flipV="1">
                <a:off x="1525215" y="2654300"/>
                <a:ext cx="2798064" cy="2794000"/>
              </a:xfrm>
              <a:prstGeom prst="circularArrow">
                <a:avLst/>
              </a:prstGeom>
              <a:solidFill>
                <a:srgbClr val="7AB73A"/>
              </a:solidFill>
              <a:ln>
                <a:noFill/>
              </a:ln>
              <a:sp3d prstMaterial="matte">
                <a:bevelT w="31750" h="158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" name="Smiley Face 11"/>
            <p:cNvSpPr/>
            <p:nvPr/>
          </p:nvSpPr>
          <p:spPr>
            <a:xfrm>
              <a:off x="2803563" y="2768600"/>
              <a:ext cx="1054100" cy="1054100"/>
            </a:xfrm>
            <a:prstGeom prst="smileyFace">
              <a:avLst/>
            </a:prstGeom>
            <a:solidFill>
              <a:srgbClr val="7AB73A"/>
            </a:solidFill>
            <a:ln>
              <a:solidFill>
                <a:srgbClr val="041701"/>
              </a:solidFill>
            </a:ln>
            <a:sp3d prstMaterial="matte">
              <a:bevelT w="450850" h="10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Smiley Face 12"/>
            <p:cNvSpPr/>
            <p:nvPr/>
          </p:nvSpPr>
          <p:spPr>
            <a:xfrm>
              <a:off x="5537031" y="2912986"/>
              <a:ext cx="1054100" cy="1054100"/>
            </a:xfrm>
            <a:prstGeom prst="smileyFace">
              <a:avLst>
                <a:gd name="adj" fmla="val -4653"/>
              </a:avLst>
            </a:prstGeom>
            <a:solidFill>
              <a:srgbClr val="C00000"/>
            </a:solidFill>
            <a:ln>
              <a:solidFill>
                <a:srgbClr val="180000"/>
              </a:solidFill>
            </a:ln>
            <a:sp3d prstMaterial="matte">
              <a:bevelT w="450850" h="10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2853" y="1996161"/>
            <a:ext cx="49040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ustomized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as per ones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requirement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Fairly Liquid market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Better duration matching and reducing reinvestment risk thus enhancing portfolio returns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86200" y="4724400"/>
            <a:ext cx="5132602" cy="145769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50000"/>
                  <a:alpha val="34000"/>
                </a:schemeClr>
              </a:gs>
              <a:gs pos="56000">
                <a:schemeClr val="bg1">
                  <a:lumMod val="65000"/>
                  <a:alpha val="29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Arial" pitchFamily="34" charset="0"/>
              <a:buChar char="•"/>
            </a:pP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86200" y="4743874"/>
            <a:ext cx="509629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asis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risk if the spread between G-sec and OIS is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wider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Require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close monitoring of credit risk and interest rate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risk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Liquidity only up-to 5 year period exists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Counterparty risk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Volumes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declining over last few years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394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Interest Rate Derivatives </a:t>
            </a:r>
            <a:r>
              <a:rPr lang="en-US" dirty="0">
                <a:latin typeface="Arial" pitchFamily="34" charset="0"/>
                <a:cs typeface="Arial" pitchFamily="34" charset="0"/>
              </a:rPr>
              <a:t>for Indian Insurance Industry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IRF was introduced by RBI first time in 2003 and again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2011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but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failed</a:t>
            </a:r>
          </a:p>
          <a:p>
            <a:pPr lvl="0"/>
            <a:endParaRPr lang="en-GB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Re-launched </a:t>
            </a:r>
            <a:r>
              <a:rPr lang="en-US" dirty="0">
                <a:latin typeface="Arial" pitchFamily="34" charset="0"/>
                <a:cs typeface="Arial" pitchFamily="34" charset="0"/>
              </a:rPr>
              <a:t>on 21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st</a:t>
            </a:r>
            <a:r>
              <a:rPr lang="en-US" dirty="0">
                <a:latin typeface="Arial" pitchFamily="34" charset="0"/>
                <a:cs typeface="Arial" pitchFamily="34" charset="0"/>
              </a:rPr>
              <a:t> Jan 2014 on both NSE and BSE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(Cash </a:t>
            </a:r>
            <a:r>
              <a:rPr lang="en-US" dirty="0">
                <a:latin typeface="Arial" pitchFamily="34" charset="0"/>
                <a:cs typeface="Arial" pitchFamily="34" charset="0"/>
              </a:rPr>
              <a:t>settled and no physical delivery 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required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0"/>
            <a:endParaRPr lang="en-GB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IRDA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Guidelines 2004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ermitted </a:t>
            </a:r>
            <a:r>
              <a:rPr lang="en-US" dirty="0">
                <a:latin typeface="Arial" pitchFamily="34" charset="0"/>
                <a:cs typeface="Arial" pitchFamily="34" charset="0"/>
              </a:rPr>
              <a:t>use of derivatives with a maximum tenure of 1 year to hedge the interest rate risk on investments and forecasted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transactions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– Not suitable for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Insurers</a:t>
            </a:r>
          </a:p>
          <a:p>
            <a:pPr lvl="0"/>
            <a:endParaRPr lang="en-GB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New Guidelines 2014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Allowed </a:t>
            </a:r>
            <a:r>
              <a:rPr lang="en-US" dirty="0">
                <a:latin typeface="Arial" pitchFamily="34" charset="0"/>
                <a:cs typeface="Arial" pitchFamily="34" charset="0"/>
              </a:rPr>
              <a:t>to hedge reinvestment of maturity proceeds, investment of coupon payment receivable and expected future premiums on existing business already written beyond 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year</a:t>
            </a:r>
          </a:p>
          <a:p>
            <a:pPr lvl="1"/>
            <a:r>
              <a:rPr lang="en-GB" sz="3200" dirty="0">
                <a:latin typeface="Arial" pitchFamily="34" charset="0"/>
                <a:cs typeface="Arial" pitchFamily="34" charset="0"/>
              </a:rPr>
              <a:t>While dealing in FRAs and IRS, insurers have to ensure that their counter parties are either commercial banks or primary dealers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only</a:t>
            </a:r>
          </a:p>
          <a:p>
            <a:pPr lvl="1"/>
            <a:r>
              <a:rPr lang="en-GB" sz="3200" dirty="0" smtClean="0">
                <a:latin typeface="Arial" pitchFamily="34" charset="0"/>
                <a:cs typeface="Arial" pitchFamily="34" charset="0"/>
              </a:rPr>
              <a:t>Disclose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the details of their hedging strategy, accounting policy and nature of outstanding interest rate derivatives in their financial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statements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34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975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Interest Rate Derivatives </a:t>
            </a:r>
            <a:r>
              <a:rPr lang="en-US" dirty="0">
                <a:latin typeface="Arial" pitchFamily="34" charset="0"/>
                <a:cs typeface="Arial" pitchFamily="34" charset="0"/>
              </a:rPr>
              <a:t>for Indian Insurance Industry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300" dirty="0">
                <a:latin typeface="Arial" pitchFamily="34" charset="0"/>
                <a:cs typeface="Arial" pitchFamily="34" charset="0"/>
              </a:rPr>
              <a:t>Banks are the major players on Short side of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IRS 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(Duration of assets is longer and for liabilities is shorter) </a:t>
            </a:r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endParaRPr lang="en-US" sz="23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300" dirty="0">
                <a:latin typeface="Arial" pitchFamily="34" charset="0"/>
                <a:cs typeface="Arial" pitchFamily="34" charset="0"/>
              </a:rPr>
              <a:t>Life insurance companies can go long on IRF to hedge the interest rate risk thus creating good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liquidity</a:t>
            </a:r>
          </a:p>
          <a:p>
            <a:pPr lvl="0"/>
            <a:endParaRPr lang="en-GB" sz="23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300" dirty="0">
                <a:latin typeface="Arial" pitchFamily="34" charset="0"/>
                <a:cs typeface="Arial" pitchFamily="34" charset="0"/>
              </a:rPr>
              <a:t>IRS can now be used to match liability profile more closely and at nominal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cost</a:t>
            </a:r>
          </a:p>
          <a:p>
            <a:pPr lvl="0"/>
            <a:endParaRPr lang="en-GB" sz="23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300" dirty="0">
                <a:latin typeface="Arial" pitchFamily="34" charset="0"/>
                <a:cs typeface="Arial" pitchFamily="34" charset="0"/>
              </a:rPr>
              <a:t>More insurance companies participation in IRS will augur well for better price discovery and reduce arbitrage opportunity</a:t>
            </a:r>
            <a:endParaRPr lang="en-GB" sz="2300" dirty="0">
              <a:latin typeface="Arial" pitchFamily="34" charset="0"/>
              <a:cs typeface="Arial" pitchFamily="34" charset="0"/>
            </a:endParaRPr>
          </a:p>
          <a:p>
            <a:endParaRPr lang="en-GB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35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600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Recent Advances - </a:t>
            </a:r>
            <a:r>
              <a:rPr lang="en-IN" dirty="0">
                <a:latin typeface="Arial" pitchFamily="34" charset="0"/>
                <a:cs typeface="Arial" pitchFamily="34" charset="0"/>
              </a:rPr>
              <a:t>Interest Rate Derivatives market</a:t>
            </a:r>
            <a:r>
              <a:rPr lang="en-IN" b="1" dirty="0">
                <a:latin typeface="Arial" pitchFamily="34" charset="0"/>
                <a:cs typeface="Arial" pitchFamily="34" charset="0"/>
              </a:rPr>
              <a:t/>
            </a:r>
            <a:br>
              <a:rPr lang="en-IN" b="1" dirty="0">
                <a:latin typeface="Arial" pitchFamily="34" charset="0"/>
                <a:cs typeface="Arial" pitchFamily="34" charset="0"/>
              </a:rPr>
            </a:b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IN" sz="2200" dirty="0">
                <a:latin typeface="Arial" pitchFamily="34" charset="0"/>
                <a:cs typeface="Arial" pitchFamily="34" charset="0"/>
              </a:rPr>
              <a:t>Consider an electronic Swap Execution Facility (electronic trading platform) for the IRS </a:t>
            </a:r>
            <a:r>
              <a:rPr lang="en-IN" sz="2200" dirty="0" smtClean="0">
                <a:latin typeface="Arial" pitchFamily="34" charset="0"/>
                <a:cs typeface="Arial" pitchFamily="34" charset="0"/>
              </a:rPr>
              <a:t>market</a:t>
            </a:r>
          </a:p>
          <a:p>
            <a:pPr algn="just">
              <a:defRPr/>
            </a:pPr>
            <a:endParaRPr lang="en-IN" sz="22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IN" sz="2200" dirty="0">
                <a:latin typeface="Arial" pitchFamily="34" charset="0"/>
                <a:cs typeface="Arial" pitchFamily="34" charset="0"/>
              </a:rPr>
              <a:t>Consider introducing a CCP for providing guaranteed settlement of trades executed through the electronic </a:t>
            </a:r>
            <a:r>
              <a:rPr lang="en-IN" sz="2200" dirty="0" smtClean="0">
                <a:latin typeface="Arial" pitchFamily="34" charset="0"/>
                <a:cs typeface="Arial" pitchFamily="34" charset="0"/>
              </a:rPr>
              <a:t>platform</a:t>
            </a:r>
          </a:p>
          <a:p>
            <a:pPr algn="just">
              <a:buNone/>
              <a:defRPr/>
            </a:pPr>
            <a:endParaRPr lang="en-IN" sz="22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IN" sz="2200" dirty="0">
                <a:latin typeface="Arial" pitchFamily="34" charset="0"/>
                <a:cs typeface="Arial" pitchFamily="34" charset="0"/>
              </a:rPr>
              <a:t>Standardize IRS contracts to facilitate centralized clearing and settlement of these </a:t>
            </a:r>
            <a:r>
              <a:rPr lang="en-IN" sz="2200" dirty="0" smtClean="0">
                <a:latin typeface="Arial" pitchFamily="34" charset="0"/>
                <a:cs typeface="Arial" pitchFamily="34" charset="0"/>
              </a:rPr>
              <a:t>contracts</a:t>
            </a:r>
          </a:p>
          <a:p>
            <a:pPr algn="just">
              <a:defRPr/>
            </a:pPr>
            <a:endParaRPr lang="en-IN" sz="2200" dirty="0" smtClean="0">
              <a:latin typeface="Arial" pitchFamily="34" charset="0"/>
              <a:cs typeface="Arial" pitchFamily="34" charset="0"/>
            </a:endParaRPr>
          </a:p>
          <a:p>
            <a:pPr marL="342900" lvl="2" indent="-342900" algn="just">
              <a:defRPr/>
            </a:pPr>
            <a:r>
              <a:rPr lang="en-IN" sz="2200" dirty="0">
                <a:latin typeface="Arial" pitchFamily="34" charset="0"/>
                <a:cs typeface="Arial" pitchFamily="34" charset="0"/>
              </a:rPr>
              <a:t>Insurance companies and mutual funds permitted to participate as users in CDS Market</a:t>
            </a:r>
          </a:p>
          <a:p>
            <a:pPr algn="just">
              <a:defRPr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36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039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Key Challenges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69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Few essential aspects for insurers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600" dirty="0" smtClean="0">
                <a:latin typeface="Arial" pitchFamily="34" charset="0"/>
                <a:cs typeface="Arial" pitchFamily="34" charset="0"/>
              </a:rPr>
              <a:t>Reliable measures for potential exposure are needed</a:t>
            </a:r>
          </a:p>
          <a:p>
            <a:r>
              <a:rPr lang="en-GB" sz="2600" dirty="0" smtClean="0">
                <a:latin typeface="Arial" pitchFamily="34" charset="0"/>
                <a:cs typeface="Arial" pitchFamily="34" charset="0"/>
              </a:rPr>
              <a:t>Closing out the positions should not be difficult</a:t>
            </a:r>
          </a:p>
          <a:p>
            <a:r>
              <a:rPr lang="en-GB" sz="2600" dirty="0" smtClean="0">
                <a:latin typeface="Arial" pitchFamily="34" charset="0"/>
                <a:cs typeface="Arial" pitchFamily="34" charset="0"/>
              </a:rPr>
              <a:t>Marketability</a:t>
            </a: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Independent verification of </a:t>
            </a:r>
            <a:r>
              <a:rPr lang="en-GB" sz="2600" dirty="0" smtClean="0">
                <a:latin typeface="Arial" pitchFamily="34" charset="0"/>
                <a:cs typeface="Arial" pitchFamily="34" charset="0"/>
              </a:rPr>
              <a:t>pricing</a:t>
            </a:r>
          </a:p>
          <a:p>
            <a:r>
              <a:rPr lang="en-GB" sz="2600" dirty="0" smtClean="0">
                <a:latin typeface="Arial" pitchFamily="34" charset="0"/>
                <a:cs typeface="Arial" pitchFamily="34" charset="0"/>
              </a:rPr>
              <a:t>Credit worthiness of the counterparty</a:t>
            </a:r>
          </a:p>
          <a:p>
            <a:r>
              <a:rPr lang="en-GB" sz="2600" dirty="0" smtClean="0">
                <a:latin typeface="Arial" pitchFamily="34" charset="0"/>
                <a:cs typeface="Arial" pitchFamily="34" charset="0"/>
              </a:rPr>
              <a:t>Admissibility of underlying assets for solvency</a:t>
            </a:r>
          </a:p>
          <a:p>
            <a:r>
              <a:rPr lang="en-GB" sz="2600" dirty="0" smtClean="0">
                <a:latin typeface="Arial" pitchFamily="34" charset="0"/>
                <a:cs typeface="Arial" pitchFamily="34" charset="0"/>
              </a:rPr>
              <a:t>Cap on Potential of Losses in comparison to investment</a:t>
            </a:r>
          </a:p>
          <a:p>
            <a:r>
              <a:rPr lang="en-GB" sz="2600" dirty="0" smtClean="0">
                <a:latin typeface="Arial" pitchFamily="34" charset="0"/>
                <a:cs typeface="Arial" pitchFamily="34" charset="0"/>
              </a:rPr>
              <a:t>Amount of Leverage to be taken</a:t>
            </a:r>
          </a:p>
          <a:p>
            <a:r>
              <a:rPr lang="en-GB" sz="2600" dirty="0" smtClean="0">
                <a:latin typeface="Arial" pitchFamily="34" charset="0"/>
                <a:cs typeface="Arial" pitchFamily="34" charset="0"/>
              </a:rPr>
              <a:t>Covered vs. Naked Derivatives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38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175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Challenges/Issues to Indian Insurers   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3100" dirty="0" smtClean="0">
                <a:latin typeface="Arial" pitchFamily="34" charset="0"/>
                <a:cs typeface="Arial" pitchFamily="34" charset="0"/>
              </a:rPr>
              <a:t>Managing derivatives for hedging purpose is complicated process</a:t>
            </a:r>
          </a:p>
          <a:p>
            <a:pPr lvl="1"/>
            <a:r>
              <a:rPr lang="en-GB" sz="3100" dirty="0" smtClean="0">
                <a:latin typeface="Arial" pitchFamily="34" charset="0"/>
                <a:cs typeface="Arial" pitchFamily="34" charset="0"/>
              </a:rPr>
              <a:t>Ensuring detailed Risk management policy in place</a:t>
            </a:r>
          </a:p>
          <a:p>
            <a:pPr lvl="1"/>
            <a:r>
              <a:rPr lang="en-GB" sz="3100" dirty="0" smtClean="0">
                <a:latin typeface="Arial" pitchFamily="34" charset="0"/>
                <a:cs typeface="Arial" pitchFamily="34" charset="0"/>
              </a:rPr>
              <a:t>Board approved derivative policy with adequate understanding of the risks associated</a:t>
            </a:r>
          </a:p>
          <a:p>
            <a:pPr lvl="1"/>
            <a:r>
              <a:rPr lang="en-GB" sz="3100" dirty="0" smtClean="0">
                <a:latin typeface="Arial" pitchFamily="34" charset="0"/>
                <a:cs typeface="Arial" pitchFamily="34" charset="0"/>
              </a:rPr>
              <a:t>Robust IT management systems, experienced staff</a:t>
            </a:r>
          </a:p>
          <a:p>
            <a:pPr lvl="1"/>
            <a:r>
              <a:rPr lang="en-GB" sz="3100" dirty="0" smtClean="0">
                <a:latin typeface="Arial" pitchFamily="34" charset="0"/>
                <a:cs typeface="Arial" pitchFamily="34" charset="0"/>
              </a:rPr>
              <a:t>Suitable risk limits and effective monitoring of risk limits</a:t>
            </a:r>
          </a:p>
          <a:p>
            <a:pPr lvl="1"/>
            <a:r>
              <a:rPr lang="en-GB" sz="3100" dirty="0" smtClean="0">
                <a:latin typeface="Arial" pitchFamily="34" charset="0"/>
                <a:cs typeface="Arial" pitchFamily="34" charset="0"/>
              </a:rPr>
              <a:t>Measuring and demonstrating hedge effectiveness</a:t>
            </a:r>
          </a:p>
          <a:p>
            <a:pPr lvl="1"/>
            <a:r>
              <a:rPr lang="en-GB" sz="3100" dirty="0" smtClean="0">
                <a:latin typeface="Arial" pitchFamily="34" charset="0"/>
                <a:cs typeface="Arial" pitchFamily="34" charset="0"/>
              </a:rPr>
              <a:t>Compliance to hedge accounting</a:t>
            </a:r>
          </a:p>
          <a:p>
            <a:pPr lvl="1"/>
            <a:r>
              <a:rPr lang="en-GB" sz="3100" dirty="0" smtClean="0">
                <a:latin typeface="Arial" pitchFamily="34" charset="0"/>
                <a:cs typeface="Arial" pitchFamily="34" charset="0"/>
              </a:rPr>
              <a:t>Regulatory reporting on derivatives position along with counterparty exposures </a:t>
            </a:r>
          </a:p>
          <a:p>
            <a:pPr lvl="1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39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951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Insurers – Interest Rate Environment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Sell </a:t>
            </a:r>
            <a:r>
              <a:rPr lang="en-GB" dirty="0">
                <a:latin typeface="Arial" pitchFamily="34" charset="0"/>
                <a:cs typeface="Arial" pitchFamily="34" charset="0"/>
              </a:rPr>
              <a:t>long-term products whose present value depends on interest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rates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Protection </a:t>
            </a:r>
            <a:r>
              <a:rPr lang="en-GB" dirty="0">
                <a:latin typeface="Arial" pitchFamily="34" charset="0"/>
                <a:cs typeface="Arial" pitchFamily="34" charset="0"/>
              </a:rPr>
              <a:t>from adverse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financial consequences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Allow </a:t>
            </a:r>
            <a:r>
              <a:rPr lang="en-GB" dirty="0">
                <a:latin typeface="Arial" pitchFamily="34" charset="0"/>
                <a:cs typeface="Arial" pitchFamily="34" charset="0"/>
              </a:rPr>
              <a:t>customers to save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GB" dirty="0">
                <a:latin typeface="Arial" pitchFamily="34" charset="0"/>
                <a:cs typeface="Arial" pitchFamily="34" charset="0"/>
              </a:rPr>
              <a:t>the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future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Traditional savings products with built-in guaranteed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rates </a:t>
            </a:r>
            <a:r>
              <a:rPr lang="en-GB" dirty="0">
                <a:latin typeface="Arial" pitchFamily="34" charset="0"/>
                <a:cs typeface="Arial" pitchFamily="34" charset="0"/>
              </a:rPr>
              <a:t>or attached riders that promise a minimum return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to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policyholders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Challenge - </a:t>
            </a:r>
            <a:r>
              <a:rPr lang="en-GB" dirty="0">
                <a:latin typeface="Arial" pitchFamily="34" charset="0"/>
                <a:cs typeface="Arial" pitchFamily="34" charset="0"/>
              </a:rPr>
              <a:t>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nvesting </a:t>
            </a:r>
            <a:r>
              <a:rPr lang="en-GB" dirty="0">
                <a:latin typeface="Arial" pitchFamily="34" charset="0"/>
                <a:cs typeface="Arial" pitchFamily="34" charset="0"/>
              </a:rPr>
              <a:t>the customers’ payments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to ensure </a:t>
            </a:r>
            <a:r>
              <a:rPr lang="en-GB" dirty="0">
                <a:latin typeface="Arial" pitchFamily="34" charset="0"/>
                <a:cs typeface="Arial" pitchFamily="34" charset="0"/>
              </a:rPr>
              <a:t>funds are available to satisfy policyholders in the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future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Life </a:t>
            </a:r>
            <a:r>
              <a:rPr lang="en-GB" dirty="0">
                <a:latin typeface="Arial" pitchFamily="34" charset="0"/>
                <a:cs typeface="Arial" pitchFamily="34" charset="0"/>
              </a:rPr>
              <a:t>insurers generally invest largely in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fixed income </a:t>
            </a:r>
            <a:r>
              <a:rPr lang="en-GB" dirty="0">
                <a:latin typeface="Arial" pitchFamily="34" charset="0"/>
                <a:cs typeface="Arial" pitchFamily="34" charset="0"/>
              </a:rPr>
              <a:t>securities because most of their liabilities are largely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fixed </a:t>
            </a:r>
            <a:r>
              <a:rPr lang="en-GB" dirty="0">
                <a:latin typeface="Arial" pitchFamily="34" charset="0"/>
                <a:cs typeface="Arial" pitchFamily="34" charset="0"/>
              </a:rPr>
              <a:t>in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size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Likely </a:t>
            </a:r>
            <a:r>
              <a:rPr lang="en-GB" dirty="0">
                <a:latin typeface="Arial" pitchFamily="34" charset="0"/>
                <a:cs typeface="Arial" pitchFamily="34" charset="0"/>
              </a:rPr>
              <a:t>impacted by Falling rates(real + Inflation) and tightening spread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16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Challenges regarding IRD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obust </a:t>
            </a:r>
            <a:r>
              <a:rPr lang="en-GB" dirty="0">
                <a:latin typeface="Arial" pitchFamily="34" charset="0"/>
                <a:cs typeface="Arial" pitchFamily="34" charset="0"/>
              </a:rPr>
              <a:t>procedures for pricing and hedging these products</a:t>
            </a: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More difficult to value than equity and foreign exchange derivatives</a:t>
            </a:r>
          </a:p>
          <a:p>
            <a:pPr lvl="1"/>
            <a:r>
              <a:rPr lang="en-GB" dirty="0">
                <a:latin typeface="Arial" pitchFamily="34" charset="0"/>
                <a:cs typeface="Arial" pitchFamily="34" charset="0"/>
              </a:rPr>
              <a:t>Behaviour of an individual interest rate is more complicated than that of a stock price or an exchange rate</a:t>
            </a:r>
          </a:p>
          <a:p>
            <a:pPr lvl="1"/>
            <a:r>
              <a:rPr lang="en-GB" dirty="0">
                <a:latin typeface="Arial" pitchFamily="34" charset="0"/>
                <a:cs typeface="Arial" pitchFamily="34" charset="0"/>
              </a:rPr>
              <a:t>Necessary to develop a model describing the behaviour of the entire zero-coupon yield curve</a:t>
            </a:r>
          </a:p>
          <a:p>
            <a:pPr lvl="1"/>
            <a:r>
              <a:rPr lang="en-GB" dirty="0">
                <a:latin typeface="Arial" pitchFamily="34" charset="0"/>
                <a:cs typeface="Arial" pitchFamily="34" charset="0"/>
              </a:rPr>
              <a:t>Volatilities of different points on the yield curve are different</a:t>
            </a:r>
          </a:p>
          <a:p>
            <a:pPr lvl="1"/>
            <a:r>
              <a:rPr lang="en-GB" dirty="0">
                <a:latin typeface="Arial" pitchFamily="34" charset="0"/>
                <a:cs typeface="Arial" pitchFamily="34" charset="0"/>
              </a:rPr>
              <a:t>Interest rates are used for discounting the derivative as well as defining its payoff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40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526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41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543800" cy="609600"/>
          </a:xfrm>
          <a:prstGeom prst="rect">
            <a:avLst/>
          </a:prstGeom>
        </p:spPr>
        <p:txBody>
          <a:bodyPr/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Question Time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2" descr="Image result for people asking questions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76400"/>
            <a:ext cx="7506424" cy="40027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8429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Appendix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097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Bond Options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4953000"/>
          </a:xfrm>
        </p:spPr>
        <p:txBody>
          <a:bodyPr>
            <a:noAutofit/>
          </a:bodyPr>
          <a:lstStyle/>
          <a:p>
            <a:r>
              <a:rPr lang="en-GB" sz="2000" dirty="0">
                <a:latin typeface="Arial" pitchFamily="34" charset="0"/>
                <a:cs typeface="Arial" pitchFamily="34" charset="0"/>
              </a:rPr>
              <a:t>Option to buy or sell a particular bond by a particular date for a particular price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Embedded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in bonds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- More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attractive to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issuer or potential purchasers</a:t>
            </a:r>
          </a:p>
          <a:p>
            <a:r>
              <a:rPr lang="en-GB" sz="2000" dirty="0">
                <a:latin typeface="Arial" pitchFamily="34" charset="0"/>
                <a:cs typeface="Arial" pitchFamily="34" charset="0"/>
              </a:rPr>
              <a:t>Callable Bond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Issuing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firm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can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buy back the bond at a predetermined price at certain times in the future</a:t>
            </a:r>
          </a:p>
          <a:p>
            <a:pPr lvl="1"/>
            <a:r>
              <a:rPr lang="en-GB" sz="1600" dirty="0">
                <a:latin typeface="Arial" pitchFamily="34" charset="0"/>
                <a:cs typeface="Arial" pitchFamily="34" charset="0"/>
              </a:rPr>
              <a:t>Strike Price </a:t>
            </a:r>
            <a:r>
              <a:rPr lang="en-GB" sz="1600" dirty="0">
                <a:latin typeface="Arial" pitchFamily="34" charset="0"/>
                <a:cs typeface="Arial" pitchFamily="34" charset="0"/>
                <a:sym typeface="Wingdings" pitchFamily="2" charset="2"/>
              </a:rPr>
              <a:t> P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redetermined price that must be paid by the issuer to the holder</a:t>
            </a:r>
          </a:p>
          <a:p>
            <a:pPr lvl="1"/>
            <a:r>
              <a:rPr lang="en-GB" sz="1600" dirty="0">
                <a:latin typeface="Arial" pitchFamily="34" charset="0"/>
                <a:cs typeface="Arial" pitchFamily="34" charset="0"/>
              </a:rPr>
              <a:t>Lock-in Period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for the first few years of their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life – Decreasing price with time</a:t>
            </a: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Bonds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with call features generally offer higher yields than bonds with no call features</a:t>
            </a:r>
          </a:p>
          <a:p>
            <a:r>
              <a:rPr lang="en-GB" sz="2000" dirty="0">
                <a:latin typeface="Arial" pitchFamily="34" charset="0"/>
                <a:cs typeface="Arial" pitchFamily="34" charset="0"/>
              </a:rPr>
              <a:t>Puttable Bond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Allow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the holder to demand early redemption at a predetermined price at certain times in the future</a:t>
            </a:r>
          </a:p>
          <a:p>
            <a:pPr lvl="1"/>
            <a:r>
              <a:rPr lang="en-GB" sz="1600" dirty="0">
                <a:latin typeface="Arial" pitchFamily="34" charset="0"/>
                <a:cs typeface="Arial" pitchFamily="34" charset="0"/>
              </a:rPr>
              <a:t>Increases the value of the bond to the holder</a:t>
            </a:r>
          </a:p>
          <a:p>
            <a:pPr lvl="1"/>
            <a:r>
              <a:rPr lang="en-GB" sz="1600" dirty="0">
                <a:latin typeface="Arial" pitchFamily="34" charset="0"/>
                <a:cs typeface="Arial" pitchFamily="34" charset="0"/>
              </a:rPr>
              <a:t>Lower yields than bonds with no put features</a:t>
            </a:r>
          </a:p>
          <a:p>
            <a:r>
              <a:rPr lang="en-GB" sz="2000" dirty="0">
                <a:latin typeface="Arial" pitchFamily="34" charset="0"/>
                <a:cs typeface="Arial" pitchFamily="34" charset="0"/>
              </a:rPr>
              <a:t>Prepayment privileges on loans and mortgages are similarly call options on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bonds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43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062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Caps, Floors and Collars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62500" lnSpcReduction="20000"/>
          </a:bodyPr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Interest rate cap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Provide </a:t>
            </a:r>
            <a:r>
              <a:rPr lang="en-GB" dirty="0">
                <a:latin typeface="Arial" pitchFamily="34" charset="0"/>
                <a:cs typeface="Arial" pitchFamily="34" charset="0"/>
              </a:rPr>
              <a:t>insurance against the rate of interest on the floating-rate note rising above a certain level (Cap Rate)</a:t>
            </a:r>
          </a:p>
          <a:p>
            <a:pPr lvl="1"/>
            <a:r>
              <a:rPr lang="en-GB" dirty="0">
                <a:latin typeface="Arial" pitchFamily="34" charset="0"/>
                <a:cs typeface="Arial" pitchFamily="34" charset="0"/>
              </a:rPr>
              <a:t>Tenure, Life of the cap and Cap rate need to be defined</a:t>
            </a:r>
          </a:p>
          <a:p>
            <a:pPr lvl="1"/>
            <a:r>
              <a:rPr lang="en-GB" dirty="0">
                <a:latin typeface="Arial" pitchFamily="34" charset="0"/>
                <a:cs typeface="Arial" pitchFamily="34" charset="0"/>
              </a:rPr>
              <a:t>Portfolio of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call </a:t>
            </a:r>
            <a:r>
              <a:rPr lang="en-GB" dirty="0">
                <a:latin typeface="Arial" pitchFamily="34" charset="0"/>
                <a:cs typeface="Arial" pitchFamily="34" charset="0"/>
              </a:rPr>
              <a:t>options on interest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rates (Caplets) </a:t>
            </a:r>
            <a:r>
              <a:rPr lang="en-GB" dirty="0">
                <a:latin typeface="Arial" pitchFamily="34" charset="0"/>
                <a:cs typeface="Arial" pitchFamily="34" charset="0"/>
              </a:rPr>
              <a:t>or a portfolio of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put </a:t>
            </a:r>
            <a:r>
              <a:rPr lang="en-GB" dirty="0">
                <a:latin typeface="Arial" pitchFamily="34" charset="0"/>
                <a:cs typeface="Arial" pitchFamily="34" charset="0"/>
              </a:rPr>
              <a:t>options on zero-coupon bonds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Floors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Payoff </a:t>
            </a:r>
            <a:r>
              <a:rPr lang="en-GB" dirty="0">
                <a:latin typeface="Arial" pitchFamily="34" charset="0"/>
                <a:cs typeface="Arial" pitchFamily="34" charset="0"/>
              </a:rPr>
              <a:t>when the interest rate on the underlying floating-rate note falls below a certain rate</a:t>
            </a:r>
          </a:p>
          <a:p>
            <a:pPr lvl="1"/>
            <a:r>
              <a:rPr lang="en-GB" dirty="0">
                <a:latin typeface="Arial" pitchFamily="34" charset="0"/>
                <a:cs typeface="Arial" pitchFamily="34" charset="0"/>
              </a:rPr>
              <a:t>Portfolio of put options on interest rates or a portfolio of call options on zero-coupon bonds</a:t>
            </a: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Collar</a:t>
            </a:r>
          </a:p>
          <a:p>
            <a:pPr lvl="1"/>
            <a:r>
              <a:rPr lang="en-GB" dirty="0">
                <a:latin typeface="Arial" pitchFamily="34" charset="0"/>
                <a:cs typeface="Arial" pitchFamily="34" charset="0"/>
              </a:rPr>
              <a:t>Instrument designed to guarantee that the interest rate on the underlying LIBOR floating-rate note always lies between two levels</a:t>
            </a:r>
          </a:p>
          <a:p>
            <a:pPr lvl="1"/>
            <a:r>
              <a:rPr lang="en-GB" dirty="0">
                <a:latin typeface="Arial" pitchFamily="34" charset="0"/>
                <a:cs typeface="Arial" pitchFamily="34" charset="0"/>
              </a:rPr>
              <a:t>Combination of a long position in a cap and a short position in a floor</a:t>
            </a:r>
          </a:p>
          <a:p>
            <a:pPr lvl="1"/>
            <a:r>
              <a:rPr lang="en-GB" dirty="0">
                <a:latin typeface="Arial" pitchFamily="34" charset="0"/>
                <a:cs typeface="Arial" pitchFamily="34" charset="0"/>
              </a:rPr>
              <a:t>Constructed so that the price of the cap is initially equal to the price of the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floor (Zero Priced Collar)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Value of cap = Value of floor + Value of swap (Same Strike Rate)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44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045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Swaptions	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876800"/>
          </a:xfrm>
        </p:spPr>
        <p:txBody>
          <a:bodyPr>
            <a:noAutofit/>
          </a:bodyPr>
          <a:lstStyle/>
          <a:p>
            <a:r>
              <a:rPr lang="en-GB" sz="2000" dirty="0">
                <a:latin typeface="Arial" pitchFamily="34" charset="0"/>
                <a:cs typeface="Arial" pitchFamily="34" charset="0"/>
              </a:rPr>
              <a:t>Options on interest rate swaps</a:t>
            </a:r>
          </a:p>
          <a:p>
            <a:r>
              <a:rPr lang="en-GB" sz="2000" dirty="0">
                <a:latin typeface="Arial" pitchFamily="34" charset="0"/>
                <a:cs typeface="Arial" pitchFamily="34" charset="0"/>
              </a:rPr>
              <a:t>Give the holder the right to enter into a certain interest rate swap at a certain time in the future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Provide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companies with a guarantee that the fixed rate of interest they will pay on a loan at some future time will not exceed some level</a:t>
            </a:r>
          </a:p>
          <a:p>
            <a:r>
              <a:rPr lang="en-GB" sz="2000" dirty="0">
                <a:latin typeface="Arial" pitchFamily="34" charset="0"/>
                <a:cs typeface="Arial" pitchFamily="34" charset="0"/>
              </a:rPr>
              <a:t>Regarded as an option to exchange a fixed-rate bond for the principal amount of the swap</a:t>
            </a:r>
          </a:p>
          <a:p>
            <a:r>
              <a:rPr lang="en-GB" sz="2000" dirty="0">
                <a:latin typeface="Arial" pitchFamily="34" charset="0"/>
                <a:cs typeface="Arial" pitchFamily="34" charset="0"/>
              </a:rPr>
              <a:t>Company is able to benefit from favourable interest rate movements while acquiring protection from unfavourable interest rate movements</a:t>
            </a:r>
          </a:p>
          <a:p>
            <a:r>
              <a:rPr lang="en-GB" sz="2000" dirty="0">
                <a:latin typeface="Arial" pitchFamily="34" charset="0"/>
                <a:cs typeface="Arial" pitchFamily="34" charset="0"/>
              </a:rPr>
              <a:t>Alternative to Deferred/Forward Swaps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Involve no up-front cost but have the disadvantage of obligating the company to enter into a swap agreement</a:t>
            </a: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45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340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Typical Structure of Assets &amp; Liabilities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229600" cy="48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3400" y="6120938"/>
            <a:ext cx="7772400" cy="279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Source: Presentation at Life &amp; Annuity Symposium (SOA) – 4</a:t>
            </a:r>
            <a:r>
              <a:rPr lang="en-GB" sz="11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GB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5</a:t>
            </a:r>
            <a:r>
              <a:rPr lang="en-GB" sz="11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GB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May 2015</a:t>
            </a:r>
            <a:endParaRPr lang="en-GB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17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Bond Allocations - Globally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04962"/>
            <a:ext cx="7696200" cy="418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3302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Overview of Interest Rate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Risk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478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300" dirty="0" smtClean="0">
                <a:latin typeface="Arial" pitchFamily="34" charset="0"/>
                <a:cs typeface="Arial" pitchFamily="34" charset="0"/>
              </a:rPr>
              <a:t>Interest Rate Risk – Insurance Products     </a:t>
            </a:r>
            <a:endParaRPr lang="en-GB" sz="3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Risk of Matching </a:t>
            </a:r>
            <a:r>
              <a:rPr lang="en-US" dirty="0">
                <a:latin typeface="Arial" pitchFamily="34" charset="0"/>
                <a:cs typeface="Arial" pitchFamily="34" charset="0"/>
              </a:rPr>
              <a:t>assets and liabilities to interest rate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sensitivity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Values </a:t>
            </a:r>
            <a:r>
              <a:rPr lang="en-GB" dirty="0">
                <a:latin typeface="Arial" pitchFamily="34" charset="0"/>
                <a:cs typeface="Arial" pitchFamily="34" charset="0"/>
              </a:rPr>
              <a:t>of a life insurer’s assets and liabilities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change </a:t>
            </a:r>
            <a:r>
              <a:rPr lang="en-GB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with changing interest rates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Matching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Fixed Income Investments to the liability profile across all terms is difficult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Lack of sufficient availability of longer duration of assets to match the duration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liabilities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Reinvestment Risk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Credit Risk on Underlying Assets (Default/Downgrade)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Liquidity Risk associated with certain investments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Behaviour </a:t>
            </a:r>
            <a:r>
              <a:rPr lang="en-GB" dirty="0">
                <a:latin typeface="Arial" pitchFamily="34" charset="0"/>
                <a:cs typeface="Arial" pitchFamily="34" charset="0"/>
              </a:rPr>
              <a:t>of Policy Holders</a:t>
            </a:r>
          </a:p>
          <a:p>
            <a:pPr lvl="1"/>
            <a:r>
              <a:rPr lang="en-GB" dirty="0">
                <a:latin typeface="Arial" pitchFamily="34" charset="0"/>
                <a:cs typeface="Arial" pitchFamily="34" charset="0"/>
              </a:rPr>
              <a:t>Contribute more to an annuity with a high guaranteed return when interest rates are low </a:t>
            </a:r>
          </a:p>
          <a:p>
            <a:pPr lvl="1"/>
            <a:r>
              <a:rPr lang="en-GB" dirty="0">
                <a:latin typeface="Arial" pitchFamily="34" charset="0"/>
                <a:cs typeface="Arial" pitchFamily="34" charset="0"/>
              </a:rPr>
              <a:t>Surrender an annuity with a low return guarantee if interest rates rise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significantly</a:t>
            </a:r>
          </a:p>
          <a:p>
            <a:endParaRPr lang="en-US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Not </a:t>
            </a:r>
            <a:r>
              <a:rPr lang="en-US" dirty="0">
                <a:latin typeface="Arial" pitchFamily="34" charset="0"/>
                <a:cs typeface="Arial" pitchFamily="34" charset="0"/>
                <a:sym typeface="Wingdings" pitchFamily="2" charset="2"/>
              </a:rPr>
              <a:t>high for P &amp; C Products  Protection Based and Re-priced every year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355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Ways of Limiting IRR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Participating Products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Distribution </a:t>
            </a:r>
            <a:r>
              <a:rPr lang="en-US" dirty="0">
                <a:latin typeface="Arial" pitchFamily="34" charset="0"/>
                <a:cs typeface="Arial" pitchFamily="34" charset="0"/>
              </a:rPr>
              <a:t>of bonuses can be controlled in case of falling interest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rates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Guarantees are still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exposed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Portfolio Immunization </a:t>
            </a:r>
            <a:r>
              <a:rPr lang="en-US" altLang="zh-TW" dirty="0">
                <a:latin typeface="Arial" pitchFamily="34" charset="0"/>
                <a:cs typeface="Arial" pitchFamily="34" charset="0"/>
              </a:rPr>
              <a:t>(on-balance-sheet technique)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Duration Matching and Cash Flow Matching can be done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Limited due to unavailability of instruments across all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durations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Interest Rate Derivatives (Capital Markets) </a:t>
            </a:r>
            <a:r>
              <a:rPr lang="en-US" altLang="zh-TW" dirty="0">
                <a:latin typeface="Arial" pitchFamily="34" charset="0"/>
                <a:cs typeface="Arial" pitchFamily="34" charset="0"/>
              </a:rPr>
              <a:t>(off-balance-sheet technique)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Protect </a:t>
            </a:r>
            <a:r>
              <a:rPr lang="en-US" dirty="0">
                <a:latin typeface="Arial" pitchFamily="34" charset="0"/>
                <a:cs typeface="Arial" pitchFamily="34" charset="0"/>
              </a:rPr>
              <a:t>against adverse movement in interest rates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Better management of solvency and hence capital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Instruments for different maturities can be structured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Can help in Tactical Asset Allocation 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www.actuariesindia.org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492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3131</Words>
  <Application>Microsoft Office PowerPoint</Application>
  <PresentationFormat>On-screen Show (4:3)</PresentationFormat>
  <Paragraphs>531</Paragraphs>
  <Slides>45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Office Theme</vt:lpstr>
      <vt:lpstr>LifeConvBirm02</vt:lpstr>
      <vt:lpstr>Slide 1</vt:lpstr>
      <vt:lpstr>Use of derivatives in hedging interest rate risks and its relevance in Indian Insurance Industry  </vt:lpstr>
      <vt:lpstr>Interest rates and Insurance Industry</vt:lpstr>
      <vt:lpstr>Insurers – Interest Rate Environment</vt:lpstr>
      <vt:lpstr>Typical Structure of Assets &amp; Liabilities</vt:lpstr>
      <vt:lpstr>Bond Allocations - Globally</vt:lpstr>
      <vt:lpstr>Overview of Interest Rate Risk</vt:lpstr>
      <vt:lpstr>Interest Rate Risk – Insurance Products     </vt:lpstr>
      <vt:lpstr>Ways of Limiting IRR</vt:lpstr>
      <vt:lpstr>Risk Management – Insurer’s Business   </vt:lpstr>
      <vt:lpstr>IRD for Insurers</vt:lpstr>
      <vt:lpstr>Reasons for less usage of IRD by Insurers</vt:lpstr>
      <vt:lpstr>Interest Rate Derivatives – Conceptual Understanding</vt:lpstr>
      <vt:lpstr>Derivative</vt:lpstr>
      <vt:lpstr>Introduction to IRD</vt:lpstr>
      <vt:lpstr>Types of Interest Rate Derivatives</vt:lpstr>
      <vt:lpstr>Other Types of IRD</vt:lpstr>
      <vt:lpstr>Key Risks Addressed by IRD</vt:lpstr>
      <vt:lpstr>Interest Rate Derivatives – Global Market</vt:lpstr>
      <vt:lpstr>A Glance of Global OTC Derivatives Market</vt:lpstr>
      <vt:lpstr>A Glance of Global IRD Market</vt:lpstr>
      <vt:lpstr>Interest Rate Derivatives – Insurance Industry</vt:lpstr>
      <vt:lpstr>Insurance Industry and Derivatives</vt:lpstr>
      <vt:lpstr>Commonly used Derivatives</vt:lpstr>
      <vt:lpstr>Insurers use Derivatives for</vt:lpstr>
      <vt:lpstr>Using Interest Rate Derivatives – Examples</vt:lpstr>
      <vt:lpstr>Slide 27</vt:lpstr>
      <vt:lpstr>Interest Rate Derivatives – Indian Scenario </vt:lpstr>
      <vt:lpstr>Interest rate risk in India</vt:lpstr>
      <vt:lpstr>Interest rate OTC Derivatives Trade volume</vt:lpstr>
      <vt:lpstr>Interest Rate Futures</vt:lpstr>
      <vt:lpstr>Pros and Cons – Interest Rate Futures</vt:lpstr>
      <vt:lpstr>Pros and Cons – Interest Rate Swaps</vt:lpstr>
      <vt:lpstr>Interest Rate Derivatives for Indian Insurance Industry</vt:lpstr>
      <vt:lpstr>Interest Rate Derivatives for Indian Insurance Industry</vt:lpstr>
      <vt:lpstr>Recent Advances - Interest Rate Derivatives market </vt:lpstr>
      <vt:lpstr>Key Challenges</vt:lpstr>
      <vt:lpstr>Few essential aspects for insurers</vt:lpstr>
      <vt:lpstr>Challenges/Issues to Indian Insurers   </vt:lpstr>
      <vt:lpstr>Challenges regarding IRD</vt:lpstr>
      <vt:lpstr>Slide 41</vt:lpstr>
      <vt:lpstr>Appendix</vt:lpstr>
      <vt:lpstr>Bond Options</vt:lpstr>
      <vt:lpstr>Caps, Floors and Collars</vt:lpstr>
      <vt:lpstr>Swaptions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Admin</cp:lastModifiedBy>
  <cp:revision>204</cp:revision>
  <dcterms:created xsi:type="dcterms:W3CDTF">2011-07-20T12:11:57Z</dcterms:created>
  <dcterms:modified xsi:type="dcterms:W3CDTF">2015-06-09T15:25:16Z</dcterms:modified>
</cp:coreProperties>
</file>