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3" r:id="rId3"/>
    <p:sldMasterId id="2147483685" r:id="rId4"/>
  </p:sldMasterIdLst>
  <p:notesMasterIdLst>
    <p:notesMasterId r:id="rId33"/>
  </p:notesMasterIdLst>
  <p:sldIdLst>
    <p:sldId id="260" r:id="rId5"/>
    <p:sldId id="258" r:id="rId6"/>
    <p:sldId id="304" r:id="rId7"/>
    <p:sldId id="277" r:id="rId8"/>
    <p:sldId id="278" r:id="rId9"/>
    <p:sldId id="293" r:id="rId10"/>
    <p:sldId id="286" r:id="rId11"/>
    <p:sldId id="287" r:id="rId12"/>
    <p:sldId id="288" r:id="rId13"/>
    <p:sldId id="305" r:id="rId14"/>
    <p:sldId id="312" r:id="rId15"/>
    <p:sldId id="313" r:id="rId16"/>
    <p:sldId id="314" r:id="rId17"/>
    <p:sldId id="315" r:id="rId18"/>
    <p:sldId id="276" r:id="rId19"/>
    <p:sldId id="316" r:id="rId20"/>
    <p:sldId id="280" r:id="rId21"/>
    <p:sldId id="333" r:id="rId22"/>
    <p:sldId id="306" r:id="rId23"/>
    <p:sldId id="290" r:id="rId24"/>
    <p:sldId id="289" r:id="rId25"/>
    <p:sldId id="311" r:id="rId26"/>
    <p:sldId id="331" r:id="rId27"/>
    <p:sldId id="307" r:id="rId28"/>
    <p:sldId id="319" r:id="rId29"/>
    <p:sldId id="320" r:id="rId30"/>
    <p:sldId id="308" r:id="rId31"/>
    <p:sldId id="29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0066"/>
    <a:srgbClr val="3333FF"/>
    <a:srgbClr val="000000"/>
    <a:srgbClr val="000066"/>
    <a:srgbClr val="CC0000"/>
    <a:srgbClr val="F95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varScale="1">
        <p:scale>
          <a:sx n="70" d="100"/>
          <a:sy n="70" d="100"/>
        </p:scale>
        <p:origin x="140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A5606-226C-44CA-ACF1-6E2FF83167D8}"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22F0DF10-2566-499E-A20D-7AD8BCC07460}">
      <dgm:prSet phldrT="[Text]" custT="1"/>
      <dgm:spPr/>
      <dgm:t>
        <a:bodyPr/>
        <a:lstStyle/>
        <a:p>
          <a:r>
            <a:rPr lang="en-GB" sz="1800" b="1" dirty="0" smtClean="0">
              <a:latin typeface="Arial" panose="020B0604020202020204" pitchFamily="34" charset="0"/>
              <a:cs typeface="Arial" panose="020B0604020202020204" pitchFamily="34" charset="0"/>
            </a:rPr>
            <a:t>Impact of low interest environment on Insurers</a:t>
          </a:r>
          <a:endParaRPr lang="en-GB" sz="1800" b="1" dirty="0">
            <a:latin typeface="Arial" panose="020B0604020202020204" pitchFamily="34" charset="0"/>
            <a:cs typeface="Arial" panose="020B0604020202020204" pitchFamily="34" charset="0"/>
          </a:endParaRPr>
        </a:p>
      </dgm:t>
    </dgm:pt>
    <dgm:pt modelId="{253208BF-ECF1-43CF-AA73-F8689433AC2A}" type="parTrans" cxnId="{CB772B95-8616-434B-BFDA-6B6695F6224F}">
      <dgm:prSet/>
      <dgm:spPr/>
      <dgm:t>
        <a:bodyPr/>
        <a:lstStyle/>
        <a:p>
          <a:endParaRPr lang="en-GB" sz="1800">
            <a:latin typeface="Arial" panose="020B0604020202020204" pitchFamily="34" charset="0"/>
            <a:cs typeface="Arial" panose="020B0604020202020204" pitchFamily="34" charset="0"/>
          </a:endParaRPr>
        </a:p>
      </dgm:t>
    </dgm:pt>
    <dgm:pt modelId="{47E4BE1D-42C0-4711-AB56-B53A64449AB7}" type="sibTrans" cxnId="{CB772B95-8616-434B-BFDA-6B6695F6224F}">
      <dgm:prSet/>
      <dgm:spPr/>
      <dgm:t>
        <a:bodyPr/>
        <a:lstStyle/>
        <a:p>
          <a:endParaRPr lang="en-GB" sz="1800">
            <a:latin typeface="Arial" panose="020B0604020202020204" pitchFamily="34" charset="0"/>
            <a:cs typeface="Arial" panose="020B0604020202020204" pitchFamily="34" charset="0"/>
          </a:endParaRPr>
        </a:p>
      </dgm:t>
    </dgm:pt>
    <dgm:pt modelId="{1530B17E-AB3A-46C1-854A-61BB2868CDA8}">
      <dgm:prSet phldrT="[Text]" custT="1"/>
      <dgm:spPr/>
      <dgm:t>
        <a:bodyPr/>
        <a:lstStyle/>
        <a:p>
          <a:r>
            <a:rPr lang="en-GB" sz="1800" b="1" dirty="0" smtClean="0">
              <a:latin typeface="Arial" panose="020B0604020202020204" pitchFamily="34" charset="0"/>
              <a:cs typeface="Arial" panose="020B0604020202020204" pitchFamily="34" charset="0"/>
            </a:rPr>
            <a:t>Indian Market</a:t>
          </a:r>
        </a:p>
      </dgm:t>
    </dgm:pt>
    <dgm:pt modelId="{E4EF5750-6557-467E-9B1B-BE9E84E9C014}" type="parTrans" cxnId="{B48547D5-5C04-4A46-8B8A-2881E189B516}">
      <dgm:prSet/>
      <dgm:spPr/>
      <dgm:t>
        <a:bodyPr/>
        <a:lstStyle/>
        <a:p>
          <a:endParaRPr lang="en-GB"/>
        </a:p>
      </dgm:t>
    </dgm:pt>
    <dgm:pt modelId="{CC849789-5BC8-4732-9DA1-150390D1F697}" type="sibTrans" cxnId="{B48547D5-5C04-4A46-8B8A-2881E189B516}">
      <dgm:prSet/>
      <dgm:spPr/>
      <dgm:t>
        <a:bodyPr/>
        <a:lstStyle/>
        <a:p>
          <a:endParaRPr lang="en-GB"/>
        </a:p>
      </dgm:t>
    </dgm:pt>
    <dgm:pt modelId="{65CC9E05-8725-45E1-874A-006C56E71647}">
      <dgm:prSet phldrT="[Text]" custT="1"/>
      <dgm:spPr/>
      <dgm:t>
        <a:bodyPr/>
        <a:lstStyle/>
        <a:p>
          <a:r>
            <a:rPr lang="en-GB" sz="1800" b="1" dirty="0" smtClean="0">
              <a:latin typeface="Arial" panose="020B0604020202020204" pitchFamily="34" charset="0"/>
              <a:cs typeface="Arial" panose="020B0604020202020204" pitchFamily="34" charset="0"/>
            </a:rPr>
            <a:t>Regulations and Practice Standards</a:t>
          </a:r>
        </a:p>
      </dgm:t>
    </dgm:pt>
    <dgm:pt modelId="{C9E2C3C0-B047-4185-9F33-E72A80F13089}" type="parTrans" cxnId="{E0375B68-D059-44C6-B12B-79C527F3BCAF}">
      <dgm:prSet/>
      <dgm:spPr/>
      <dgm:t>
        <a:bodyPr/>
        <a:lstStyle/>
        <a:p>
          <a:endParaRPr lang="en-GB"/>
        </a:p>
      </dgm:t>
    </dgm:pt>
    <dgm:pt modelId="{3F527ED6-AFBA-4B3A-9F4D-8F38BEADA0AD}" type="sibTrans" cxnId="{E0375B68-D059-44C6-B12B-79C527F3BCAF}">
      <dgm:prSet/>
      <dgm:spPr/>
      <dgm:t>
        <a:bodyPr/>
        <a:lstStyle/>
        <a:p>
          <a:endParaRPr lang="en-GB"/>
        </a:p>
      </dgm:t>
    </dgm:pt>
    <dgm:pt modelId="{D3ECB899-9230-4C67-8EDD-C138E766AC8D}">
      <dgm:prSet phldrT="[Text]" custT="1"/>
      <dgm:spPr/>
      <dgm:t>
        <a:bodyPr/>
        <a:lstStyle/>
        <a:p>
          <a:r>
            <a:rPr lang="en-GB" sz="1800" b="1" dirty="0" smtClean="0">
              <a:latin typeface="Arial" panose="020B0604020202020204" pitchFamily="34" charset="0"/>
              <a:cs typeface="Arial" panose="020B0604020202020204" pitchFamily="34" charset="0"/>
            </a:rPr>
            <a:t>Conclusion</a:t>
          </a:r>
        </a:p>
      </dgm:t>
    </dgm:pt>
    <dgm:pt modelId="{FA546304-8653-410F-A4FB-9E51A8204E13}" type="parTrans" cxnId="{8C7AF2ED-CC5C-4672-8223-B79FB3515DF5}">
      <dgm:prSet/>
      <dgm:spPr/>
      <dgm:t>
        <a:bodyPr/>
        <a:lstStyle/>
        <a:p>
          <a:endParaRPr lang="en-GB"/>
        </a:p>
      </dgm:t>
    </dgm:pt>
    <dgm:pt modelId="{E86FE3B9-E3B1-443D-95C7-B40029D54905}" type="sibTrans" cxnId="{8C7AF2ED-CC5C-4672-8223-B79FB3515DF5}">
      <dgm:prSet/>
      <dgm:spPr/>
      <dgm:t>
        <a:bodyPr/>
        <a:lstStyle/>
        <a:p>
          <a:endParaRPr lang="en-GB"/>
        </a:p>
      </dgm:t>
    </dgm:pt>
    <dgm:pt modelId="{06CC54BF-1092-414C-9C81-1D3880D37C73}">
      <dgm:prSet phldrT="[Text]" custT="1"/>
      <dgm:spPr/>
      <dgm:t>
        <a:bodyPr/>
        <a:lstStyle/>
        <a:p>
          <a:r>
            <a:rPr lang="en-GB" sz="1800" b="1" dirty="0" smtClean="0">
              <a:latin typeface="Arial" panose="020B0604020202020204" pitchFamily="34" charset="0"/>
              <a:cs typeface="Arial" panose="020B0604020202020204" pitchFamily="34" charset="0"/>
            </a:rPr>
            <a:t>Insurance Industry Response &amp; Solutions</a:t>
          </a:r>
          <a:endParaRPr lang="en-GB" sz="1800" b="1" dirty="0">
            <a:latin typeface="Arial" panose="020B0604020202020204" pitchFamily="34" charset="0"/>
            <a:cs typeface="Arial" panose="020B0604020202020204" pitchFamily="34" charset="0"/>
          </a:endParaRPr>
        </a:p>
      </dgm:t>
    </dgm:pt>
    <dgm:pt modelId="{72A43DF9-C343-4CE4-9BB8-5B78332F62A5}" type="parTrans" cxnId="{F4A5C483-0DE1-4C0F-AF5C-E0050A8765F7}">
      <dgm:prSet/>
      <dgm:spPr/>
      <dgm:t>
        <a:bodyPr/>
        <a:lstStyle/>
        <a:p>
          <a:endParaRPr lang="en-GB"/>
        </a:p>
      </dgm:t>
    </dgm:pt>
    <dgm:pt modelId="{CA96CA30-5CD4-4B81-B84B-3E51DDD9DA36}" type="sibTrans" cxnId="{F4A5C483-0DE1-4C0F-AF5C-E0050A8765F7}">
      <dgm:prSet/>
      <dgm:spPr/>
      <dgm:t>
        <a:bodyPr/>
        <a:lstStyle/>
        <a:p>
          <a:endParaRPr lang="en-GB"/>
        </a:p>
      </dgm:t>
    </dgm:pt>
    <dgm:pt modelId="{11287D00-36A5-4497-9C46-DF829DBE9793}">
      <dgm:prSet custT="1"/>
      <dgm:spPr/>
      <dgm:t>
        <a:bodyPr/>
        <a:lstStyle/>
        <a:p>
          <a:r>
            <a:rPr lang="en-GB" sz="1800" b="1" dirty="0" smtClean="0">
              <a:latin typeface="Arial" panose="020B0604020202020204" pitchFamily="34" charset="0"/>
              <a:cs typeface="Arial" panose="020B0604020202020204" pitchFamily="34" charset="0"/>
            </a:rPr>
            <a:t>Multiple Choice Questions</a:t>
          </a:r>
          <a:endParaRPr lang="en-GB" sz="1800" b="1" dirty="0">
            <a:latin typeface="Arial" panose="020B0604020202020204" pitchFamily="34" charset="0"/>
            <a:cs typeface="Arial" panose="020B0604020202020204" pitchFamily="34" charset="0"/>
          </a:endParaRPr>
        </a:p>
      </dgm:t>
    </dgm:pt>
    <dgm:pt modelId="{D4B7E8DC-A64C-4E01-85F0-BE37A2441667}" type="parTrans" cxnId="{59DE7514-1C50-4769-9C6D-6EB61CBC8732}">
      <dgm:prSet/>
      <dgm:spPr/>
      <dgm:t>
        <a:bodyPr/>
        <a:lstStyle/>
        <a:p>
          <a:endParaRPr lang="en-GB"/>
        </a:p>
      </dgm:t>
    </dgm:pt>
    <dgm:pt modelId="{63200A02-DB71-4ED2-AE2A-66A7A797A8DA}" type="sibTrans" cxnId="{59DE7514-1C50-4769-9C6D-6EB61CBC8732}">
      <dgm:prSet/>
      <dgm:spPr/>
      <dgm:t>
        <a:bodyPr/>
        <a:lstStyle/>
        <a:p>
          <a:endParaRPr lang="en-GB"/>
        </a:p>
      </dgm:t>
    </dgm:pt>
    <dgm:pt modelId="{E2546BA6-E408-40A3-9E2C-8622F95047A6}" type="pres">
      <dgm:prSet presAssocID="{AEDA5606-226C-44CA-ACF1-6E2FF83167D8}" presName="linear" presStyleCnt="0">
        <dgm:presLayoutVars>
          <dgm:dir/>
          <dgm:animLvl val="lvl"/>
          <dgm:resizeHandles val="exact"/>
        </dgm:presLayoutVars>
      </dgm:prSet>
      <dgm:spPr/>
      <dgm:t>
        <a:bodyPr/>
        <a:lstStyle/>
        <a:p>
          <a:endParaRPr lang="en-US"/>
        </a:p>
      </dgm:t>
    </dgm:pt>
    <dgm:pt modelId="{38D6446B-5D5A-42EC-BF77-B37AFD13FACE}" type="pres">
      <dgm:prSet presAssocID="{22F0DF10-2566-499E-A20D-7AD8BCC07460}" presName="parentLin" presStyleCnt="0"/>
      <dgm:spPr/>
    </dgm:pt>
    <dgm:pt modelId="{4D005059-560B-4583-8DAA-BAEF22AB3352}" type="pres">
      <dgm:prSet presAssocID="{22F0DF10-2566-499E-A20D-7AD8BCC07460}" presName="parentLeftMargin" presStyleLbl="node1" presStyleIdx="0" presStyleCnt="6"/>
      <dgm:spPr/>
      <dgm:t>
        <a:bodyPr/>
        <a:lstStyle/>
        <a:p>
          <a:endParaRPr lang="en-US"/>
        </a:p>
      </dgm:t>
    </dgm:pt>
    <dgm:pt modelId="{82017D6C-5E86-482D-BDAA-9BF03E35F096}" type="pres">
      <dgm:prSet presAssocID="{22F0DF10-2566-499E-A20D-7AD8BCC07460}" presName="parentText" presStyleLbl="node1" presStyleIdx="0" presStyleCnt="6" custScaleX="117857">
        <dgm:presLayoutVars>
          <dgm:chMax val="0"/>
          <dgm:bulletEnabled val="1"/>
        </dgm:presLayoutVars>
      </dgm:prSet>
      <dgm:spPr/>
      <dgm:t>
        <a:bodyPr/>
        <a:lstStyle/>
        <a:p>
          <a:endParaRPr lang="en-GB"/>
        </a:p>
      </dgm:t>
    </dgm:pt>
    <dgm:pt modelId="{E073370A-1564-4AB4-921F-FECC18A300D4}" type="pres">
      <dgm:prSet presAssocID="{22F0DF10-2566-499E-A20D-7AD8BCC07460}" presName="negativeSpace" presStyleCnt="0"/>
      <dgm:spPr/>
    </dgm:pt>
    <dgm:pt modelId="{5676A2A1-3105-4D55-A2F6-AFD04543F4F2}" type="pres">
      <dgm:prSet presAssocID="{22F0DF10-2566-499E-A20D-7AD8BCC07460}" presName="childText" presStyleLbl="conFgAcc1" presStyleIdx="0" presStyleCnt="6">
        <dgm:presLayoutVars>
          <dgm:bulletEnabled val="1"/>
        </dgm:presLayoutVars>
      </dgm:prSet>
      <dgm:spPr/>
    </dgm:pt>
    <dgm:pt modelId="{35ADF5BD-ECF0-4FCF-BFD7-A7ED4FAD61F5}" type="pres">
      <dgm:prSet presAssocID="{47E4BE1D-42C0-4711-AB56-B53A64449AB7}" presName="spaceBetweenRectangles" presStyleCnt="0"/>
      <dgm:spPr/>
    </dgm:pt>
    <dgm:pt modelId="{8480F600-9794-4893-A635-0994A86424D5}" type="pres">
      <dgm:prSet presAssocID="{06CC54BF-1092-414C-9C81-1D3880D37C73}" presName="parentLin" presStyleCnt="0"/>
      <dgm:spPr/>
    </dgm:pt>
    <dgm:pt modelId="{4A5B37B6-6DD5-4FAF-AF7F-A5E67EC13E77}" type="pres">
      <dgm:prSet presAssocID="{06CC54BF-1092-414C-9C81-1D3880D37C73}" presName="parentLeftMargin" presStyleLbl="node1" presStyleIdx="0" presStyleCnt="6"/>
      <dgm:spPr/>
      <dgm:t>
        <a:bodyPr/>
        <a:lstStyle/>
        <a:p>
          <a:endParaRPr lang="en-US"/>
        </a:p>
      </dgm:t>
    </dgm:pt>
    <dgm:pt modelId="{8675EEE6-CCB2-4FE6-813D-7BDE8AA47699}" type="pres">
      <dgm:prSet presAssocID="{06CC54BF-1092-414C-9C81-1D3880D37C73}" presName="parentText" presStyleLbl="node1" presStyleIdx="1" presStyleCnt="6" custScaleX="117857">
        <dgm:presLayoutVars>
          <dgm:chMax val="0"/>
          <dgm:bulletEnabled val="1"/>
        </dgm:presLayoutVars>
      </dgm:prSet>
      <dgm:spPr/>
      <dgm:t>
        <a:bodyPr/>
        <a:lstStyle/>
        <a:p>
          <a:endParaRPr lang="en-GB"/>
        </a:p>
      </dgm:t>
    </dgm:pt>
    <dgm:pt modelId="{8F8BEE57-117B-433F-8064-3B7897796544}" type="pres">
      <dgm:prSet presAssocID="{06CC54BF-1092-414C-9C81-1D3880D37C73}" presName="negativeSpace" presStyleCnt="0"/>
      <dgm:spPr/>
    </dgm:pt>
    <dgm:pt modelId="{7305F3A1-9E01-4DA3-8BF5-C763935357B3}" type="pres">
      <dgm:prSet presAssocID="{06CC54BF-1092-414C-9C81-1D3880D37C73}" presName="childText" presStyleLbl="conFgAcc1" presStyleIdx="1" presStyleCnt="6">
        <dgm:presLayoutVars>
          <dgm:bulletEnabled val="1"/>
        </dgm:presLayoutVars>
      </dgm:prSet>
      <dgm:spPr/>
    </dgm:pt>
    <dgm:pt modelId="{BF006F04-6384-4DCF-A64B-BF673C439499}" type="pres">
      <dgm:prSet presAssocID="{CA96CA30-5CD4-4B81-B84B-3E51DDD9DA36}" presName="spaceBetweenRectangles" presStyleCnt="0"/>
      <dgm:spPr/>
    </dgm:pt>
    <dgm:pt modelId="{C95C95BE-61FD-49D0-B636-07FDB054EABB}" type="pres">
      <dgm:prSet presAssocID="{1530B17E-AB3A-46C1-854A-61BB2868CDA8}" presName="parentLin" presStyleCnt="0"/>
      <dgm:spPr/>
    </dgm:pt>
    <dgm:pt modelId="{228C19CC-B887-4836-8409-48D99CFF8363}" type="pres">
      <dgm:prSet presAssocID="{1530B17E-AB3A-46C1-854A-61BB2868CDA8}" presName="parentLeftMargin" presStyleLbl="node1" presStyleIdx="1" presStyleCnt="6"/>
      <dgm:spPr/>
      <dgm:t>
        <a:bodyPr/>
        <a:lstStyle/>
        <a:p>
          <a:endParaRPr lang="en-US"/>
        </a:p>
      </dgm:t>
    </dgm:pt>
    <dgm:pt modelId="{C45FDEB6-5024-4CF1-A539-6DADE6A9E1C4}" type="pres">
      <dgm:prSet presAssocID="{1530B17E-AB3A-46C1-854A-61BB2868CDA8}" presName="parentText" presStyleLbl="node1" presStyleIdx="2" presStyleCnt="6" custScaleX="117857">
        <dgm:presLayoutVars>
          <dgm:chMax val="0"/>
          <dgm:bulletEnabled val="1"/>
        </dgm:presLayoutVars>
      </dgm:prSet>
      <dgm:spPr/>
      <dgm:t>
        <a:bodyPr/>
        <a:lstStyle/>
        <a:p>
          <a:endParaRPr lang="en-GB"/>
        </a:p>
      </dgm:t>
    </dgm:pt>
    <dgm:pt modelId="{AAF11066-967B-48CC-A771-66988666B78F}" type="pres">
      <dgm:prSet presAssocID="{1530B17E-AB3A-46C1-854A-61BB2868CDA8}" presName="negativeSpace" presStyleCnt="0"/>
      <dgm:spPr/>
    </dgm:pt>
    <dgm:pt modelId="{7082C751-75F5-4725-9459-FA4F0C381702}" type="pres">
      <dgm:prSet presAssocID="{1530B17E-AB3A-46C1-854A-61BB2868CDA8}" presName="childText" presStyleLbl="conFgAcc1" presStyleIdx="2" presStyleCnt="6">
        <dgm:presLayoutVars>
          <dgm:bulletEnabled val="1"/>
        </dgm:presLayoutVars>
      </dgm:prSet>
      <dgm:spPr/>
    </dgm:pt>
    <dgm:pt modelId="{1FD04DE0-5B19-41BF-AA31-74E1999410E4}" type="pres">
      <dgm:prSet presAssocID="{CC849789-5BC8-4732-9DA1-150390D1F697}" presName="spaceBetweenRectangles" presStyleCnt="0"/>
      <dgm:spPr/>
    </dgm:pt>
    <dgm:pt modelId="{925A976F-3EA9-476E-8EFD-BE7485A6EDB5}" type="pres">
      <dgm:prSet presAssocID="{65CC9E05-8725-45E1-874A-006C56E71647}" presName="parentLin" presStyleCnt="0"/>
      <dgm:spPr/>
    </dgm:pt>
    <dgm:pt modelId="{933344C2-B1F9-436D-BEED-66DE1FA95674}" type="pres">
      <dgm:prSet presAssocID="{65CC9E05-8725-45E1-874A-006C56E71647}" presName="parentLeftMargin" presStyleLbl="node1" presStyleIdx="2" presStyleCnt="6"/>
      <dgm:spPr/>
      <dgm:t>
        <a:bodyPr/>
        <a:lstStyle/>
        <a:p>
          <a:endParaRPr lang="en-US"/>
        </a:p>
      </dgm:t>
    </dgm:pt>
    <dgm:pt modelId="{495E81EA-C466-4F42-99F3-D91ABB1DD773}" type="pres">
      <dgm:prSet presAssocID="{65CC9E05-8725-45E1-874A-006C56E71647}" presName="parentText" presStyleLbl="node1" presStyleIdx="3" presStyleCnt="6" custScaleX="117857">
        <dgm:presLayoutVars>
          <dgm:chMax val="0"/>
          <dgm:bulletEnabled val="1"/>
        </dgm:presLayoutVars>
      </dgm:prSet>
      <dgm:spPr/>
      <dgm:t>
        <a:bodyPr/>
        <a:lstStyle/>
        <a:p>
          <a:endParaRPr lang="en-GB"/>
        </a:p>
      </dgm:t>
    </dgm:pt>
    <dgm:pt modelId="{7C81363F-DBD1-4673-96CD-915FE7E46A1A}" type="pres">
      <dgm:prSet presAssocID="{65CC9E05-8725-45E1-874A-006C56E71647}" presName="negativeSpace" presStyleCnt="0"/>
      <dgm:spPr/>
    </dgm:pt>
    <dgm:pt modelId="{F11655EC-C10E-4B7E-A2ED-3DF427C70F45}" type="pres">
      <dgm:prSet presAssocID="{65CC9E05-8725-45E1-874A-006C56E71647}" presName="childText" presStyleLbl="conFgAcc1" presStyleIdx="3" presStyleCnt="6">
        <dgm:presLayoutVars>
          <dgm:bulletEnabled val="1"/>
        </dgm:presLayoutVars>
      </dgm:prSet>
      <dgm:spPr/>
    </dgm:pt>
    <dgm:pt modelId="{0F261BA2-7BCE-408B-AF64-D97736E949A1}" type="pres">
      <dgm:prSet presAssocID="{3F527ED6-AFBA-4B3A-9F4D-8F38BEADA0AD}" presName="spaceBetweenRectangles" presStyleCnt="0"/>
      <dgm:spPr/>
    </dgm:pt>
    <dgm:pt modelId="{575F4FCD-5EB8-4DA4-8CED-006E1496B7F2}" type="pres">
      <dgm:prSet presAssocID="{D3ECB899-9230-4C67-8EDD-C138E766AC8D}" presName="parentLin" presStyleCnt="0"/>
      <dgm:spPr/>
    </dgm:pt>
    <dgm:pt modelId="{273FC7AD-1007-46EC-BD37-77F9AB9EE7A0}" type="pres">
      <dgm:prSet presAssocID="{D3ECB899-9230-4C67-8EDD-C138E766AC8D}" presName="parentLeftMargin" presStyleLbl="node1" presStyleIdx="3" presStyleCnt="6"/>
      <dgm:spPr/>
      <dgm:t>
        <a:bodyPr/>
        <a:lstStyle/>
        <a:p>
          <a:endParaRPr lang="en-US"/>
        </a:p>
      </dgm:t>
    </dgm:pt>
    <dgm:pt modelId="{CB854A51-B088-4383-A32C-44CFCABF1346}" type="pres">
      <dgm:prSet presAssocID="{D3ECB899-9230-4C67-8EDD-C138E766AC8D}" presName="parentText" presStyleLbl="node1" presStyleIdx="4" presStyleCnt="6" custScaleX="117857">
        <dgm:presLayoutVars>
          <dgm:chMax val="0"/>
          <dgm:bulletEnabled val="1"/>
        </dgm:presLayoutVars>
      </dgm:prSet>
      <dgm:spPr/>
      <dgm:t>
        <a:bodyPr/>
        <a:lstStyle/>
        <a:p>
          <a:endParaRPr lang="en-GB"/>
        </a:p>
      </dgm:t>
    </dgm:pt>
    <dgm:pt modelId="{29603EB4-1C2B-4291-90E4-0D8D38ECDCD8}" type="pres">
      <dgm:prSet presAssocID="{D3ECB899-9230-4C67-8EDD-C138E766AC8D}" presName="negativeSpace" presStyleCnt="0"/>
      <dgm:spPr/>
    </dgm:pt>
    <dgm:pt modelId="{811FDDD5-68DB-4EF6-8CAC-C3B4A0BDC08D}" type="pres">
      <dgm:prSet presAssocID="{D3ECB899-9230-4C67-8EDD-C138E766AC8D}" presName="childText" presStyleLbl="conFgAcc1" presStyleIdx="4" presStyleCnt="6">
        <dgm:presLayoutVars>
          <dgm:bulletEnabled val="1"/>
        </dgm:presLayoutVars>
      </dgm:prSet>
      <dgm:spPr/>
    </dgm:pt>
    <dgm:pt modelId="{452289BA-9D9B-42ED-83CF-56E1739E9580}" type="pres">
      <dgm:prSet presAssocID="{E86FE3B9-E3B1-443D-95C7-B40029D54905}" presName="spaceBetweenRectangles" presStyleCnt="0"/>
      <dgm:spPr/>
    </dgm:pt>
    <dgm:pt modelId="{9E0A392F-D71E-40B9-99C9-4A480DD622B3}" type="pres">
      <dgm:prSet presAssocID="{11287D00-36A5-4497-9C46-DF829DBE9793}" presName="parentLin" presStyleCnt="0"/>
      <dgm:spPr/>
    </dgm:pt>
    <dgm:pt modelId="{75A50A99-4BBE-41AA-BA3D-FF8F110D8425}" type="pres">
      <dgm:prSet presAssocID="{11287D00-36A5-4497-9C46-DF829DBE9793}" presName="parentLeftMargin" presStyleLbl="node1" presStyleIdx="4" presStyleCnt="6"/>
      <dgm:spPr/>
      <dgm:t>
        <a:bodyPr/>
        <a:lstStyle/>
        <a:p>
          <a:endParaRPr lang="en-IN"/>
        </a:p>
      </dgm:t>
    </dgm:pt>
    <dgm:pt modelId="{94A15096-6721-4FC3-A105-1575FDECF89C}" type="pres">
      <dgm:prSet presAssocID="{11287D00-36A5-4497-9C46-DF829DBE9793}" presName="parentText" presStyleLbl="node1" presStyleIdx="5" presStyleCnt="6" custScaleX="117857">
        <dgm:presLayoutVars>
          <dgm:chMax val="0"/>
          <dgm:bulletEnabled val="1"/>
        </dgm:presLayoutVars>
      </dgm:prSet>
      <dgm:spPr/>
      <dgm:t>
        <a:bodyPr/>
        <a:lstStyle/>
        <a:p>
          <a:endParaRPr lang="en-GB"/>
        </a:p>
      </dgm:t>
    </dgm:pt>
    <dgm:pt modelId="{60619BB7-4BBB-44A4-B624-4DD0C122BBD4}" type="pres">
      <dgm:prSet presAssocID="{11287D00-36A5-4497-9C46-DF829DBE9793}" presName="negativeSpace" presStyleCnt="0"/>
      <dgm:spPr/>
    </dgm:pt>
    <dgm:pt modelId="{40632660-7640-4727-A54A-B53F0725E97E}" type="pres">
      <dgm:prSet presAssocID="{11287D00-36A5-4497-9C46-DF829DBE9793}" presName="childText" presStyleLbl="conFgAcc1" presStyleIdx="5" presStyleCnt="6">
        <dgm:presLayoutVars>
          <dgm:bulletEnabled val="1"/>
        </dgm:presLayoutVars>
      </dgm:prSet>
      <dgm:spPr/>
    </dgm:pt>
  </dgm:ptLst>
  <dgm:cxnLst>
    <dgm:cxn modelId="{CB772B95-8616-434B-BFDA-6B6695F6224F}" srcId="{AEDA5606-226C-44CA-ACF1-6E2FF83167D8}" destId="{22F0DF10-2566-499E-A20D-7AD8BCC07460}" srcOrd="0" destOrd="0" parTransId="{253208BF-ECF1-43CF-AA73-F8689433AC2A}" sibTransId="{47E4BE1D-42C0-4711-AB56-B53A64449AB7}"/>
    <dgm:cxn modelId="{469A9678-B2AB-4AD2-827D-2997F2E505F0}" type="presOf" srcId="{AEDA5606-226C-44CA-ACF1-6E2FF83167D8}" destId="{E2546BA6-E408-40A3-9E2C-8622F95047A6}" srcOrd="0" destOrd="0" presId="urn:microsoft.com/office/officeart/2005/8/layout/list1"/>
    <dgm:cxn modelId="{59DE7514-1C50-4769-9C6D-6EB61CBC8732}" srcId="{AEDA5606-226C-44CA-ACF1-6E2FF83167D8}" destId="{11287D00-36A5-4497-9C46-DF829DBE9793}" srcOrd="5" destOrd="0" parTransId="{D4B7E8DC-A64C-4E01-85F0-BE37A2441667}" sibTransId="{63200A02-DB71-4ED2-AE2A-66A7A797A8DA}"/>
    <dgm:cxn modelId="{C2769E95-51C4-4646-A471-E284A2742F37}" type="presOf" srcId="{D3ECB899-9230-4C67-8EDD-C138E766AC8D}" destId="{273FC7AD-1007-46EC-BD37-77F9AB9EE7A0}" srcOrd="0" destOrd="0" presId="urn:microsoft.com/office/officeart/2005/8/layout/list1"/>
    <dgm:cxn modelId="{0E3C2B15-991C-46A0-9F17-443087B2A290}" type="presOf" srcId="{65CC9E05-8725-45E1-874A-006C56E71647}" destId="{495E81EA-C466-4F42-99F3-D91ABB1DD773}" srcOrd="1" destOrd="0" presId="urn:microsoft.com/office/officeart/2005/8/layout/list1"/>
    <dgm:cxn modelId="{8C7AF2ED-CC5C-4672-8223-B79FB3515DF5}" srcId="{AEDA5606-226C-44CA-ACF1-6E2FF83167D8}" destId="{D3ECB899-9230-4C67-8EDD-C138E766AC8D}" srcOrd="4" destOrd="0" parTransId="{FA546304-8653-410F-A4FB-9E51A8204E13}" sibTransId="{E86FE3B9-E3B1-443D-95C7-B40029D54905}"/>
    <dgm:cxn modelId="{BA309FE1-2679-4455-BD27-809E062FD2F8}" type="presOf" srcId="{06CC54BF-1092-414C-9C81-1D3880D37C73}" destId="{4A5B37B6-6DD5-4FAF-AF7F-A5E67EC13E77}" srcOrd="0" destOrd="0" presId="urn:microsoft.com/office/officeart/2005/8/layout/list1"/>
    <dgm:cxn modelId="{9E839E10-77B3-4D9D-93A8-3CF4870BF43E}" type="presOf" srcId="{65CC9E05-8725-45E1-874A-006C56E71647}" destId="{933344C2-B1F9-436D-BEED-66DE1FA95674}" srcOrd="0" destOrd="0" presId="urn:microsoft.com/office/officeart/2005/8/layout/list1"/>
    <dgm:cxn modelId="{41D91CA7-F82C-4E45-85C1-E501F0765A71}" type="presOf" srcId="{11287D00-36A5-4497-9C46-DF829DBE9793}" destId="{94A15096-6721-4FC3-A105-1575FDECF89C}" srcOrd="1" destOrd="0" presId="urn:microsoft.com/office/officeart/2005/8/layout/list1"/>
    <dgm:cxn modelId="{792531B4-26F3-4EEB-AFD1-53C7BB25F5E7}" type="presOf" srcId="{06CC54BF-1092-414C-9C81-1D3880D37C73}" destId="{8675EEE6-CCB2-4FE6-813D-7BDE8AA47699}" srcOrd="1" destOrd="0" presId="urn:microsoft.com/office/officeart/2005/8/layout/list1"/>
    <dgm:cxn modelId="{527AFF4D-CA57-4656-9AB2-996A98737A9F}" type="presOf" srcId="{1530B17E-AB3A-46C1-854A-61BB2868CDA8}" destId="{228C19CC-B887-4836-8409-48D99CFF8363}" srcOrd="0" destOrd="0" presId="urn:microsoft.com/office/officeart/2005/8/layout/list1"/>
    <dgm:cxn modelId="{B48547D5-5C04-4A46-8B8A-2881E189B516}" srcId="{AEDA5606-226C-44CA-ACF1-6E2FF83167D8}" destId="{1530B17E-AB3A-46C1-854A-61BB2868CDA8}" srcOrd="2" destOrd="0" parTransId="{E4EF5750-6557-467E-9B1B-BE9E84E9C014}" sibTransId="{CC849789-5BC8-4732-9DA1-150390D1F697}"/>
    <dgm:cxn modelId="{E3FB1233-1FF9-410B-9CCE-8F88BB92A6FD}" type="presOf" srcId="{22F0DF10-2566-499E-A20D-7AD8BCC07460}" destId="{4D005059-560B-4583-8DAA-BAEF22AB3352}" srcOrd="0" destOrd="0" presId="urn:microsoft.com/office/officeart/2005/8/layout/list1"/>
    <dgm:cxn modelId="{6E1ED7A7-2FEF-4D13-A800-C7C6C0A8A4D2}" type="presOf" srcId="{D3ECB899-9230-4C67-8EDD-C138E766AC8D}" destId="{CB854A51-B088-4383-A32C-44CFCABF1346}" srcOrd="1" destOrd="0" presId="urn:microsoft.com/office/officeart/2005/8/layout/list1"/>
    <dgm:cxn modelId="{F4A5C483-0DE1-4C0F-AF5C-E0050A8765F7}" srcId="{AEDA5606-226C-44CA-ACF1-6E2FF83167D8}" destId="{06CC54BF-1092-414C-9C81-1D3880D37C73}" srcOrd="1" destOrd="0" parTransId="{72A43DF9-C343-4CE4-9BB8-5B78332F62A5}" sibTransId="{CA96CA30-5CD4-4B81-B84B-3E51DDD9DA36}"/>
    <dgm:cxn modelId="{E0375B68-D059-44C6-B12B-79C527F3BCAF}" srcId="{AEDA5606-226C-44CA-ACF1-6E2FF83167D8}" destId="{65CC9E05-8725-45E1-874A-006C56E71647}" srcOrd="3" destOrd="0" parTransId="{C9E2C3C0-B047-4185-9F33-E72A80F13089}" sibTransId="{3F527ED6-AFBA-4B3A-9F4D-8F38BEADA0AD}"/>
    <dgm:cxn modelId="{A0660304-2B7D-47E3-9CA6-2D922A74DFED}" type="presOf" srcId="{1530B17E-AB3A-46C1-854A-61BB2868CDA8}" destId="{C45FDEB6-5024-4CF1-A539-6DADE6A9E1C4}" srcOrd="1" destOrd="0" presId="urn:microsoft.com/office/officeart/2005/8/layout/list1"/>
    <dgm:cxn modelId="{8B7AE9DC-2728-4433-8E70-45FDBE26A48E}" type="presOf" srcId="{22F0DF10-2566-499E-A20D-7AD8BCC07460}" destId="{82017D6C-5E86-482D-BDAA-9BF03E35F096}" srcOrd="1" destOrd="0" presId="urn:microsoft.com/office/officeart/2005/8/layout/list1"/>
    <dgm:cxn modelId="{07DE100D-F769-44C6-8CE5-5B5FED185601}" type="presOf" srcId="{11287D00-36A5-4497-9C46-DF829DBE9793}" destId="{75A50A99-4BBE-41AA-BA3D-FF8F110D8425}" srcOrd="0" destOrd="0" presId="urn:microsoft.com/office/officeart/2005/8/layout/list1"/>
    <dgm:cxn modelId="{1350E7B5-71B0-48C0-9DCF-282228511062}" type="presParOf" srcId="{E2546BA6-E408-40A3-9E2C-8622F95047A6}" destId="{38D6446B-5D5A-42EC-BF77-B37AFD13FACE}" srcOrd="0" destOrd="0" presId="urn:microsoft.com/office/officeart/2005/8/layout/list1"/>
    <dgm:cxn modelId="{4F5E0BD6-EB71-4213-821D-DB8255FD752A}" type="presParOf" srcId="{38D6446B-5D5A-42EC-BF77-B37AFD13FACE}" destId="{4D005059-560B-4583-8DAA-BAEF22AB3352}" srcOrd="0" destOrd="0" presId="urn:microsoft.com/office/officeart/2005/8/layout/list1"/>
    <dgm:cxn modelId="{D2B92243-5D10-41CF-94D9-DE24C85D4198}" type="presParOf" srcId="{38D6446B-5D5A-42EC-BF77-B37AFD13FACE}" destId="{82017D6C-5E86-482D-BDAA-9BF03E35F096}" srcOrd="1" destOrd="0" presId="urn:microsoft.com/office/officeart/2005/8/layout/list1"/>
    <dgm:cxn modelId="{97B7D3A7-7159-44D3-ADAA-DB68F1FD6275}" type="presParOf" srcId="{E2546BA6-E408-40A3-9E2C-8622F95047A6}" destId="{E073370A-1564-4AB4-921F-FECC18A300D4}" srcOrd="1" destOrd="0" presId="urn:microsoft.com/office/officeart/2005/8/layout/list1"/>
    <dgm:cxn modelId="{9A2AAD02-927A-43E1-B726-2DF8F46A32BD}" type="presParOf" srcId="{E2546BA6-E408-40A3-9E2C-8622F95047A6}" destId="{5676A2A1-3105-4D55-A2F6-AFD04543F4F2}" srcOrd="2" destOrd="0" presId="urn:microsoft.com/office/officeart/2005/8/layout/list1"/>
    <dgm:cxn modelId="{47EFC31C-A79B-4628-B018-296843B1C67F}" type="presParOf" srcId="{E2546BA6-E408-40A3-9E2C-8622F95047A6}" destId="{35ADF5BD-ECF0-4FCF-BFD7-A7ED4FAD61F5}" srcOrd="3" destOrd="0" presId="urn:microsoft.com/office/officeart/2005/8/layout/list1"/>
    <dgm:cxn modelId="{4F7A6C1D-94AE-4E3E-BEEE-4C24D48A5557}" type="presParOf" srcId="{E2546BA6-E408-40A3-9E2C-8622F95047A6}" destId="{8480F600-9794-4893-A635-0994A86424D5}" srcOrd="4" destOrd="0" presId="urn:microsoft.com/office/officeart/2005/8/layout/list1"/>
    <dgm:cxn modelId="{849B76E3-8E29-444C-A082-0EAB5228B76D}" type="presParOf" srcId="{8480F600-9794-4893-A635-0994A86424D5}" destId="{4A5B37B6-6DD5-4FAF-AF7F-A5E67EC13E77}" srcOrd="0" destOrd="0" presId="urn:microsoft.com/office/officeart/2005/8/layout/list1"/>
    <dgm:cxn modelId="{C6FEDCDD-BD1F-426A-B54C-DB6B2A31592F}" type="presParOf" srcId="{8480F600-9794-4893-A635-0994A86424D5}" destId="{8675EEE6-CCB2-4FE6-813D-7BDE8AA47699}" srcOrd="1" destOrd="0" presId="urn:microsoft.com/office/officeart/2005/8/layout/list1"/>
    <dgm:cxn modelId="{48DF74E2-FCB3-4978-92B7-6D40C5AD9D42}" type="presParOf" srcId="{E2546BA6-E408-40A3-9E2C-8622F95047A6}" destId="{8F8BEE57-117B-433F-8064-3B7897796544}" srcOrd="5" destOrd="0" presId="urn:microsoft.com/office/officeart/2005/8/layout/list1"/>
    <dgm:cxn modelId="{E74F99B2-9433-4334-8AC9-DF57EDA6C8B9}" type="presParOf" srcId="{E2546BA6-E408-40A3-9E2C-8622F95047A6}" destId="{7305F3A1-9E01-4DA3-8BF5-C763935357B3}" srcOrd="6" destOrd="0" presId="urn:microsoft.com/office/officeart/2005/8/layout/list1"/>
    <dgm:cxn modelId="{9859880B-FDE9-4B4D-814E-62DB4C433E3E}" type="presParOf" srcId="{E2546BA6-E408-40A3-9E2C-8622F95047A6}" destId="{BF006F04-6384-4DCF-A64B-BF673C439499}" srcOrd="7" destOrd="0" presId="urn:microsoft.com/office/officeart/2005/8/layout/list1"/>
    <dgm:cxn modelId="{8685A142-14EA-440B-AE06-8729DB378446}" type="presParOf" srcId="{E2546BA6-E408-40A3-9E2C-8622F95047A6}" destId="{C95C95BE-61FD-49D0-B636-07FDB054EABB}" srcOrd="8" destOrd="0" presId="urn:microsoft.com/office/officeart/2005/8/layout/list1"/>
    <dgm:cxn modelId="{21523056-4664-4CE5-854C-52CF491D9EC9}" type="presParOf" srcId="{C95C95BE-61FD-49D0-B636-07FDB054EABB}" destId="{228C19CC-B887-4836-8409-48D99CFF8363}" srcOrd="0" destOrd="0" presId="urn:microsoft.com/office/officeart/2005/8/layout/list1"/>
    <dgm:cxn modelId="{09DE8539-759B-4AC4-8459-329D9A4190C8}" type="presParOf" srcId="{C95C95BE-61FD-49D0-B636-07FDB054EABB}" destId="{C45FDEB6-5024-4CF1-A539-6DADE6A9E1C4}" srcOrd="1" destOrd="0" presId="urn:microsoft.com/office/officeart/2005/8/layout/list1"/>
    <dgm:cxn modelId="{7A07C841-03CA-4EB3-8C78-1D5DD4C49D2A}" type="presParOf" srcId="{E2546BA6-E408-40A3-9E2C-8622F95047A6}" destId="{AAF11066-967B-48CC-A771-66988666B78F}" srcOrd="9" destOrd="0" presId="urn:microsoft.com/office/officeart/2005/8/layout/list1"/>
    <dgm:cxn modelId="{F84857EB-0B51-4ADE-B090-664D647446B8}" type="presParOf" srcId="{E2546BA6-E408-40A3-9E2C-8622F95047A6}" destId="{7082C751-75F5-4725-9459-FA4F0C381702}" srcOrd="10" destOrd="0" presId="urn:microsoft.com/office/officeart/2005/8/layout/list1"/>
    <dgm:cxn modelId="{BB5AAC27-0A6C-4701-AFCE-D90E8AFBA586}" type="presParOf" srcId="{E2546BA6-E408-40A3-9E2C-8622F95047A6}" destId="{1FD04DE0-5B19-41BF-AA31-74E1999410E4}" srcOrd="11" destOrd="0" presId="urn:microsoft.com/office/officeart/2005/8/layout/list1"/>
    <dgm:cxn modelId="{E9FCFF13-635E-439A-9450-756444DD1769}" type="presParOf" srcId="{E2546BA6-E408-40A3-9E2C-8622F95047A6}" destId="{925A976F-3EA9-476E-8EFD-BE7485A6EDB5}" srcOrd="12" destOrd="0" presId="urn:microsoft.com/office/officeart/2005/8/layout/list1"/>
    <dgm:cxn modelId="{44225B03-8E5F-42FE-A5C9-BAE6CADD55EF}" type="presParOf" srcId="{925A976F-3EA9-476E-8EFD-BE7485A6EDB5}" destId="{933344C2-B1F9-436D-BEED-66DE1FA95674}" srcOrd="0" destOrd="0" presId="urn:microsoft.com/office/officeart/2005/8/layout/list1"/>
    <dgm:cxn modelId="{33C48A02-0ECF-485E-82D8-1623CFDAA6A3}" type="presParOf" srcId="{925A976F-3EA9-476E-8EFD-BE7485A6EDB5}" destId="{495E81EA-C466-4F42-99F3-D91ABB1DD773}" srcOrd="1" destOrd="0" presId="urn:microsoft.com/office/officeart/2005/8/layout/list1"/>
    <dgm:cxn modelId="{629A637F-DD0B-4EA9-ADEC-4079D263FE9A}" type="presParOf" srcId="{E2546BA6-E408-40A3-9E2C-8622F95047A6}" destId="{7C81363F-DBD1-4673-96CD-915FE7E46A1A}" srcOrd="13" destOrd="0" presId="urn:microsoft.com/office/officeart/2005/8/layout/list1"/>
    <dgm:cxn modelId="{9AEA97B4-9D61-4A44-BECD-E0DCD9B0C6D6}" type="presParOf" srcId="{E2546BA6-E408-40A3-9E2C-8622F95047A6}" destId="{F11655EC-C10E-4B7E-A2ED-3DF427C70F45}" srcOrd="14" destOrd="0" presId="urn:microsoft.com/office/officeart/2005/8/layout/list1"/>
    <dgm:cxn modelId="{47EB0DC0-1450-4299-9706-DE1E23519F5E}" type="presParOf" srcId="{E2546BA6-E408-40A3-9E2C-8622F95047A6}" destId="{0F261BA2-7BCE-408B-AF64-D97736E949A1}" srcOrd="15" destOrd="0" presId="urn:microsoft.com/office/officeart/2005/8/layout/list1"/>
    <dgm:cxn modelId="{84132B8F-216C-4477-934C-A1C0EB9C81FF}" type="presParOf" srcId="{E2546BA6-E408-40A3-9E2C-8622F95047A6}" destId="{575F4FCD-5EB8-4DA4-8CED-006E1496B7F2}" srcOrd="16" destOrd="0" presId="urn:microsoft.com/office/officeart/2005/8/layout/list1"/>
    <dgm:cxn modelId="{6EDE28F8-3559-476B-BB38-4238F062FB28}" type="presParOf" srcId="{575F4FCD-5EB8-4DA4-8CED-006E1496B7F2}" destId="{273FC7AD-1007-46EC-BD37-77F9AB9EE7A0}" srcOrd="0" destOrd="0" presId="urn:microsoft.com/office/officeart/2005/8/layout/list1"/>
    <dgm:cxn modelId="{B94038FD-00D0-44E4-81A8-7A01C5037FF5}" type="presParOf" srcId="{575F4FCD-5EB8-4DA4-8CED-006E1496B7F2}" destId="{CB854A51-B088-4383-A32C-44CFCABF1346}" srcOrd="1" destOrd="0" presId="urn:microsoft.com/office/officeart/2005/8/layout/list1"/>
    <dgm:cxn modelId="{FFE422A5-3029-4B1A-8C7D-02DAC9BAA09A}" type="presParOf" srcId="{E2546BA6-E408-40A3-9E2C-8622F95047A6}" destId="{29603EB4-1C2B-4291-90E4-0D8D38ECDCD8}" srcOrd="17" destOrd="0" presId="urn:microsoft.com/office/officeart/2005/8/layout/list1"/>
    <dgm:cxn modelId="{43A4234E-5C21-40CE-8125-CBB0443C1B15}" type="presParOf" srcId="{E2546BA6-E408-40A3-9E2C-8622F95047A6}" destId="{811FDDD5-68DB-4EF6-8CAC-C3B4A0BDC08D}" srcOrd="18" destOrd="0" presId="urn:microsoft.com/office/officeart/2005/8/layout/list1"/>
    <dgm:cxn modelId="{149C306A-31FA-4F42-8EAE-93CE2922DFA3}" type="presParOf" srcId="{E2546BA6-E408-40A3-9E2C-8622F95047A6}" destId="{452289BA-9D9B-42ED-83CF-56E1739E9580}" srcOrd="19" destOrd="0" presId="urn:microsoft.com/office/officeart/2005/8/layout/list1"/>
    <dgm:cxn modelId="{C0551338-7954-401C-A2B7-110705EACAFB}" type="presParOf" srcId="{E2546BA6-E408-40A3-9E2C-8622F95047A6}" destId="{9E0A392F-D71E-40B9-99C9-4A480DD622B3}" srcOrd="20" destOrd="0" presId="urn:microsoft.com/office/officeart/2005/8/layout/list1"/>
    <dgm:cxn modelId="{256AED73-8F01-4DD9-B986-7ECD3E5FC6B9}" type="presParOf" srcId="{9E0A392F-D71E-40B9-99C9-4A480DD622B3}" destId="{75A50A99-4BBE-41AA-BA3D-FF8F110D8425}" srcOrd="0" destOrd="0" presId="urn:microsoft.com/office/officeart/2005/8/layout/list1"/>
    <dgm:cxn modelId="{FF60E8F9-9A89-4763-B16B-EB048D13A1BF}" type="presParOf" srcId="{9E0A392F-D71E-40B9-99C9-4A480DD622B3}" destId="{94A15096-6721-4FC3-A105-1575FDECF89C}" srcOrd="1" destOrd="0" presId="urn:microsoft.com/office/officeart/2005/8/layout/list1"/>
    <dgm:cxn modelId="{ACED0D46-6916-4F76-94E4-AB8105E74E8D}" type="presParOf" srcId="{E2546BA6-E408-40A3-9E2C-8622F95047A6}" destId="{60619BB7-4BBB-44A4-B624-4DD0C122BBD4}" srcOrd="21" destOrd="0" presId="urn:microsoft.com/office/officeart/2005/8/layout/list1"/>
    <dgm:cxn modelId="{D154744B-CF4E-4762-AF82-91CC9A60DDB7}" type="presParOf" srcId="{E2546BA6-E408-40A3-9E2C-8622F95047A6}" destId="{40632660-7640-4727-A54A-B53F0725E97E}"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3A036C-417C-4A2F-AB92-BEA05D8F6542}"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17115E4C-1C89-4B34-8FCF-0B65999EA493}">
      <dgm:prSet phldrT="[Text]" custT="1"/>
      <dgm:spPr/>
      <dgm:t>
        <a:bodyPr/>
        <a:lstStyle/>
        <a:p>
          <a:r>
            <a:rPr lang="en-GB" sz="1800" b="1" dirty="0" smtClean="0">
              <a:latin typeface="Arial" panose="020B0604020202020204" pitchFamily="34" charset="0"/>
              <a:cs typeface="Arial" panose="020B0604020202020204" pitchFamily="34" charset="0"/>
            </a:rPr>
            <a:t>Deregulation of product and price; dramatic shift in sales mix</a:t>
          </a:r>
          <a:endParaRPr lang="en-GB" sz="1800" b="1" dirty="0">
            <a:latin typeface="Arial" panose="020B0604020202020204" pitchFamily="34" charset="0"/>
            <a:cs typeface="Arial" panose="020B0604020202020204" pitchFamily="34" charset="0"/>
          </a:endParaRPr>
        </a:p>
      </dgm:t>
    </dgm:pt>
    <dgm:pt modelId="{6DB017F3-F9C8-424D-9E94-8195E181572A}" type="parTrans" cxnId="{7AEFF6CE-B504-4C64-87A8-1B33F9198978}">
      <dgm:prSet/>
      <dgm:spPr/>
      <dgm:t>
        <a:bodyPr/>
        <a:lstStyle/>
        <a:p>
          <a:endParaRPr lang="en-GB" sz="1800">
            <a:latin typeface="Arial" panose="020B0604020202020204" pitchFamily="34" charset="0"/>
            <a:cs typeface="Arial" panose="020B0604020202020204" pitchFamily="34" charset="0"/>
          </a:endParaRPr>
        </a:p>
      </dgm:t>
    </dgm:pt>
    <dgm:pt modelId="{DF2CEC51-BAEB-4A84-AF39-3F03849567B7}" type="sibTrans" cxnId="{7AEFF6CE-B504-4C64-87A8-1B33F9198978}">
      <dgm:prSet/>
      <dgm:spPr/>
      <dgm:t>
        <a:bodyPr/>
        <a:lstStyle/>
        <a:p>
          <a:endParaRPr lang="en-GB" sz="1800">
            <a:latin typeface="Arial" panose="020B0604020202020204" pitchFamily="34" charset="0"/>
            <a:cs typeface="Arial" panose="020B0604020202020204" pitchFamily="34" charset="0"/>
          </a:endParaRPr>
        </a:p>
      </dgm:t>
    </dgm:pt>
    <dgm:pt modelId="{F038C638-37DD-4AF1-8849-A09376BCD870}">
      <dgm:prSet phldrT="[Text]" custT="1"/>
      <dgm:spPr/>
      <dgm:t>
        <a:bodyPr/>
        <a:lstStyle/>
        <a:p>
          <a:r>
            <a:rPr lang="en-GB" sz="1800" b="1" dirty="0" smtClean="0">
              <a:latin typeface="Arial" panose="020B0604020202020204" pitchFamily="34" charset="0"/>
              <a:cs typeface="Arial" panose="020B0604020202020204" pitchFamily="34" charset="0"/>
            </a:rPr>
            <a:t>Improved financial planning reporting; solvency requirements</a:t>
          </a:r>
          <a:endParaRPr lang="en-GB" sz="1800" b="1" dirty="0">
            <a:latin typeface="Arial" panose="020B0604020202020204" pitchFamily="34" charset="0"/>
            <a:cs typeface="Arial" panose="020B0604020202020204" pitchFamily="34" charset="0"/>
          </a:endParaRPr>
        </a:p>
      </dgm:t>
    </dgm:pt>
    <dgm:pt modelId="{7AF08054-91D6-483E-A096-7A0054A0AB56}" type="parTrans" cxnId="{92C7E4FF-8664-4F95-B7A5-C8FA96C11CDB}">
      <dgm:prSet/>
      <dgm:spPr/>
      <dgm:t>
        <a:bodyPr/>
        <a:lstStyle/>
        <a:p>
          <a:endParaRPr lang="en-GB" sz="1800">
            <a:latin typeface="Arial" panose="020B0604020202020204" pitchFamily="34" charset="0"/>
            <a:cs typeface="Arial" panose="020B0604020202020204" pitchFamily="34" charset="0"/>
          </a:endParaRPr>
        </a:p>
      </dgm:t>
    </dgm:pt>
    <dgm:pt modelId="{4598D9DC-708B-4D8C-BBA6-4F36305C48A2}" type="sibTrans" cxnId="{92C7E4FF-8664-4F95-B7A5-C8FA96C11CDB}">
      <dgm:prSet/>
      <dgm:spPr/>
      <dgm:t>
        <a:bodyPr/>
        <a:lstStyle/>
        <a:p>
          <a:endParaRPr lang="en-GB" sz="1800">
            <a:latin typeface="Arial" panose="020B0604020202020204" pitchFamily="34" charset="0"/>
            <a:cs typeface="Arial" panose="020B0604020202020204" pitchFamily="34" charset="0"/>
          </a:endParaRPr>
        </a:p>
      </dgm:t>
    </dgm:pt>
    <dgm:pt modelId="{AD550395-C95E-4FEF-A317-EC6FA949CAAE}">
      <dgm:prSet phldrT="[Text]" custT="1"/>
      <dgm:spPr/>
      <dgm:t>
        <a:bodyPr/>
        <a:lstStyle/>
        <a:p>
          <a:r>
            <a:rPr lang="en-GB" sz="1800" b="1" dirty="0" smtClean="0">
              <a:latin typeface="Arial" panose="020B0604020202020204" pitchFamily="34" charset="0"/>
              <a:cs typeface="Arial" panose="020B0604020202020204" pitchFamily="34" charset="0"/>
            </a:rPr>
            <a:t>Gradual implementation of risk management process</a:t>
          </a:r>
          <a:endParaRPr lang="en-GB" sz="1800" b="1" dirty="0">
            <a:latin typeface="Arial" panose="020B0604020202020204" pitchFamily="34" charset="0"/>
            <a:cs typeface="Arial" panose="020B0604020202020204" pitchFamily="34" charset="0"/>
          </a:endParaRPr>
        </a:p>
      </dgm:t>
    </dgm:pt>
    <dgm:pt modelId="{EE6A8BFD-6D45-49D0-8F0E-C34406E14C97}" type="parTrans" cxnId="{1F418FE7-4A39-460B-B73C-54982DCAC598}">
      <dgm:prSet/>
      <dgm:spPr/>
      <dgm:t>
        <a:bodyPr/>
        <a:lstStyle/>
        <a:p>
          <a:endParaRPr lang="en-GB" sz="1800">
            <a:latin typeface="Arial" panose="020B0604020202020204" pitchFamily="34" charset="0"/>
            <a:cs typeface="Arial" panose="020B0604020202020204" pitchFamily="34" charset="0"/>
          </a:endParaRPr>
        </a:p>
      </dgm:t>
    </dgm:pt>
    <dgm:pt modelId="{C791F363-A3B3-4A98-A407-8B8D6AB7B695}" type="sibTrans" cxnId="{1F418FE7-4A39-460B-B73C-54982DCAC598}">
      <dgm:prSet/>
      <dgm:spPr/>
      <dgm:t>
        <a:bodyPr/>
        <a:lstStyle/>
        <a:p>
          <a:endParaRPr lang="en-GB" sz="1800">
            <a:latin typeface="Arial" panose="020B0604020202020204" pitchFamily="34" charset="0"/>
            <a:cs typeface="Arial" panose="020B0604020202020204" pitchFamily="34" charset="0"/>
          </a:endParaRPr>
        </a:p>
      </dgm:t>
    </dgm:pt>
    <dgm:pt modelId="{7E6ABBB5-C5AD-4FAD-9E8F-E7B81676995C}">
      <dgm:prSet phldrT="[Text]" custT="1"/>
      <dgm:spPr/>
      <dgm:t>
        <a:bodyPr/>
        <a:lstStyle/>
        <a:p>
          <a:r>
            <a:rPr lang="en-GB" sz="1800" b="1" dirty="0" smtClean="0">
              <a:latin typeface="Arial" panose="020B0604020202020204" pitchFamily="34" charset="0"/>
              <a:cs typeface="Arial" panose="020B0604020202020204" pitchFamily="34" charset="0"/>
            </a:rPr>
            <a:t>Rationalisation of sales; reduction in sales force size</a:t>
          </a:r>
          <a:endParaRPr lang="en-GB" sz="1800" b="1" dirty="0">
            <a:latin typeface="Arial" panose="020B0604020202020204" pitchFamily="34" charset="0"/>
            <a:cs typeface="Arial" panose="020B0604020202020204" pitchFamily="34" charset="0"/>
          </a:endParaRPr>
        </a:p>
      </dgm:t>
    </dgm:pt>
    <dgm:pt modelId="{BCB88C7C-D172-4827-95ED-48B0413A9B8D}" type="parTrans" cxnId="{AF0BCAEF-00C9-4087-BDD5-BA8C969AA82E}">
      <dgm:prSet/>
      <dgm:spPr/>
      <dgm:t>
        <a:bodyPr/>
        <a:lstStyle/>
        <a:p>
          <a:endParaRPr lang="en-GB" sz="1800">
            <a:latin typeface="Arial" panose="020B0604020202020204" pitchFamily="34" charset="0"/>
            <a:cs typeface="Arial" panose="020B0604020202020204" pitchFamily="34" charset="0"/>
          </a:endParaRPr>
        </a:p>
      </dgm:t>
    </dgm:pt>
    <dgm:pt modelId="{F17C858D-6B8A-40B4-AF79-74E16D39C824}" type="sibTrans" cxnId="{AF0BCAEF-00C9-4087-BDD5-BA8C969AA82E}">
      <dgm:prSet/>
      <dgm:spPr/>
      <dgm:t>
        <a:bodyPr/>
        <a:lstStyle/>
        <a:p>
          <a:endParaRPr lang="en-GB" sz="1800">
            <a:latin typeface="Arial" panose="020B0604020202020204" pitchFamily="34" charset="0"/>
            <a:cs typeface="Arial" panose="020B0604020202020204" pitchFamily="34" charset="0"/>
          </a:endParaRPr>
        </a:p>
      </dgm:t>
    </dgm:pt>
    <dgm:pt modelId="{ACB9DA7D-562A-414C-A9DC-A2FCC9C84DED}">
      <dgm:prSet phldrT="[Text]" custT="1"/>
      <dgm:spPr/>
      <dgm:t>
        <a:bodyPr/>
        <a:lstStyle/>
        <a:p>
          <a:r>
            <a:rPr lang="en-GB" sz="1800" b="1" dirty="0" smtClean="0">
              <a:latin typeface="Arial" panose="020B0604020202020204" pitchFamily="34" charset="0"/>
              <a:cs typeface="Arial" panose="020B0604020202020204" pitchFamily="34" charset="0"/>
            </a:rPr>
            <a:t>Dramatic growth of well managed new entrants</a:t>
          </a:r>
          <a:endParaRPr lang="en-GB" sz="1800" b="1" dirty="0">
            <a:latin typeface="Arial" panose="020B0604020202020204" pitchFamily="34" charset="0"/>
            <a:cs typeface="Arial" panose="020B0604020202020204" pitchFamily="34" charset="0"/>
          </a:endParaRPr>
        </a:p>
      </dgm:t>
    </dgm:pt>
    <dgm:pt modelId="{83034E66-9C79-47A0-A49D-959F22773EBF}" type="parTrans" cxnId="{C8096ECE-B59A-4128-B66C-BD6F2FEB7A35}">
      <dgm:prSet/>
      <dgm:spPr/>
      <dgm:t>
        <a:bodyPr/>
        <a:lstStyle/>
        <a:p>
          <a:endParaRPr lang="en-GB" sz="1800">
            <a:latin typeface="Arial" panose="020B0604020202020204" pitchFamily="34" charset="0"/>
            <a:cs typeface="Arial" panose="020B0604020202020204" pitchFamily="34" charset="0"/>
          </a:endParaRPr>
        </a:p>
      </dgm:t>
    </dgm:pt>
    <dgm:pt modelId="{10337210-443C-4FEA-9EA2-DBC8D2C45E60}" type="sibTrans" cxnId="{C8096ECE-B59A-4128-B66C-BD6F2FEB7A35}">
      <dgm:prSet/>
      <dgm:spPr/>
      <dgm:t>
        <a:bodyPr/>
        <a:lstStyle/>
        <a:p>
          <a:endParaRPr lang="en-GB" sz="1800">
            <a:latin typeface="Arial" panose="020B0604020202020204" pitchFamily="34" charset="0"/>
            <a:cs typeface="Arial" panose="020B0604020202020204" pitchFamily="34" charset="0"/>
          </a:endParaRPr>
        </a:p>
      </dgm:t>
    </dgm:pt>
    <dgm:pt modelId="{CBF0D504-0F2A-4169-A41B-C7AED9E6F7D6}">
      <dgm:prSet phldrT="[Text]" custT="1"/>
      <dgm:spPr/>
      <dgm:t>
        <a:bodyPr/>
        <a:lstStyle/>
        <a:p>
          <a:r>
            <a:rPr lang="en-GB" sz="1800" b="1" dirty="0" smtClean="0">
              <a:latin typeface="Arial" panose="020B0604020202020204" pitchFamily="34" charset="0"/>
              <a:cs typeface="Arial" panose="020B0604020202020204" pitchFamily="34" charset="0"/>
            </a:rPr>
            <a:t>Staff reductions; hiring freezes; compensation reductions</a:t>
          </a:r>
          <a:endParaRPr lang="en-GB" sz="1800" b="1" dirty="0">
            <a:latin typeface="Arial" panose="020B0604020202020204" pitchFamily="34" charset="0"/>
            <a:cs typeface="Arial" panose="020B0604020202020204" pitchFamily="34" charset="0"/>
          </a:endParaRPr>
        </a:p>
      </dgm:t>
    </dgm:pt>
    <dgm:pt modelId="{A7F937B0-9CAE-42DF-8D30-9CD56687920B}" type="parTrans" cxnId="{20B74748-2C22-4EDF-A643-F17018B37B13}">
      <dgm:prSet/>
      <dgm:spPr/>
      <dgm:t>
        <a:bodyPr/>
        <a:lstStyle/>
        <a:p>
          <a:endParaRPr lang="en-GB" sz="1800">
            <a:latin typeface="Arial" panose="020B0604020202020204" pitchFamily="34" charset="0"/>
            <a:cs typeface="Arial" panose="020B0604020202020204" pitchFamily="34" charset="0"/>
          </a:endParaRPr>
        </a:p>
      </dgm:t>
    </dgm:pt>
    <dgm:pt modelId="{47E678DE-C7F4-40FC-AFD4-3F9367E08B66}" type="sibTrans" cxnId="{20B74748-2C22-4EDF-A643-F17018B37B13}">
      <dgm:prSet/>
      <dgm:spPr/>
      <dgm:t>
        <a:bodyPr/>
        <a:lstStyle/>
        <a:p>
          <a:endParaRPr lang="en-GB" sz="1800">
            <a:latin typeface="Arial" panose="020B0604020202020204" pitchFamily="34" charset="0"/>
            <a:cs typeface="Arial" panose="020B0604020202020204" pitchFamily="34" charset="0"/>
          </a:endParaRPr>
        </a:p>
      </dgm:t>
    </dgm:pt>
    <dgm:pt modelId="{D7E6851B-7AE6-4DD5-9541-025E1F598B36}">
      <dgm:prSet phldrT="[Text]" custT="1"/>
      <dgm:spPr/>
      <dgm:t>
        <a:bodyPr/>
        <a:lstStyle/>
        <a:p>
          <a:r>
            <a:rPr lang="en-GB" sz="1800" b="1" dirty="0" smtClean="0">
              <a:latin typeface="Arial" panose="020B0604020202020204" pitchFamily="34" charset="0"/>
              <a:cs typeface="Arial" panose="020B0604020202020204" pitchFamily="34" charset="0"/>
            </a:rPr>
            <a:t>Growth of new distribution channels</a:t>
          </a:r>
          <a:endParaRPr lang="en-GB" sz="1800" b="1" dirty="0">
            <a:latin typeface="Arial" panose="020B0604020202020204" pitchFamily="34" charset="0"/>
            <a:cs typeface="Arial" panose="020B0604020202020204" pitchFamily="34" charset="0"/>
          </a:endParaRPr>
        </a:p>
      </dgm:t>
    </dgm:pt>
    <dgm:pt modelId="{B9335A78-248F-4143-B638-ABB85ECC607B}" type="parTrans" cxnId="{954BF653-9631-4A4E-8826-DA2A6C478A57}">
      <dgm:prSet/>
      <dgm:spPr/>
      <dgm:t>
        <a:bodyPr/>
        <a:lstStyle/>
        <a:p>
          <a:endParaRPr lang="en-GB" sz="1800">
            <a:latin typeface="Arial" panose="020B0604020202020204" pitchFamily="34" charset="0"/>
            <a:cs typeface="Arial" panose="020B0604020202020204" pitchFamily="34" charset="0"/>
          </a:endParaRPr>
        </a:p>
      </dgm:t>
    </dgm:pt>
    <dgm:pt modelId="{59D6976E-1CB3-4383-8792-80223B7EC206}" type="sibTrans" cxnId="{954BF653-9631-4A4E-8826-DA2A6C478A57}">
      <dgm:prSet/>
      <dgm:spPr/>
      <dgm:t>
        <a:bodyPr/>
        <a:lstStyle/>
        <a:p>
          <a:endParaRPr lang="en-GB" sz="1800">
            <a:latin typeface="Arial" panose="020B0604020202020204" pitchFamily="34" charset="0"/>
            <a:cs typeface="Arial" panose="020B0604020202020204" pitchFamily="34" charset="0"/>
          </a:endParaRPr>
        </a:p>
      </dgm:t>
    </dgm:pt>
    <dgm:pt modelId="{A8796D13-1073-4B0A-B039-175D4CC179A4}">
      <dgm:prSet phldrT="[Text]" custT="1"/>
      <dgm:spPr/>
      <dgm:t>
        <a:bodyPr/>
        <a:lstStyle/>
        <a:p>
          <a:r>
            <a:rPr lang="en-GB" sz="1800" b="1" dirty="0" smtClean="0">
              <a:latin typeface="Arial" panose="020B0604020202020204" pitchFamily="34" charset="0"/>
              <a:cs typeface="Arial" panose="020B0604020202020204" pitchFamily="34" charset="0"/>
            </a:rPr>
            <a:t>Insolvency and restructuring of weaker players</a:t>
          </a:r>
          <a:endParaRPr lang="en-GB" sz="1800" b="1" dirty="0">
            <a:latin typeface="Arial" panose="020B0604020202020204" pitchFamily="34" charset="0"/>
            <a:cs typeface="Arial" panose="020B0604020202020204" pitchFamily="34" charset="0"/>
          </a:endParaRPr>
        </a:p>
      </dgm:t>
    </dgm:pt>
    <dgm:pt modelId="{CA30BACC-9DFB-429D-92CA-3505239E305E}" type="parTrans" cxnId="{E1A1C3AC-3C11-4BCC-96CE-04154B36F4F1}">
      <dgm:prSet/>
      <dgm:spPr/>
      <dgm:t>
        <a:bodyPr/>
        <a:lstStyle/>
        <a:p>
          <a:endParaRPr lang="en-GB" sz="1800">
            <a:latin typeface="Arial" panose="020B0604020202020204" pitchFamily="34" charset="0"/>
            <a:cs typeface="Arial" panose="020B0604020202020204" pitchFamily="34" charset="0"/>
          </a:endParaRPr>
        </a:p>
      </dgm:t>
    </dgm:pt>
    <dgm:pt modelId="{183F5033-1169-491A-A61A-2863EC115B4D}" type="sibTrans" cxnId="{E1A1C3AC-3C11-4BCC-96CE-04154B36F4F1}">
      <dgm:prSet/>
      <dgm:spPr/>
      <dgm:t>
        <a:bodyPr/>
        <a:lstStyle/>
        <a:p>
          <a:endParaRPr lang="en-GB" sz="1800">
            <a:latin typeface="Arial" panose="020B0604020202020204" pitchFamily="34" charset="0"/>
            <a:cs typeface="Arial" panose="020B0604020202020204" pitchFamily="34" charset="0"/>
          </a:endParaRPr>
        </a:p>
      </dgm:t>
    </dgm:pt>
    <dgm:pt modelId="{2E94908B-1202-49BA-B296-CF5E9D445A0C}">
      <dgm:prSet phldrT="[Text]" custT="1"/>
      <dgm:spPr/>
      <dgm:t>
        <a:bodyPr/>
        <a:lstStyle/>
        <a:p>
          <a:r>
            <a:rPr lang="en-GB" sz="1800" b="1" dirty="0" smtClean="0">
              <a:latin typeface="Arial" panose="020B0604020202020204" pitchFamily="34" charset="0"/>
              <a:cs typeface="Arial" panose="020B0604020202020204" pitchFamily="34" charset="0"/>
            </a:rPr>
            <a:t>Gradual reduction in balance sheet risk</a:t>
          </a:r>
          <a:endParaRPr lang="en-GB" sz="1800" b="1" dirty="0">
            <a:latin typeface="Arial" panose="020B0604020202020204" pitchFamily="34" charset="0"/>
            <a:cs typeface="Arial" panose="020B0604020202020204" pitchFamily="34" charset="0"/>
          </a:endParaRPr>
        </a:p>
      </dgm:t>
    </dgm:pt>
    <dgm:pt modelId="{BC56A9FB-AFE6-4A88-8DD7-AF460AA79551}" type="parTrans" cxnId="{1A5B675E-1020-4FE4-B1B3-F6AAF3EB13F1}">
      <dgm:prSet/>
      <dgm:spPr/>
      <dgm:t>
        <a:bodyPr/>
        <a:lstStyle/>
        <a:p>
          <a:endParaRPr lang="en-GB" sz="1800">
            <a:latin typeface="Arial" panose="020B0604020202020204" pitchFamily="34" charset="0"/>
            <a:cs typeface="Arial" panose="020B0604020202020204" pitchFamily="34" charset="0"/>
          </a:endParaRPr>
        </a:p>
      </dgm:t>
    </dgm:pt>
    <dgm:pt modelId="{55D3DA5E-9F93-40DA-9C82-6402CC22D652}" type="sibTrans" cxnId="{1A5B675E-1020-4FE4-B1B3-F6AAF3EB13F1}">
      <dgm:prSet/>
      <dgm:spPr/>
      <dgm:t>
        <a:bodyPr/>
        <a:lstStyle/>
        <a:p>
          <a:endParaRPr lang="en-GB" sz="1800">
            <a:latin typeface="Arial" panose="020B0604020202020204" pitchFamily="34" charset="0"/>
            <a:cs typeface="Arial" panose="020B0604020202020204" pitchFamily="34" charset="0"/>
          </a:endParaRPr>
        </a:p>
      </dgm:t>
    </dgm:pt>
    <dgm:pt modelId="{9AECF41E-764E-4BAF-9AD5-891B2C06DA80}" type="pres">
      <dgm:prSet presAssocID="{F13A036C-417C-4A2F-AB92-BEA05D8F6542}" presName="diagram" presStyleCnt="0">
        <dgm:presLayoutVars>
          <dgm:dir/>
          <dgm:resizeHandles val="exact"/>
        </dgm:presLayoutVars>
      </dgm:prSet>
      <dgm:spPr/>
      <dgm:t>
        <a:bodyPr/>
        <a:lstStyle/>
        <a:p>
          <a:endParaRPr lang="en-IN"/>
        </a:p>
      </dgm:t>
    </dgm:pt>
    <dgm:pt modelId="{DA532690-5D06-47F0-B6E6-807C668FB61A}" type="pres">
      <dgm:prSet presAssocID="{17115E4C-1C89-4B34-8FCF-0B65999EA493}" presName="node" presStyleLbl="node1" presStyleIdx="0" presStyleCnt="9">
        <dgm:presLayoutVars>
          <dgm:bulletEnabled val="1"/>
        </dgm:presLayoutVars>
      </dgm:prSet>
      <dgm:spPr/>
      <dgm:t>
        <a:bodyPr/>
        <a:lstStyle/>
        <a:p>
          <a:endParaRPr lang="en-GB"/>
        </a:p>
      </dgm:t>
    </dgm:pt>
    <dgm:pt modelId="{E3B8B3E3-4FC6-46F4-8AAF-EA0285F59AAA}" type="pres">
      <dgm:prSet presAssocID="{DF2CEC51-BAEB-4A84-AF39-3F03849567B7}" presName="sibTrans" presStyleCnt="0"/>
      <dgm:spPr/>
    </dgm:pt>
    <dgm:pt modelId="{93981067-B7D8-4220-AF20-A6725E27919C}" type="pres">
      <dgm:prSet presAssocID="{F038C638-37DD-4AF1-8849-A09376BCD870}" presName="node" presStyleLbl="node1" presStyleIdx="1" presStyleCnt="9">
        <dgm:presLayoutVars>
          <dgm:bulletEnabled val="1"/>
        </dgm:presLayoutVars>
      </dgm:prSet>
      <dgm:spPr/>
      <dgm:t>
        <a:bodyPr/>
        <a:lstStyle/>
        <a:p>
          <a:endParaRPr lang="en-IN"/>
        </a:p>
      </dgm:t>
    </dgm:pt>
    <dgm:pt modelId="{1BA52339-F02A-4D0C-9108-3416122AEC0A}" type="pres">
      <dgm:prSet presAssocID="{4598D9DC-708B-4D8C-BBA6-4F36305C48A2}" presName="sibTrans" presStyleCnt="0"/>
      <dgm:spPr/>
    </dgm:pt>
    <dgm:pt modelId="{1B744D1A-7068-41EC-B852-50AEC00AADD5}" type="pres">
      <dgm:prSet presAssocID="{AD550395-C95E-4FEF-A317-EC6FA949CAAE}" presName="node" presStyleLbl="node1" presStyleIdx="2" presStyleCnt="9">
        <dgm:presLayoutVars>
          <dgm:bulletEnabled val="1"/>
        </dgm:presLayoutVars>
      </dgm:prSet>
      <dgm:spPr/>
      <dgm:t>
        <a:bodyPr/>
        <a:lstStyle/>
        <a:p>
          <a:endParaRPr lang="en-GB"/>
        </a:p>
      </dgm:t>
    </dgm:pt>
    <dgm:pt modelId="{7DE5409D-D115-463C-91A6-90DA09173D1D}" type="pres">
      <dgm:prSet presAssocID="{C791F363-A3B3-4A98-A407-8B8D6AB7B695}" presName="sibTrans" presStyleCnt="0"/>
      <dgm:spPr/>
    </dgm:pt>
    <dgm:pt modelId="{47E74492-91A7-41B3-884B-0904AA5F445C}" type="pres">
      <dgm:prSet presAssocID="{7E6ABBB5-C5AD-4FAD-9E8F-E7B81676995C}" presName="node" presStyleLbl="node1" presStyleIdx="3" presStyleCnt="9">
        <dgm:presLayoutVars>
          <dgm:bulletEnabled val="1"/>
        </dgm:presLayoutVars>
      </dgm:prSet>
      <dgm:spPr/>
      <dgm:t>
        <a:bodyPr/>
        <a:lstStyle/>
        <a:p>
          <a:endParaRPr lang="en-IN"/>
        </a:p>
      </dgm:t>
    </dgm:pt>
    <dgm:pt modelId="{5C367305-BA0A-4E61-BDB1-A672249F8535}" type="pres">
      <dgm:prSet presAssocID="{F17C858D-6B8A-40B4-AF79-74E16D39C824}" presName="sibTrans" presStyleCnt="0"/>
      <dgm:spPr/>
    </dgm:pt>
    <dgm:pt modelId="{AA8838CF-C145-4116-B875-A4BE347DDDB0}" type="pres">
      <dgm:prSet presAssocID="{CBF0D504-0F2A-4169-A41B-C7AED9E6F7D6}" presName="node" presStyleLbl="node1" presStyleIdx="4" presStyleCnt="9">
        <dgm:presLayoutVars>
          <dgm:bulletEnabled val="1"/>
        </dgm:presLayoutVars>
      </dgm:prSet>
      <dgm:spPr/>
      <dgm:t>
        <a:bodyPr/>
        <a:lstStyle/>
        <a:p>
          <a:endParaRPr lang="en-GB"/>
        </a:p>
      </dgm:t>
    </dgm:pt>
    <dgm:pt modelId="{5B3B73D6-AF15-45C3-908C-FD9517817AAE}" type="pres">
      <dgm:prSet presAssocID="{47E678DE-C7F4-40FC-AFD4-3F9367E08B66}" presName="sibTrans" presStyleCnt="0"/>
      <dgm:spPr/>
    </dgm:pt>
    <dgm:pt modelId="{2D3CD265-FC0D-4DEA-8F95-BB77293A239D}" type="pres">
      <dgm:prSet presAssocID="{D7E6851B-7AE6-4DD5-9541-025E1F598B36}" presName="node" presStyleLbl="node1" presStyleIdx="5" presStyleCnt="9">
        <dgm:presLayoutVars>
          <dgm:bulletEnabled val="1"/>
        </dgm:presLayoutVars>
      </dgm:prSet>
      <dgm:spPr/>
      <dgm:t>
        <a:bodyPr/>
        <a:lstStyle/>
        <a:p>
          <a:endParaRPr lang="en-IN"/>
        </a:p>
      </dgm:t>
    </dgm:pt>
    <dgm:pt modelId="{47619B86-530D-48D0-837E-339737394085}" type="pres">
      <dgm:prSet presAssocID="{59D6976E-1CB3-4383-8792-80223B7EC206}" presName="sibTrans" presStyleCnt="0"/>
      <dgm:spPr/>
    </dgm:pt>
    <dgm:pt modelId="{80366DBB-00F5-41C1-8AD4-7117D1EF43E5}" type="pres">
      <dgm:prSet presAssocID="{A8796D13-1073-4B0A-B039-175D4CC179A4}" presName="node" presStyleLbl="node1" presStyleIdx="6" presStyleCnt="9">
        <dgm:presLayoutVars>
          <dgm:bulletEnabled val="1"/>
        </dgm:presLayoutVars>
      </dgm:prSet>
      <dgm:spPr/>
      <dgm:t>
        <a:bodyPr/>
        <a:lstStyle/>
        <a:p>
          <a:endParaRPr lang="en-GB"/>
        </a:p>
      </dgm:t>
    </dgm:pt>
    <dgm:pt modelId="{3893B755-C177-4213-BAED-500B8EA48B9B}" type="pres">
      <dgm:prSet presAssocID="{183F5033-1169-491A-A61A-2863EC115B4D}" presName="sibTrans" presStyleCnt="0"/>
      <dgm:spPr/>
    </dgm:pt>
    <dgm:pt modelId="{77F437FB-CF89-4700-A846-19789EEAD794}" type="pres">
      <dgm:prSet presAssocID="{2E94908B-1202-49BA-B296-CF5E9D445A0C}" presName="node" presStyleLbl="node1" presStyleIdx="7" presStyleCnt="9">
        <dgm:presLayoutVars>
          <dgm:bulletEnabled val="1"/>
        </dgm:presLayoutVars>
      </dgm:prSet>
      <dgm:spPr/>
      <dgm:t>
        <a:bodyPr/>
        <a:lstStyle/>
        <a:p>
          <a:endParaRPr lang="en-GB"/>
        </a:p>
      </dgm:t>
    </dgm:pt>
    <dgm:pt modelId="{5F2F721D-51E7-4729-8245-3DB82CF71180}" type="pres">
      <dgm:prSet presAssocID="{55D3DA5E-9F93-40DA-9C82-6402CC22D652}" presName="sibTrans" presStyleCnt="0"/>
      <dgm:spPr/>
    </dgm:pt>
    <dgm:pt modelId="{A1B7E32D-1DD2-4F84-B724-CEA2A133D84A}" type="pres">
      <dgm:prSet presAssocID="{ACB9DA7D-562A-414C-A9DC-A2FCC9C84DED}" presName="node" presStyleLbl="node1" presStyleIdx="8" presStyleCnt="9">
        <dgm:presLayoutVars>
          <dgm:bulletEnabled val="1"/>
        </dgm:presLayoutVars>
      </dgm:prSet>
      <dgm:spPr/>
      <dgm:t>
        <a:bodyPr/>
        <a:lstStyle/>
        <a:p>
          <a:endParaRPr lang="en-GB"/>
        </a:p>
      </dgm:t>
    </dgm:pt>
  </dgm:ptLst>
  <dgm:cxnLst>
    <dgm:cxn modelId="{3B50DF7D-BEE2-4D2D-9C46-3E8AEE4F3E32}" type="presOf" srcId="{7E6ABBB5-C5AD-4FAD-9E8F-E7B81676995C}" destId="{47E74492-91A7-41B3-884B-0904AA5F445C}" srcOrd="0" destOrd="0" presId="urn:microsoft.com/office/officeart/2005/8/layout/default"/>
    <dgm:cxn modelId="{1F418FE7-4A39-460B-B73C-54982DCAC598}" srcId="{F13A036C-417C-4A2F-AB92-BEA05D8F6542}" destId="{AD550395-C95E-4FEF-A317-EC6FA949CAAE}" srcOrd="2" destOrd="0" parTransId="{EE6A8BFD-6D45-49D0-8F0E-C34406E14C97}" sibTransId="{C791F363-A3B3-4A98-A407-8B8D6AB7B695}"/>
    <dgm:cxn modelId="{1A5B675E-1020-4FE4-B1B3-F6AAF3EB13F1}" srcId="{F13A036C-417C-4A2F-AB92-BEA05D8F6542}" destId="{2E94908B-1202-49BA-B296-CF5E9D445A0C}" srcOrd="7" destOrd="0" parTransId="{BC56A9FB-AFE6-4A88-8DD7-AF460AA79551}" sibTransId="{55D3DA5E-9F93-40DA-9C82-6402CC22D652}"/>
    <dgm:cxn modelId="{E1A1C3AC-3C11-4BCC-96CE-04154B36F4F1}" srcId="{F13A036C-417C-4A2F-AB92-BEA05D8F6542}" destId="{A8796D13-1073-4B0A-B039-175D4CC179A4}" srcOrd="6" destOrd="0" parTransId="{CA30BACC-9DFB-429D-92CA-3505239E305E}" sibTransId="{183F5033-1169-491A-A61A-2863EC115B4D}"/>
    <dgm:cxn modelId="{3694F677-C7ED-4392-A318-C45D8B6D2E5C}" type="presOf" srcId="{A8796D13-1073-4B0A-B039-175D4CC179A4}" destId="{80366DBB-00F5-41C1-8AD4-7117D1EF43E5}" srcOrd="0" destOrd="0" presId="urn:microsoft.com/office/officeart/2005/8/layout/default"/>
    <dgm:cxn modelId="{C8096ECE-B59A-4128-B66C-BD6F2FEB7A35}" srcId="{F13A036C-417C-4A2F-AB92-BEA05D8F6542}" destId="{ACB9DA7D-562A-414C-A9DC-A2FCC9C84DED}" srcOrd="8" destOrd="0" parTransId="{83034E66-9C79-47A0-A49D-959F22773EBF}" sibTransId="{10337210-443C-4FEA-9EA2-DBC8D2C45E60}"/>
    <dgm:cxn modelId="{9C7296A3-88E1-48C6-BDA2-36B602DCB56E}" type="presOf" srcId="{17115E4C-1C89-4B34-8FCF-0B65999EA493}" destId="{DA532690-5D06-47F0-B6E6-807C668FB61A}" srcOrd="0" destOrd="0" presId="urn:microsoft.com/office/officeart/2005/8/layout/default"/>
    <dgm:cxn modelId="{540A7EAA-2C01-48A0-9DE6-87238CC2257E}" type="presOf" srcId="{F13A036C-417C-4A2F-AB92-BEA05D8F6542}" destId="{9AECF41E-764E-4BAF-9AD5-891B2C06DA80}" srcOrd="0" destOrd="0" presId="urn:microsoft.com/office/officeart/2005/8/layout/default"/>
    <dgm:cxn modelId="{20B74748-2C22-4EDF-A643-F17018B37B13}" srcId="{F13A036C-417C-4A2F-AB92-BEA05D8F6542}" destId="{CBF0D504-0F2A-4169-A41B-C7AED9E6F7D6}" srcOrd="4" destOrd="0" parTransId="{A7F937B0-9CAE-42DF-8D30-9CD56687920B}" sibTransId="{47E678DE-C7F4-40FC-AFD4-3F9367E08B66}"/>
    <dgm:cxn modelId="{71FA7446-4E17-4E85-8DA4-D7E37358F418}" type="presOf" srcId="{CBF0D504-0F2A-4169-A41B-C7AED9E6F7D6}" destId="{AA8838CF-C145-4116-B875-A4BE347DDDB0}" srcOrd="0" destOrd="0" presId="urn:microsoft.com/office/officeart/2005/8/layout/default"/>
    <dgm:cxn modelId="{FF455060-DB6B-4FE4-9807-B2F0CC2F5942}" type="presOf" srcId="{ACB9DA7D-562A-414C-A9DC-A2FCC9C84DED}" destId="{A1B7E32D-1DD2-4F84-B724-CEA2A133D84A}" srcOrd="0" destOrd="0" presId="urn:microsoft.com/office/officeart/2005/8/layout/default"/>
    <dgm:cxn modelId="{080ACFA3-6E8B-444D-A39F-006B6BEAE139}" type="presOf" srcId="{F038C638-37DD-4AF1-8849-A09376BCD870}" destId="{93981067-B7D8-4220-AF20-A6725E27919C}" srcOrd="0" destOrd="0" presId="urn:microsoft.com/office/officeart/2005/8/layout/default"/>
    <dgm:cxn modelId="{AF0BCAEF-00C9-4087-BDD5-BA8C969AA82E}" srcId="{F13A036C-417C-4A2F-AB92-BEA05D8F6542}" destId="{7E6ABBB5-C5AD-4FAD-9E8F-E7B81676995C}" srcOrd="3" destOrd="0" parTransId="{BCB88C7C-D172-4827-95ED-48B0413A9B8D}" sibTransId="{F17C858D-6B8A-40B4-AF79-74E16D39C824}"/>
    <dgm:cxn modelId="{92C7E4FF-8664-4F95-B7A5-C8FA96C11CDB}" srcId="{F13A036C-417C-4A2F-AB92-BEA05D8F6542}" destId="{F038C638-37DD-4AF1-8849-A09376BCD870}" srcOrd="1" destOrd="0" parTransId="{7AF08054-91D6-483E-A096-7A0054A0AB56}" sibTransId="{4598D9DC-708B-4D8C-BBA6-4F36305C48A2}"/>
    <dgm:cxn modelId="{0AB7CC2B-3F0A-47A1-A3D6-E8272BDDD2F7}" type="presOf" srcId="{AD550395-C95E-4FEF-A317-EC6FA949CAAE}" destId="{1B744D1A-7068-41EC-B852-50AEC00AADD5}" srcOrd="0" destOrd="0" presId="urn:microsoft.com/office/officeart/2005/8/layout/default"/>
    <dgm:cxn modelId="{77DAE60C-7007-47CD-907D-28CBB5239A45}" type="presOf" srcId="{D7E6851B-7AE6-4DD5-9541-025E1F598B36}" destId="{2D3CD265-FC0D-4DEA-8F95-BB77293A239D}" srcOrd="0" destOrd="0" presId="urn:microsoft.com/office/officeart/2005/8/layout/default"/>
    <dgm:cxn modelId="{954BF653-9631-4A4E-8826-DA2A6C478A57}" srcId="{F13A036C-417C-4A2F-AB92-BEA05D8F6542}" destId="{D7E6851B-7AE6-4DD5-9541-025E1F598B36}" srcOrd="5" destOrd="0" parTransId="{B9335A78-248F-4143-B638-ABB85ECC607B}" sibTransId="{59D6976E-1CB3-4383-8792-80223B7EC206}"/>
    <dgm:cxn modelId="{7AEFF6CE-B504-4C64-87A8-1B33F9198978}" srcId="{F13A036C-417C-4A2F-AB92-BEA05D8F6542}" destId="{17115E4C-1C89-4B34-8FCF-0B65999EA493}" srcOrd="0" destOrd="0" parTransId="{6DB017F3-F9C8-424D-9E94-8195E181572A}" sibTransId="{DF2CEC51-BAEB-4A84-AF39-3F03849567B7}"/>
    <dgm:cxn modelId="{94FC0913-0AAD-4B8E-BF99-56B18350CED7}" type="presOf" srcId="{2E94908B-1202-49BA-B296-CF5E9D445A0C}" destId="{77F437FB-CF89-4700-A846-19789EEAD794}" srcOrd="0" destOrd="0" presId="urn:microsoft.com/office/officeart/2005/8/layout/default"/>
    <dgm:cxn modelId="{52E9126F-4596-4494-91AE-2D784088511C}" type="presParOf" srcId="{9AECF41E-764E-4BAF-9AD5-891B2C06DA80}" destId="{DA532690-5D06-47F0-B6E6-807C668FB61A}" srcOrd="0" destOrd="0" presId="urn:microsoft.com/office/officeart/2005/8/layout/default"/>
    <dgm:cxn modelId="{11071AC6-5CF3-45CA-9092-B86991CC5FB5}" type="presParOf" srcId="{9AECF41E-764E-4BAF-9AD5-891B2C06DA80}" destId="{E3B8B3E3-4FC6-46F4-8AAF-EA0285F59AAA}" srcOrd="1" destOrd="0" presId="urn:microsoft.com/office/officeart/2005/8/layout/default"/>
    <dgm:cxn modelId="{ABACC6E6-765C-4576-AB82-9E01BE1C9FC8}" type="presParOf" srcId="{9AECF41E-764E-4BAF-9AD5-891B2C06DA80}" destId="{93981067-B7D8-4220-AF20-A6725E27919C}" srcOrd="2" destOrd="0" presId="urn:microsoft.com/office/officeart/2005/8/layout/default"/>
    <dgm:cxn modelId="{441F4B73-AB1F-42A6-B58F-85198AB4865F}" type="presParOf" srcId="{9AECF41E-764E-4BAF-9AD5-891B2C06DA80}" destId="{1BA52339-F02A-4D0C-9108-3416122AEC0A}" srcOrd="3" destOrd="0" presId="urn:microsoft.com/office/officeart/2005/8/layout/default"/>
    <dgm:cxn modelId="{8E9D67BC-73E7-4B8B-B0D7-F64CF74ACF2D}" type="presParOf" srcId="{9AECF41E-764E-4BAF-9AD5-891B2C06DA80}" destId="{1B744D1A-7068-41EC-B852-50AEC00AADD5}" srcOrd="4" destOrd="0" presId="urn:microsoft.com/office/officeart/2005/8/layout/default"/>
    <dgm:cxn modelId="{A5E0B44D-4EB2-4972-8F1D-E9BDD8A519BB}" type="presParOf" srcId="{9AECF41E-764E-4BAF-9AD5-891B2C06DA80}" destId="{7DE5409D-D115-463C-91A6-90DA09173D1D}" srcOrd="5" destOrd="0" presId="urn:microsoft.com/office/officeart/2005/8/layout/default"/>
    <dgm:cxn modelId="{784F3D61-041B-4ADE-B21F-431F16D2B35C}" type="presParOf" srcId="{9AECF41E-764E-4BAF-9AD5-891B2C06DA80}" destId="{47E74492-91A7-41B3-884B-0904AA5F445C}" srcOrd="6" destOrd="0" presId="urn:microsoft.com/office/officeart/2005/8/layout/default"/>
    <dgm:cxn modelId="{2E0CE20F-4EF1-4D7A-B3E7-DAE23FCCFE1B}" type="presParOf" srcId="{9AECF41E-764E-4BAF-9AD5-891B2C06DA80}" destId="{5C367305-BA0A-4E61-BDB1-A672249F8535}" srcOrd="7" destOrd="0" presId="urn:microsoft.com/office/officeart/2005/8/layout/default"/>
    <dgm:cxn modelId="{AB0D1810-CB46-42C7-86FE-DE31F0FFB636}" type="presParOf" srcId="{9AECF41E-764E-4BAF-9AD5-891B2C06DA80}" destId="{AA8838CF-C145-4116-B875-A4BE347DDDB0}" srcOrd="8" destOrd="0" presId="urn:microsoft.com/office/officeart/2005/8/layout/default"/>
    <dgm:cxn modelId="{684C9EE8-16A0-4CAE-BCE9-168BC9FCB68C}" type="presParOf" srcId="{9AECF41E-764E-4BAF-9AD5-891B2C06DA80}" destId="{5B3B73D6-AF15-45C3-908C-FD9517817AAE}" srcOrd="9" destOrd="0" presId="urn:microsoft.com/office/officeart/2005/8/layout/default"/>
    <dgm:cxn modelId="{1CF4E74F-CFB9-4B60-9240-4C16AC297CD8}" type="presParOf" srcId="{9AECF41E-764E-4BAF-9AD5-891B2C06DA80}" destId="{2D3CD265-FC0D-4DEA-8F95-BB77293A239D}" srcOrd="10" destOrd="0" presId="urn:microsoft.com/office/officeart/2005/8/layout/default"/>
    <dgm:cxn modelId="{6A655BF7-171F-4C5D-9C09-37A6D914CF7E}" type="presParOf" srcId="{9AECF41E-764E-4BAF-9AD5-891B2C06DA80}" destId="{47619B86-530D-48D0-837E-339737394085}" srcOrd="11" destOrd="0" presId="urn:microsoft.com/office/officeart/2005/8/layout/default"/>
    <dgm:cxn modelId="{ED662157-6E96-47EA-B11C-C5D3276E0522}" type="presParOf" srcId="{9AECF41E-764E-4BAF-9AD5-891B2C06DA80}" destId="{80366DBB-00F5-41C1-8AD4-7117D1EF43E5}" srcOrd="12" destOrd="0" presId="urn:microsoft.com/office/officeart/2005/8/layout/default"/>
    <dgm:cxn modelId="{664F5F6F-2160-4703-9801-8683DAEC8F64}" type="presParOf" srcId="{9AECF41E-764E-4BAF-9AD5-891B2C06DA80}" destId="{3893B755-C177-4213-BAED-500B8EA48B9B}" srcOrd="13" destOrd="0" presId="urn:microsoft.com/office/officeart/2005/8/layout/default"/>
    <dgm:cxn modelId="{FB985DE7-D95E-43B2-B0B2-46A5225CC609}" type="presParOf" srcId="{9AECF41E-764E-4BAF-9AD5-891B2C06DA80}" destId="{77F437FB-CF89-4700-A846-19789EEAD794}" srcOrd="14" destOrd="0" presId="urn:microsoft.com/office/officeart/2005/8/layout/default"/>
    <dgm:cxn modelId="{9F62EA2E-BCB7-4B69-83F5-7865B967935C}" type="presParOf" srcId="{9AECF41E-764E-4BAF-9AD5-891B2C06DA80}" destId="{5F2F721D-51E7-4729-8245-3DB82CF71180}" srcOrd="15" destOrd="0" presId="urn:microsoft.com/office/officeart/2005/8/layout/default"/>
    <dgm:cxn modelId="{612D5311-E18F-4596-B4B3-309FCDEA6271}" type="presParOf" srcId="{9AECF41E-764E-4BAF-9AD5-891B2C06DA80}" destId="{A1B7E32D-1DD2-4F84-B724-CEA2A133D84A}"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7A831F-BC56-4854-A6D9-7C2D2FEDF2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E3FCE74-33F6-4355-B5EB-B9D716924B00}">
      <dgm:prSet phldrT="[Text]"/>
      <dgm:spPr>
        <a:solidFill>
          <a:schemeClr val="accent4">
            <a:lumMod val="75000"/>
          </a:schemeClr>
        </a:solidFill>
      </dgm:spPr>
      <dgm:t>
        <a:bodyPr/>
        <a:lstStyle/>
        <a:p>
          <a:r>
            <a:rPr lang="en-US" b="1" dirty="0" smtClean="0">
              <a:latin typeface="Arial" pitchFamily="34" charset="0"/>
              <a:cs typeface="Arial" pitchFamily="34" charset="0"/>
            </a:rPr>
            <a:t>Fiscal</a:t>
          </a:r>
          <a:endParaRPr lang="en-US" b="1" dirty="0">
            <a:latin typeface="Arial" pitchFamily="34" charset="0"/>
            <a:cs typeface="Arial" pitchFamily="34" charset="0"/>
          </a:endParaRPr>
        </a:p>
      </dgm:t>
    </dgm:pt>
    <dgm:pt modelId="{9B37E0B9-5BB0-452B-8132-08FD63A16982}" type="parTrans" cxnId="{227F3921-9C1C-4CD8-82D4-77D327F2BD3E}">
      <dgm:prSet/>
      <dgm:spPr/>
      <dgm:t>
        <a:bodyPr/>
        <a:lstStyle/>
        <a:p>
          <a:endParaRPr lang="en-US"/>
        </a:p>
      </dgm:t>
    </dgm:pt>
    <dgm:pt modelId="{42F54845-7241-40A5-9395-B53A151D9B85}" type="sibTrans" cxnId="{227F3921-9C1C-4CD8-82D4-77D327F2BD3E}">
      <dgm:prSet/>
      <dgm:spPr/>
      <dgm:t>
        <a:bodyPr/>
        <a:lstStyle/>
        <a:p>
          <a:endParaRPr lang="en-US"/>
        </a:p>
      </dgm:t>
    </dgm:pt>
    <dgm:pt modelId="{C22171D8-D750-43B8-8624-159C7C992970}">
      <dgm:prSet phldrT="[Text]" custT="1"/>
      <dgm:spPr/>
      <dgm:t>
        <a:bodyPr/>
        <a:lstStyle/>
        <a:p>
          <a:r>
            <a:rPr lang="en-US" sz="1700" dirty="0" smtClean="0">
              <a:latin typeface="Arial" pitchFamily="34" charset="0"/>
              <a:cs typeface="Arial" pitchFamily="34" charset="0"/>
            </a:rPr>
            <a:t>Expansionary fiscal policy- tax cuts for every income bracket in US</a:t>
          </a:r>
          <a:endParaRPr lang="en-US" sz="1700" dirty="0">
            <a:latin typeface="Arial" pitchFamily="34" charset="0"/>
            <a:cs typeface="Arial" pitchFamily="34" charset="0"/>
          </a:endParaRPr>
        </a:p>
      </dgm:t>
    </dgm:pt>
    <dgm:pt modelId="{1E4C3709-B813-4A8A-8C28-E738120D8C75}" type="parTrans" cxnId="{1DBE83FB-9B55-4A7E-B259-FDD76D96BE92}">
      <dgm:prSet/>
      <dgm:spPr/>
      <dgm:t>
        <a:bodyPr/>
        <a:lstStyle/>
        <a:p>
          <a:endParaRPr lang="en-US"/>
        </a:p>
      </dgm:t>
    </dgm:pt>
    <dgm:pt modelId="{FC2508E3-70F1-4C14-AD3E-9BC844385352}" type="sibTrans" cxnId="{1DBE83FB-9B55-4A7E-B259-FDD76D96BE92}">
      <dgm:prSet/>
      <dgm:spPr/>
      <dgm:t>
        <a:bodyPr/>
        <a:lstStyle/>
        <a:p>
          <a:endParaRPr lang="en-US"/>
        </a:p>
      </dgm:t>
    </dgm:pt>
    <dgm:pt modelId="{11E9AFB0-9121-4BD3-A3E2-159DF0C78776}">
      <dgm:prSet phldrT="[Text]" custT="1"/>
      <dgm:spPr/>
      <dgm:t>
        <a:bodyPr/>
        <a:lstStyle/>
        <a:p>
          <a:r>
            <a:rPr lang="en-US" sz="1700" dirty="0" smtClean="0">
              <a:latin typeface="Arial" pitchFamily="34" charset="0"/>
              <a:cs typeface="Arial" pitchFamily="34" charset="0"/>
            </a:rPr>
            <a:t>Increased spending on war in Iraq and Afghanistan</a:t>
          </a:r>
          <a:endParaRPr lang="en-US" sz="1700" dirty="0">
            <a:latin typeface="Arial" pitchFamily="34" charset="0"/>
            <a:cs typeface="Arial" pitchFamily="34" charset="0"/>
          </a:endParaRPr>
        </a:p>
      </dgm:t>
    </dgm:pt>
    <dgm:pt modelId="{42543DAC-C96A-43FE-97B3-AF136C423E7D}" type="parTrans" cxnId="{1CCC7202-5CF0-4B1F-9821-40E8A877F9DD}">
      <dgm:prSet/>
      <dgm:spPr/>
      <dgm:t>
        <a:bodyPr/>
        <a:lstStyle/>
        <a:p>
          <a:endParaRPr lang="en-US"/>
        </a:p>
      </dgm:t>
    </dgm:pt>
    <dgm:pt modelId="{7774287A-F49B-49EB-81DB-237215FB35C8}" type="sibTrans" cxnId="{1CCC7202-5CF0-4B1F-9821-40E8A877F9DD}">
      <dgm:prSet/>
      <dgm:spPr/>
      <dgm:t>
        <a:bodyPr/>
        <a:lstStyle/>
        <a:p>
          <a:endParaRPr lang="en-US"/>
        </a:p>
      </dgm:t>
    </dgm:pt>
    <dgm:pt modelId="{3E11112E-99E7-4637-A007-5984C7E4C10F}">
      <dgm:prSet phldrT="[Text]"/>
      <dgm:spPr>
        <a:solidFill>
          <a:srgbClr val="00B0F0"/>
        </a:solidFill>
      </dgm:spPr>
      <dgm:t>
        <a:bodyPr/>
        <a:lstStyle/>
        <a:p>
          <a:r>
            <a:rPr lang="en-US" b="1" dirty="0" smtClean="0">
              <a:latin typeface="Arial" pitchFamily="34" charset="0"/>
              <a:cs typeface="Arial" pitchFamily="34" charset="0"/>
            </a:rPr>
            <a:t>Monetary</a:t>
          </a:r>
          <a:endParaRPr lang="en-US" b="1" dirty="0">
            <a:latin typeface="Arial" pitchFamily="34" charset="0"/>
            <a:cs typeface="Arial" pitchFamily="34" charset="0"/>
          </a:endParaRPr>
        </a:p>
      </dgm:t>
    </dgm:pt>
    <dgm:pt modelId="{371AC245-E62B-4203-9FF4-B6BF15C86133}" type="parTrans" cxnId="{0EAD7AB9-5556-4DF9-842C-E797406593A0}">
      <dgm:prSet/>
      <dgm:spPr/>
      <dgm:t>
        <a:bodyPr/>
        <a:lstStyle/>
        <a:p>
          <a:endParaRPr lang="en-US"/>
        </a:p>
      </dgm:t>
    </dgm:pt>
    <dgm:pt modelId="{34C3C592-5533-482D-B81F-29548A63700F}" type="sibTrans" cxnId="{0EAD7AB9-5556-4DF9-842C-E797406593A0}">
      <dgm:prSet/>
      <dgm:spPr/>
      <dgm:t>
        <a:bodyPr/>
        <a:lstStyle/>
        <a:p>
          <a:endParaRPr lang="en-US"/>
        </a:p>
      </dgm:t>
    </dgm:pt>
    <dgm:pt modelId="{B97A8329-5F9A-440D-AA07-469BC071DD4E}">
      <dgm:prSet phldrT="[Text]" custT="1"/>
      <dgm:spPr/>
      <dgm:t>
        <a:bodyPr/>
        <a:lstStyle/>
        <a:p>
          <a:r>
            <a:rPr lang="en-US" sz="1700" dirty="0" smtClean="0">
              <a:latin typeface="Arial" pitchFamily="34" charset="0"/>
              <a:cs typeface="Arial" pitchFamily="34" charset="0"/>
            </a:rPr>
            <a:t>Loose monetary policy in the aftermath of the collapse of dot-com bubble</a:t>
          </a:r>
          <a:endParaRPr lang="en-US" sz="1700" dirty="0">
            <a:latin typeface="Arial" pitchFamily="34" charset="0"/>
            <a:cs typeface="Arial" pitchFamily="34" charset="0"/>
          </a:endParaRPr>
        </a:p>
      </dgm:t>
    </dgm:pt>
    <dgm:pt modelId="{F3632C37-8FBB-4C37-B1C6-6DF040DDEE46}" type="parTrans" cxnId="{CD88A7D0-95B5-4152-9786-66AE2CA8CDAF}">
      <dgm:prSet/>
      <dgm:spPr/>
      <dgm:t>
        <a:bodyPr/>
        <a:lstStyle/>
        <a:p>
          <a:endParaRPr lang="en-US"/>
        </a:p>
      </dgm:t>
    </dgm:pt>
    <dgm:pt modelId="{E10272F4-2A46-42E5-91F1-BCBE4A779FEE}" type="sibTrans" cxnId="{CD88A7D0-95B5-4152-9786-66AE2CA8CDAF}">
      <dgm:prSet/>
      <dgm:spPr/>
      <dgm:t>
        <a:bodyPr/>
        <a:lstStyle/>
        <a:p>
          <a:endParaRPr lang="en-US"/>
        </a:p>
      </dgm:t>
    </dgm:pt>
    <dgm:pt modelId="{470EBF62-AFE0-406A-865D-F51BE820D937}">
      <dgm:prSet phldrT="[Text]"/>
      <dgm:spPr>
        <a:solidFill>
          <a:srgbClr val="92D050"/>
        </a:solidFill>
      </dgm:spPr>
      <dgm:t>
        <a:bodyPr/>
        <a:lstStyle/>
        <a:p>
          <a:r>
            <a:rPr lang="en-US" b="1" dirty="0" smtClean="0">
              <a:latin typeface="Arial" pitchFamily="34" charset="0"/>
              <a:cs typeface="Arial" pitchFamily="34" charset="0"/>
            </a:rPr>
            <a:t>Regulatory + Supervisory</a:t>
          </a:r>
          <a:endParaRPr lang="en-US" b="1" dirty="0">
            <a:latin typeface="Arial" pitchFamily="34" charset="0"/>
            <a:cs typeface="Arial" pitchFamily="34" charset="0"/>
          </a:endParaRPr>
        </a:p>
      </dgm:t>
    </dgm:pt>
    <dgm:pt modelId="{C74341A9-9817-4B78-A7BD-AA4BA1858458}" type="parTrans" cxnId="{3F39279C-3B16-495B-8FD6-C729C9473D34}">
      <dgm:prSet/>
      <dgm:spPr/>
      <dgm:t>
        <a:bodyPr/>
        <a:lstStyle/>
        <a:p>
          <a:endParaRPr lang="en-US"/>
        </a:p>
      </dgm:t>
    </dgm:pt>
    <dgm:pt modelId="{8D879A9D-FC34-4090-8CD7-8F0A1B85BD73}" type="sibTrans" cxnId="{3F39279C-3B16-495B-8FD6-C729C9473D34}">
      <dgm:prSet/>
      <dgm:spPr/>
      <dgm:t>
        <a:bodyPr/>
        <a:lstStyle/>
        <a:p>
          <a:endParaRPr lang="en-US"/>
        </a:p>
      </dgm:t>
    </dgm:pt>
    <dgm:pt modelId="{48C7A4BC-DFB2-443F-A9EB-6BC5373C4E89}">
      <dgm:prSet phldrT="[Text]" custT="1"/>
      <dgm:spPr/>
      <dgm:t>
        <a:bodyPr/>
        <a:lstStyle/>
        <a:p>
          <a:r>
            <a:rPr lang="en-US" sz="1700" dirty="0" smtClean="0">
              <a:latin typeface="Arial" pitchFamily="34" charset="0"/>
              <a:cs typeface="Arial" pitchFamily="34" charset="0"/>
            </a:rPr>
            <a:t>Lax financial supervision</a:t>
          </a:r>
          <a:endParaRPr lang="en-US" sz="1700" dirty="0">
            <a:latin typeface="Arial" pitchFamily="34" charset="0"/>
            <a:cs typeface="Arial" pitchFamily="34" charset="0"/>
          </a:endParaRPr>
        </a:p>
      </dgm:t>
    </dgm:pt>
    <dgm:pt modelId="{6CEF82BA-BD02-4FAE-9DD7-9BE9D25268D9}" type="parTrans" cxnId="{4A51A1C3-9988-4BA2-9E13-111FA6A9BDE8}">
      <dgm:prSet/>
      <dgm:spPr/>
      <dgm:t>
        <a:bodyPr/>
        <a:lstStyle/>
        <a:p>
          <a:endParaRPr lang="en-US"/>
        </a:p>
      </dgm:t>
    </dgm:pt>
    <dgm:pt modelId="{B2A50428-8AAA-49D8-AF5D-A0A587ACC5B0}" type="sibTrans" cxnId="{4A51A1C3-9988-4BA2-9E13-111FA6A9BDE8}">
      <dgm:prSet/>
      <dgm:spPr/>
      <dgm:t>
        <a:bodyPr/>
        <a:lstStyle/>
        <a:p>
          <a:endParaRPr lang="en-US"/>
        </a:p>
      </dgm:t>
    </dgm:pt>
    <dgm:pt modelId="{A076FC31-7CED-4995-BA9C-F526E8A4EF48}">
      <dgm:prSet phldrT="[Text]" custT="1"/>
      <dgm:spPr/>
      <dgm:t>
        <a:bodyPr/>
        <a:lstStyle/>
        <a:p>
          <a:r>
            <a:rPr lang="en-US" sz="1700" dirty="0" smtClean="0">
              <a:latin typeface="Arial" pitchFamily="34" charset="0"/>
              <a:cs typeface="Arial" pitchFamily="34" charset="0"/>
            </a:rPr>
            <a:t>Regulatory and legislative changes made it easier for firms and households to take on increased debt loads and encouraged more subprime lending.</a:t>
          </a:r>
          <a:endParaRPr lang="en-US" sz="1700" dirty="0">
            <a:latin typeface="Arial" pitchFamily="34" charset="0"/>
            <a:cs typeface="Arial" pitchFamily="34" charset="0"/>
          </a:endParaRPr>
        </a:p>
      </dgm:t>
    </dgm:pt>
    <dgm:pt modelId="{558573D0-AEF0-4C71-9E2C-CA3DC73BCECC}" type="parTrans" cxnId="{83A67F46-3940-49E1-BE0E-A20ECA2F37DD}">
      <dgm:prSet/>
      <dgm:spPr/>
      <dgm:t>
        <a:bodyPr/>
        <a:lstStyle/>
        <a:p>
          <a:endParaRPr lang="en-US"/>
        </a:p>
      </dgm:t>
    </dgm:pt>
    <dgm:pt modelId="{E4608392-1CA7-4758-96CD-A1CBC371355B}" type="sibTrans" cxnId="{83A67F46-3940-49E1-BE0E-A20ECA2F37DD}">
      <dgm:prSet/>
      <dgm:spPr/>
      <dgm:t>
        <a:bodyPr/>
        <a:lstStyle/>
        <a:p>
          <a:endParaRPr lang="en-US"/>
        </a:p>
      </dgm:t>
    </dgm:pt>
    <dgm:pt modelId="{A478361E-ADBA-4FBF-8939-CBDAFC65DF69}">
      <dgm:prSet phldrT="[Text]" custT="1"/>
      <dgm:spPr/>
      <dgm:t>
        <a:bodyPr/>
        <a:lstStyle/>
        <a:p>
          <a:r>
            <a:rPr lang="en-US" sz="1700" dirty="0" smtClean="0">
              <a:latin typeface="Arial" pitchFamily="34" charset="0"/>
              <a:cs typeface="Arial" pitchFamily="34" charset="0"/>
            </a:rPr>
            <a:t>US Government’s Debt/GDP ratio reduced from less than 58% in 2001, to 65% in 2005, to nearly 70% in 2009.</a:t>
          </a:r>
          <a:endParaRPr lang="en-US" sz="1700" dirty="0">
            <a:latin typeface="Arial" pitchFamily="34" charset="0"/>
            <a:cs typeface="Arial" pitchFamily="34" charset="0"/>
          </a:endParaRPr>
        </a:p>
      </dgm:t>
    </dgm:pt>
    <dgm:pt modelId="{13E49E18-757C-4773-93BC-1E6A4D97CE37}" type="parTrans" cxnId="{B009F622-AC8F-4F2A-958C-75EFCD045437}">
      <dgm:prSet/>
      <dgm:spPr/>
      <dgm:t>
        <a:bodyPr/>
        <a:lstStyle/>
        <a:p>
          <a:endParaRPr lang="en-IN"/>
        </a:p>
      </dgm:t>
    </dgm:pt>
    <dgm:pt modelId="{442D7F5C-AFB6-4280-925C-C938A2362BB2}" type="sibTrans" cxnId="{B009F622-AC8F-4F2A-958C-75EFCD045437}">
      <dgm:prSet/>
      <dgm:spPr/>
      <dgm:t>
        <a:bodyPr/>
        <a:lstStyle/>
        <a:p>
          <a:endParaRPr lang="en-IN"/>
        </a:p>
      </dgm:t>
    </dgm:pt>
    <dgm:pt modelId="{486EFA94-4446-45D8-B8CF-0305C4F59F38}">
      <dgm:prSet phldrT="[Text]" custT="1"/>
      <dgm:spPr/>
      <dgm:t>
        <a:bodyPr/>
        <a:lstStyle/>
        <a:p>
          <a:r>
            <a:rPr lang="en-US" sz="1700" dirty="0" smtClean="0">
              <a:latin typeface="Arial" pitchFamily="34" charset="0"/>
              <a:cs typeface="Arial" pitchFamily="34" charset="0"/>
            </a:rPr>
            <a:t>By the end of 2001, Fed rates lowered by 2%</a:t>
          </a:r>
          <a:endParaRPr lang="en-US" sz="1700" dirty="0">
            <a:latin typeface="Arial" pitchFamily="34" charset="0"/>
            <a:cs typeface="Arial" pitchFamily="34" charset="0"/>
          </a:endParaRPr>
        </a:p>
      </dgm:t>
    </dgm:pt>
    <dgm:pt modelId="{FFC7D180-85A4-4B68-9D60-7405B5EDF905}" type="parTrans" cxnId="{DAE1CC6A-E68D-4A72-9D2A-230831E4C138}">
      <dgm:prSet/>
      <dgm:spPr/>
      <dgm:t>
        <a:bodyPr/>
        <a:lstStyle/>
        <a:p>
          <a:endParaRPr lang="en-IN"/>
        </a:p>
      </dgm:t>
    </dgm:pt>
    <dgm:pt modelId="{AFAC6038-78EC-4FCF-ABD9-784321C82C17}" type="sibTrans" cxnId="{DAE1CC6A-E68D-4A72-9D2A-230831E4C138}">
      <dgm:prSet/>
      <dgm:spPr/>
      <dgm:t>
        <a:bodyPr/>
        <a:lstStyle/>
        <a:p>
          <a:endParaRPr lang="en-IN"/>
        </a:p>
      </dgm:t>
    </dgm:pt>
    <dgm:pt modelId="{21EDCA91-AFC2-43F5-8D58-55BC8642CBE7}" type="pres">
      <dgm:prSet presAssocID="{947A831F-BC56-4854-A6D9-7C2D2FEDF240}" presName="linearFlow" presStyleCnt="0">
        <dgm:presLayoutVars>
          <dgm:dir/>
          <dgm:animLvl val="lvl"/>
          <dgm:resizeHandles val="exact"/>
        </dgm:presLayoutVars>
      </dgm:prSet>
      <dgm:spPr/>
      <dgm:t>
        <a:bodyPr/>
        <a:lstStyle/>
        <a:p>
          <a:endParaRPr lang="en-IN"/>
        </a:p>
      </dgm:t>
    </dgm:pt>
    <dgm:pt modelId="{ACA0E059-9E25-4927-82CF-5D49A3034BD6}" type="pres">
      <dgm:prSet presAssocID="{4E3FCE74-33F6-4355-B5EB-B9D716924B00}" presName="composite" presStyleCnt="0"/>
      <dgm:spPr/>
    </dgm:pt>
    <dgm:pt modelId="{055B1F34-4E72-4C7C-8DBD-D487739A5C63}" type="pres">
      <dgm:prSet presAssocID="{4E3FCE74-33F6-4355-B5EB-B9D716924B00}" presName="parentText" presStyleLbl="alignNode1" presStyleIdx="0" presStyleCnt="3">
        <dgm:presLayoutVars>
          <dgm:chMax val="1"/>
          <dgm:bulletEnabled val="1"/>
        </dgm:presLayoutVars>
      </dgm:prSet>
      <dgm:spPr/>
      <dgm:t>
        <a:bodyPr/>
        <a:lstStyle/>
        <a:p>
          <a:endParaRPr lang="en-IN"/>
        </a:p>
      </dgm:t>
    </dgm:pt>
    <dgm:pt modelId="{A94842AF-2EFD-4999-9BB9-071F123B0F13}" type="pres">
      <dgm:prSet presAssocID="{4E3FCE74-33F6-4355-B5EB-B9D716924B00}" presName="descendantText" presStyleLbl="alignAcc1" presStyleIdx="0" presStyleCnt="3">
        <dgm:presLayoutVars>
          <dgm:bulletEnabled val="1"/>
        </dgm:presLayoutVars>
      </dgm:prSet>
      <dgm:spPr/>
      <dgm:t>
        <a:bodyPr/>
        <a:lstStyle/>
        <a:p>
          <a:endParaRPr lang="en-US"/>
        </a:p>
      </dgm:t>
    </dgm:pt>
    <dgm:pt modelId="{6FE588ED-F33E-44AA-892F-3A25583BE080}" type="pres">
      <dgm:prSet presAssocID="{42F54845-7241-40A5-9395-B53A151D9B85}" presName="sp" presStyleCnt="0"/>
      <dgm:spPr/>
    </dgm:pt>
    <dgm:pt modelId="{B9B0DAD5-5BD2-4E19-8E7E-00A45C391CA4}" type="pres">
      <dgm:prSet presAssocID="{3E11112E-99E7-4637-A007-5984C7E4C10F}" presName="composite" presStyleCnt="0"/>
      <dgm:spPr/>
    </dgm:pt>
    <dgm:pt modelId="{1DFC9D6B-3B1D-4E9C-A1B0-0E03C1A53C4F}" type="pres">
      <dgm:prSet presAssocID="{3E11112E-99E7-4637-A007-5984C7E4C10F}" presName="parentText" presStyleLbl="alignNode1" presStyleIdx="1" presStyleCnt="3">
        <dgm:presLayoutVars>
          <dgm:chMax val="1"/>
          <dgm:bulletEnabled val="1"/>
        </dgm:presLayoutVars>
      </dgm:prSet>
      <dgm:spPr/>
      <dgm:t>
        <a:bodyPr/>
        <a:lstStyle/>
        <a:p>
          <a:endParaRPr lang="en-IN"/>
        </a:p>
      </dgm:t>
    </dgm:pt>
    <dgm:pt modelId="{FED86BDB-9983-4513-9F3B-995ACAF96A77}" type="pres">
      <dgm:prSet presAssocID="{3E11112E-99E7-4637-A007-5984C7E4C10F}" presName="descendantText" presStyleLbl="alignAcc1" presStyleIdx="1" presStyleCnt="3">
        <dgm:presLayoutVars>
          <dgm:bulletEnabled val="1"/>
        </dgm:presLayoutVars>
      </dgm:prSet>
      <dgm:spPr/>
      <dgm:t>
        <a:bodyPr/>
        <a:lstStyle/>
        <a:p>
          <a:endParaRPr lang="en-US"/>
        </a:p>
      </dgm:t>
    </dgm:pt>
    <dgm:pt modelId="{26F5E3F3-995B-4D08-A137-FCE5A3D330ED}" type="pres">
      <dgm:prSet presAssocID="{34C3C592-5533-482D-B81F-29548A63700F}" presName="sp" presStyleCnt="0"/>
      <dgm:spPr/>
    </dgm:pt>
    <dgm:pt modelId="{F60F484E-592A-4263-A45E-CCCDE0B09C7E}" type="pres">
      <dgm:prSet presAssocID="{470EBF62-AFE0-406A-865D-F51BE820D937}" presName="composite" presStyleCnt="0"/>
      <dgm:spPr/>
    </dgm:pt>
    <dgm:pt modelId="{911E9321-CD11-45B7-93DE-185EAD161A52}" type="pres">
      <dgm:prSet presAssocID="{470EBF62-AFE0-406A-865D-F51BE820D937}" presName="parentText" presStyleLbl="alignNode1" presStyleIdx="2" presStyleCnt="3">
        <dgm:presLayoutVars>
          <dgm:chMax val="1"/>
          <dgm:bulletEnabled val="1"/>
        </dgm:presLayoutVars>
      </dgm:prSet>
      <dgm:spPr/>
      <dgm:t>
        <a:bodyPr/>
        <a:lstStyle/>
        <a:p>
          <a:endParaRPr lang="en-IN"/>
        </a:p>
      </dgm:t>
    </dgm:pt>
    <dgm:pt modelId="{5D7F9656-F670-4270-B379-9EEC89360037}" type="pres">
      <dgm:prSet presAssocID="{470EBF62-AFE0-406A-865D-F51BE820D937}" presName="descendantText" presStyleLbl="alignAcc1" presStyleIdx="2" presStyleCnt="3">
        <dgm:presLayoutVars>
          <dgm:bulletEnabled val="1"/>
        </dgm:presLayoutVars>
      </dgm:prSet>
      <dgm:spPr/>
      <dgm:t>
        <a:bodyPr/>
        <a:lstStyle/>
        <a:p>
          <a:endParaRPr lang="en-US"/>
        </a:p>
      </dgm:t>
    </dgm:pt>
  </dgm:ptLst>
  <dgm:cxnLst>
    <dgm:cxn modelId="{1DBE83FB-9B55-4A7E-B259-FDD76D96BE92}" srcId="{4E3FCE74-33F6-4355-B5EB-B9D716924B00}" destId="{C22171D8-D750-43B8-8624-159C7C992970}" srcOrd="0" destOrd="0" parTransId="{1E4C3709-B813-4A8A-8C28-E738120D8C75}" sibTransId="{FC2508E3-70F1-4C14-AD3E-9BC844385352}"/>
    <dgm:cxn modelId="{AFB0086F-EF35-489A-8773-69BC56515617}" type="presOf" srcId="{C22171D8-D750-43B8-8624-159C7C992970}" destId="{A94842AF-2EFD-4999-9BB9-071F123B0F13}" srcOrd="0" destOrd="0" presId="urn:microsoft.com/office/officeart/2005/8/layout/chevron2"/>
    <dgm:cxn modelId="{179EAFA3-42D4-4043-951E-0B866A3F0D60}" type="presOf" srcId="{486EFA94-4446-45D8-B8CF-0305C4F59F38}" destId="{FED86BDB-9983-4513-9F3B-995ACAF96A77}" srcOrd="0" destOrd="1" presId="urn:microsoft.com/office/officeart/2005/8/layout/chevron2"/>
    <dgm:cxn modelId="{0EAD7AB9-5556-4DF9-842C-E797406593A0}" srcId="{947A831F-BC56-4854-A6D9-7C2D2FEDF240}" destId="{3E11112E-99E7-4637-A007-5984C7E4C10F}" srcOrd="1" destOrd="0" parTransId="{371AC245-E62B-4203-9FF4-B6BF15C86133}" sibTransId="{34C3C592-5533-482D-B81F-29548A63700F}"/>
    <dgm:cxn modelId="{904608FA-A0E5-4CDC-93EF-9CAA82461B0B}" type="presOf" srcId="{3E11112E-99E7-4637-A007-5984C7E4C10F}" destId="{1DFC9D6B-3B1D-4E9C-A1B0-0E03C1A53C4F}" srcOrd="0" destOrd="0" presId="urn:microsoft.com/office/officeart/2005/8/layout/chevron2"/>
    <dgm:cxn modelId="{F6313F66-86B9-4E34-B224-77A0870D2FDD}" type="presOf" srcId="{11E9AFB0-9121-4BD3-A3E2-159DF0C78776}" destId="{A94842AF-2EFD-4999-9BB9-071F123B0F13}" srcOrd="0" destOrd="1" presId="urn:microsoft.com/office/officeart/2005/8/layout/chevron2"/>
    <dgm:cxn modelId="{043A35DB-9324-40C0-96E0-05138F5AAC16}" type="presOf" srcId="{947A831F-BC56-4854-A6D9-7C2D2FEDF240}" destId="{21EDCA91-AFC2-43F5-8D58-55BC8642CBE7}" srcOrd="0" destOrd="0" presId="urn:microsoft.com/office/officeart/2005/8/layout/chevron2"/>
    <dgm:cxn modelId="{DAE1CC6A-E68D-4A72-9D2A-230831E4C138}" srcId="{3E11112E-99E7-4637-A007-5984C7E4C10F}" destId="{486EFA94-4446-45D8-B8CF-0305C4F59F38}" srcOrd="1" destOrd="0" parTransId="{FFC7D180-85A4-4B68-9D60-7405B5EDF905}" sibTransId="{AFAC6038-78EC-4FCF-ABD9-784321C82C17}"/>
    <dgm:cxn modelId="{3F39279C-3B16-495B-8FD6-C729C9473D34}" srcId="{947A831F-BC56-4854-A6D9-7C2D2FEDF240}" destId="{470EBF62-AFE0-406A-865D-F51BE820D937}" srcOrd="2" destOrd="0" parTransId="{C74341A9-9817-4B78-A7BD-AA4BA1858458}" sibTransId="{8D879A9D-FC34-4090-8CD7-8F0A1B85BD73}"/>
    <dgm:cxn modelId="{DB3BD213-EC21-4B41-AA16-929883E79485}" type="presOf" srcId="{470EBF62-AFE0-406A-865D-F51BE820D937}" destId="{911E9321-CD11-45B7-93DE-185EAD161A52}" srcOrd="0" destOrd="0" presId="urn:microsoft.com/office/officeart/2005/8/layout/chevron2"/>
    <dgm:cxn modelId="{B2882FDA-1CB0-411A-BABD-0B07EFCA69FC}" type="presOf" srcId="{48C7A4BC-DFB2-443F-A9EB-6BC5373C4E89}" destId="{5D7F9656-F670-4270-B379-9EEC89360037}" srcOrd="0" destOrd="0" presId="urn:microsoft.com/office/officeart/2005/8/layout/chevron2"/>
    <dgm:cxn modelId="{B009F622-AC8F-4F2A-958C-75EFCD045437}" srcId="{4E3FCE74-33F6-4355-B5EB-B9D716924B00}" destId="{A478361E-ADBA-4FBF-8939-CBDAFC65DF69}" srcOrd="2" destOrd="0" parTransId="{13E49E18-757C-4773-93BC-1E6A4D97CE37}" sibTransId="{442D7F5C-AFB6-4280-925C-C938A2362BB2}"/>
    <dgm:cxn modelId="{1CCC7202-5CF0-4B1F-9821-40E8A877F9DD}" srcId="{4E3FCE74-33F6-4355-B5EB-B9D716924B00}" destId="{11E9AFB0-9121-4BD3-A3E2-159DF0C78776}" srcOrd="1" destOrd="0" parTransId="{42543DAC-C96A-43FE-97B3-AF136C423E7D}" sibTransId="{7774287A-F49B-49EB-81DB-237215FB35C8}"/>
    <dgm:cxn modelId="{6D5ED932-BB06-4E0F-97D5-C314EE9BCC77}" type="presOf" srcId="{4E3FCE74-33F6-4355-B5EB-B9D716924B00}" destId="{055B1F34-4E72-4C7C-8DBD-D487739A5C63}" srcOrd="0" destOrd="0" presId="urn:microsoft.com/office/officeart/2005/8/layout/chevron2"/>
    <dgm:cxn modelId="{CD88A7D0-95B5-4152-9786-66AE2CA8CDAF}" srcId="{3E11112E-99E7-4637-A007-5984C7E4C10F}" destId="{B97A8329-5F9A-440D-AA07-469BC071DD4E}" srcOrd="0" destOrd="0" parTransId="{F3632C37-8FBB-4C37-B1C6-6DF040DDEE46}" sibTransId="{E10272F4-2A46-42E5-91F1-BCBE4A779FEE}"/>
    <dgm:cxn modelId="{227F3921-9C1C-4CD8-82D4-77D327F2BD3E}" srcId="{947A831F-BC56-4854-A6D9-7C2D2FEDF240}" destId="{4E3FCE74-33F6-4355-B5EB-B9D716924B00}" srcOrd="0" destOrd="0" parTransId="{9B37E0B9-5BB0-452B-8132-08FD63A16982}" sibTransId="{42F54845-7241-40A5-9395-B53A151D9B85}"/>
    <dgm:cxn modelId="{61A1FB90-6D9F-4D1E-8BBA-37FD8FA7146E}" type="presOf" srcId="{A478361E-ADBA-4FBF-8939-CBDAFC65DF69}" destId="{A94842AF-2EFD-4999-9BB9-071F123B0F13}" srcOrd="0" destOrd="2" presId="urn:microsoft.com/office/officeart/2005/8/layout/chevron2"/>
    <dgm:cxn modelId="{845282CA-0A7C-48AB-9048-4C6B38066212}" type="presOf" srcId="{A076FC31-7CED-4995-BA9C-F526E8A4EF48}" destId="{5D7F9656-F670-4270-B379-9EEC89360037}" srcOrd="0" destOrd="1" presId="urn:microsoft.com/office/officeart/2005/8/layout/chevron2"/>
    <dgm:cxn modelId="{B4E5C88B-AFC0-4118-90AF-1576FAA046A4}" type="presOf" srcId="{B97A8329-5F9A-440D-AA07-469BC071DD4E}" destId="{FED86BDB-9983-4513-9F3B-995ACAF96A77}" srcOrd="0" destOrd="0" presId="urn:microsoft.com/office/officeart/2005/8/layout/chevron2"/>
    <dgm:cxn modelId="{83A67F46-3940-49E1-BE0E-A20ECA2F37DD}" srcId="{470EBF62-AFE0-406A-865D-F51BE820D937}" destId="{A076FC31-7CED-4995-BA9C-F526E8A4EF48}" srcOrd="1" destOrd="0" parTransId="{558573D0-AEF0-4C71-9E2C-CA3DC73BCECC}" sibTransId="{E4608392-1CA7-4758-96CD-A1CBC371355B}"/>
    <dgm:cxn modelId="{4A51A1C3-9988-4BA2-9E13-111FA6A9BDE8}" srcId="{470EBF62-AFE0-406A-865D-F51BE820D937}" destId="{48C7A4BC-DFB2-443F-A9EB-6BC5373C4E89}" srcOrd="0" destOrd="0" parTransId="{6CEF82BA-BD02-4FAE-9DD7-9BE9D25268D9}" sibTransId="{B2A50428-8AAA-49D8-AF5D-A0A587ACC5B0}"/>
    <dgm:cxn modelId="{D1807FDA-FB59-467C-AF4D-6023FBE1833B}" type="presParOf" srcId="{21EDCA91-AFC2-43F5-8D58-55BC8642CBE7}" destId="{ACA0E059-9E25-4927-82CF-5D49A3034BD6}" srcOrd="0" destOrd="0" presId="urn:microsoft.com/office/officeart/2005/8/layout/chevron2"/>
    <dgm:cxn modelId="{69D8FB5B-E538-4593-A2AC-9FED789645E7}" type="presParOf" srcId="{ACA0E059-9E25-4927-82CF-5D49A3034BD6}" destId="{055B1F34-4E72-4C7C-8DBD-D487739A5C63}" srcOrd="0" destOrd="0" presId="urn:microsoft.com/office/officeart/2005/8/layout/chevron2"/>
    <dgm:cxn modelId="{D93F2D5B-FE8F-4622-A433-E31D222622C0}" type="presParOf" srcId="{ACA0E059-9E25-4927-82CF-5D49A3034BD6}" destId="{A94842AF-2EFD-4999-9BB9-071F123B0F13}" srcOrd="1" destOrd="0" presId="urn:microsoft.com/office/officeart/2005/8/layout/chevron2"/>
    <dgm:cxn modelId="{D17DF79D-9406-4359-B43E-49FDE1C4908C}" type="presParOf" srcId="{21EDCA91-AFC2-43F5-8D58-55BC8642CBE7}" destId="{6FE588ED-F33E-44AA-892F-3A25583BE080}" srcOrd="1" destOrd="0" presId="urn:microsoft.com/office/officeart/2005/8/layout/chevron2"/>
    <dgm:cxn modelId="{C5EAE81A-5FD3-4384-82E1-0F423BC4EC4D}" type="presParOf" srcId="{21EDCA91-AFC2-43F5-8D58-55BC8642CBE7}" destId="{B9B0DAD5-5BD2-4E19-8E7E-00A45C391CA4}" srcOrd="2" destOrd="0" presId="urn:microsoft.com/office/officeart/2005/8/layout/chevron2"/>
    <dgm:cxn modelId="{C26E0B50-F6BE-4740-A4D4-81DFB617DC68}" type="presParOf" srcId="{B9B0DAD5-5BD2-4E19-8E7E-00A45C391CA4}" destId="{1DFC9D6B-3B1D-4E9C-A1B0-0E03C1A53C4F}" srcOrd="0" destOrd="0" presId="urn:microsoft.com/office/officeart/2005/8/layout/chevron2"/>
    <dgm:cxn modelId="{F75A9D6D-4697-4EA8-97E0-57E4BDA52495}" type="presParOf" srcId="{B9B0DAD5-5BD2-4E19-8E7E-00A45C391CA4}" destId="{FED86BDB-9983-4513-9F3B-995ACAF96A77}" srcOrd="1" destOrd="0" presId="urn:microsoft.com/office/officeart/2005/8/layout/chevron2"/>
    <dgm:cxn modelId="{A43B5857-6CE4-4151-9FBD-59311369996F}" type="presParOf" srcId="{21EDCA91-AFC2-43F5-8D58-55BC8642CBE7}" destId="{26F5E3F3-995B-4D08-A137-FCE5A3D330ED}" srcOrd="3" destOrd="0" presId="urn:microsoft.com/office/officeart/2005/8/layout/chevron2"/>
    <dgm:cxn modelId="{9357EC60-B272-4032-B409-7E805BDF8FB7}" type="presParOf" srcId="{21EDCA91-AFC2-43F5-8D58-55BC8642CBE7}" destId="{F60F484E-592A-4263-A45E-CCCDE0B09C7E}" srcOrd="4" destOrd="0" presId="urn:microsoft.com/office/officeart/2005/8/layout/chevron2"/>
    <dgm:cxn modelId="{5FB8A1B1-D281-4550-85A9-E2E2D50F0F55}" type="presParOf" srcId="{F60F484E-592A-4263-A45E-CCCDE0B09C7E}" destId="{911E9321-CD11-45B7-93DE-185EAD161A52}" srcOrd="0" destOrd="0" presId="urn:microsoft.com/office/officeart/2005/8/layout/chevron2"/>
    <dgm:cxn modelId="{94084D3C-BA7C-40F3-A07C-54E0E781B701}" type="presParOf" srcId="{F60F484E-592A-4263-A45E-CCCDE0B09C7E}" destId="{5D7F9656-F670-4270-B379-9EEC8936003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51D879-ABA7-402B-9D58-6AA9131EA43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63F4670E-2BAB-4490-B4B7-5273D4E6A7EC}">
      <dgm:prSet phldrT="[Text]" custT="1"/>
      <dgm:spPr>
        <a:solidFill>
          <a:schemeClr val="accent4">
            <a:lumMod val="20000"/>
            <a:lumOff val="80000"/>
          </a:schemeClr>
        </a:solidFill>
      </dgm:spPr>
      <dgm:t>
        <a:bodyPr/>
        <a:lstStyle/>
        <a:p>
          <a:r>
            <a:rPr lang="en-GB" sz="1800" b="1" dirty="0" smtClean="0">
              <a:solidFill>
                <a:schemeClr val="tx1"/>
              </a:solidFill>
              <a:latin typeface="Arial" panose="020B0604020202020204" pitchFamily="34" charset="0"/>
              <a:cs typeface="Arial" panose="020B0604020202020204" pitchFamily="34" charset="0"/>
            </a:rPr>
            <a:t>Possibility of prolonged low interest rate environment possible in India </a:t>
          </a:r>
          <a:endParaRPr lang="en-GB" sz="1800" b="1" dirty="0">
            <a:solidFill>
              <a:schemeClr val="tx1"/>
            </a:solidFill>
            <a:latin typeface="Arial" panose="020B0604020202020204" pitchFamily="34" charset="0"/>
            <a:cs typeface="Arial" panose="020B0604020202020204" pitchFamily="34" charset="0"/>
          </a:endParaRPr>
        </a:p>
      </dgm:t>
    </dgm:pt>
    <dgm:pt modelId="{D9CAA56D-E20D-40F3-BC80-5B3585426103}" type="parTrans" cxnId="{9B2BD05F-6799-46B0-AEEC-1D9B17ADC16E}">
      <dgm:prSet/>
      <dgm:spPr/>
      <dgm:t>
        <a:bodyPr/>
        <a:lstStyle/>
        <a:p>
          <a:endParaRPr lang="en-GB" sz="1400">
            <a:latin typeface="Arial" panose="020B0604020202020204" pitchFamily="34" charset="0"/>
            <a:cs typeface="Arial" panose="020B0604020202020204" pitchFamily="34" charset="0"/>
          </a:endParaRPr>
        </a:p>
      </dgm:t>
    </dgm:pt>
    <dgm:pt modelId="{980655A2-E204-439C-AA67-0B5B50291CDF}" type="sibTrans" cxnId="{9B2BD05F-6799-46B0-AEEC-1D9B17ADC16E}">
      <dgm:prSet/>
      <dgm:spPr>
        <a:ln>
          <a:solidFill>
            <a:schemeClr val="accent4">
              <a:lumMod val="50000"/>
            </a:schemeClr>
          </a:solidFill>
        </a:ln>
      </dgm:spPr>
      <dgm:t>
        <a:bodyPr/>
        <a:lstStyle/>
        <a:p>
          <a:endParaRPr lang="en-GB" sz="1400">
            <a:latin typeface="Arial" panose="020B0604020202020204" pitchFamily="34" charset="0"/>
            <a:cs typeface="Arial" panose="020B0604020202020204" pitchFamily="34" charset="0"/>
          </a:endParaRPr>
        </a:p>
      </dgm:t>
    </dgm:pt>
    <dgm:pt modelId="{F3002C33-1BFF-4BD4-A014-E7497E680623}">
      <dgm:prSet phldrT="[Text]" custT="1"/>
      <dgm:spPr>
        <a:solidFill>
          <a:schemeClr val="accent4">
            <a:lumMod val="40000"/>
            <a:lumOff val="60000"/>
          </a:schemeClr>
        </a:solidFill>
      </dgm:spPr>
      <dgm:t>
        <a:bodyPr/>
        <a:lstStyle/>
        <a:p>
          <a:r>
            <a:rPr lang="en-GB" sz="1800" b="1" dirty="0" smtClean="0">
              <a:solidFill>
                <a:schemeClr val="tx1"/>
              </a:solidFill>
              <a:latin typeface="Arial" panose="020B0604020202020204" pitchFamily="34" charset="0"/>
              <a:cs typeface="Arial" panose="020B0604020202020204" pitchFamily="34" charset="0"/>
            </a:rPr>
            <a:t>Need for a risk based solvency framework/product Innovation</a:t>
          </a:r>
          <a:endParaRPr lang="en-GB" sz="1800" b="1" dirty="0">
            <a:solidFill>
              <a:schemeClr val="tx1"/>
            </a:solidFill>
            <a:latin typeface="Arial" panose="020B0604020202020204" pitchFamily="34" charset="0"/>
            <a:cs typeface="Arial" panose="020B0604020202020204" pitchFamily="34" charset="0"/>
          </a:endParaRPr>
        </a:p>
      </dgm:t>
    </dgm:pt>
    <dgm:pt modelId="{9EB7D292-8132-4E93-AB9E-2A885B0D9E13}" type="parTrans" cxnId="{3AA5E21D-5FDA-4708-9DF9-65AC0C95382E}">
      <dgm:prSet/>
      <dgm:spPr/>
      <dgm:t>
        <a:bodyPr/>
        <a:lstStyle/>
        <a:p>
          <a:endParaRPr lang="en-GB" sz="1400">
            <a:latin typeface="Arial" panose="020B0604020202020204" pitchFamily="34" charset="0"/>
            <a:cs typeface="Arial" panose="020B0604020202020204" pitchFamily="34" charset="0"/>
          </a:endParaRPr>
        </a:p>
      </dgm:t>
    </dgm:pt>
    <dgm:pt modelId="{91D76BE1-6B6F-470D-ACA5-88F99853ADF0}" type="sibTrans" cxnId="{3AA5E21D-5FDA-4708-9DF9-65AC0C95382E}">
      <dgm:prSet/>
      <dgm:spPr/>
      <dgm:t>
        <a:bodyPr/>
        <a:lstStyle/>
        <a:p>
          <a:endParaRPr lang="en-GB" sz="1400">
            <a:latin typeface="Arial" panose="020B0604020202020204" pitchFamily="34" charset="0"/>
            <a:cs typeface="Arial" panose="020B0604020202020204" pitchFamily="34" charset="0"/>
          </a:endParaRPr>
        </a:p>
      </dgm:t>
    </dgm:pt>
    <dgm:pt modelId="{51799C17-49D1-4785-A7F0-BC2A6ECA860B}">
      <dgm:prSet phldrT="[Text]" custT="1"/>
      <dgm:spPr>
        <a:solidFill>
          <a:schemeClr val="accent4">
            <a:lumMod val="50000"/>
          </a:schemeClr>
        </a:solidFill>
      </dgm:spPr>
      <dgm:t>
        <a:bodyPr/>
        <a:lstStyle/>
        <a:p>
          <a:r>
            <a:rPr lang="en-GB" sz="1800" b="1" dirty="0" smtClean="0">
              <a:latin typeface="Arial" panose="020B0604020202020204" pitchFamily="34" charset="0"/>
              <a:cs typeface="Arial" panose="020B0604020202020204" pitchFamily="34" charset="0"/>
            </a:rPr>
            <a:t>Interest Rate Risk specific guidance notes</a:t>
          </a:r>
          <a:endParaRPr lang="en-GB" sz="1800" b="1" dirty="0">
            <a:latin typeface="Arial" panose="020B0604020202020204" pitchFamily="34" charset="0"/>
            <a:cs typeface="Arial" panose="020B0604020202020204" pitchFamily="34" charset="0"/>
          </a:endParaRPr>
        </a:p>
      </dgm:t>
    </dgm:pt>
    <dgm:pt modelId="{AEEFE975-3348-4A6D-809E-033A0C2C294F}" type="parTrans" cxnId="{ECEF62B6-4E58-4033-90E6-4D59509BFE8D}">
      <dgm:prSet/>
      <dgm:spPr/>
      <dgm:t>
        <a:bodyPr/>
        <a:lstStyle/>
        <a:p>
          <a:endParaRPr lang="en-GB" sz="1400">
            <a:latin typeface="Arial" panose="020B0604020202020204" pitchFamily="34" charset="0"/>
            <a:cs typeface="Arial" panose="020B0604020202020204" pitchFamily="34" charset="0"/>
          </a:endParaRPr>
        </a:p>
      </dgm:t>
    </dgm:pt>
    <dgm:pt modelId="{7E4AC16C-ED61-4313-A8C1-65BB8DE042CD}" type="sibTrans" cxnId="{ECEF62B6-4E58-4033-90E6-4D59509BFE8D}">
      <dgm:prSet/>
      <dgm:spPr/>
      <dgm:t>
        <a:bodyPr/>
        <a:lstStyle/>
        <a:p>
          <a:endParaRPr lang="en-GB" sz="1400">
            <a:latin typeface="Arial" panose="020B0604020202020204" pitchFamily="34" charset="0"/>
            <a:cs typeface="Arial" panose="020B0604020202020204" pitchFamily="34" charset="0"/>
          </a:endParaRPr>
        </a:p>
      </dgm:t>
    </dgm:pt>
    <dgm:pt modelId="{A63688B0-3F8E-4A73-A385-C778C4F4FEC0}">
      <dgm:prSet phldrT="[Text]" custT="1"/>
      <dgm:spPr>
        <a:solidFill>
          <a:schemeClr val="accent4">
            <a:lumMod val="75000"/>
          </a:schemeClr>
        </a:solidFill>
      </dgm:spPr>
      <dgm:t>
        <a:bodyPr/>
        <a:lstStyle/>
        <a:p>
          <a:r>
            <a:rPr lang="en-GB" sz="1800" b="1" dirty="0" smtClean="0">
              <a:latin typeface="Arial" panose="020B0604020202020204" pitchFamily="34" charset="0"/>
              <a:cs typeface="Arial" panose="020B0604020202020204" pitchFamily="34" charset="0"/>
            </a:rPr>
            <a:t>Importance of regular Stress testing and ALM</a:t>
          </a:r>
          <a:endParaRPr lang="en-GB" sz="1800" b="1" dirty="0">
            <a:latin typeface="Arial" panose="020B0604020202020204" pitchFamily="34" charset="0"/>
            <a:cs typeface="Arial" panose="020B0604020202020204" pitchFamily="34" charset="0"/>
          </a:endParaRPr>
        </a:p>
      </dgm:t>
    </dgm:pt>
    <dgm:pt modelId="{DE6B0733-BB38-4C78-BA26-D94C70B6C041}" type="parTrans" cxnId="{196A4834-A03F-45FB-9255-0D12138279C4}">
      <dgm:prSet/>
      <dgm:spPr/>
      <dgm:t>
        <a:bodyPr/>
        <a:lstStyle/>
        <a:p>
          <a:endParaRPr lang="en-GB" sz="1400"/>
        </a:p>
      </dgm:t>
    </dgm:pt>
    <dgm:pt modelId="{45B0107A-63F8-4D10-80ED-81E4C6629F59}" type="sibTrans" cxnId="{196A4834-A03F-45FB-9255-0D12138279C4}">
      <dgm:prSet/>
      <dgm:spPr/>
      <dgm:t>
        <a:bodyPr/>
        <a:lstStyle/>
        <a:p>
          <a:endParaRPr lang="en-GB" sz="1400"/>
        </a:p>
      </dgm:t>
    </dgm:pt>
    <dgm:pt modelId="{5AE964BF-7884-4DBF-AA4A-F9754D325371}">
      <dgm:prSet phldrT="[Text]" custT="1"/>
      <dgm:spPr>
        <a:solidFill>
          <a:schemeClr val="accent4">
            <a:lumMod val="60000"/>
            <a:lumOff val="40000"/>
          </a:schemeClr>
        </a:solidFill>
      </dgm:spPr>
      <dgm:t>
        <a:bodyPr/>
        <a:lstStyle/>
        <a:p>
          <a:r>
            <a:rPr lang="en-GB" sz="1800" b="1" dirty="0" smtClean="0">
              <a:solidFill>
                <a:schemeClr val="tx1"/>
              </a:solidFill>
              <a:latin typeface="Arial" panose="020B0604020202020204" pitchFamily="34" charset="0"/>
              <a:cs typeface="Arial" panose="020B0604020202020204" pitchFamily="34" charset="0"/>
            </a:rPr>
            <a:t>Assessment of Interest rate risk in actuarial reports</a:t>
          </a:r>
          <a:endParaRPr lang="en-GB" sz="1800" b="1" dirty="0">
            <a:solidFill>
              <a:schemeClr val="tx1"/>
            </a:solidFill>
            <a:latin typeface="Arial" panose="020B0604020202020204" pitchFamily="34" charset="0"/>
            <a:cs typeface="Arial" panose="020B0604020202020204" pitchFamily="34" charset="0"/>
          </a:endParaRPr>
        </a:p>
      </dgm:t>
    </dgm:pt>
    <dgm:pt modelId="{187987F3-6406-4F25-8746-C735BC84C8D9}" type="parTrans" cxnId="{33CCD598-7170-4513-907B-55E54803D1EC}">
      <dgm:prSet/>
      <dgm:spPr/>
      <dgm:t>
        <a:bodyPr/>
        <a:lstStyle/>
        <a:p>
          <a:endParaRPr lang="en-GB" sz="1400"/>
        </a:p>
      </dgm:t>
    </dgm:pt>
    <dgm:pt modelId="{C46A93F5-0AC2-479D-A349-4C683DE204E7}" type="sibTrans" cxnId="{33CCD598-7170-4513-907B-55E54803D1EC}">
      <dgm:prSet/>
      <dgm:spPr/>
      <dgm:t>
        <a:bodyPr/>
        <a:lstStyle/>
        <a:p>
          <a:endParaRPr lang="en-GB" sz="1400"/>
        </a:p>
      </dgm:t>
    </dgm:pt>
    <dgm:pt modelId="{5EF96D3C-182F-45BB-BA72-26CF7890A9DF}" type="pres">
      <dgm:prSet presAssocID="{8651D879-ABA7-402B-9D58-6AA9131EA433}" presName="Name0" presStyleCnt="0">
        <dgm:presLayoutVars>
          <dgm:chMax val="7"/>
          <dgm:chPref val="7"/>
          <dgm:dir/>
        </dgm:presLayoutVars>
      </dgm:prSet>
      <dgm:spPr/>
      <dgm:t>
        <a:bodyPr/>
        <a:lstStyle/>
        <a:p>
          <a:endParaRPr lang="en-IN"/>
        </a:p>
      </dgm:t>
    </dgm:pt>
    <dgm:pt modelId="{F9F777C7-C9E7-48C3-88F1-F6D1A4D2C33A}" type="pres">
      <dgm:prSet presAssocID="{8651D879-ABA7-402B-9D58-6AA9131EA433}" presName="Name1" presStyleCnt="0"/>
      <dgm:spPr/>
    </dgm:pt>
    <dgm:pt modelId="{2490C8B7-03B0-472F-9E27-E271100D0289}" type="pres">
      <dgm:prSet presAssocID="{8651D879-ABA7-402B-9D58-6AA9131EA433}" presName="cycle" presStyleCnt="0"/>
      <dgm:spPr/>
    </dgm:pt>
    <dgm:pt modelId="{54DF7C9F-5686-4EBE-8542-3AD234D0AC5D}" type="pres">
      <dgm:prSet presAssocID="{8651D879-ABA7-402B-9D58-6AA9131EA433}" presName="srcNode" presStyleLbl="node1" presStyleIdx="0" presStyleCnt="5"/>
      <dgm:spPr/>
    </dgm:pt>
    <dgm:pt modelId="{EECCEF33-F7FE-4DEE-AEFE-67734AF927FA}" type="pres">
      <dgm:prSet presAssocID="{8651D879-ABA7-402B-9D58-6AA9131EA433}" presName="conn" presStyleLbl="parChTrans1D2" presStyleIdx="0" presStyleCnt="1"/>
      <dgm:spPr/>
      <dgm:t>
        <a:bodyPr/>
        <a:lstStyle/>
        <a:p>
          <a:endParaRPr lang="en-IN"/>
        </a:p>
      </dgm:t>
    </dgm:pt>
    <dgm:pt modelId="{9D5A670B-CEE8-45A3-8608-3C95E4E8EB75}" type="pres">
      <dgm:prSet presAssocID="{8651D879-ABA7-402B-9D58-6AA9131EA433}" presName="extraNode" presStyleLbl="node1" presStyleIdx="0" presStyleCnt="5"/>
      <dgm:spPr/>
    </dgm:pt>
    <dgm:pt modelId="{901EAE5F-9916-4A8D-9BD0-6D4A620901FE}" type="pres">
      <dgm:prSet presAssocID="{8651D879-ABA7-402B-9D58-6AA9131EA433}" presName="dstNode" presStyleLbl="node1" presStyleIdx="0" presStyleCnt="5"/>
      <dgm:spPr/>
    </dgm:pt>
    <dgm:pt modelId="{27E0627B-CDE2-42BA-8290-0C5A1226024D}" type="pres">
      <dgm:prSet presAssocID="{63F4670E-2BAB-4490-B4B7-5273D4E6A7EC}" presName="text_1" presStyleLbl="node1" presStyleIdx="0" presStyleCnt="5">
        <dgm:presLayoutVars>
          <dgm:bulletEnabled val="1"/>
        </dgm:presLayoutVars>
      </dgm:prSet>
      <dgm:spPr/>
      <dgm:t>
        <a:bodyPr/>
        <a:lstStyle/>
        <a:p>
          <a:endParaRPr lang="en-GB"/>
        </a:p>
      </dgm:t>
    </dgm:pt>
    <dgm:pt modelId="{6B232686-2213-4088-9B85-D54B2F09F995}" type="pres">
      <dgm:prSet presAssocID="{63F4670E-2BAB-4490-B4B7-5273D4E6A7EC}" presName="accent_1" presStyleCnt="0"/>
      <dgm:spPr/>
    </dgm:pt>
    <dgm:pt modelId="{58F9DBB3-5C9B-4B31-AE35-E733BBF2D4D8}" type="pres">
      <dgm:prSet presAssocID="{63F4670E-2BAB-4490-B4B7-5273D4E6A7EC}" presName="accentRepeatNode" presStyleLbl="solidFgAcc1" presStyleIdx="0" presStyleCnt="5"/>
      <dgm:spPr>
        <a:ln>
          <a:solidFill>
            <a:schemeClr val="accent4">
              <a:lumMod val="50000"/>
            </a:schemeClr>
          </a:solidFill>
        </a:ln>
      </dgm:spPr>
      <dgm:t>
        <a:bodyPr/>
        <a:lstStyle/>
        <a:p>
          <a:endParaRPr lang="en-IN"/>
        </a:p>
      </dgm:t>
    </dgm:pt>
    <dgm:pt modelId="{8F8A0C1C-72B4-411A-A87B-51E13B6AF0C3}" type="pres">
      <dgm:prSet presAssocID="{F3002C33-1BFF-4BD4-A014-E7497E680623}" presName="text_2" presStyleLbl="node1" presStyleIdx="1" presStyleCnt="5">
        <dgm:presLayoutVars>
          <dgm:bulletEnabled val="1"/>
        </dgm:presLayoutVars>
      </dgm:prSet>
      <dgm:spPr/>
      <dgm:t>
        <a:bodyPr/>
        <a:lstStyle/>
        <a:p>
          <a:endParaRPr lang="en-GB"/>
        </a:p>
      </dgm:t>
    </dgm:pt>
    <dgm:pt modelId="{09B14B74-3825-403C-86AF-CA8B6BA202FA}" type="pres">
      <dgm:prSet presAssocID="{F3002C33-1BFF-4BD4-A014-E7497E680623}" presName="accent_2" presStyleCnt="0"/>
      <dgm:spPr/>
    </dgm:pt>
    <dgm:pt modelId="{D7B7B4E7-5082-4C32-9828-45D417559928}" type="pres">
      <dgm:prSet presAssocID="{F3002C33-1BFF-4BD4-A014-E7497E680623}" presName="accentRepeatNode" presStyleLbl="solidFgAcc1" presStyleIdx="1" presStyleCnt="5"/>
      <dgm:spPr>
        <a:ln>
          <a:solidFill>
            <a:schemeClr val="accent4">
              <a:lumMod val="75000"/>
            </a:schemeClr>
          </a:solidFill>
        </a:ln>
      </dgm:spPr>
      <dgm:t>
        <a:bodyPr/>
        <a:lstStyle/>
        <a:p>
          <a:endParaRPr lang="en-IN"/>
        </a:p>
      </dgm:t>
    </dgm:pt>
    <dgm:pt modelId="{68BB7381-51E0-4E47-AE98-8517DC960503}" type="pres">
      <dgm:prSet presAssocID="{5AE964BF-7884-4DBF-AA4A-F9754D325371}" presName="text_3" presStyleLbl="node1" presStyleIdx="2" presStyleCnt="5">
        <dgm:presLayoutVars>
          <dgm:bulletEnabled val="1"/>
        </dgm:presLayoutVars>
      </dgm:prSet>
      <dgm:spPr/>
      <dgm:t>
        <a:bodyPr/>
        <a:lstStyle/>
        <a:p>
          <a:endParaRPr lang="en-GB"/>
        </a:p>
      </dgm:t>
    </dgm:pt>
    <dgm:pt modelId="{AED15163-8AF7-4013-B389-23436A61FC0A}" type="pres">
      <dgm:prSet presAssocID="{5AE964BF-7884-4DBF-AA4A-F9754D325371}" presName="accent_3" presStyleCnt="0"/>
      <dgm:spPr/>
    </dgm:pt>
    <dgm:pt modelId="{C432FDA8-333D-464A-9B1A-799E4D34A512}" type="pres">
      <dgm:prSet presAssocID="{5AE964BF-7884-4DBF-AA4A-F9754D325371}" presName="accentRepeatNode" presStyleLbl="solidFgAcc1" presStyleIdx="2" presStyleCnt="5"/>
      <dgm:spPr>
        <a:ln>
          <a:solidFill>
            <a:schemeClr val="accent4">
              <a:lumMod val="60000"/>
              <a:lumOff val="40000"/>
            </a:schemeClr>
          </a:solidFill>
        </a:ln>
      </dgm:spPr>
      <dgm:t>
        <a:bodyPr/>
        <a:lstStyle/>
        <a:p>
          <a:endParaRPr lang="en-IN"/>
        </a:p>
      </dgm:t>
    </dgm:pt>
    <dgm:pt modelId="{54AF7557-38F4-4CB6-BFA3-1DB73AD15015}" type="pres">
      <dgm:prSet presAssocID="{A63688B0-3F8E-4A73-A385-C778C4F4FEC0}" presName="text_4" presStyleLbl="node1" presStyleIdx="3" presStyleCnt="5">
        <dgm:presLayoutVars>
          <dgm:bulletEnabled val="1"/>
        </dgm:presLayoutVars>
      </dgm:prSet>
      <dgm:spPr/>
      <dgm:t>
        <a:bodyPr/>
        <a:lstStyle/>
        <a:p>
          <a:endParaRPr lang="en-GB"/>
        </a:p>
      </dgm:t>
    </dgm:pt>
    <dgm:pt modelId="{C641954A-4929-454A-B95C-7C9742A6DB22}" type="pres">
      <dgm:prSet presAssocID="{A63688B0-3F8E-4A73-A385-C778C4F4FEC0}" presName="accent_4" presStyleCnt="0"/>
      <dgm:spPr/>
    </dgm:pt>
    <dgm:pt modelId="{4C64581D-6445-4A38-8B8E-1C0DD138D890}" type="pres">
      <dgm:prSet presAssocID="{A63688B0-3F8E-4A73-A385-C778C4F4FEC0}" presName="accentRepeatNode" presStyleLbl="solidFgAcc1" presStyleIdx="3" presStyleCnt="5"/>
      <dgm:spPr>
        <a:ln>
          <a:solidFill>
            <a:schemeClr val="accent4">
              <a:lumMod val="40000"/>
              <a:lumOff val="60000"/>
            </a:schemeClr>
          </a:solidFill>
        </a:ln>
      </dgm:spPr>
      <dgm:t>
        <a:bodyPr/>
        <a:lstStyle/>
        <a:p>
          <a:endParaRPr lang="en-IN"/>
        </a:p>
      </dgm:t>
    </dgm:pt>
    <dgm:pt modelId="{C6910182-4F51-4873-B903-CC707B4E5FE6}" type="pres">
      <dgm:prSet presAssocID="{51799C17-49D1-4785-A7F0-BC2A6ECA860B}" presName="text_5" presStyleLbl="node1" presStyleIdx="4" presStyleCnt="5">
        <dgm:presLayoutVars>
          <dgm:bulletEnabled val="1"/>
        </dgm:presLayoutVars>
      </dgm:prSet>
      <dgm:spPr/>
      <dgm:t>
        <a:bodyPr/>
        <a:lstStyle/>
        <a:p>
          <a:endParaRPr lang="en-GB"/>
        </a:p>
      </dgm:t>
    </dgm:pt>
    <dgm:pt modelId="{6AC31F1A-1639-47CE-8A0B-41F8633044BF}" type="pres">
      <dgm:prSet presAssocID="{51799C17-49D1-4785-A7F0-BC2A6ECA860B}" presName="accent_5" presStyleCnt="0"/>
      <dgm:spPr/>
    </dgm:pt>
    <dgm:pt modelId="{6295E0CE-4A7D-4018-947B-052C1BD14FE1}" type="pres">
      <dgm:prSet presAssocID="{51799C17-49D1-4785-A7F0-BC2A6ECA860B}" presName="accentRepeatNode" presStyleLbl="solidFgAcc1" presStyleIdx="4" presStyleCnt="5"/>
      <dgm:spPr>
        <a:ln>
          <a:solidFill>
            <a:schemeClr val="accent4">
              <a:lumMod val="20000"/>
              <a:lumOff val="80000"/>
            </a:schemeClr>
          </a:solidFill>
        </a:ln>
      </dgm:spPr>
      <dgm:t>
        <a:bodyPr/>
        <a:lstStyle/>
        <a:p>
          <a:endParaRPr lang="en-IN"/>
        </a:p>
      </dgm:t>
    </dgm:pt>
  </dgm:ptLst>
  <dgm:cxnLst>
    <dgm:cxn modelId="{ECEF62B6-4E58-4033-90E6-4D59509BFE8D}" srcId="{8651D879-ABA7-402B-9D58-6AA9131EA433}" destId="{51799C17-49D1-4785-A7F0-BC2A6ECA860B}" srcOrd="4" destOrd="0" parTransId="{AEEFE975-3348-4A6D-809E-033A0C2C294F}" sibTransId="{7E4AC16C-ED61-4313-A8C1-65BB8DE042CD}"/>
    <dgm:cxn modelId="{196A4834-A03F-45FB-9255-0D12138279C4}" srcId="{8651D879-ABA7-402B-9D58-6AA9131EA433}" destId="{A63688B0-3F8E-4A73-A385-C778C4F4FEC0}" srcOrd="3" destOrd="0" parTransId="{DE6B0733-BB38-4C78-BA26-D94C70B6C041}" sibTransId="{45B0107A-63F8-4D10-80ED-81E4C6629F59}"/>
    <dgm:cxn modelId="{33CCD598-7170-4513-907B-55E54803D1EC}" srcId="{8651D879-ABA7-402B-9D58-6AA9131EA433}" destId="{5AE964BF-7884-4DBF-AA4A-F9754D325371}" srcOrd="2" destOrd="0" parTransId="{187987F3-6406-4F25-8746-C735BC84C8D9}" sibTransId="{C46A93F5-0AC2-479D-A349-4C683DE204E7}"/>
    <dgm:cxn modelId="{F7FB7AC1-6967-4589-A756-D4DBEE0E6D6A}" type="presOf" srcId="{51799C17-49D1-4785-A7F0-BC2A6ECA860B}" destId="{C6910182-4F51-4873-B903-CC707B4E5FE6}" srcOrd="0" destOrd="0" presId="urn:microsoft.com/office/officeart/2008/layout/VerticalCurvedList"/>
    <dgm:cxn modelId="{5D63E17B-0DF6-4ACC-968E-B7857A2D1F1E}" type="presOf" srcId="{A63688B0-3F8E-4A73-A385-C778C4F4FEC0}" destId="{54AF7557-38F4-4CB6-BFA3-1DB73AD15015}" srcOrd="0" destOrd="0" presId="urn:microsoft.com/office/officeart/2008/layout/VerticalCurvedList"/>
    <dgm:cxn modelId="{D43166E0-A32D-4110-9419-744A41ECBB27}" type="presOf" srcId="{5AE964BF-7884-4DBF-AA4A-F9754D325371}" destId="{68BB7381-51E0-4E47-AE98-8517DC960503}" srcOrd="0" destOrd="0" presId="urn:microsoft.com/office/officeart/2008/layout/VerticalCurvedList"/>
    <dgm:cxn modelId="{828BB40C-9100-4032-8B3A-B8F8DA53D94F}" type="presOf" srcId="{8651D879-ABA7-402B-9D58-6AA9131EA433}" destId="{5EF96D3C-182F-45BB-BA72-26CF7890A9DF}" srcOrd="0" destOrd="0" presId="urn:microsoft.com/office/officeart/2008/layout/VerticalCurvedList"/>
    <dgm:cxn modelId="{7C00BC97-8F7B-4637-A25A-27CE9EBD48DF}" type="presOf" srcId="{63F4670E-2BAB-4490-B4B7-5273D4E6A7EC}" destId="{27E0627B-CDE2-42BA-8290-0C5A1226024D}" srcOrd="0" destOrd="0" presId="urn:microsoft.com/office/officeart/2008/layout/VerticalCurvedList"/>
    <dgm:cxn modelId="{9B2BD05F-6799-46B0-AEEC-1D9B17ADC16E}" srcId="{8651D879-ABA7-402B-9D58-6AA9131EA433}" destId="{63F4670E-2BAB-4490-B4B7-5273D4E6A7EC}" srcOrd="0" destOrd="0" parTransId="{D9CAA56D-E20D-40F3-BC80-5B3585426103}" sibTransId="{980655A2-E204-439C-AA67-0B5B50291CDF}"/>
    <dgm:cxn modelId="{3AA5E21D-5FDA-4708-9DF9-65AC0C95382E}" srcId="{8651D879-ABA7-402B-9D58-6AA9131EA433}" destId="{F3002C33-1BFF-4BD4-A014-E7497E680623}" srcOrd="1" destOrd="0" parTransId="{9EB7D292-8132-4E93-AB9E-2A885B0D9E13}" sibTransId="{91D76BE1-6B6F-470D-ACA5-88F99853ADF0}"/>
    <dgm:cxn modelId="{4162D51D-E0F0-4AE2-BFC6-CEB539E22684}" type="presOf" srcId="{980655A2-E204-439C-AA67-0B5B50291CDF}" destId="{EECCEF33-F7FE-4DEE-AEFE-67734AF927FA}" srcOrd="0" destOrd="0" presId="urn:microsoft.com/office/officeart/2008/layout/VerticalCurvedList"/>
    <dgm:cxn modelId="{3F339A29-F193-47BD-B97A-39AC98FF7838}" type="presOf" srcId="{F3002C33-1BFF-4BD4-A014-E7497E680623}" destId="{8F8A0C1C-72B4-411A-A87B-51E13B6AF0C3}" srcOrd="0" destOrd="0" presId="urn:microsoft.com/office/officeart/2008/layout/VerticalCurvedList"/>
    <dgm:cxn modelId="{2F412DE6-EB82-43B7-849C-0384F933619D}" type="presParOf" srcId="{5EF96D3C-182F-45BB-BA72-26CF7890A9DF}" destId="{F9F777C7-C9E7-48C3-88F1-F6D1A4D2C33A}" srcOrd="0" destOrd="0" presId="urn:microsoft.com/office/officeart/2008/layout/VerticalCurvedList"/>
    <dgm:cxn modelId="{FFCFBA27-C382-4FB1-A0CB-93ED13F8F8A8}" type="presParOf" srcId="{F9F777C7-C9E7-48C3-88F1-F6D1A4D2C33A}" destId="{2490C8B7-03B0-472F-9E27-E271100D0289}" srcOrd="0" destOrd="0" presId="urn:microsoft.com/office/officeart/2008/layout/VerticalCurvedList"/>
    <dgm:cxn modelId="{5A53C805-228C-4F5A-AD33-7711DCEC27A1}" type="presParOf" srcId="{2490C8B7-03B0-472F-9E27-E271100D0289}" destId="{54DF7C9F-5686-4EBE-8542-3AD234D0AC5D}" srcOrd="0" destOrd="0" presId="urn:microsoft.com/office/officeart/2008/layout/VerticalCurvedList"/>
    <dgm:cxn modelId="{C7D1BE07-0E47-4E33-A726-D5F3813A3218}" type="presParOf" srcId="{2490C8B7-03B0-472F-9E27-E271100D0289}" destId="{EECCEF33-F7FE-4DEE-AEFE-67734AF927FA}" srcOrd="1" destOrd="0" presId="urn:microsoft.com/office/officeart/2008/layout/VerticalCurvedList"/>
    <dgm:cxn modelId="{0F4FCA40-535A-448F-AB9D-62C70E738F89}" type="presParOf" srcId="{2490C8B7-03B0-472F-9E27-E271100D0289}" destId="{9D5A670B-CEE8-45A3-8608-3C95E4E8EB75}" srcOrd="2" destOrd="0" presId="urn:microsoft.com/office/officeart/2008/layout/VerticalCurvedList"/>
    <dgm:cxn modelId="{44FC94D1-69DC-40AC-BBA8-44CF69E85FA5}" type="presParOf" srcId="{2490C8B7-03B0-472F-9E27-E271100D0289}" destId="{901EAE5F-9916-4A8D-9BD0-6D4A620901FE}" srcOrd="3" destOrd="0" presId="urn:microsoft.com/office/officeart/2008/layout/VerticalCurvedList"/>
    <dgm:cxn modelId="{C3DDD9A4-542D-4C3F-9250-45CBCF9A7CB3}" type="presParOf" srcId="{F9F777C7-C9E7-48C3-88F1-F6D1A4D2C33A}" destId="{27E0627B-CDE2-42BA-8290-0C5A1226024D}" srcOrd="1" destOrd="0" presId="urn:microsoft.com/office/officeart/2008/layout/VerticalCurvedList"/>
    <dgm:cxn modelId="{BC7A1423-55A5-431B-8FFC-57BDE687E027}" type="presParOf" srcId="{F9F777C7-C9E7-48C3-88F1-F6D1A4D2C33A}" destId="{6B232686-2213-4088-9B85-D54B2F09F995}" srcOrd="2" destOrd="0" presId="urn:microsoft.com/office/officeart/2008/layout/VerticalCurvedList"/>
    <dgm:cxn modelId="{E7A69EFF-4EA1-47A2-A70B-E19BF7C34CE4}" type="presParOf" srcId="{6B232686-2213-4088-9B85-D54B2F09F995}" destId="{58F9DBB3-5C9B-4B31-AE35-E733BBF2D4D8}" srcOrd="0" destOrd="0" presId="urn:microsoft.com/office/officeart/2008/layout/VerticalCurvedList"/>
    <dgm:cxn modelId="{4C7D3290-2DA5-4428-869B-2D434992D5CD}" type="presParOf" srcId="{F9F777C7-C9E7-48C3-88F1-F6D1A4D2C33A}" destId="{8F8A0C1C-72B4-411A-A87B-51E13B6AF0C3}" srcOrd="3" destOrd="0" presId="urn:microsoft.com/office/officeart/2008/layout/VerticalCurvedList"/>
    <dgm:cxn modelId="{27FF08F8-E81D-4EAA-8B71-743719368F44}" type="presParOf" srcId="{F9F777C7-C9E7-48C3-88F1-F6D1A4D2C33A}" destId="{09B14B74-3825-403C-86AF-CA8B6BA202FA}" srcOrd="4" destOrd="0" presId="urn:microsoft.com/office/officeart/2008/layout/VerticalCurvedList"/>
    <dgm:cxn modelId="{00DCEC6D-2C5C-42E3-BE6B-DC21B86F822C}" type="presParOf" srcId="{09B14B74-3825-403C-86AF-CA8B6BA202FA}" destId="{D7B7B4E7-5082-4C32-9828-45D417559928}" srcOrd="0" destOrd="0" presId="urn:microsoft.com/office/officeart/2008/layout/VerticalCurvedList"/>
    <dgm:cxn modelId="{F90E6C79-BEB8-40E7-A0ED-59E441EC9663}" type="presParOf" srcId="{F9F777C7-C9E7-48C3-88F1-F6D1A4D2C33A}" destId="{68BB7381-51E0-4E47-AE98-8517DC960503}" srcOrd="5" destOrd="0" presId="urn:microsoft.com/office/officeart/2008/layout/VerticalCurvedList"/>
    <dgm:cxn modelId="{4D8996ED-218E-44BB-8C9F-CBB956F884D6}" type="presParOf" srcId="{F9F777C7-C9E7-48C3-88F1-F6D1A4D2C33A}" destId="{AED15163-8AF7-4013-B389-23436A61FC0A}" srcOrd="6" destOrd="0" presId="urn:microsoft.com/office/officeart/2008/layout/VerticalCurvedList"/>
    <dgm:cxn modelId="{8B821518-EC6A-486E-8E91-93A7622A3ABD}" type="presParOf" srcId="{AED15163-8AF7-4013-B389-23436A61FC0A}" destId="{C432FDA8-333D-464A-9B1A-799E4D34A512}" srcOrd="0" destOrd="0" presId="urn:microsoft.com/office/officeart/2008/layout/VerticalCurvedList"/>
    <dgm:cxn modelId="{097504CF-E64F-4BF4-A0A0-F6E891AC26FD}" type="presParOf" srcId="{F9F777C7-C9E7-48C3-88F1-F6D1A4D2C33A}" destId="{54AF7557-38F4-4CB6-BFA3-1DB73AD15015}" srcOrd="7" destOrd="0" presId="urn:microsoft.com/office/officeart/2008/layout/VerticalCurvedList"/>
    <dgm:cxn modelId="{D8EF4084-EF3E-4C22-9B37-74C3E80ACB25}" type="presParOf" srcId="{F9F777C7-C9E7-48C3-88F1-F6D1A4D2C33A}" destId="{C641954A-4929-454A-B95C-7C9742A6DB22}" srcOrd="8" destOrd="0" presId="urn:microsoft.com/office/officeart/2008/layout/VerticalCurvedList"/>
    <dgm:cxn modelId="{416EEA4C-E138-4FF8-8BCF-707F0CC06310}" type="presParOf" srcId="{C641954A-4929-454A-B95C-7C9742A6DB22}" destId="{4C64581D-6445-4A38-8B8E-1C0DD138D890}" srcOrd="0" destOrd="0" presId="urn:microsoft.com/office/officeart/2008/layout/VerticalCurvedList"/>
    <dgm:cxn modelId="{04FEC30A-9404-425C-8BE9-9F65CE274309}" type="presParOf" srcId="{F9F777C7-C9E7-48C3-88F1-F6D1A4D2C33A}" destId="{C6910182-4F51-4873-B903-CC707B4E5FE6}" srcOrd="9" destOrd="0" presId="urn:microsoft.com/office/officeart/2008/layout/VerticalCurvedList"/>
    <dgm:cxn modelId="{3D176EA7-CC90-4B06-AB0D-17C839C93F28}" type="presParOf" srcId="{F9F777C7-C9E7-48C3-88F1-F6D1A4D2C33A}" destId="{6AC31F1A-1639-47CE-8A0B-41F8633044BF}" srcOrd="10" destOrd="0" presId="urn:microsoft.com/office/officeart/2008/layout/VerticalCurvedList"/>
    <dgm:cxn modelId="{1BC4527C-2CD7-459F-8D19-4A19A97D0FC6}" type="presParOf" srcId="{6AC31F1A-1639-47CE-8A0B-41F8633044BF}" destId="{6295E0CE-4A7D-4018-947B-052C1BD14FE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6A2A1-3105-4D55-A2F6-AFD04543F4F2}">
      <dsp:nvSpPr>
        <dsp:cNvPr id="0" name=""/>
        <dsp:cNvSpPr/>
      </dsp:nvSpPr>
      <dsp:spPr>
        <a:xfrm>
          <a:off x="0" y="371059"/>
          <a:ext cx="7315200" cy="428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017D6C-5E86-482D-BDAA-9BF03E35F096}">
      <dsp:nvSpPr>
        <dsp:cNvPr id="0" name=""/>
        <dsp:cNvSpPr/>
      </dsp:nvSpPr>
      <dsp:spPr>
        <a:xfrm>
          <a:off x="365760" y="120139"/>
          <a:ext cx="6035032" cy="5018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lvl="0" algn="l" defTabSz="800100">
            <a:lnSpc>
              <a:spcPct val="90000"/>
            </a:lnSpc>
            <a:spcBef>
              <a:spcPct val="0"/>
            </a:spcBef>
            <a:spcAft>
              <a:spcPct val="35000"/>
            </a:spcAft>
          </a:pPr>
          <a:r>
            <a:rPr lang="en-GB" sz="1800" b="1" kern="1200" dirty="0" smtClean="0">
              <a:latin typeface="Arial" panose="020B0604020202020204" pitchFamily="34" charset="0"/>
              <a:cs typeface="Arial" panose="020B0604020202020204" pitchFamily="34" charset="0"/>
            </a:rPr>
            <a:t>Impact of low interest environment on Insurers</a:t>
          </a:r>
          <a:endParaRPr lang="en-GB" sz="1800" b="1" kern="1200" dirty="0">
            <a:latin typeface="Arial" panose="020B0604020202020204" pitchFamily="34" charset="0"/>
            <a:cs typeface="Arial" panose="020B0604020202020204" pitchFamily="34" charset="0"/>
          </a:endParaRPr>
        </a:p>
      </dsp:txBody>
      <dsp:txXfrm>
        <a:off x="390258" y="144637"/>
        <a:ext cx="5986036" cy="452844"/>
      </dsp:txXfrm>
    </dsp:sp>
    <dsp:sp modelId="{7305F3A1-9E01-4DA3-8BF5-C763935357B3}">
      <dsp:nvSpPr>
        <dsp:cNvPr id="0" name=""/>
        <dsp:cNvSpPr/>
      </dsp:nvSpPr>
      <dsp:spPr>
        <a:xfrm>
          <a:off x="0" y="1142179"/>
          <a:ext cx="7315200" cy="428400"/>
        </a:xfrm>
        <a:prstGeom prst="rect">
          <a:avLst/>
        </a:prstGeom>
        <a:solidFill>
          <a:schemeClr val="lt1">
            <a:alpha val="90000"/>
            <a:hueOff val="0"/>
            <a:satOff val="0"/>
            <a:lumOff val="0"/>
            <a:alphaOff val="0"/>
          </a:schemeClr>
        </a:solidFill>
        <a:ln w="25400" cap="flat" cmpd="sng" algn="ctr">
          <a:solidFill>
            <a:schemeClr val="accent4">
              <a:hueOff val="-892954"/>
              <a:satOff val="5380"/>
              <a:lumOff val="431"/>
              <a:alphaOff val="0"/>
            </a:schemeClr>
          </a:solidFill>
          <a:prstDash val="solid"/>
        </a:ln>
        <a:effectLst/>
      </dsp:spPr>
      <dsp:style>
        <a:lnRef idx="2">
          <a:scrgbClr r="0" g="0" b="0"/>
        </a:lnRef>
        <a:fillRef idx="1">
          <a:scrgbClr r="0" g="0" b="0"/>
        </a:fillRef>
        <a:effectRef idx="0">
          <a:scrgbClr r="0" g="0" b="0"/>
        </a:effectRef>
        <a:fontRef idx="minor"/>
      </dsp:style>
    </dsp:sp>
    <dsp:sp modelId="{8675EEE6-CCB2-4FE6-813D-7BDE8AA47699}">
      <dsp:nvSpPr>
        <dsp:cNvPr id="0" name=""/>
        <dsp:cNvSpPr/>
      </dsp:nvSpPr>
      <dsp:spPr>
        <a:xfrm>
          <a:off x="365760" y="891259"/>
          <a:ext cx="6035032" cy="501840"/>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lvl="0" algn="l" defTabSz="800100">
            <a:lnSpc>
              <a:spcPct val="90000"/>
            </a:lnSpc>
            <a:spcBef>
              <a:spcPct val="0"/>
            </a:spcBef>
            <a:spcAft>
              <a:spcPct val="35000"/>
            </a:spcAft>
          </a:pPr>
          <a:r>
            <a:rPr lang="en-GB" sz="1800" b="1" kern="1200" dirty="0" smtClean="0">
              <a:latin typeface="Arial" panose="020B0604020202020204" pitchFamily="34" charset="0"/>
              <a:cs typeface="Arial" panose="020B0604020202020204" pitchFamily="34" charset="0"/>
            </a:rPr>
            <a:t>Insurance Industry Response &amp; Solutions</a:t>
          </a:r>
          <a:endParaRPr lang="en-GB" sz="1800" b="1" kern="1200" dirty="0">
            <a:latin typeface="Arial" panose="020B0604020202020204" pitchFamily="34" charset="0"/>
            <a:cs typeface="Arial" panose="020B0604020202020204" pitchFamily="34" charset="0"/>
          </a:endParaRPr>
        </a:p>
      </dsp:txBody>
      <dsp:txXfrm>
        <a:off x="390258" y="915757"/>
        <a:ext cx="5986036" cy="452844"/>
      </dsp:txXfrm>
    </dsp:sp>
    <dsp:sp modelId="{7082C751-75F5-4725-9459-FA4F0C381702}">
      <dsp:nvSpPr>
        <dsp:cNvPr id="0" name=""/>
        <dsp:cNvSpPr/>
      </dsp:nvSpPr>
      <dsp:spPr>
        <a:xfrm>
          <a:off x="0" y="1913300"/>
          <a:ext cx="7315200" cy="428400"/>
        </a:xfrm>
        <a:prstGeom prst="rect">
          <a:avLst/>
        </a:prstGeom>
        <a:solidFill>
          <a:schemeClr val="lt1">
            <a:alpha val="90000"/>
            <a:hueOff val="0"/>
            <a:satOff val="0"/>
            <a:lumOff val="0"/>
            <a:alphaOff val="0"/>
          </a:schemeClr>
        </a:solidFill>
        <a:ln w="25400" cap="flat" cmpd="sng" algn="ctr">
          <a:solidFill>
            <a:schemeClr val="accent4">
              <a:hueOff val="-1785908"/>
              <a:satOff val="10760"/>
              <a:lumOff val="862"/>
              <a:alphaOff val="0"/>
            </a:schemeClr>
          </a:solidFill>
          <a:prstDash val="solid"/>
        </a:ln>
        <a:effectLst/>
      </dsp:spPr>
      <dsp:style>
        <a:lnRef idx="2">
          <a:scrgbClr r="0" g="0" b="0"/>
        </a:lnRef>
        <a:fillRef idx="1">
          <a:scrgbClr r="0" g="0" b="0"/>
        </a:fillRef>
        <a:effectRef idx="0">
          <a:scrgbClr r="0" g="0" b="0"/>
        </a:effectRef>
        <a:fontRef idx="minor"/>
      </dsp:style>
    </dsp:sp>
    <dsp:sp modelId="{C45FDEB6-5024-4CF1-A539-6DADE6A9E1C4}">
      <dsp:nvSpPr>
        <dsp:cNvPr id="0" name=""/>
        <dsp:cNvSpPr/>
      </dsp:nvSpPr>
      <dsp:spPr>
        <a:xfrm>
          <a:off x="365760" y="1662379"/>
          <a:ext cx="6035032" cy="501840"/>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lvl="0" algn="l" defTabSz="800100">
            <a:lnSpc>
              <a:spcPct val="90000"/>
            </a:lnSpc>
            <a:spcBef>
              <a:spcPct val="0"/>
            </a:spcBef>
            <a:spcAft>
              <a:spcPct val="35000"/>
            </a:spcAft>
          </a:pPr>
          <a:r>
            <a:rPr lang="en-GB" sz="1800" b="1" kern="1200" dirty="0" smtClean="0">
              <a:latin typeface="Arial" panose="020B0604020202020204" pitchFamily="34" charset="0"/>
              <a:cs typeface="Arial" panose="020B0604020202020204" pitchFamily="34" charset="0"/>
            </a:rPr>
            <a:t>Indian Market</a:t>
          </a:r>
        </a:p>
      </dsp:txBody>
      <dsp:txXfrm>
        <a:off x="390258" y="1686877"/>
        <a:ext cx="5986036" cy="452844"/>
      </dsp:txXfrm>
    </dsp:sp>
    <dsp:sp modelId="{F11655EC-C10E-4B7E-A2ED-3DF427C70F45}">
      <dsp:nvSpPr>
        <dsp:cNvPr id="0" name=""/>
        <dsp:cNvSpPr/>
      </dsp:nvSpPr>
      <dsp:spPr>
        <a:xfrm>
          <a:off x="0" y="2684420"/>
          <a:ext cx="7315200" cy="428400"/>
        </a:xfrm>
        <a:prstGeom prst="rect">
          <a:avLst/>
        </a:prstGeom>
        <a:solidFill>
          <a:schemeClr val="lt1">
            <a:alpha val="90000"/>
            <a:hueOff val="0"/>
            <a:satOff val="0"/>
            <a:lumOff val="0"/>
            <a:alphaOff val="0"/>
          </a:schemeClr>
        </a:solidFill>
        <a:ln w="25400" cap="flat" cmpd="sng" algn="ctr">
          <a:solidFill>
            <a:schemeClr val="accent4">
              <a:hueOff val="-2678862"/>
              <a:satOff val="16139"/>
              <a:lumOff val="1294"/>
              <a:alphaOff val="0"/>
            </a:schemeClr>
          </a:solidFill>
          <a:prstDash val="solid"/>
        </a:ln>
        <a:effectLst/>
      </dsp:spPr>
      <dsp:style>
        <a:lnRef idx="2">
          <a:scrgbClr r="0" g="0" b="0"/>
        </a:lnRef>
        <a:fillRef idx="1">
          <a:scrgbClr r="0" g="0" b="0"/>
        </a:fillRef>
        <a:effectRef idx="0">
          <a:scrgbClr r="0" g="0" b="0"/>
        </a:effectRef>
        <a:fontRef idx="minor"/>
      </dsp:style>
    </dsp:sp>
    <dsp:sp modelId="{495E81EA-C466-4F42-99F3-D91ABB1DD773}">
      <dsp:nvSpPr>
        <dsp:cNvPr id="0" name=""/>
        <dsp:cNvSpPr/>
      </dsp:nvSpPr>
      <dsp:spPr>
        <a:xfrm>
          <a:off x="365760" y="2433500"/>
          <a:ext cx="6035032" cy="501840"/>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lvl="0" algn="l" defTabSz="800100">
            <a:lnSpc>
              <a:spcPct val="90000"/>
            </a:lnSpc>
            <a:spcBef>
              <a:spcPct val="0"/>
            </a:spcBef>
            <a:spcAft>
              <a:spcPct val="35000"/>
            </a:spcAft>
          </a:pPr>
          <a:r>
            <a:rPr lang="en-GB" sz="1800" b="1" kern="1200" dirty="0" smtClean="0">
              <a:latin typeface="Arial" panose="020B0604020202020204" pitchFamily="34" charset="0"/>
              <a:cs typeface="Arial" panose="020B0604020202020204" pitchFamily="34" charset="0"/>
            </a:rPr>
            <a:t>Regulations and Practice Standards</a:t>
          </a:r>
        </a:p>
      </dsp:txBody>
      <dsp:txXfrm>
        <a:off x="390258" y="2457998"/>
        <a:ext cx="5986036" cy="452844"/>
      </dsp:txXfrm>
    </dsp:sp>
    <dsp:sp modelId="{811FDDD5-68DB-4EF6-8CAC-C3B4A0BDC08D}">
      <dsp:nvSpPr>
        <dsp:cNvPr id="0" name=""/>
        <dsp:cNvSpPr/>
      </dsp:nvSpPr>
      <dsp:spPr>
        <a:xfrm>
          <a:off x="0" y="3455540"/>
          <a:ext cx="7315200" cy="428400"/>
        </a:xfrm>
        <a:prstGeom prst="rect">
          <a:avLst/>
        </a:prstGeom>
        <a:solidFill>
          <a:schemeClr val="lt1">
            <a:alpha val="90000"/>
            <a:hueOff val="0"/>
            <a:satOff val="0"/>
            <a:lumOff val="0"/>
            <a:alphaOff val="0"/>
          </a:schemeClr>
        </a:solidFill>
        <a:ln w="25400" cap="flat" cmpd="sng" algn="ctr">
          <a:solidFill>
            <a:schemeClr val="accent4">
              <a:hueOff val="-3571816"/>
              <a:satOff val="21519"/>
              <a:lumOff val="1725"/>
              <a:alphaOff val="0"/>
            </a:schemeClr>
          </a:solidFill>
          <a:prstDash val="solid"/>
        </a:ln>
        <a:effectLst/>
      </dsp:spPr>
      <dsp:style>
        <a:lnRef idx="2">
          <a:scrgbClr r="0" g="0" b="0"/>
        </a:lnRef>
        <a:fillRef idx="1">
          <a:scrgbClr r="0" g="0" b="0"/>
        </a:fillRef>
        <a:effectRef idx="0">
          <a:scrgbClr r="0" g="0" b="0"/>
        </a:effectRef>
        <a:fontRef idx="minor"/>
      </dsp:style>
    </dsp:sp>
    <dsp:sp modelId="{CB854A51-B088-4383-A32C-44CFCABF1346}">
      <dsp:nvSpPr>
        <dsp:cNvPr id="0" name=""/>
        <dsp:cNvSpPr/>
      </dsp:nvSpPr>
      <dsp:spPr>
        <a:xfrm>
          <a:off x="365760" y="3204619"/>
          <a:ext cx="6035032" cy="501840"/>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lvl="0" algn="l" defTabSz="800100">
            <a:lnSpc>
              <a:spcPct val="90000"/>
            </a:lnSpc>
            <a:spcBef>
              <a:spcPct val="0"/>
            </a:spcBef>
            <a:spcAft>
              <a:spcPct val="35000"/>
            </a:spcAft>
          </a:pPr>
          <a:r>
            <a:rPr lang="en-GB" sz="1800" b="1" kern="1200" dirty="0" smtClean="0">
              <a:latin typeface="Arial" panose="020B0604020202020204" pitchFamily="34" charset="0"/>
              <a:cs typeface="Arial" panose="020B0604020202020204" pitchFamily="34" charset="0"/>
            </a:rPr>
            <a:t>Conclusion</a:t>
          </a:r>
        </a:p>
      </dsp:txBody>
      <dsp:txXfrm>
        <a:off x="390258" y="3229117"/>
        <a:ext cx="5986036" cy="452844"/>
      </dsp:txXfrm>
    </dsp:sp>
    <dsp:sp modelId="{40632660-7640-4727-A54A-B53F0725E97E}">
      <dsp:nvSpPr>
        <dsp:cNvPr id="0" name=""/>
        <dsp:cNvSpPr/>
      </dsp:nvSpPr>
      <dsp:spPr>
        <a:xfrm>
          <a:off x="0" y="4226660"/>
          <a:ext cx="7315200" cy="4284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94A15096-6721-4FC3-A105-1575FDECF89C}">
      <dsp:nvSpPr>
        <dsp:cNvPr id="0" name=""/>
        <dsp:cNvSpPr/>
      </dsp:nvSpPr>
      <dsp:spPr>
        <a:xfrm>
          <a:off x="365760" y="3975740"/>
          <a:ext cx="6035032" cy="50184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lvl="0" algn="l" defTabSz="800100">
            <a:lnSpc>
              <a:spcPct val="90000"/>
            </a:lnSpc>
            <a:spcBef>
              <a:spcPct val="0"/>
            </a:spcBef>
            <a:spcAft>
              <a:spcPct val="35000"/>
            </a:spcAft>
          </a:pPr>
          <a:r>
            <a:rPr lang="en-GB" sz="1800" b="1" kern="1200" dirty="0" smtClean="0">
              <a:latin typeface="Arial" panose="020B0604020202020204" pitchFamily="34" charset="0"/>
              <a:cs typeface="Arial" panose="020B0604020202020204" pitchFamily="34" charset="0"/>
            </a:rPr>
            <a:t>Multiple Choice Questions</a:t>
          </a:r>
          <a:endParaRPr lang="en-GB" sz="1800" b="1" kern="1200" dirty="0">
            <a:latin typeface="Arial" panose="020B0604020202020204" pitchFamily="34" charset="0"/>
            <a:cs typeface="Arial" panose="020B0604020202020204" pitchFamily="34" charset="0"/>
          </a:endParaRPr>
        </a:p>
      </dsp:txBody>
      <dsp:txXfrm>
        <a:off x="390258" y="4000238"/>
        <a:ext cx="5986036"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32690-5D06-47F0-B6E6-807C668FB61A}">
      <dsp:nvSpPr>
        <dsp:cNvPr id="0" name=""/>
        <dsp:cNvSpPr/>
      </dsp:nvSpPr>
      <dsp:spPr>
        <a:xfrm>
          <a:off x="0" y="101600"/>
          <a:ext cx="2285999" cy="137159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Arial" panose="020B0604020202020204" pitchFamily="34" charset="0"/>
              <a:cs typeface="Arial" panose="020B0604020202020204" pitchFamily="34" charset="0"/>
            </a:rPr>
            <a:t>Deregulation of product and price; dramatic shift in sales mix</a:t>
          </a:r>
          <a:endParaRPr lang="en-GB" sz="1800" b="1" kern="1200" dirty="0">
            <a:latin typeface="Arial" panose="020B0604020202020204" pitchFamily="34" charset="0"/>
            <a:cs typeface="Arial" panose="020B0604020202020204" pitchFamily="34" charset="0"/>
          </a:endParaRPr>
        </a:p>
      </dsp:txBody>
      <dsp:txXfrm>
        <a:off x="0" y="101600"/>
        <a:ext cx="2285999" cy="1371599"/>
      </dsp:txXfrm>
    </dsp:sp>
    <dsp:sp modelId="{93981067-B7D8-4220-AF20-A6725E27919C}">
      <dsp:nvSpPr>
        <dsp:cNvPr id="0" name=""/>
        <dsp:cNvSpPr/>
      </dsp:nvSpPr>
      <dsp:spPr>
        <a:xfrm>
          <a:off x="2514600" y="101600"/>
          <a:ext cx="2285999" cy="1371599"/>
        </a:xfrm>
        <a:prstGeom prst="rect">
          <a:avLst/>
        </a:prstGeom>
        <a:solidFill>
          <a:schemeClr val="accent4">
            <a:hueOff val="-558096"/>
            <a:satOff val="3362"/>
            <a:lumOff val="2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Arial" panose="020B0604020202020204" pitchFamily="34" charset="0"/>
              <a:cs typeface="Arial" panose="020B0604020202020204" pitchFamily="34" charset="0"/>
            </a:rPr>
            <a:t>Improved financial planning reporting; solvency requirements</a:t>
          </a:r>
          <a:endParaRPr lang="en-GB" sz="1800" b="1" kern="1200" dirty="0">
            <a:latin typeface="Arial" panose="020B0604020202020204" pitchFamily="34" charset="0"/>
            <a:cs typeface="Arial" panose="020B0604020202020204" pitchFamily="34" charset="0"/>
          </a:endParaRPr>
        </a:p>
      </dsp:txBody>
      <dsp:txXfrm>
        <a:off x="2514600" y="101600"/>
        <a:ext cx="2285999" cy="1371599"/>
      </dsp:txXfrm>
    </dsp:sp>
    <dsp:sp modelId="{1B744D1A-7068-41EC-B852-50AEC00AADD5}">
      <dsp:nvSpPr>
        <dsp:cNvPr id="0" name=""/>
        <dsp:cNvSpPr/>
      </dsp:nvSpPr>
      <dsp:spPr>
        <a:xfrm>
          <a:off x="5029199" y="101600"/>
          <a:ext cx="2285999" cy="1371599"/>
        </a:xfrm>
        <a:prstGeom prst="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Arial" panose="020B0604020202020204" pitchFamily="34" charset="0"/>
              <a:cs typeface="Arial" panose="020B0604020202020204" pitchFamily="34" charset="0"/>
            </a:rPr>
            <a:t>Gradual implementation of risk management process</a:t>
          </a:r>
          <a:endParaRPr lang="en-GB" sz="1800" b="1" kern="1200" dirty="0">
            <a:latin typeface="Arial" panose="020B0604020202020204" pitchFamily="34" charset="0"/>
            <a:cs typeface="Arial" panose="020B0604020202020204" pitchFamily="34" charset="0"/>
          </a:endParaRPr>
        </a:p>
      </dsp:txBody>
      <dsp:txXfrm>
        <a:off x="5029199" y="101600"/>
        <a:ext cx="2285999" cy="1371599"/>
      </dsp:txXfrm>
    </dsp:sp>
    <dsp:sp modelId="{47E74492-91A7-41B3-884B-0904AA5F445C}">
      <dsp:nvSpPr>
        <dsp:cNvPr id="0" name=""/>
        <dsp:cNvSpPr/>
      </dsp:nvSpPr>
      <dsp:spPr>
        <a:xfrm>
          <a:off x="0" y="1701800"/>
          <a:ext cx="2285999" cy="1371599"/>
        </a:xfrm>
        <a:prstGeom prst="rect">
          <a:avLst/>
        </a:prstGeom>
        <a:solidFill>
          <a:schemeClr val="accent4">
            <a:hueOff val="-1674289"/>
            <a:satOff val="10087"/>
            <a:lumOff val="8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Arial" panose="020B0604020202020204" pitchFamily="34" charset="0"/>
              <a:cs typeface="Arial" panose="020B0604020202020204" pitchFamily="34" charset="0"/>
            </a:rPr>
            <a:t>Rationalisation of sales; reduction in sales force size</a:t>
          </a:r>
          <a:endParaRPr lang="en-GB" sz="1800" b="1" kern="1200" dirty="0">
            <a:latin typeface="Arial" panose="020B0604020202020204" pitchFamily="34" charset="0"/>
            <a:cs typeface="Arial" panose="020B0604020202020204" pitchFamily="34" charset="0"/>
          </a:endParaRPr>
        </a:p>
      </dsp:txBody>
      <dsp:txXfrm>
        <a:off x="0" y="1701800"/>
        <a:ext cx="2285999" cy="1371599"/>
      </dsp:txXfrm>
    </dsp:sp>
    <dsp:sp modelId="{AA8838CF-C145-4116-B875-A4BE347DDDB0}">
      <dsp:nvSpPr>
        <dsp:cNvPr id="0" name=""/>
        <dsp:cNvSpPr/>
      </dsp:nvSpPr>
      <dsp:spPr>
        <a:xfrm>
          <a:off x="2514600" y="1701800"/>
          <a:ext cx="2285999" cy="1371599"/>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Arial" panose="020B0604020202020204" pitchFamily="34" charset="0"/>
              <a:cs typeface="Arial" panose="020B0604020202020204" pitchFamily="34" charset="0"/>
            </a:rPr>
            <a:t>Staff reductions; hiring freezes; compensation reductions</a:t>
          </a:r>
          <a:endParaRPr lang="en-GB" sz="1800" b="1" kern="1200" dirty="0">
            <a:latin typeface="Arial" panose="020B0604020202020204" pitchFamily="34" charset="0"/>
            <a:cs typeface="Arial" panose="020B0604020202020204" pitchFamily="34" charset="0"/>
          </a:endParaRPr>
        </a:p>
      </dsp:txBody>
      <dsp:txXfrm>
        <a:off x="2514600" y="1701800"/>
        <a:ext cx="2285999" cy="1371599"/>
      </dsp:txXfrm>
    </dsp:sp>
    <dsp:sp modelId="{2D3CD265-FC0D-4DEA-8F95-BB77293A239D}">
      <dsp:nvSpPr>
        <dsp:cNvPr id="0" name=""/>
        <dsp:cNvSpPr/>
      </dsp:nvSpPr>
      <dsp:spPr>
        <a:xfrm>
          <a:off x="5029199" y="1701800"/>
          <a:ext cx="2285999" cy="1371599"/>
        </a:xfrm>
        <a:prstGeom prst="rect">
          <a:avLst/>
        </a:prstGeom>
        <a:solidFill>
          <a:schemeClr val="accent4">
            <a:hueOff val="-2790481"/>
            <a:satOff val="16812"/>
            <a:lumOff val="13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Arial" panose="020B0604020202020204" pitchFamily="34" charset="0"/>
              <a:cs typeface="Arial" panose="020B0604020202020204" pitchFamily="34" charset="0"/>
            </a:rPr>
            <a:t>Growth of new distribution channels</a:t>
          </a:r>
          <a:endParaRPr lang="en-GB" sz="1800" b="1" kern="1200" dirty="0">
            <a:latin typeface="Arial" panose="020B0604020202020204" pitchFamily="34" charset="0"/>
            <a:cs typeface="Arial" panose="020B0604020202020204" pitchFamily="34" charset="0"/>
          </a:endParaRPr>
        </a:p>
      </dsp:txBody>
      <dsp:txXfrm>
        <a:off x="5029199" y="1701800"/>
        <a:ext cx="2285999" cy="1371599"/>
      </dsp:txXfrm>
    </dsp:sp>
    <dsp:sp modelId="{80366DBB-00F5-41C1-8AD4-7117D1EF43E5}">
      <dsp:nvSpPr>
        <dsp:cNvPr id="0" name=""/>
        <dsp:cNvSpPr/>
      </dsp:nvSpPr>
      <dsp:spPr>
        <a:xfrm>
          <a:off x="0" y="3301999"/>
          <a:ext cx="2285999" cy="1371599"/>
        </a:xfrm>
        <a:prstGeom prst="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Arial" panose="020B0604020202020204" pitchFamily="34" charset="0"/>
              <a:cs typeface="Arial" panose="020B0604020202020204" pitchFamily="34" charset="0"/>
            </a:rPr>
            <a:t>Insolvency and restructuring of weaker players</a:t>
          </a:r>
          <a:endParaRPr lang="en-GB" sz="1800" b="1" kern="1200" dirty="0">
            <a:latin typeface="Arial" panose="020B0604020202020204" pitchFamily="34" charset="0"/>
            <a:cs typeface="Arial" panose="020B0604020202020204" pitchFamily="34" charset="0"/>
          </a:endParaRPr>
        </a:p>
      </dsp:txBody>
      <dsp:txXfrm>
        <a:off x="0" y="3301999"/>
        <a:ext cx="2285999" cy="1371599"/>
      </dsp:txXfrm>
    </dsp:sp>
    <dsp:sp modelId="{77F437FB-CF89-4700-A846-19789EEAD794}">
      <dsp:nvSpPr>
        <dsp:cNvPr id="0" name=""/>
        <dsp:cNvSpPr/>
      </dsp:nvSpPr>
      <dsp:spPr>
        <a:xfrm>
          <a:off x="2514600" y="3301999"/>
          <a:ext cx="2285999" cy="1371599"/>
        </a:xfrm>
        <a:prstGeom prst="rect">
          <a:avLst/>
        </a:prstGeom>
        <a:solidFill>
          <a:schemeClr val="accent4">
            <a:hueOff val="-3906673"/>
            <a:satOff val="23537"/>
            <a:lumOff val="18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Arial" panose="020B0604020202020204" pitchFamily="34" charset="0"/>
              <a:cs typeface="Arial" panose="020B0604020202020204" pitchFamily="34" charset="0"/>
            </a:rPr>
            <a:t>Gradual reduction in balance sheet risk</a:t>
          </a:r>
          <a:endParaRPr lang="en-GB" sz="1800" b="1" kern="1200" dirty="0">
            <a:latin typeface="Arial" panose="020B0604020202020204" pitchFamily="34" charset="0"/>
            <a:cs typeface="Arial" panose="020B0604020202020204" pitchFamily="34" charset="0"/>
          </a:endParaRPr>
        </a:p>
      </dsp:txBody>
      <dsp:txXfrm>
        <a:off x="2514600" y="3301999"/>
        <a:ext cx="2285999" cy="1371599"/>
      </dsp:txXfrm>
    </dsp:sp>
    <dsp:sp modelId="{A1B7E32D-1DD2-4F84-B724-CEA2A133D84A}">
      <dsp:nvSpPr>
        <dsp:cNvPr id="0" name=""/>
        <dsp:cNvSpPr/>
      </dsp:nvSpPr>
      <dsp:spPr>
        <a:xfrm>
          <a:off x="5029199" y="3301999"/>
          <a:ext cx="2285999" cy="1371599"/>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latin typeface="Arial" panose="020B0604020202020204" pitchFamily="34" charset="0"/>
              <a:cs typeface="Arial" panose="020B0604020202020204" pitchFamily="34" charset="0"/>
            </a:rPr>
            <a:t>Dramatic growth of well managed new entrants</a:t>
          </a:r>
          <a:endParaRPr lang="en-GB" sz="1800" b="1" kern="1200" dirty="0">
            <a:latin typeface="Arial" panose="020B0604020202020204" pitchFamily="34" charset="0"/>
            <a:cs typeface="Arial" panose="020B0604020202020204" pitchFamily="34" charset="0"/>
          </a:endParaRPr>
        </a:p>
      </dsp:txBody>
      <dsp:txXfrm>
        <a:off x="5029199" y="3301999"/>
        <a:ext cx="2285999" cy="1371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B1F34-4E72-4C7C-8DBD-D487739A5C63}">
      <dsp:nvSpPr>
        <dsp:cNvPr id="0" name=""/>
        <dsp:cNvSpPr/>
      </dsp:nvSpPr>
      <dsp:spPr>
        <a:xfrm rot="5400000">
          <a:off x="-274465" y="274500"/>
          <a:ext cx="1829767" cy="1280837"/>
        </a:xfrm>
        <a:prstGeom prst="chevron">
          <a:avLst/>
        </a:prstGeom>
        <a:solidFill>
          <a:schemeClr val="accent4">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Fiscal</a:t>
          </a:r>
          <a:endParaRPr lang="en-US" sz="1600" b="1" kern="1200" dirty="0">
            <a:latin typeface="Arial" pitchFamily="34" charset="0"/>
            <a:cs typeface="Arial" pitchFamily="34" charset="0"/>
          </a:endParaRPr>
        </a:p>
      </dsp:txBody>
      <dsp:txXfrm rot="-5400000">
        <a:off x="1" y="640454"/>
        <a:ext cx="1280837" cy="548930"/>
      </dsp:txXfrm>
    </dsp:sp>
    <dsp:sp modelId="{A94842AF-2EFD-4999-9BB9-071F123B0F13}">
      <dsp:nvSpPr>
        <dsp:cNvPr id="0" name=""/>
        <dsp:cNvSpPr/>
      </dsp:nvSpPr>
      <dsp:spPr>
        <a:xfrm rot="5400000">
          <a:off x="4198644" y="-2917771"/>
          <a:ext cx="1189348" cy="70249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latin typeface="Arial" pitchFamily="34" charset="0"/>
              <a:cs typeface="Arial" pitchFamily="34" charset="0"/>
            </a:rPr>
            <a:t>Expansionary fiscal policy- tax cuts for every income bracket in US</a:t>
          </a:r>
          <a:endParaRPr lang="en-US" sz="1700" kern="1200" dirty="0">
            <a:latin typeface="Arial" pitchFamily="34" charset="0"/>
            <a:cs typeface="Arial" pitchFamily="34" charset="0"/>
          </a:endParaRPr>
        </a:p>
        <a:p>
          <a:pPr marL="171450" lvl="1" indent="-171450" algn="l" defTabSz="755650">
            <a:lnSpc>
              <a:spcPct val="90000"/>
            </a:lnSpc>
            <a:spcBef>
              <a:spcPct val="0"/>
            </a:spcBef>
            <a:spcAft>
              <a:spcPct val="15000"/>
            </a:spcAft>
            <a:buChar char="••"/>
          </a:pPr>
          <a:r>
            <a:rPr lang="en-US" sz="1700" kern="1200" dirty="0" smtClean="0">
              <a:latin typeface="Arial" pitchFamily="34" charset="0"/>
              <a:cs typeface="Arial" pitchFamily="34" charset="0"/>
            </a:rPr>
            <a:t>Increased spending on war in Iraq and Afghanistan</a:t>
          </a:r>
          <a:endParaRPr lang="en-US" sz="1700" kern="1200" dirty="0">
            <a:latin typeface="Arial" pitchFamily="34" charset="0"/>
            <a:cs typeface="Arial" pitchFamily="34" charset="0"/>
          </a:endParaRPr>
        </a:p>
        <a:p>
          <a:pPr marL="171450" lvl="1" indent="-171450" algn="l" defTabSz="755650">
            <a:lnSpc>
              <a:spcPct val="90000"/>
            </a:lnSpc>
            <a:spcBef>
              <a:spcPct val="0"/>
            </a:spcBef>
            <a:spcAft>
              <a:spcPct val="15000"/>
            </a:spcAft>
            <a:buChar char="••"/>
          </a:pPr>
          <a:r>
            <a:rPr lang="en-US" sz="1700" kern="1200" dirty="0" smtClean="0">
              <a:latin typeface="Arial" pitchFamily="34" charset="0"/>
              <a:cs typeface="Arial" pitchFamily="34" charset="0"/>
            </a:rPr>
            <a:t>US Government’s Debt/GDP ratio reduced from less than 58% in 2001, to 65% in 2005, to nearly 70% in 2009.</a:t>
          </a:r>
          <a:endParaRPr lang="en-US" sz="1700" kern="1200" dirty="0">
            <a:latin typeface="Arial" pitchFamily="34" charset="0"/>
            <a:cs typeface="Arial" pitchFamily="34" charset="0"/>
          </a:endParaRPr>
        </a:p>
      </dsp:txBody>
      <dsp:txXfrm rot="-5400000">
        <a:off x="1280838" y="58094"/>
        <a:ext cx="6966903" cy="1073230"/>
      </dsp:txXfrm>
    </dsp:sp>
    <dsp:sp modelId="{1DFC9D6B-3B1D-4E9C-A1B0-0E03C1A53C4F}">
      <dsp:nvSpPr>
        <dsp:cNvPr id="0" name=""/>
        <dsp:cNvSpPr/>
      </dsp:nvSpPr>
      <dsp:spPr>
        <a:xfrm rot="5400000">
          <a:off x="-274465" y="1912281"/>
          <a:ext cx="1829767" cy="1280837"/>
        </a:xfrm>
        <a:prstGeom prst="chevron">
          <a:avLst/>
        </a:prstGeom>
        <a:solidFill>
          <a:srgbClr val="00B0F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Monetary</a:t>
          </a:r>
          <a:endParaRPr lang="en-US" sz="1600" b="1" kern="1200" dirty="0">
            <a:latin typeface="Arial" pitchFamily="34" charset="0"/>
            <a:cs typeface="Arial" pitchFamily="34" charset="0"/>
          </a:endParaRPr>
        </a:p>
      </dsp:txBody>
      <dsp:txXfrm rot="-5400000">
        <a:off x="1" y="2278235"/>
        <a:ext cx="1280837" cy="548930"/>
      </dsp:txXfrm>
    </dsp:sp>
    <dsp:sp modelId="{FED86BDB-9983-4513-9F3B-995ACAF96A77}">
      <dsp:nvSpPr>
        <dsp:cNvPr id="0" name=""/>
        <dsp:cNvSpPr/>
      </dsp:nvSpPr>
      <dsp:spPr>
        <a:xfrm rot="5400000">
          <a:off x="4198644" y="-1279990"/>
          <a:ext cx="1189348" cy="70249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latin typeface="Arial" pitchFamily="34" charset="0"/>
              <a:cs typeface="Arial" pitchFamily="34" charset="0"/>
            </a:rPr>
            <a:t>Loose monetary policy in the aftermath of the collapse of dot-com bubble</a:t>
          </a:r>
          <a:endParaRPr lang="en-US" sz="1700" kern="1200" dirty="0">
            <a:latin typeface="Arial" pitchFamily="34" charset="0"/>
            <a:cs typeface="Arial" pitchFamily="34" charset="0"/>
          </a:endParaRPr>
        </a:p>
        <a:p>
          <a:pPr marL="171450" lvl="1" indent="-171450" algn="l" defTabSz="755650">
            <a:lnSpc>
              <a:spcPct val="90000"/>
            </a:lnSpc>
            <a:spcBef>
              <a:spcPct val="0"/>
            </a:spcBef>
            <a:spcAft>
              <a:spcPct val="15000"/>
            </a:spcAft>
            <a:buChar char="••"/>
          </a:pPr>
          <a:r>
            <a:rPr lang="en-US" sz="1700" kern="1200" dirty="0" smtClean="0">
              <a:latin typeface="Arial" pitchFamily="34" charset="0"/>
              <a:cs typeface="Arial" pitchFamily="34" charset="0"/>
            </a:rPr>
            <a:t>By the end of 2001, Fed rates lowered by 2%</a:t>
          </a:r>
          <a:endParaRPr lang="en-US" sz="1700" kern="1200" dirty="0">
            <a:latin typeface="Arial" pitchFamily="34" charset="0"/>
            <a:cs typeface="Arial" pitchFamily="34" charset="0"/>
          </a:endParaRPr>
        </a:p>
      </dsp:txBody>
      <dsp:txXfrm rot="-5400000">
        <a:off x="1280838" y="1695875"/>
        <a:ext cx="6966903" cy="1073230"/>
      </dsp:txXfrm>
    </dsp:sp>
    <dsp:sp modelId="{911E9321-CD11-45B7-93DE-185EAD161A52}">
      <dsp:nvSpPr>
        <dsp:cNvPr id="0" name=""/>
        <dsp:cNvSpPr/>
      </dsp:nvSpPr>
      <dsp:spPr>
        <a:xfrm rot="5400000">
          <a:off x="-274465" y="3550061"/>
          <a:ext cx="1829767" cy="1280837"/>
        </a:xfrm>
        <a:prstGeom prst="chevron">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Regulatory + Supervisory</a:t>
          </a:r>
          <a:endParaRPr lang="en-US" sz="1600" b="1" kern="1200" dirty="0">
            <a:latin typeface="Arial" pitchFamily="34" charset="0"/>
            <a:cs typeface="Arial" pitchFamily="34" charset="0"/>
          </a:endParaRPr>
        </a:p>
      </dsp:txBody>
      <dsp:txXfrm rot="-5400000">
        <a:off x="1" y="3916015"/>
        <a:ext cx="1280837" cy="548930"/>
      </dsp:txXfrm>
    </dsp:sp>
    <dsp:sp modelId="{5D7F9656-F670-4270-B379-9EEC89360037}">
      <dsp:nvSpPr>
        <dsp:cNvPr id="0" name=""/>
        <dsp:cNvSpPr/>
      </dsp:nvSpPr>
      <dsp:spPr>
        <a:xfrm rot="5400000">
          <a:off x="4198644" y="357789"/>
          <a:ext cx="1189348" cy="70249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latin typeface="Arial" pitchFamily="34" charset="0"/>
              <a:cs typeface="Arial" pitchFamily="34" charset="0"/>
            </a:rPr>
            <a:t>Lax financial supervision</a:t>
          </a:r>
          <a:endParaRPr lang="en-US" sz="1700" kern="1200" dirty="0">
            <a:latin typeface="Arial" pitchFamily="34" charset="0"/>
            <a:cs typeface="Arial" pitchFamily="34" charset="0"/>
          </a:endParaRPr>
        </a:p>
        <a:p>
          <a:pPr marL="171450" lvl="1" indent="-171450" algn="l" defTabSz="755650">
            <a:lnSpc>
              <a:spcPct val="90000"/>
            </a:lnSpc>
            <a:spcBef>
              <a:spcPct val="0"/>
            </a:spcBef>
            <a:spcAft>
              <a:spcPct val="15000"/>
            </a:spcAft>
            <a:buChar char="••"/>
          </a:pPr>
          <a:r>
            <a:rPr lang="en-US" sz="1700" kern="1200" dirty="0" smtClean="0">
              <a:latin typeface="Arial" pitchFamily="34" charset="0"/>
              <a:cs typeface="Arial" pitchFamily="34" charset="0"/>
            </a:rPr>
            <a:t>Regulatory and legislative changes made it easier for firms and households to take on increased debt loads and encouraged more subprime lending.</a:t>
          </a:r>
          <a:endParaRPr lang="en-US" sz="1700" kern="1200" dirty="0">
            <a:latin typeface="Arial" pitchFamily="34" charset="0"/>
            <a:cs typeface="Arial" pitchFamily="34" charset="0"/>
          </a:endParaRPr>
        </a:p>
      </dsp:txBody>
      <dsp:txXfrm rot="-5400000">
        <a:off x="1280838" y="3333655"/>
        <a:ext cx="6966903" cy="10732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CEF33-F7FE-4DEE-AEFE-67734AF927FA}">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4">
              <a:lumMod val="50000"/>
            </a:schemeClr>
          </a:solidFill>
          <a:prstDash val="solid"/>
        </a:ln>
        <a:effectLst/>
      </dsp:spPr>
      <dsp:style>
        <a:lnRef idx="2">
          <a:scrgbClr r="0" g="0" b="0"/>
        </a:lnRef>
        <a:fillRef idx="0">
          <a:scrgbClr r="0" g="0" b="0"/>
        </a:fillRef>
        <a:effectRef idx="0">
          <a:scrgbClr r="0" g="0" b="0"/>
        </a:effectRef>
        <a:fontRef idx="minor"/>
      </dsp:style>
    </dsp:sp>
    <dsp:sp modelId="{27E0627B-CDE2-42BA-8290-0C5A1226024D}">
      <dsp:nvSpPr>
        <dsp:cNvPr id="0" name=""/>
        <dsp:cNvSpPr/>
      </dsp:nvSpPr>
      <dsp:spPr>
        <a:xfrm>
          <a:off x="427226" y="282782"/>
          <a:ext cx="7739890" cy="565926"/>
        </a:xfrm>
        <a:prstGeom prst="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45720" rIns="45720" bIns="45720" numCol="1" spcCol="1270" anchor="ctr" anchorCtr="0">
          <a:noAutofit/>
        </a:bodyPr>
        <a:lstStyle/>
        <a:p>
          <a:pPr lvl="0" algn="l" defTabSz="800100">
            <a:lnSpc>
              <a:spcPct val="90000"/>
            </a:lnSpc>
            <a:spcBef>
              <a:spcPct val="0"/>
            </a:spcBef>
            <a:spcAft>
              <a:spcPct val="35000"/>
            </a:spcAft>
          </a:pPr>
          <a:r>
            <a:rPr lang="en-GB" sz="1800" b="1" kern="1200" dirty="0" smtClean="0">
              <a:solidFill>
                <a:schemeClr val="tx1"/>
              </a:solidFill>
              <a:latin typeface="Arial" panose="020B0604020202020204" pitchFamily="34" charset="0"/>
              <a:cs typeface="Arial" panose="020B0604020202020204" pitchFamily="34" charset="0"/>
            </a:rPr>
            <a:t>Possibility of prolonged low interest rate environment possible in India </a:t>
          </a:r>
          <a:endParaRPr lang="en-GB" sz="1800" b="1" kern="1200" dirty="0">
            <a:solidFill>
              <a:schemeClr val="tx1"/>
            </a:solidFill>
            <a:latin typeface="Arial" panose="020B0604020202020204" pitchFamily="34" charset="0"/>
            <a:cs typeface="Arial" panose="020B0604020202020204" pitchFamily="34" charset="0"/>
          </a:endParaRPr>
        </a:p>
      </dsp:txBody>
      <dsp:txXfrm>
        <a:off x="427226" y="282782"/>
        <a:ext cx="7739890" cy="565926"/>
      </dsp:txXfrm>
    </dsp:sp>
    <dsp:sp modelId="{58F9DBB3-5C9B-4B31-AE35-E733BBF2D4D8}">
      <dsp:nvSpPr>
        <dsp:cNvPr id="0" name=""/>
        <dsp:cNvSpPr/>
      </dsp:nvSpPr>
      <dsp:spPr>
        <a:xfrm>
          <a:off x="73522" y="212041"/>
          <a:ext cx="707408" cy="707408"/>
        </a:xfrm>
        <a:prstGeom prst="ellipse">
          <a:avLst/>
        </a:prstGeom>
        <a:solidFill>
          <a:schemeClr val="lt1">
            <a:hueOff val="0"/>
            <a:satOff val="0"/>
            <a:lumOff val="0"/>
            <a:alphaOff val="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sp>
    <dsp:sp modelId="{8F8A0C1C-72B4-411A-A87B-51E13B6AF0C3}">
      <dsp:nvSpPr>
        <dsp:cNvPr id="0" name=""/>
        <dsp:cNvSpPr/>
      </dsp:nvSpPr>
      <dsp:spPr>
        <a:xfrm>
          <a:off x="832752" y="1131400"/>
          <a:ext cx="7334364" cy="565926"/>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45720" rIns="45720" bIns="45720" numCol="1" spcCol="1270" anchor="ctr" anchorCtr="0">
          <a:noAutofit/>
        </a:bodyPr>
        <a:lstStyle/>
        <a:p>
          <a:pPr lvl="0" algn="l" defTabSz="800100">
            <a:lnSpc>
              <a:spcPct val="90000"/>
            </a:lnSpc>
            <a:spcBef>
              <a:spcPct val="0"/>
            </a:spcBef>
            <a:spcAft>
              <a:spcPct val="35000"/>
            </a:spcAft>
          </a:pPr>
          <a:r>
            <a:rPr lang="en-GB" sz="1800" b="1" kern="1200" dirty="0" smtClean="0">
              <a:solidFill>
                <a:schemeClr val="tx1"/>
              </a:solidFill>
              <a:latin typeface="Arial" panose="020B0604020202020204" pitchFamily="34" charset="0"/>
              <a:cs typeface="Arial" panose="020B0604020202020204" pitchFamily="34" charset="0"/>
            </a:rPr>
            <a:t>Need for a risk based solvency framework/product Innovation</a:t>
          </a:r>
          <a:endParaRPr lang="en-GB" sz="1800" b="1" kern="1200" dirty="0">
            <a:solidFill>
              <a:schemeClr val="tx1"/>
            </a:solidFill>
            <a:latin typeface="Arial" panose="020B0604020202020204" pitchFamily="34" charset="0"/>
            <a:cs typeface="Arial" panose="020B0604020202020204" pitchFamily="34" charset="0"/>
          </a:endParaRPr>
        </a:p>
      </dsp:txBody>
      <dsp:txXfrm>
        <a:off x="832752" y="1131400"/>
        <a:ext cx="7334364" cy="565926"/>
      </dsp:txXfrm>
    </dsp:sp>
    <dsp:sp modelId="{D7B7B4E7-5082-4C32-9828-45D417559928}">
      <dsp:nvSpPr>
        <dsp:cNvPr id="0" name=""/>
        <dsp:cNvSpPr/>
      </dsp:nvSpPr>
      <dsp:spPr>
        <a:xfrm>
          <a:off x="479048" y="1060659"/>
          <a:ext cx="707408" cy="707408"/>
        </a:xfrm>
        <a:prstGeom prst="ellipse">
          <a:avLst/>
        </a:prstGeom>
        <a:solidFill>
          <a:schemeClr val="lt1">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sp>
    <dsp:sp modelId="{68BB7381-51E0-4E47-AE98-8517DC960503}">
      <dsp:nvSpPr>
        <dsp:cNvPr id="0" name=""/>
        <dsp:cNvSpPr/>
      </dsp:nvSpPr>
      <dsp:spPr>
        <a:xfrm>
          <a:off x="957216" y="1980018"/>
          <a:ext cx="7209900" cy="565926"/>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45720" rIns="45720" bIns="45720" numCol="1" spcCol="1270" anchor="ctr" anchorCtr="0">
          <a:noAutofit/>
        </a:bodyPr>
        <a:lstStyle/>
        <a:p>
          <a:pPr lvl="0" algn="l" defTabSz="800100">
            <a:lnSpc>
              <a:spcPct val="90000"/>
            </a:lnSpc>
            <a:spcBef>
              <a:spcPct val="0"/>
            </a:spcBef>
            <a:spcAft>
              <a:spcPct val="35000"/>
            </a:spcAft>
          </a:pPr>
          <a:r>
            <a:rPr lang="en-GB" sz="1800" b="1" kern="1200" dirty="0" smtClean="0">
              <a:solidFill>
                <a:schemeClr val="tx1"/>
              </a:solidFill>
              <a:latin typeface="Arial" panose="020B0604020202020204" pitchFamily="34" charset="0"/>
              <a:cs typeface="Arial" panose="020B0604020202020204" pitchFamily="34" charset="0"/>
            </a:rPr>
            <a:t>Assessment of Interest rate risk in actuarial reports</a:t>
          </a:r>
          <a:endParaRPr lang="en-GB" sz="1800" b="1" kern="1200" dirty="0">
            <a:solidFill>
              <a:schemeClr val="tx1"/>
            </a:solidFill>
            <a:latin typeface="Arial" panose="020B0604020202020204" pitchFamily="34" charset="0"/>
            <a:cs typeface="Arial" panose="020B0604020202020204" pitchFamily="34" charset="0"/>
          </a:endParaRPr>
        </a:p>
      </dsp:txBody>
      <dsp:txXfrm>
        <a:off x="957216" y="1980018"/>
        <a:ext cx="7209900" cy="565926"/>
      </dsp:txXfrm>
    </dsp:sp>
    <dsp:sp modelId="{C432FDA8-333D-464A-9B1A-799E4D34A512}">
      <dsp:nvSpPr>
        <dsp:cNvPr id="0" name=""/>
        <dsp:cNvSpPr/>
      </dsp:nvSpPr>
      <dsp:spPr>
        <a:xfrm>
          <a:off x="603512" y="1909277"/>
          <a:ext cx="707408" cy="707408"/>
        </a:xfrm>
        <a:prstGeom prst="ellipse">
          <a:avLst/>
        </a:prstGeom>
        <a:solidFill>
          <a:schemeClr val="lt1">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54AF7557-38F4-4CB6-BFA3-1DB73AD15015}">
      <dsp:nvSpPr>
        <dsp:cNvPr id="0" name=""/>
        <dsp:cNvSpPr/>
      </dsp:nvSpPr>
      <dsp:spPr>
        <a:xfrm>
          <a:off x="832752" y="2828636"/>
          <a:ext cx="7334364" cy="565926"/>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45720" rIns="45720" bIns="45720" numCol="1" spcCol="1270" anchor="ctr" anchorCtr="0">
          <a:noAutofit/>
        </a:bodyPr>
        <a:lstStyle/>
        <a:p>
          <a:pPr lvl="0" algn="l" defTabSz="800100">
            <a:lnSpc>
              <a:spcPct val="90000"/>
            </a:lnSpc>
            <a:spcBef>
              <a:spcPct val="0"/>
            </a:spcBef>
            <a:spcAft>
              <a:spcPct val="35000"/>
            </a:spcAft>
          </a:pPr>
          <a:r>
            <a:rPr lang="en-GB" sz="1800" b="1" kern="1200" dirty="0" smtClean="0">
              <a:latin typeface="Arial" panose="020B0604020202020204" pitchFamily="34" charset="0"/>
              <a:cs typeface="Arial" panose="020B0604020202020204" pitchFamily="34" charset="0"/>
            </a:rPr>
            <a:t>Importance of regular Stress testing and ALM</a:t>
          </a:r>
          <a:endParaRPr lang="en-GB" sz="1800" b="1" kern="1200" dirty="0">
            <a:latin typeface="Arial" panose="020B0604020202020204" pitchFamily="34" charset="0"/>
            <a:cs typeface="Arial" panose="020B0604020202020204" pitchFamily="34" charset="0"/>
          </a:endParaRPr>
        </a:p>
      </dsp:txBody>
      <dsp:txXfrm>
        <a:off x="832752" y="2828636"/>
        <a:ext cx="7334364" cy="565926"/>
      </dsp:txXfrm>
    </dsp:sp>
    <dsp:sp modelId="{4C64581D-6445-4A38-8B8E-1C0DD138D890}">
      <dsp:nvSpPr>
        <dsp:cNvPr id="0" name=""/>
        <dsp:cNvSpPr/>
      </dsp:nvSpPr>
      <dsp:spPr>
        <a:xfrm>
          <a:off x="479048" y="2757895"/>
          <a:ext cx="707408" cy="707408"/>
        </a:xfrm>
        <a:prstGeom prst="ellipse">
          <a:avLst/>
        </a:prstGeom>
        <a:solidFill>
          <a:schemeClr val="lt1">
            <a:hueOff val="0"/>
            <a:satOff val="0"/>
            <a:lumOff val="0"/>
            <a:alphaOff val="0"/>
          </a:schemeClr>
        </a:solidFill>
        <a:ln w="254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C6910182-4F51-4873-B903-CC707B4E5FE6}">
      <dsp:nvSpPr>
        <dsp:cNvPr id="0" name=""/>
        <dsp:cNvSpPr/>
      </dsp:nvSpPr>
      <dsp:spPr>
        <a:xfrm>
          <a:off x="427226" y="3677254"/>
          <a:ext cx="7739890" cy="565926"/>
        </a:xfrm>
        <a:prstGeom prst="rect">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45720" rIns="45720" bIns="45720" numCol="1" spcCol="1270" anchor="ctr" anchorCtr="0">
          <a:noAutofit/>
        </a:bodyPr>
        <a:lstStyle/>
        <a:p>
          <a:pPr lvl="0" algn="l" defTabSz="800100">
            <a:lnSpc>
              <a:spcPct val="90000"/>
            </a:lnSpc>
            <a:spcBef>
              <a:spcPct val="0"/>
            </a:spcBef>
            <a:spcAft>
              <a:spcPct val="35000"/>
            </a:spcAft>
          </a:pPr>
          <a:r>
            <a:rPr lang="en-GB" sz="1800" b="1" kern="1200" dirty="0" smtClean="0">
              <a:latin typeface="Arial" panose="020B0604020202020204" pitchFamily="34" charset="0"/>
              <a:cs typeface="Arial" panose="020B0604020202020204" pitchFamily="34" charset="0"/>
            </a:rPr>
            <a:t>Interest Rate Risk specific guidance notes</a:t>
          </a:r>
          <a:endParaRPr lang="en-GB" sz="1800" b="1" kern="1200" dirty="0">
            <a:latin typeface="Arial" panose="020B0604020202020204" pitchFamily="34" charset="0"/>
            <a:cs typeface="Arial" panose="020B0604020202020204" pitchFamily="34" charset="0"/>
          </a:endParaRPr>
        </a:p>
      </dsp:txBody>
      <dsp:txXfrm>
        <a:off x="427226" y="3677254"/>
        <a:ext cx="7739890" cy="565926"/>
      </dsp:txXfrm>
    </dsp:sp>
    <dsp:sp modelId="{6295E0CE-4A7D-4018-947B-052C1BD14FE1}">
      <dsp:nvSpPr>
        <dsp:cNvPr id="0" name=""/>
        <dsp:cNvSpPr/>
      </dsp:nvSpPr>
      <dsp:spPr>
        <a:xfrm>
          <a:off x="73522" y="3606513"/>
          <a:ext cx="707408" cy="707408"/>
        </a:xfrm>
        <a:prstGeom prst="ellipse">
          <a:avLst/>
        </a:prstGeom>
        <a:solidFill>
          <a:schemeClr val="lt1">
            <a:hueOff val="0"/>
            <a:satOff val="0"/>
            <a:lumOff val="0"/>
            <a:alphaOff val="0"/>
          </a:schemeClr>
        </a:solidFill>
        <a:ln w="25400" cap="flat" cmpd="sng" algn="ctr">
          <a:solidFill>
            <a:schemeClr val="accent4">
              <a:lumMod val="20000"/>
              <a:lumOff val="8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32B5A-112C-4AE6-875C-0ED6994DC26A}" type="datetimeFigureOut">
              <a:rPr lang="en-US" smtClean="0"/>
              <a:pPr/>
              <a:t>6/3/2016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3E7AC-6455-4A0F-B654-220C7D7B7B8D}" type="slidenum">
              <a:rPr lang="en-US" smtClean="0"/>
              <a:pPr/>
              <a:t>‹#›</a:t>
            </a:fld>
            <a:endParaRPr lang="en-US" dirty="0"/>
          </a:p>
        </p:txBody>
      </p:sp>
    </p:spTree>
    <p:extLst>
      <p:ext uri="{BB962C8B-B14F-4D97-AF65-F5344CB8AC3E}">
        <p14:creationId xmlns:p14="http://schemas.microsoft.com/office/powerpoint/2010/main" val="9878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smtClean="0"/>
              <a:t>28 July, 2011</a:t>
            </a:r>
            <a:endParaRPr lang="en-US" dirty="0"/>
          </a:p>
        </p:txBody>
      </p:sp>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smtClean="0"/>
              <a:t>28 July, 2011</a:t>
            </a:r>
            <a:endParaRPr lang="en-US" dirty="0"/>
          </a:p>
        </p:txBody>
      </p:sp>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28 July, 2011</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smtClean="0"/>
              <a:t>www.actuariesindia.org</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28 July, 2011</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smtClean="0"/>
              <a:t>www.actuariesindia.org</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28 July, 2011</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smtClean="0"/>
              <a:t>www.actuariesindia.org</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r>
              <a:rPr lang="en-US" dirty="0" smtClean="0"/>
              <a:t>Date</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smtClean="0"/>
              <a:t>www.actuariesindia.org</a:t>
            </a: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269528" y="228600"/>
            <a:ext cx="8874472"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smtClean="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0"/>
            <a:ext cx="9144000" cy="830997"/>
          </a:xfrm>
          <a:prstGeom prst="rect">
            <a:avLst/>
          </a:prstGeom>
        </p:spPr>
        <p:txBody>
          <a:bodyPr wrap="square">
            <a:spAutoFit/>
          </a:bodyPr>
          <a:lstStyle/>
          <a:p>
            <a:pPr algn="ctr">
              <a:buNone/>
            </a:pPr>
            <a:r>
              <a:rPr lang="en-US" sz="4800" b="1" dirty="0" smtClean="0">
                <a:latin typeface="Garamond" pitchFamily="18" charset="0"/>
                <a:ea typeface="Verdana" pitchFamily="34" charset="0"/>
                <a:cs typeface="Verdana" pitchFamily="34" charset="0"/>
              </a:rPr>
              <a:t>Title</a:t>
            </a:r>
          </a:p>
        </p:txBody>
      </p:sp>
      <p:sp>
        <p:nvSpPr>
          <p:cNvPr id="12" name="Rectangle 11"/>
          <p:cNvSpPr/>
          <p:nvPr userDrawn="1"/>
        </p:nvSpPr>
        <p:spPr>
          <a:xfrm>
            <a:off x="0" y="3733800"/>
            <a:ext cx="9144000" cy="830997"/>
          </a:xfrm>
          <a:prstGeom prst="rect">
            <a:avLst/>
          </a:prstGeom>
        </p:spPr>
        <p:txBody>
          <a:bodyPr wrap="square">
            <a:spAutoFit/>
          </a:bodyPr>
          <a:lstStyle/>
          <a:p>
            <a:pPr algn="ctr">
              <a:buNone/>
            </a:pPr>
            <a:r>
              <a:rPr lang="en-US" sz="4800" b="1" dirty="0" smtClean="0">
                <a:latin typeface="Garamond" pitchFamily="18" charset="0"/>
                <a:ea typeface="Verdana" pitchFamily="34" charset="0"/>
                <a:cs typeface="Verdana" pitchFamily="34" charset="0"/>
              </a:rPr>
              <a:t>By</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dirty="0" smtClean="0"/>
              <a:t>28 July, 2011</a:t>
            </a: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dirty="0" smtClean="0"/>
              <a:t>www.actuariesindia.org</a:t>
            </a: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smtClean="0"/>
              <a:t>28 July, 2011</a:t>
            </a: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dirty="0" smtClean="0"/>
              <a:t>www.actuariesindia.org</a:t>
            </a: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91427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smtClean="0"/>
              <a:t>28 July, 2011</a:t>
            </a:r>
            <a:endParaRPr lang="en-US" dirty="0"/>
          </a:p>
        </p:txBody>
      </p:sp>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smtClean="0">
                <a:solidFill>
                  <a:prstClr val="black"/>
                </a:solidFill>
              </a:rPr>
              <a:t>28 July, 2011</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1154280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smtClean="0">
                <a:solidFill>
                  <a:prstClr val="black"/>
                </a:solidFill>
              </a:rPr>
              <a:t>28 July, 2011</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2484570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dirty="0" smtClean="0">
                <a:solidFill>
                  <a:prstClr val="black"/>
                </a:solidFill>
              </a:rPr>
              <a:t>28 July, 2011</a:t>
            </a:r>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t>www.actuariesindia.org</a:t>
            </a:r>
            <a:endParaRPr lang="en-US" dirty="0"/>
          </a:p>
        </p:txBody>
      </p:sp>
      <p:sp>
        <p:nvSpPr>
          <p:cNvPr id="7" name="Slide Number Placeholder 6"/>
          <p:cNvSpPr>
            <a:spLocks noGrp="1"/>
          </p:cNvSpPr>
          <p:nvPr>
            <p:ph type="sldNum" sz="quarter" idx="12"/>
          </p:nvPr>
        </p:nvSpPr>
        <p:spPr/>
        <p:txBody>
          <a:bodyPr/>
          <a:lstStyle/>
          <a:p>
            <a:fld id="{1A13C416-6B76-4DFF-BC13-59A396451C72}"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2991104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r>
              <a:rPr lang="en-US" dirty="0" smtClean="0">
                <a:solidFill>
                  <a:prstClr val="black"/>
                </a:solidFill>
              </a:rPr>
              <a:t>28 July, 2011</a:t>
            </a:r>
            <a:endParaRPr lang="en-US" dirty="0">
              <a:solidFill>
                <a:prstClr val="black"/>
              </a:solidFill>
            </a:endParaRPr>
          </a:p>
        </p:txBody>
      </p:sp>
      <p:sp>
        <p:nvSpPr>
          <p:cNvPr id="8" name="Footer Placeholder 7"/>
          <p:cNvSpPr>
            <a:spLocks noGrp="1"/>
          </p:cNvSpPr>
          <p:nvPr>
            <p:ph type="ftr" sz="quarter" idx="11"/>
          </p:nvPr>
        </p:nvSpPr>
        <p:spPr/>
        <p:txBody>
          <a:bodyPr/>
          <a:lstStyle/>
          <a:p>
            <a:r>
              <a:rPr lang="en-US" dirty="0" smtClean="0"/>
              <a:t>www.actuariesindia.org</a:t>
            </a:r>
            <a:endParaRPr lang="en-US" dirty="0"/>
          </a:p>
        </p:txBody>
      </p:sp>
      <p:sp>
        <p:nvSpPr>
          <p:cNvPr id="9" name="Slide Number Placeholder 8"/>
          <p:cNvSpPr>
            <a:spLocks noGrp="1"/>
          </p:cNvSpPr>
          <p:nvPr>
            <p:ph type="sldNum" sz="quarter" idx="12"/>
          </p:nvPr>
        </p:nvSpPr>
        <p:spPr/>
        <p:txBody>
          <a:bodyPr/>
          <a:lstStyle/>
          <a:p>
            <a:fld id="{1A13C416-6B76-4DFF-BC13-59A396451C72}"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10649388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US" dirty="0" smtClean="0">
                <a:solidFill>
                  <a:prstClr val="black"/>
                </a:solidFill>
              </a:rPr>
              <a:t>28 July, 2011</a:t>
            </a:r>
            <a:endParaRPr lang="en-US" dirty="0">
              <a:solidFill>
                <a:prstClr val="black"/>
              </a:solidFill>
            </a:endParaRPr>
          </a:p>
        </p:txBody>
      </p:sp>
      <p:sp>
        <p:nvSpPr>
          <p:cNvPr id="4" name="Footer Placeholder 3"/>
          <p:cNvSpPr>
            <a:spLocks noGrp="1"/>
          </p:cNvSpPr>
          <p:nvPr>
            <p:ph type="ftr" sz="quarter" idx="11"/>
          </p:nvPr>
        </p:nvSpPr>
        <p:spPr/>
        <p:txBody>
          <a:bodyPr/>
          <a:lstStyle/>
          <a:p>
            <a:r>
              <a:rPr lang="en-US" dirty="0" smtClean="0"/>
              <a:t>www.actuariesindia.org</a:t>
            </a:r>
            <a:endParaRPr lang="en-US" dirty="0"/>
          </a:p>
        </p:txBody>
      </p:sp>
      <p:sp>
        <p:nvSpPr>
          <p:cNvPr id="5" name="Slide Number Placeholder 4"/>
          <p:cNvSpPr>
            <a:spLocks noGrp="1"/>
          </p:cNvSpPr>
          <p:nvPr>
            <p:ph type="sldNum" sz="quarter" idx="12"/>
          </p:nvPr>
        </p:nvSpPr>
        <p:spPr/>
        <p:txBody>
          <a:bodyPr/>
          <a:lstStyle/>
          <a:p>
            <a:fld id="{1A13C416-6B76-4DFF-BC13-59A396451C72}"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4159095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dirty="0" smtClean="0">
                <a:solidFill>
                  <a:prstClr val="black"/>
                </a:solidFill>
              </a:rPr>
              <a:t>28 July, 2011</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dirty="0" smtClean="0"/>
              <a:t>www.actuariesindia.org</a:t>
            </a:r>
            <a:endParaRPr lang="en-US" dirty="0"/>
          </a:p>
        </p:txBody>
      </p:sp>
      <p:sp>
        <p:nvSpPr>
          <p:cNvPr id="4" name="Slide Number Placeholder 3"/>
          <p:cNvSpPr>
            <a:spLocks noGrp="1"/>
          </p:cNvSpPr>
          <p:nvPr>
            <p:ph type="sldNum" sz="quarter" idx="12"/>
          </p:nvPr>
        </p:nvSpPr>
        <p:spPr/>
        <p:txBody>
          <a:bodyPr/>
          <a:lstStyle/>
          <a:p>
            <a:fld id="{1A13C416-6B76-4DFF-BC13-59A396451C72}"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2341948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dirty="0" smtClean="0">
                <a:solidFill>
                  <a:prstClr val="black"/>
                </a:solidFill>
              </a:rPr>
              <a:t>28 July, 2011</a:t>
            </a:r>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t>www.actuariesindia.org</a:t>
            </a:r>
            <a:endParaRPr lang="en-US" dirty="0"/>
          </a:p>
        </p:txBody>
      </p:sp>
      <p:sp>
        <p:nvSpPr>
          <p:cNvPr id="7" name="Slide Number Placeholder 6"/>
          <p:cNvSpPr>
            <a:spLocks noGrp="1"/>
          </p:cNvSpPr>
          <p:nvPr>
            <p:ph type="sldNum" sz="quarter" idx="12"/>
          </p:nvPr>
        </p:nvSpPr>
        <p:spPr/>
        <p:txBody>
          <a:bodyPr/>
          <a:lstStyle/>
          <a:p>
            <a:fld id="{1A13C416-6B76-4DFF-BC13-59A396451C72}"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1971996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dirty="0" smtClean="0">
                <a:solidFill>
                  <a:prstClr val="black"/>
                </a:solidFill>
              </a:rPr>
              <a:t>28 July, 2011</a:t>
            </a:r>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t>www.actuariesindia.org</a:t>
            </a:r>
            <a:endParaRPr lang="en-US" dirty="0"/>
          </a:p>
        </p:txBody>
      </p:sp>
      <p:sp>
        <p:nvSpPr>
          <p:cNvPr id="7" name="Slide Number Placeholder 6"/>
          <p:cNvSpPr>
            <a:spLocks noGrp="1"/>
          </p:cNvSpPr>
          <p:nvPr>
            <p:ph type="sldNum" sz="quarter" idx="12"/>
          </p:nvPr>
        </p:nvSpPr>
        <p:spPr/>
        <p:txBody>
          <a:bodyPr/>
          <a:lstStyle/>
          <a:p>
            <a:fld id="{1A13C416-6B76-4DFF-BC13-59A396451C72}"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2025292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smtClean="0">
                <a:solidFill>
                  <a:prstClr val="black"/>
                </a:solidFill>
              </a:rPr>
              <a:t>28 July, 2011</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3824412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smtClean="0">
                <a:solidFill>
                  <a:prstClr val="black"/>
                </a:solidFill>
              </a:rPr>
              <a:t>28 July, 2011</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199617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smtClean="0"/>
              <a:t>28 July, 2011</a:t>
            </a:r>
            <a:endParaRPr lang="en-US" dirty="0"/>
          </a:p>
        </p:txBody>
      </p:sp>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1364027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smtClean="0">
                <a:solidFill>
                  <a:prstClr val="black"/>
                </a:solidFill>
              </a:rPr>
              <a:t>28 July, 2011</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2687097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smtClean="0">
                <a:solidFill>
                  <a:prstClr val="black"/>
                </a:solidFill>
              </a:rPr>
              <a:t>28 July, 2011</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3005994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dirty="0" smtClean="0">
                <a:solidFill>
                  <a:prstClr val="black"/>
                </a:solidFill>
              </a:rPr>
              <a:t>28 July, 2011</a:t>
            </a:r>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t>www.actuariesindia.org</a:t>
            </a:r>
            <a:endParaRPr lang="en-US" dirty="0"/>
          </a:p>
        </p:txBody>
      </p:sp>
      <p:sp>
        <p:nvSpPr>
          <p:cNvPr id="7" name="Slide Number Placeholder 6"/>
          <p:cNvSpPr>
            <a:spLocks noGrp="1"/>
          </p:cNvSpPr>
          <p:nvPr>
            <p:ph type="sldNum" sz="quarter" idx="12"/>
          </p:nvPr>
        </p:nvSpPr>
        <p:spPr/>
        <p:txBody>
          <a:bodyPr/>
          <a:lstStyle/>
          <a:p>
            <a:fld id="{1A13C416-6B76-4DFF-BC13-59A396451C72}"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2461108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r>
              <a:rPr lang="en-US" dirty="0" smtClean="0">
                <a:solidFill>
                  <a:prstClr val="black"/>
                </a:solidFill>
              </a:rPr>
              <a:t>28 July, 2011</a:t>
            </a:r>
            <a:endParaRPr lang="en-US" dirty="0">
              <a:solidFill>
                <a:prstClr val="black"/>
              </a:solidFill>
            </a:endParaRPr>
          </a:p>
        </p:txBody>
      </p:sp>
      <p:sp>
        <p:nvSpPr>
          <p:cNvPr id="8" name="Footer Placeholder 7"/>
          <p:cNvSpPr>
            <a:spLocks noGrp="1"/>
          </p:cNvSpPr>
          <p:nvPr>
            <p:ph type="ftr" sz="quarter" idx="11"/>
          </p:nvPr>
        </p:nvSpPr>
        <p:spPr/>
        <p:txBody>
          <a:bodyPr/>
          <a:lstStyle/>
          <a:p>
            <a:r>
              <a:rPr lang="en-US" dirty="0" smtClean="0"/>
              <a:t>www.actuariesindia.org</a:t>
            </a:r>
            <a:endParaRPr lang="en-US" dirty="0"/>
          </a:p>
        </p:txBody>
      </p:sp>
      <p:sp>
        <p:nvSpPr>
          <p:cNvPr id="9" name="Slide Number Placeholder 8"/>
          <p:cNvSpPr>
            <a:spLocks noGrp="1"/>
          </p:cNvSpPr>
          <p:nvPr>
            <p:ph type="sldNum" sz="quarter" idx="12"/>
          </p:nvPr>
        </p:nvSpPr>
        <p:spPr/>
        <p:txBody>
          <a:bodyPr/>
          <a:lstStyle/>
          <a:p>
            <a:fld id="{1A13C416-6B76-4DFF-BC13-59A396451C72}"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2027275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US" dirty="0" smtClean="0">
                <a:solidFill>
                  <a:prstClr val="black"/>
                </a:solidFill>
              </a:rPr>
              <a:t>28 July, 2011</a:t>
            </a:r>
            <a:endParaRPr lang="en-US" dirty="0">
              <a:solidFill>
                <a:prstClr val="black"/>
              </a:solidFill>
            </a:endParaRPr>
          </a:p>
        </p:txBody>
      </p:sp>
      <p:sp>
        <p:nvSpPr>
          <p:cNvPr id="4" name="Footer Placeholder 3"/>
          <p:cNvSpPr>
            <a:spLocks noGrp="1"/>
          </p:cNvSpPr>
          <p:nvPr>
            <p:ph type="ftr" sz="quarter" idx="11"/>
          </p:nvPr>
        </p:nvSpPr>
        <p:spPr/>
        <p:txBody>
          <a:bodyPr/>
          <a:lstStyle/>
          <a:p>
            <a:r>
              <a:rPr lang="en-US" dirty="0" smtClean="0"/>
              <a:t>www.actuariesindia.org</a:t>
            </a:r>
            <a:endParaRPr lang="en-US" dirty="0"/>
          </a:p>
        </p:txBody>
      </p:sp>
      <p:sp>
        <p:nvSpPr>
          <p:cNvPr id="5" name="Slide Number Placeholder 4"/>
          <p:cNvSpPr>
            <a:spLocks noGrp="1"/>
          </p:cNvSpPr>
          <p:nvPr>
            <p:ph type="sldNum" sz="quarter" idx="12"/>
          </p:nvPr>
        </p:nvSpPr>
        <p:spPr/>
        <p:txBody>
          <a:bodyPr/>
          <a:lstStyle/>
          <a:p>
            <a:fld id="{1A13C416-6B76-4DFF-BC13-59A396451C72}"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2585626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dirty="0" smtClean="0">
                <a:solidFill>
                  <a:prstClr val="black"/>
                </a:solidFill>
              </a:rPr>
              <a:t>28 July, 2011</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dirty="0" smtClean="0"/>
              <a:t>www.actuariesindia.org</a:t>
            </a:r>
            <a:endParaRPr lang="en-US" dirty="0"/>
          </a:p>
        </p:txBody>
      </p:sp>
      <p:sp>
        <p:nvSpPr>
          <p:cNvPr id="4" name="Slide Number Placeholder 3"/>
          <p:cNvSpPr>
            <a:spLocks noGrp="1"/>
          </p:cNvSpPr>
          <p:nvPr>
            <p:ph type="sldNum" sz="quarter" idx="12"/>
          </p:nvPr>
        </p:nvSpPr>
        <p:spPr/>
        <p:txBody>
          <a:bodyPr/>
          <a:lstStyle/>
          <a:p>
            <a:fld id="{1A13C416-6B76-4DFF-BC13-59A396451C72}"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23341252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dirty="0" smtClean="0">
                <a:solidFill>
                  <a:prstClr val="black"/>
                </a:solidFill>
              </a:rPr>
              <a:t>28 July, 2011</a:t>
            </a:r>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t>www.actuariesindia.org</a:t>
            </a:r>
            <a:endParaRPr lang="en-US" dirty="0"/>
          </a:p>
        </p:txBody>
      </p:sp>
      <p:sp>
        <p:nvSpPr>
          <p:cNvPr id="7" name="Slide Number Placeholder 6"/>
          <p:cNvSpPr>
            <a:spLocks noGrp="1"/>
          </p:cNvSpPr>
          <p:nvPr>
            <p:ph type="sldNum" sz="quarter" idx="12"/>
          </p:nvPr>
        </p:nvSpPr>
        <p:spPr/>
        <p:txBody>
          <a:bodyPr/>
          <a:lstStyle/>
          <a:p>
            <a:fld id="{1A13C416-6B76-4DFF-BC13-59A396451C72}"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2659633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dirty="0" smtClean="0">
                <a:solidFill>
                  <a:prstClr val="black"/>
                </a:solidFill>
              </a:rPr>
              <a:t>28 July, 2011</a:t>
            </a:r>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t>www.actuariesindia.org</a:t>
            </a:r>
            <a:endParaRPr lang="en-US" dirty="0"/>
          </a:p>
        </p:txBody>
      </p:sp>
      <p:sp>
        <p:nvSpPr>
          <p:cNvPr id="7" name="Slide Number Placeholder 6"/>
          <p:cNvSpPr>
            <a:spLocks noGrp="1"/>
          </p:cNvSpPr>
          <p:nvPr>
            <p:ph type="sldNum" sz="quarter" idx="12"/>
          </p:nvPr>
        </p:nvSpPr>
        <p:spPr/>
        <p:txBody>
          <a:bodyPr/>
          <a:lstStyle/>
          <a:p>
            <a:fld id="{1A13C416-6B76-4DFF-BC13-59A396451C72}"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4168786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smtClean="0">
                <a:solidFill>
                  <a:prstClr val="black"/>
                </a:solidFill>
              </a:rPr>
              <a:t>28 July, 2011</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2669362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dirty="0" smtClean="0"/>
              <a:t>28 July, 2011</a:t>
            </a:r>
            <a:endParaRPr lang="en-US" dirty="0"/>
          </a:p>
        </p:txBody>
      </p:sp>
      <p:sp>
        <p:nvSpPr>
          <p:cNvPr id="6" name="Footer Placeholder 5"/>
          <p:cNvSpPr>
            <a:spLocks noGrp="1"/>
          </p:cNvSpPr>
          <p:nvPr>
            <p:ph type="ftr" sz="quarter" idx="11"/>
          </p:nvPr>
        </p:nvSpPr>
        <p:spPr/>
        <p:txBody>
          <a:bodyPr/>
          <a:lstStyle/>
          <a:p>
            <a:r>
              <a:rPr lang="en-US" dirty="0" smtClean="0"/>
              <a:t>www.actuariesindia.org</a:t>
            </a:r>
            <a:endParaRPr lang="en-US" dirty="0"/>
          </a:p>
        </p:txBody>
      </p:sp>
      <p:sp>
        <p:nvSpPr>
          <p:cNvPr id="7" name="Slide Number Placeholder 6"/>
          <p:cNvSpPr>
            <a:spLocks noGrp="1"/>
          </p:cNvSpPr>
          <p:nvPr>
            <p:ph type="sldNum" sz="quarter" idx="12"/>
          </p:nvPr>
        </p:nvSpPr>
        <p:spPr/>
        <p:txBody>
          <a:bodyPr/>
          <a:lstStyle/>
          <a:p>
            <a:fld id="{1A13C416-6B76-4DFF-BC13-59A396451C72}"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smtClean="0">
                <a:solidFill>
                  <a:prstClr val="black"/>
                </a:solidFill>
              </a:rPr>
              <a:t>28 July, 2011</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solidFill>
                  <a:srgbClr val="1F497D">
                    <a:lumMod val="75000"/>
                  </a:srgbClr>
                </a:solidFill>
              </a:rPr>
              <a:pPr/>
              <a:t>‹#›</a:t>
            </a:fld>
            <a:endParaRPr lang="en-US" dirty="0">
              <a:solidFill>
                <a:srgbClr val="1F497D">
                  <a:lumMod val="75000"/>
                </a:srgbClr>
              </a:solidFill>
            </a:endParaRPr>
          </a:p>
        </p:txBody>
      </p:sp>
    </p:spTree>
    <p:extLst>
      <p:ext uri="{BB962C8B-B14F-4D97-AF65-F5344CB8AC3E}">
        <p14:creationId xmlns:p14="http://schemas.microsoft.com/office/powerpoint/2010/main" val="803931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r>
              <a:rPr lang="en-US" dirty="0" smtClean="0"/>
              <a:t>28 July, 2011</a:t>
            </a:r>
            <a:endParaRPr lang="en-US" dirty="0"/>
          </a:p>
        </p:txBody>
      </p:sp>
      <p:sp>
        <p:nvSpPr>
          <p:cNvPr id="8" name="Footer Placeholder 7"/>
          <p:cNvSpPr>
            <a:spLocks noGrp="1"/>
          </p:cNvSpPr>
          <p:nvPr>
            <p:ph type="ftr" sz="quarter" idx="11"/>
          </p:nvPr>
        </p:nvSpPr>
        <p:spPr/>
        <p:txBody>
          <a:bodyPr/>
          <a:lstStyle/>
          <a:p>
            <a:r>
              <a:rPr lang="en-US" dirty="0" smtClean="0"/>
              <a:t>www.actuariesindia.org</a:t>
            </a:r>
            <a:endParaRPr lang="en-US" dirty="0"/>
          </a:p>
        </p:txBody>
      </p:sp>
      <p:sp>
        <p:nvSpPr>
          <p:cNvPr id="9" name="Slide Number Placeholder 8"/>
          <p:cNvSpPr>
            <a:spLocks noGrp="1"/>
          </p:cNvSpPr>
          <p:nvPr>
            <p:ph type="sldNum" sz="quarter" idx="12"/>
          </p:nvPr>
        </p:nvSpPr>
        <p:spPr/>
        <p:txBody>
          <a:bodyPr/>
          <a:lstStyle/>
          <a:p>
            <a:fld id="{1A13C416-6B76-4DFF-BC13-59A396451C7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US" dirty="0" smtClean="0"/>
              <a:t>28 July, 2011</a:t>
            </a:r>
            <a:endParaRPr lang="en-US" dirty="0"/>
          </a:p>
        </p:txBody>
      </p:sp>
      <p:sp>
        <p:nvSpPr>
          <p:cNvPr id="4" name="Footer Placeholder 3"/>
          <p:cNvSpPr>
            <a:spLocks noGrp="1"/>
          </p:cNvSpPr>
          <p:nvPr>
            <p:ph type="ftr" sz="quarter" idx="11"/>
          </p:nvPr>
        </p:nvSpPr>
        <p:spPr/>
        <p:txBody>
          <a:bodyPr/>
          <a:lstStyle/>
          <a:p>
            <a:r>
              <a:rPr lang="en-US" dirty="0" smtClean="0"/>
              <a:t>www.actuariesindia.org</a:t>
            </a:r>
            <a:endParaRPr lang="en-US" dirty="0"/>
          </a:p>
        </p:txBody>
      </p:sp>
      <p:sp>
        <p:nvSpPr>
          <p:cNvPr id="5" name="Slide Number Placeholder 4"/>
          <p:cNvSpPr>
            <a:spLocks noGrp="1"/>
          </p:cNvSpPr>
          <p:nvPr>
            <p:ph type="sldNum" sz="quarter" idx="12"/>
          </p:nvPr>
        </p:nvSpPr>
        <p:spPr/>
        <p:txBody>
          <a:bodyPr/>
          <a:lstStyle/>
          <a:p>
            <a:fld id="{1A13C416-6B76-4DFF-BC13-59A396451C7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dirty="0" smtClean="0"/>
              <a:t>28 July, 2011</a:t>
            </a:r>
            <a:endParaRPr lang="en-US" dirty="0"/>
          </a:p>
        </p:txBody>
      </p:sp>
      <p:sp>
        <p:nvSpPr>
          <p:cNvPr id="3" name="Footer Placeholder 2"/>
          <p:cNvSpPr>
            <a:spLocks noGrp="1"/>
          </p:cNvSpPr>
          <p:nvPr>
            <p:ph type="ftr" sz="quarter" idx="11"/>
          </p:nvPr>
        </p:nvSpPr>
        <p:spPr/>
        <p:txBody>
          <a:bodyPr/>
          <a:lstStyle/>
          <a:p>
            <a:r>
              <a:rPr lang="en-US" dirty="0" smtClean="0"/>
              <a:t>www.actuariesindia.org</a:t>
            </a:r>
            <a:endParaRPr lang="en-US" dirty="0"/>
          </a:p>
        </p:txBody>
      </p:sp>
      <p:sp>
        <p:nvSpPr>
          <p:cNvPr id="4" name="Slide Number Placeholder 3"/>
          <p:cNvSpPr>
            <a:spLocks noGrp="1"/>
          </p:cNvSpPr>
          <p:nvPr>
            <p:ph type="sldNum" sz="quarter" idx="12"/>
          </p:nvPr>
        </p:nvSpPr>
        <p:spPr/>
        <p:txBody>
          <a:bodyPr/>
          <a:lstStyle/>
          <a:p>
            <a:fld id="{1A13C416-6B76-4DFF-BC13-59A396451C7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dirty="0" smtClean="0"/>
              <a:t>28 July, 2011</a:t>
            </a:r>
            <a:endParaRPr lang="en-US" dirty="0"/>
          </a:p>
        </p:txBody>
      </p:sp>
      <p:sp>
        <p:nvSpPr>
          <p:cNvPr id="6" name="Footer Placeholder 5"/>
          <p:cNvSpPr>
            <a:spLocks noGrp="1"/>
          </p:cNvSpPr>
          <p:nvPr>
            <p:ph type="ftr" sz="quarter" idx="11"/>
          </p:nvPr>
        </p:nvSpPr>
        <p:spPr/>
        <p:txBody>
          <a:bodyPr/>
          <a:lstStyle/>
          <a:p>
            <a:r>
              <a:rPr lang="en-US" dirty="0" smtClean="0"/>
              <a:t>www.actuariesindia.org</a:t>
            </a:r>
            <a:endParaRPr lang="en-US" dirty="0"/>
          </a:p>
        </p:txBody>
      </p:sp>
      <p:sp>
        <p:nvSpPr>
          <p:cNvPr id="7" name="Slide Number Placeholder 6"/>
          <p:cNvSpPr>
            <a:spLocks noGrp="1"/>
          </p:cNvSpPr>
          <p:nvPr>
            <p:ph type="sldNum" sz="quarter" idx="12"/>
          </p:nvPr>
        </p:nvSpPr>
        <p:spPr/>
        <p:txBody>
          <a:bodyPr/>
          <a:lstStyle/>
          <a:p>
            <a:fld id="{1A13C416-6B76-4DFF-BC13-59A396451C7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dirty="0" smtClean="0"/>
              <a:t>28 July, 2011</a:t>
            </a:r>
            <a:endParaRPr lang="en-US" dirty="0"/>
          </a:p>
        </p:txBody>
      </p:sp>
      <p:sp>
        <p:nvSpPr>
          <p:cNvPr id="6" name="Footer Placeholder 5"/>
          <p:cNvSpPr>
            <a:spLocks noGrp="1"/>
          </p:cNvSpPr>
          <p:nvPr>
            <p:ph type="ftr" sz="quarter" idx="11"/>
          </p:nvPr>
        </p:nvSpPr>
        <p:spPr/>
        <p:txBody>
          <a:bodyPr/>
          <a:lstStyle/>
          <a:p>
            <a:r>
              <a:rPr lang="en-US" dirty="0" smtClean="0"/>
              <a:t>www.actuariesindia.org</a:t>
            </a:r>
            <a:endParaRPr lang="en-US" dirty="0"/>
          </a:p>
        </p:txBody>
      </p:sp>
      <p:sp>
        <p:nvSpPr>
          <p:cNvPr id="7" name="Slide Number Placeholder 6"/>
          <p:cNvSpPr>
            <a:spLocks noGrp="1"/>
          </p:cNvSpPr>
          <p:nvPr>
            <p:ph type="sldNum" sz="quarter" idx="12"/>
          </p:nvPr>
        </p:nvSpPr>
        <p:spPr/>
        <p:txBody>
          <a:bodyPr/>
          <a:lstStyle/>
          <a:p>
            <a:fld id="{1A13C416-6B76-4DFF-BC13-59A396451C7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vmlDrawing" Target="../drawings/vmlDrawing2.v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oleObject" Target="../embeddings/oleObject2.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vmlDrawing" Target="../drawings/vmlDrawing3.v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6200" y="6356350"/>
            <a:ext cx="2895600" cy="365125"/>
          </a:xfrm>
          <a:prstGeom prst="rect">
            <a:avLst/>
          </a:prstGeom>
        </p:spPr>
        <p:txBody>
          <a:bodyPr vert="horz" lIns="91440" tIns="45720" rIns="91440" bIns="45720" rtlCol="0" anchor="ctr"/>
          <a:lstStyle>
            <a:lvl1pPr algn="ctr">
              <a:defRPr sz="1600" b="1">
                <a:solidFill>
                  <a:srgbClr val="C00000"/>
                </a:solidFill>
                <a:latin typeface="Garamond" pitchFamily="18" charset="0"/>
              </a:defRPr>
            </a:lvl1pPr>
          </a:lstStyle>
          <a:p>
            <a:r>
              <a:rPr lang="en-US" dirty="0" smtClean="0"/>
              <a:t>www.actuariesindia.org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b="1">
                <a:solidFill>
                  <a:schemeClr val="tx2">
                    <a:lumMod val="75000"/>
                  </a:schemeClr>
                </a:solidFill>
                <a:latin typeface="Garamond" pitchFamily="18" charset="0"/>
              </a:defRPr>
            </a:lvl1pPr>
          </a:lstStyle>
          <a:p>
            <a:fld id="{1A13C416-6B76-4DFF-BC13-59A396451C72}" type="slidenum">
              <a:rPr lang="en-US" smtClean="0"/>
              <a:pPr/>
              <a:t>‹#›</a:t>
            </a:fld>
            <a:endParaRPr lang="en-US" dirty="0"/>
          </a:p>
        </p:txBody>
      </p:sp>
      <p:sp>
        <p:nvSpPr>
          <p:cNvPr id="9" name="Line 15"/>
          <p:cNvSpPr>
            <a:spLocks noChangeShapeType="1"/>
          </p:cNvSpPr>
          <p:nvPr userDrawn="1"/>
        </p:nvSpPr>
        <p:spPr bwMode="auto">
          <a:xfrm>
            <a:off x="119063" y="1143000"/>
            <a:ext cx="8845550" cy="0"/>
          </a:xfrm>
          <a:prstGeom prst="line">
            <a:avLst/>
          </a:prstGeom>
          <a:ln w="38100">
            <a:solidFill>
              <a:srgbClr val="C00000"/>
            </a:solidFill>
            <a:headEnd/>
            <a:tailEnd/>
          </a:ln>
        </p:spPr>
        <p:style>
          <a:lnRef idx="2">
            <a:schemeClr val="accent6"/>
          </a:lnRef>
          <a:fillRef idx="0">
            <a:schemeClr val="accent6"/>
          </a:fillRef>
          <a:effectRef idx="1">
            <a:schemeClr val="accent6"/>
          </a:effectRef>
          <a:fontRef idx="minor">
            <a:schemeClr val="tx1"/>
          </a:fontRef>
        </p:style>
        <p:txBody>
          <a:bodyPr wrap="none" anchor="ctr"/>
          <a:lstStyle/>
          <a:p>
            <a:pPr>
              <a:defRPr/>
            </a:pPr>
            <a:endParaRPr lang="en-US" dirty="0"/>
          </a:p>
        </p:txBody>
      </p:sp>
      <p:graphicFrame>
        <p:nvGraphicFramePr>
          <p:cNvPr id="10" name="Object 6"/>
          <p:cNvGraphicFramePr>
            <a:graphicFrameLocks noChangeAspect="1"/>
          </p:cNvGraphicFramePr>
          <p:nvPr userDrawn="1"/>
        </p:nvGraphicFramePr>
        <p:xfrm>
          <a:off x="7959296" y="279377"/>
          <a:ext cx="956104" cy="695348"/>
        </p:xfrm>
        <a:graphic>
          <a:graphicData uri="http://schemas.openxmlformats.org/presentationml/2006/ole">
            <mc:AlternateContent xmlns:mc="http://schemas.openxmlformats.org/markup-compatibility/2006">
              <mc:Choice xmlns:v="urn:schemas-microsoft-com:vml" Requires="v">
                <p:oleObj spid="_x0000_s1269" r:id="rId14" imgW="3961905" imgH="3415873" progId="">
                  <p:embed/>
                </p:oleObj>
              </mc:Choice>
              <mc:Fallback>
                <p:oleObj r:id="rId14" imgW="3961905" imgH="3415873" progId="">
                  <p:embed/>
                  <p:pic>
                    <p:nvPicPr>
                      <p:cNvPr id="0" name="Picture 9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59296" y="279377"/>
                        <a:ext cx="956104" cy="695348"/>
                      </a:xfrm>
                      <a:prstGeom prst="rect">
                        <a:avLst/>
                      </a:prstGeom>
                      <a:solidFill>
                        <a:srgbClr val="C0C0C0"/>
                      </a:solidFill>
                    </p:spPr>
                  </p:pic>
                </p:oleObj>
              </mc:Fallback>
            </mc:AlternateContent>
          </a:graphicData>
        </a:graphic>
      </p:graphicFrame>
      <p:sp>
        <p:nvSpPr>
          <p:cNvPr id="11" name="Title Placeholder 10"/>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r>
              <a:rPr lang="en-US" dirty="0" smtClean="0"/>
              <a:t>28 July, 2011</a:t>
            </a:r>
            <a:endParaRPr lang="en-GB"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GB" dirty="0" smtClean="0"/>
              <a:t>www.actuariesindia.org</a:t>
            </a:r>
            <a:endParaRPr lang="en-GB"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72" r:id="rId7"/>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6200" y="6356350"/>
            <a:ext cx="2895600" cy="365125"/>
          </a:xfrm>
          <a:prstGeom prst="rect">
            <a:avLst/>
          </a:prstGeom>
        </p:spPr>
        <p:txBody>
          <a:bodyPr vert="horz" lIns="91440" tIns="45720" rIns="91440" bIns="45720" rtlCol="0" anchor="ctr"/>
          <a:lstStyle>
            <a:lvl1pPr algn="ctr">
              <a:defRPr sz="1600" b="1">
                <a:solidFill>
                  <a:srgbClr val="C00000"/>
                </a:solidFill>
                <a:latin typeface="Garamond" pitchFamily="18" charset="0"/>
              </a:defRPr>
            </a:lvl1pPr>
          </a:lstStyle>
          <a:p>
            <a:r>
              <a:rPr lang="en-US" dirty="0" smtClean="0"/>
              <a:t>www.actuariesindia.org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b="1">
                <a:solidFill>
                  <a:schemeClr val="tx2">
                    <a:lumMod val="75000"/>
                  </a:schemeClr>
                </a:solidFill>
                <a:latin typeface="Garamond" pitchFamily="18" charset="0"/>
              </a:defRPr>
            </a:lvl1pPr>
          </a:lstStyle>
          <a:p>
            <a:fld id="{1A13C416-6B76-4DFF-BC13-59A396451C72}" type="slidenum">
              <a:rPr lang="en-US" smtClean="0">
                <a:solidFill>
                  <a:srgbClr val="1F497D">
                    <a:lumMod val="75000"/>
                  </a:srgbClr>
                </a:solidFill>
              </a:rPr>
              <a:pPr/>
              <a:t>‹#›</a:t>
            </a:fld>
            <a:endParaRPr lang="en-US" dirty="0">
              <a:solidFill>
                <a:srgbClr val="1F497D">
                  <a:lumMod val="75000"/>
                </a:srgbClr>
              </a:solidFill>
            </a:endParaRPr>
          </a:p>
        </p:txBody>
      </p:sp>
      <p:sp>
        <p:nvSpPr>
          <p:cNvPr id="9" name="Line 15"/>
          <p:cNvSpPr>
            <a:spLocks noChangeShapeType="1"/>
          </p:cNvSpPr>
          <p:nvPr userDrawn="1"/>
        </p:nvSpPr>
        <p:spPr bwMode="auto">
          <a:xfrm>
            <a:off x="119063" y="1143000"/>
            <a:ext cx="8845550" cy="0"/>
          </a:xfrm>
          <a:prstGeom prst="line">
            <a:avLst/>
          </a:prstGeom>
          <a:ln w="38100">
            <a:solidFill>
              <a:srgbClr val="C00000"/>
            </a:solidFill>
            <a:headEnd/>
            <a:tailEnd/>
          </a:ln>
        </p:spPr>
        <p:style>
          <a:lnRef idx="2">
            <a:schemeClr val="accent6"/>
          </a:lnRef>
          <a:fillRef idx="0">
            <a:schemeClr val="accent6"/>
          </a:fillRef>
          <a:effectRef idx="1">
            <a:schemeClr val="accent6"/>
          </a:effectRef>
          <a:fontRef idx="minor">
            <a:schemeClr val="tx1"/>
          </a:fontRef>
        </p:style>
        <p:txBody>
          <a:bodyPr wrap="none" anchor="ctr"/>
          <a:lstStyle/>
          <a:p>
            <a:pPr>
              <a:defRPr/>
            </a:pPr>
            <a:endParaRPr lang="en-US" dirty="0">
              <a:solidFill>
                <a:prstClr val="black"/>
              </a:solidFill>
            </a:endParaRPr>
          </a:p>
        </p:txBody>
      </p:sp>
      <p:graphicFrame>
        <p:nvGraphicFramePr>
          <p:cNvPr id="10" name="Object 6"/>
          <p:cNvGraphicFramePr>
            <a:graphicFrameLocks noChangeAspect="1"/>
          </p:cNvGraphicFramePr>
          <p:nvPr userDrawn="1"/>
        </p:nvGraphicFramePr>
        <p:xfrm>
          <a:off x="7959296" y="279377"/>
          <a:ext cx="956104" cy="695348"/>
        </p:xfrm>
        <a:graphic>
          <a:graphicData uri="http://schemas.openxmlformats.org/presentationml/2006/ole">
            <mc:AlternateContent xmlns:mc="http://schemas.openxmlformats.org/markup-compatibility/2006">
              <mc:Choice xmlns:v="urn:schemas-microsoft-com:vml" Requires="v">
                <p:oleObj spid="_x0000_s2131" r:id="rId14" imgW="3961905" imgH="3415873" progId="">
                  <p:embed/>
                </p:oleObj>
              </mc:Choice>
              <mc:Fallback>
                <p:oleObj r:id="rId14" imgW="3961905" imgH="3415873"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59296" y="279377"/>
                        <a:ext cx="956104" cy="695348"/>
                      </a:xfrm>
                      <a:prstGeom prst="rect">
                        <a:avLst/>
                      </a:prstGeom>
                      <a:solidFill>
                        <a:srgbClr val="C0C0C0"/>
                      </a:solidFill>
                    </p:spPr>
                  </p:pic>
                </p:oleObj>
              </mc:Fallback>
            </mc:AlternateContent>
          </a:graphicData>
        </a:graphic>
      </p:graphicFrame>
      <p:sp>
        <p:nvSpPr>
          <p:cNvPr id="11" name="Title Placeholder 10"/>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96163189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6200" y="6356350"/>
            <a:ext cx="2895600" cy="365125"/>
          </a:xfrm>
          <a:prstGeom prst="rect">
            <a:avLst/>
          </a:prstGeom>
        </p:spPr>
        <p:txBody>
          <a:bodyPr vert="horz" lIns="91440" tIns="45720" rIns="91440" bIns="45720" rtlCol="0" anchor="ctr"/>
          <a:lstStyle>
            <a:lvl1pPr algn="ctr">
              <a:defRPr sz="1600" b="1">
                <a:solidFill>
                  <a:srgbClr val="C00000"/>
                </a:solidFill>
                <a:latin typeface="Garamond" pitchFamily="18" charset="0"/>
              </a:defRPr>
            </a:lvl1pPr>
          </a:lstStyle>
          <a:p>
            <a:r>
              <a:rPr lang="en-US" dirty="0" smtClean="0"/>
              <a:t>www.actuariesindia.org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b="1">
                <a:solidFill>
                  <a:schemeClr val="tx2">
                    <a:lumMod val="75000"/>
                  </a:schemeClr>
                </a:solidFill>
                <a:latin typeface="Garamond" pitchFamily="18" charset="0"/>
              </a:defRPr>
            </a:lvl1pPr>
          </a:lstStyle>
          <a:p>
            <a:fld id="{1A13C416-6B76-4DFF-BC13-59A396451C72}" type="slidenum">
              <a:rPr lang="en-US" smtClean="0">
                <a:solidFill>
                  <a:srgbClr val="1F497D">
                    <a:lumMod val="75000"/>
                  </a:srgbClr>
                </a:solidFill>
              </a:rPr>
              <a:pPr/>
              <a:t>‹#›</a:t>
            </a:fld>
            <a:endParaRPr lang="en-US" dirty="0">
              <a:solidFill>
                <a:srgbClr val="1F497D">
                  <a:lumMod val="75000"/>
                </a:srgbClr>
              </a:solidFill>
            </a:endParaRPr>
          </a:p>
        </p:txBody>
      </p:sp>
      <p:sp>
        <p:nvSpPr>
          <p:cNvPr id="9" name="Line 15"/>
          <p:cNvSpPr>
            <a:spLocks noChangeShapeType="1"/>
          </p:cNvSpPr>
          <p:nvPr userDrawn="1"/>
        </p:nvSpPr>
        <p:spPr bwMode="auto">
          <a:xfrm>
            <a:off x="119063" y="1143000"/>
            <a:ext cx="8845550" cy="0"/>
          </a:xfrm>
          <a:prstGeom prst="line">
            <a:avLst/>
          </a:prstGeom>
          <a:ln w="38100">
            <a:solidFill>
              <a:srgbClr val="C00000"/>
            </a:solidFill>
            <a:headEnd/>
            <a:tailEnd/>
          </a:ln>
        </p:spPr>
        <p:style>
          <a:lnRef idx="2">
            <a:schemeClr val="accent6"/>
          </a:lnRef>
          <a:fillRef idx="0">
            <a:schemeClr val="accent6"/>
          </a:fillRef>
          <a:effectRef idx="1">
            <a:schemeClr val="accent6"/>
          </a:effectRef>
          <a:fontRef idx="minor">
            <a:schemeClr val="tx1"/>
          </a:fontRef>
        </p:style>
        <p:txBody>
          <a:bodyPr wrap="none" anchor="ctr"/>
          <a:lstStyle/>
          <a:p>
            <a:pPr>
              <a:defRPr/>
            </a:pPr>
            <a:endParaRPr lang="en-US" dirty="0">
              <a:solidFill>
                <a:prstClr val="black"/>
              </a:solidFill>
            </a:endParaRPr>
          </a:p>
        </p:txBody>
      </p:sp>
      <p:graphicFrame>
        <p:nvGraphicFramePr>
          <p:cNvPr id="10" name="Object 6"/>
          <p:cNvGraphicFramePr>
            <a:graphicFrameLocks noChangeAspect="1"/>
          </p:cNvGraphicFramePr>
          <p:nvPr userDrawn="1"/>
        </p:nvGraphicFramePr>
        <p:xfrm>
          <a:off x="7959296" y="279377"/>
          <a:ext cx="956104" cy="695348"/>
        </p:xfrm>
        <a:graphic>
          <a:graphicData uri="http://schemas.openxmlformats.org/presentationml/2006/ole">
            <mc:AlternateContent xmlns:mc="http://schemas.openxmlformats.org/markup-compatibility/2006">
              <mc:Choice xmlns:v="urn:schemas-microsoft-com:vml" Requires="v">
                <p:oleObj spid="_x0000_s3155" r:id="rId14" imgW="3961905" imgH="3415873" progId="">
                  <p:embed/>
                </p:oleObj>
              </mc:Choice>
              <mc:Fallback>
                <p:oleObj r:id="rId14" imgW="3961905" imgH="3415873"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59296" y="279377"/>
                        <a:ext cx="956104" cy="695348"/>
                      </a:xfrm>
                      <a:prstGeom prst="rect">
                        <a:avLst/>
                      </a:prstGeom>
                      <a:solidFill>
                        <a:srgbClr val="C0C0C0"/>
                      </a:solidFill>
                    </p:spPr>
                  </p:pic>
                </p:oleObj>
              </mc:Fallback>
            </mc:AlternateContent>
          </a:graphicData>
        </a:graphic>
      </p:graphicFrame>
      <p:sp>
        <p:nvSpPr>
          <p:cNvPr id="11" name="Title Placeholder 10"/>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5335686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8.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2" name="Group 10"/>
          <p:cNvGrpSpPr/>
          <p:nvPr/>
        </p:nvGrpSpPr>
        <p:grpSpPr>
          <a:xfrm>
            <a:off x="269528" y="239173"/>
            <a:ext cx="8874472" cy="903827"/>
            <a:chOff x="269528" y="5496973"/>
            <a:chExt cx="8874472" cy="1284827"/>
          </a:xfrm>
        </p:grpSpPr>
        <p:pic>
          <p:nvPicPr>
            <p:cNvPr id="1026" name="Picture 2"/>
            <p:cNvPicPr>
              <a:picLocks noChangeAspect="1" noChangeArrowheads="1"/>
            </p:cNvPicPr>
            <p:nvPr/>
          </p:nvPicPr>
          <p:blipFill>
            <a:blip r:embed="rId2" cstate="print"/>
            <a:srcRect/>
            <a:stretch>
              <a:fillRect/>
            </a:stretch>
          </p:blipFill>
          <p:spPr bwMode="auto">
            <a:xfrm>
              <a:off x="269528" y="5496973"/>
              <a:ext cx="1178272" cy="1284827"/>
            </a:xfrm>
            <a:prstGeom prst="rect">
              <a:avLst/>
            </a:prstGeom>
            <a:noFill/>
            <a:ln w="9525">
              <a:noFill/>
              <a:miter lim="800000"/>
              <a:headEnd/>
              <a:tailEnd/>
            </a:ln>
          </p:spPr>
        </p:pic>
        <p:sp>
          <p:nvSpPr>
            <p:cNvPr id="1029"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chemeClr val="tx1"/>
                </a:solidFill>
                <a:effectLst/>
                <a:latin typeface="Bahamas" pitchFamily="34" charset="0"/>
                <a:cs typeface="Times New Roman" pitchFamily="18" charset="0"/>
              </a:endParaRPr>
            </a:p>
          </p:txBody>
        </p:sp>
      </p:grpSp>
      <p:sp>
        <p:nvSpPr>
          <p:cNvPr id="8" name="Line 5"/>
          <p:cNvSpPr>
            <a:spLocks noChangeShapeType="1"/>
          </p:cNvSpPr>
          <p:nvPr/>
        </p:nvSpPr>
        <p:spPr bwMode="auto">
          <a:xfrm flipV="1">
            <a:off x="0" y="6172199"/>
            <a:ext cx="9144000" cy="0"/>
          </a:xfrm>
          <a:prstGeom prst="line">
            <a:avLst/>
          </a:prstGeom>
          <a:noFill/>
          <a:ln w="38100">
            <a:solidFill>
              <a:srgbClr val="A50021"/>
            </a:solidFill>
            <a:round/>
            <a:headEnd/>
            <a:tailEnd/>
          </a:ln>
        </p:spPr>
        <p:txBody>
          <a:bodyPr wrap="none" anchor="ctr"/>
          <a:lstStyle/>
          <a:p>
            <a:endParaRPr lang="en-US" dirty="0"/>
          </a:p>
        </p:txBody>
      </p:sp>
      <p:sp>
        <p:nvSpPr>
          <p:cNvPr id="10" name="Footer Placeholder 4"/>
          <p:cNvSpPr txBox="1">
            <a:spLocks/>
          </p:cNvSpPr>
          <p:nvPr/>
        </p:nvSpPr>
        <p:spPr>
          <a:xfrm>
            <a:off x="1600200" y="6477000"/>
            <a:ext cx="5791200" cy="2286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smtClean="0">
                <a:ln>
                  <a:noFill/>
                </a:ln>
                <a:solidFill>
                  <a:schemeClr val="accent6">
                    <a:lumMod val="50000"/>
                  </a:schemeClr>
                </a:solidFill>
                <a:effectLst/>
                <a:uLnTx/>
                <a:uFillTx/>
              </a:rPr>
              <a:t>Serving</a:t>
            </a:r>
            <a:r>
              <a:rPr kumimoji="0" lang="en-US" sz="1200" b="1" i="1" u="none" strike="noStrike" kern="1200" cap="none" spc="0" normalizeH="0" noProof="0" dirty="0" smtClean="0">
                <a:ln>
                  <a:noFill/>
                </a:ln>
                <a:solidFill>
                  <a:schemeClr val="accent6">
                    <a:lumMod val="50000"/>
                  </a:schemeClr>
                </a:solidFill>
                <a:effectLst/>
                <a:uLnTx/>
                <a:uFillTx/>
              </a:rPr>
              <a:t> the Cause of Public Interest</a:t>
            </a:r>
            <a:endParaRPr kumimoji="0" lang="en-US" sz="1200" b="1" i="1" u="none" strike="noStrike" kern="1200" cap="none" spc="0" normalizeH="0" baseline="0" noProof="0" dirty="0">
              <a:ln>
                <a:noFill/>
              </a:ln>
              <a:solidFill>
                <a:schemeClr val="accent6">
                  <a:lumMod val="50000"/>
                </a:schemeClr>
              </a:solidFill>
              <a:effectLst/>
              <a:uLnTx/>
              <a:uFillTx/>
            </a:endParaRPr>
          </a:p>
        </p:txBody>
      </p:sp>
      <p:sp>
        <p:nvSpPr>
          <p:cNvPr id="11" name="Footer Placeholder 4"/>
          <p:cNvSpPr txBox="1">
            <a:spLocks/>
          </p:cNvSpPr>
          <p:nvPr/>
        </p:nvSpPr>
        <p:spPr>
          <a:xfrm>
            <a:off x="1676400" y="6248400"/>
            <a:ext cx="5791200" cy="2286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smtClean="0">
                <a:ln>
                  <a:noFill/>
                </a:ln>
                <a:solidFill>
                  <a:schemeClr val="accent6">
                    <a:lumMod val="50000"/>
                  </a:schemeClr>
                </a:solidFill>
                <a:effectLst/>
                <a:uLnTx/>
                <a:uFillTx/>
              </a:rPr>
              <a:t>Indian Actuarial Profession</a:t>
            </a:r>
            <a:endParaRPr kumimoji="0" lang="en-US" sz="1200" b="1" i="1" u="none" strike="noStrike" kern="1200" cap="none" spc="0" normalizeH="0" baseline="0" noProof="0" dirty="0">
              <a:ln>
                <a:noFill/>
              </a:ln>
              <a:solidFill>
                <a:schemeClr val="accent6">
                  <a:lumMod val="50000"/>
                </a:schemeClr>
              </a:solidFill>
              <a:effectLst/>
              <a:uLnTx/>
              <a:uFillTx/>
            </a:endParaRPr>
          </a:p>
        </p:txBody>
      </p:sp>
      <p:sp>
        <p:nvSpPr>
          <p:cNvPr id="22" name="Line 5"/>
          <p:cNvSpPr>
            <a:spLocks noChangeShapeType="1"/>
          </p:cNvSpPr>
          <p:nvPr/>
        </p:nvSpPr>
        <p:spPr bwMode="auto">
          <a:xfrm flipV="1">
            <a:off x="0" y="1264918"/>
            <a:ext cx="9144000" cy="0"/>
          </a:xfrm>
          <a:prstGeom prst="line">
            <a:avLst/>
          </a:prstGeom>
          <a:noFill/>
          <a:ln w="38100">
            <a:solidFill>
              <a:srgbClr val="A50021"/>
            </a:solidFill>
            <a:round/>
            <a:headEnd/>
            <a:tailEnd/>
          </a:ln>
        </p:spPr>
        <p:txBody>
          <a:bodyPr wrap="none" anchor="ctr"/>
          <a:lstStyle/>
          <a:p>
            <a:endParaRPr lang="en-US" dirty="0"/>
          </a:p>
        </p:txBody>
      </p:sp>
      <p:sp>
        <p:nvSpPr>
          <p:cNvPr id="3" name="TextBox 2"/>
          <p:cNvSpPr txBox="1"/>
          <p:nvPr/>
        </p:nvSpPr>
        <p:spPr>
          <a:xfrm>
            <a:off x="1442049" y="466753"/>
            <a:ext cx="6934200" cy="553998"/>
          </a:xfrm>
          <a:prstGeom prst="rect">
            <a:avLst/>
          </a:prstGeom>
          <a:noFill/>
        </p:spPr>
        <p:txBody>
          <a:bodyPr wrap="square" rtlCol="0">
            <a:spAutoFit/>
          </a:bodyPr>
          <a:lstStyle/>
          <a:p>
            <a:r>
              <a:rPr lang="en-GB" sz="3000" b="1" dirty="0" smtClean="0">
                <a:latin typeface="+mj-lt"/>
              </a:rPr>
              <a:t>India Fellowship Seminar June 2016</a:t>
            </a:r>
            <a:endParaRPr lang="en-GB" sz="3000" b="1" dirty="0">
              <a:latin typeface="+mj-lt"/>
            </a:endParaRPr>
          </a:p>
        </p:txBody>
      </p:sp>
      <p:sp>
        <p:nvSpPr>
          <p:cNvPr id="5" name="TextBox 4"/>
          <p:cNvSpPr txBox="1"/>
          <p:nvPr/>
        </p:nvSpPr>
        <p:spPr>
          <a:xfrm>
            <a:off x="269528" y="3429000"/>
            <a:ext cx="3997672" cy="2585323"/>
          </a:xfrm>
          <a:prstGeom prst="rect">
            <a:avLst/>
          </a:prstGeom>
          <a:noFill/>
        </p:spPr>
        <p:txBody>
          <a:bodyPr wrap="square" rtlCol="0">
            <a:spAutoFit/>
          </a:bodyPr>
          <a:lstStyle/>
          <a:p>
            <a:r>
              <a:rPr lang="en-GB" b="1" dirty="0" smtClean="0">
                <a:latin typeface="+mj-lt"/>
              </a:rPr>
              <a:t>Guide</a:t>
            </a:r>
          </a:p>
          <a:p>
            <a:r>
              <a:rPr lang="en-GB" b="1" dirty="0" smtClean="0">
                <a:solidFill>
                  <a:srgbClr val="3333FF"/>
                </a:solidFill>
                <a:latin typeface="+mj-lt"/>
              </a:rPr>
              <a:t>Richard W Holloway</a:t>
            </a:r>
          </a:p>
          <a:p>
            <a:endParaRPr lang="en-GB" dirty="0">
              <a:latin typeface="+mj-lt"/>
            </a:endParaRPr>
          </a:p>
          <a:p>
            <a:r>
              <a:rPr lang="en-GB" b="1" dirty="0" smtClean="0">
                <a:latin typeface="+mj-lt"/>
              </a:rPr>
              <a:t>Presenters</a:t>
            </a:r>
          </a:p>
          <a:p>
            <a:r>
              <a:rPr lang="en-GB" b="1" dirty="0" smtClean="0">
                <a:solidFill>
                  <a:srgbClr val="3333FF"/>
                </a:solidFill>
                <a:latin typeface="+mj-lt"/>
              </a:rPr>
              <a:t>Prerna Nagpal</a:t>
            </a:r>
          </a:p>
          <a:p>
            <a:r>
              <a:rPr lang="en-GB" b="1" dirty="0" smtClean="0">
                <a:solidFill>
                  <a:srgbClr val="3333FF"/>
                </a:solidFill>
                <a:latin typeface="+mj-lt"/>
              </a:rPr>
              <a:t>Himanshu Garg</a:t>
            </a:r>
          </a:p>
          <a:p>
            <a:endParaRPr lang="en-GB" dirty="0">
              <a:latin typeface="+mj-lt"/>
            </a:endParaRPr>
          </a:p>
          <a:p>
            <a:r>
              <a:rPr lang="en-GB" b="1" dirty="0" smtClean="0">
                <a:latin typeface="+mj-lt"/>
              </a:rPr>
              <a:t>9</a:t>
            </a:r>
            <a:r>
              <a:rPr lang="en-GB" b="1" baseline="30000" dirty="0" smtClean="0">
                <a:latin typeface="+mj-lt"/>
              </a:rPr>
              <a:t>th</a:t>
            </a:r>
            <a:r>
              <a:rPr lang="en-GB" b="1" dirty="0" smtClean="0">
                <a:latin typeface="+mj-lt"/>
              </a:rPr>
              <a:t> June 2016</a:t>
            </a:r>
          </a:p>
          <a:p>
            <a:r>
              <a:rPr lang="en-GB" b="1" dirty="0" smtClean="0">
                <a:latin typeface="+mj-lt"/>
              </a:rPr>
              <a:t>Mumbai, India</a:t>
            </a:r>
            <a:endParaRPr lang="en-GB" b="1" dirty="0">
              <a:latin typeface="+mj-lt"/>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540266" y="4276725"/>
            <a:ext cx="2705100" cy="1695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extBox 15"/>
          <p:cNvSpPr txBox="1"/>
          <p:nvPr/>
        </p:nvSpPr>
        <p:spPr>
          <a:xfrm>
            <a:off x="269528" y="2174523"/>
            <a:ext cx="8645871" cy="461665"/>
          </a:xfrm>
          <a:prstGeom prst="rect">
            <a:avLst/>
          </a:prstGeom>
          <a:solidFill>
            <a:srgbClr val="000000"/>
          </a:solidFill>
        </p:spPr>
        <p:txBody>
          <a:bodyPr wrap="square" rtlCol="0">
            <a:spAutoFit/>
          </a:bodyPr>
          <a:lstStyle/>
          <a:p>
            <a:r>
              <a:rPr lang="en-US" sz="2400" b="1" dirty="0" smtClean="0">
                <a:solidFill>
                  <a:srgbClr val="CC0000"/>
                </a:solidFill>
                <a:latin typeface="+mj-lt"/>
              </a:rPr>
              <a:t>Impact </a:t>
            </a:r>
            <a:r>
              <a:rPr lang="en-US" sz="2400" b="1" dirty="0">
                <a:solidFill>
                  <a:srgbClr val="CC0000"/>
                </a:solidFill>
                <a:latin typeface="+mj-lt"/>
              </a:rPr>
              <a:t>on long term liabilities management</a:t>
            </a:r>
            <a:endParaRPr lang="en-GB" sz="2400" b="1" dirty="0">
              <a:solidFill>
                <a:srgbClr val="CC0000"/>
              </a:solidFill>
              <a:latin typeface="+mj-lt"/>
            </a:endParaRPr>
          </a:p>
        </p:txBody>
      </p:sp>
      <p:sp>
        <p:nvSpPr>
          <p:cNvPr id="17" name="TextBox 16"/>
          <p:cNvSpPr txBox="1"/>
          <p:nvPr/>
        </p:nvSpPr>
        <p:spPr>
          <a:xfrm>
            <a:off x="253712" y="1638891"/>
            <a:ext cx="8661687" cy="461665"/>
          </a:xfrm>
          <a:prstGeom prst="rect">
            <a:avLst/>
          </a:prstGeom>
          <a:solidFill>
            <a:srgbClr val="000066"/>
          </a:solidFill>
        </p:spPr>
        <p:txBody>
          <a:bodyPr wrap="square" rtlCol="0">
            <a:spAutoFit/>
          </a:bodyPr>
          <a:lstStyle/>
          <a:p>
            <a:r>
              <a:rPr lang="en-US" sz="2400" b="1" dirty="0">
                <a:solidFill>
                  <a:schemeClr val="bg1"/>
                </a:solidFill>
                <a:latin typeface="+mj-lt"/>
              </a:rPr>
              <a:t>Transition to a low interest rate environment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alpha val="72000"/>
          </a:schemeClr>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www.actuariesindia.org</a:t>
            </a:r>
            <a:endParaRPr lang="en-US" dirty="0"/>
          </a:p>
        </p:txBody>
      </p:sp>
      <p:sp>
        <p:nvSpPr>
          <p:cNvPr id="5" name="Slide Number Placeholder 4"/>
          <p:cNvSpPr>
            <a:spLocks noGrp="1"/>
          </p:cNvSpPr>
          <p:nvPr>
            <p:ph type="sldNum" sz="quarter" idx="12"/>
          </p:nvPr>
        </p:nvSpPr>
        <p:spPr/>
        <p:txBody>
          <a:bodyPr/>
          <a:lstStyle/>
          <a:p>
            <a:fld id="{1A13C416-6B76-4DFF-BC13-59A396451C72}" type="slidenum">
              <a:rPr lang="en-US" smtClean="0">
                <a:solidFill>
                  <a:srgbClr val="1F497D">
                    <a:lumMod val="75000"/>
                  </a:srgbClr>
                </a:solidFill>
              </a:rPr>
              <a:pPr/>
              <a:t>10</a:t>
            </a:fld>
            <a:endParaRPr lang="en-US" dirty="0">
              <a:solidFill>
                <a:srgbClr val="1F497D">
                  <a:lumMod val="75000"/>
                </a:srgbClr>
              </a:solidFill>
            </a:endParaRPr>
          </a:p>
        </p:txBody>
      </p:sp>
      <p:sp>
        <p:nvSpPr>
          <p:cNvPr id="6" name="TextBox 5"/>
          <p:cNvSpPr txBox="1"/>
          <p:nvPr/>
        </p:nvSpPr>
        <p:spPr>
          <a:xfrm>
            <a:off x="70449" y="1676400"/>
            <a:ext cx="6021200" cy="553998"/>
          </a:xfrm>
          <a:prstGeom prst="rect">
            <a:avLst/>
          </a:prstGeom>
          <a:noFill/>
        </p:spPr>
        <p:txBody>
          <a:bodyPr wrap="none" rtlCol="0">
            <a:spAutoFit/>
          </a:bodyPr>
          <a:lstStyle/>
          <a:p>
            <a:r>
              <a:rPr lang="en-GB" sz="3000" b="1" dirty="0" smtClean="0">
                <a:solidFill>
                  <a:prstClr val="white"/>
                </a:solidFill>
                <a:latin typeface="Arial" panose="020B0604020202020204" pitchFamily="34" charset="0"/>
                <a:cs typeface="Arial" panose="020B0604020202020204" pitchFamily="34" charset="0"/>
              </a:rPr>
              <a:t>Market Response and Solutions</a:t>
            </a:r>
            <a:endParaRPr lang="en-GB" sz="3000" b="1" dirty="0">
              <a:solidFill>
                <a:prstClr val="white"/>
              </a:solidFill>
              <a:latin typeface="Arial" panose="020B0604020202020204" pitchFamily="34" charset="0"/>
              <a:cs typeface="Arial" panose="020B0604020202020204" pitchFamily="34" charset="0"/>
            </a:endParaRPr>
          </a:p>
        </p:txBody>
      </p:sp>
      <p:sp>
        <p:nvSpPr>
          <p:cNvPr id="7" name="Content Placeholder 3"/>
          <p:cNvSpPr txBox="1">
            <a:spLocks/>
          </p:cNvSpPr>
          <p:nvPr/>
        </p:nvSpPr>
        <p:spPr>
          <a:xfrm>
            <a:off x="381000" y="2895600"/>
            <a:ext cx="8229600" cy="31543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b="1" dirty="0" smtClean="0">
                <a:solidFill>
                  <a:prstClr val="white"/>
                </a:solidFill>
                <a:latin typeface="Arial" panose="020B0604020202020204" pitchFamily="34" charset="0"/>
                <a:cs typeface="Arial" panose="020B0604020202020204" pitchFamily="34" charset="0"/>
              </a:rPr>
              <a:t>Insurance Industry Response: Japan</a:t>
            </a:r>
          </a:p>
          <a:p>
            <a:r>
              <a:rPr lang="en-GB" sz="2000" b="1" dirty="0" smtClean="0">
                <a:solidFill>
                  <a:prstClr val="white"/>
                </a:solidFill>
                <a:latin typeface="Arial" panose="020B0604020202020204" pitchFamily="34" charset="0"/>
                <a:cs typeface="Arial" panose="020B0604020202020204" pitchFamily="34" charset="0"/>
              </a:rPr>
              <a:t>A case study of Sub Prime Crisis</a:t>
            </a:r>
          </a:p>
          <a:p>
            <a:r>
              <a:rPr lang="en-GB" sz="2000" b="1" dirty="0" smtClean="0">
                <a:solidFill>
                  <a:prstClr val="white"/>
                </a:solidFill>
                <a:latin typeface="Arial" panose="020B0604020202020204" pitchFamily="34" charset="0"/>
                <a:cs typeface="Arial" panose="020B0604020202020204" pitchFamily="34" charset="0"/>
              </a:rPr>
              <a:t>Assessment of various solutions available</a:t>
            </a:r>
          </a:p>
          <a:p>
            <a:pPr marL="0" indent="0">
              <a:buNone/>
            </a:pPr>
            <a:r>
              <a:rPr lang="en-GB" sz="2000" b="1" dirty="0" smtClean="0">
                <a:solidFill>
                  <a:prstClr val="white"/>
                </a:solidFill>
                <a:latin typeface="Arial" panose="020B0604020202020204" pitchFamily="34" charset="0"/>
                <a:cs typeface="Arial" panose="020B0604020202020204" pitchFamily="34" charset="0"/>
              </a:rPr>
              <a:t>     a. EIOPA Stress Tests</a:t>
            </a:r>
          </a:p>
          <a:p>
            <a:pPr marL="0" indent="0">
              <a:buNone/>
            </a:pPr>
            <a:r>
              <a:rPr lang="en-GB" sz="2000" b="1" dirty="0" smtClean="0">
                <a:solidFill>
                  <a:prstClr val="white"/>
                </a:solidFill>
                <a:latin typeface="Arial" panose="020B0604020202020204" pitchFamily="34" charset="0"/>
                <a:cs typeface="Arial" panose="020B0604020202020204" pitchFamily="34" charset="0"/>
              </a:rPr>
              <a:t>     b. Interest Rate Modelling approach</a:t>
            </a:r>
          </a:p>
          <a:p>
            <a:pPr marL="0" indent="0">
              <a:buNone/>
            </a:pPr>
            <a:r>
              <a:rPr lang="en-GB" sz="2000" b="1" dirty="0" smtClean="0">
                <a:solidFill>
                  <a:prstClr val="white"/>
                </a:solidFill>
                <a:latin typeface="Arial" panose="020B0604020202020204" pitchFamily="34" charset="0"/>
                <a:cs typeface="Arial" panose="020B0604020202020204" pitchFamily="34" charset="0"/>
              </a:rPr>
              <a:t>     C. Product Innovation</a:t>
            </a:r>
          </a:p>
          <a:p>
            <a:pPr marL="0" indent="0">
              <a:buNone/>
            </a:pPr>
            <a:endParaRPr lang="en-GB" sz="20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920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A13C416-6B76-4DFF-BC13-59A396451C72}" type="slidenum">
              <a:rPr lang="en-US" smtClean="0"/>
              <a:pPr/>
              <a:t>11</a:t>
            </a:fld>
            <a:endParaRPr lang="en-US" dirty="0"/>
          </a:p>
        </p:txBody>
      </p:sp>
      <p:sp>
        <p:nvSpPr>
          <p:cNvPr id="7" name="Text Placeholder 1"/>
          <p:cNvSpPr txBox="1">
            <a:spLocks/>
          </p:cNvSpPr>
          <p:nvPr/>
        </p:nvSpPr>
        <p:spPr>
          <a:xfrm>
            <a:off x="76200" y="363921"/>
            <a:ext cx="8153400" cy="609600"/>
          </a:xfrm>
          <a:prstGeom prst="rect">
            <a:avLst/>
          </a:prstGeom>
        </p:spPr>
        <p:txBody>
          <a:bodyPr/>
          <a:lstStyle/>
          <a:p>
            <a:pPr marL="342900" lvl="0" indent="-342900" eaLnBrk="0" fontAlgn="base" hangingPunct="0">
              <a:spcBef>
                <a:spcPct val="20000"/>
              </a:spcBef>
              <a:spcAft>
                <a:spcPct val="0"/>
              </a:spcAft>
              <a:defRPr/>
            </a:pPr>
            <a:r>
              <a:rPr lang="en-US" sz="2400" b="1" dirty="0" smtClean="0">
                <a:solidFill>
                  <a:srgbClr val="003399"/>
                </a:solidFill>
                <a:latin typeface="Arial" panose="020B0604020202020204" pitchFamily="34" charset="0"/>
                <a:cs typeface="Arial" panose="020B0604020202020204" pitchFamily="34" charset="0"/>
              </a:rPr>
              <a:t>A case study on Japan</a:t>
            </a:r>
            <a:endParaRPr lang="en-US" sz="2400" b="1" dirty="0">
              <a:solidFill>
                <a:srgbClr val="003399"/>
              </a:solidFill>
              <a:latin typeface="Arial" panose="020B0604020202020204" pitchFamily="34" charset="0"/>
              <a:cs typeface="Arial" panose="020B0604020202020204" pitchFamily="34" charset="0"/>
            </a:endParaRPr>
          </a:p>
        </p:txBody>
      </p:sp>
      <p:sp>
        <p:nvSpPr>
          <p:cNvPr id="8" name="Footer Placeholder 4"/>
          <p:cNvSpPr>
            <a:spLocks noGrp="1"/>
          </p:cNvSpPr>
          <p:nvPr>
            <p:ph type="ftr" sz="quarter" idx="11"/>
          </p:nvPr>
        </p:nvSpPr>
        <p:spPr>
          <a:xfrm>
            <a:off x="914400" y="6324600"/>
            <a:ext cx="2895600" cy="365125"/>
          </a:xfrm>
        </p:spPr>
        <p:txBody>
          <a:bodyPr/>
          <a:lstStyle/>
          <a:p>
            <a:pPr algn="l"/>
            <a:r>
              <a:rPr lang="en-US" dirty="0" smtClean="0"/>
              <a:t>www.actuariesindia.org</a:t>
            </a:r>
            <a:endParaRPr lang="en-US" dirty="0"/>
          </a:p>
        </p:txBody>
      </p:sp>
      <p:sp>
        <p:nvSpPr>
          <p:cNvPr id="3" name="TextBox 2"/>
          <p:cNvSpPr txBox="1"/>
          <p:nvPr/>
        </p:nvSpPr>
        <p:spPr>
          <a:xfrm>
            <a:off x="457200" y="1295400"/>
            <a:ext cx="8153400" cy="523220"/>
          </a:xfrm>
          <a:prstGeom prst="rect">
            <a:avLst/>
          </a:prstGeom>
          <a:noFill/>
        </p:spPr>
        <p:txBody>
          <a:bodyPr wrap="square" rtlCol="0">
            <a:spAutoFit/>
          </a:bodyPr>
          <a:lstStyle/>
          <a:p>
            <a:pPr algn="just"/>
            <a:r>
              <a:rPr lang="en-US" sz="1400" b="1" dirty="0">
                <a:solidFill>
                  <a:schemeClr val="accent1"/>
                </a:solidFill>
                <a:latin typeface="Arial" panose="020B0604020202020204" pitchFamily="34" charset="0"/>
                <a:cs typeface="Arial" panose="020B0604020202020204" pitchFamily="34" charset="0"/>
              </a:rPr>
              <a:t>The Japanese life insurance industry offers a real-world example of what can happen when </a:t>
            </a:r>
            <a:r>
              <a:rPr lang="en-US" sz="1400" b="1" dirty="0" smtClean="0">
                <a:solidFill>
                  <a:schemeClr val="accent1"/>
                </a:solidFill>
                <a:latin typeface="Arial" panose="020B0604020202020204" pitchFamily="34" charset="0"/>
                <a:cs typeface="Arial" panose="020B0604020202020204" pitchFamily="34" charset="0"/>
              </a:rPr>
              <a:t>interest rates </a:t>
            </a:r>
            <a:r>
              <a:rPr lang="en-US" sz="1400" b="1" dirty="0">
                <a:solidFill>
                  <a:schemeClr val="accent1"/>
                </a:solidFill>
                <a:latin typeface="Arial" panose="020B0604020202020204" pitchFamily="34" charset="0"/>
                <a:cs typeface="Arial" panose="020B0604020202020204" pitchFamily="34" charset="0"/>
              </a:rPr>
              <a:t>suddenly decrease and stay low for an extended period of time</a:t>
            </a:r>
            <a:endParaRPr lang="en-GB" sz="1400" b="1" dirty="0">
              <a:solidFill>
                <a:schemeClr val="accent1"/>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503" t="31603" r="52378" b="15877"/>
          <a:stretch/>
        </p:blipFill>
        <p:spPr bwMode="auto">
          <a:xfrm>
            <a:off x="5486400" y="1852779"/>
            <a:ext cx="3398294" cy="3641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2057400"/>
            <a:ext cx="4495800" cy="4401205"/>
          </a:xfrm>
          <a:prstGeom prst="rect">
            <a:avLst/>
          </a:prstGeom>
          <a:noFill/>
        </p:spPr>
        <p:txBody>
          <a:bodyPr wrap="square" rtlCol="0">
            <a:spAutoFit/>
          </a:bodyPr>
          <a:lstStyle/>
          <a:p>
            <a:pPr marL="285750" indent="-285750">
              <a:buFont typeface="Wingdings 3"/>
              <a:buChar char="u"/>
            </a:pPr>
            <a:r>
              <a:rPr lang="en-GB" sz="1400" dirty="0" smtClean="0">
                <a:latin typeface="Arial" panose="020B0604020202020204" pitchFamily="34" charset="0"/>
                <a:cs typeface="Arial" panose="020B0604020202020204" pitchFamily="34" charset="0"/>
                <a:sym typeface="Wingdings 3"/>
              </a:rPr>
              <a:t>8 life insurers were liquidated or taken over between 1997 and 2003.</a:t>
            </a:r>
          </a:p>
          <a:p>
            <a:endParaRPr lang="en-GB" sz="1400" dirty="0" smtClean="0">
              <a:latin typeface="Arial" panose="020B0604020202020204" pitchFamily="34" charset="0"/>
              <a:cs typeface="Arial" panose="020B0604020202020204" pitchFamily="34" charset="0"/>
              <a:sym typeface="Wingdings 3"/>
            </a:endParaRPr>
          </a:p>
          <a:p>
            <a:pPr marL="285750" indent="-285750">
              <a:buFont typeface="Wingdings 3"/>
              <a:buChar char="u"/>
            </a:pPr>
            <a:r>
              <a:rPr lang="en-GB" sz="1400" dirty="0" smtClean="0">
                <a:latin typeface="Arial" panose="020B0604020202020204" pitchFamily="34" charset="0"/>
                <a:cs typeface="Arial" panose="020B0604020202020204" pitchFamily="34" charset="0"/>
                <a:sym typeface="Wingdings 3"/>
              </a:rPr>
              <a:t>Rapid decline in the interest rate in 1980s induced insurers to invest in stock markets which subsequently also faced downturn when the stock market bubble burst in 1989.</a:t>
            </a:r>
          </a:p>
          <a:p>
            <a:pPr marL="285750" indent="-285750">
              <a:buFont typeface="Wingdings 3"/>
              <a:buChar char="u"/>
            </a:pPr>
            <a:endParaRPr lang="en-GB" sz="1400" dirty="0">
              <a:latin typeface="Arial" panose="020B0604020202020204" pitchFamily="34" charset="0"/>
              <a:cs typeface="Arial" panose="020B0604020202020204" pitchFamily="34" charset="0"/>
              <a:sym typeface="Wingdings 3"/>
            </a:endParaRPr>
          </a:p>
          <a:p>
            <a:pPr marL="285750" indent="-285750">
              <a:buFont typeface="Wingdings 3"/>
              <a:buChar char="u"/>
            </a:pPr>
            <a:r>
              <a:rPr lang="en-GB" sz="1400" dirty="0" smtClean="0">
                <a:latin typeface="Arial" panose="020B0604020202020204" pitchFamily="34" charset="0"/>
                <a:cs typeface="Arial" panose="020B0604020202020204" pitchFamily="34" charset="0"/>
                <a:sym typeface="Wingdings 3"/>
              </a:rPr>
              <a:t>Significant losses to insurers in foreign currency holdings in the mid-1980s following a large appreciation of Yen.</a:t>
            </a:r>
          </a:p>
          <a:p>
            <a:pPr marL="285750" indent="-285750">
              <a:buFont typeface="Wingdings 3"/>
              <a:buChar char="u"/>
            </a:pPr>
            <a:endParaRPr lang="en-GB" sz="1400" dirty="0">
              <a:latin typeface="Arial" panose="020B0604020202020204" pitchFamily="34" charset="0"/>
              <a:cs typeface="Arial" panose="020B0604020202020204" pitchFamily="34" charset="0"/>
              <a:sym typeface="Wingdings 3"/>
            </a:endParaRPr>
          </a:p>
          <a:p>
            <a:pPr marL="285750" indent="-285750">
              <a:buFont typeface="Wingdings 3"/>
              <a:buChar char="u"/>
            </a:pPr>
            <a:r>
              <a:rPr lang="en-GB" sz="1400" dirty="0" smtClean="0">
                <a:latin typeface="Arial" panose="020B0604020202020204" pitchFamily="34" charset="0"/>
                <a:cs typeface="Arial" panose="020B0604020202020204" pitchFamily="34" charset="0"/>
                <a:sym typeface="Wingdings 3"/>
              </a:rPr>
              <a:t>Insurers continued to offer guarantees in order of 5.5% until mid-1990s amid fierce competition from Government sponsored financial institutions.</a:t>
            </a:r>
          </a:p>
          <a:p>
            <a:pPr marL="285750" indent="-285750">
              <a:buFont typeface="Wingdings 3"/>
              <a:buChar char="u"/>
            </a:pPr>
            <a:endParaRPr lang="en-GB" sz="1400" dirty="0">
              <a:latin typeface="Arial" panose="020B0604020202020204" pitchFamily="34" charset="0"/>
              <a:cs typeface="Arial" panose="020B0604020202020204" pitchFamily="34" charset="0"/>
              <a:sym typeface="Wingdings 3"/>
            </a:endParaRPr>
          </a:p>
          <a:p>
            <a:pPr marL="285750" indent="-285750">
              <a:buFont typeface="Wingdings 3"/>
              <a:buChar char="u"/>
            </a:pPr>
            <a:r>
              <a:rPr lang="en-GB" sz="1400" dirty="0" smtClean="0">
                <a:latin typeface="Arial" panose="020B0604020202020204" pitchFamily="34" charset="0"/>
                <a:cs typeface="Arial" panose="020B0604020202020204" pitchFamily="34" charset="0"/>
                <a:sym typeface="Wingdings 3"/>
              </a:rPr>
              <a:t>Loss of policyholder confidence and surge in surrenders</a:t>
            </a:r>
          </a:p>
          <a:p>
            <a:pPr marL="285750" indent="-285750">
              <a:buFont typeface="Wingdings 3"/>
              <a:buChar char="u"/>
            </a:pPr>
            <a:endParaRPr lang="en-GB" sz="1400" dirty="0">
              <a:latin typeface="Arial" panose="020B0604020202020204" pitchFamily="34" charset="0"/>
              <a:cs typeface="Arial" panose="020B0604020202020204" pitchFamily="34" charset="0"/>
              <a:sym typeface="Wingdings 3"/>
            </a:endParaRPr>
          </a:p>
          <a:p>
            <a:pPr marL="285750" indent="-285750">
              <a:buFont typeface="Wingdings 3"/>
              <a:buChar char="u"/>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1807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A13C416-6B76-4DFF-BC13-59A396451C72}" type="slidenum">
              <a:rPr lang="en-US" smtClean="0"/>
              <a:pPr/>
              <a:t>12</a:t>
            </a:fld>
            <a:endParaRPr lang="en-US" dirty="0"/>
          </a:p>
        </p:txBody>
      </p:sp>
      <p:sp>
        <p:nvSpPr>
          <p:cNvPr id="7" name="Text Placeholder 1"/>
          <p:cNvSpPr txBox="1">
            <a:spLocks/>
          </p:cNvSpPr>
          <p:nvPr/>
        </p:nvSpPr>
        <p:spPr>
          <a:xfrm>
            <a:off x="76200" y="304800"/>
            <a:ext cx="8153400" cy="609600"/>
          </a:xfrm>
          <a:prstGeom prst="rect">
            <a:avLst/>
          </a:prstGeom>
        </p:spPr>
        <p:txBody>
          <a:bodyPr/>
          <a:lstStyle/>
          <a:p>
            <a:pPr marL="342900" lvl="0" indent="-342900" eaLnBrk="0" fontAlgn="base" hangingPunct="0">
              <a:spcBef>
                <a:spcPct val="20000"/>
              </a:spcBef>
              <a:spcAft>
                <a:spcPct val="0"/>
              </a:spcAft>
              <a:defRPr/>
            </a:pPr>
            <a:r>
              <a:rPr lang="en-US" sz="2400" b="1" dirty="0" smtClean="0">
                <a:solidFill>
                  <a:srgbClr val="003399"/>
                </a:solidFill>
                <a:latin typeface="Arial" panose="020B0604020202020204" pitchFamily="34" charset="0"/>
                <a:cs typeface="Arial" panose="020B0604020202020204" pitchFamily="34" charset="0"/>
              </a:rPr>
              <a:t>Japan – Solutions Implemented</a:t>
            </a:r>
            <a:endParaRPr lang="en-US" sz="2400" b="1" dirty="0">
              <a:solidFill>
                <a:srgbClr val="003399"/>
              </a:solidFill>
              <a:latin typeface="Arial" panose="020B0604020202020204" pitchFamily="34" charset="0"/>
              <a:cs typeface="Arial" panose="020B0604020202020204" pitchFamily="34" charset="0"/>
            </a:endParaRPr>
          </a:p>
        </p:txBody>
      </p:sp>
      <p:sp>
        <p:nvSpPr>
          <p:cNvPr id="8" name="Footer Placeholder 4"/>
          <p:cNvSpPr>
            <a:spLocks noGrp="1"/>
          </p:cNvSpPr>
          <p:nvPr>
            <p:ph type="ftr" sz="quarter" idx="11"/>
          </p:nvPr>
        </p:nvSpPr>
        <p:spPr>
          <a:xfrm>
            <a:off x="914400" y="6324600"/>
            <a:ext cx="2895600" cy="365125"/>
          </a:xfrm>
        </p:spPr>
        <p:txBody>
          <a:bodyPr/>
          <a:lstStyle/>
          <a:p>
            <a:pPr algn="l"/>
            <a:r>
              <a:rPr lang="en-US" dirty="0" smtClean="0"/>
              <a:t>www.actuariesindia.org</a:t>
            </a:r>
            <a:endParaRPr lang="en-US" dirty="0"/>
          </a:p>
        </p:txBody>
      </p:sp>
      <p:graphicFrame>
        <p:nvGraphicFramePr>
          <p:cNvPr id="2" name="Diagram 1"/>
          <p:cNvGraphicFramePr/>
          <p:nvPr>
            <p:extLst>
              <p:ext uri="{D42A27DB-BD31-4B8C-83A1-F6EECF244321}">
                <p14:modId xmlns:p14="http://schemas.microsoft.com/office/powerpoint/2010/main" val="1460354326"/>
              </p:ext>
            </p:extLst>
          </p:nvPr>
        </p:nvGraphicFramePr>
        <p:xfrm>
          <a:off x="914400" y="1397000"/>
          <a:ext cx="73152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6546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dirty="0" smtClean="0">
                <a:solidFill>
                  <a:srgbClr val="C00000"/>
                </a:solidFill>
                <a:latin typeface="Garamond" panose="02020404030301010803" pitchFamily="18" charset="0"/>
              </a:rPr>
              <a:t>www.actuariesindia.org</a:t>
            </a:r>
          </a:p>
        </p:txBody>
      </p:sp>
      <p:sp>
        <p:nvSpPr>
          <p:cNvPr id="1945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CA3AEB1C-DF7C-49AD-B2FC-320DC95FDDF7}" type="slidenum">
              <a:rPr lang="en-US" altLang="en-US" sz="1600">
                <a:solidFill>
                  <a:srgbClr val="17375E"/>
                </a:solidFill>
                <a:latin typeface="Garamond" pitchFamily="18" charset="0"/>
              </a:rPr>
              <a:pPr>
                <a:spcBef>
                  <a:spcPct val="0"/>
                </a:spcBef>
                <a:buFontTx/>
                <a:buNone/>
              </a:pPr>
              <a:t>13</a:t>
            </a:fld>
            <a:endParaRPr lang="en-US" altLang="en-US" sz="1600" dirty="0">
              <a:solidFill>
                <a:srgbClr val="17375E"/>
              </a:solidFill>
              <a:latin typeface="Garamond" pitchFamily="18" charset="0"/>
            </a:endParaRPr>
          </a:p>
        </p:txBody>
      </p:sp>
      <p:sp>
        <p:nvSpPr>
          <p:cNvPr id="19460" name="Text Placeholder 1"/>
          <p:cNvSpPr txBox="1">
            <a:spLocks/>
          </p:cNvSpPr>
          <p:nvPr/>
        </p:nvSpPr>
        <p:spPr bwMode="auto">
          <a:xfrm>
            <a:off x="76200" y="365125"/>
            <a:ext cx="762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Arial" pitchFamily="34" charset="0"/>
              <a:buNone/>
            </a:pPr>
            <a:r>
              <a:rPr lang="en-US" altLang="en-US" sz="2600" b="1" dirty="0">
                <a:solidFill>
                  <a:srgbClr val="003399"/>
                </a:solidFill>
                <a:latin typeface="Arial" panose="020B0604020202020204" pitchFamily="34" charset="0"/>
                <a:cs typeface="Arial" panose="020B0604020202020204" pitchFamily="34" charset="0"/>
              </a:rPr>
              <a:t>A Recent Example: Subprime Crisis </a:t>
            </a:r>
          </a:p>
        </p:txBody>
      </p:sp>
      <p:sp>
        <p:nvSpPr>
          <p:cNvPr id="19461" name="TextBox 8"/>
          <p:cNvSpPr txBox="1">
            <a:spLocks noChangeArrowheads="1"/>
          </p:cNvSpPr>
          <p:nvPr/>
        </p:nvSpPr>
        <p:spPr bwMode="auto">
          <a:xfrm>
            <a:off x="457200" y="1295400"/>
            <a:ext cx="8153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endParaRPr lang="en-US" altLang="en-US" sz="2000" b="1" dirty="0">
              <a:latin typeface="Arial" pitchFamily="34" charset="0"/>
            </a:endParaRPr>
          </a:p>
          <a:p>
            <a:pPr lvl="1" algn="just" eaLnBrk="1" hangingPunct="1">
              <a:spcBef>
                <a:spcPct val="0"/>
              </a:spcBef>
              <a:buClr>
                <a:srgbClr val="00008A"/>
              </a:buClr>
              <a:buFontTx/>
              <a:buNone/>
            </a:pPr>
            <a:endParaRPr lang="en-US" altLang="en-US" sz="2000" dirty="0">
              <a:latin typeface="Arial" pitchFamily="34" charset="0"/>
            </a:endParaRPr>
          </a:p>
          <a:p>
            <a:pPr lvl="1" algn="just" eaLnBrk="1" hangingPunct="1">
              <a:spcBef>
                <a:spcPct val="0"/>
              </a:spcBef>
              <a:buClr>
                <a:srgbClr val="00008A"/>
              </a:buClr>
              <a:buFontTx/>
              <a:buNone/>
            </a:pPr>
            <a:endParaRPr lang="en-US" altLang="en-US" sz="2000" dirty="0">
              <a:latin typeface="Arial" pitchFamily="34" charset="0"/>
            </a:endParaRPr>
          </a:p>
          <a:p>
            <a:pPr lvl="1" algn="just" eaLnBrk="1" hangingPunct="1">
              <a:spcBef>
                <a:spcPct val="0"/>
              </a:spcBef>
              <a:buFont typeface="Arial" pitchFamily="34" charset="0"/>
              <a:buChar char="•"/>
            </a:pPr>
            <a:endParaRPr lang="en-US" altLang="en-US" sz="2000" dirty="0">
              <a:latin typeface="Arial" pitchFamily="34" charset="0"/>
            </a:endParaRPr>
          </a:p>
          <a:p>
            <a:pPr algn="just" eaLnBrk="1" hangingPunct="1">
              <a:spcBef>
                <a:spcPct val="0"/>
              </a:spcBef>
              <a:buFontTx/>
              <a:buNone/>
            </a:pPr>
            <a:endParaRPr lang="en-US" altLang="en-US" sz="2000" b="1" dirty="0">
              <a:latin typeface="Arial" pitchFamily="34" charset="0"/>
            </a:endParaRPr>
          </a:p>
        </p:txBody>
      </p:sp>
      <p:graphicFrame>
        <p:nvGraphicFramePr>
          <p:cNvPr id="8" name="Diagram 7"/>
          <p:cNvGraphicFramePr/>
          <p:nvPr>
            <p:extLst>
              <p:ext uri="{D42A27DB-BD31-4B8C-83A1-F6EECF244321}">
                <p14:modId xmlns:p14="http://schemas.microsoft.com/office/powerpoint/2010/main" val="3302488650"/>
              </p:ext>
            </p:extLst>
          </p:nvPr>
        </p:nvGraphicFramePr>
        <p:xfrm>
          <a:off x="381000" y="1295400"/>
          <a:ext cx="8305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5403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dirty="0" smtClean="0">
                <a:solidFill>
                  <a:srgbClr val="C00000"/>
                </a:solidFill>
                <a:latin typeface="Garamond" panose="02020404030301010803" pitchFamily="18" charset="0"/>
              </a:rPr>
              <a:t>www.actuariesindia.org</a:t>
            </a:r>
          </a:p>
        </p:txBody>
      </p:sp>
      <p:sp>
        <p:nvSpPr>
          <p:cNvPr id="2048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51C9DAB5-C764-48D1-B6CC-BC8FC109488B}" type="slidenum">
              <a:rPr lang="en-US" altLang="en-US" sz="1600">
                <a:solidFill>
                  <a:srgbClr val="17375E"/>
                </a:solidFill>
                <a:latin typeface="Garamond" pitchFamily="18" charset="0"/>
              </a:rPr>
              <a:pPr>
                <a:spcBef>
                  <a:spcPct val="0"/>
                </a:spcBef>
                <a:buFontTx/>
                <a:buNone/>
              </a:pPr>
              <a:t>14</a:t>
            </a:fld>
            <a:endParaRPr lang="en-US" altLang="en-US" sz="1600" dirty="0">
              <a:solidFill>
                <a:srgbClr val="17375E"/>
              </a:solidFill>
              <a:latin typeface="Garamond" pitchFamily="18" charset="0"/>
            </a:endParaRPr>
          </a:p>
        </p:txBody>
      </p:sp>
      <p:sp>
        <p:nvSpPr>
          <p:cNvPr id="20484" name="Text Placeholder 1"/>
          <p:cNvSpPr txBox="1">
            <a:spLocks/>
          </p:cNvSpPr>
          <p:nvPr/>
        </p:nvSpPr>
        <p:spPr bwMode="auto">
          <a:xfrm>
            <a:off x="76200" y="304800"/>
            <a:ext cx="762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Arial" pitchFamily="34" charset="0"/>
              <a:buNone/>
            </a:pPr>
            <a:r>
              <a:rPr lang="en-US" altLang="en-US" sz="2600" b="1" dirty="0">
                <a:solidFill>
                  <a:srgbClr val="003399"/>
                </a:solidFill>
                <a:latin typeface="Arial" panose="020B0604020202020204" pitchFamily="34" charset="0"/>
                <a:cs typeface="Arial" panose="020B0604020202020204" pitchFamily="34" charset="0"/>
              </a:rPr>
              <a:t>Impact of first QE announced in 2008 in US  </a:t>
            </a:r>
          </a:p>
        </p:txBody>
      </p:sp>
      <p:sp>
        <p:nvSpPr>
          <p:cNvPr id="20485" name="TextBox 8"/>
          <p:cNvSpPr txBox="1">
            <a:spLocks noChangeArrowheads="1"/>
          </p:cNvSpPr>
          <p:nvPr/>
        </p:nvSpPr>
        <p:spPr bwMode="auto">
          <a:xfrm>
            <a:off x="457200" y="1295400"/>
            <a:ext cx="81534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r>
              <a:rPr lang="en-US" altLang="en-US" sz="2000" b="1" dirty="0">
                <a:latin typeface="Arial" pitchFamily="34" charset="0"/>
              </a:rPr>
              <a:t>Impact of QE on US Banks</a:t>
            </a:r>
          </a:p>
          <a:p>
            <a:pPr algn="just" eaLnBrk="1" hangingPunct="1">
              <a:spcBef>
                <a:spcPct val="0"/>
              </a:spcBef>
              <a:buFontTx/>
              <a:buNone/>
            </a:pPr>
            <a:endParaRPr lang="en-US" altLang="en-US" sz="1800" b="1" dirty="0">
              <a:latin typeface="Arial" pitchFamily="34" charset="0"/>
            </a:endParaRPr>
          </a:p>
          <a:p>
            <a:pPr algn="just" eaLnBrk="1" hangingPunct="1">
              <a:spcBef>
                <a:spcPct val="0"/>
              </a:spcBef>
              <a:buFont typeface="Courier New" pitchFamily="49" charset="0"/>
              <a:buChar char="o"/>
            </a:pPr>
            <a:r>
              <a:rPr lang="en-US" altLang="en-US" sz="1800" b="1" dirty="0">
                <a:latin typeface="Arial" pitchFamily="34" charset="0"/>
              </a:rPr>
              <a:t> </a:t>
            </a:r>
            <a:r>
              <a:rPr lang="en-US" altLang="en-US" sz="1800" b="1" dirty="0">
                <a:solidFill>
                  <a:srgbClr val="008000"/>
                </a:solidFill>
                <a:latin typeface="Arial" pitchFamily="34" charset="0"/>
              </a:rPr>
              <a:t>Margin Pressure </a:t>
            </a:r>
            <a:r>
              <a:rPr lang="en-US" altLang="en-US" sz="1800" dirty="0">
                <a:latin typeface="Arial" pitchFamily="34" charset="0"/>
              </a:rPr>
              <a:t>– funding cost decline was more than offset by fall in securities yields. Banks NIMs were pressured and profitability impacted.</a:t>
            </a:r>
          </a:p>
          <a:p>
            <a:pPr algn="just" eaLnBrk="1" hangingPunct="1">
              <a:spcBef>
                <a:spcPct val="0"/>
              </a:spcBef>
              <a:buFontTx/>
              <a:buNone/>
            </a:pPr>
            <a:endParaRPr lang="en-US" altLang="en-US" sz="1800" dirty="0" smtClean="0">
              <a:latin typeface="Arial" pitchFamily="34" charset="0"/>
            </a:endParaRPr>
          </a:p>
          <a:p>
            <a:pPr algn="just" eaLnBrk="1" hangingPunct="1">
              <a:spcBef>
                <a:spcPct val="0"/>
              </a:spcBef>
              <a:buFontTx/>
              <a:buNone/>
            </a:pPr>
            <a:endParaRPr lang="en-US" altLang="en-US" sz="1600" dirty="0">
              <a:latin typeface="Arial" pitchFamily="34" charset="0"/>
            </a:endParaRPr>
          </a:p>
          <a:p>
            <a:pPr algn="just" eaLnBrk="1" hangingPunct="1">
              <a:spcBef>
                <a:spcPct val="0"/>
              </a:spcBef>
              <a:buFont typeface="Courier New" pitchFamily="49" charset="0"/>
              <a:buChar char="o"/>
            </a:pPr>
            <a:r>
              <a:rPr lang="en-US" altLang="en-US" sz="1800" b="1" dirty="0">
                <a:latin typeface="Arial" pitchFamily="34" charset="0"/>
              </a:rPr>
              <a:t> </a:t>
            </a:r>
            <a:r>
              <a:rPr lang="en-US" altLang="en-US" sz="1800" b="1" dirty="0">
                <a:solidFill>
                  <a:srgbClr val="008000"/>
                </a:solidFill>
                <a:latin typeface="Arial" pitchFamily="34" charset="0"/>
              </a:rPr>
              <a:t>Lower Volatility </a:t>
            </a:r>
            <a:r>
              <a:rPr lang="en-US" altLang="en-US" sz="1800" dirty="0">
                <a:latin typeface="Arial" pitchFamily="34" charset="0"/>
              </a:rPr>
              <a:t>– By reducing volatility, QE impacted investment banks’ securities trading operations</a:t>
            </a:r>
          </a:p>
          <a:p>
            <a:pPr algn="just" eaLnBrk="1" hangingPunct="1">
              <a:spcBef>
                <a:spcPct val="0"/>
              </a:spcBef>
              <a:buFontTx/>
              <a:buNone/>
            </a:pPr>
            <a:r>
              <a:rPr lang="en-US" altLang="en-US" sz="1800" dirty="0">
                <a:latin typeface="Arial" pitchFamily="34" charset="0"/>
              </a:rPr>
              <a:t> </a:t>
            </a:r>
            <a:endParaRPr lang="en-US" altLang="en-US" sz="1800" dirty="0" smtClean="0">
              <a:latin typeface="Arial" pitchFamily="34" charset="0"/>
            </a:endParaRPr>
          </a:p>
          <a:p>
            <a:pPr algn="just" eaLnBrk="1" hangingPunct="1">
              <a:spcBef>
                <a:spcPct val="0"/>
              </a:spcBef>
              <a:buFontTx/>
              <a:buNone/>
            </a:pPr>
            <a:endParaRPr lang="en-US" altLang="en-US" sz="1600" dirty="0">
              <a:latin typeface="Arial" pitchFamily="34" charset="0"/>
            </a:endParaRPr>
          </a:p>
          <a:p>
            <a:pPr algn="just" eaLnBrk="1" hangingPunct="1">
              <a:spcBef>
                <a:spcPct val="0"/>
              </a:spcBef>
              <a:buFont typeface="Courier New" pitchFamily="49" charset="0"/>
              <a:buChar char="o"/>
            </a:pPr>
            <a:r>
              <a:rPr lang="en-US" altLang="en-US" sz="1800" dirty="0">
                <a:latin typeface="Arial" pitchFamily="34" charset="0"/>
              </a:rPr>
              <a:t> </a:t>
            </a:r>
            <a:r>
              <a:rPr lang="en-US" altLang="en-US" sz="1800" b="1" dirty="0">
                <a:solidFill>
                  <a:srgbClr val="008000"/>
                </a:solidFill>
                <a:latin typeface="Arial" pitchFamily="34" charset="0"/>
              </a:rPr>
              <a:t>QE related Deposits </a:t>
            </a:r>
            <a:r>
              <a:rPr lang="en-US" altLang="en-US" sz="1800" dirty="0">
                <a:latin typeface="Arial" pitchFamily="34" charset="0"/>
              </a:rPr>
              <a:t>– Institutional investors placed some of the excess liquidity as deposits. Deposit volumes grew and bank liquidity positions improved.</a:t>
            </a:r>
          </a:p>
          <a:p>
            <a:pPr algn="just" eaLnBrk="1" hangingPunct="1">
              <a:spcBef>
                <a:spcPct val="0"/>
              </a:spcBef>
              <a:buFontTx/>
              <a:buNone/>
            </a:pPr>
            <a:endParaRPr lang="en-US" altLang="en-US" sz="1800" dirty="0" smtClean="0">
              <a:latin typeface="Arial" pitchFamily="34" charset="0"/>
            </a:endParaRPr>
          </a:p>
          <a:p>
            <a:pPr algn="just" eaLnBrk="1" hangingPunct="1">
              <a:spcBef>
                <a:spcPct val="0"/>
              </a:spcBef>
              <a:buFontTx/>
              <a:buNone/>
            </a:pPr>
            <a:endParaRPr lang="en-US" altLang="en-US" sz="1600" dirty="0">
              <a:latin typeface="Arial" pitchFamily="34" charset="0"/>
            </a:endParaRPr>
          </a:p>
          <a:p>
            <a:pPr algn="just" eaLnBrk="1" hangingPunct="1">
              <a:spcBef>
                <a:spcPct val="0"/>
              </a:spcBef>
              <a:buFont typeface="Courier New" pitchFamily="49" charset="0"/>
              <a:buChar char="o"/>
            </a:pPr>
            <a:r>
              <a:rPr lang="en-US" altLang="en-US" sz="1800" dirty="0">
                <a:latin typeface="Arial" pitchFamily="34" charset="0"/>
              </a:rPr>
              <a:t> </a:t>
            </a:r>
            <a:r>
              <a:rPr lang="en-US" altLang="en-US" sz="1800" b="1" dirty="0">
                <a:solidFill>
                  <a:srgbClr val="008000"/>
                </a:solidFill>
                <a:latin typeface="Arial" pitchFamily="34" charset="0"/>
              </a:rPr>
              <a:t>Book value accretion </a:t>
            </a:r>
            <a:r>
              <a:rPr lang="en-US" altLang="en-US" sz="1800" dirty="0">
                <a:latin typeface="Arial" pitchFamily="34" charset="0"/>
              </a:rPr>
              <a:t>– ALM portfolios showed an uplift, owing to unrealized </a:t>
            </a:r>
            <a:r>
              <a:rPr lang="en-US" altLang="en-US" sz="1800" dirty="0" smtClean="0">
                <a:latin typeface="Arial" pitchFamily="34" charset="0"/>
              </a:rPr>
              <a:t>gains</a:t>
            </a:r>
            <a:endParaRPr lang="en-US" altLang="en-US" sz="1800" b="1" dirty="0">
              <a:latin typeface="Arial" pitchFamily="34" charset="0"/>
            </a:endParaRPr>
          </a:p>
        </p:txBody>
      </p:sp>
    </p:spTree>
    <p:extLst>
      <p:ext uri="{BB962C8B-B14F-4D97-AF65-F5344CB8AC3E}">
        <p14:creationId xmlns:p14="http://schemas.microsoft.com/office/powerpoint/2010/main" val="4008467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A13C416-6B76-4DFF-BC13-59A396451C72}" type="slidenum">
              <a:rPr lang="en-US" smtClean="0"/>
              <a:pPr/>
              <a:t>15</a:t>
            </a:fld>
            <a:endParaRPr lang="en-US" dirty="0"/>
          </a:p>
        </p:txBody>
      </p:sp>
      <p:sp>
        <p:nvSpPr>
          <p:cNvPr id="7" name="Text Placeholder 1"/>
          <p:cNvSpPr txBox="1">
            <a:spLocks/>
          </p:cNvSpPr>
          <p:nvPr/>
        </p:nvSpPr>
        <p:spPr>
          <a:xfrm>
            <a:off x="228600" y="365125"/>
            <a:ext cx="7696200" cy="609600"/>
          </a:xfrm>
          <a:prstGeom prst="rect">
            <a:avLst/>
          </a:prstGeom>
        </p:spPr>
        <p:txBody>
          <a:bodyPr/>
          <a:lstStyle/>
          <a:p>
            <a:pPr marL="342900" lvl="0" indent="-342900" eaLnBrk="0" fontAlgn="base" hangingPunct="0">
              <a:spcBef>
                <a:spcPct val="20000"/>
              </a:spcBef>
              <a:spcAft>
                <a:spcPct val="0"/>
              </a:spcAft>
              <a:defRPr/>
            </a:pPr>
            <a:r>
              <a:rPr lang="en-US" sz="2600" b="1" dirty="0" smtClean="0">
                <a:solidFill>
                  <a:srgbClr val="003399"/>
                </a:solidFill>
                <a:latin typeface="Arial" panose="020B0604020202020204" pitchFamily="34" charset="0"/>
                <a:cs typeface="Arial" panose="020B0604020202020204" pitchFamily="34" charset="0"/>
              </a:rPr>
              <a:t>Some Solutions</a:t>
            </a:r>
            <a:endParaRPr lang="en-US" sz="2600" b="1" dirty="0">
              <a:solidFill>
                <a:srgbClr val="003399"/>
              </a:solidFill>
              <a:latin typeface="Arial" panose="020B0604020202020204" pitchFamily="34" charset="0"/>
              <a:cs typeface="Arial" panose="020B0604020202020204" pitchFamily="34" charset="0"/>
            </a:endParaRPr>
          </a:p>
        </p:txBody>
      </p:sp>
      <p:sp>
        <p:nvSpPr>
          <p:cNvPr id="8" name="Footer Placeholder 4"/>
          <p:cNvSpPr>
            <a:spLocks noGrp="1"/>
          </p:cNvSpPr>
          <p:nvPr>
            <p:ph type="ftr" sz="quarter" idx="11"/>
          </p:nvPr>
        </p:nvSpPr>
        <p:spPr>
          <a:xfrm>
            <a:off x="914400" y="6324600"/>
            <a:ext cx="2895600" cy="365125"/>
          </a:xfrm>
        </p:spPr>
        <p:txBody>
          <a:bodyPr/>
          <a:lstStyle/>
          <a:p>
            <a:pPr algn="l"/>
            <a:r>
              <a:rPr lang="en-US" dirty="0" smtClean="0"/>
              <a:t>www.actuariesindia.org</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01942060"/>
              </p:ext>
            </p:extLst>
          </p:nvPr>
        </p:nvGraphicFramePr>
        <p:xfrm>
          <a:off x="381000" y="1295400"/>
          <a:ext cx="8229600" cy="5054600"/>
        </p:xfrm>
        <a:graphic>
          <a:graphicData uri="http://schemas.openxmlformats.org/drawingml/2006/table">
            <a:tbl>
              <a:tblPr firstRow="1" bandRow="1">
                <a:tableStyleId>{93296810-A885-4BE3-A3E7-6D5BEEA58F35}</a:tableStyleId>
              </a:tblPr>
              <a:tblGrid>
                <a:gridCol w="4114800"/>
                <a:gridCol w="4114800"/>
              </a:tblGrid>
              <a:tr h="370840">
                <a:tc>
                  <a:txBody>
                    <a:bodyPr/>
                    <a:lstStyle/>
                    <a:p>
                      <a:pPr algn="ctr"/>
                      <a:r>
                        <a:rPr lang="en-GB" sz="2000" dirty="0" smtClean="0">
                          <a:solidFill>
                            <a:schemeClr val="tx1"/>
                          </a:solidFill>
                          <a:latin typeface="Arial" panose="020B0604020202020204" pitchFamily="34" charset="0"/>
                          <a:cs typeface="Arial" panose="020B0604020202020204" pitchFamily="34" charset="0"/>
                        </a:rPr>
                        <a:t>Solution</a:t>
                      </a:r>
                      <a:endParaRPr lang="en-GB" sz="20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GB" sz="2000" dirty="0" smtClean="0">
                          <a:solidFill>
                            <a:schemeClr val="tx1"/>
                          </a:solidFill>
                          <a:latin typeface="Arial" panose="020B0604020202020204" pitchFamily="34" charset="0"/>
                          <a:cs typeface="Arial" panose="020B0604020202020204" pitchFamily="34" charset="0"/>
                        </a:rPr>
                        <a:t>Considerations</a:t>
                      </a:r>
                      <a:endParaRPr lang="en-GB" sz="2000" dirty="0">
                        <a:solidFill>
                          <a:schemeClr val="tx1"/>
                        </a:solidFill>
                        <a:latin typeface="Arial" panose="020B0604020202020204" pitchFamily="34" charset="0"/>
                        <a:cs typeface="Arial" panose="020B0604020202020204" pitchFamily="34" charset="0"/>
                      </a:endParaRPr>
                    </a:p>
                  </a:txBody>
                  <a:tcPr anchor="ctr"/>
                </a:tc>
              </a:tr>
              <a:tr h="370840">
                <a:tc>
                  <a:txBody>
                    <a:bodyPr/>
                    <a:lstStyle/>
                    <a:p>
                      <a:r>
                        <a:rPr lang="en-GB" sz="1600" dirty="0" smtClean="0">
                          <a:latin typeface="Arial" panose="020B0604020202020204" pitchFamily="34" charset="0"/>
                          <a:cs typeface="Arial" panose="020B0604020202020204" pitchFamily="34" charset="0"/>
                        </a:rPr>
                        <a:t>Interest Rate Derivatives/Swaps</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Availability,</a:t>
                      </a:r>
                      <a:r>
                        <a:rPr lang="en-GB" sz="1600" baseline="0" dirty="0" smtClean="0">
                          <a:latin typeface="Arial" panose="020B0604020202020204" pitchFamily="34" charset="0"/>
                          <a:cs typeface="Arial" panose="020B0604020202020204" pitchFamily="34" charset="0"/>
                        </a:rPr>
                        <a:t> Regulatory constraints</a:t>
                      </a:r>
                      <a:endParaRPr lang="en-GB" sz="1600" dirty="0">
                        <a:latin typeface="Arial" panose="020B0604020202020204" pitchFamily="34" charset="0"/>
                        <a:cs typeface="Arial" panose="020B0604020202020204" pitchFamily="34" charset="0"/>
                      </a:endParaRPr>
                    </a:p>
                  </a:txBody>
                  <a:tcPr/>
                </a:tc>
              </a:tr>
              <a:tr h="370840">
                <a:tc>
                  <a:txBody>
                    <a:bodyPr/>
                    <a:lstStyle/>
                    <a:p>
                      <a:r>
                        <a:rPr lang="en-GB" sz="1600" dirty="0" smtClean="0">
                          <a:latin typeface="Arial" panose="020B0604020202020204" pitchFamily="34" charset="0"/>
                          <a:cs typeface="Arial" panose="020B0604020202020204" pitchFamily="34" charset="0"/>
                        </a:rPr>
                        <a:t>Product Diversification</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Costs, ALM strategy</a:t>
                      </a:r>
                      <a:endParaRPr lang="en-GB" sz="1600" dirty="0">
                        <a:latin typeface="Arial" panose="020B0604020202020204" pitchFamily="34" charset="0"/>
                        <a:cs typeface="Arial" panose="020B0604020202020204" pitchFamily="34" charset="0"/>
                      </a:endParaRPr>
                    </a:p>
                  </a:txBody>
                  <a:tcPr/>
                </a:tc>
              </a:tr>
              <a:tr h="370840">
                <a:tc>
                  <a:txBody>
                    <a:bodyPr/>
                    <a:lstStyle/>
                    <a:p>
                      <a:r>
                        <a:rPr lang="en-GB" sz="1600" dirty="0" smtClean="0">
                          <a:latin typeface="Arial" panose="020B0604020202020204" pitchFamily="34" charset="0"/>
                          <a:cs typeface="Arial" panose="020B0604020202020204" pitchFamily="34" charset="0"/>
                        </a:rPr>
                        <a:t>Geographical (outside</a:t>
                      </a:r>
                      <a:r>
                        <a:rPr lang="en-GB" sz="1600" baseline="0" dirty="0" smtClean="0">
                          <a:latin typeface="Arial" panose="020B0604020202020204" pitchFamily="34" charset="0"/>
                          <a:cs typeface="Arial" panose="020B0604020202020204" pitchFamily="34" charset="0"/>
                        </a:rPr>
                        <a:t> India) Diversification</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Regulatory constraints</a:t>
                      </a:r>
                      <a:endParaRPr lang="en-GB" sz="1600" dirty="0">
                        <a:latin typeface="Arial" panose="020B0604020202020204" pitchFamily="34" charset="0"/>
                        <a:cs typeface="Arial" panose="020B0604020202020204" pitchFamily="34" charset="0"/>
                      </a:endParaRPr>
                    </a:p>
                  </a:txBody>
                  <a:tcPr/>
                </a:tc>
              </a:tr>
              <a:tr h="370840">
                <a:tc>
                  <a:txBody>
                    <a:bodyPr/>
                    <a:lstStyle/>
                    <a:p>
                      <a:r>
                        <a:rPr lang="en-GB" sz="1600" dirty="0" smtClean="0">
                          <a:latin typeface="Arial" panose="020B0604020202020204" pitchFamily="34" charset="0"/>
                          <a:cs typeface="Arial" panose="020B0604020202020204" pitchFamily="34" charset="0"/>
                        </a:rPr>
                        <a:t>Lower Guarantees in</a:t>
                      </a:r>
                      <a:r>
                        <a:rPr lang="en-GB" sz="1600" baseline="0" dirty="0" smtClean="0">
                          <a:latin typeface="Arial" panose="020B0604020202020204" pitchFamily="34" charset="0"/>
                          <a:cs typeface="Arial" panose="020B0604020202020204" pitchFamily="34" charset="0"/>
                        </a:rPr>
                        <a:t> New Products</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Market sentiments</a:t>
                      </a:r>
                      <a:endParaRPr lang="en-GB" sz="1600" dirty="0">
                        <a:latin typeface="Arial" panose="020B0604020202020204" pitchFamily="34" charset="0"/>
                        <a:cs typeface="Arial" panose="020B0604020202020204" pitchFamily="34" charset="0"/>
                      </a:endParaRPr>
                    </a:p>
                  </a:txBody>
                  <a:tcPr/>
                </a:tc>
              </a:tr>
              <a:tr h="370840">
                <a:tc>
                  <a:txBody>
                    <a:bodyPr/>
                    <a:lstStyle/>
                    <a:p>
                      <a:r>
                        <a:rPr lang="en-GB" sz="1600" dirty="0" smtClean="0">
                          <a:latin typeface="Arial" panose="020B0604020202020204" pitchFamily="34" charset="0"/>
                          <a:cs typeface="Arial" panose="020B0604020202020204" pitchFamily="34" charset="0"/>
                        </a:rPr>
                        <a:t>Higher premium for</a:t>
                      </a:r>
                      <a:r>
                        <a:rPr lang="en-GB" sz="1600" baseline="0" dirty="0" smtClean="0">
                          <a:latin typeface="Arial" panose="020B0604020202020204" pitchFamily="34" charset="0"/>
                          <a:cs typeface="Arial" panose="020B0604020202020204" pitchFamily="34" charset="0"/>
                        </a:rPr>
                        <a:t> New Policies/Products</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Popularity, competition</a:t>
                      </a:r>
                      <a:endParaRPr lang="en-GB" sz="1600" dirty="0">
                        <a:latin typeface="Arial" panose="020B0604020202020204" pitchFamily="34" charset="0"/>
                        <a:cs typeface="Arial" panose="020B0604020202020204" pitchFamily="34" charset="0"/>
                      </a:endParaRPr>
                    </a:p>
                  </a:txBody>
                  <a:tcPr/>
                </a:tc>
              </a:tr>
              <a:tr h="370840">
                <a:tc>
                  <a:txBody>
                    <a:bodyPr/>
                    <a:lstStyle/>
                    <a:p>
                      <a:r>
                        <a:rPr lang="en-GB" sz="1600" dirty="0" smtClean="0">
                          <a:latin typeface="Arial" panose="020B0604020202020204" pitchFamily="34" charset="0"/>
                          <a:cs typeface="Arial" panose="020B0604020202020204" pitchFamily="34" charset="0"/>
                        </a:rPr>
                        <a:t>Lowering of Bonus</a:t>
                      </a:r>
                      <a:r>
                        <a:rPr lang="en-GB" sz="1600" baseline="0" dirty="0" smtClean="0">
                          <a:latin typeface="Arial" panose="020B0604020202020204" pitchFamily="34" charset="0"/>
                          <a:cs typeface="Arial" panose="020B0604020202020204" pitchFamily="34" charset="0"/>
                        </a:rPr>
                        <a:t> rates</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Comparable products,</a:t>
                      </a:r>
                      <a:r>
                        <a:rPr lang="en-GB" sz="1600" baseline="0" dirty="0" smtClean="0">
                          <a:latin typeface="Arial" panose="020B0604020202020204" pitchFamily="34" charset="0"/>
                          <a:cs typeface="Arial" panose="020B0604020202020204" pitchFamily="34" charset="0"/>
                        </a:rPr>
                        <a:t> anti selection</a:t>
                      </a:r>
                      <a:endParaRPr lang="en-GB" sz="1600" dirty="0">
                        <a:latin typeface="Arial" panose="020B0604020202020204" pitchFamily="34" charset="0"/>
                        <a:cs typeface="Arial" panose="020B0604020202020204" pitchFamily="34" charset="0"/>
                      </a:endParaRPr>
                    </a:p>
                  </a:txBody>
                  <a:tcPr/>
                </a:tc>
              </a:tr>
              <a:tr h="370840">
                <a:tc>
                  <a:txBody>
                    <a:bodyPr/>
                    <a:lstStyle/>
                    <a:p>
                      <a:r>
                        <a:rPr lang="en-GB" sz="1600" dirty="0" smtClean="0">
                          <a:latin typeface="Arial" panose="020B0604020202020204" pitchFamily="34" charset="0"/>
                          <a:cs typeface="Arial" panose="020B0604020202020204" pitchFamily="34" charset="0"/>
                        </a:rPr>
                        <a:t>Increasing charges on policies</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Popularity, competition</a:t>
                      </a:r>
                      <a:endParaRPr lang="en-GB" sz="1600" dirty="0">
                        <a:latin typeface="Arial" panose="020B0604020202020204" pitchFamily="34" charset="0"/>
                        <a:cs typeface="Arial" panose="020B0604020202020204" pitchFamily="34" charset="0"/>
                      </a:endParaRPr>
                    </a:p>
                  </a:txBody>
                  <a:tcPr/>
                </a:tc>
              </a:tr>
              <a:tr h="370840">
                <a:tc>
                  <a:txBody>
                    <a:bodyPr/>
                    <a:lstStyle/>
                    <a:p>
                      <a:r>
                        <a:rPr lang="en-GB" sz="1600" dirty="0" smtClean="0">
                          <a:latin typeface="Arial" panose="020B0604020202020204" pitchFamily="34" charset="0"/>
                          <a:cs typeface="Arial" panose="020B0604020202020204" pitchFamily="34" charset="0"/>
                        </a:rPr>
                        <a:t>Asset Liability Mat</a:t>
                      </a:r>
                      <a:r>
                        <a:rPr lang="en-GB" sz="1600" baseline="0" dirty="0" smtClean="0">
                          <a:latin typeface="Arial" panose="020B0604020202020204" pitchFamily="34" charset="0"/>
                          <a:cs typeface="Arial" panose="020B0604020202020204" pitchFamily="34" charset="0"/>
                        </a:rPr>
                        <a:t>ching</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Cost, availability of assets</a:t>
                      </a:r>
                      <a:endParaRPr lang="en-GB" sz="1600" dirty="0">
                        <a:latin typeface="Arial" panose="020B0604020202020204" pitchFamily="34" charset="0"/>
                        <a:cs typeface="Arial" panose="020B0604020202020204" pitchFamily="34" charset="0"/>
                      </a:endParaRPr>
                    </a:p>
                  </a:txBody>
                  <a:tcPr/>
                </a:tc>
              </a:tr>
              <a:tr h="370840">
                <a:tc>
                  <a:txBody>
                    <a:bodyPr/>
                    <a:lstStyle/>
                    <a:p>
                      <a:r>
                        <a:rPr lang="en-GB" sz="1600" dirty="0" smtClean="0">
                          <a:latin typeface="Arial" panose="020B0604020202020204" pitchFamily="34" charset="0"/>
                          <a:cs typeface="Arial" panose="020B0604020202020204" pitchFamily="34" charset="0"/>
                        </a:rPr>
                        <a:t>Creation of Industry funded</a:t>
                      </a:r>
                      <a:r>
                        <a:rPr lang="en-GB" sz="1600" baseline="0" dirty="0" smtClean="0">
                          <a:latin typeface="Arial" panose="020B0604020202020204" pitchFamily="34" charset="0"/>
                          <a:cs typeface="Arial" panose="020B0604020202020204" pitchFamily="34" charset="0"/>
                        </a:rPr>
                        <a:t> policyholder protection fund</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Willingness of other players ?</a:t>
                      </a:r>
                      <a:endParaRPr lang="en-GB" sz="1600" dirty="0">
                        <a:latin typeface="Arial" panose="020B0604020202020204" pitchFamily="34" charset="0"/>
                        <a:cs typeface="Arial" panose="020B0604020202020204" pitchFamily="34" charset="0"/>
                      </a:endParaRPr>
                    </a:p>
                  </a:txBody>
                  <a:tcPr/>
                </a:tc>
              </a:tr>
              <a:tr h="370840">
                <a:tc>
                  <a:txBody>
                    <a:bodyPr/>
                    <a:lstStyle/>
                    <a:p>
                      <a:r>
                        <a:rPr lang="en-GB" sz="1600" dirty="0" smtClean="0">
                          <a:latin typeface="Arial" panose="020B0604020202020204" pitchFamily="34" charset="0"/>
                          <a:cs typeface="Arial" panose="020B0604020202020204" pitchFamily="34" charset="0"/>
                        </a:rPr>
                        <a:t>Investment in alternate</a:t>
                      </a:r>
                      <a:r>
                        <a:rPr lang="en-GB" sz="1600" baseline="0" dirty="0" smtClean="0">
                          <a:latin typeface="Arial" panose="020B0604020202020204" pitchFamily="34" charset="0"/>
                          <a:cs typeface="Arial" panose="020B0604020202020204" pitchFamily="34" charset="0"/>
                        </a:rPr>
                        <a:t> assets</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Availability, cost constraints</a:t>
                      </a:r>
                      <a:endParaRPr lang="en-GB" sz="1600" dirty="0">
                        <a:latin typeface="Arial" panose="020B0604020202020204" pitchFamily="34" charset="0"/>
                        <a:cs typeface="Arial" panose="020B0604020202020204" pitchFamily="34" charset="0"/>
                      </a:endParaRPr>
                    </a:p>
                  </a:txBody>
                  <a:tcPr/>
                </a:tc>
              </a:tr>
              <a:tr h="370840">
                <a:tc>
                  <a:txBody>
                    <a:bodyPr/>
                    <a:lstStyle/>
                    <a:p>
                      <a:r>
                        <a:rPr lang="en-GB" sz="1600" dirty="0" smtClean="0">
                          <a:latin typeface="Arial" panose="020B0604020202020204" pitchFamily="34" charset="0"/>
                          <a:cs typeface="Arial" panose="020B0604020202020204" pitchFamily="34" charset="0"/>
                        </a:rPr>
                        <a:t>Use of Internal Models</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Regulatory approval</a:t>
                      </a:r>
                      <a:endParaRPr lang="en-GB" sz="1600" dirty="0">
                        <a:latin typeface="Arial" panose="020B0604020202020204" pitchFamily="34" charset="0"/>
                        <a:cs typeface="Arial" panose="020B0604020202020204" pitchFamily="34" charset="0"/>
                      </a:endParaRPr>
                    </a:p>
                  </a:txBody>
                  <a:tcPr/>
                </a:tc>
              </a:tr>
              <a:tr h="370840">
                <a:tc>
                  <a:txBody>
                    <a:bodyPr/>
                    <a:lstStyle/>
                    <a:p>
                      <a:r>
                        <a:rPr lang="en-GB" sz="1600" dirty="0" smtClean="0">
                          <a:latin typeface="Arial" panose="020B0604020202020204" pitchFamily="34" charset="0"/>
                          <a:cs typeface="Arial" panose="020B0604020202020204" pitchFamily="34" charset="0"/>
                        </a:rPr>
                        <a:t>Reinsurance</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Availability, complexity of contracts</a:t>
                      </a:r>
                      <a:endParaRPr lang="en-GB" sz="16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765472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dirty="0" smtClean="0">
                <a:solidFill>
                  <a:srgbClr val="C00000"/>
                </a:solidFill>
                <a:latin typeface="Garamond" panose="02020404030301010803" pitchFamily="18" charset="0"/>
              </a:rPr>
              <a:t>www.actuariesindia.org</a:t>
            </a:r>
          </a:p>
        </p:txBody>
      </p:sp>
      <p:sp>
        <p:nvSpPr>
          <p:cNvPr id="2150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1EC602EF-0FDF-4694-AB04-EA6009F10DE5}" type="slidenum">
              <a:rPr lang="en-US" altLang="en-US" sz="1600">
                <a:solidFill>
                  <a:srgbClr val="17375E"/>
                </a:solidFill>
                <a:latin typeface="Garamond" pitchFamily="18" charset="0"/>
              </a:rPr>
              <a:pPr>
                <a:spcBef>
                  <a:spcPct val="0"/>
                </a:spcBef>
                <a:buFontTx/>
                <a:buNone/>
              </a:pPr>
              <a:t>16</a:t>
            </a:fld>
            <a:endParaRPr lang="en-US" altLang="en-US" sz="1600" dirty="0">
              <a:solidFill>
                <a:srgbClr val="17375E"/>
              </a:solidFill>
              <a:latin typeface="Garamond" pitchFamily="18" charset="0"/>
            </a:endParaRPr>
          </a:p>
        </p:txBody>
      </p:sp>
      <p:sp>
        <p:nvSpPr>
          <p:cNvPr id="21508" name="Text Placeholder 1"/>
          <p:cNvSpPr txBox="1">
            <a:spLocks/>
          </p:cNvSpPr>
          <p:nvPr/>
        </p:nvSpPr>
        <p:spPr bwMode="auto">
          <a:xfrm>
            <a:off x="152400" y="359826"/>
            <a:ext cx="762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Arial" pitchFamily="34" charset="0"/>
              <a:buNone/>
            </a:pPr>
            <a:r>
              <a:rPr lang="en-US" altLang="en-US" sz="2600" b="1" dirty="0">
                <a:solidFill>
                  <a:srgbClr val="003399"/>
                </a:solidFill>
                <a:latin typeface="Arial" panose="020B0604020202020204" pitchFamily="34" charset="0"/>
                <a:cs typeface="Arial" panose="020B0604020202020204" pitchFamily="34" charset="0"/>
              </a:rPr>
              <a:t>EIOPA Stress Test 2014</a:t>
            </a:r>
          </a:p>
        </p:txBody>
      </p:sp>
      <p:sp>
        <p:nvSpPr>
          <p:cNvPr id="21509" name="TextBox 8"/>
          <p:cNvSpPr txBox="1">
            <a:spLocks noChangeArrowheads="1"/>
          </p:cNvSpPr>
          <p:nvPr/>
        </p:nvSpPr>
        <p:spPr bwMode="auto">
          <a:xfrm>
            <a:off x="381000" y="1201663"/>
            <a:ext cx="8153400"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r>
              <a:rPr lang="en-US" altLang="en-US" sz="1800" dirty="0">
                <a:latin typeface="Arial" pitchFamily="34" charset="0"/>
              </a:rPr>
              <a:t>The low yield module, as developed for the 2014 EIOPA stress test exercise, is a bottom-up stress test exercise implying calculations performed by insurance undertakings aiming at capturing the impact of several low interest rate scenarios</a:t>
            </a:r>
            <a:r>
              <a:rPr lang="en-US" altLang="en-US" sz="1800" dirty="0" smtClean="0">
                <a:latin typeface="Arial" pitchFamily="34" charset="0"/>
              </a:rPr>
              <a:t>.</a:t>
            </a:r>
            <a:endParaRPr lang="en-US" altLang="en-US" sz="1000" dirty="0" smtClean="0">
              <a:latin typeface="Arial" pitchFamily="34" charset="0"/>
            </a:endParaRPr>
          </a:p>
          <a:p>
            <a:pPr algn="just" eaLnBrk="1" hangingPunct="1">
              <a:spcBef>
                <a:spcPct val="0"/>
              </a:spcBef>
              <a:buFontTx/>
              <a:buNone/>
            </a:pPr>
            <a:endParaRPr lang="en-US" altLang="en-US" sz="900" dirty="0">
              <a:latin typeface="Arial" pitchFamily="34" charset="0"/>
            </a:endParaRPr>
          </a:p>
          <a:p>
            <a:pPr algn="just" eaLnBrk="1" hangingPunct="1">
              <a:spcBef>
                <a:spcPct val="0"/>
              </a:spcBef>
              <a:buFont typeface="Wingdings" pitchFamily="2" charset="2"/>
              <a:buChar char="q"/>
            </a:pPr>
            <a:r>
              <a:rPr lang="en-US" altLang="en-US" sz="1800" dirty="0" smtClean="0">
                <a:latin typeface="Arial" pitchFamily="34" charset="0"/>
              </a:rPr>
              <a:t>A </a:t>
            </a:r>
            <a:r>
              <a:rPr lang="en-US" altLang="en-US" sz="1800" dirty="0">
                <a:latin typeface="Arial" pitchFamily="34" charset="0"/>
              </a:rPr>
              <a:t>‘Japanese-like scenario’ embodying a persistent low interest rate environment</a:t>
            </a:r>
          </a:p>
          <a:p>
            <a:pPr algn="just" eaLnBrk="1" hangingPunct="1">
              <a:spcBef>
                <a:spcPct val="0"/>
              </a:spcBef>
              <a:buFontTx/>
              <a:buNone/>
            </a:pPr>
            <a:endParaRPr lang="en-US" altLang="en-US" sz="1400" dirty="0">
              <a:latin typeface="Arial" pitchFamily="34" charset="0"/>
            </a:endParaRPr>
          </a:p>
          <a:p>
            <a:pPr algn="just" eaLnBrk="1" hangingPunct="1">
              <a:spcBef>
                <a:spcPct val="0"/>
              </a:spcBef>
              <a:buFont typeface="Wingdings" pitchFamily="2" charset="2"/>
              <a:buChar char="q"/>
            </a:pPr>
            <a:r>
              <a:rPr lang="en-US" altLang="en-US" sz="1800" dirty="0">
                <a:latin typeface="Arial" pitchFamily="34" charset="0"/>
              </a:rPr>
              <a:t>An ‘Inverse scenario’ with an atypical change in the shape of the yield </a:t>
            </a:r>
            <a:r>
              <a:rPr lang="en-US" altLang="en-US" sz="1800" dirty="0" smtClean="0">
                <a:latin typeface="Arial" pitchFamily="34" charset="0"/>
              </a:rPr>
              <a:t>curve</a:t>
            </a:r>
            <a:endParaRPr lang="en-US" altLang="en-US" sz="1800" b="1" dirty="0">
              <a:latin typeface="Arial" pitchFamily="34" charset="0"/>
            </a:endParaRPr>
          </a:p>
        </p:txBody>
      </p:sp>
      <p:pic>
        <p:nvPicPr>
          <p:cNvPr id="215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0"/>
            <a:ext cx="18288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603373" y="3880724"/>
            <a:ext cx="2344935" cy="514690"/>
            <a:chOff x="2405" y="5432"/>
            <a:chExt cx="2344935" cy="937974"/>
          </a:xfrm>
        </p:grpSpPr>
        <p:sp>
          <p:nvSpPr>
            <p:cNvPr id="26" name="Rectangle 25"/>
            <p:cNvSpPr/>
            <p:nvPr/>
          </p:nvSpPr>
          <p:spPr>
            <a:xfrm>
              <a:off x="2405" y="5432"/>
              <a:ext cx="2344935" cy="937974"/>
            </a:xfrm>
            <a:prstGeom prst="rect">
              <a:avLst/>
            </a:prstGeom>
            <a:solidFill>
              <a:schemeClr val="tx1"/>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Rectangle 26"/>
            <p:cNvSpPr/>
            <p:nvPr/>
          </p:nvSpPr>
          <p:spPr>
            <a:xfrm>
              <a:off x="2405" y="5432"/>
              <a:ext cx="2344935" cy="9379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b="1" kern="1200" dirty="0" smtClean="0">
                  <a:latin typeface="Arial" pitchFamily="34" charset="0"/>
                  <a:cs typeface="Arial" pitchFamily="34" charset="0"/>
                </a:rPr>
                <a:t>Impact on Balance Sheet</a:t>
              </a:r>
              <a:endParaRPr lang="en-US" b="1" kern="1200" dirty="0">
                <a:latin typeface="Arial" pitchFamily="34" charset="0"/>
                <a:cs typeface="Arial" pitchFamily="34" charset="0"/>
              </a:endParaRPr>
            </a:p>
          </p:txBody>
        </p:sp>
      </p:grpSp>
      <p:grpSp>
        <p:nvGrpSpPr>
          <p:cNvPr id="11" name="Group 10"/>
          <p:cNvGrpSpPr/>
          <p:nvPr/>
        </p:nvGrpSpPr>
        <p:grpSpPr>
          <a:xfrm>
            <a:off x="603373" y="4818698"/>
            <a:ext cx="2344935" cy="1277302"/>
            <a:chOff x="2405" y="943407"/>
            <a:chExt cx="2344935" cy="2327760"/>
          </a:xfrm>
        </p:grpSpPr>
        <p:sp>
          <p:nvSpPr>
            <p:cNvPr id="24" name="Rectangle 23"/>
            <p:cNvSpPr/>
            <p:nvPr/>
          </p:nvSpPr>
          <p:spPr>
            <a:xfrm>
              <a:off x="2405" y="943407"/>
              <a:ext cx="2344935" cy="232776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2405" y="943407"/>
              <a:ext cx="2344935" cy="23277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kern="1200" dirty="0" smtClean="0">
                  <a:latin typeface="Arial" pitchFamily="34" charset="0"/>
                  <a:cs typeface="Arial" pitchFamily="34" charset="0"/>
                </a:rPr>
                <a:t>SCR, Own funds</a:t>
              </a:r>
              <a:endParaRPr lang="en-US"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kern="1200" dirty="0" smtClean="0">
                  <a:latin typeface="Arial" pitchFamily="34" charset="0"/>
                  <a:cs typeface="Arial" pitchFamily="34" charset="0"/>
                </a:rPr>
                <a:t>Asset &amp; Liability Values</a:t>
              </a:r>
              <a:endParaRPr lang="en-US" kern="1200" dirty="0">
                <a:latin typeface="Arial" pitchFamily="34" charset="0"/>
                <a:cs typeface="Arial" pitchFamily="34" charset="0"/>
              </a:endParaRPr>
            </a:p>
          </p:txBody>
        </p:sp>
      </p:grpSp>
      <p:grpSp>
        <p:nvGrpSpPr>
          <p:cNvPr id="12" name="Group 11"/>
          <p:cNvGrpSpPr/>
          <p:nvPr/>
        </p:nvGrpSpPr>
        <p:grpSpPr>
          <a:xfrm>
            <a:off x="3276600" y="3880724"/>
            <a:ext cx="2344935" cy="514690"/>
            <a:chOff x="2675632" y="5432"/>
            <a:chExt cx="2344935" cy="937974"/>
          </a:xfrm>
        </p:grpSpPr>
        <p:sp>
          <p:nvSpPr>
            <p:cNvPr id="22" name="Rectangle 21"/>
            <p:cNvSpPr/>
            <p:nvPr/>
          </p:nvSpPr>
          <p:spPr>
            <a:xfrm>
              <a:off x="2675632" y="5432"/>
              <a:ext cx="2344935" cy="937974"/>
            </a:xfrm>
            <a:prstGeom prst="rect">
              <a:avLst/>
            </a:prstGeom>
            <a:solidFill>
              <a:schemeClr val="tx1"/>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ectangle 22"/>
            <p:cNvSpPr/>
            <p:nvPr/>
          </p:nvSpPr>
          <p:spPr>
            <a:xfrm>
              <a:off x="2675632" y="5432"/>
              <a:ext cx="2344935" cy="9379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b="1" kern="1200" dirty="0" smtClean="0">
                  <a:latin typeface="Arial" pitchFamily="34" charset="0"/>
                  <a:cs typeface="Arial" pitchFamily="34" charset="0"/>
                </a:rPr>
                <a:t>Impact on Interest Rate Exposure</a:t>
              </a:r>
              <a:endParaRPr lang="en-US" b="1" kern="1200" dirty="0">
                <a:latin typeface="Arial" pitchFamily="34" charset="0"/>
                <a:cs typeface="Arial" pitchFamily="34" charset="0"/>
              </a:endParaRPr>
            </a:p>
          </p:txBody>
        </p:sp>
      </p:grpSp>
      <p:grpSp>
        <p:nvGrpSpPr>
          <p:cNvPr id="13" name="Group 12"/>
          <p:cNvGrpSpPr/>
          <p:nvPr/>
        </p:nvGrpSpPr>
        <p:grpSpPr>
          <a:xfrm>
            <a:off x="3276600" y="4818698"/>
            <a:ext cx="2344935" cy="1277302"/>
            <a:chOff x="2675632" y="943407"/>
            <a:chExt cx="2344935" cy="2327760"/>
          </a:xfrm>
        </p:grpSpPr>
        <p:sp>
          <p:nvSpPr>
            <p:cNvPr id="20" name="Rectangle 19"/>
            <p:cNvSpPr/>
            <p:nvPr/>
          </p:nvSpPr>
          <p:spPr>
            <a:xfrm>
              <a:off x="2675632" y="943407"/>
              <a:ext cx="2344935" cy="232776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Rectangle 20"/>
            <p:cNvSpPr/>
            <p:nvPr/>
          </p:nvSpPr>
          <p:spPr>
            <a:xfrm>
              <a:off x="2675632" y="943407"/>
              <a:ext cx="2344935" cy="23277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kern="1200" dirty="0" smtClean="0">
                  <a:latin typeface="Arial" pitchFamily="34" charset="0"/>
                  <a:cs typeface="Arial" pitchFamily="34" charset="0"/>
                </a:rPr>
                <a:t>Durations</a:t>
              </a:r>
              <a:endParaRPr lang="en-US" kern="1200" dirty="0">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kern="1200" dirty="0" smtClean="0">
                  <a:latin typeface="Arial" pitchFamily="34" charset="0"/>
                  <a:cs typeface="Arial" pitchFamily="34" charset="0"/>
                </a:rPr>
                <a:t>Cash flow Matching</a:t>
              </a:r>
              <a:endParaRPr lang="en-US" kern="1200" dirty="0">
                <a:latin typeface="Arial" pitchFamily="34" charset="0"/>
                <a:cs typeface="Arial" pitchFamily="34" charset="0"/>
              </a:endParaRPr>
            </a:p>
          </p:txBody>
        </p:sp>
      </p:grpSp>
      <p:grpSp>
        <p:nvGrpSpPr>
          <p:cNvPr id="14" name="Group 13"/>
          <p:cNvGrpSpPr/>
          <p:nvPr/>
        </p:nvGrpSpPr>
        <p:grpSpPr>
          <a:xfrm>
            <a:off x="5949827" y="3880724"/>
            <a:ext cx="2344935" cy="514690"/>
            <a:chOff x="5348859" y="5432"/>
            <a:chExt cx="2344935" cy="937974"/>
          </a:xfrm>
        </p:grpSpPr>
        <p:sp>
          <p:nvSpPr>
            <p:cNvPr id="18" name="Rectangle 17"/>
            <p:cNvSpPr/>
            <p:nvPr/>
          </p:nvSpPr>
          <p:spPr>
            <a:xfrm>
              <a:off x="5348859" y="5432"/>
              <a:ext cx="2344935" cy="937974"/>
            </a:xfrm>
            <a:prstGeom prst="rect">
              <a:avLst/>
            </a:prstGeom>
            <a:solidFill>
              <a:schemeClr val="tx1"/>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18"/>
            <p:cNvSpPr/>
            <p:nvPr/>
          </p:nvSpPr>
          <p:spPr>
            <a:xfrm>
              <a:off x="5348859" y="5432"/>
              <a:ext cx="2344935" cy="9379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b="1" kern="1200" dirty="0" smtClean="0">
                  <a:latin typeface="Arial" pitchFamily="34" charset="0"/>
                  <a:cs typeface="Arial" pitchFamily="34" charset="0"/>
                </a:rPr>
                <a:t>Impact on Profitability</a:t>
              </a:r>
              <a:endParaRPr lang="en-US" b="1" kern="1200" dirty="0">
                <a:latin typeface="Arial" pitchFamily="34" charset="0"/>
                <a:cs typeface="Arial" pitchFamily="34" charset="0"/>
              </a:endParaRPr>
            </a:p>
          </p:txBody>
        </p:sp>
      </p:grpSp>
      <p:grpSp>
        <p:nvGrpSpPr>
          <p:cNvPr id="15" name="Group 14"/>
          <p:cNvGrpSpPr/>
          <p:nvPr/>
        </p:nvGrpSpPr>
        <p:grpSpPr>
          <a:xfrm>
            <a:off x="5949827" y="4818698"/>
            <a:ext cx="2344935" cy="1277302"/>
            <a:chOff x="5348859" y="943407"/>
            <a:chExt cx="2344935" cy="2327760"/>
          </a:xfrm>
        </p:grpSpPr>
        <p:sp>
          <p:nvSpPr>
            <p:cNvPr id="16" name="Rectangle 15"/>
            <p:cNvSpPr/>
            <p:nvPr/>
          </p:nvSpPr>
          <p:spPr>
            <a:xfrm>
              <a:off x="5348859" y="943407"/>
              <a:ext cx="2344935" cy="232776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ectangle 16"/>
            <p:cNvSpPr/>
            <p:nvPr/>
          </p:nvSpPr>
          <p:spPr>
            <a:xfrm>
              <a:off x="5348859" y="943407"/>
              <a:ext cx="2344935" cy="23277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kern="1200" dirty="0" smtClean="0">
                  <a:latin typeface="Arial" pitchFamily="34" charset="0"/>
                  <a:cs typeface="Arial" pitchFamily="34" charset="0"/>
                </a:rPr>
                <a:t>Internal Rates of return</a:t>
              </a:r>
              <a:endParaRPr lang="en-US" kern="1200" dirty="0">
                <a:latin typeface="Arial" pitchFamily="34" charset="0"/>
                <a:cs typeface="Arial" pitchFamily="34" charset="0"/>
              </a:endParaRPr>
            </a:p>
          </p:txBody>
        </p:sp>
      </p:grpSp>
    </p:spTree>
    <p:extLst>
      <p:ext uri="{BB962C8B-B14F-4D97-AF65-F5344CB8AC3E}">
        <p14:creationId xmlns:p14="http://schemas.microsoft.com/office/powerpoint/2010/main" val="2301215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dirty="0" smtClean="0">
                <a:solidFill>
                  <a:srgbClr val="C00000"/>
                </a:solidFill>
                <a:latin typeface="Garamond" panose="02020404030301010803" pitchFamily="18" charset="0"/>
              </a:rPr>
              <a:t>www.actuariesindia.org</a:t>
            </a:r>
          </a:p>
        </p:txBody>
      </p:sp>
      <p:sp>
        <p:nvSpPr>
          <p:cNvPr id="2457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E8CD9777-3727-42DD-9D1F-FD9119CD8BF8}" type="slidenum">
              <a:rPr lang="en-US" altLang="en-US" sz="1600">
                <a:solidFill>
                  <a:srgbClr val="17375E"/>
                </a:solidFill>
                <a:latin typeface="Garamond" pitchFamily="18" charset="0"/>
              </a:rPr>
              <a:pPr>
                <a:spcBef>
                  <a:spcPct val="0"/>
                </a:spcBef>
                <a:buFontTx/>
                <a:buNone/>
              </a:pPr>
              <a:t>17</a:t>
            </a:fld>
            <a:endParaRPr lang="en-US" altLang="en-US" sz="1600" dirty="0">
              <a:solidFill>
                <a:srgbClr val="17375E"/>
              </a:solidFill>
              <a:latin typeface="Garamond" pitchFamily="18" charset="0"/>
            </a:endParaRPr>
          </a:p>
        </p:txBody>
      </p:sp>
      <p:sp>
        <p:nvSpPr>
          <p:cNvPr id="24580" name="Text Placeholder 1"/>
          <p:cNvSpPr txBox="1">
            <a:spLocks/>
          </p:cNvSpPr>
          <p:nvPr/>
        </p:nvSpPr>
        <p:spPr bwMode="auto">
          <a:xfrm>
            <a:off x="99060" y="417483"/>
            <a:ext cx="762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Arial" pitchFamily="34" charset="0"/>
              <a:buNone/>
            </a:pPr>
            <a:r>
              <a:rPr lang="en-US" altLang="en-US" sz="2600" b="1" dirty="0">
                <a:solidFill>
                  <a:srgbClr val="003399"/>
                </a:solidFill>
                <a:latin typeface="Arial" panose="020B0604020202020204" pitchFamily="34" charset="0"/>
                <a:cs typeface="Arial" panose="020B0604020202020204" pitchFamily="34" charset="0"/>
              </a:rPr>
              <a:t>Modeling</a:t>
            </a:r>
            <a:r>
              <a:rPr lang="en-US" altLang="en-US" sz="2800" b="1" dirty="0">
                <a:solidFill>
                  <a:srgbClr val="003399"/>
                </a:solidFill>
                <a:latin typeface="Arial" pitchFamily="34" charset="0"/>
              </a:rPr>
              <a:t> </a:t>
            </a:r>
            <a:r>
              <a:rPr lang="en-US" altLang="en-US" sz="2600" b="1" dirty="0">
                <a:solidFill>
                  <a:srgbClr val="003399"/>
                </a:solidFill>
                <a:latin typeface="Arial" panose="020B0604020202020204" pitchFamily="34" charset="0"/>
                <a:cs typeface="Arial" panose="020B0604020202020204" pitchFamily="34" charset="0"/>
              </a:rPr>
              <a:t>Interest Rates</a:t>
            </a:r>
          </a:p>
        </p:txBody>
      </p:sp>
      <p:sp>
        <p:nvSpPr>
          <p:cNvPr id="9" name="TextBox 8"/>
          <p:cNvSpPr txBox="1"/>
          <p:nvPr/>
        </p:nvSpPr>
        <p:spPr>
          <a:xfrm>
            <a:off x="457200" y="1295400"/>
            <a:ext cx="8153400" cy="4524315"/>
          </a:xfrm>
          <a:prstGeom prst="rect">
            <a:avLst/>
          </a:prstGeom>
          <a:noFill/>
        </p:spPr>
        <p:txBody>
          <a:bodyPr>
            <a:spAutoFit/>
          </a:bodyPr>
          <a:lstStyle/>
          <a:p>
            <a:pPr algn="just" eaLnBrk="1" fontAlgn="auto" hangingPunct="1">
              <a:spcBef>
                <a:spcPts val="0"/>
              </a:spcBef>
              <a:spcAft>
                <a:spcPts val="0"/>
              </a:spcAft>
              <a:defRPr/>
            </a:pPr>
            <a:r>
              <a:rPr lang="en-US" dirty="0">
                <a:latin typeface="Arial" panose="020B0604020202020204" pitchFamily="34" charset="0"/>
                <a:cs typeface="Arial" panose="020B0604020202020204" pitchFamily="34" charset="0"/>
              </a:rPr>
              <a:t>In the contemporary stochastic modeling approach, there is no possibility of modeling negative interest rates. </a:t>
            </a:r>
          </a:p>
          <a:p>
            <a:pPr algn="just"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r>
              <a:rPr lang="en-US" dirty="0">
                <a:latin typeface="Arial" panose="020B0604020202020204" pitchFamily="34" charset="0"/>
                <a:cs typeface="Arial" panose="020B0604020202020204" pitchFamily="34" charset="0"/>
              </a:rPr>
              <a:t>The dominant core principles of interest rate modeling of the past decades have been that </a:t>
            </a:r>
          </a:p>
          <a:p>
            <a:pPr marL="457200" indent="-457200" algn="just" eaLnBrk="1" fontAlgn="auto" hangingPunct="1">
              <a:spcBef>
                <a:spcPts val="0"/>
              </a:spcBef>
              <a:spcAft>
                <a:spcPts val="0"/>
              </a:spcAft>
              <a:buFontTx/>
              <a:buAutoNum type="arabicParenBoth"/>
              <a:defRPr/>
            </a:pPr>
            <a:r>
              <a:rPr lang="en-US" dirty="0">
                <a:latin typeface="Arial" panose="020B0604020202020204" pitchFamily="34" charset="0"/>
                <a:cs typeface="Arial" panose="020B0604020202020204" pitchFamily="34" charset="0"/>
              </a:rPr>
              <a:t>interest rates don’t go negative</a:t>
            </a:r>
          </a:p>
          <a:p>
            <a:pPr marL="457200" indent="-457200" algn="just" eaLnBrk="1" fontAlgn="auto" hangingPunct="1">
              <a:spcBef>
                <a:spcPts val="0"/>
              </a:spcBef>
              <a:spcAft>
                <a:spcPts val="0"/>
              </a:spcAft>
              <a:buFontTx/>
              <a:buAutoNum type="arabicParenBoth"/>
              <a:defRPr/>
            </a:pPr>
            <a:r>
              <a:rPr lang="en-US" dirty="0">
                <a:latin typeface="Arial" panose="020B0604020202020204" pitchFamily="34" charset="0"/>
                <a:cs typeface="Arial" panose="020B0604020202020204" pitchFamily="34" charset="0"/>
              </a:rPr>
              <a:t>there must be consistency with current bond prices</a:t>
            </a:r>
          </a:p>
          <a:p>
            <a:pPr marL="457200" indent="-457200" algn="just" eaLnBrk="1" fontAlgn="auto" hangingPunct="1">
              <a:spcBef>
                <a:spcPts val="0"/>
              </a:spcBef>
              <a:spcAft>
                <a:spcPts val="0"/>
              </a:spcAft>
              <a:buFontTx/>
              <a:buAutoNum type="arabicParenBoth"/>
              <a:defRPr/>
            </a:pPr>
            <a:r>
              <a:rPr lang="en-US" dirty="0">
                <a:latin typeface="Arial" panose="020B0604020202020204" pitchFamily="34" charset="0"/>
                <a:cs typeface="Arial" panose="020B0604020202020204" pitchFamily="34" charset="0"/>
              </a:rPr>
              <a:t>there must be parametric consistency with historical data.</a:t>
            </a:r>
          </a:p>
          <a:p>
            <a:pPr marL="457200" indent="-457200" algn="just" eaLnBrk="1" fontAlgn="auto" hangingPunct="1">
              <a:spcBef>
                <a:spcPts val="0"/>
              </a:spcBef>
              <a:spcAft>
                <a:spcPts val="0"/>
              </a:spcAft>
              <a:buFontTx/>
              <a:buAutoNum type="arabicParenBoth"/>
              <a:defRPr/>
            </a:pPr>
            <a:endParaRPr lang="en-US" dirty="0">
              <a:latin typeface="Arial" panose="020B0604020202020204" pitchFamily="34" charset="0"/>
              <a:cs typeface="Arial" panose="020B0604020202020204" pitchFamily="34" charset="0"/>
            </a:endParaRPr>
          </a:p>
          <a:p>
            <a:pPr indent="-457200" algn="just" eaLnBrk="1" fontAlgn="auto" hangingPunct="1">
              <a:spcBef>
                <a:spcPts val="0"/>
              </a:spcBef>
              <a:spcAft>
                <a:spcPts val="0"/>
              </a:spcAft>
              <a:defRPr/>
            </a:pPr>
            <a:r>
              <a:rPr lang="en-US" dirty="0">
                <a:latin typeface="Arial" panose="020B0604020202020204" pitchFamily="34" charset="0"/>
                <a:cs typeface="Arial" panose="020B0604020202020204" pitchFamily="34" charset="0"/>
              </a:rPr>
              <a:t>There is no history to guide an appropriate contemporary model approach</a:t>
            </a:r>
          </a:p>
          <a:p>
            <a:pPr indent="-457200" algn="just"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indent="-457200" algn="just"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indent="-457200" algn="just"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indent="-457200" algn="just" eaLnBrk="1" fontAlgn="auto" hangingPunct="1">
              <a:spcBef>
                <a:spcPts val="0"/>
              </a:spcBef>
              <a:spcAft>
                <a:spcPts val="0"/>
              </a:spcAft>
              <a:defRPr/>
            </a:pPr>
            <a:endParaRPr lang="en-US" dirty="0">
              <a:latin typeface="Arial" panose="020B0604020202020204" pitchFamily="34" charset="0"/>
              <a:cs typeface="Arial" panose="020B0604020202020204" pitchFamily="34" charset="0"/>
            </a:endParaRPr>
          </a:p>
          <a:p>
            <a:pPr lvl="1" algn="just" eaLnBrk="1" fontAlgn="auto" hangingPunct="1">
              <a:spcBef>
                <a:spcPts val="0"/>
              </a:spcBef>
              <a:spcAft>
                <a:spcPts val="0"/>
              </a:spcAft>
              <a:buFont typeface="Arial" pitchFamily="34" charset="0"/>
              <a:buChar char="•"/>
              <a:defRPr/>
            </a:pPr>
            <a:endParaRPr lang="en-US" dirty="0">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n-US" b="1" dirty="0">
              <a:latin typeface="Arial" panose="020B0604020202020204" pitchFamily="34" charset="0"/>
              <a:cs typeface="Arial" panose="020B0604020202020204" pitchFamily="34" charset="0"/>
            </a:endParaRPr>
          </a:p>
        </p:txBody>
      </p:sp>
      <p:sp>
        <p:nvSpPr>
          <p:cNvPr id="8" name="Rounded Rectangle 7"/>
          <p:cNvSpPr/>
          <p:nvPr/>
        </p:nvSpPr>
        <p:spPr>
          <a:xfrm>
            <a:off x="1371600" y="4800600"/>
            <a:ext cx="6629400" cy="1371600"/>
          </a:xfrm>
          <a:prstGeom prst="roundRect">
            <a:avLst/>
          </a:prstGeom>
          <a:solidFill>
            <a:schemeClr val="accent1">
              <a:lumMod val="40000"/>
              <a:lumOff val="60000"/>
            </a:schemeClr>
          </a:solidFill>
          <a:ln>
            <a:solidFill>
              <a:srgbClr val="0000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solidFill>
                  <a:srgbClr val="002060"/>
                </a:solidFill>
                <a:latin typeface="Arial" pitchFamily="34" charset="0"/>
                <a:cs typeface="Arial" pitchFamily="34" charset="0"/>
              </a:rPr>
              <a:t>Alternatives Available</a:t>
            </a:r>
          </a:p>
          <a:p>
            <a:pPr algn="ctr" eaLnBrk="1" fontAlgn="auto" hangingPunct="1">
              <a:spcBef>
                <a:spcPts val="0"/>
              </a:spcBef>
              <a:spcAft>
                <a:spcPts val="0"/>
              </a:spcAft>
              <a:defRPr/>
            </a:pPr>
            <a:endParaRPr lang="en-US" sz="1050" b="1" dirty="0">
              <a:solidFill>
                <a:srgbClr val="002060"/>
              </a:solidFill>
              <a:latin typeface="Arial" pitchFamily="34" charset="0"/>
              <a:cs typeface="Arial" pitchFamily="34" charset="0"/>
            </a:endParaRPr>
          </a:p>
          <a:p>
            <a:pPr eaLnBrk="1" fontAlgn="auto" hangingPunct="1">
              <a:spcBef>
                <a:spcPts val="0"/>
              </a:spcBef>
              <a:spcAft>
                <a:spcPts val="0"/>
              </a:spcAft>
              <a:defRPr/>
            </a:pPr>
            <a:r>
              <a:rPr lang="en-US" sz="2000" dirty="0">
                <a:solidFill>
                  <a:srgbClr val="002060"/>
                </a:solidFill>
                <a:latin typeface="Arial" pitchFamily="34" charset="0"/>
                <a:cs typeface="Arial" pitchFamily="34" charset="0"/>
              </a:rPr>
              <a:t>Discard the log normal modeling approach</a:t>
            </a:r>
          </a:p>
          <a:p>
            <a:pPr eaLnBrk="1" fontAlgn="auto" hangingPunct="1">
              <a:spcBef>
                <a:spcPts val="0"/>
              </a:spcBef>
              <a:spcAft>
                <a:spcPts val="0"/>
              </a:spcAft>
              <a:defRPr/>
            </a:pPr>
            <a:r>
              <a:rPr lang="en-US" sz="2000" dirty="0">
                <a:solidFill>
                  <a:srgbClr val="002060"/>
                </a:solidFill>
                <a:latin typeface="Arial" pitchFamily="34" charset="0"/>
                <a:cs typeface="Arial" pitchFamily="34" charset="0"/>
              </a:rPr>
              <a:t>Model using a normal distribution “random walk”</a:t>
            </a:r>
          </a:p>
        </p:txBody>
      </p:sp>
    </p:spTree>
    <p:extLst>
      <p:ext uri="{BB962C8B-B14F-4D97-AF65-F5344CB8AC3E}">
        <p14:creationId xmlns:p14="http://schemas.microsoft.com/office/powerpoint/2010/main" val="3290642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dirty="0" smtClean="0">
                <a:solidFill>
                  <a:srgbClr val="C00000"/>
                </a:solidFill>
                <a:latin typeface="Garamond" panose="02020404030301010803" pitchFamily="18" charset="0"/>
              </a:rPr>
              <a:t>www.actuariesindia.org</a:t>
            </a:r>
          </a:p>
        </p:txBody>
      </p:sp>
      <p:sp>
        <p:nvSpPr>
          <p:cNvPr id="2457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E8CD9777-3727-42DD-9D1F-FD9119CD8BF8}" type="slidenum">
              <a:rPr lang="en-US" altLang="en-US" sz="1600">
                <a:solidFill>
                  <a:srgbClr val="17375E"/>
                </a:solidFill>
                <a:latin typeface="Garamond" pitchFamily="18" charset="0"/>
              </a:rPr>
              <a:pPr>
                <a:spcBef>
                  <a:spcPct val="0"/>
                </a:spcBef>
                <a:buFontTx/>
                <a:buNone/>
              </a:pPr>
              <a:t>18</a:t>
            </a:fld>
            <a:endParaRPr lang="en-US" altLang="en-US" sz="1600" dirty="0">
              <a:solidFill>
                <a:srgbClr val="17375E"/>
              </a:solidFill>
              <a:latin typeface="Garamond" pitchFamily="18" charset="0"/>
            </a:endParaRPr>
          </a:p>
        </p:txBody>
      </p:sp>
      <p:sp>
        <p:nvSpPr>
          <p:cNvPr id="24580" name="Text Placeholder 1"/>
          <p:cNvSpPr txBox="1">
            <a:spLocks/>
          </p:cNvSpPr>
          <p:nvPr/>
        </p:nvSpPr>
        <p:spPr bwMode="auto">
          <a:xfrm>
            <a:off x="99060" y="417483"/>
            <a:ext cx="762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Arial" pitchFamily="34" charset="0"/>
              <a:buNone/>
            </a:pPr>
            <a:r>
              <a:rPr lang="en-US" altLang="en-US" sz="2600" b="1" dirty="0" smtClean="0">
                <a:solidFill>
                  <a:srgbClr val="003399"/>
                </a:solidFill>
                <a:latin typeface="Arial" panose="020B0604020202020204" pitchFamily="34" charset="0"/>
                <a:cs typeface="Arial" panose="020B0604020202020204" pitchFamily="34" charset="0"/>
              </a:rPr>
              <a:t>Product Innovation</a:t>
            </a:r>
            <a:endParaRPr lang="en-US" altLang="en-US" sz="2600" b="1" dirty="0">
              <a:solidFill>
                <a:srgbClr val="003399"/>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99060" y="1295400"/>
            <a:ext cx="8712540" cy="4979015"/>
          </a:xfrm>
          <a:prstGeom prst="rect">
            <a:avLst/>
          </a:prstGeom>
        </p:spPr>
      </p:pic>
    </p:spTree>
    <p:extLst>
      <p:ext uri="{BB962C8B-B14F-4D97-AF65-F5344CB8AC3E}">
        <p14:creationId xmlns:p14="http://schemas.microsoft.com/office/powerpoint/2010/main" val="4086955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alpha val="72000"/>
          </a:schemeClr>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www.actuariesindia.org</a:t>
            </a:r>
            <a:endParaRPr lang="en-US" dirty="0"/>
          </a:p>
        </p:txBody>
      </p:sp>
      <p:sp>
        <p:nvSpPr>
          <p:cNvPr id="5" name="Slide Number Placeholder 4"/>
          <p:cNvSpPr>
            <a:spLocks noGrp="1"/>
          </p:cNvSpPr>
          <p:nvPr>
            <p:ph type="sldNum" sz="quarter" idx="12"/>
          </p:nvPr>
        </p:nvSpPr>
        <p:spPr/>
        <p:txBody>
          <a:bodyPr/>
          <a:lstStyle/>
          <a:p>
            <a:fld id="{1A13C416-6B76-4DFF-BC13-59A396451C72}" type="slidenum">
              <a:rPr lang="en-US" smtClean="0">
                <a:solidFill>
                  <a:srgbClr val="1F497D">
                    <a:lumMod val="75000"/>
                  </a:srgbClr>
                </a:solidFill>
              </a:rPr>
              <a:pPr/>
              <a:t>19</a:t>
            </a:fld>
            <a:endParaRPr lang="en-US" dirty="0">
              <a:solidFill>
                <a:srgbClr val="1F497D">
                  <a:lumMod val="75000"/>
                </a:srgbClr>
              </a:solidFill>
            </a:endParaRPr>
          </a:p>
        </p:txBody>
      </p:sp>
      <p:sp>
        <p:nvSpPr>
          <p:cNvPr id="6" name="TextBox 5"/>
          <p:cNvSpPr txBox="1"/>
          <p:nvPr/>
        </p:nvSpPr>
        <p:spPr>
          <a:xfrm>
            <a:off x="76200" y="1676400"/>
            <a:ext cx="2664512" cy="553998"/>
          </a:xfrm>
          <a:prstGeom prst="rect">
            <a:avLst/>
          </a:prstGeom>
          <a:noFill/>
        </p:spPr>
        <p:txBody>
          <a:bodyPr wrap="none" rtlCol="0">
            <a:spAutoFit/>
          </a:bodyPr>
          <a:lstStyle/>
          <a:p>
            <a:r>
              <a:rPr lang="en-GB" sz="3000" b="1" dirty="0" smtClean="0">
                <a:solidFill>
                  <a:prstClr val="white"/>
                </a:solidFill>
                <a:latin typeface="Arial" panose="020B0604020202020204" pitchFamily="34" charset="0"/>
                <a:cs typeface="Arial" panose="020B0604020202020204" pitchFamily="34" charset="0"/>
              </a:rPr>
              <a:t>Indian Market</a:t>
            </a:r>
            <a:endParaRPr lang="en-GB" sz="3000" b="1" dirty="0">
              <a:solidFill>
                <a:prstClr val="white"/>
              </a:solidFill>
              <a:latin typeface="Arial" panose="020B0604020202020204" pitchFamily="34" charset="0"/>
              <a:cs typeface="Arial" panose="020B0604020202020204" pitchFamily="34" charset="0"/>
            </a:endParaRPr>
          </a:p>
        </p:txBody>
      </p:sp>
      <p:sp>
        <p:nvSpPr>
          <p:cNvPr id="7" name="Content Placeholder 3"/>
          <p:cNvSpPr txBox="1">
            <a:spLocks/>
          </p:cNvSpPr>
          <p:nvPr/>
        </p:nvSpPr>
        <p:spPr>
          <a:xfrm>
            <a:off x="381000" y="2895600"/>
            <a:ext cx="8229600" cy="31543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b="1" dirty="0" smtClean="0">
                <a:solidFill>
                  <a:prstClr val="white"/>
                </a:solidFill>
                <a:latin typeface="Arial" panose="020B0604020202020204" pitchFamily="34" charset="0"/>
                <a:cs typeface="Arial" panose="020B0604020202020204" pitchFamily="34" charset="0"/>
              </a:rPr>
              <a:t>Interest Rate Environment in the Indian Economy </a:t>
            </a:r>
          </a:p>
          <a:p>
            <a:r>
              <a:rPr lang="en-GB" sz="2000" b="1" dirty="0" smtClean="0">
                <a:solidFill>
                  <a:prstClr val="white"/>
                </a:solidFill>
                <a:latin typeface="Arial" panose="020B0604020202020204" pitchFamily="34" charset="0"/>
                <a:cs typeface="Arial" panose="020B0604020202020204" pitchFamily="34" charset="0"/>
              </a:rPr>
              <a:t>Risks and Issues</a:t>
            </a:r>
            <a:r>
              <a:rPr lang="en-GB" sz="1400" dirty="0" smtClean="0">
                <a:solidFill>
                  <a:prstClr val="white"/>
                </a:solidFill>
                <a:latin typeface="Arial" panose="020B0604020202020204" pitchFamily="34" charset="0"/>
                <a:cs typeface="Arial" panose="020B0604020202020204" pitchFamily="34" charset="0"/>
              </a:rPr>
              <a:t/>
            </a:r>
            <a:br>
              <a:rPr lang="en-GB" sz="1400" dirty="0" smtClean="0">
                <a:solidFill>
                  <a:prstClr val="white"/>
                </a:solidFill>
                <a:latin typeface="Arial" panose="020B0604020202020204" pitchFamily="34" charset="0"/>
                <a:cs typeface="Arial" panose="020B0604020202020204" pitchFamily="34" charset="0"/>
              </a:rPr>
            </a:br>
            <a:endParaRPr lang="en-GB" sz="14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760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914400" y="6324600"/>
            <a:ext cx="2895600" cy="365125"/>
          </a:xfrm>
        </p:spPr>
        <p:txBody>
          <a:bodyPr/>
          <a:lstStyle/>
          <a:p>
            <a:pPr algn="l"/>
            <a:r>
              <a:rPr lang="en-US" dirty="0" smtClean="0"/>
              <a:t>www.actuariesindia.org</a:t>
            </a:r>
            <a:endParaRPr lang="en-US" dirty="0"/>
          </a:p>
        </p:txBody>
      </p:sp>
      <p:sp>
        <p:nvSpPr>
          <p:cNvPr id="6" name="Slide Number Placeholder 5"/>
          <p:cNvSpPr>
            <a:spLocks noGrp="1"/>
          </p:cNvSpPr>
          <p:nvPr>
            <p:ph type="sldNum" sz="quarter" idx="12"/>
          </p:nvPr>
        </p:nvSpPr>
        <p:spPr/>
        <p:txBody>
          <a:bodyPr/>
          <a:lstStyle/>
          <a:p>
            <a:fld id="{1A13C416-6B76-4DFF-BC13-59A396451C72}" type="slidenum">
              <a:rPr lang="en-US" smtClean="0"/>
              <a:pPr/>
              <a:t>2</a:t>
            </a:fld>
            <a:endParaRPr lang="en-US" dirty="0"/>
          </a:p>
        </p:txBody>
      </p:sp>
      <p:sp>
        <p:nvSpPr>
          <p:cNvPr id="7" name="Text Placeholder 1"/>
          <p:cNvSpPr txBox="1">
            <a:spLocks/>
          </p:cNvSpPr>
          <p:nvPr/>
        </p:nvSpPr>
        <p:spPr>
          <a:xfrm>
            <a:off x="76200" y="399211"/>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600" b="1" noProof="0" dirty="0" smtClean="0">
                <a:solidFill>
                  <a:srgbClr val="003399"/>
                </a:solidFill>
                <a:latin typeface="Arial" panose="020B0604020202020204" pitchFamily="34" charset="0"/>
                <a:cs typeface="Arial" panose="020B0604020202020204" pitchFamily="34" charset="0"/>
              </a:rPr>
              <a:t>Contents</a:t>
            </a:r>
            <a:endParaRPr kumimoji="0" lang="en-US" sz="2600" b="1" i="0" u="none" strike="noStrike" kern="1200" cap="none" spc="0" normalizeH="0" baseline="0" noProof="0" dirty="0">
              <a:ln>
                <a:noFill/>
              </a:ln>
              <a:solidFill>
                <a:srgbClr val="003399"/>
              </a:solidFill>
              <a:effectLst/>
              <a:uLnTx/>
              <a:uFillTx/>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597837096"/>
              </p:ext>
            </p:extLst>
          </p:nvPr>
        </p:nvGraphicFramePr>
        <p:xfrm>
          <a:off x="914400" y="1397000"/>
          <a:ext cx="73152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A13C416-6B76-4DFF-BC13-59A396451C72}" type="slidenum">
              <a:rPr lang="en-US" smtClean="0"/>
              <a:pPr/>
              <a:t>20</a:t>
            </a:fld>
            <a:endParaRPr lang="en-US" dirty="0"/>
          </a:p>
        </p:txBody>
      </p:sp>
      <p:sp>
        <p:nvSpPr>
          <p:cNvPr id="7" name="Text Placeholder 1"/>
          <p:cNvSpPr txBox="1">
            <a:spLocks/>
          </p:cNvSpPr>
          <p:nvPr/>
        </p:nvSpPr>
        <p:spPr>
          <a:xfrm>
            <a:off x="10064" y="325398"/>
            <a:ext cx="7696200" cy="609600"/>
          </a:xfrm>
          <a:prstGeom prst="rect">
            <a:avLst/>
          </a:prstGeom>
        </p:spPr>
        <p:txBody>
          <a:bodyPr/>
          <a:lstStyle/>
          <a:p>
            <a:pPr marL="342900" lvl="0" indent="-342900" eaLnBrk="0" fontAlgn="base" hangingPunct="0">
              <a:spcBef>
                <a:spcPct val="20000"/>
              </a:spcBef>
              <a:spcAft>
                <a:spcPct val="0"/>
              </a:spcAft>
              <a:defRPr/>
            </a:pPr>
            <a:r>
              <a:rPr lang="en-US" sz="2600" b="1" dirty="0" smtClean="0">
                <a:solidFill>
                  <a:srgbClr val="003399"/>
                </a:solidFill>
                <a:latin typeface="Arial" panose="020B0604020202020204" pitchFamily="34" charset="0"/>
                <a:cs typeface="Arial" panose="020B0604020202020204" pitchFamily="34" charset="0"/>
              </a:rPr>
              <a:t>10 Year GoI Yield Movement</a:t>
            </a:r>
            <a:endParaRPr lang="en-US" sz="2600" b="1" dirty="0">
              <a:solidFill>
                <a:srgbClr val="003399"/>
              </a:solidFill>
              <a:latin typeface="Arial" panose="020B0604020202020204" pitchFamily="34" charset="0"/>
              <a:cs typeface="Arial" panose="020B0604020202020204" pitchFamily="34" charset="0"/>
            </a:endParaRPr>
          </a:p>
        </p:txBody>
      </p:sp>
      <p:sp>
        <p:nvSpPr>
          <p:cNvPr id="8" name="Footer Placeholder 4"/>
          <p:cNvSpPr>
            <a:spLocks noGrp="1"/>
          </p:cNvSpPr>
          <p:nvPr>
            <p:ph type="ftr" sz="quarter" idx="11"/>
          </p:nvPr>
        </p:nvSpPr>
        <p:spPr>
          <a:xfrm>
            <a:off x="914400" y="6324600"/>
            <a:ext cx="2895600" cy="365125"/>
          </a:xfrm>
        </p:spPr>
        <p:txBody>
          <a:bodyPr/>
          <a:lstStyle/>
          <a:p>
            <a:pPr algn="l"/>
            <a:r>
              <a:rPr lang="en-US" dirty="0" smtClean="0"/>
              <a:t>www.actuariesindia.org</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99" t="26790" r="40546" b="18871"/>
          <a:stretch/>
        </p:blipFill>
        <p:spPr bwMode="auto">
          <a:xfrm>
            <a:off x="914400" y="1447800"/>
            <a:ext cx="6668814" cy="3767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3880745912"/>
              </p:ext>
            </p:extLst>
          </p:nvPr>
        </p:nvGraphicFramePr>
        <p:xfrm>
          <a:off x="924910" y="5562600"/>
          <a:ext cx="7152290" cy="741680"/>
        </p:xfrm>
        <a:graphic>
          <a:graphicData uri="http://schemas.openxmlformats.org/drawingml/2006/table">
            <a:tbl>
              <a:tblPr firstRow="1" bandRow="1">
                <a:tableStyleId>{5C22544A-7EE6-4342-B048-85BDC9FD1C3A}</a:tableStyleId>
              </a:tblPr>
              <a:tblGrid>
                <a:gridCol w="1430458"/>
                <a:gridCol w="1430458"/>
                <a:gridCol w="1430458"/>
                <a:gridCol w="1430458"/>
                <a:gridCol w="1430458"/>
              </a:tblGrid>
              <a:tr h="370840">
                <a:tc>
                  <a:txBody>
                    <a:bodyPr/>
                    <a:lstStyle/>
                    <a:p>
                      <a:pPr algn="ctr"/>
                      <a:r>
                        <a:rPr lang="en-GB" sz="1600" dirty="0" smtClean="0">
                          <a:latin typeface="Arial" panose="020B0604020202020204" pitchFamily="34" charset="0"/>
                          <a:cs typeface="Arial" panose="020B0604020202020204" pitchFamily="34" charset="0"/>
                        </a:rPr>
                        <a:t>Current</a:t>
                      </a:r>
                      <a:endParaRPr lang="en-GB" sz="1600" dirty="0">
                        <a:latin typeface="Arial" panose="020B0604020202020204" pitchFamily="34" charset="0"/>
                        <a:cs typeface="Arial" panose="020B0604020202020204" pitchFamily="34" charset="0"/>
                      </a:endParaRPr>
                    </a:p>
                  </a:txBody>
                  <a:tcPr anchor="ctr"/>
                </a:tc>
                <a:tc>
                  <a:txBody>
                    <a:bodyPr/>
                    <a:lstStyle/>
                    <a:p>
                      <a:pPr algn="ctr"/>
                      <a:r>
                        <a:rPr lang="en-GB" sz="1600" dirty="0" smtClean="0">
                          <a:latin typeface="Arial" panose="020B0604020202020204" pitchFamily="34" charset="0"/>
                          <a:cs typeface="Arial" panose="020B0604020202020204" pitchFamily="34" charset="0"/>
                        </a:rPr>
                        <a:t>Highest</a:t>
                      </a:r>
                      <a:endParaRPr lang="en-GB" sz="1600" dirty="0">
                        <a:latin typeface="Arial" panose="020B0604020202020204" pitchFamily="34" charset="0"/>
                        <a:cs typeface="Arial" panose="020B0604020202020204" pitchFamily="34" charset="0"/>
                      </a:endParaRPr>
                    </a:p>
                  </a:txBody>
                  <a:tcPr anchor="ctr"/>
                </a:tc>
                <a:tc>
                  <a:txBody>
                    <a:bodyPr/>
                    <a:lstStyle/>
                    <a:p>
                      <a:pPr algn="ctr"/>
                      <a:r>
                        <a:rPr lang="en-GB" sz="1600" dirty="0" smtClean="0">
                          <a:latin typeface="Arial" panose="020B0604020202020204" pitchFamily="34" charset="0"/>
                          <a:cs typeface="Arial" panose="020B0604020202020204" pitchFamily="34" charset="0"/>
                        </a:rPr>
                        <a:t>Lowest</a:t>
                      </a:r>
                      <a:endParaRPr lang="en-GB" sz="1600" dirty="0">
                        <a:latin typeface="Arial" panose="020B0604020202020204" pitchFamily="34" charset="0"/>
                        <a:cs typeface="Arial" panose="020B0604020202020204" pitchFamily="34" charset="0"/>
                      </a:endParaRPr>
                    </a:p>
                  </a:txBody>
                  <a:tcPr anchor="ctr"/>
                </a:tc>
                <a:tc>
                  <a:txBody>
                    <a:bodyPr/>
                    <a:lstStyle/>
                    <a:p>
                      <a:pPr algn="ctr"/>
                      <a:r>
                        <a:rPr lang="en-GB" sz="1600" dirty="0" smtClean="0">
                          <a:latin typeface="Arial" panose="020B0604020202020204" pitchFamily="34" charset="0"/>
                          <a:cs typeface="Arial" panose="020B0604020202020204" pitchFamily="34" charset="0"/>
                        </a:rPr>
                        <a:t>Dates</a:t>
                      </a:r>
                      <a:endParaRPr lang="en-GB" sz="1600" dirty="0">
                        <a:latin typeface="Arial" panose="020B0604020202020204" pitchFamily="34" charset="0"/>
                        <a:cs typeface="Arial" panose="020B0604020202020204" pitchFamily="34" charset="0"/>
                      </a:endParaRPr>
                    </a:p>
                  </a:txBody>
                  <a:tcPr anchor="ctr"/>
                </a:tc>
                <a:tc>
                  <a:txBody>
                    <a:bodyPr/>
                    <a:lstStyle/>
                    <a:p>
                      <a:pPr algn="ctr"/>
                      <a:r>
                        <a:rPr lang="en-GB" sz="1600" dirty="0" smtClean="0">
                          <a:latin typeface="Arial" panose="020B0604020202020204" pitchFamily="34" charset="0"/>
                          <a:cs typeface="Arial" panose="020B0604020202020204" pitchFamily="34" charset="0"/>
                        </a:rPr>
                        <a:t>Unit</a:t>
                      </a:r>
                      <a:endParaRPr lang="en-GB" sz="1600" dirty="0">
                        <a:latin typeface="Arial" panose="020B0604020202020204" pitchFamily="34" charset="0"/>
                        <a:cs typeface="Arial" panose="020B0604020202020204" pitchFamily="34" charset="0"/>
                      </a:endParaRPr>
                    </a:p>
                  </a:txBody>
                  <a:tcPr anchor="ctr"/>
                </a:tc>
              </a:tr>
              <a:tr h="370840">
                <a:tc>
                  <a:txBody>
                    <a:bodyPr/>
                    <a:lstStyle/>
                    <a:p>
                      <a:pPr algn="ctr"/>
                      <a:r>
                        <a:rPr lang="en-GB" sz="1600" dirty="0" smtClean="0">
                          <a:latin typeface="Arial" panose="020B0604020202020204" pitchFamily="34" charset="0"/>
                          <a:cs typeface="Arial" panose="020B0604020202020204" pitchFamily="34" charset="0"/>
                        </a:rPr>
                        <a:t>7.46</a:t>
                      </a:r>
                      <a:endParaRPr lang="en-GB" sz="1600" dirty="0">
                        <a:latin typeface="Arial" panose="020B0604020202020204" pitchFamily="34" charset="0"/>
                        <a:cs typeface="Arial" panose="020B0604020202020204" pitchFamily="34" charset="0"/>
                      </a:endParaRPr>
                    </a:p>
                  </a:txBody>
                  <a:tcPr anchor="ctr"/>
                </a:tc>
                <a:tc>
                  <a:txBody>
                    <a:bodyPr/>
                    <a:lstStyle/>
                    <a:p>
                      <a:pPr algn="ctr"/>
                      <a:r>
                        <a:rPr lang="en-GB" sz="1600" dirty="0" smtClean="0">
                          <a:latin typeface="Arial" panose="020B0604020202020204" pitchFamily="34" charset="0"/>
                          <a:cs typeface="Arial" panose="020B0604020202020204" pitchFamily="34" charset="0"/>
                        </a:rPr>
                        <a:t>14.76</a:t>
                      </a:r>
                      <a:endParaRPr lang="en-GB" sz="1600" dirty="0">
                        <a:latin typeface="Arial" panose="020B0604020202020204" pitchFamily="34" charset="0"/>
                        <a:cs typeface="Arial" panose="020B0604020202020204" pitchFamily="34" charset="0"/>
                      </a:endParaRPr>
                    </a:p>
                  </a:txBody>
                  <a:tcPr anchor="ctr"/>
                </a:tc>
                <a:tc>
                  <a:txBody>
                    <a:bodyPr/>
                    <a:lstStyle/>
                    <a:p>
                      <a:pPr algn="ctr"/>
                      <a:r>
                        <a:rPr lang="en-GB" sz="1600" dirty="0" smtClean="0">
                          <a:latin typeface="Arial" panose="020B0604020202020204" pitchFamily="34" charset="0"/>
                          <a:cs typeface="Arial" panose="020B0604020202020204" pitchFamily="34" charset="0"/>
                        </a:rPr>
                        <a:t>4.96</a:t>
                      </a:r>
                      <a:endParaRPr lang="en-GB" sz="1600" dirty="0">
                        <a:latin typeface="Arial" panose="020B0604020202020204" pitchFamily="34" charset="0"/>
                        <a:cs typeface="Arial" panose="020B0604020202020204" pitchFamily="34" charset="0"/>
                      </a:endParaRPr>
                    </a:p>
                  </a:txBody>
                  <a:tcPr anchor="ctr"/>
                </a:tc>
                <a:tc>
                  <a:txBody>
                    <a:bodyPr/>
                    <a:lstStyle/>
                    <a:p>
                      <a:pPr algn="ctr"/>
                      <a:r>
                        <a:rPr lang="en-GB" sz="1600" dirty="0" smtClean="0">
                          <a:latin typeface="Arial" panose="020B0604020202020204" pitchFamily="34" charset="0"/>
                          <a:cs typeface="Arial" panose="020B0604020202020204" pitchFamily="34" charset="0"/>
                        </a:rPr>
                        <a:t>1994-2016</a:t>
                      </a:r>
                      <a:endParaRPr lang="en-GB" sz="1600" dirty="0">
                        <a:latin typeface="Arial" panose="020B0604020202020204" pitchFamily="34" charset="0"/>
                        <a:cs typeface="Arial" panose="020B0604020202020204" pitchFamily="34" charset="0"/>
                      </a:endParaRPr>
                    </a:p>
                  </a:txBody>
                  <a:tcPr anchor="ctr"/>
                </a:tc>
                <a:tc>
                  <a:txBody>
                    <a:bodyPr/>
                    <a:lstStyle/>
                    <a:p>
                      <a:pPr algn="ctr"/>
                      <a:r>
                        <a:rPr lang="en-GB" sz="1600" dirty="0" smtClean="0">
                          <a:latin typeface="Arial" panose="020B0604020202020204" pitchFamily="34" charset="0"/>
                          <a:cs typeface="Arial" panose="020B0604020202020204" pitchFamily="34" charset="0"/>
                        </a:rPr>
                        <a:t>percent</a:t>
                      </a:r>
                      <a:endParaRPr lang="en-GB" sz="1600" dirty="0">
                        <a:latin typeface="Arial" panose="020B0604020202020204" pitchFamily="34" charset="0"/>
                        <a:cs typeface="Arial" panose="020B0604020202020204" pitchFamily="34" charset="0"/>
                      </a:endParaRPr>
                    </a:p>
                  </a:txBody>
                  <a:tcPr anchor="ctr"/>
                </a:tc>
              </a:tr>
            </a:tbl>
          </a:graphicData>
        </a:graphic>
      </p:graphicFrame>
      <p:sp>
        <p:nvSpPr>
          <p:cNvPr id="5" name="Down Arrow 4"/>
          <p:cNvSpPr/>
          <p:nvPr/>
        </p:nvSpPr>
        <p:spPr>
          <a:xfrm rot="10800000">
            <a:off x="5090956" y="4411053"/>
            <a:ext cx="228601" cy="30480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 name="Straight Arrow Connector 3"/>
          <p:cNvCxnSpPr/>
          <p:nvPr/>
        </p:nvCxnSpPr>
        <p:spPr>
          <a:xfrm>
            <a:off x="2209800" y="1981200"/>
            <a:ext cx="1600200" cy="1676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00400" y="2286000"/>
            <a:ext cx="2667000" cy="553998"/>
          </a:xfrm>
          <a:prstGeom prst="rect">
            <a:avLst/>
          </a:prstGeom>
          <a:noFill/>
        </p:spPr>
        <p:txBody>
          <a:bodyPr wrap="square" rtlCol="0">
            <a:spAutoFit/>
          </a:bodyPr>
          <a:lstStyle/>
          <a:p>
            <a:pPr algn="ctr"/>
            <a:r>
              <a:rPr lang="en-GB" sz="1500" dirty="0" smtClean="0">
                <a:latin typeface="Arial" panose="020B0604020202020204" pitchFamily="34" charset="0"/>
                <a:cs typeface="Arial" panose="020B0604020202020204" pitchFamily="34" charset="0"/>
              </a:rPr>
              <a:t>Interest rates have fallen in India for a long period</a:t>
            </a:r>
            <a:endParaRPr lang="en-GB"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5224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A13C416-6B76-4DFF-BC13-59A396451C72}" type="slidenum">
              <a:rPr lang="en-US" smtClean="0"/>
              <a:pPr/>
              <a:t>21</a:t>
            </a:fld>
            <a:endParaRPr lang="en-US" dirty="0"/>
          </a:p>
        </p:txBody>
      </p:sp>
      <p:sp>
        <p:nvSpPr>
          <p:cNvPr id="7" name="Text Placeholder 1"/>
          <p:cNvSpPr txBox="1">
            <a:spLocks/>
          </p:cNvSpPr>
          <p:nvPr/>
        </p:nvSpPr>
        <p:spPr>
          <a:xfrm>
            <a:off x="21566" y="381000"/>
            <a:ext cx="7696200" cy="609600"/>
          </a:xfrm>
          <a:prstGeom prst="rect">
            <a:avLst/>
          </a:prstGeom>
        </p:spPr>
        <p:txBody>
          <a:bodyPr/>
          <a:lstStyle/>
          <a:p>
            <a:pPr marL="342900" lvl="0" indent="-342900" eaLnBrk="0" fontAlgn="base" hangingPunct="0">
              <a:spcBef>
                <a:spcPct val="20000"/>
              </a:spcBef>
              <a:spcAft>
                <a:spcPct val="0"/>
              </a:spcAft>
              <a:defRPr/>
            </a:pPr>
            <a:r>
              <a:rPr lang="en-US" sz="2600" b="1" dirty="0" smtClean="0">
                <a:solidFill>
                  <a:srgbClr val="003399"/>
                </a:solidFill>
                <a:latin typeface="Arial" panose="020B0604020202020204" pitchFamily="34" charset="0"/>
                <a:cs typeface="Arial" panose="020B0604020202020204" pitchFamily="34" charset="0"/>
              </a:rPr>
              <a:t>Risks and Issues of a low Interest </a:t>
            </a:r>
            <a:r>
              <a:rPr lang="en-US" sz="2600" b="1" dirty="0">
                <a:solidFill>
                  <a:srgbClr val="003399"/>
                </a:solidFill>
                <a:latin typeface="Arial" panose="020B0604020202020204" pitchFamily="34" charset="0"/>
                <a:cs typeface="Arial" panose="020B0604020202020204" pitchFamily="34" charset="0"/>
              </a:rPr>
              <a:t>R</a:t>
            </a:r>
            <a:r>
              <a:rPr lang="en-US" sz="2600" b="1" dirty="0" smtClean="0">
                <a:solidFill>
                  <a:srgbClr val="003399"/>
                </a:solidFill>
                <a:latin typeface="Arial" panose="020B0604020202020204" pitchFamily="34" charset="0"/>
                <a:cs typeface="Arial" panose="020B0604020202020204" pitchFamily="34" charset="0"/>
              </a:rPr>
              <a:t>ate regime</a:t>
            </a:r>
            <a:endParaRPr lang="en-US" sz="2600" b="1" dirty="0">
              <a:solidFill>
                <a:srgbClr val="003399"/>
              </a:solidFill>
              <a:latin typeface="Arial" panose="020B0604020202020204" pitchFamily="34" charset="0"/>
              <a:cs typeface="Arial" panose="020B0604020202020204" pitchFamily="34" charset="0"/>
            </a:endParaRPr>
          </a:p>
        </p:txBody>
      </p:sp>
      <p:sp>
        <p:nvSpPr>
          <p:cNvPr id="8" name="Footer Placeholder 4"/>
          <p:cNvSpPr>
            <a:spLocks noGrp="1"/>
          </p:cNvSpPr>
          <p:nvPr>
            <p:ph type="ftr" sz="quarter" idx="11"/>
          </p:nvPr>
        </p:nvSpPr>
        <p:spPr>
          <a:xfrm>
            <a:off x="914400" y="6324600"/>
            <a:ext cx="2895600" cy="365125"/>
          </a:xfrm>
        </p:spPr>
        <p:txBody>
          <a:bodyPr/>
          <a:lstStyle/>
          <a:p>
            <a:pPr algn="l"/>
            <a:r>
              <a:rPr lang="en-US" dirty="0" smtClean="0"/>
              <a:t>www.actuariesindia.org</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962728495"/>
              </p:ext>
            </p:extLst>
          </p:nvPr>
        </p:nvGraphicFramePr>
        <p:xfrm>
          <a:off x="152400" y="1219200"/>
          <a:ext cx="8686800" cy="5137150"/>
        </p:xfrm>
        <a:graphic>
          <a:graphicData uri="http://schemas.openxmlformats.org/drawingml/2006/table">
            <a:tbl>
              <a:tblPr firstRow="1" bandRow="1">
                <a:tableStyleId>{5C22544A-7EE6-4342-B048-85BDC9FD1C3A}</a:tableStyleId>
              </a:tblPr>
              <a:tblGrid>
                <a:gridCol w="533400"/>
                <a:gridCol w="8153400"/>
              </a:tblGrid>
              <a:tr h="1836658">
                <a:tc>
                  <a:txBody>
                    <a:bodyPr/>
                    <a:lstStyle/>
                    <a:p>
                      <a:pPr algn="ctr"/>
                      <a:r>
                        <a:rPr lang="en-GB" sz="2800" b="1" dirty="0" smtClean="0">
                          <a:solidFill>
                            <a:schemeClr val="accent2"/>
                          </a:solidFill>
                          <a:latin typeface="Arial" panose="020B0604020202020204" pitchFamily="34" charset="0"/>
                          <a:cs typeface="Arial" panose="020B0604020202020204" pitchFamily="34" charset="0"/>
                        </a:rPr>
                        <a:t>1</a:t>
                      </a:r>
                      <a:endParaRPr lang="en-GB" sz="2800" b="1" dirty="0">
                        <a:solidFill>
                          <a:schemeClr val="accent2"/>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1" dirty="0" smtClean="0">
                          <a:solidFill>
                            <a:schemeClr val="tx1"/>
                          </a:solidFill>
                          <a:latin typeface="Arial" panose="020B0604020202020204" pitchFamily="34" charset="0"/>
                          <a:cs typeface="Arial" panose="020B0604020202020204" pitchFamily="34" charset="0"/>
                        </a:rPr>
                        <a:t>Increasing Non-Participating</a:t>
                      </a:r>
                      <a:r>
                        <a:rPr lang="en-GB" sz="1600" b="1" baseline="0" dirty="0" smtClean="0">
                          <a:solidFill>
                            <a:schemeClr val="tx1"/>
                          </a:solidFill>
                          <a:latin typeface="Arial" panose="020B0604020202020204" pitchFamily="34" charset="0"/>
                          <a:cs typeface="Arial" panose="020B0604020202020204" pitchFamily="34" charset="0"/>
                        </a:rPr>
                        <a:t> business of Life Insurers</a:t>
                      </a:r>
                    </a:p>
                    <a:p>
                      <a:endParaRPr lang="en-GB" sz="1800" b="1" baseline="0" dirty="0" smtClean="0">
                        <a:solidFill>
                          <a:schemeClr val="tx1"/>
                        </a:solidFill>
                        <a:latin typeface="Arial" panose="020B0604020202020204" pitchFamily="34" charset="0"/>
                        <a:cs typeface="Arial" panose="020B0604020202020204" pitchFamily="34" charset="0"/>
                      </a:endParaRPr>
                    </a:p>
                    <a:p>
                      <a:r>
                        <a:rPr lang="en-GB" sz="1400" b="0" baseline="0" dirty="0" smtClean="0">
                          <a:solidFill>
                            <a:schemeClr val="tx1"/>
                          </a:solidFill>
                          <a:latin typeface="Arial" panose="020B0604020202020204" pitchFamily="34" charset="0"/>
                          <a:cs typeface="Arial" panose="020B0604020202020204" pitchFamily="34" charset="0"/>
                        </a:rPr>
                        <a:t>Post Regulatory reforms, sale of endowment/term/products will in-built guarantees is increasing as compared to Linked Insurance. Hence, low interest regime will </a:t>
                      </a:r>
                      <a:r>
                        <a:rPr lang="en-GB" sz="1400" b="0" baseline="0" dirty="0" smtClean="0">
                          <a:solidFill>
                            <a:srgbClr val="FF0000"/>
                          </a:solidFill>
                          <a:latin typeface="Arial" panose="020B0604020202020204" pitchFamily="34" charset="0"/>
                          <a:cs typeface="Arial" panose="020B0604020202020204" pitchFamily="34" charset="0"/>
                        </a:rPr>
                        <a:t>increase hedging costs</a:t>
                      </a:r>
                      <a:r>
                        <a:rPr lang="en-GB" sz="1400" b="0" baseline="0" dirty="0" smtClean="0">
                          <a:solidFill>
                            <a:schemeClr val="tx1"/>
                          </a:solidFill>
                          <a:latin typeface="Arial" panose="020B0604020202020204" pitchFamily="34" charset="0"/>
                          <a:cs typeface="Arial" panose="020B0604020202020204" pitchFamily="34" charset="0"/>
                        </a:rPr>
                        <a:t>, </a:t>
                      </a:r>
                      <a:r>
                        <a:rPr lang="en-GB" sz="1400" b="0" baseline="0" dirty="0" smtClean="0">
                          <a:solidFill>
                            <a:srgbClr val="FF0000"/>
                          </a:solidFill>
                          <a:latin typeface="Arial" panose="020B0604020202020204" pitchFamily="34" charset="0"/>
                          <a:cs typeface="Arial" panose="020B0604020202020204" pitchFamily="34" charset="0"/>
                        </a:rPr>
                        <a:t>reduce marketability </a:t>
                      </a:r>
                      <a:r>
                        <a:rPr lang="en-GB" sz="1400" b="0" baseline="0" dirty="0" smtClean="0">
                          <a:solidFill>
                            <a:schemeClr val="tx1"/>
                          </a:solidFill>
                          <a:latin typeface="Arial" panose="020B0604020202020204" pitchFamily="34" charset="0"/>
                          <a:cs typeface="Arial" panose="020B0604020202020204" pitchFamily="34" charset="0"/>
                        </a:rPr>
                        <a:t>of the products and may make </a:t>
                      </a:r>
                      <a:r>
                        <a:rPr lang="en-GB" sz="1400" b="0" baseline="0" dirty="0" smtClean="0">
                          <a:solidFill>
                            <a:srgbClr val="FF0000"/>
                          </a:solidFill>
                          <a:latin typeface="Arial" panose="020B0604020202020204" pitchFamily="34" charset="0"/>
                          <a:cs typeface="Arial" panose="020B0604020202020204" pitchFamily="34" charset="0"/>
                        </a:rPr>
                        <a:t>valuation of guarantees higher than the asset share</a:t>
                      </a:r>
                      <a:r>
                        <a:rPr lang="en-GB" sz="1400" b="0" baseline="0" dirty="0" smtClean="0">
                          <a:solidFill>
                            <a:schemeClr val="tx1"/>
                          </a:solidFill>
                          <a:latin typeface="Arial" panose="020B0604020202020204" pitchFamily="34" charset="0"/>
                          <a:cs typeface="Arial" panose="020B0604020202020204" pitchFamily="34" charset="0"/>
                        </a:rPr>
                        <a:t>.</a:t>
                      </a:r>
                    </a:p>
                    <a:p>
                      <a:endParaRPr lang="en-GB" sz="1800" b="0" dirty="0">
                        <a:solidFill>
                          <a:schemeClr val="tx1"/>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1542793">
                <a:tc>
                  <a:txBody>
                    <a:bodyPr/>
                    <a:lstStyle/>
                    <a:p>
                      <a:pPr algn="ctr"/>
                      <a:r>
                        <a:rPr lang="en-GB" sz="2800" b="1" dirty="0" smtClean="0">
                          <a:solidFill>
                            <a:schemeClr val="accent2"/>
                          </a:solidFill>
                          <a:latin typeface="Arial" panose="020B0604020202020204" pitchFamily="34" charset="0"/>
                          <a:cs typeface="Arial" panose="020B0604020202020204" pitchFamily="34" charset="0"/>
                        </a:rPr>
                        <a:t>2</a:t>
                      </a:r>
                      <a:endParaRPr lang="en-GB" sz="2800" b="1" dirty="0">
                        <a:solidFill>
                          <a:schemeClr val="accent2"/>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1" baseline="0" dirty="0" smtClean="0">
                          <a:solidFill>
                            <a:schemeClr val="tx1"/>
                          </a:solidFill>
                          <a:latin typeface="Arial" panose="020B0604020202020204" pitchFamily="34" charset="0"/>
                          <a:cs typeface="Arial" panose="020B0604020202020204" pitchFamily="34" charset="0"/>
                        </a:rPr>
                        <a:t>Bonus on Participating business may become unattractive</a:t>
                      </a:r>
                    </a:p>
                    <a:p>
                      <a:endParaRPr lang="en-GB" sz="1600" b="1" baseline="0" dirty="0" smtClean="0">
                        <a:solidFill>
                          <a:schemeClr val="tx1"/>
                        </a:solidFill>
                        <a:latin typeface="Arial" panose="020B0604020202020204" pitchFamily="34" charset="0"/>
                        <a:cs typeface="Arial" panose="020B0604020202020204" pitchFamily="34" charset="0"/>
                      </a:endParaRPr>
                    </a:p>
                    <a:p>
                      <a:r>
                        <a:rPr lang="en-GB" sz="1400" b="0" baseline="0" dirty="0" smtClean="0">
                          <a:solidFill>
                            <a:schemeClr val="tx1"/>
                          </a:solidFill>
                          <a:latin typeface="Arial" panose="020B0604020202020204" pitchFamily="34" charset="0"/>
                          <a:cs typeface="Arial" panose="020B0604020202020204" pitchFamily="34" charset="0"/>
                        </a:rPr>
                        <a:t>Decreasing interest rates may further lower bonus on participating business which may become unattractive to policyholders / new customers (</a:t>
                      </a:r>
                      <a:r>
                        <a:rPr lang="en-GB" sz="1400" b="0" baseline="0" dirty="0" smtClean="0">
                          <a:solidFill>
                            <a:srgbClr val="FF0000"/>
                          </a:solidFill>
                          <a:latin typeface="Arial" panose="020B0604020202020204" pitchFamily="34" charset="0"/>
                          <a:cs typeface="Arial" panose="020B0604020202020204" pitchFamily="34" charset="0"/>
                        </a:rPr>
                        <a:t>actual bonus rates may not meet PRE</a:t>
                      </a:r>
                      <a:r>
                        <a:rPr lang="en-GB" sz="1400" b="0" baseline="0" dirty="0" smtClean="0">
                          <a:solidFill>
                            <a:schemeClr val="tx1"/>
                          </a:solidFill>
                          <a:latin typeface="Arial" panose="020B0604020202020204" pitchFamily="34" charset="0"/>
                          <a:cs typeface="Arial" panose="020B0604020202020204" pitchFamily="34" charset="0"/>
                        </a:rPr>
                        <a:t>)</a:t>
                      </a:r>
                    </a:p>
                    <a:p>
                      <a:endParaRPr lang="en-GB" sz="1800" dirty="0">
                        <a:solidFill>
                          <a:schemeClr val="tx1"/>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1757699">
                <a:tc>
                  <a:txBody>
                    <a:bodyPr/>
                    <a:lstStyle/>
                    <a:p>
                      <a:pPr algn="ctr"/>
                      <a:r>
                        <a:rPr lang="en-GB" sz="2800" b="1" dirty="0" smtClean="0">
                          <a:solidFill>
                            <a:schemeClr val="accent2"/>
                          </a:solidFill>
                          <a:latin typeface="Arial" panose="020B0604020202020204" pitchFamily="34" charset="0"/>
                          <a:cs typeface="Arial" panose="020B0604020202020204" pitchFamily="34" charset="0"/>
                        </a:rPr>
                        <a:t>3</a:t>
                      </a:r>
                      <a:endParaRPr lang="en-GB" sz="2800" b="1" dirty="0">
                        <a:solidFill>
                          <a:schemeClr val="accent2"/>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1" dirty="0" smtClean="0">
                          <a:solidFill>
                            <a:schemeClr val="tx1"/>
                          </a:solidFill>
                          <a:latin typeface="Arial" panose="020B0604020202020204" pitchFamily="34" charset="0"/>
                          <a:cs typeface="Arial" panose="020B0604020202020204" pitchFamily="34" charset="0"/>
                        </a:rPr>
                        <a:t>Increasing ALM Risk</a:t>
                      </a:r>
                      <a:endParaRPr lang="en-GB" sz="1600" b="1" baseline="0" dirty="0" smtClean="0">
                        <a:solidFill>
                          <a:schemeClr val="tx1"/>
                        </a:solidFill>
                        <a:latin typeface="Arial" panose="020B0604020202020204" pitchFamily="34" charset="0"/>
                        <a:cs typeface="Arial" panose="020B0604020202020204" pitchFamily="34" charset="0"/>
                      </a:endParaRPr>
                    </a:p>
                    <a:p>
                      <a:endParaRPr lang="en-GB" sz="1600" b="1" baseline="0" dirty="0" smtClean="0">
                        <a:solidFill>
                          <a:schemeClr val="tx1"/>
                        </a:solidFill>
                        <a:latin typeface="Arial" panose="020B0604020202020204" pitchFamily="34" charset="0"/>
                        <a:cs typeface="Arial" panose="020B0604020202020204" pitchFamily="34" charset="0"/>
                      </a:endParaRPr>
                    </a:p>
                    <a:p>
                      <a:r>
                        <a:rPr lang="en-GB" sz="1400" b="0" baseline="0" dirty="0" smtClean="0">
                          <a:solidFill>
                            <a:schemeClr val="tx1"/>
                          </a:solidFill>
                          <a:latin typeface="Arial" panose="020B0604020202020204" pitchFamily="34" charset="0"/>
                          <a:cs typeface="Arial" panose="020B0604020202020204" pitchFamily="34" charset="0"/>
                        </a:rPr>
                        <a:t>Decreasing interest rates combined with </a:t>
                      </a:r>
                      <a:r>
                        <a:rPr lang="en-GB" sz="1400" b="0" baseline="0" dirty="0" smtClean="0">
                          <a:solidFill>
                            <a:srgbClr val="FF0000"/>
                          </a:solidFill>
                          <a:latin typeface="Arial" panose="020B0604020202020204" pitchFamily="34" charset="0"/>
                          <a:cs typeface="Arial" panose="020B0604020202020204" pitchFamily="34" charset="0"/>
                        </a:rPr>
                        <a:t>absence of long dated fixed income </a:t>
                      </a:r>
                      <a:r>
                        <a:rPr lang="en-GB" sz="1400" b="0" baseline="0" dirty="0" smtClean="0">
                          <a:solidFill>
                            <a:schemeClr val="tx1"/>
                          </a:solidFill>
                          <a:latin typeface="Arial" panose="020B0604020202020204" pitchFamily="34" charset="0"/>
                          <a:cs typeface="Arial" panose="020B0604020202020204" pitchFamily="34" charset="0"/>
                        </a:rPr>
                        <a:t>securities, Indian Insurers have high re-investment risks which in case of low interest environment may make Asset Liability Management more challenging.</a:t>
                      </a:r>
                    </a:p>
                    <a:p>
                      <a:endParaRPr lang="en-GB" sz="1400" b="0" dirty="0">
                        <a:solidFill>
                          <a:schemeClr val="tx1"/>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08822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A13C416-6B76-4DFF-BC13-59A396451C72}" type="slidenum">
              <a:rPr lang="en-US" smtClean="0"/>
              <a:pPr/>
              <a:t>22</a:t>
            </a:fld>
            <a:endParaRPr lang="en-US" dirty="0"/>
          </a:p>
        </p:txBody>
      </p:sp>
      <p:sp>
        <p:nvSpPr>
          <p:cNvPr id="7" name="Text Placeholder 1"/>
          <p:cNvSpPr txBox="1">
            <a:spLocks/>
          </p:cNvSpPr>
          <p:nvPr/>
        </p:nvSpPr>
        <p:spPr>
          <a:xfrm>
            <a:off x="0" y="381000"/>
            <a:ext cx="8610600" cy="609600"/>
          </a:xfrm>
          <a:prstGeom prst="rect">
            <a:avLst/>
          </a:prstGeom>
        </p:spPr>
        <p:txBody>
          <a:bodyPr/>
          <a:lstStyle/>
          <a:p>
            <a:pPr marL="342900" lvl="0" indent="-342900" eaLnBrk="0" fontAlgn="base" hangingPunct="0">
              <a:spcBef>
                <a:spcPct val="20000"/>
              </a:spcBef>
              <a:spcAft>
                <a:spcPct val="0"/>
              </a:spcAft>
              <a:defRPr/>
            </a:pPr>
            <a:r>
              <a:rPr lang="en-US" sz="2600" b="1" dirty="0">
                <a:solidFill>
                  <a:srgbClr val="003399"/>
                </a:solidFill>
                <a:latin typeface="Arial" panose="020B0604020202020204" pitchFamily="34" charset="0"/>
                <a:cs typeface="Arial" panose="020B0604020202020204" pitchFamily="34" charset="0"/>
              </a:rPr>
              <a:t>Risks and Issues of a low Interest Rate </a:t>
            </a:r>
            <a:r>
              <a:rPr lang="en-US" sz="2600" b="1" dirty="0" smtClean="0">
                <a:solidFill>
                  <a:srgbClr val="003399"/>
                </a:solidFill>
                <a:latin typeface="Arial" panose="020B0604020202020204" pitchFamily="34" charset="0"/>
                <a:cs typeface="Arial" panose="020B0604020202020204" pitchFamily="34" charset="0"/>
              </a:rPr>
              <a:t>regime cont..</a:t>
            </a:r>
            <a:endParaRPr lang="en-US" sz="2600" b="1" dirty="0">
              <a:solidFill>
                <a:srgbClr val="003399"/>
              </a:solidFill>
              <a:latin typeface="Arial" panose="020B0604020202020204" pitchFamily="34" charset="0"/>
              <a:cs typeface="Arial" panose="020B0604020202020204" pitchFamily="34" charset="0"/>
            </a:endParaRPr>
          </a:p>
        </p:txBody>
      </p:sp>
      <p:sp>
        <p:nvSpPr>
          <p:cNvPr id="8" name="Footer Placeholder 4"/>
          <p:cNvSpPr>
            <a:spLocks noGrp="1"/>
          </p:cNvSpPr>
          <p:nvPr>
            <p:ph type="ftr" sz="quarter" idx="11"/>
          </p:nvPr>
        </p:nvSpPr>
        <p:spPr>
          <a:xfrm>
            <a:off x="914400" y="6324600"/>
            <a:ext cx="2895600" cy="365125"/>
          </a:xfrm>
        </p:spPr>
        <p:txBody>
          <a:bodyPr/>
          <a:lstStyle/>
          <a:p>
            <a:pPr algn="l"/>
            <a:r>
              <a:rPr lang="en-US" dirty="0" smtClean="0"/>
              <a:t>www.actuariesindia.org</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32480785"/>
              </p:ext>
            </p:extLst>
          </p:nvPr>
        </p:nvGraphicFramePr>
        <p:xfrm>
          <a:off x="152400" y="1219200"/>
          <a:ext cx="8686800" cy="4466601"/>
        </p:xfrm>
        <a:graphic>
          <a:graphicData uri="http://schemas.openxmlformats.org/drawingml/2006/table">
            <a:tbl>
              <a:tblPr firstRow="1" bandRow="1">
                <a:tableStyleId>{5C22544A-7EE6-4342-B048-85BDC9FD1C3A}</a:tableStyleId>
              </a:tblPr>
              <a:tblGrid>
                <a:gridCol w="533400"/>
                <a:gridCol w="8153400"/>
              </a:tblGrid>
              <a:tr h="1549637">
                <a:tc>
                  <a:txBody>
                    <a:bodyPr/>
                    <a:lstStyle/>
                    <a:p>
                      <a:pPr algn="ctr"/>
                      <a:r>
                        <a:rPr lang="en-GB" sz="2800" b="1" dirty="0" smtClean="0">
                          <a:solidFill>
                            <a:schemeClr val="accent2"/>
                          </a:solidFill>
                          <a:latin typeface="Arial" panose="020B0604020202020204" pitchFamily="34" charset="0"/>
                          <a:cs typeface="Arial" panose="020B0604020202020204" pitchFamily="34" charset="0"/>
                        </a:rPr>
                        <a:t>4</a:t>
                      </a:r>
                      <a:endParaRPr lang="en-GB" sz="2800" b="1" dirty="0">
                        <a:solidFill>
                          <a:schemeClr val="accent2"/>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1" dirty="0" smtClean="0">
                          <a:solidFill>
                            <a:schemeClr val="tx1"/>
                          </a:solidFill>
                          <a:latin typeface="Arial" panose="020B0604020202020204" pitchFamily="34" charset="0"/>
                          <a:cs typeface="Arial" panose="020B0604020202020204" pitchFamily="34" charset="0"/>
                        </a:rPr>
                        <a:t>Annuities</a:t>
                      </a:r>
                      <a:r>
                        <a:rPr lang="en-GB" sz="1600" b="1" baseline="0" dirty="0" smtClean="0">
                          <a:solidFill>
                            <a:schemeClr val="tx1"/>
                          </a:solidFill>
                          <a:latin typeface="Arial" panose="020B0604020202020204" pitchFamily="34" charset="0"/>
                          <a:cs typeface="Arial" panose="020B0604020202020204" pitchFamily="34" charset="0"/>
                        </a:rPr>
                        <a:t> will become further less unmarketable</a:t>
                      </a:r>
                    </a:p>
                    <a:p>
                      <a:endParaRPr lang="en-GB" sz="1600" b="1" baseline="0" dirty="0" smtClean="0">
                        <a:solidFill>
                          <a:schemeClr val="tx1"/>
                        </a:solidFill>
                        <a:latin typeface="Arial" panose="020B0604020202020204" pitchFamily="34" charset="0"/>
                        <a:cs typeface="Arial" panose="020B0604020202020204" pitchFamily="34" charset="0"/>
                      </a:endParaRPr>
                    </a:p>
                    <a:p>
                      <a:r>
                        <a:rPr lang="en-GB" sz="1400" b="0" dirty="0" smtClean="0">
                          <a:solidFill>
                            <a:schemeClr val="tx1"/>
                          </a:solidFill>
                          <a:latin typeface="Arial" panose="020B0604020202020204" pitchFamily="34" charset="0"/>
                          <a:cs typeface="Arial" panose="020B0604020202020204" pitchFamily="34" charset="0"/>
                        </a:rPr>
                        <a:t>Annuities are still not very popular in Indian market though picking up. Lower interest rates will reduce their marketability and will</a:t>
                      </a:r>
                      <a:r>
                        <a:rPr lang="en-GB" sz="1400" b="0" baseline="0" dirty="0" smtClean="0">
                          <a:solidFill>
                            <a:schemeClr val="tx1"/>
                          </a:solidFill>
                          <a:latin typeface="Arial" panose="020B0604020202020204" pitchFamily="34" charset="0"/>
                          <a:cs typeface="Arial" panose="020B0604020202020204" pitchFamily="34" charset="0"/>
                        </a:rPr>
                        <a:t> make asset liability mismatch for Insurers </a:t>
                      </a:r>
                      <a:r>
                        <a:rPr lang="en-GB" sz="1400" b="0" baseline="0" dirty="0" smtClean="0">
                          <a:solidFill>
                            <a:srgbClr val="FF0000"/>
                          </a:solidFill>
                          <a:latin typeface="Arial" panose="020B0604020202020204" pitchFamily="34" charset="0"/>
                          <a:cs typeface="Arial" panose="020B0604020202020204" pitchFamily="34" charset="0"/>
                        </a:rPr>
                        <a:t>cost prohibitive</a:t>
                      </a:r>
                      <a:r>
                        <a:rPr lang="en-GB" sz="1400" b="0" baseline="0" dirty="0" smtClean="0">
                          <a:solidFill>
                            <a:schemeClr val="tx1"/>
                          </a:solidFill>
                          <a:latin typeface="Arial" panose="020B0604020202020204" pitchFamily="34" charset="0"/>
                          <a:cs typeface="Arial" panose="020B0604020202020204" pitchFamily="34" charset="0"/>
                        </a:rPr>
                        <a:t>.</a:t>
                      </a:r>
                    </a:p>
                    <a:p>
                      <a:endParaRPr lang="en-GB" sz="1800" dirty="0">
                        <a:solidFill>
                          <a:schemeClr val="tx1"/>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1458482">
                <a:tc>
                  <a:txBody>
                    <a:bodyPr/>
                    <a:lstStyle/>
                    <a:p>
                      <a:pPr algn="ctr"/>
                      <a:r>
                        <a:rPr lang="en-GB" sz="2800" b="1" dirty="0" smtClean="0">
                          <a:solidFill>
                            <a:schemeClr val="accent2"/>
                          </a:solidFill>
                          <a:latin typeface="Arial" panose="020B0604020202020204" pitchFamily="34" charset="0"/>
                          <a:cs typeface="Arial" panose="020B0604020202020204" pitchFamily="34" charset="0"/>
                        </a:rPr>
                        <a:t>5</a:t>
                      </a:r>
                      <a:endParaRPr lang="en-GB" sz="2800" b="1" dirty="0">
                        <a:solidFill>
                          <a:schemeClr val="accent2"/>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1" dirty="0" smtClean="0">
                          <a:solidFill>
                            <a:schemeClr val="tx1"/>
                          </a:solidFill>
                          <a:latin typeface="Arial" panose="020B0604020202020204" pitchFamily="34" charset="0"/>
                          <a:cs typeface="Arial" panose="020B0604020202020204" pitchFamily="34" charset="0"/>
                        </a:rPr>
                        <a:t>Increased Lapsation / Persistency</a:t>
                      </a:r>
                      <a:r>
                        <a:rPr lang="en-GB" sz="1600" b="1" baseline="0" dirty="0" smtClean="0">
                          <a:solidFill>
                            <a:schemeClr val="tx1"/>
                          </a:solidFill>
                          <a:latin typeface="Arial" panose="020B0604020202020204" pitchFamily="34" charset="0"/>
                          <a:cs typeface="Arial" panose="020B0604020202020204" pitchFamily="34" charset="0"/>
                        </a:rPr>
                        <a:t> may deteriorate</a:t>
                      </a:r>
                    </a:p>
                    <a:p>
                      <a:endParaRPr lang="en-GB" sz="1600" b="1" baseline="0" dirty="0" smtClean="0">
                        <a:solidFill>
                          <a:schemeClr val="tx1"/>
                        </a:solidFill>
                        <a:latin typeface="Arial" panose="020B0604020202020204" pitchFamily="34" charset="0"/>
                        <a:cs typeface="Arial" panose="020B0604020202020204" pitchFamily="34" charset="0"/>
                      </a:endParaRPr>
                    </a:p>
                    <a:p>
                      <a:r>
                        <a:rPr lang="en-GB" sz="1400" b="0" dirty="0" smtClean="0">
                          <a:solidFill>
                            <a:schemeClr val="tx1"/>
                          </a:solidFill>
                          <a:latin typeface="Arial" panose="020B0604020202020204" pitchFamily="34" charset="0"/>
                          <a:cs typeface="Arial" panose="020B0604020202020204" pitchFamily="34" charset="0"/>
                        </a:rPr>
                        <a:t>Low interest</a:t>
                      </a:r>
                      <a:r>
                        <a:rPr lang="en-GB" sz="1400" b="0" baseline="0" dirty="0" smtClean="0">
                          <a:solidFill>
                            <a:schemeClr val="tx1"/>
                          </a:solidFill>
                          <a:latin typeface="Arial" panose="020B0604020202020204" pitchFamily="34" charset="0"/>
                          <a:cs typeface="Arial" panose="020B0604020202020204" pitchFamily="34" charset="0"/>
                        </a:rPr>
                        <a:t> environment will increase premiums and reduce attractiveness of benefits such as Bonus thus will increase lapsation.</a:t>
                      </a:r>
                      <a:endParaRPr lang="en-GB" sz="1400" b="0" dirty="0" smtClean="0">
                        <a:solidFill>
                          <a:schemeClr val="tx1"/>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1458482">
                <a:tc>
                  <a:txBody>
                    <a:bodyPr/>
                    <a:lstStyle/>
                    <a:p>
                      <a:pPr algn="ctr"/>
                      <a:r>
                        <a:rPr lang="en-GB" sz="2800" b="1" dirty="0" smtClean="0">
                          <a:solidFill>
                            <a:schemeClr val="accent2"/>
                          </a:solidFill>
                          <a:latin typeface="Arial" panose="020B0604020202020204" pitchFamily="34" charset="0"/>
                          <a:cs typeface="Arial" panose="020B0604020202020204" pitchFamily="34" charset="0"/>
                        </a:rPr>
                        <a:t>6</a:t>
                      </a:r>
                      <a:endParaRPr lang="en-GB" sz="2800" b="1" dirty="0">
                        <a:solidFill>
                          <a:schemeClr val="accent2"/>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1" dirty="0" smtClean="0">
                          <a:solidFill>
                            <a:schemeClr val="tx1"/>
                          </a:solidFill>
                          <a:latin typeface="Arial" panose="020B0604020202020204" pitchFamily="34" charset="0"/>
                          <a:cs typeface="Arial" panose="020B0604020202020204" pitchFamily="34" charset="0"/>
                        </a:rPr>
                        <a:t>Non Life underwriting losses</a:t>
                      </a:r>
                    </a:p>
                    <a:p>
                      <a:endParaRPr lang="en-GB" sz="1600" b="0" dirty="0" smtClean="0">
                        <a:solidFill>
                          <a:schemeClr val="tx1"/>
                        </a:solidFill>
                        <a:latin typeface="Arial" panose="020B0604020202020204" pitchFamily="34" charset="0"/>
                        <a:cs typeface="Arial" panose="020B0604020202020204" pitchFamily="34" charset="0"/>
                      </a:endParaRPr>
                    </a:p>
                    <a:p>
                      <a:r>
                        <a:rPr lang="en-GB" sz="1400" b="0" dirty="0" smtClean="0">
                          <a:solidFill>
                            <a:schemeClr val="tx1"/>
                          </a:solidFill>
                          <a:latin typeface="Arial" panose="020B0604020202020204" pitchFamily="34" charset="0"/>
                          <a:cs typeface="Arial" panose="020B0604020202020204" pitchFamily="34" charset="0"/>
                        </a:rPr>
                        <a:t>Currently Non Life Insurers are </a:t>
                      </a:r>
                      <a:r>
                        <a:rPr lang="en-GB" sz="1400" b="0" dirty="0" smtClean="0">
                          <a:solidFill>
                            <a:srgbClr val="FF0000"/>
                          </a:solidFill>
                          <a:latin typeface="Arial" panose="020B0604020202020204" pitchFamily="34" charset="0"/>
                          <a:cs typeface="Arial" panose="020B0604020202020204" pitchFamily="34" charset="0"/>
                        </a:rPr>
                        <a:t>subsidizing</a:t>
                      </a:r>
                      <a:r>
                        <a:rPr lang="en-GB" sz="1400" b="0" baseline="0" dirty="0" smtClean="0">
                          <a:solidFill>
                            <a:srgbClr val="FF0000"/>
                          </a:solidFill>
                          <a:latin typeface="Arial" panose="020B0604020202020204" pitchFamily="34" charset="0"/>
                          <a:cs typeface="Arial" panose="020B0604020202020204" pitchFamily="34" charset="0"/>
                        </a:rPr>
                        <a:t> underwriting losses </a:t>
                      </a:r>
                      <a:r>
                        <a:rPr lang="en-GB" sz="1400" b="0" baseline="0" dirty="0" smtClean="0">
                          <a:solidFill>
                            <a:schemeClr val="tx1"/>
                          </a:solidFill>
                          <a:latin typeface="Arial" panose="020B0604020202020204" pitchFamily="34" charset="0"/>
                          <a:cs typeface="Arial" panose="020B0604020202020204" pitchFamily="34" charset="0"/>
                        </a:rPr>
                        <a:t>from investment surplus, which may not be possible in low interest regime.</a:t>
                      </a:r>
                      <a:endParaRPr lang="en-GB" sz="1400" b="1" dirty="0">
                        <a:solidFill>
                          <a:schemeClr val="tx1"/>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222767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A13C416-6B76-4DFF-BC13-59A396451C72}" type="slidenum">
              <a:rPr lang="en-US" smtClean="0"/>
              <a:pPr/>
              <a:t>23</a:t>
            </a:fld>
            <a:endParaRPr lang="en-US" dirty="0"/>
          </a:p>
        </p:txBody>
      </p:sp>
      <p:sp>
        <p:nvSpPr>
          <p:cNvPr id="7" name="Text Placeholder 1"/>
          <p:cNvSpPr txBox="1">
            <a:spLocks/>
          </p:cNvSpPr>
          <p:nvPr/>
        </p:nvSpPr>
        <p:spPr>
          <a:xfrm>
            <a:off x="0" y="381000"/>
            <a:ext cx="7696200" cy="609600"/>
          </a:xfrm>
          <a:prstGeom prst="rect">
            <a:avLst/>
          </a:prstGeom>
        </p:spPr>
        <p:txBody>
          <a:bodyPr/>
          <a:lstStyle/>
          <a:p>
            <a:pPr marL="342900" lvl="0" indent="-342900" eaLnBrk="0" fontAlgn="base" hangingPunct="0">
              <a:spcBef>
                <a:spcPct val="20000"/>
              </a:spcBef>
              <a:spcAft>
                <a:spcPct val="0"/>
              </a:spcAft>
              <a:defRPr/>
            </a:pPr>
            <a:r>
              <a:rPr lang="en-US" sz="2600" b="1" dirty="0" smtClean="0">
                <a:solidFill>
                  <a:srgbClr val="003399"/>
                </a:solidFill>
                <a:latin typeface="Arial" panose="020B0604020202020204" pitchFamily="34" charset="0"/>
                <a:cs typeface="Arial" panose="020B0604020202020204" pitchFamily="34" charset="0"/>
              </a:rPr>
              <a:t>Some more Risks </a:t>
            </a:r>
            <a:r>
              <a:rPr lang="en-US" sz="2600" b="1" dirty="0">
                <a:solidFill>
                  <a:srgbClr val="003399"/>
                </a:solidFill>
                <a:latin typeface="Arial" panose="020B0604020202020204" pitchFamily="34" charset="0"/>
                <a:cs typeface="Arial" panose="020B0604020202020204" pitchFamily="34" charset="0"/>
              </a:rPr>
              <a:t>and </a:t>
            </a:r>
            <a:r>
              <a:rPr lang="en-US" sz="2600" b="1" dirty="0" smtClean="0">
                <a:solidFill>
                  <a:srgbClr val="003399"/>
                </a:solidFill>
                <a:latin typeface="Arial" panose="020B0604020202020204" pitchFamily="34" charset="0"/>
                <a:cs typeface="Arial" panose="020B0604020202020204" pitchFamily="34" charset="0"/>
              </a:rPr>
              <a:t>Issues…</a:t>
            </a:r>
            <a:endParaRPr lang="en-US" sz="2600" b="1" dirty="0">
              <a:solidFill>
                <a:srgbClr val="003399"/>
              </a:solidFill>
              <a:latin typeface="Arial" panose="020B0604020202020204" pitchFamily="34" charset="0"/>
              <a:cs typeface="Arial" panose="020B0604020202020204" pitchFamily="34" charset="0"/>
            </a:endParaRPr>
          </a:p>
        </p:txBody>
      </p:sp>
      <p:sp>
        <p:nvSpPr>
          <p:cNvPr id="8" name="Footer Placeholder 4"/>
          <p:cNvSpPr>
            <a:spLocks noGrp="1"/>
          </p:cNvSpPr>
          <p:nvPr>
            <p:ph type="ftr" sz="quarter" idx="11"/>
          </p:nvPr>
        </p:nvSpPr>
        <p:spPr>
          <a:xfrm>
            <a:off x="914400" y="6324600"/>
            <a:ext cx="2895600" cy="365125"/>
          </a:xfrm>
        </p:spPr>
        <p:txBody>
          <a:bodyPr/>
          <a:lstStyle/>
          <a:p>
            <a:pPr algn="l"/>
            <a:r>
              <a:rPr lang="en-US" dirty="0" smtClean="0"/>
              <a:t>www.actuariesindia.org</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624546980"/>
              </p:ext>
            </p:extLst>
          </p:nvPr>
        </p:nvGraphicFramePr>
        <p:xfrm>
          <a:off x="152400" y="1219200"/>
          <a:ext cx="8686800" cy="3099274"/>
        </p:xfrm>
        <a:graphic>
          <a:graphicData uri="http://schemas.openxmlformats.org/drawingml/2006/table">
            <a:tbl>
              <a:tblPr firstRow="1" bandRow="1">
                <a:tableStyleId>{5C22544A-7EE6-4342-B048-85BDC9FD1C3A}</a:tableStyleId>
              </a:tblPr>
              <a:tblGrid>
                <a:gridCol w="533400"/>
                <a:gridCol w="8153400"/>
              </a:tblGrid>
              <a:tr h="1549637">
                <a:tc>
                  <a:txBody>
                    <a:bodyPr/>
                    <a:lstStyle/>
                    <a:p>
                      <a:pPr algn="ctr"/>
                      <a:r>
                        <a:rPr lang="en-GB" sz="2800" b="1" dirty="0" smtClean="0">
                          <a:solidFill>
                            <a:schemeClr val="accent2"/>
                          </a:solidFill>
                          <a:latin typeface="Arial" panose="020B0604020202020204" pitchFamily="34" charset="0"/>
                          <a:cs typeface="Arial" panose="020B0604020202020204" pitchFamily="34" charset="0"/>
                        </a:rPr>
                        <a:t>7</a:t>
                      </a:r>
                      <a:endParaRPr lang="en-GB" sz="2800" b="1" dirty="0">
                        <a:solidFill>
                          <a:schemeClr val="accent2"/>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1" baseline="0" dirty="0" smtClean="0">
                          <a:solidFill>
                            <a:schemeClr val="tx1"/>
                          </a:solidFill>
                          <a:latin typeface="Arial" panose="020B0604020202020204" pitchFamily="34" charset="0"/>
                          <a:cs typeface="Arial" panose="020B0604020202020204" pitchFamily="34" charset="0"/>
                        </a:rPr>
                        <a:t>Regulatory Risk – Change of existing solvency regime to Risk based solvency</a:t>
                      </a:r>
                    </a:p>
                    <a:p>
                      <a:endParaRPr lang="en-GB" sz="1600" b="1" baseline="0" dirty="0" smtClean="0">
                        <a:solidFill>
                          <a:schemeClr val="tx1"/>
                        </a:solidFill>
                        <a:latin typeface="Arial" panose="020B0604020202020204" pitchFamily="34" charset="0"/>
                        <a:cs typeface="Arial" panose="020B0604020202020204" pitchFamily="34" charset="0"/>
                      </a:endParaRPr>
                    </a:p>
                    <a:p>
                      <a:r>
                        <a:rPr lang="en-GB" sz="1400" b="0" dirty="0" smtClean="0">
                          <a:solidFill>
                            <a:schemeClr val="tx1"/>
                          </a:solidFill>
                          <a:latin typeface="Arial" panose="020B0604020202020204" pitchFamily="34" charset="0"/>
                          <a:cs typeface="Arial" panose="020B0604020202020204" pitchFamily="34" charset="0"/>
                        </a:rPr>
                        <a:t>Actuaries need to evaluate the</a:t>
                      </a:r>
                      <a:r>
                        <a:rPr lang="en-GB" sz="1400" b="0" baseline="0" dirty="0" smtClean="0">
                          <a:solidFill>
                            <a:schemeClr val="tx1"/>
                          </a:solidFill>
                          <a:latin typeface="Arial" panose="020B0604020202020204" pitchFamily="34" charset="0"/>
                          <a:cs typeface="Arial" panose="020B0604020202020204" pitchFamily="34" charset="0"/>
                        </a:rPr>
                        <a:t> implication of interest rates particularly on non participating portfolio and guarantees given under the scenario of solvency regime change to risk based solvency.</a:t>
                      </a:r>
                    </a:p>
                    <a:p>
                      <a:endParaRPr lang="en-GB" sz="1800" dirty="0">
                        <a:solidFill>
                          <a:schemeClr val="tx1"/>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1549637">
                <a:tc>
                  <a:txBody>
                    <a:bodyPr/>
                    <a:lstStyle/>
                    <a:p>
                      <a:pPr algn="ctr"/>
                      <a:r>
                        <a:rPr lang="en-GB" sz="2800" b="1" dirty="0" smtClean="0">
                          <a:solidFill>
                            <a:schemeClr val="accent2"/>
                          </a:solidFill>
                          <a:latin typeface="Arial" panose="020B0604020202020204" pitchFamily="34" charset="0"/>
                          <a:cs typeface="Arial" panose="020B0604020202020204" pitchFamily="34" charset="0"/>
                        </a:rPr>
                        <a:t>8</a:t>
                      </a:r>
                      <a:endParaRPr lang="en-GB" sz="2800" b="1" dirty="0">
                        <a:solidFill>
                          <a:schemeClr val="accent2"/>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600" b="1" dirty="0" smtClean="0">
                          <a:solidFill>
                            <a:schemeClr val="tx1"/>
                          </a:solidFill>
                          <a:latin typeface="Arial" panose="020B0604020202020204" pitchFamily="34" charset="0"/>
                          <a:cs typeface="Arial" panose="020B0604020202020204" pitchFamily="34" charset="0"/>
                        </a:rPr>
                        <a:t>Stress</a:t>
                      </a:r>
                      <a:r>
                        <a:rPr lang="en-GB" sz="1600" b="1" baseline="0" dirty="0" smtClean="0">
                          <a:solidFill>
                            <a:schemeClr val="tx1"/>
                          </a:solidFill>
                          <a:latin typeface="Arial" panose="020B0604020202020204" pitchFamily="34" charset="0"/>
                          <a:cs typeface="Arial" panose="020B0604020202020204" pitchFamily="34" charset="0"/>
                        </a:rPr>
                        <a:t> Tests – are current guidelines and practices robust and relevant?</a:t>
                      </a:r>
                    </a:p>
                    <a:p>
                      <a:endParaRPr lang="en-GB" sz="1600" b="1" baseline="0" dirty="0" smtClean="0">
                        <a:solidFill>
                          <a:schemeClr val="tx1"/>
                        </a:solidFill>
                        <a:latin typeface="Arial" panose="020B0604020202020204" pitchFamily="34" charset="0"/>
                        <a:cs typeface="Arial" panose="020B0604020202020204" pitchFamily="34" charset="0"/>
                      </a:endParaRPr>
                    </a:p>
                    <a:p>
                      <a:r>
                        <a:rPr lang="en-GB" sz="1400" b="0" dirty="0" smtClean="0">
                          <a:solidFill>
                            <a:schemeClr val="tx1"/>
                          </a:solidFill>
                          <a:latin typeface="Arial" panose="020B0604020202020204" pitchFamily="34" charset="0"/>
                          <a:cs typeface="Arial" panose="020B0604020202020204" pitchFamily="34" charset="0"/>
                        </a:rPr>
                        <a:t>Industry</a:t>
                      </a:r>
                      <a:r>
                        <a:rPr lang="en-GB" sz="1400" b="0" baseline="0" dirty="0" smtClean="0">
                          <a:solidFill>
                            <a:schemeClr val="tx1"/>
                          </a:solidFill>
                          <a:latin typeface="Arial" panose="020B0604020202020204" pitchFamily="34" charset="0"/>
                          <a:cs typeface="Arial" panose="020B0604020202020204" pitchFamily="34" charset="0"/>
                        </a:rPr>
                        <a:t> can consider merit in evaluating whether current stress tests guidelines are adequate, robust and relevant with changing interest rate environment.</a:t>
                      </a:r>
                      <a:endParaRPr lang="en-GB" sz="1400" b="0" dirty="0">
                        <a:solidFill>
                          <a:schemeClr val="tx1"/>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118678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alpha val="72000"/>
          </a:schemeClr>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www.actuariesindia.org</a:t>
            </a:r>
            <a:endParaRPr lang="en-US" dirty="0"/>
          </a:p>
        </p:txBody>
      </p:sp>
      <p:sp>
        <p:nvSpPr>
          <p:cNvPr id="5" name="Slide Number Placeholder 4"/>
          <p:cNvSpPr>
            <a:spLocks noGrp="1"/>
          </p:cNvSpPr>
          <p:nvPr>
            <p:ph type="sldNum" sz="quarter" idx="12"/>
          </p:nvPr>
        </p:nvSpPr>
        <p:spPr/>
        <p:txBody>
          <a:bodyPr/>
          <a:lstStyle/>
          <a:p>
            <a:fld id="{1A13C416-6B76-4DFF-BC13-59A396451C72}" type="slidenum">
              <a:rPr lang="en-US" smtClean="0">
                <a:solidFill>
                  <a:srgbClr val="1F497D">
                    <a:lumMod val="75000"/>
                  </a:srgbClr>
                </a:solidFill>
              </a:rPr>
              <a:pPr/>
              <a:t>24</a:t>
            </a:fld>
            <a:endParaRPr lang="en-US" dirty="0">
              <a:solidFill>
                <a:srgbClr val="1F497D">
                  <a:lumMod val="75000"/>
                </a:srgbClr>
              </a:solidFill>
            </a:endParaRPr>
          </a:p>
        </p:txBody>
      </p:sp>
      <p:sp>
        <p:nvSpPr>
          <p:cNvPr id="6" name="TextBox 5"/>
          <p:cNvSpPr txBox="1"/>
          <p:nvPr/>
        </p:nvSpPr>
        <p:spPr>
          <a:xfrm>
            <a:off x="76200" y="1676400"/>
            <a:ext cx="6768199" cy="553998"/>
          </a:xfrm>
          <a:prstGeom prst="rect">
            <a:avLst/>
          </a:prstGeom>
          <a:noFill/>
        </p:spPr>
        <p:txBody>
          <a:bodyPr wrap="none" rtlCol="0">
            <a:spAutoFit/>
          </a:bodyPr>
          <a:lstStyle/>
          <a:p>
            <a:r>
              <a:rPr lang="en-GB" sz="3000" b="1" dirty="0" smtClean="0">
                <a:solidFill>
                  <a:prstClr val="white"/>
                </a:solidFill>
                <a:latin typeface="Arial" panose="020B0604020202020204" pitchFamily="34" charset="0"/>
                <a:cs typeface="Arial" panose="020B0604020202020204" pitchFamily="34" charset="0"/>
              </a:rPr>
              <a:t>Regulations and Practice Standards</a:t>
            </a:r>
            <a:endParaRPr lang="en-GB" sz="30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12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fontScale="85000" lnSpcReduction="20000"/>
          </a:bodyPr>
          <a:lstStyle/>
          <a:p>
            <a:pPr algn="just"/>
            <a:r>
              <a:rPr lang="en-GB" sz="1400" dirty="0">
                <a:latin typeface="Arial" panose="020B0604020202020204" pitchFamily="34" charset="0"/>
                <a:cs typeface="Arial" panose="020B0604020202020204" pitchFamily="34" charset="0"/>
              </a:rPr>
              <a:t>GN 22 Reserving for Guarantees in Life Assurance </a:t>
            </a:r>
            <a:r>
              <a:rPr lang="en-GB" sz="1400" dirty="0" smtClean="0">
                <a:latin typeface="Arial" panose="020B0604020202020204" pitchFamily="34" charset="0"/>
                <a:cs typeface="Arial" panose="020B0604020202020204" pitchFamily="34" charset="0"/>
              </a:rPr>
              <a:t>Business</a:t>
            </a:r>
          </a:p>
          <a:p>
            <a:pPr algn="just"/>
            <a:endParaRPr lang="en-GB" sz="1400" dirty="0" smtClean="0">
              <a:latin typeface="Arial" panose="020B0604020202020204" pitchFamily="34" charset="0"/>
              <a:cs typeface="Arial" panose="020B0604020202020204" pitchFamily="34" charset="0"/>
            </a:endParaRPr>
          </a:p>
          <a:p>
            <a:pPr algn="just"/>
            <a:r>
              <a:rPr lang="en-GB" sz="1400" dirty="0">
                <a:latin typeface="Arial" panose="020B0604020202020204" pitchFamily="34" charset="0"/>
                <a:cs typeface="Arial" panose="020B0604020202020204" pitchFamily="34" charset="0"/>
              </a:rPr>
              <a:t>GN 6: Management of Participating life assurance business with reference to distribution of </a:t>
            </a:r>
            <a:r>
              <a:rPr lang="en-GB" sz="1400" dirty="0" smtClean="0">
                <a:latin typeface="Arial" panose="020B0604020202020204" pitchFamily="34" charset="0"/>
                <a:cs typeface="Arial" panose="020B0604020202020204" pitchFamily="34" charset="0"/>
              </a:rPr>
              <a:t>surplus</a:t>
            </a:r>
          </a:p>
          <a:p>
            <a:pPr algn="just"/>
            <a:endParaRPr lang="en-GB" sz="1400" dirty="0" smtClean="0">
              <a:latin typeface="Arial" panose="020B0604020202020204" pitchFamily="34" charset="0"/>
              <a:cs typeface="Arial" panose="020B0604020202020204" pitchFamily="34" charset="0"/>
            </a:endParaRPr>
          </a:p>
          <a:p>
            <a:pPr algn="just"/>
            <a:r>
              <a:rPr lang="en-GB" sz="1400" dirty="0" smtClean="0">
                <a:latin typeface="Arial" panose="020B0604020202020204" pitchFamily="34" charset="0"/>
                <a:cs typeface="Arial" panose="020B0604020202020204" pitchFamily="34" charset="0"/>
              </a:rPr>
              <a:t>GN </a:t>
            </a:r>
            <a:r>
              <a:rPr lang="en-GB" sz="1400" dirty="0">
                <a:latin typeface="Arial" panose="020B0604020202020204" pitchFamily="34" charset="0"/>
                <a:cs typeface="Arial" panose="020B0604020202020204" pitchFamily="34" charset="0"/>
              </a:rPr>
              <a:t>29 Valuation of Interest Rate Guarantees on Exempt Provident </a:t>
            </a:r>
            <a:r>
              <a:rPr lang="en-GB" sz="1400" dirty="0" smtClean="0">
                <a:latin typeface="Arial" panose="020B0604020202020204" pitchFamily="34" charset="0"/>
                <a:cs typeface="Arial" panose="020B0604020202020204" pitchFamily="34" charset="0"/>
              </a:rPr>
              <a:t>Funds</a:t>
            </a:r>
          </a:p>
          <a:p>
            <a:pPr algn="just"/>
            <a:endParaRPr lang="en-GB" sz="1400" dirty="0" smtClean="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APS 1: Appointed Actuary and Life Insurance </a:t>
            </a:r>
            <a:r>
              <a:rPr lang="en-US" sz="1400" dirty="0" smtClean="0">
                <a:latin typeface="Arial" panose="020B0604020202020204" pitchFamily="34" charset="0"/>
                <a:cs typeface="Arial" panose="020B0604020202020204" pitchFamily="34" charset="0"/>
              </a:rPr>
              <a:t>Business</a:t>
            </a:r>
          </a:p>
          <a:p>
            <a:pPr algn="just"/>
            <a:endParaRPr lang="en-US" sz="1400" dirty="0" smtClean="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APS 2: Additional Guidance for Appointed Actuaries and Other Actuaries involved in Life </a:t>
            </a:r>
            <a:r>
              <a:rPr lang="en-US" sz="1400" dirty="0" smtClean="0">
                <a:latin typeface="Arial" panose="020B0604020202020204" pitchFamily="34" charset="0"/>
                <a:cs typeface="Arial" panose="020B0604020202020204" pitchFamily="34" charset="0"/>
              </a:rPr>
              <a:t>Insurance</a:t>
            </a:r>
          </a:p>
          <a:p>
            <a:pPr algn="just"/>
            <a:endParaRPr lang="en-US" sz="1400" dirty="0" smtClean="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APS 3: Financial Condition </a:t>
            </a:r>
            <a:r>
              <a:rPr lang="en-US" sz="1400" dirty="0" smtClean="0">
                <a:latin typeface="Arial" panose="020B0604020202020204" pitchFamily="34" charset="0"/>
                <a:cs typeface="Arial" panose="020B0604020202020204" pitchFamily="34" charset="0"/>
              </a:rPr>
              <a:t>Report</a:t>
            </a:r>
          </a:p>
          <a:p>
            <a:pPr algn="just"/>
            <a:endParaRPr lang="en-US" sz="1400" dirty="0">
              <a:latin typeface="Arial" panose="020B0604020202020204" pitchFamily="34" charset="0"/>
              <a:cs typeface="Arial" panose="020B0604020202020204" pitchFamily="34" charset="0"/>
            </a:endParaRPr>
          </a:p>
          <a:p>
            <a:pPr algn="just"/>
            <a:r>
              <a:rPr lang="en-US" sz="1400" dirty="0" smtClean="0">
                <a:latin typeface="Arial" panose="020B0604020202020204" pitchFamily="34" charset="0"/>
                <a:cs typeface="Arial" panose="020B0604020202020204" pitchFamily="34" charset="0"/>
              </a:rPr>
              <a:t>APS </a:t>
            </a:r>
            <a:r>
              <a:rPr lang="en-US" sz="1400" dirty="0">
                <a:latin typeface="Arial" panose="020B0604020202020204" pitchFamily="34" charset="0"/>
                <a:cs typeface="Arial" panose="020B0604020202020204" pitchFamily="34" charset="0"/>
              </a:rPr>
              <a:t>5: Appointed Actuary and Principles of Life Insurance Policy </a:t>
            </a:r>
            <a:r>
              <a:rPr lang="en-US" sz="1400" dirty="0" smtClean="0">
                <a:latin typeface="Arial" panose="020B0604020202020204" pitchFamily="34" charset="0"/>
                <a:cs typeface="Arial" panose="020B0604020202020204" pitchFamily="34" charset="0"/>
              </a:rPr>
              <a:t>Illustrations</a:t>
            </a:r>
          </a:p>
          <a:p>
            <a:pPr algn="just"/>
            <a:endParaRPr lang="en-US" sz="1400" dirty="0" smtClean="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APS 7: Appointed Actuary and Principles for determining Margins for Adverse Deviation (MAD) in Life Insurance </a:t>
            </a:r>
            <a:r>
              <a:rPr lang="en-US" sz="1400" dirty="0" smtClean="0">
                <a:latin typeface="Arial" panose="020B0604020202020204" pitchFamily="34" charset="0"/>
                <a:cs typeface="Arial" panose="020B0604020202020204" pitchFamily="34" charset="0"/>
              </a:rPr>
              <a:t>Liabilities</a:t>
            </a:r>
          </a:p>
          <a:p>
            <a:pPr algn="just"/>
            <a:endParaRPr lang="en-US" sz="1400" dirty="0" smtClean="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APS 10: Determination of embedded value of Life insurance companies incorporated in India</a:t>
            </a:r>
            <a:endParaRPr lang="en-GB" sz="1400" dirty="0">
              <a:latin typeface="Arial" panose="020B0604020202020204" pitchFamily="34" charset="0"/>
              <a:cs typeface="Arial" panose="020B0604020202020204" pitchFamily="34" charset="0"/>
            </a:endParaRPr>
          </a:p>
          <a:p>
            <a:pPr algn="just"/>
            <a:endParaRPr lang="en-GB" sz="1400" dirty="0" smtClean="0">
              <a:latin typeface="Arial" panose="020B0604020202020204" pitchFamily="34" charset="0"/>
              <a:cs typeface="Arial" panose="020B0604020202020204" pitchFamily="34" charset="0"/>
            </a:endParaRPr>
          </a:p>
          <a:p>
            <a:pPr algn="just"/>
            <a:endParaRPr lang="en-GB" sz="1400" dirty="0">
              <a:latin typeface="Arial" panose="020B0604020202020204" pitchFamily="34" charset="0"/>
              <a:cs typeface="Arial" panose="020B0604020202020204" pitchFamily="34" charset="0"/>
            </a:endParaRPr>
          </a:p>
          <a:p>
            <a:pPr algn="just"/>
            <a:endParaRPr lang="en-GB" sz="1400" dirty="0"/>
          </a:p>
        </p:txBody>
      </p:sp>
      <p:sp>
        <p:nvSpPr>
          <p:cNvPr id="2" name="Footer Placeholder 1"/>
          <p:cNvSpPr>
            <a:spLocks noGrp="1"/>
          </p:cNvSpPr>
          <p:nvPr>
            <p:ph type="ftr" sz="quarter" idx="11"/>
          </p:nvPr>
        </p:nvSpPr>
        <p:spPr/>
        <p:txBody>
          <a:bodyPr/>
          <a:lstStyle/>
          <a:p>
            <a:r>
              <a:rPr lang="en-US" dirty="0" smtClean="0"/>
              <a:t>www.actuariesindia.org</a:t>
            </a:r>
            <a:endParaRPr lang="en-US" dirty="0"/>
          </a:p>
        </p:txBody>
      </p:sp>
      <p:sp>
        <p:nvSpPr>
          <p:cNvPr id="3" name="Slide Number Placeholder 2"/>
          <p:cNvSpPr>
            <a:spLocks noGrp="1"/>
          </p:cNvSpPr>
          <p:nvPr>
            <p:ph type="sldNum" sz="quarter" idx="12"/>
          </p:nvPr>
        </p:nvSpPr>
        <p:spPr/>
        <p:txBody>
          <a:bodyPr/>
          <a:lstStyle/>
          <a:p>
            <a:fld id="{1A13C416-6B76-4DFF-BC13-59A396451C72}" type="slidenum">
              <a:rPr lang="en-US" smtClean="0">
                <a:solidFill>
                  <a:srgbClr val="1F497D">
                    <a:lumMod val="75000"/>
                  </a:srgbClr>
                </a:solidFill>
              </a:rPr>
              <a:pPr/>
              <a:t>25</a:t>
            </a:fld>
            <a:endParaRPr lang="en-US" dirty="0">
              <a:solidFill>
                <a:srgbClr val="1F497D">
                  <a:lumMod val="75000"/>
                </a:srgbClr>
              </a:solidFill>
            </a:endParaRPr>
          </a:p>
        </p:txBody>
      </p:sp>
      <p:sp>
        <p:nvSpPr>
          <p:cNvPr id="4" name="Text Placeholder 1"/>
          <p:cNvSpPr txBox="1">
            <a:spLocks/>
          </p:cNvSpPr>
          <p:nvPr/>
        </p:nvSpPr>
        <p:spPr>
          <a:xfrm>
            <a:off x="66136" y="531813"/>
            <a:ext cx="7696200" cy="838200"/>
          </a:xfrm>
          <a:prstGeom prst="rect">
            <a:avLst/>
          </a:prstGeom>
        </p:spPr>
        <p:txBody>
          <a:bodyPr/>
          <a:lstStyle/>
          <a:p>
            <a:pPr marL="342900" lvl="0" indent="-342900" eaLnBrk="0" fontAlgn="base" hangingPunct="0">
              <a:spcBef>
                <a:spcPct val="20000"/>
              </a:spcBef>
              <a:spcAft>
                <a:spcPct val="0"/>
              </a:spcAft>
              <a:defRPr/>
            </a:pPr>
            <a:r>
              <a:rPr lang="en-US" sz="2600" b="1" dirty="0" smtClean="0">
                <a:solidFill>
                  <a:srgbClr val="003399"/>
                </a:solidFill>
                <a:latin typeface="Arial" panose="020B0604020202020204" pitchFamily="34" charset="0"/>
                <a:cs typeface="Arial" panose="020B0604020202020204" pitchFamily="34" charset="0"/>
              </a:rPr>
              <a:t>Key Guidance Notes and Practice Standards</a:t>
            </a:r>
          </a:p>
        </p:txBody>
      </p:sp>
      <p:sp>
        <p:nvSpPr>
          <p:cNvPr id="9" name="TextBox 8"/>
          <p:cNvSpPr txBox="1"/>
          <p:nvPr/>
        </p:nvSpPr>
        <p:spPr>
          <a:xfrm>
            <a:off x="838200" y="1295400"/>
            <a:ext cx="3733800" cy="307777"/>
          </a:xfrm>
          <a:prstGeom prst="rect">
            <a:avLst/>
          </a:prstGeom>
          <a:noFill/>
        </p:spPr>
        <p:txBody>
          <a:bodyPr wrap="square" rtlCol="0">
            <a:spAutoFit/>
          </a:bodyPr>
          <a:lstStyle/>
          <a:p>
            <a:r>
              <a:rPr lang="en-GB" sz="1400" b="1" dirty="0" smtClean="0">
                <a:solidFill>
                  <a:srgbClr val="00B0F0"/>
                </a:solidFill>
                <a:latin typeface="Arial" panose="020B0604020202020204" pitchFamily="34" charset="0"/>
                <a:cs typeface="Arial" panose="020B0604020202020204" pitchFamily="34" charset="0"/>
              </a:rPr>
              <a:t>Relevant Guidance Notes and APS</a:t>
            </a:r>
            <a:endParaRPr lang="en-GB" sz="1400" b="1" dirty="0">
              <a:solidFill>
                <a:srgbClr val="00B0F0"/>
              </a:solidFill>
              <a:latin typeface="Arial" panose="020B0604020202020204" pitchFamily="34" charset="0"/>
              <a:cs typeface="Arial" panose="020B0604020202020204" pitchFamily="34" charset="0"/>
            </a:endParaRPr>
          </a:p>
        </p:txBody>
      </p:sp>
      <p:sp>
        <p:nvSpPr>
          <p:cNvPr id="10" name="TextBox 9"/>
          <p:cNvSpPr txBox="1"/>
          <p:nvPr/>
        </p:nvSpPr>
        <p:spPr>
          <a:xfrm>
            <a:off x="5257800" y="1295400"/>
            <a:ext cx="3733800" cy="307777"/>
          </a:xfrm>
          <a:prstGeom prst="rect">
            <a:avLst/>
          </a:prstGeom>
          <a:noFill/>
        </p:spPr>
        <p:txBody>
          <a:bodyPr wrap="square" rtlCol="0">
            <a:spAutoFit/>
          </a:bodyPr>
          <a:lstStyle/>
          <a:p>
            <a:r>
              <a:rPr lang="en-GB" sz="1400" b="1" dirty="0" smtClean="0">
                <a:solidFill>
                  <a:srgbClr val="00B0F0"/>
                </a:solidFill>
                <a:latin typeface="Arial" panose="020B0604020202020204" pitchFamily="34" charset="0"/>
                <a:cs typeface="Arial" panose="020B0604020202020204" pitchFamily="34" charset="0"/>
              </a:rPr>
              <a:t>Key Learnings</a:t>
            </a:r>
            <a:endParaRPr lang="en-GB" sz="1400" b="1" dirty="0">
              <a:solidFill>
                <a:srgbClr val="00B0F0"/>
              </a:solidFill>
              <a:latin typeface="Arial" panose="020B0604020202020204" pitchFamily="34" charset="0"/>
              <a:cs typeface="Arial" panose="020B0604020202020204" pitchFamily="34" charset="0"/>
            </a:endParaRPr>
          </a:p>
        </p:txBody>
      </p:sp>
      <p:sp>
        <p:nvSpPr>
          <p:cNvPr id="11" name="Content Placeholder 6"/>
          <p:cNvSpPr>
            <a:spLocks noGrp="1"/>
          </p:cNvSpPr>
          <p:nvPr>
            <p:ph sz="half" idx="1"/>
          </p:nvPr>
        </p:nvSpPr>
        <p:spPr>
          <a:xfrm>
            <a:off x="4800600" y="1600200"/>
            <a:ext cx="4038600" cy="4525963"/>
          </a:xfrm>
        </p:spPr>
        <p:txBody>
          <a:bodyPr>
            <a:noAutofit/>
          </a:bodyPr>
          <a:lstStyle/>
          <a:p>
            <a:pPr algn="just"/>
            <a:r>
              <a:rPr lang="en-US" sz="1200" dirty="0">
                <a:latin typeface="Arial" panose="020B0604020202020204" pitchFamily="34" charset="0"/>
                <a:cs typeface="Arial" panose="020B0604020202020204" pitchFamily="34" charset="0"/>
              </a:rPr>
              <a:t>In respect of non participating business the risk of a  decline in the interest rate should be duly </a:t>
            </a:r>
            <a:r>
              <a:rPr lang="en-US" sz="1200" dirty="0" smtClean="0">
                <a:latin typeface="Arial" panose="020B0604020202020204" pitchFamily="34" charset="0"/>
                <a:cs typeface="Arial" panose="020B0604020202020204" pitchFamily="34" charset="0"/>
              </a:rPr>
              <a:t>recognized </a:t>
            </a:r>
            <a:r>
              <a:rPr lang="en-US" sz="1200" dirty="0">
                <a:latin typeface="Arial" panose="020B0604020202020204" pitchFamily="34" charset="0"/>
                <a:cs typeface="Arial" panose="020B0604020202020204" pitchFamily="34" charset="0"/>
              </a:rPr>
              <a:t>and a suitable adjustment made. </a:t>
            </a:r>
            <a:endParaRPr lang="en-US" sz="1200" dirty="0" smtClean="0">
              <a:latin typeface="Arial" panose="020B0604020202020204" pitchFamily="34" charset="0"/>
              <a:cs typeface="Arial" panose="020B0604020202020204" pitchFamily="34" charset="0"/>
            </a:endParaRPr>
          </a:p>
          <a:p>
            <a:pPr marL="0" indent="0" algn="just">
              <a:buNone/>
            </a:pPr>
            <a:endParaRPr lang="en-US" sz="1200" dirty="0" smtClean="0">
              <a:latin typeface="Arial" panose="020B0604020202020204" pitchFamily="34" charset="0"/>
              <a:cs typeface="Arial" panose="020B0604020202020204" pitchFamily="34" charset="0"/>
            </a:endParaRPr>
          </a:p>
          <a:p>
            <a:pPr algn="just"/>
            <a:r>
              <a:rPr lang="en-US" sz="1200" dirty="0" smtClean="0">
                <a:latin typeface="Arial" panose="020B0604020202020204" pitchFamily="34" charset="0"/>
                <a:cs typeface="Arial" panose="020B0604020202020204" pitchFamily="34" charset="0"/>
              </a:rPr>
              <a:t>Actuary </a:t>
            </a:r>
            <a:r>
              <a:rPr lang="en-US" sz="1200" dirty="0">
                <a:latin typeface="Arial" panose="020B0604020202020204" pitchFamily="34" charset="0"/>
                <a:cs typeface="Arial" panose="020B0604020202020204" pitchFamily="34" charset="0"/>
              </a:rPr>
              <a:t>needs to consider all future interest rate scenarios that can be reasonably be foreseen</a:t>
            </a:r>
            <a:r>
              <a:rPr lang="en-US" sz="1200" dirty="0" smtClean="0">
                <a:latin typeface="Arial" panose="020B0604020202020204" pitchFamily="34" charset="0"/>
                <a:cs typeface="Arial" panose="020B0604020202020204" pitchFamily="34" charset="0"/>
              </a:rPr>
              <a:t>.</a:t>
            </a:r>
          </a:p>
          <a:p>
            <a:pPr algn="just"/>
            <a:endParaRPr lang="en-US" sz="1200" dirty="0" smtClean="0">
              <a:latin typeface="Arial" panose="020B0604020202020204" pitchFamily="34" charset="0"/>
              <a:cs typeface="Arial" panose="020B0604020202020204" pitchFamily="34" charset="0"/>
            </a:endParaRPr>
          </a:p>
          <a:p>
            <a:pPr algn="just"/>
            <a:r>
              <a:rPr lang="en-US" sz="1200" dirty="0" smtClean="0">
                <a:latin typeface="Arial" panose="020B0604020202020204" pitchFamily="34" charset="0"/>
                <a:cs typeface="Arial" panose="020B0604020202020204" pitchFamily="34" charset="0"/>
              </a:rPr>
              <a:t>Actuary </a:t>
            </a:r>
            <a:r>
              <a:rPr lang="en-US" sz="1200" dirty="0">
                <a:latin typeface="Arial" panose="020B0604020202020204" pitchFamily="34" charset="0"/>
                <a:cs typeface="Arial" panose="020B0604020202020204" pitchFamily="34" charset="0"/>
              </a:rPr>
              <a:t>must identify and consider the extent, to which falling or rising interest rates may threaten the ability of the office to secure policyholder interests and where such risks cannot be substantially matched or </a:t>
            </a:r>
            <a:r>
              <a:rPr lang="en-US" sz="1200" dirty="0" smtClean="0">
                <a:latin typeface="Arial" panose="020B0604020202020204" pitchFamily="34" charset="0"/>
                <a:cs typeface="Arial" panose="020B0604020202020204" pitchFamily="34" charset="0"/>
              </a:rPr>
              <a:t>mitigated</a:t>
            </a:r>
          </a:p>
          <a:p>
            <a:pPr algn="just"/>
            <a:endParaRPr lang="en-US" sz="1200" dirty="0">
              <a:latin typeface="Arial" panose="020B0604020202020204" pitchFamily="34" charset="0"/>
              <a:cs typeface="Arial" panose="020B0604020202020204" pitchFamily="34" charset="0"/>
            </a:endParaRPr>
          </a:p>
          <a:p>
            <a:pPr algn="just"/>
            <a:r>
              <a:rPr lang="en-US" sz="1200" dirty="0" smtClean="0">
                <a:latin typeface="Arial" panose="020B0604020202020204" pitchFamily="34" charset="0"/>
                <a:cs typeface="Arial" panose="020B0604020202020204" pitchFamily="34" charset="0"/>
              </a:rPr>
              <a:t>Adequate provisions to be kept for guarantees and embedded options</a:t>
            </a:r>
          </a:p>
          <a:p>
            <a:pPr algn="just"/>
            <a:endParaRPr lang="en-US" sz="1200" dirty="0" smtClean="0">
              <a:latin typeface="Arial" panose="020B0604020202020204" pitchFamily="34" charset="0"/>
              <a:cs typeface="Arial" panose="020B0604020202020204" pitchFamily="34" charset="0"/>
            </a:endParaRPr>
          </a:p>
          <a:p>
            <a:pPr algn="just"/>
            <a:r>
              <a:rPr lang="en-US" sz="1200" dirty="0" smtClean="0">
                <a:latin typeface="Arial" panose="020B0604020202020204" pitchFamily="34" charset="0"/>
                <a:cs typeface="Arial" panose="020B0604020202020204" pitchFamily="34" charset="0"/>
              </a:rPr>
              <a:t>Various approaches including stochastic modelling to be used. Margin for adverse deviation to be assessed.</a:t>
            </a:r>
          </a:p>
          <a:p>
            <a:pPr algn="just"/>
            <a:endParaRPr lang="en-US" sz="1200" dirty="0" smtClean="0">
              <a:latin typeface="Arial" panose="020B0604020202020204" pitchFamily="34" charset="0"/>
              <a:cs typeface="Arial" panose="020B0604020202020204" pitchFamily="34" charset="0"/>
            </a:endParaRPr>
          </a:p>
          <a:p>
            <a:pPr algn="just"/>
            <a:r>
              <a:rPr lang="en-US" sz="1200" dirty="0" smtClean="0">
                <a:latin typeface="Arial" panose="020B0604020202020204" pitchFamily="34" charset="0"/>
                <a:cs typeface="Arial" panose="020B0604020202020204" pitchFamily="34" charset="0"/>
              </a:rPr>
              <a:t>Documentation of approach, rationale and conclusions used by Actuary</a:t>
            </a:r>
          </a:p>
          <a:p>
            <a:pPr marL="0" indent="0" algn="just">
              <a:buNone/>
            </a:pPr>
            <a:endParaRPr lang="en-GB" sz="1200" dirty="0">
              <a:latin typeface="Arial" panose="020B0604020202020204" pitchFamily="34" charset="0"/>
              <a:cs typeface="Arial" panose="020B0604020202020204" pitchFamily="34" charset="0"/>
            </a:endParaRPr>
          </a:p>
          <a:p>
            <a:pPr algn="just"/>
            <a:endParaRPr lang="en-GB" sz="1200" dirty="0"/>
          </a:p>
        </p:txBody>
      </p:sp>
    </p:spTree>
    <p:extLst>
      <p:ext uri="{BB962C8B-B14F-4D97-AF65-F5344CB8AC3E}">
        <p14:creationId xmlns:p14="http://schemas.microsoft.com/office/powerpoint/2010/main" val="1791822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A13C416-6B76-4DFF-BC13-59A396451C72}" type="slidenum">
              <a:rPr lang="en-US" smtClean="0"/>
              <a:pPr/>
              <a:t>26</a:t>
            </a:fld>
            <a:endParaRPr lang="en-US" dirty="0"/>
          </a:p>
        </p:txBody>
      </p:sp>
      <p:sp>
        <p:nvSpPr>
          <p:cNvPr id="7" name="Text Placeholder 1"/>
          <p:cNvSpPr txBox="1">
            <a:spLocks/>
          </p:cNvSpPr>
          <p:nvPr/>
        </p:nvSpPr>
        <p:spPr>
          <a:xfrm>
            <a:off x="76200" y="421640"/>
            <a:ext cx="7696200" cy="609600"/>
          </a:xfrm>
          <a:prstGeom prst="rect">
            <a:avLst/>
          </a:prstGeom>
        </p:spPr>
        <p:txBody>
          <a:bodyPr/>
          <a:lstStyle/>
          <a:p>
            <a:pPr marL="342900" lvl="0" indent="-342900" eaLnBrk="0" fontAlgn="base" hangingPunct="0">
              <a:spcBef>
                <a:spcPct val="20000"/>
              </a:spcBef>
              <a:spcAft>
                <a:spcPct val="0"/>
              </a:spcAft>
              <a:defRPr/>
            </a:pPr>
            <a:r>
              <a:rPr lang="en-US" sz="2600" b="1" dirty="0" smtClean="0">
                <a:solidFill>
                  <a:srgbClr val="003399"/>
                </a:solidFill>
                <a:latin typeface="Arial" panose="020B0604020202020204" pitchFamily="34" charset="0"/>
                <a:cs typeface="Arial" panose="020B0604020202020204" pitchFamily="34" charset="0"/>
              </a:rPr>
              <a:t>IRDA Regulations</a:t>
            </a:r>
            <a:endParaRPr lang="en-US" sz="2600" b="1" dirty="0">
              <a:solidFill>
                <a:srgbClr val="003399"/>
              </a:solidFill>
              <a:latin typeface="Arial" panose="020B0604020202020204" pitchFamily="34" charset="0"/>
              <a:cs typeface="Arial" panose="020B0604020202020204" pitchFamily="34" charset="0"/>
            </a:endParaRPr>
          </a:p>
        </p:txBody>
      </p:sp>
      <p:sp>
        <p:nvSpPr>
          <p:cNvPr id="8" name="Footer Placeholder 4"/>
          <p:cNvSpPr>
            <a:spLocks noGrp="1"/>
          </p:cNvSpPr>
          <p:nvPr>
            <p:ph type="ftr" sz="quarter" idx="11"/>
          </p:nvPr>
        </p:nvSpPr>
        <p:spPr>
          <a:xfrm>
            <a:off x="914400" y="6324600"/>
            <a:ext cx="2895600" cy="365125"/>
          </a:xfrm>
        </p:spPr>
        <p:txBody>
          <a:bodyPr/>
          <a:lstStyle/>
          <a:p>
            <a:pPr algn="l"/>
            <a:r>
              <a:rPr lang="en-US" dirty="0" smtClean="0"/>
              <a:t>www.actuariesindia.org</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38133042"/>
              </p:ext>
            </p:extLst>
          </p:nvPr>
        </p:nvGraphicFramePr>
        <p:xfrm>
          <a:off x="381000" y="1524000"/>
          <a:ext cx="8229600" cy="4450080"/>
        </p:xfrm>
        <a:graphic>
          <a:graphicData uri="http://schemas.openxmlformats.org/drawingml/2006/table">
            <a:tbl>
              <a:tblPr firstRow="1" bandRow="1">
                <a:tableStyleId>{93296810-A885-4BE3-A3E7-6D5BEEA58F35}</a:tableStyleId>
              </a:tblPr>
              <a:tblGrid>
                <a:gridCol w="4114800"/>
                <a:gridCol w="4114800"/>
              </a:tblGrid>
              <a:tr h="370840">
                <a:tc>
                  <a:txBody>
                    <a:bodyPr/>
                    <a:lstStyle/>
                    <a:p>
                      <a:pPr algn="ctr"/>
                      <a:r>
                        <a:rPr lang="en-GB" sz="2000" dirty="0" smtClean="0">
                          <a:solidFill>
                            <a:schemeClr val="tx1"/>
                          </a:solidFill>
                          <a:latin typeface="Arial" panose="020B0604020202020204" pitchFamily="34" charset="0"/>
                          <a:cs typeface="Arial" panose="020B0604020202020204" pitchFamily="34" charset="0"/>
                        </a:rPr>
                        <a:t>Relevant</a:t>
                      </a:r>
                      <a:r>
                        <a:rPr lang="en-GB" sz="2000" baseline="0" dirty="0" smtClean="0">
                          <a:solidFill>
                            <a:schemeClr val="tx1"/>
                          </a:solidFill>
                          <a:latin typeface="Arial" panose="020B0604020202020204" pitchFamily="34" charset="0"/>
                          <a:cs typeface="Arial" panose="020B0604020202020204" pitchFamily="34" charset="0"/>
                        </a:rPr>
                        <a:t> IRDA Regulations</a:t>
                      </a:r>
                      <a:endParaRPr lang="en-GB" sz="20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GB" sz="2000" dirty="0" smtClean="0">
                          <a:solidFill>
                            <a:schemeClr val="tx1"/>
                          </a:solidFill>
                          <a:latin typeface="Arial" panose="020B0604020202020204" pitchFamily="34" charset="0"/>
                          <a:cs typeface="Arial" panose="020B0604020202020204" pitchFamily="34" charset="0"/>
                        </a:rPr>
                        <a:t>Key Considerations</a:t>
                      </a:r>
                      <a:endParaRPr lang="en-GB" sz="2000" dirty="0">
                        <a:solidFill>
                          <a:schemeClr val="tx1"/>
                        </a:solidFill>
                        <a:latin typeface="Arial" panose="020B0604020202020204" pitchFamily="34" charset="0"/>
                        <a:cs typeface="Arial" panose="020B0604020202020204" pitchFamily="34" charset="0"/>
                      </a:endParaRPr>
                    </a:p>
                  </a:txBody>
                  <a:tcPr anchor="ctr"/>
                </a:tc>
              </a:tr>
              <a:tr h="370840">
                <a:tc>
                  <a:txBody>
                    <a:bodyPr/>
                    <a:lstStyle/>
                    <a:p>
                      <a:r>
                        <a:rPr lang="en-GB" sz="1600" dirty="0" smtClean="0">
                          <a:latin typeface="Arial" panose="020B0604020202020204" pitchFamily="34" charset="0"/>
                          <a:cs typeface="Arial" panose="020B0604020202020204" pitchFamily="34" charset="0"/>
                        </a:rPr>
                        <a:t>IRDA</a:t>
                      </a:r>
                      <a:r>
                        <a:rPr lang="en-GB" sz="1600" baseline="0" dirty="0" smtClean="0">
                          <a:latin typeface="Arial" panose="020B0604020202020204" pitchFamily="34" charset="0"/>
                          <a:cs typeface="Arial" panose="020B0604020202020204" pitchFamily="34" charset="0"/>
                        </a:rPr>
                        <a:t> (Assets, Liabilities and Solvency Margin of Insurers) Regulations</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Do solvency margins increase</a:t>
                      </a:r>
                      <a:r>
                        <a:rPr lang="en-GB" sz="1600" baseline="0" dirty="0" smtClean="0">
                          <a:latin typeface="Arial" panose="020B0604020202020204" pitchFamily="34" charset="0"/>
                          <a:cs typeface="Arial" panose="020B0604020202020204" pitchFamily="34" charset="0"/>
                        </a:rPr>
                        <a:t> for a low interest rate environment?</a:t>
                      </a:r>
                      <a:endParaRPr lang="en-GB" sz="1600" dirty="0">
                        <a:latin typeface="Arial" panose="020B0604020202020204" pitchFamily="34" charset="0"/>
                        <a:cs typeface="Arial" panose="020B0604020202020204" pitchFamily="34" charset="0"/>
                      </a:endParaRPr>
                    </a:p>
                  </a:txBody>
                  <a:tcPr/>
                </a:tc>
              </a:tr>
              <a:tr h="370840">
                <a:tc>
                  <a:txBody>
                    <a:bodyPr/>
                    <a:lstStyle/>
                    <a:p>
                      <a:r>
                        <a:rPr lang="en-GB" sz="1600" dirty="0" smtClean="0">
                          <a:latin typeface="Arial" panose="020B0604020202020204" pitchFamily="34" charset="0"/>
                          <a:cs typeface="Arial" panose="020B0604020202020204" pitchFamily="34" charset="0"/>
                        </a:rPr>
                        <a:t>Guidelines on Interest Rate Derivatives</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Availability of derivatives, flexibility</a:t>
                      </a:r>
                      <a:r>
                        <a:rPr lang="en-GB" sz="1600" baseline="0" dirty="0" smtClean="0">
                          <a:latin typeface="Arial" panose="020B0604020202020204" pitchFamily="34" charset="0"/>
                          <a:cs typeface="Arial" panose="020B0604020202020204" pitchFamily="34" charset="0"/>
                        </a:rPr>
                        <a:t> of regulations?</a:t>
                      </a:r>
                      <a:endParaRPr lang="en-GB" sz="1600" dirty="0">
                        <a:latin typeface="Arial" panose="020B0604020202020204" pitchFamily="34" charset="0"/>
                        <a:cs typeface="Arial" panose="020B0604020202020204" pitchFamily="34" charset="0"/>
                      </a:endParaRPr>
                    </a:p>
                  </a:txBody>
                  <a:tcPr/>
                </a:tc>
              </a:tr>
              <a:tr h="370840">
                <a:tc>
                  <a:txBody>
                    <a:bodyPr/>
                    <a:lstStyle/>
                    <a:p>
                      <a:r>
                        <a:rPr lang="en-GB" sz="1600" dirty="0" smtClean="0">
                          <a:latin typeface="Arial" panose="020B0604020202020204" pitchFamily="34" charset="0"/>
                          <a:cs typeface="Arial" panose="020B0604020202020204" pitchFamily="34" charset="0"/>
                        </a:rPr>
                        <a:t>IRDA Protection of Policyholder’s Interest Regulation</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Do they cover changes</a:t>
                      </a:r>
                      <a:r>
                        <a:rPr lang="en-GB" sz="1600" baseline="0" dirty="0" smtClean="0">
                          <a:latin typeface="Arial" panose="020B0604020202020204" pitchFamily="34" charset="0"/>
                          <a:cs typeface="Arial" panose="020B0604020202020204" pitchFamily="34" charset="0"/>
                        </a:rPr>
                        <a:t> to policyholder’s behaviour?</a:t>
                      </a:r>
                      <a:endParaRPr lang="en-GB" sz="1600" dirty="0">
                        <a:latin typeface="Arial" panose="020B0604020202020204" pitchFamily="34" charset="0"/>
                        <a:cs typeface="Arial" panose="020B0604020202020204" pitchFamily="34" charset="0"/>
                      </a:endParaRPr>
                    </a:p>
                  </a:txBody>
                  <a:tcPr/>
                </a:tc>
              </a:tr>
              <a:tr h="370840">
                <a:tc>
                  <a:txBody>
                    <a:bodyPr/>
                    <a:lstStyle/>
                    <a:p>
                      <a:r>
                        <a:rPr lang="en-GB" sz="1600" dirty="0" smtClean="0">
                          <a:latin typeface="Arial" panose="020B0604020202020204" pitchFamily="34" charset="0"/>
                          <a:cs typeface="Arial" panose="020B0604020202020204" pitchFamily="34" charset="0"/>
                        </a:rPr>
                        <a:t>IRDA (Actuarial Report and Abstract</a:t>
                      </a:r>
                      <a:r>
                        <a:rPr lang="en-GB" sz="1600" baseline="0" dirty="0" smtClean="0">
                          <a:latin typeface="Arial" panose="020B0604020202020204" pitchFamily="34" charset="0"/>
                          <a:cs typeface="Arial" panose="020B0604020202020204" pitchFamily="34" charset="0"/>
                        </a:rPr>
                        <a:t>) Regulations</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Adequacy</a:t>
                      </a:r>
                      <a:r>
                        <a:rPr lang="en-GB" sz="1600" baseline="0" dirty="0" smtClean="0">
                          <a:latin typeface="Arial" panose="020B0604020202020204" pitchFamily="34" charset="0"/>
                          <a:cs typeface="Arial" panose="020B0604020202020204" pitchFamily="34" charset="0"/>
                        </a:rPr>
                        <a:t> and Appropriateness of </a:t>
                      </a:r>
                      <a:r>
                        <a:rPr lang="en-GB" sz="1600" dirty="0" smtClean="0">
                          <a:latin typeface="Arial" panose="020B0604020202020204" pitchFamily="34" charset="0"/>
                          <a:cs typeface="Arial" panose="020B0604020202020204" pitchFamily="34" charset="0"/>
                        </a:rPr>
                        <a:t>Interest</a:t>
                      </a:r>
                      <a:r>
                        <a:rPr lang="en-GB" sz="1600" baseline="0" dirty="0" smtClean="0">
                          <a:latin typeface="Arial" panose="020B0604020202020204" pitchFamily="34" charset="0"/>
                          <a:cs typeface="Arial" panose="020B0604020202020204" pitchFamily="34" charset="0"/>
                        </a:rPr>
                        <a:t> Rate Risk Management practices?</a:t>
                      </a:r>
                      <a:endParaRPr lang="en-GB" sz="1600" dirty="0">
                        <a:latin typeface="Arial" panose="020B0604020202020204" pitchFamily="34" charset="0"/>
                        <a:cs typeface="Arial" panose="020B0604020202020204" pitchFamily="34" charset="0"/>
                      </a:endParaRPr>
                    </a:p>
                  </a:txBody>
                  <a:tcPr/>
                </a:tc>
              </a:tr>
              <a:tr h="370840">
                <a:tc>
                  <a:txBody>
                    <a:bodyPr/>
                    <a:lstStyle/>
                    <a:p>
                      <a:r>
                        <a:rPr lang="en-GB" sz="1600" dirty="0" smtClean="0">
                          <a:latin typeface="Arial" panose="020B0604020202020204" pitchFamily="34" charset="0"/>
                          <a:cs typeface="Arial" panose="020B0604020202020204" pitchFamily="34" charset="0"/>
                        </a:rPr>
                        <a:t>IRDA (Investment Regulations)</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Are they stringent/practical for current</a:t>
                      </a:r>
                      <a:r>
                        <a:rPr lang="en-GB" sz="1600" baseline="0" dirty="0" smtClean="0">
                          <a:latin typeface="Arial" panose="020B0604020202020204" pitchFamily="34" charset="0"/>
                          <a:cs typeface="Arial" panose="020B0604020202020204" pitchFamily="34" charset="0"/>
                        </a:rPr>
                        <a:t> market scenario?</a:t>
                      </a:r>
                      <a:endParaRPr lang="en-GB" sz="1600" dirty="0">
                        <a:latin typeface="Arial" panose="020B0604020202020204" pitchFamily="34" charset="0"/>
                        <a:cs typeface="Arial" panose="020B0604020202020204" pitchFamily="34" charset="0"/>
                      </a:endParaRPr>
                    </a:p>
                  </a:txBody>
                  <a:tcPr/>
                </a:tc>
              </a:tr>
              <a:tr h="370840">
                <a:tc>
                  <a:txBody>
                    <a:bodyPr/>
                    <a:lstStyle/>
                    <a:p>
                      <a:r>
                        <a:rPr lang="en-GB" sz="1600" dirty="0" smtClean="0">
                          <a:latin typeface="Arial" panose="020B0604020202020204" pitchFamily="34" charset="0"/>
                          <a:cs typeface="Arial" panose="020B0604020202020204" pitchFamily="34" charset="0"/>
                        </a:rPr>
                        <a:t>Asset Liability Management and Stress Testing Circular</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How</a:t>
                      </a:r>
                      <a:r>
                        <a:rPr lang="en-GB" sz="1600" baseline="0" dirty="0" smtClean="0">
                          <a:latin typeface="Arial" panose="020B0604020202020204" pitchFamily="34" charset="0"/>
                          <a:cs typeface="Arial" panose="020B0604020202020204" pitchFamily="34" charset="0"/>
                        </a:rPr>
                        <a:t> strict are the stress test standards?</a:t>
                      </a:r>
                      <a:endParaRPr lang="en-GB" sz="1600" dirty="0">
                        <a:latin typeface="Arial" panose="020B0604020202020204" pitchFamily="34" charset="0"/>
                        <a:cs typeface="Arial" panose="020B0604020202020204" pitchFamily="34" charset="0"/>
                      </a:endParaRPr>
                    </a:p>
                  </a:txBody>
                  <a:tcPr/>
                </a:tc>
              </a:tr>
              <a:tr h="370840">
                <a:tc>
                  <a:txBody>
                    <a:bodyPr/>
                    <a:lstStyle/>
                    <a:p>
                      <a:r>
                        <a:rPr lang="en-GB" sz="1600" dirty="0" smtClean="0">
                          <a:latin typeface="Arial" panose="020B0604020202020204" pitchFamily="34" charset="0"/>
                          <a:cs typeface="Arial" panose="020B0604020202020204" pitchFamily="34" charset="0"/>
                        </a:rPr>
                        <a:t>Guidelines on Corporate</a:t>
                      </a:r>
                      <a:r>
                        <a:rPr lang="en-GB" sz="1600" baseline="0" dirty="0" smtClean="0">
                          <a:latin typeface="Arial" panose="020B0604020202020204" pitchFamily="34" charset="0"/>
                          <a:cs typeface="Arial" panose="020B0604020202020204" pitchFamily="34" charset="0"/>
                        </a:rPr>
                        <a:t> Governance for Insurers in India</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Do they</a:t>
                      </a:r>
                      <a:r>
                        <a:rPr lang="en-GB" sz="1600" baseline="0" dirty="0" smtClean="0">
                          <a:latin typeface="Arial" panose="020B0604020202020204" pitchFamily="34" charset="0"/>
                          <a:cs typeface="Arial" panose="020B0604020202020204" pitchFamily="34" charset="0"/>
                        </a:rPr>
                        <a:t> evolve with changing market scenario?</a:t>
                      </a:r>
                      <a:endParaRPr lang="en-GB" sz="16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822391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alpha val="72000"/>
          </a:schemeClr>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www.actuariesindia.org</a:t>
            </a:r>
            <a:endParaRPr lang="en-US" dirty="0"/>
          </a:p>
        </p:txBody>
      </p:sp>
      <p:sp>
        <p:nvSpPr>
          <p:cNvPr id="5" name="Slide Number Placeholder 4"/>
          <p:cNvSpPr>
            <a:spLocks noGrp="1"/>
          </p:cNvSpPr>
          <p:nvPr>
            <p:ph type="sldNum" sz="quarter" idx="12"/>
          </p:nvPr>
        </p:nvSpPr>
        <p:spPr/>
        <p:txBody>
          <a:bodyPr/>
          <a:lstStyle/>
          <a:p>
            <a:fld id="{1A13C416-6B76-4DFF-BC13-59A396451C72}" type="slidenum">
              <a:rPr lang="en-US" smtClean="0">
                <a:solidFill>
                  <a:srgbClr val="1F497D">
                    <a:lumMod val="75000"/>
                  </a:srgbClr>
                </a:solidFill>
              </a:rPr>
              <a:pPr/>
              <a:t>27</a:t>
            </a:fld>
            <a:endParaRPr lang="en-US" dirty="0">
              <a:solidFill>
                <a:srgbClr val="1F497D">
                  <a:lumMod val="75000"/>
                </a:srgbClr>
              </a:solidFill>
            </a:endParaRPr>
          </a:p>
        </p:txBody>
      </p:sp>
      <p:sp>
        <p:nvSpPr>
          <p:cNvPr id="6" name="TextBox 5"/>
          <p:cNvSpPr txBox="1"/>
          <p:nvPr/>
        </p:nvSpPr>
        <p:spPr>
          <a:xfrm>
            <a:off x="102079" y="1676400"/>
            <a:ext cx="2281394" cy="553998"/>
          </a:xfrm>
          <a:prstGeom prst="rect">
            <a:avLst/>
          </a:prstGeom>
          <a:noFill/>
        </p:spPr>
        <p:txBody>
          <a:bodyPr wrap="none" rtlCol="0">
            <a:spAutoFit/>
          </a:bodyPr>
          <a:lstStyle/>
          <a:p>
            <a:r>
              <a:rPr lang="en-GB" sz="3000" b="1" dirty="0" smtClean="0">
                <a:solidFill>
                  <a:prstClr val="white"/>
                </a:solidFill>
                <a:latin typeface="Arial" panose="020B0604020202020204" pitchFamily="34" charset="0"/>
                <a:cs typeface="Arial" panose="020B0604020202020204" pitchFamily="34" charset="0"/>
              </a:rPr>
              <a:t>Conclusion</a:t>
            </a:r>
            <a:endParaRPr lang="en-GB" sz="30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2279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A13C416-6B76-4DFF-BC13-59A396451C72}" type="slidenum">
              <a:rPr lang="en-US" smtClean="0"/>
              <a:pPr/>
              <a:t>28</a:t>
            </a:fld>
            <a:endParaRPr lang="en-US" dirty="0"/>
          </a:p>
        </p:txBody>
      </p:sp>
      <p:sp>
        <p:nvSpPr>
          <p:cNvPr id="7" name="Text Placeholder 1"/>
          <p:cNvSpPr txBox="1">
            <a:spLocks/>
          </p:cNvSpPr>
          <p:nvPr/>
        </p:nvSpPr>
        <p:spPr>
          <a:xfrm>
            <a:off x="0" y="381000"/>
            <a:ext cx="4343400" cy="609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600" b="1" dirty="0" smtClean="0">
                <a:solidFill>
                  <a:srgbClr val="003399"/>
                </a:solidFill>
                <a:latin typeface="Arial" panose="020B0604020202020204" pitchFamily="34" charset="0"/>
                <a:cs typeface="Arial" panose="020B0604020202020204" pitchFamily="34" charset="0"/>
              </a:rPr>
              <a:t>Some Thoughts……</a:t>
            </a:r>
            <a:endParaRPr kumimoji="0" lang="en-US" sz="2600" b="1" i="0" u="none" strike="noStrike" kern="1200" cap="none" spc="0" normalizeH="0" baseline="0" noProof="0" dirty="0">
              <a:ln>
                <a:noFill/>
              </a:ln>
              <a:solidFill>
                <a:srgbClr val="003399"/>
              </a:solidFill>
              <a:effectLst/>
              <a:uLnTx/>
              <a:uFillTx/>
              <a:latin typeface="Arial" panose="020B0604020202020204" pitchFamily="34" charset="0"/>
              <a:cs typeface="Arial" panose="020B0604020202020204" pitchFamily="34" charset="0"/>
            </a:endParaRPr>
          </a:p>
        </p:txBody>
      </p:sp>
      <p:sp>
        <p:nvSpPr>
          <p:cNvPr id="8" name="Footer Placeholder 4"/>
          <p:cNvSpPr>
            <a:spLocks noGrp="1"/>
          </p:cNvSpPr>
          <p:nvPr>
            <p:ph type="ftr" sz="quarter" idx="11"/>
          </p:nvPr>
        </p:nvSpPr>
        <p:spPr>
          <a:xfrm>
            <a:off x="914400" y="6324600"/>
            <a:ext cx="2895600" cy="365125"/>
          </a:xfrm>
        </p:spPr>
        <p:txBody>
          <a:bodyPr/>
          <a:lstStyle/>
          <a:p>
            <a:pPr algn="l"/>
            <a:r>
              <a:rPr lang="en-US" dirty="0" smtClean="0"/>
              <a:t>www.actuariesindia.org</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728651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2584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alpha val="72000"/>
          </a:schemeClr>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www.actuariesindia.org</a:t>
            </a:r>
            <a:endParaRPr lang="en-US" dirty="0"/>
          </a:p>
        </p:txBody>
      </p:sp>
      <p:sp>
        <p:nvSpPr>
          <p:cNvPr id="5" name="Slide Number Placeholder 4"/>
          <p:cNvSpPr>
            <a:spLocks noGrp="1"/>
          </p:cNvSpPr>
          <p:nvPr>
            <p:ph type="sldNum" sz="quarter" idx="12"/>
          </p:nvPr>
        </p:nvSpPr>
        <p:spPr/>
        <p:txBody>
          <a:bodyPr/>
          <a:lstStyle/>
          <a:p>
            <a:fld id="{1A13C416-6B76-4DFF-BC13-59A396451C72}" type="slidenum">
              <a:rPr lang="en-US" smtClean="0"/>
              <a:pPr/>
              <a:t>3</a:t>
            </a:fld>
            <a:endParaRPr lang="en-US" dirty="0"/>
          </a:p>
        </p:txBody>
      </p:sp>
      <p:sp>
        <p:nvSpPr>
          <p:cNvPr id="6" name="TextBox 5"/>
          <p:cNvSpPr txBox="1"/>
          <p:nvPr/>
        </p:nvSpPr>
        <p:spPr>
          <a:xfrm>
            <a:off x="7620" y="1676400"/>
            <a:ext cx="9360370" cy="523220"/>
          </a:xfrm>
          <a:prstGeom prst="rect">
            <a:avLst/>
          </a:prstGeom>
          <a:noFill/>
        </p:spPr>
        <p:txBody>
          <a:bodyPr wrap="square" rtlCol="0">
            <a:spAutoFit/>
          </a:bodyPr>
          <a:lstStyle/>
          <a:p>
            <a:r>
              <a:rPr lang="en-GB" sz="2800" b="1" dirty="0" smtClean="0">
                <a:solidFill>
                  <a:schemeClr val="bg1"/>
                </a:solidFill>
                <a:latin typeface="Arial" panose="020B0604020202020204" pitchFamily="34" charset="0"/>
                <a:cs typeface="Arial" panose="020B0604020202020204" pitchFamily="34" charset="0"/>
              </a:rPr>
              <a:t>Impact of Low Interest environment on Insurers</a:t>
            </a:r>
            <a:endParaRPr lang="en-GB" sz="2800" b="1" dirty="0">
              <a:solidFill>
                <a:schemeClr val="bg1"/>
              </a:solidFill>
              <a:latin typeface="Arial" panose="020B0604020202020204" pitchFamily="34" charset="0"/>
              <a:cs typeface="Arial" panose="020B0604020202020204" pitchFamily="34" charset="0"/>
            </a:endParaRPr>
          </a:p>
        </p:txBody>
      </p:sp>
      <p:sp>
        <p:nvSpPr>
          <p:cNvPr id="7" name="Content Placeholder 3"/>
          <p:cNvSpPr txBox="1">
            <a:spLocks/>
          </p:cNvSpPr>
          <p:nvPr/>
        </p:nvSpPr>
        <p:spPr>
          <a:xfrm>
            <a:off x="381000" y="2895600"/>
            <a:ext cx="8229600" cy="31543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b="1" dirty="0">
                <a:solidFill>
                  <a:schemeClr val="bg1"/>
                </a:solidFill>
                <a:latin typeface="Arial" panose="020B0604020202020204" pitchFamily="34" charset="0"/>
                <a:cs typeface="Arial" panose="020B0604020202020204" pitchFamily="34" charset="0"/>
              </a:rPr>
              <a:t>Are Low (or negative) Interest </a:t>
            </a:r>
            <a:r>
              <a:rPr lang="en-GB" sz="2000" b="1" dirty="0" smtClean="0">
                <a:solidFill>
                  <a:schemeClr val="bg1"/>
                </a:solidFill>
                <a:latin typeface="Arial" panose="020B0604020202020204" pitchFamily="34" charset="0"/>
                <a:cs typeface="Arial" panose="020B0604020202020204" pitchFamily="34" charset="0"/>
              </a:rPr>
              <a:t>Rates even </a:t>
            </a:r>
            <a:r>
              <a:rPr lang="en-GB" sz="2000" b="1" dirty="0">
                <a:solidFill>
                  <a:schemeClr val="bg1"/>
                </a:solidFill>
                <a:latin typeface="Arial" panose="020B0604020202020204" pitchFamily="34" charset="0"/>
                <a:cs typeface="Arial" panose="020B0604020202020204" pitchFamily="34" charset="0"/>
              </a:rPr>
              <a:t>possible </a:t>
            </a:r>
            <a:r>
              <a:rPr lang="en-GB" sz="2000" b="1" dirty="0" smtClean="0">
                <a:solidFill>
                  <a:schemeClr val="bg1"/>
                </a:solidFill>
                <a:latin typeface="Arial" panose="020B0604020202020204" pitchFamily="34" charset="0"/>
                <a:cs typeface="Arial" panose="020B0604020202020204" pitchFamily="34" charset="0"/>
              </a:rPr>
              <a:t>?</a:t>
            </a:r>
          </a:p>
          <a:p>
            <a:r>
              <a:rPr lang="en-GB" sz="2000" b="1" dirty="0">
                <a:solidFill>
                  <a:schemeClr val="bg1"/>
                </a:solidFill>
                <a:latin typeface="Arial" panose="020B0604020202020204" pitchFamily="34" charset="0"/>
                <a:cs typeface="Arial" panose="020B0604020202020204" pitchFamily="34" charset="0"/>
              </a:rPr>
              <a:t>Cause of Low Interest Rates</a:t>
            </a:r>
          </a:p>
          <a:p>
            <a:r>
              <a:rPr lang="en-GB" sz="2000" b="1" dirty="0" smtClean="0">
                <a:solidFill>
                  <a:schemeClr val="bg1"/>
                </a:solidFill>
                <a:latin typeface="Arial" panose="020B0604020202020204" pitchFamily="34" charset="0"/>
                <a:cs typeface="Arial" panose="020B0604020202020204" pitchFamily="34" charset="0"/>
              </a:rPr>
              <a:t>Impact of low Interest Rates on Income </a:t>
            </a:r>
            <a:r>
              <a:rPr lang="en-GB" sz="2000" b="1" dirty="0">
                <a:solidFill>
                  <a:schemeClr val="bg1"/>
                </a:solidFill>
                <a:latin typeface="Arial" panose="020B0604020202020204" pitchFamily="34" charset="0"/>
                <a:cs typeface="Arial" panose="020B0604020202020204" pitchFamily="34" charset="0"/>
              </a:rPr>
              <a:t>and V</a:t>
            </a:r>
            <a:r>
              <a:rPr lang="en-GB" sz="2000" b="1" dirty="0" smtClean="0">
                <a:solidFill>
                  <a:schemeClr val="bg1"/>
                </a:solidFill>
                <a:latin typeface="Arial" panose="020B0604020202020204" pitchFamily="34" charset="0"/>
                <a:cs typeface="Arial" panose="020B0604020202020204" pitchFamily="34" charset="0"/>
              </a:rPr>
              <a:t>aluation</a:t>
            </a:r>
            <a:endParaRPr lang="en-GB" sz="2000" b="1" dirty="0">
              <a:solidFill>
                <a:schemeClr val="bg1"/>
              </a:solidFill>
              <a:latin typeface="Arial" panose="020B0604020202020204" pitchFamily="34" charset="0"/>
              <a:cs typeface="Arial" panose="020B0604020202020204" pitchFamily="34" charset="0"/>
            </a:endParaRPr>
          </a:p>
          <a:p>
            <a:r>
              <a:rPr lang="en-GB" sz="2000" b="1" dirty="0" smtClean="0">
                <a:solidFill>
                  <a:schemeClr val="bg1"/>
                </a:solidFill>
                <a:latin typeface="Arial" panose="020B0604020202020204" pitchFamily="34" charset="0"/>
                <a:cs typeface="Arial" panose="020B0604020202020204" pitchFamily="34" charset="0"/>
              </a:rPr>
              <a:t>Assessment of Impact at Product level</a:t>
            </a:r>
            <a:endParaRPr lang="en-GB"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5595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dirty="0" smtClean="0">
                <a:solidFill>
                  <a:srgbClr val="C00000"/>
                </a:solidFill>
                <a:latin typeface="Garamond" panose="02020404030301010803" pitchFamily="18" charset="0"/>
              </a:rPr>
              <a:t>www.actuariesindia.org</a:t>
            </a:r>
          </a:p>
        </p:txBody>
      </p:sp>
      <p:sp>
        <p:nvSpPr>
          <p:cNvPr id="1741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53B109BF-3A3F-4862-9D62-47B40A3A001E}" type="slidenum">
              <a:rPr lang="en-US" altLang="en-US" sz="1600">
                <a:solidFill>
                  <a:srgbClr val="17375E"/>
                </a:solidFill>
                <a:latin typeface="Garamond" pitchFamily="18" charset="0"/>
              </a:rPr>
              <a:pPr>
                <a:spcBef>
                  <a:spcPct val="0"/>
                </a:spcBef>
                <a:buFontTx/>
                <a:buNone/>
              </a:pPr>
              <a:t>4</a:t>
            </a:fld>
            <a:endParaRPr lang="en-US" altLang="en-US" sz="1600" dirty="0">
              <a:solidFill>
                <a:srgbClr val="17375E"/>
              </a:solidFill>
              <a:latin typeface="Garamond" pitchFamily="18" charset="0"/>
            </a:endParaRPr>
          </a:p>
        </p:txBody>
      </p:sp>
      <p:sp>
        <p:nvSpPr>
          <p:cNvPr id="17412" name="Text Placeholder 1"/>
          <p:cNvSpPr txBox="1">
            <a:spLocks/>
          </p:cNvSpPr>
          <p:nvPr/>
        </p:nvSpPr>
        <p:spPr bwMode="auto">
          <a:xfrm>
            <a:off x="76200" y="328613"/>
            <a:ext cx="762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Arial" pitchFamily="34" charset="0"/>
              <a:buNone/>
            </a:pPr>
            <a:r>
              <a:rPr lang="en-US" altLang="en-US" sz="2600" b="1" dirty="0">
                <a:solidFill>
                  <a:srgbClr val="003399"/>
                </a:solidFill>
                <a:latin typeface="Arial" panose="020B0604020202020204" pitchFamily="34" charset="0"/>
                <a:cs typeface="Arial" panose="020B0604020202020204" pitchFamily="34" charset="0"/>
              </a:rPr>
              <a:t>Are Low (Negative) </a:t>
            </a:r>
            <a:r>
              <a:rPr lang="en-US" altLang="en-US" sz="2600" b="1" dirty="0" smtClean="0">
                <a:solidFill>
                  <a:srgbClr val="003399"/>
                </a:solidFill>
                <a:latin typeface="Arial" panose="020B0604020202020204" pitchFamily="34" charset="0"/>
                <a:cs typeface="Arial" panose="020B0604020202020204" pitchFamily="34" charset="0"/>
              </a:rPr>
              <a:t>Interest </a:t>
            </a:r>
            <a:r>
              <a:rPr lang="en-US" altLang="en-US" sz="2600" b="1" dirty="0">
                <a:solidFill>
                  <a:srgbClr val="003399"/>
                </a:solidFill>
                <a:latin typeface="Arial" panose="020B0604020202020204" pitchFamily="34" charset="0"/>
                <a:cs typeface="Arial" panose="020B0604020202020204" pitchFamily="34" charset="0"/>
              </a:rPr>
              <a:t>R</a:t>
            </a:r>
            <a:r>
              <a:rPr lang="en-US" altLang="en-US" sz="2600" b="1" dirty="0" smtClean="0">
                <a:solidFill>
                  <a:srgbClr val="003399"/>
                </a:solidFill>
                <a:latin typeface="Arial" panose="020B0604020202020204" pitchFamily="34" charset="0"/>
                <a:cs typeface="Arial" panose="020B0604020202020204" pitchFamily="34" charset="0"/>
              </a:rPr>
              <a:t>ates </a:t>
            </a:r>
            <a:r>
              <a:rPr lang="en-US" altLang="en-US" sz="2600" b="1" dirty="0">
                <a:solidFill>
                  <a:srgbClr val="003399"/>
                </a:solidFill>
                <a:latin typeface="Arial" panose="020B0604020202020204" pitchFamily="34" charset="0"/>
                <a:cs typeface="Arial" panose="020B0604020202020204" pitchFamily="34" charset="0"/>
              </a:rPr>
              <a:t>possible? </a:t>
            </a:r>
          </a:p>
        </p:txBody>
      </p:sp>
      <p:pic>
        <p:nvPicPr>
          <p:cNvPr id="1741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06475" y="1862138"/>
            <a:ext cx="6997700" cy="4481512"/>
          </a:xfrm>
          <a:noFill/>
        </p:spPr>
      </p:pic>
      <p:sp>
        <p:nvSpPr>
          <p:cNvPr id="17414" name="TextBox 11"/>
          <p:cNvSpPr txBox="1">
            <a:spLocks noChangeArrowheads="1"/>
          </p:cNvSpPr>
          <p:nvPr/>
        </p:nvSpPr>
        <p:spPr bwMode="auto">
          <a:xfrm>
            <a:off x="990600" y="129540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latin typeface="Arial" pitchFamily="34" charset="0"/>
              </a:rPr>
              <a:t>Official Policy </a:t>
            </a:r>
            <a:r>
              <a:rPr lang="en-US" altLang="en-US" sz="2400" b="1" dirty="0" smtClean="0">
                <a:latin typeface="Arial" pitchFamily="34" charset="0"/>
              </a:rPr>
              <a:t>Rates in Major Economies</a:t>
            </a:r>
            <a:endParaRPr lang="en-US" altLang="en-US" sz="2400" b="1" dirty="0">
              <a:latin typeface="Arial" pitchFamily="34" charset="0"/>
            </a:endParaRPr>
          </a:p>
        </p:txBody>
      </p:sp>
    </p:spTree>
    <p:extLst>
      <p:ext uri="{BB962C8B-B14F-4D97-AF65-F5344CB8AC3E}">
        <p14:creationId xmlns:p14="http://schemas.microsoft.com/office/powerpoint/2010/main" val="2820467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r>
              <a:rPr lang="en-US" altLang="en-US" dirty="0" smtClean="0">
                <a:solidFill>
                  <a:srgbClr val="C00000"/>
                </a:solidFill>
                <a:latin typeface="Garamond" panose="02020404030301010803" pitchFamily="18" charset="0"/>
              </a:rPr>
              <a:t>www.actuariesindia.org</a:t>
            </a:r>
          </a:p>
        </p:txBody>
      </p:sp>
      <p:sp>
        <p:nvSpPr>
          <p:cNvPr id="1843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89F8F0D4-F8A0-4ACC-92E8-DD8FF0728F86}" type="slidenum">
              <a:rPr lang="en-US" altLang="en-US" sz="1600">
                <a:solidFill>
                  <a:srgbClr val="17375E"/>
                </a:solidFill>
                <a:latin typeface="Garamond" pitchFamily="18" charset="0"/>
              </a:rPr>
              <a:pPr>
                <a:spcBef>
                  <a:spcPct val="0"/>
                </a:spcBef>
                <a:buFontTx/>
                <a:buNone/>
              </a:pPr>
              <a:t>5</a:t>
            </a:fld>
            <a:endParaRPr lang="en-US" altLang="en-US" sz="1600" dirty="0">
              <a:solidFill>
                <a:srgbClr val="17375E"/>
              </a:solidFill>
              <a:latin typeface="Garamond" pitchFamily="18" charset="0"/>
            </a:endParaRPr>
          </a:p>
        </p:txBody>
      </p:sp>
      <p:sp>
        <p:nvSpPr>
          <p:cNvPr id="18436" name="Text Placeholder 1"/>
          <p:cNvSpPr txBox="1">
            <a:spLocks/>
          </p:cNvSpPr>
          <p:nvPr/>
        </p:nvSpPr>
        <p:spPr bwMode="auto">
          <a:xfrm>
            <a:off x="76200" y="304800"/>
            <a:ext cx="762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Arial" pitchFamily="34" charset="0"/>
              <a:buNone/>
            </a:pPr>
            <a:r>
              <a:rPr lang="en-US" altLang="en-US" sz="2600" b="1" dirty="0">
                <a:solidFill>
                  <a:srgbClr val="003399"/>
                </a:solidFill>
                <a:latin typeface="Arial" panose="020B0604020202020204" pitchFamily="34" charset="0"/>
                <a:cs typeface="Arial" panose="020B0604020202020204" pitchFamily="34" charset="0"/>
              </a:rPr>
              <a:t>Causes of Low Interest Rates </a:t>
            </a:r>
          </a:p>
        </p:txBody>
      </p:sp>
      <p:sp>
        <p:nvSpPr>
          <p:cNvPr id="18437" name="TextBox 8"/>
          <p:cNvSpPr txBox="1">
            <a:spLocks noChangeArrowheads="1"/>
          </p:cNvSpPr>
          <p:nvPr/>
        </p:nvSpPr>
        <p:spPr bwMode="auto">
          <a:xfrm>
            <a:off x="381000" y="1295400"/>
            <a:ext cx="81534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just" eaLnBrk="1" hangingPunct="1">
              <a:spcBef>
                <a:spcPct val="0"/>
              </a:spcBef>
              <a:buFontTx/>
              <a:buNone/>
            </a:pPr>
            <a:r>
              <a:rPr lang="en-US" altLang="en-US" sz="1800" b="1" dirty="0" smtClean="0">
                <a:latin typeface="Arial" pitchFamily="34" charset="0"/>
              </a:rPr>
              <a:t>Drivers </a:t>
            </a:r>
            <a:r>
              <a:rPr lang="en-US" altLang="en-US" sz="1800" b="1" dirty="0">
                <a:latin typeface="Arial" pitchFamily="34" charset="0"/>
              </a:rPr>
              <a:t>for decline in long term risk free real interest rates over past two decades</a:t>
            </a:r>
          </a:p>
          <a:p>
            <a:pPr algn="just" eaLnBrk="1" hangingPunct="1">
              <a:spcBef>
                <a:spcPct val="0"/>
              </a:spcBef>
              <a:buFontTx/>
              <a:buNone/>
            </a:pPr>
            <a:endParaRPr lang="en-US" altLang="en-US" sz="1800" b="1" dirty="0">
              <a:latin typeface="Arial" pitchFamily="34" charset="0"/>
            </a:endParaRPr>
          </a:p>
          <a:p>
            <a:pPr lvl="1" algn="just" eaLnBrk="1" hangingPunct="1">
              <a:spcBef>
                <a:spcPct val="0"/>
              </a:spcBef>
              <a:buClr>
                <a:srgbClr val="000000"/>
              </a:buClr>
              <a:buFont typeface="Wingdings" pitchFamily="2" charset="2"/>
              <a:buChar char="ü"/>
            </a:pPr>
            <a:r>
              <a:rPr lang="en-US" altLang="en-US" sz="2000" dirty="0">
                <a:latin typeface="Arial" pitchFamily="34" charset="0"/>
              </a:rPr>
              <a:t>Demographic pressure associated with increased longevity</a:t>
            </a:r>
          </a:p>
          <a:p>
            <a:pPr lvl="1" algn="just" eaLnBrk="1" hangingPunct="1">
              <a:spcBef>
                <a:spcPct val="0"/>
              </a:spcBef>
              <a:buClr>
                <a:srgbClr val="000000"/>
              </a:buClr>
              <a:buFontTx/>
              <a:buNone/>
            </a:pPr>
            <a:endParaRPr lang="en-US" altLang="en-US" sz="2000" dirty="0">
              <a:latin typeface="Arial" pitchFamily="34" charset="0"/>
            </a:endParaRPr>
          </a:p>
          <a:p>
            <a:pPr lvl="1" algn="just" eaLnBrk="1" hangingPunct="1">
              <a:spcBef>
                <a:spcPct val="0"/>
              </a:spcBef>
              <a:buClr>
                <a:srgbClr val="000000"/>
              </a:buClr>
              <a:buFont typeface="Wingdings" pitchFamily="2" charset="2"/>
              <a:buChar char="ü"/>
            </a:pPr>
            <a:r>
              <a:rPr lang="en-US" altLang="en-US" sz="2000" dirty="0">
                <a:latin typeface="Arial" pitchFamily="34" charset="0"/>
              </a:rPr>
              <a:t>Gradual integration of China into global financial markets with pattern of capital flowing ‘uphill’ from emerging to advanced economies.</a:t>
            </a:r>
          </a:p>
          <a:p>
            <a:pPr lvl="1" algn="just" eaLnBrk="1" hangingPunct="1">
              <a:spcBef>
                <a:spcPct val="0"/>
              </a:spcBef>
              <a:buClr>
                <a:srgbClr val="000000"/>
              </a:buClr>
              <a:buFontTx/>
              <a:buNone/>
            </a:pPr>
            <a:endParaRPr lang="en-US" altLang="en-US" sz="2000" dirty="0">
              <a:latin typeface="Arial" pitchFamily="34" charset="0"/>
            </a:endParaRPr>
          </a:p>
          <a:p>
            <a:pPr lvl="1" algn="just" eaLnBrk="1" hangingPunct="1">
              <a:spcBef>
                <a:spcPct val="0"/>
              </a:spcBef>
              <a:buClr>
                <a:srgbClr val="000000"/>
              </a:buClr>
              <a:buFont typeface="Wingdings" pitchFamily="2" charset="2"/>
              <a:buChar char="ü"/>
            </a:pPr>
            <a:r>
              <a:rPr lang="en-US" altLang="en-US" sz="2000" dirty="0">
                <a:latin typeface="Arial" pitchFamily="34" charset="0"/>
              </a:rPr>
              <a:t>Decline in propensity to invest played a role in explaining developments since 2008.</a:t>
            </a:r>
          </a:p>
          <a:p>
            <a:pPr lvl="1" algn="just" eaLnBrk="1" hangingPunct="1">
              <a:spcBef>
                <a:spcPct val="0"/>
              </a:spcBef>
              <a:buClr>
                <a:srgbClr val="000000"/>
              </a:buClr>
              <a:buFontTx/>
              <a:buNone/>
            </a:pPr>
            <a:endParaRPr lang="en-US" altLang="en-US" sz="2000" dirty="0">
              <a:latin typeface="Arial" pitchFamily="34" charset="0"/>
            </a:endParaRPr>
          </a:p>
          <a:p>
            <a:pPr lvl="1" algn="just" eaLnBrk="1" hangingPunct="1">
              <a:spcBef>
                <a:spcPct val="0"/>
              </a:spcBef>
              <a:buClr>
                <a:srgbClr val="000000"/>
              </a:buClr>
              <a:buFont typeface="Wingdings" pitchFamily="2" charset="2"/>
              <a:buChar char="ü"/>
            </a:pPr>
            <a:r>
              <a:rPr lang="en-US" altLang="en-US" sz="2000" dirty="0">
                <a:latin typeface="Arial" pitchFamily="34" charset="0"/>
              </a:rPr>
              <a:t>Shifts in the supply of, and demand for, safe assets, particularly since the financial crisis. This is consistent with the rise in equity risk </a:t>
            </a:r>
            <a:r>
              <a:rPr lang="en-US" altLang="en-US" sz="2000" dirty="0" smtClean="0">
                <a:latin typeface="Arial" pitchFamily="34" charset="0"/>
              </a:rPr>
              <a:t>premium </a:t>
            </a:r>
            <a:r>
              <a:rPr lang="en-US" altLang="en-US" sz="2000" dirty="0">
                <a:latin typeface="Arial" pitchFamily="34" charset="0"/>
              </a:rPr>
              <a:t>in recent years</a:t>
            </a:r>
            <a:r>
              <a:rPr lang="en-US" altLang="en-US" sz="2000" dirty="0" smtClean="0">
                <a:latin typeface="Arial" pitchFamily="34" charset="0"/>
              </a:rPr>
              <a:t>.</a:t>
            </a:r>
            <a:endParaRPr lang="en-US" altLang="en-US" sz="2000" b="1" dirty="0">
              <a:latin typeface="Arial" pitchFamily="34" charset="0"/>
            </a:endParaRPr>
          </a:p>
        </p:txBody>
      </p:sp>
    </p:spTree>
    <p:extLst>
      <p:ext uri="{BB962C8B-B14F-4D97-AF65-F5344CB8AC3E}">
        <p14:creationId xmlns:p14="http://schemas.microsoft.com/office/powerpoint/2010/main" val="2183323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A13C416-6B76-4DFF-BC13-59A396451C72}" type="slidenum">
              <a:rPr lang="en-US" smtClean="0"/>
              <a:pPr/>
              <a:t>6</a:t>
            </a:fld>
            <a:endParaRPr lang="en-US" dirty="0"/>
          </a:p>
        </p:txBody>
      </p:sp>
      <p:sp>
        <p:nvSpPr>
          <p:cNvPr id="7" name="Text Placeholder 1"/>
          <p:cNvSpPr txBox="1">
            <a:spLocks/>
          </p:cNvSpPr>
          <p:nvPr/>
        </p:nvSpPr>
        <p:spPr>
          <a:xfrm>
            <a:off x="76200" y="272182"/>
            <a:ext cx="8153400" cy="609600"/>
          </a:xfrm>
          <a:prstGeom prst="rect">
            <a:avLst/>
          </a:prstGeom>
        </p:spPr>
        <p:txBody>
          <a:bodyPr/>
          <a:lstStyle/>
          <a:p>
            <a:pPr marL="342900" lvl="0" indent="-342900" eaLnBrk="0" fontAlgn="base" hangingPunct="0">
              <a:spcBef>
                <a:spcPct val="20000"/>
              </a:spcBef>
              <a:spcAft>
                <a:spcPct val="0"/>
              </a:spcAft>
              <a:defRPr/>
            </a:pPr>
            <a:r>
              <a:rPr lang="en-US" sz="2400" b="1" dirty="0" smtClean="0">
                <a:solidFill>
                  <a:srgbClr val="003399"/>
                </a:solidFill>
                <a:latin typeface="Arial" panose="020B0604020202020204" pitchFamily="34" charset="0"/>
                <a:cs typeface="Arial" panose="020B0604020202020204" pitchFamily="34" charset="0"/>
              </a:rPr>
              <a:t>Impact of Low Interest Rate on </a:t>
            </a:r>
            <a:r>
              <a:rPr lang="en-US" sz="2400" b="1" dirty="0">
                <a:solidFill>
                  <a:srgbClr val="003399"/>
                </a:solidFill>
                <a:latin typeface="Arial" panose="020B0604020202020204" pitchFamily="34" charset="0"/>
                <a:cs typeface="Arial" panose="020B0604020202020204" pitchFamily="34" charset="0"/>
              </a:rPr>
              <a:t>Income and Valuation</a:t>
            </a:r>
          </a:p>
        </p:txBody>
      </p:sp>
      <p:sp>
        <p:nvSpPr>
          <p:cNvPr id="8" name="Footer Placeholder 4"/>
          <p:cNvSpPr>
            <a:spLocks noGrp="1"/>
          </p:cNvSpPr>
          <p:nvPr>
            <p:ph type="ftr" sz="quarter" idx="11"/>
          </p:nvPr>
        </p:nvSpPr>
        <p:spPr>
          <a:xfrm>
            <a:off x="914400" y="6324600"/>
            <a:ext cx="2895600" cy="365125"/>
          </a:xfrm>
        </p:spPr>
        <p:txBody>
          <a:bodyPr/>
          <a:lstStyle/>
          <a:p>
            <a:pPr algn="l"/>
            <a:r>
              <a:rPr lang="en-US" dirty="0" smtClean="0"/>
              <a:t>www.actuariesindia.org</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19463623"/>
              </p:ext>
            </p:extLst>
          </p:nvPr>
        </p:nvGraphicFramePr>
        <p:xfrm>
          <a:off x="152400" y="1219200"/>
          <a:ext cx="4876800" cy="4348882"/>
        </p:xfrm>
        <a:graphic>
          <a:graphicData uri="http://schemas.openxmlformats.org/drawingml/2006/table">
            <a:tbl>
              <a:tblPr firstRow="1" bandRow="1">
                <a:tableStyleId>{5C22544A-7EE6-4342-B048-85BDC9FD1C3A}</a:tableStyleId>
              </a:tblPr>
              <a:tblGrid>
                <a:gridCol w="299452"/>
                <a:gridCol w="4577348"/>
              </a:tblGrid>
              <a:tr h="3733800">
                <a:tc>
                  <a:txBody>
                    <a:bodyPr/>
                    <a:lstStyle/>
                    <a:p>
                      <a:pPr algn="ctr"/>
                      <a:r>
                        <a:rPr lang="en-GB" sz="2800" b="1" dirty="0" smtClean="0">
                          <a:solidFill>
                            <a:schemeClr val="accent2"/>
                          </a:solidFill>
                          <a:latin typeface="Arial" panose="020B0604020202020204" pitchFamily="34" charset="0"/>
                          <a:cs typeface="Arial" panose="020B0604020202020204" pitchFamily="34" charset="0"/>
                        </a:rPr>
                        <a:t>1</a:t>
                      </a:r>
                      <a:endParaRPr lang="en-GB" sz="2800" b="1" dirty="0">
                        <a:solidFill>
                          <a:schemeClr val="accent2"/>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dirty="0" smtClean="0">
                          <a:solidFill>
                            <a:schemeClr val="tx1"/>
                          </a:solidFill>
                          <a:latin typeface="Arial" panose="020B0604020202020204" pitchFamily="34" charset="0"/>
                          <a:cs typeface="Arial" panose="020B0604020202020204" pitchFamily="34" charset="0"/>
                        </a:rPr>
                        <a:t>Impact is mainly</a:t>
                      </a:r>
                      <a:r>
                        <a:rPr lang="en-GB" sz="1400" b="0" baseline="0" dirty="0" smtClean="0">
                          <a:solidFill>
                            <a:schemeClr val="tx1"/>
                          </a:solidFill>
                          <a:latin typeface="Arial" panose="020B0604020202020204" pitchFamily="34" charset="0"/>
                          <a:cs typeface="Arial" panose="020B0604020202020204" pitchFamily="34" charset="0"/>
                        </a:rPr>
                        <a:t> in two ways:</a:t>
                      </a:r>
                    </a:p>
                    <a:p>
                      <a:pPr marL="342900" indent="-342900">
                        <a:buAutoNum type="alphaLcPeriod"/>
                      </a:pPr>
                      <a:r>
                        <a:rPr lang="en-GB" sz="1400" b="0" baseline="0" dirty="0" smtClean="0">
                          <a:solidFill>
                            <a:schemeClr val="tx1"/>
                          </a:solidFill>
                          <a:latin typeface="Arial" panose="020B0604020202020204" pitchFamily="34" charset="0"/>
                          <a:cs typeface="Arial" panose="020B0604020202020204" pitchFamily="34" charset="0"/>
                        </a:rPr>
                        <a:t>Income Channel (Impact on profitability) – Lower Reinvestment income as fixed income securities are re-invested at lower rates.</a:t>
                      </a:r>
                    </a:p>
                    <a:p>
                      <a:pPr marL="0" indent="0">
                        <a:buNone/>
                      </a:pPr>
                      <a:endParaRPr lang="en-GB" sz="1400" b="0" baseline="0" dirty="0" smtClean="0">
                        <a:solidFill>
                          <a:schemeClr val="tx1"/>
                        </a:solidFill>
                        <a:latin typeface="Arial" panose="020B0604020202020204" pitchFamily="34" charset="0"/>
                        <a:cs typeface="Arial" panose="020B0604020202020204" pitchFamily="34" charset="0"/>
                      </a:endParaRPr>
                    </a:p>
                    <a:p>
                      <a:pPr marL="342900" indent="-342900">
                        <a:buAutoNum type="alphaLcPeriod"/>
                      </a:pPr>
                      <a:r>
                        <a:rPr lang="en-GB" sz="1400" b="0" baseline="0" dirty="0" smtClean="0">
                          <a:solidFill>
                            <a:schemeClr val="tx1"/>
                          </a:solidFill>
                          <a:latin typeface="Arial" panose="020B0604020202020204" pitchFamily="34" charset="0"/>
                          <a:cs typeface="Arial" panose="020B0604020202020204" pitchFamily="34" charset="0"/>
                        </a:rPr>
                        <a:t>Balance Sheet Channel (Impact on Solvency) – decrease in interest rates increases values of both assets and liabilities. </a:t>
                      </a:r>
                    </a:p>
                    <a:p>
                      <a:pPr marL="0" indent="0">
                        <a:buNone/>
                      </a:pPr>
                      <a:endParaRPr lang="en-GB" sz="1400" b="0" baseline="0" dirty="0" smtClean="0">
                        <a:solidFill>
                          <a:schemeClr val="tx1"/>
                        </a:solidFill>
                        <a:latin typeface="Arial" panose="020B0604020202020204" pitchFamily="34" charset="0"/>
                        <a:cs typeface="Arial" panose="020B0604020202020204" pitchFamily="34" charset="0"/>
                      </a:endParaRPr>
                    </a:p>
                    <a:p>
                      <a:pPr marL="520700" indent="-179388">
                        <a:buFont typeface="Arial" panose="020B0604020202020204" pitchFamily="34" charset="0"/>
                        <a:buChar char="•"/>
                      </a:pPr>
                      <a:r>
                        <a:rPr lang="en-GB" sz="1400" b="0" baseline="0" dirty="0" smtClean="0">
                          <a:solidFill>
                            <a:schemeClr val="tx1"/>
                          </a:solidFill>
                          <a:latin typeface="Arial" panose="020B0604020202020204" pitchFamily="34" charset="0"/>
                          <a:cs typeface="Arial" panose="020B0604020202020204" pitchFamily="34" charset="0"/>
                        </a:rPr>
                        <a:t>In Solvency II there is higher increase in value of liabilities because duration of liabilities is much longer than assets (average duration of government bonds in EIOPA stress test was 8.6 years!).</a:t>
                      </a:r>
                    </a:p>
                    <a:p>
                      <a:pPr marL="341312" indent="0">
                        <a:buFont typeface="Arial" panose="020B0604020202020204" pitchFamily="34" charset="0"/>
                        <a:buNone/>
                      </a:pPr>
                      <a:endParaRPr lang="en-GB" sz="1400" b="0" baseline="0" dirty="0" smtClean="0">
                        <a:solidFill>
                          <a:schemeClr val="tx1"/>
                        </a:solidFill>
                        <a:latin typeface="Arial" panose="020B0604020202020204" pitchFamily="34" charset="0"/>
                        <a:cs typeface="Arial" panose="020B0604020202020204" pitchFamily="34" charset="0"/>
                      </a:endParaRPr>
                    </a:p>
                    <a:p>
                      <a:pPr marL="520700" indent="-179388">
                        <a:buFont typeface="Arial" panose="020B0604020202020204" pitchFamily="34" charset="0"/>
                        <a:buChar char="•"/>
                      </a:pPr>
                      <a:r>
                        <a:rPr lang="en-GB" sz="1400" b="0" baseline="0" dirty="0" smtClean="0">
                          <a:solidFill>
                            <a:schemeClr val="tx1"/>
                          </a:solidFill>
                          <a:latin typeface="Arial" panose="020B0604020202020204" pitchFamily="34" charset="0"/>
                          <a:cs typeface="Arial" panose="020B0604020202020204" pitchFamily="34" charset="0"/>
                        </a:rPr>
                        <a:t>Further, magnitude of assets invested in fixed income securities is lower than total liabilities.</a:t>
                      </a:r>
                      <a:endParaRPr lang="en-GB" sz="1400" b="0" dirty="0">
                        <a:solidFill>
                          <a:schemeClr val="tx1"/>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615082">
                <a:tc>
                  <a:txBody>
                    <a:bodyPr/>
                    <a:lstStyle/>
                    <a:p>
                      <a:pPr algn="ctr"/>
                      <a:r>
                        <a:rPr lang="en-GB" sz="2800" b="1" dirty="0" smtClean="0">
                          <a:solidFill>
                            <a:schemeClr val="accent2"/>
                          </a:solidFill>
                          <a:latin typeface="Arial" panose="020B0604020202020204" pitchFamily="34" charset="0"/>
                          <a:cs typeface="Arial" panose="020B0604020202020204" pitchFamily="34" charset="0"/>
                        </a:rPr>
                        <a:t>2</a:t>
                      </a:r>
                      <a:endParaRPr lang="en-GB" sz="2800" b="1" dirty="0">
                        <a:solidFill>
                          <a:schemeClr val="accent2"/>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dirty="0" smtClean="0">
                          <a:solidFill>
                            <a:schemeClr val="tx1"/>
                          </a:solidFill>
                          <a:latin typeface="Arial" panose="020B0604020202020204" pitchFamily="34" charset="0"/>
                          <a:cs typeface="Arial" panose="020B0604020202020204" pitchFamily="34" charset="0"/>
                        </a:rPr>
                        <a:t>Profitability</a:t>
                      </a:r>
                      <a:r>
                        <a:rPr lang="en-GB" sz="1400" b="0" baseline="0" dirty="0" smtClean="0">
                          <a:solidFill>
                            <a:schemeClr val="tx1"/>
                          </a:solidFill>
                          <a:latin typeface="Arial" panose="020B0604020202020204" pitchFamily="34" charset="0"/>
                          <a:cs typeface="Arial" panose="020B0604020202020204" pitchFamily="34" charset="0"/>
                        </a:rPr>
                        <a:t> impact takes time whereas Solvency impact is immediate.</a:t>
                      </a:r>
                      <a:endParaRPr lang="en-GB" sz="1400" b="0" dirty="0">
                        <a:solidFill>
                          <a:schemeClr val="tx1"/>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18" t="35714" r="48917" b="6319"/>
          <a:stretch/>
        </p:blipFill>
        <p:spPr bwMode="auto">
          <a:xfrm>
            <a:off x="5029200" y="1371600"/>
            <a:ext cx="3807726"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5585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A13C416-6B76-4DFF-BC13-59A396451C72}" type="slidenum">
              <a:rPr lang="en-US" smtClean="0"/>
              <a:pPr/>
              <a:t>7</a:t>
            </a:fld>
            <a:endParaRPr lang="en-US" dirty="0"/>
          </a:p>
        </p:txBody>
      </p:sp>
      <p:sp>
        <p:nvSpPr>
          <p:cNvPr id="7" name="Text Placeholder 1"/>
          <p:cNvSpPr txBox="1">
            <a:spLocks/>
          </p:cNvSpPr>
          <p:nvPr/>
        </p:nvSpPr>
        <p:spPr>
          <a:xfrm>
            <a:off x="76200" y="304800"/>
            <a:ext cx="7696200" cy="609600"/>
          </a:xfrm>
          <a:prstGeom prst="rect">
            <a:avLst/>
          </a:prstGeom>
        </p:spPr>
        <p:txBody>
          <a:bodyPr/>
          <a:lstStyle/>
          <a:p>
            <a:pPr marL="342900" lvl="0" indent="-342900" eaLnBrk="0" fontAlgn="base" hangingPunct="0">
              <a:spcBef>
                <a:spcPct val="20000"/>
              </a:spcBef>
              <a:spcAft>
                <a:spcPct val="0"/>
              </a:spcAft>
              <a:defRPr/>
            </a:pPr>
            <a:r>
              <a:rPr lang="en-US" sz="2600" b="1" dirty="0" smtClean="0">
                <a:solidFill>
                  <a:srgbClr val="003399"/>
                </a:solidFill>
                <a:latin typeface="Arial" panose="020B0604020202020204" pitchFamily="34" charset="0"/>
                <a:cs typeface="Arial" panose="020B0604020202020204" pitchFamily="34" charset="0"/>
              </a:rPr>
              <a:t>Product wise Impact</a:t>
            </a:r>
            <a:endParaRPr lang="en-US" sz="2600" b="1" dirty="0">
              <a:solidFill>
                <a:srgbClr val="003399"/>
              </a:solidFill>
              <a:latin typeface="Arial" panose="020B0604020202020204" pitchFamily="34" charset="0"/>
              <a:cs typeface="Arial" panose="020B0604020202020204" pitchFamily="34" charset="0"/>
            </a:endParaRPr>
          </a:p>
        </p:txBody>
      </p:sp>
      <p:sp>
        <p:nvSpPr>
          <p:cNvPr id="8" name="Footer Placeholder 4"/>
          <p:cNvSpPr>
            <a:spLocks noGrp="1"/>
          </p:cNvSpPr>
          <p:nvPr>
            <p:ph type="ftr" sz="quarter" idx="11"/>
          </p:nvPr>
        </p:nvSpPr>
        <p:spPr>
          <a:xfrm>
            <a:off x="914400" y="6324600"/>
            <a:ext cx="2895600" cy="365125"/>
          </a:xfrm>
        </p:spPr>
        <p:txBody>
          <a:bodyPr/>
          <a:lstStyle/>
          <a:p>
            <a:pPr algn="l"/>
            <a:r>
              <a:rPr lang="en-US" dirty="0" smtClean="0"/>
              <a:t>www.actuariesindia.org</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129343286"/>
              </p:ext>
            </p:extLst>
          </p:nvPr>
        </p:nvGraphicFramePr>
        <p:xfrm>
          <a:off x="914400" y="1600200"/>
          <a:ext cx="7315200" cy="4668520"/>
        </p:xfrm>
        <a:graphic>
          <a:graphicData uri="http://schemas.openxmlformats.org/drawingml/2006/table">
            <a:tbl>
              <a:tblPr firstRow="1" bandRow="1">
                <a:tableStyleId>{17292A2E-F333-43FB-9621-5CBBE7FDCDCB}</a:tableStyleId>
              </a:tblPr>
              <a:tblGrid>
                <a:gridCol w="2302934"/>
                <a:gridCol w="5012266"/>
              </a:tblGrid>
              <a:tr h="370840">
                <a:tc>
                  <a:txBody>
                    <a:bodyPr/>
                    <a:lstStyle/>
                    <a:p>
                      <a:pPr algn="ctr"/>
                      <a:r>
                        <a:rPr lang="en-GB" sz="1500" dirty="0" smtClean="0">
                          <a:latin typeface="Arial" panose="020B0604020202020204" pitchFamily="34" charset="0"/>
                          <a:cs typeface="Arial" panose="020B0604020202020204" pitchFamily="34" charset="0"/>
                        </a:rPr>
                        <a:t>PRODUCT</a:t>
                      </a:r>
                      <a:endParaRPr lang="en-GB" sz="1500" dirty="0">
                        <a:latin typeface="Arial" panose="020B0604020202020204" pitchFamily="34" charset="0"/>
                        <a:cs typeface="Arial" panose="020B0604020202020204" pitchFamily="34" charset="0"/>
                      </a:endParaRPr>
                    </a:p>
                  </a:txBody>
                  <a:tcPr anchor="ctr"/>
                </a:tc>
                <a:tc>
                  <a:txBody>
                    <a:bodyPr/>
                    <a:lstStyle/>
                    <a:p>
                      <a:pPr algn="ctr"/>
                      <a:r>
                        <a:rPr lang="en-GB" sz="1500" dirty="0" smtClean="0">
                          <a:latin typeface="Arial" panose="020B0604020202020204" pitchFamily="34" charset="0"/>
                          <a:cs typeface="Arial" panose="020B0604020202020204" pitchFamily="34" charset="0"/>
                        </a:rPr>
                        <a:t>IMPACT</a:t>
                      </a:r>
                      <a:endParaRPr lang="en-GB" sz="1500" dirty="0">
                        <a:latin typeface="Arial" panose="020B0604020202020204" pitchFamily="34" charset="0"/>
                        <a:cs typeface="Arial" panose="020B0604020202020204" pitchFamily="34" charset="0"/>
                      </a:endParaRPr>
                    </a:p>
                  </a:txBody>
                  <a:tcPr anchor="ctr"/>
                </a:tc>
              </a:tr>
              <a:tr h="370840">
                <a:tc>
                  <a:txBody>
                    <a:bodyPr/>
                    <a:lstStyle/>
                    <a:p>
                      <a:pPr algn="ctr"/>
                      <a:r>
                        <a:rPr lang="en-GB" sz="1500" dirty="0" smtClean="0">
                          <a:latin typeface="Arial" panose="020B0604020202020204" pitchFamily="34" charset="0"/>
                          <a:cs typeface="Arial" panose="020B0604020202020204" pitchFamily="34" charset="0"/>
                        </a:rPr>
                        <a:t>NON</a:t>
                      </a:r>
                      <a:r>
                        <a:rPr lang="en-GB" sz="1500" baseline="0" dirty="0" smtClean="0">
                          <a:latin typeface="Arial" panose="020B0604020202020204" pitchFamily="34" charset="0"/>
                          <a:cs typeface="Arial" panose="020B0604020202020204" pitchFamily="34" charset="0"/>
                        </a:rPr>
                        <a:t> PARTICIPATING</a:t>
                      </a:r>
                      <a:endParaRPr lang="en-GB" sz="1500" dirty="0">
                        <a:latin typeface="Arial" panose="020B0604020202020204" pitchFamily="34" charset="0"/>
                        <a:cs typeface="Arial" panose="020B0604020202020204" pitchFamily="34" charset="0"/>
                      </a:endParaRPr>
                    </a:p>
                  </a:txBody>
                  <a:tcPr anchor="ctr"/>
                </a:tc>
                <a:tc>
                  <a:txBody>
                    <a:bodyPr/>
                    <a:lstStyle/>
                    <a:p>
                      <a:pPr marL="285750" indent="-285750" algn="l">
                        <a:buFont typeface="Arial" panose="020B0604020202020204" pitchFamily="34" charset="0"/>
                        <a:buChar char="•"/>
                      </a:pPr>
                      <a:endParaRPr lang="en-GB" sz="1500" dirty="0" smtClean="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500" dirty="0" smtClean="0">
                          <a:latin typeface="Arial" panose="020B0604020202020204" pitchFamily="34" charset="0"/>
                          <a:cs typeface="Arial" panose="020B0604020202020204" pitchFamily="34" charset="0"/>
                        </a:rPr>
                        <a:t>ALM Mismatch leading to Reinvestment Risk</a:t>
                      </a:r>
                    </a:p>
                    <a:p>
                      <a:pPr marL="285750" indent="-285750" algn="l">
                        <a:buFont typeface="Arial" panose="020B0604020202020204" pitchFamily="34" charset="0"/>
                        <a:buChar char="•"/>
                      </a:pPr>
                      <a:r>
                        <a:rPr lang="en-GB" sz="1500" dirty="0" smtClean="0">
                          <a:latin typeface="Arial" panose="020B0604020202020204" pitchFamily="34" charset="0"/>
                          <a:cs typeface="Arial" panose="020B0604020202020204" pitchFamily="34" charset="0"/>
                        </a:rPr>
                        <a:t>Guaranteed Maturity Benefits &gt; Asset Shares</a:t>
                      </a:r>
                    </a:p>
                    <a:p>
                      <a:pPr marL="285750" indent="-285750" algn="l">
                        <a:buFont typeface="Arial" panose="020B0604020202020204" pitchFamily="34" charset="0"/>
                        <a:buChar char="•"/>
                      </a:pPr>
                      <a:r>
                        <a:rPr lang="en-GB" sz="1500" dirty="0" smtClean="0">
                          <a:latin typeface="Arial" panose="020B0604020202020204" pitchFamily="34" charset="0"/>
                          <a:cs typeface="Arial" panose="020B0604020202020204" pitchFamily="34" charset="0"/>
                        </a:rPr>
                        <a:t>Guaranteed</a:t>
                      </a:r>
                      <a:r>
                        <a:rPr lang="en-GB" sz="1500" baseline="0" dirty="0" smtClean="0">
                          <a:latin typeface="Arial" panose="020B0604020202020204" pitchFamily="34" charset="0"/>
                          <a:cs typeface="Arial" panose="020B0604020202020204" pitchFamily="34" charset="0"/>
                        </a:rPr>
                        <a:t> Surrender Benefits &gt; Asset Shares</a:t>
                      </a:r>
                    </a:p>
                    <a:p>
                      <a:pPr marL="285750" indent="-285750" algn="l">
                        <a:buFont typeface="Arial" panose="020B0604020202020204" pitchFamily="34" charset="0"/>
                        <a:buChar char="•"/>
                      </a:pPr>
                      <a:r>
                        <a:rPr lang="en-GB" sz="1500" baseline="0" dirty="0" smtClean="0">
                          <a:latin typeface="Arial" panose="020B0604020202020204" pitchFamily="34" charset="0"/>
                          <a:cs typeface="Arial" panose="020B0604020202020204" pitchFamily="34" charset="0"/>
                        </a:rPr>
                        <a:t>Significant balance sheet strain</a:t>
                      </a:r>
                    </a:p>
                    <a:p>
                      <a:pPr marL="285750" indent="-285750" algn="l">
                        <a:buFont typeface="Arial" panose="020B0604020202020204" pitchFamily="34" charset="0"/>
                        <a:buChar char="•"/>
                      </a:pPr>
                      <a:r>
                        <a:rPr lang="en-GB" sz="1500" baseline="0" dirty="0" smtClean="0">
                          <a:latin typeface="Arial" panose="020B0604020202020204" pitchFamily="34" charset="0"/>
                          <a:cs typeface="Arial" panose="020B0604020202020204" pitchFamily="34" charset="0"/>
                        </a:rPr>
                        <a:t>High hedging costs</a:t>
                      </a:r>
                    </a:p>
                    <a:p>
                      <a:pPr marL="285750" indent="-285750" algn="l">
                        <a:buFont typeface="Arial" panose="020B0604020202020204" pitchFamily="34" charset="0"/>
                        <a:buChar char="•"/>
                      </a:pPr>
                      <a:r>
                        <a:rPr lang="en-GB" sz="1500" baseline="0" dirty="0" smtClean="0">
                          <a:latin typeface="Arial" panose="020B0604020202020204" pitchFamily="34" charset="0"/>
                          <a:cs typeface="Arial" panose="020B0604020202020204" pitchFamily="34" charset="0"/>
                        </a:rPr>
                        <a:t>Lapsation may increase</a:t>
                      </a:r>
                    </a:p>
                    <a:p>
                      <a:pPr marL="285750" indent="-285750" algn="l">
                        <a:buFont typeface="Arial" panose="020B0604020202020204" pitchFamily="34" charset="0"/>
                        <a:buChar char="•"/>
                      </a:pPr>
                      <a:r>
                        <a:rPr lang="en-GB" sz="1500" baseline="0" dirty="0" smtClean="0">
                          <a:latin typeface="Arial" panose="020B0604020202020204" pitchFamily="34" charset="0"/>
                          <a:cs typeface="Arial" panose="020B0604020202020204" pitchFamily="34" charset="0"/>
                        </a:rPr>
                        <a:t>Options built in policy may be exercised by policyholders</a:t>
                      </a:r>
                    </a:p>
                    <a:p>
                      <a:pPr marL="0" indent="0" algn="l">
                        <a:buFont typeface="Arial" panose="020B0604020202020204" pitchFamily="34" charset="0"/>
                        <a:buNone/>
                      </a:pPr>
                      <a:endParaRPr lang="en-GB" sz="1500" baseline="0" dirty="0" smtClean="0">
                        <a:latin typeface="Arial" panose="020B0604020202020204" pitchFamily="34" charset="0"/>
                        <a:cs typeface="Arial" panose="020B0604020202020204" pitchFamily="34" charset="0"/>
                      </a:endParaRPr>
                    </a:p>
                  </a:txBody>
                  <a:tcPr anchor="ctr"/>
                </a:tc>
              </a:tr>
              <a:tr h="370840">
                <a:tc>
                  <a:txBody>
                    <a:bodyPr/>
                    <a:lstStyle/>
                    <a:p>
                      <a:pPr algn="ctr"/>
                      <a:r>
                        <a:rPr lang="en-GB" sz="1500" dirty="0" smtClean="0">
                          <a:latin typeface="Arial" panose="020B0604020202020204" pitchFamily="34" charset="0"/>
                          <a:cs typeface="Arial" panose="020B0604020202020204" pitchFamily="34" charset="0"/>
                        </a:rPr>
                        <a:t>ANNUITIES AND TERM</a:t>
                      </a:r>
                      <a:endParaRPr lang="en-GB" sz="1500" dirty="0">
                        <a:latin typeface="Arial" panose="020B0604020202020204" pitchFamily="34" charset="0"/>
                        <a:cs typeface="Arial" panose="020B0604020202020204" pitchFamily="34" charset="0"/>
                      </a:endParaRPr>
                    </a:p>
                  </a:txBody>
                  <a:tcPr anchor="ctr"/>
                </a:tc>
                <a:tc>
                  <a:txBody>
                    <a:bodyPr/>
                    <a:lstStyle/>
                    <a:p>
                      <a:pPr marL="285750" indent="-285750" algn="l">
                        <a:buFont typeface="Arial" panose="020B0604020202020204" pitchFamily="34" charset="0"/>
                        <a:buChar char="•"/>
                      </a:pPr>
                      <a:endParaRPr lang="en-GB" sz="1500" dirty="0" smtClean="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500" dirty="0" smtClean="0">
                          <a:latin typeface="Arial" panose="020B0604020202020204" pitchFamily="34" charset="0"/>
                          <a:cs typeface="Arial" panose="020B0604020202020204" pitchFamily="34" charset="0"/>
                        </a:rPr>
                        <a:t>Lack of long duration assets to match hence high Asset</a:t>
                      </a:r>
                      <a:r>
                        <a:rPr lang="en-GB" sz="1500" baseline="0" dirty="0" smtClean="0">
                          <a:latin typeface="Arial" panose="020B0604020202020204" pitchFamily="34" charset="0"/>
                          <a:cs typeface="Arial" panose="020B0604020202020204" pitchFamily="34" charset="0"/>
                        </a:rPr>
                        <a:t> Liability Mismatch leading to Reinvestment Risk</a:t>
                      </a:r>
                    </a:p>
                    <a:p>
                      <a:pPr marL="285750" indent="-285750" algn="l">
                        <a:buFont typeface="Arial" panose="020B0604020202020204" pitchFamily="34" charset="0"/>
                        <a:buChar char="•"/>
                      </a:pPr>
                      <a:r>
                        <a:rPr lang="en-GB" sz="1500" baseline="0" dirty="0" smtClean="0">
                          <a:latin typeface="Arial" panose="020B0604020202020204" pitchFamily="34" charset="0"/>
                          <a:cs typeface="Arial" panose="020B0604020202020204" pitchFamily="34" charset="0"/>
                        </a:rPr>
                        <a:t>High Hedging costs</a:t>
                      </a:r>
                    </a:p>
                    <a:p>
                      <a:pPr marL="285750" indent="-285750" algn="l">
                        <a:buFont typeface="Arial" panose="020B0604020202020204" pitchFamily="34" charset="0"/>
                        <a:buChar char="•"/>
                      </a:pPr>
                      <a:r>
                        <a:rPr lang="en-GB" sz="1500" baseline="0" dirty="0" smtClean="0">
                          <a:latin typeface="Arial" panose="020B0604020202020204" pitchFamily="34" charset="0"/>
                          <a:cs typeface="Arial" panose="020B0604020202020204" pitchFamily="34" charset="0"/>
                        </a:rPr>
                        <a:t>Insurer may be unable to meet liabilities</a:t>
                      </a:r>
                    </a:p>
                    <a:p>
                      <a:pPr marL="285750" indent="-285750" algn="l">
                        <a:buFont typeface="Arial" panose="020B0604020202020204" pitchFamily="34" charset="0"/>
                        <a:buChar char="•"/>
                      </a:pPr>
                      <a:r>
                        <a:rPr lang="en-GB" sz="1500" baseline="0" dirty="0" smtClean="0">
                          <a:latin typeface="Arial" panose="020B0604020202020204" pitchFamily="34" charset="0"/>
                          <a:cs typeface="Arial" panose="020B0604020202020204" pitchFamily="34" charset="0"/>
                        </a:rPr>
                        <a:t>Reinsurance for Term policy may reduce the impact</a:t>
                      </a:r>
                      <a:endParaRPr lang="en-GB" sz="1500" dirty="0" smtClean="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15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1383161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A13C416-6B76-4DFF-BC13-59A396451C72}" type="slidenum">
              <a:rPr lang="en-US" smtClean="0"/>
              <a:pPr/>
              <a:t>8</a:t>
            </a:fld>
            <a:endParaRPr lang="en-US" dirty="0"/>
          </a:p>
        </p:txBody>
      </p:sp>
      <p:sp>
        <p:nvSpPr>
          <p:cNvPr id="7" name="Text Placeholder 1"/>
          <p:cNvSpPr txBox="1">
            <a:spLocks/>
          </p:cNvSpPr>
          <p:nvPr/>
        </p:nvSpPr>
        <p:spPr>
          <a:xfrm>
            <a:off x="76200" y="381000"/>
            <a:ext cx="7696200" cy="609600"/>
          </a:xfrm>
          <a:prstGeom prst="rect">
            <a:avLst/>
          </a:prstGeom>
        </p:spPr>
        <p:txBody>
          <a:bodyPr/>
          <a:lstStyle/>
          <a:p>
            <a:pPr marL="342900" lvl="0" indent="-342900" eaLnBrk="0" fontAlgn="base" hangingPunct="0">
              <a:spcBef>
                <a:spcPct val="20000"/>
              </a:spcBef>
              <a:spcAft>
                <a:spcPct val="0"/>
              </a:spcAft>
              <a:defRPr/>
            </a:pPr>
            <a:r>
              <a:rPr lang="en-US" sz="2600" b="1" dirty="0">
                <a:solidFill>
                  <a:srgbClr val="003399"/>
                </a:solidFill>
                <a:latin typeface="Arial" panose="020B0604020202020204" pitchFamily="34" charset="0"/>
                <a:cs typeface="Arial" panose="020B0604020202020204" pitchFamily="34" charset="0"/>
              </a:rPr>
              <a:t>Product wise </a:t>
            </a:r>
            <a:r>
              <a:rPr lang="en-US" sz="2600" b="1" dirty="0" smtClean="0">
                <a:solidFill>
                  <a:srgbClr val="003399"/>
                </a:solidFill>
                <a:latin typeface="Arial" panose="020B0604020202020204" pitchFamily="34" charset="0"/>
                <a:cs typeface="Arial" panose="020B0604020202020204" pitchFamily="34" charset="0"/>
              </a:rPr>
              <a:t>Impact cont..</a:t>
            </a:r>
            <a:endParaRPr lang="en-US" sz="2600" b="1" dirty="0">
              <a:solidFill>
                <a:srgbClr val="003399"/>
              </a:solidFill>
              <a:latin typeface="Arial" panose="020B0604020202020204" pitchFamily="34" charset="0"/>
              <a:cs typeface="Arial" panose="020B0604020202020204" pitchFamily="34" charset="0"/>
            </a:endParaRPr>
          </a:p>
        </p:txBody>
      </p:sp>
      <p:sp>
        <p:nvSpPr>
          <p:cNvPr id="8" name="Footer Placeholder 4"/>
          <p:cNvSpPr>
            <a:spLocks noGrp="1"/>
          </p:cNvSpPr>
          <p:nvPr>
            <p:ph type="ftr" sz="quarter" idx="11"/>
          </p:nvPr>
        </p:nvSpPr>
        <p:spPr>
          <a:xfrm>
            <a:off x="914400" y="6324600"/>
            <a:ext cx="2895600" cy="365125"/>
          </a:xfrm>
        </p:spPr>
        <p:txBody>
          <a:bodyPr/>
          <a:lstStyle/>
          <a:p>
            <a:pPr algn="l"/>
            <a:r>
              <a:rPr lang="en-US" dirty="0" smtClean="0"/>
              <a:t>www.actuariesindia.org</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412813094"/>
              </p:ext>
            </p:extLst>
          </p:nvPr>
        </p:nvGraphicFramePr>
        <p:xfrm>
          <a:off x="914400" y="1600200"/>
          <a:ext cx="7315200" cy="3296920"/>
        </p:xfrm>
        <a:graphic>
          <a:graphicData uri="http://schemas.openxmlformats.org/drawingml/2006/table">
            <a:tbl>
              <a:tblPr firstRow="1" bandRow="1">
                <a:tableStyleId>{17292A2E-F333-43FB-9621-5CBBE7FDCDCB}</a:tableStyleId>
              </a:tblPr>
              <a:tblGrid>
                <a:gridCol w="2302934"/>
                <a:gridCol w="5012266"/>
              </a:tblGrid>
              <a:tr h="370840">
                <a:tc>
                  <a:txBody>
                    <a:bodyPr/>
                    <a:lstStyle/>
                    <a:p>
                      <a:pPr algn="ctr"/>
                      <a:r>
                        <a:rPr lang="en-GB" sz="1500" dirty="0" smtClean="0">
                          <a:latin typeface="Arial" panose="020B0604020202020204" pitchFamily="34" charset="0"/>
                          <a:cs typeface="Arial" panose="020B0604020202020204" pitchFamily="34" charset="0"/>
                        </a:rPr>
                        <a:t>PRODUCT</a:t>
                      </a:r>
                      <a:endParaRPr lang="en-GB" sz="1500" dirty="0">
                        <a:latin typeface="Arial" panose="020B0604020202020204" pitchFamily="34" charset="0"/>
                        <a:cs typeface="Arial" panose="020B0604020202020204" pitchFamily="34" charset="0"/>
                      </a:endParaRPr>
                    </a:p>
                  </a:txBody>
                  <a:tcPr anchor="ctr"/>
                </a:tc>
                <a:tc>
                  <a:txBody>
                    <a:bodyPr/>
                    <a:lstStyle/>
                    <a:p>
                      <a:pPr algn="ctr"/>
                      <a:r>
                        <a:rPr lang="en-GB" sz="1500" dirty="0" smtClean="0">
                          <a:latin typeface="Arial" panose="020B0604020202020204" pitchFamily="34" charset="0"/>
                          <a:cs typeface="Arial" panose="020B0604020202020204" pitchFamily="34" charset="0"/>
                        </a:rPr>
                        <a:t>IMPACT</a:t>
                      </a:r>
                      <a:endParaRPr lang="en-GB" sz="1500" dirty="0">
                        <a:latin typeface="Arial" panose="020B0604020202020204" pitchFamily="34" charset="0"/>
                        <a:cs typeface="Arial" panose="020B0604020202020204" pitchFamily="34" charset="0"/>
                      </a:endParaRPr>
                    </a:p>
                  </a:txBody>
                  <a:tcPr anchor="ctr"/>
                </a:tc>
              </a:tr>
              <a:tr h="370840">
                <a:tc>
                  <a:txBody>
                    <a:bodyPr/>
                    <a:lstStyle/>
                    <a:p>
                      <a:pPr algn="ctr"/>
                      <a:r>
                        <a:rPr lang="en-GB" sz="1500" baseline="0" dirty="0" smtClean="0">
                          <a:latin typeface="Arial" panose="020B0604020202020204" pitchFamily="34" charset="0"/>
                          <a:cs typeface="Arial" panose="020B0604020202020204" pitchFamily="34" charset="0"/>
                        </a:rPr>
                        <a:t>PARTICIPATING</a:t>
                      </a:r>
                      <a:endParaRPr lang="en-GB" sz="1500" dirty="0">
                        <a:latin typeface="Arial" panose="020B0604020202020204" pitchFamily="34" charset="0"/>
                        <a:cs typeface="Arial" panose="020B0604020202020204" pitchFamily="34" charset="0"/>
                      </a:endParaRPr>
                    </a:p>
                  </a:txBody>
                  <a:tcPr anchor="ctr"/>
                </a:tc>
                <a:tc>
                  <a:txBody>
                    <a:bodyPr/>
                    <a:lstStyle/>
                    <a:p>
                      <a:pPr marL="285750" indent="-285750" algn="l">
                        <a:buFont typeface="Arial" panose="020B0604020202020204" pitchFamily="34" charset="0"/>
                        <a:buChar char="•"/>
                      </a:pPr>
                      <a:endParaRPr lang="en-GB" sz="1500" dirty="0" smtClean="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500" dirty="0" smtClean="0">
                          <a:latin typeface="Arial" panose="020B0604020202020204" pitchFamily="34" charset="0"/>
                          <a:cs typeface="Arial" panose="020B0604020202020204" pitchFamily="34" charset="0"/>
                        </a:rPr>
                        <a:t>Bonus rates may not be PRE</a:t>
                      </a:r>
                    </a:p>
                    <a:p>
                      <a:pPr marL="285750" indent="-285750" algn="l">
                        <a:buFont typeface="Arial" panose="020B0604020202020204" pitchFamily="34" charset="0"/>
                        <a:buChar char="•"/>
                      </a:pPr>
                      <a:r>
                        <a:rPr lang="en-GB" sz="1500" dirty="0" smtClean="0">
                          <a:latin typeface="Arial" panose="020B0604020202020204" pitchFamily="34" charset="0"/>
                          <a:cs typeface="Arial" panose="020B0604020202020204" pitchFamily="34" charset="0"/>
                        </a:rPr>
                        <a:t>Reinvestment Risk</a:t>
                      </a:r>
                    </a:p>
                    <a:p>
                      <a:pPr marL="285750" indent="-285750" algn="l">
                        <a:buFont typeface="Arial" panose="020B0604020202020204" pitchFamily="34" charset="0"/>
                        <a:buChar char="•"/>
                      </a:pPr>
                      <a:r>
                        <a:rPr lang="en-GB" sz="1500" dirty="0" smtClean="0">
                          <a:latin typeface="Arial" panose="020B0604020202020204" pitchFamily="34" charset="0"/>
                          <a:cs typeface="Arial" panose="020B0604020202020204" pitchFamily="34" charset="0"/>
                        </a:rPr>
                        <a:t>May</a:t>
                      </a:r>
                      <a:r>
                        <a:rPr lang="en-GB" sz="1500" baseline="0" dirty="0" smtClean="0">
                          <a:latin typeface="Arial" panose="020B0604020202020204" pitchFamily="34" charset="0"/>
                          <a:cs typeface="Arial" panose="020B0604020202020204" pitchFamily="34" charset="0"/>
                        </a:rPr>
                        <a:t> increase lapsation</a:t>
                      </a:r>
                    </a:p>
                    <a:p>
                      <a:pPr marL="285750" indent="-285750" algn="l">
                        <a:buFont typeface="Arial" panose="020B0604020202020204" pitchFamily="34" charset="0"/>
                        <a:buChar char="•"/>
                      </a:pPr>
                      <a:r>
                        <a:rPr lang="en-GB" sz="1500" baseline="0" dirty="0" smtClean="0">
                          <a:latin typeface="Arial" panose="020B0604020202020204" pitchFamily="34" charset="0"/>
                          <a:cs typeface="Arial" panose="020B0604020202020204" pitchFamily="34" charset="0"/>
                        </a:rPr>
                        <a:t>Value of In built guarantees &lt; Asset Shares</a:t>
                      </a:r>
                    </a:p>
                    <a:p>
                      <a:pPr marL="285750" indent="-285750" algn="l">
                        <a:buFont typeface="Arial" panose="020B0604020202020204" pitchFamily="34" charset="0"/>
                        <a:buChar char="•"/>
                      </a:pPr>
                      <a:endParaRPr lang="en-GB" sz="1500" dirty="0" smtClean="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1500" dirty="0">
                        <a:latin typeface="Arial" panose="020B0604020202020204" pitchFamily="34" charset="0"/>
                        <a:cs typeface="Arial" panose="020B0604020202020204" pitchFamily="34" charset="0"/>
                      </a:endParaRPr>
                    </a:p>
                  </a:txBody>
                  <a:tcPr anchor="ctr"/>
                </a:tc>
              </a:tr>
              <a:tr h="370840">
                <a:tc>
                  <a:txBody>
                    <a:bodyPr/>
                    <a:lstStyle/>
                    <a:p>
                      <a:pPr algn="ctr"/>
                      <a:r>
                        <a:rPr lang="en-GB" sz="1500" dirty="0" smtClean="0">
                          <a:latin typeface="Arial" panose="020B0604020202020204" pitchFamily="34" charset="0"/>
                          <a:cs typeface="Arial" panose="020B0604020202020204" pitchFamily="34" charset="0"/>
                        </a:rPr>
                        <a:t>UNIT</a:t>
                      </a:r>
                      <a:r>
                        <a:rPr lang="en-GB" sz="1500" baseline="0" dirty="0" smtClean="0">
                          <a:latin typeface="Arial" panose="020B0604020202020204" pitchFamily="34" charset="0"/>
                          <a:cs typeface="Arial" panose="020B0604020202020204" pitchFamily="34" charset="0"/>
                        </a:rPr>
                        <a:t> LINKED</a:t>
                      </a:r>
                      <a:endParaRPr lang="en-GB" sz="1500" dirty="0">
                        <a:latin typeface="Arial" panose="020B0604020202020204" pitchFamily="34" charset="0"/>
                        <a:cs typeface="Arial" panose="020B0604020202020204" pitchFamily="34" charset="0"/>
                      </a:endParaRPr>
                    </a:p>
                  </a:txBody>
                  <a:tcPr anchor="ctr"/>
                </a:tc>
                <a:tc>
                  <a:txBody>
                    <a:bodyPr/>
                    <a:lstStyle/>
                    <a:p>
                      <a:pPr marL="285750" indent="-285750" algn="l">
                        <a:buFont typeface="Arial" panose="020B0604020202020204" pitchFamily="34" charset="0"/>
                        <a:buChar char="•"/>
                      </a:pPr>
                      <a:endParaRPr lang="en-GB" sz="1500" dirty="0" smtClean="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500" dirty="0" smtClean="0">
                          <a:latin typeface="Arial" panose="020B0604020202020204" pitchFamily="34" charset="0"/>
                          <a:cs typeface="Arial" panose="020B0604020202020204" pitchFamily="34" charset="0"/>
                        </a:rPr>
                        <a:t>Not much impacted unless minimum/Guaranteed</a:t>
                      </a:r>
                      <a:r>
                        <a:rPr lang="en-GB" sz="1500" baseline="0" dirty="0" smtClean="0">
                          <a:latin typeface="Arial" panose="020B0604020202020204" pitchFamily="34" charset="0"/>
                          <a:cs typeface="Arial" panose="020B0604020202020204" pitchFamily="34" charset="0"/>
                        </a:rPr>
                        <a:t> Sum Insured are high</a:t>
                      </a:r>
                      <a:endParaRPr lang="en-GB" sz="1500" dirty="0" smtClean="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500" dirty="0" smtClean="0">
                          <a:latin typeface="Arial" panose="020B0604020202020204" pitchFamily="34" charset="0"/>
                          <a:cs typeface="Arial" panose="020B0604020202020204" pitchFamily="34" charset="0"/>
                        </a:rPr>
                        <a:t>Lower investment returns</a:t>
                      </a:r>
                      <a:r>
                        <a:rPr lang="en-GB" sz="1500" baseline="0" dirty="0" smtClean="0">
                          <a:latin typeface="Arial" panose="020B0604020202020204" pitchFamily="34" charset="0"/>
                          <a:cs typeface="Arial" panose="020B0604020202020204" pitchFamily="34" charset="0"/>
                        </a:rPr>
                        <a:t> may reduce marketability</a:t>
                      </a:r>
                    </a:p>
                    <a:p>
                      <a:pPr marL="0" indent="0" algn="l">
                        <a:buFont typeface="Arial" panose="020B0604020202020204" pitchFamily="34" charset="0"/>
                        <a:buNone/>
                      </a:pPr>
                      <a:endParaRPr lang="en-GB" sz="15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3593249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A13C416-6B76-4DFF-BC13-59A396451C72}" type="slidenum">
              <a:rPr lang="en-US" smtClean="0"/>
              <a:pPr/>
              <a:t>9</a:t>
            </a:fld>
            <a:endParaRPr lang="en-US" dirty="0"/>
          </a:p>
        </p:txBody>
      </p:sp>
      <p:sp>
        <p:nvSpPr>
          <p:cNvPr id="7" name="Text Placeholder 1"/>
          <p:cNvSpPr txBox="1">
            <a:spLocks/>
          </p:cNvSpPr>
          <p:nvPr/>
        </p:nvSpPr>
        <p:spPr>
          <a:xfrm>
            <a:off x="76200" y="304800"/>
            <a:ext cx="7696200" cy="609600"/>
          </a:xfrm>
          <a:prstGeom prst="rect">
            <a:avLst/>
          </a:prstGeom>
        </p:spPr>
        <p:txBody>
          <a:bodyPr/>
          <a:lstStyle/>
          <a:p>
            <a:pPr marL="342900" lvl="0" indent="-342900" eaLnBrk="0" fontAlgn="base" hangingPunct="0">
              <a:spcBef>
                <a:spcPct val="20000"/>
              </a:spcBef>
              <a:spcAft>
                <a:spcPct val="0"/>
              </a:spcAft>
              <a:defRPr/>
            </a:pPr>
            <a:r>
              <a:rPr lang="en-US" sz="2600" b="1" dirty="0">
                <a:solidFill>
                  <a:srgbClr val="003399"/>
                </a:solidFill>
                <a:latin typeface="Arial" panose="020B0604020202020204" pitchFamily="34" charset="0"/>
                <a:cs typeface="Arial" panose="020B0604020202020204" pitchFamily="34" charset="0"/>
              </a:rPr>
              <a:t>Product wise Impact cont..</a:t>
            </a:r>
          </a:p>
        </p:txBody>
      </p:sp>
      <p:sp>
        <p:nvSpPr>
          <p:cNvPr id="8" name="Footer Placeholder 4"/>
          <p:cNvSpPr>
            <a:spLocks noGrp="1"/>
          </p:cNvSpPr>
          <p:nvPr>
            <p:ph type="ftr" sz="quarter" idx="11"/>
          </p:nvPr>
        </p:nvSpPr>
        <p:spPr>
          <a:xfrm>
            <a:off x="914400" y="6324600"/>
            <a:ext cx="2895600" cy="365125"/>
          </a:xfrm>
        </p:spPr>
        <p:txBody>
          <a:bodyPr/>
          <a:lstStyle/>
          <a:p>
            <a:pPr algn="l"/>
            <a:r>
              <a:rPr lang="en-US" dirty="0" smtClean="0"/>
              <a:t>www.actuariesindia.org</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442762578"/>
              </p:ext>
            </p:extLst>
          </p:nvPr>
        </p:nvGraphicFramePr>
        <p:xfrm>
          <a:off x="914400" y="1600200"/>
          <a:ext cx="7315200" cy="3068320"/>
        </p:xfrm>
        <a:graphic>
          <a:graphicData uri="http://schemas.openxmlformats.org/drawingml/2006/table">
            <a:tbl>
              <a:tblPr firstRow="1" bandRow="1">
                <a:tableStyleId>{17292A2E-F333-43FB-9621-5CBBE7FDCDCB}</a:tableStyleId>
              </a:tblPr>
              <a:tblGrid>
                <a:gridCol w="2302934"/>
                <a:gridCol w="5012266"/>
              </a:tblGrid>
              <a:tr h="370840">
                <a:tc>
                  <a:txBody>
                    <a:bodyPr/>
                    <a:lstStyle/>
                    <a:p>
                      <a:pPr algn="ctr"/>
                      <a:r>
                        <a:rPr lang="en-GB" sz="1500" dirty="0" smtClean="0">
                          <a:latin typeface="Arial" panose="020B0604020202020204" pitchFamily="34" charset="0"/>
                          <a:cs typeface="Arial" panose="020B0604020202020204" pitchFamily="34" charset="0"/>
                        </a:rPr>
                        <a:t>PRODUCT</a:t>
                      </a:r>
                      <a:endParaRPr lang="en-GB" sz="1500" dirty="0">
                        <a:latin typeface="Arial" panose="020B0604020202020204" pitchFamily="34" charset="0"/>
                        <a:cs typeface="Arial" panose="020B0604020202020204" pitchFamily="34" charset="0"/>
                      </a:endParaRPr>
                    </a:p>
                  </a:txBody>
                  <a:tcPr anchor="ctr"/>
                </a:tc>
                <a:tc>
                  <a:txBody>
                    <a:bodyPr/>
                    <a:lstStyle/>
                    <a:p>
                      <a:pPr algn="ctr"/>
                      <a:r>
                        <a:rPr lang="en-GB" sz="1500" dirty="0" smtClean="0">
                          <a:latin typeface="Arial" panose="020B0604020202020204" pitchFamily="34" charset="0"/>
                          <a:cs typeface="Arial" panose="020B0604020202020204" pitchFamily="34" charset="0"/>
                        </a:rPr>
                        <a:t>IMPACT</a:t>
                      </a:r>
                      <a:endParaRPr lang="en-GB" sz="1500" dirty="0">
                        <a:latin typeface="Arial" panose="020B0604020202020204" pitchFamily="34" charset="0"/>
                        <a:cs typeface="Arial" panose="020B0604020202020204" pitchFamily="34" charset="0"/>
                      </a:endParaRPr>
                    </a:p>
                  </a:txBody>
                  <a:tcPr anchor="ctr"/>
                </a:tc>
              </a:tr>
              <a:tr h="370840">
                <a:tc>
                  <a:txBody>
                    <a:bodyPr/>
                    <a:lstStyle/>
                    <a:p>
                      <a:pPr algn="ctr"/>
                      <a:r>
                        <a:rPr lang="en-GB" sz="1500" baseline="0" dirty="0" smtClean="0">
                          <a:latin typeface="Arial" panose="020B0604020202020204" pitchFamily="34" charset="0"/>
                          <a:cs typeface="Arial" panose="020B0604020202020204" pitchFamily="34" charset="0"/>
                        </a:rPr>
                        <a:t>HEALTH</a:t>
                      </a:r>
                      <a:endParaRPr lang="en-GB" sz="1500" dirty="0">
                        <a:latin typeface="Arial" panose="020B0604020202020204" pitchFamily="34" charset="0"/>
                        <a:cs typeface="Arial" panose="020B0604020202020204" pitchFamily="34" charset="0"/>
                      </a:endParaRPr>
                    </a:p>
                  </a:txBody>
                  <a:tcPr anchor="ctr"/>
                </a:tc>
                <a:tc>
                  <a:txBody>
                    <a:bodyPr/>
                    <a:lstStyle/>
                    <a:p>
                      <a:pPr marL="285750" indent="-285750" algn="l">
                        <a:buFont typeface="Arial" panose="020B0604020202020204" pitchFamily="34" charset="0"/>
                        <a:buChar char="•"/>
                      </a:pPr>
                      <a:endParaRPr lang="en-GB" sz="1500" dirty="0" smtClean="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500" dirty="0" smtClean="0">
                          <a:latin typeface="Arial" panose="020B0604020202020204" pitchFamily="34" charset="0"/>
                          <a:cs typeface="Arial" panose="020B0604020202020204" pitchFamily="34" charset="0"/>
                        </a:rPr>
                        <a:t>1 year policy may not be impacted but</a:t>
                      </a:r>
                      <a:r>
                        <a:rPr lang="en-GB" sz="1500" baseline="0" dirty="0" smtClean="0">
                          <a:latin typeface="Arial" panose="020B0604020202020204" pitchFamily="34" charset="0"/>
                          <a:cs typeface="Arial" panose="020B0604020202020204" pitchFamily="34" charset="0"/>
                        </a:rPr>
                        <a:t> premium may increase leading to low marketability</a:t>
                      </a:r>
                    </a:p>
                    <a:p>
                      <a:pPr marL="285750" indent="-285750" algn="l">
                        <a:buFont typeface="Arial" panose="020B0604020202020204" pitchFamily="34" charset="0"/>
                        <a:buChar char="•"/>
                      </a:pPr>
                      <a:r>
                        <a:rPr lang="en-GB" sz="1500" baseline="0" dirty="0" smtClean="0">
                          <a:latin typeface="Arial" panose="020B0604020202020204" pitchFamily="34" charset="0"/>
                          <a:cs typeface="Arial" panose="020B0604020202020204" pitchFamily="34" charset="0"/>
                        </a:rPr>
                        <a:t>Long Term Care products may be impacted</a:t>
                      </a:r>
                    </a:p>
                    <a:p>
                      <a:pPr marL="285750" indent="-285750" algn="l">
                        <a:buFont typeface="Arial" panose="020B0604020202020204" pitchFamily="34" charset="0"/>
                        <a:buChar char="•"/>
                      </a:pPr>
                      <a:endParaRPr lang="en-GB" sz="1500" dirty="0" smtClean="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1500" dirty="0">
                        <a:latin typeface="Arial" panose="020B0604020202020204" pitchFamily="34" charset="0"/>
                        <a:cs typeface="Arial" panose="020B0604020202020204" pitchFamily="34" charset="0"/>
                      </a:endParaRPr>
                    </a:p>
                  </a:txBody>
                  <a:tcPr anchor="ctr"/>
                </a:tc>
              </a:tr>
              <a:tr h="370840">
                <a:tc>
                  <a:txBody>
                    <a:bodyPr/>
                    <a:lstStyle/>
                    <a:p>
                      <a:pPr algn="ctr"/>
                      <a:r>
                        <a:rPr lang="en-GB" sz="1500" dirty="0" smtClean="0">
                          <a:latin typeface="Arial" panose="020B0604020202020204" pitchFamily="34" charset="0"/>
                          <a:cs typeface="Arial" panose="020B0604020202020204" pitchFamily="34" charset="0"/>
                        </a:rPr>
                        <a:t>NON LIFE</a:t>
                      </a:r>
                      <a:endParaRPr lang="en-GB" sz="1500" dirty="0">
                        <a:latin typeface="Arial" panose="020B0604020202020204" pitchFamily="34" charset="0"/>
                        <a:cs typeface="Arial" panose="020B0604020202020204" pitchFamily="34" charset="0"/>
                      </a:endParaRPr>
                    </a:p>
                  </a:txBody>
                  <a:tcPr anchor="ctr"/>
                </a:tc>
                <a:tc>
                  <a:txBody>
                    <a:bodyPr/>
                    <a:lstStyle/>
                    <a:p>
                      <a:pPr marL="285750" indent="-285750" algn="l">
                        <a:buFont typeface="Arial" panose="020B0604020202020204" pitchFamily="34" charset="0"/>
                        <a:buChar char="•"/>
                      </a:pPr>
                      <a:endParaRPr lang="en-GB" sz="1500" dirty="0" smtClean="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500" dirty="0" smtClean="0">
                          <a:latin typeface="Arial" panose="020B0604020202020204" pitchFamily="34" charset="0"/>
                          <a:cs typeface="Arial" panose="020B0604020202020204" pitchFamily="34" charset="0"/>
                        </a:rPr>
                        <a:t>1 year policy may not be impacted but</a:t>
                      </a:r>
                      <a:r>
                        <a:rPr lang="en-GB" sz="1500" baseline="0" dirty="0" smtClean="0">
                          <a:latin typeface="Arial" panose="020B0604020202020204" pitchFamily="34" charset="0"/>
                          <a:cs typeface="Arial" panose="020B0604020202020204" pitchFamily="34" charset="0"/>
                        </a:rPr>
                        <a:t> premium may increase leading to low marketability</a:t>
                      </a:r>
                    </a:p>
                    <a:p>
                      <a:pPr marL="285750" indent="-285750" algn="l">
                        <a:buFont typeface="Arial" panose="020B0604020202020204" pitchFamily="34" charset="0"/>
                        <a:buChar char="•"/>
                      </a:pPr>
                      <a:r>
                        <a:rPr lang="en-GB" sz="1500" baseline="0" dirty="0" smtClean="0">
                          <a:latin typeface="Arial" panose="020B0604020202020204" pitchFamily="34" charset="0"/>
                          <a:cs typeface="Arial" panose="020B0604020202020204" pitchFamily="34" charset="0"/>
                        </a:rPr>
                        <a:t>Long Term Home Policies may be impacted</a:t>
                      </a:r>
                    </a:p>
                    <a:p>
                      <a:pPr marL="0" indent="0" algn="l">
                        <a:buFont typeface="Arial" panose="020B0604020202020204" pitchFamily="34" charset="0"/>
                        <a:buNone/>
                      </a:pPr>
                      <a:endParaRPr lang="en-GB" sz="15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4132862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2073</TotalTime>
  <Words>2042</Words>
  <Application>Microsoft Office PowerPoint</Application>
  <PresentationFormat>On-screen Show (4:3)</PresentationFormat>
  <Paragraphs>367</Paragraphs>
  <Slides>28</Slides>
  <Notes>0</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0</vt:i4>
      </vt:variant>
      <vt:variant>
        <vt:lpstr>Slide Titles</vt:lpstr>
      </vt:variant>
      <vt:variant>
        <vt:i4>28</vt:i4>
      </vt:variant>
    </vt:vector>
  </HeadingPairs>
  <TitlesOfParts>
    <vt:vector size="41" baseType="lpstr">
      <vt:lpstr>Arial</vt:lpstr>
      <vt:lpstr>Bahamas</vt:lpstr>
      <vt:lpstr>Calibri</vt:lpstr>
      <vt:lpstr>Courier New</vt:lpstr>
      <vt:lpstr>Garamond</vt:lpstr>
      <vt:lpstr>Times New Roman</vt:lpstr>
      <vt:lpstr>Verdana</vt:lpstr>
      <vt:lpstr>Wingdings</vt:lpstr>
      <vt:lpstr>Wingdings 3</vt:lpstr>
      <vt:lpstr>Office Theme</vt:lpstr>
      <vt:lpstr>LifeConvBirm02</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Aparajita Mitra</dc:creator>
  <cp:lastModifiedBy>Binita Rautela</cp:lastModifiedBy>
  <cp:revision>399</cp:revision>
  <dcterms:created xsi:type="dcterms:W3CDTF">2011-07-20T12:11:57Z</dcterms:created>
  <dcterms:modified xsi:type="dcterms:W3CDTF">2016-06-03T12:15:19Z</dcterms:modified>
</cp:coreProperties>
</file>