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4" r:id="rId3"/>
  </p:sldMasterIdLst>
  <p:notesMasterIdLst>
    <p:notesMasterId r:id="rId25"/>
  </p:notesMasterIdLst>
  <p:sldIdLst>
    <p:sldId id="260" r:id="rId4"/>
    <p:sldId id="262" r:id="rId5"/>
    <p:sldId id="263" r:id="rId6"/>
    <p:sldId id="273" r:id="rId7"/>
    <p:sldId id="274" r:id="rId8"/>
    <p:sldId id="299" r:id="rId9"/>
    <p:sldId id="296" r:id="rId10"/>
    <p:sldId id="297" r:id="rId11"/>
    <p:sldId id="266" r:id="rId12"/>
    <p:sldId id="286" r:id="rId13"/>
    <p:sldId id="268" r:id="rId14"/>
    <p:sldId id="278" r:id="rId15"/>
    <p:sldId id="275" r:id="rId16"/>
    <p:sldId id="270" r:id="rId17"/>
    <p:sldId id="291" r:id="rId18"/>
    <p:sldId id="292" r:id="rId19"/>
    <p:sldId id="293" r:id="rId20"/>
    <p:sldId id="294" r:id="rId21"/>
    <p:sldId id="295" r:id="rId22"/>
    <p:sldId id="298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17" autoAdjust="0"/>
  </p:normalViewPr>
  <p:slideViewPr>
    <p:cSldViewPr>
      <p:cViewPr varScale="1">
        <p:scale>
          <a:sx n="64" d="100"/>
          <a:sy n="64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US" dirty="0" smtClean="0"/>
              <a:t>Interest Rate</a:t>
            </a:r>
            <a:endParaRPr lang="en-US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Sheet1!$A$2:$A$57</c:f>
              <c:strCache>
                <c:ptCount val="56"/>
                <c:pt idx="0">
                  <c:v>Apr_2011</c:v>
                </c:pt>
                <c:pt idx="1">
                  <c:v>May_2011</c:v>
                </c:pt>
                <c:pt idx="2">
                  <c:v>Jun_2011</c:v>
                </c:pt>
                <c:pt idx="3">
                  <c:v>Jul_2011</c:v>
                </c:pt>
                <c:pt idx="4">
                  <c:v>Aug_2011</c:v>
                </c:pt>
                <c:pt idx="5">
                  <c:v>Sep_2011</c:v>
                </c:pt>
                <c:pt idx="6">
                  <c:v>Oct_2011</c:v>
                </c:pt>
                <c:pt idx="7">
                  <c:v>Nov_2011</c:v>
                </c:pt>
                <c:pt idx="8">
                  <c:v>Dec_2011</c:v>
                </c:pt>
                <c:pt idx="9">
                  <c:v>Jan_2012</c:v>
                </c:pt>
                <c:pt idx="10">
                  <c:v>Feb_2012</c:v>
                </c:pt>
                <c:pt idx="11">
                  <c:v>Mar_2012</c:v>
                </c:pt>
                <c:pt idx="12">
                  <c:v>Apr_2012</c:v>
                </c:pt>
                <c:pt idx="13">
                  <c:v>May_2012</c:v>
                </c:pt>
                <c:pt idx="14">
                  <c:v>Jun_2012</c:v>
                </c:pt>
                <c:pt idx="15">
                  <c:v>Jul_2012</c:v>
                </c:pt>
                <c:pt idx="16">
                  <c:v>Aug_2012</c:v>
                </c:pt>
                <c:pt idx="17">
                  <c:v>Sep_2012</c:v>
                </c:pt>
                <c:pt idx="18">
                  <c:v>Oct_2012</c:v>
                </c:pt>
                <c:pt idx="19">
                  <c:v>Nov_2012</c:v>
                </c:pt>
                <c:pt idx="20">
                  <c:v>Dec_2012</c:v>
                </c:pt>
                <c:pt idx="21">
                  <c:v>Jan_2013</c:v>
                </c:pt>
                <c:pt idx="22">
                  <c:v>Feb_2013</c:v>
                </c:pt>
                <c:pt idx="23">
                  <c:v>Mar_2013</c:v>
                </c:pt>
                <c:pt idx="24">
                  <c:v>Apr_2013</c:v>
                </c:pt>
                <c:pt idx="25">
                  <c:v>May_2013</c:v>
                </c:pt>
                <c:pt idx="26">
                  <c:v>Jun_2013</c:v>
                </c:pt>
                <c:pt idx="27">
                  <c:v>Jul_2013</c:v>
                </c:pt>
                <c:pt idx="28">
                  <c:v>Aug_2013</c:v>
                </c:pt>
                <c:pt idx="29">
                  <c:v>Sep_2013</c:v>
                </c:pt>
                <c:pt idx="30">
                  <c:v>Oct_2013</c:v>
                </c:pt>
                <c:pt idx="31">
                  <c:v>Nov_2013</c:v>
                </c:pt>
                <c:pt idx="32">
                  <c:v>Dec_2013</c:v>
                </c:pt>
                <c:pt idx="33">
                  <c:v>Jan_2014</c:v>
                </c:pt>
                <c:pt idx="34">
                  <c:v>Feb_2014</c:v>
                </c:pt>
                <c:pt idx="35">
                  <c:v>Mar_2014</c:v>
                </c:pt>
                <c:pt idx="36">
                  <c:v>Apr_2014</c:v>
                </c:pt>
                <c:pt idx="37">
                  <c:v>May_2014</c:v>
                </c:pt>
                <c:pt idx="38">
                  <c:v>Jun_2014</c:v>
                </c:pt>
                <c:pt idx="39">
                  <c:v>Jul_2014</c:v>
                </c:pt>
                <c:pt idx="40">
                  <c:v>Aug_2014</c:v>
                </c:pt>
                <c:pt idx="41">
                  <c:v>Sep_2014</c:v>
                </c:pt>
                <c:pt idx="42">
                  <c:v>Oct_2014</c:v>
                </c:pt>
                <c:pt idx="43">
                  <c:v>Nov_2014</c:v>
                </c:pt>
                <c:pt idx="44">
                  <c:v>Dec_2014</c:v>
                </c:pt>
                <c:pt idx="45">
                  <c:v>Jan_2015</c:v>
                </c:pt>
                <c:pt idx="46">
                  <c:v>Feb_2015</c:v>
                </c:pt>
                <c:pt idx="47">
                  <c:v>Mar_2015</c:v>
                </c:pt>
                <c:pt idx="48">
                  <c:v>Apr_2015</c:v>
                </c:pt>
                <c:pt idx="49">
                  <c:v>May_2015</c:v>
                </c:pt>
                <c:pt idx="50">
                  <c:v>Jun_2015</c:v>
                </c:pt>
                <c:pt idx="51">
                  <c:v>Jul_2015</c:v>
                </c:pt>
                <c:pt idx="52">
                  <c:v>Aug_2015</c:v>
                </c:pt>
                <c:pt idx="53">
                  <c:v>Sep_2015</c:v>
                </c:pt>
                <c:pt idx="54">
                  <c:v>Oct_2015</c:v>
                </c:pt>
                <c:pt idx="55">
                  <c:v>Nov_2015</c:v>
                </c:pt>
              </c:strCache>
            </c:str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6.75</c:v>
                </c:pt>
                <c:pt idx="1">
                  <c:v>7.25</c:v>
                </c:pt>
                <c:pt idx="2">
                  <c:v>7.375</c:v>
                </c:pt>
                <c:pt idx="3">
                  <c:v>7.6</c:v>
                </c:pt>
                <c:pt idx="4">
                  <c:v>8</c:v>
                </c:pt>
                <c:pt idx="5">
                  <c:v>8.15</c:v>
                </c:pt>
                <c:pt idx="6">
                  <c:v>8.3125000000000071</c:v>
                </c:pt>
                <c:pt idx="7">
                  <c:v>8.5</c:v>
                </c:pt>
                <c:pt idx="8">
                  <c:v>8.5</c:v>
                </c:pt>
                <c:pt idx="9">
                  <c:v>8.5</c:v>
                </c:pt>
                <c:pt idx="10">
                  <c:v>8.5</c:v>
                </c:pt>
                <c:pt idx="11">
                  <c:v>8.5</c:v>
                </c:pt>
                <c:pt idx="12">
                  <c:v>8.25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7.75</c:v>
                </c:pt>
                <c:pt idx="23">
                  <c:v>7.6499999999999995</c:v>
                </c:pt>
                <c:pt idx="24">
                  <c:v>7.5</c:v>
                </c:pt>
                <c:pt idx="25">
                  <c:v>7.25</c:v>
                </c:pt>
                <c:pt idx="26">
                  <c:v>7.25</c:v>
                </c:pt>
                <c:pt idx="27">
                  <c:v>7.25</c:v>
                </c:pt>
                <c:pt idx="28">
                  <c:v>7.25</c:v>
                </c:pt>
                <c:pt idx="29">
                  <c:v>7.375</c:v>
                </c:pt>
                <c:pt idx="30">
                  <c:v>7.5</c:v>
                </c:pt>
                <c:pt idx="31">
                  <c:v>7.75</c:v>
                </c:pt>
                <c:pt idx="32">
                  <c:v>7.75</c:v>
                </c:pt>
                <c:pt idx="33">
                  <c:v>7.8</c:v>
                </c:pt>
                <c:pt idx="34">
                  <c:v>8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7.85</c:v>
                </c:pt>
                <c:pt idx="46">
                  <c:v>7.75</c:v>
                </c:pt>
                <c:pt idx="47">
                  <c:v>7.5</c:v>
                </c:pt>
                <c:pt idx="48">
                  <c:v>7.5</c:v>
                </c:pt>
                <c:pt idx="49">
                  <c:v>7.5</c:v>
                </c:pt>
                <c:pt idx="50">
                  <c:v>7.25</c:v>
                </c:pt>
                <c:pt idx="51">
                  <c:v>7.25</c:v>
                </c:pt>
                <c:pt idx="52">
                  <c:v>7.25</c:v>
                </c:pt>
                <c:pt idx="53">
                  <c:v>7.25</c:v>
                </c:pt>
                <c:pt idx="54">
                  <c:v>6.75</c:v>
                </c:pt>
                <c:pt idx="55">
                  <c:v>6.75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1488"/>
        <c:axId val="32679808"/>
      </c:lineChart>
      <c:catAx>
        <c:axId val="483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32679808"/>
        <c:crosses val="autoZero"/>
        <c:auto val="1"/>
        <c:lblAlgn val="ctr"/>
        <c:lblOffset val="100"/>
        <c:noMultiLvlLbl val="0"/>
      </c:catAx>
      <c:valAx>
        <c:axId val="32679808"/>
        <c:scaling>
          <c:orientation val="minMax"/>
          <c:min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IN"/>
                </a:pPr>
                <a:r>
                  <a:rPr lang="en-US" dirty="0" smtClean="0"/>
                  <a:t>Repo</a:t>
                </a:r>
                <a:r>
                  <a:rPr lang="en-US" baseline="0" dirty="0" smtClean="0"/>
                  <a:t> Rate 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IN"/>
            </a:pPr>
            <a:endParaRPr lang="en-US"/>
          </a:p>
        </c:txPr>
        <c:crossAx val="483148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12/3/2015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70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5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9825" y="684213"/>
            <a:ext cx="4576763" cy="3432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1-Dec-15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28 July, 2011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28 July, 2011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Date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2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 dirty="0" smtClean="0">
                  <a:solidFill>
                    <a:srgbClr val="1F497D"/>
                  </a:solidFill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lang="en-US" sz="4000" b="1" dirty="0" smtClean="0">
                <a:solidFill>
                  <a:srgbClr val="000000"/>
                </a:solidFill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00"/>
                </a:solidFill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28 July, 2011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28 July, 2011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28 July,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28 July, 2011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28 July, 2011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dirty="0" smtClean="0">
                <a:solidFill>
                  <a:srgbClr val="000000"/>
                </a:solidFill>
              </a:rPr>
              <a:t>www.actuariesindia.org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6" Type="http://schemas.openxmlformats.org/officeDocument/2006/relationships/hyperlink" Target="mailto:jenil10@yahoo.com" TargetMode="External"/><Relationship Id="rId5" Type="http://schemas.openxmlformats.org/officeDocument/2006/relationships/hyperlink" Target="mailto:pratiknagarwal@gmail.com" TargetMode="External"/><Relationship Id="rId4" Type="http://schemas.openxmlformats.org/officeDocument/2006/relationships/hyperlink" Target="mailto:sangha85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India Fellowship Seminar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1828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of swaps for hedging reinvestment risks in regular premium non-participating products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914400" y="4038600"/>
            <a:ext cx="7772400" cy="1569660"/>
            <a:chOff x="914400" y="3581400"/>
            <a:chExt cx="7772400" cy="1569660"/>
          </a:xfrm>
        </p:grpSpPr>
        <p:sp>
          <p:nvSpPr>
            <p:cNvPr id="18" name="TextBox 17"/>
            <p:cNvSpPr txBox="1"/>
            <p:nvPr/>
          </p:nvSpPr>
          <p:spPr>
            <a:xfrm>
              <a:off x="914400" y="3581401"/>
              <a:ext cx="3429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Guide Name: Jose John</a:t>
              </a:r>
              <a:endParaRPr lang="en-US" sz="2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581400"/>
              <a:ext cx="3581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Presenter  Names: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Sanghamitra Dey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Jenil Shah</a:t>
              </a:r>
            </a:p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Pratik Agarwal</a:t>
              </a:r>
              <a:endParaRPr 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4400" y="4038600"/>
              <a:ext cx="304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en-US" sz="24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December, 2015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" y="3048000"/>
            <a:ext cx="8077200" cy="1588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7E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28600" y="1371600"/>
            <a:ext cx="8253491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Merits &amp; Demerits of each approach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733800"/>
            <a:ext cx="3992479" cy="182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70175" tIns="35088" rIns="70175" bIns="35088" rtlCol="0">
            <a:spAutoFit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Avoidance</a:t>
            </a:r>
          </a:p>
          <a:p>
            <a:pPr algn="l"/>
            <a:endParaRPr lang="en-US" sz="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Pros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Lesser investment risk 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Lesser economic capital requirement</a:t>
            </a: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 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 Par business tend to be more profitable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Less diversification of product portfolio</a:t>
            </a:r>
          </a:p>
          <a:p>
            <a:pPr lvl="1">
              <a:spcAft>
                <a:spcPts val="262"/>
              </a:spcAft>
              <a:buSzPct val="75000"/>
            </a:pPr>
            <a:endParaRPr lang="en-US" sz="1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899" y="1828800"/>
            <a:ext cx="4123445" cy="1620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70175" tIns="35088" rIns="70175" bIns="35088" rtlCol="0">
            <a:spAutoFit/>
          </a:bodyPr>
          <a:lstStyle>
            <a:defPPr>
              <a:defRPr lang="en-US"/>
            </a:defPPr>
            <a:lvl1pPr>
              <a:spcAft>
                <a:spcPts val="526"/>
              </a:spcAft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  <a:defRPr sz="11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r>
              <a:rPr lang="en-US" dirty="0"/>
              <a:t>Risk Transfer – Financial Derivatives</a:t>
            </a: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/>
              <a:t>Pros</a:t>
            </a:r>
          </a:p>
          <a:p>
            <a:pPr lvl="1"/>
            <a:r>
              <a:rPr lang="en-US" dirty="0"/>
              <a:t>Reduces </a:t>
            </a:r>
            <a:r>
              <a:rPr lang="en-US" dirty="0" smtClean="0"/>
              <a:t>risk and stabilize returns </a:t>
            </a:r>
          </a:p>
          <a:p>
            <a:pPr lvl="1"/>
            <a:r>
              <a:rPr lang="en-US" dirty="0" smtClean="0"/>
              <a:t>Reduces Economic </a:t>
            </a:r>
            <a:r>
              <a:rPr lang="en-US" dirty="0"/>
              <a:t>capital requirements</a:t>
            </a: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/>
              <a:t>Cons</a:t>
            </a:r>
            <a:endParaRPr lang="en-US" sz="1100" dirty="0"/>
          </a:p>
          <a:p>
            <a:pPr lvl="1"/>
            <a:r>
              <a:rPr lang="en-US" dirty="0"/>
              <a:t>Substituting market risk with credit risk</a:t>
            </a:r>
          </a:p>
          <a:p>
            <a:pPr lvl="1"/>
            <a:r>
              <a:rPr lang="en-US" dirty="0"/>
              <a:t>Expensive &amp; requires continuous monitoring </a:t>
            </a: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7526" y="640080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733800"/>
            <a:ext cx="4038600" cy="1827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70175" tIns="35088" rIns="70175" bIns="35088" rtlCol="0">
            <a:spAutoFit/>
          </a:bodyPr>
          <a:lstStyle/>
          <a:p>
            <a:pPr>
              <a:spcAft>
                <a:spcPts val="526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Risk retention- Portfolio Approach</a:t>
            </a:r>
            <a:endParaRPr lang="en-US" sz="11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Pros: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Economies of Scale &amp; Lesser portfolio rebalancing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Better returns</a:t>
            </a: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Products’ cash-flow pattern may differ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De-growth in NB and lower persistency 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Risk due to different experience among products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867400"/>
            <a:ext cx="8229600" cy="4094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70175" tIns="35088" rIns="70175" bIns="35088" rtlCol="0">
            <a:spAutoFit/>
          </a:bodyPr>
          <a:lstStyle/>
          <a:p>
            <a:pPr>
              <a:spcAft>
                <a:spcPts val="526"/>
              </a:spcAft>
            </a:pPr>
            <a:r>
              <a:rPr 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Another risk reduction strategy could be developing non par products where benefit payout is linked to floating rate financial instrument or an index. (For e.g. G-Sec).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228600" y="304800"/>
            <a:ext cx="76962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 to manage re-investment risk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1828800"/>
            <a:ext cx="3962400" cy="1620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lIns="70175" tIns="35088" rIns="70175" bIns="35088" rtlCol="0">
            <a:spAutoFit/>
          </a:bodyPr>
          <a:lstStyle/>
          <a:p>
            <a:pPr>
              <a:spcAft>
                <a:spcPts val="526"/>
              </a:spcAft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Risk retention- No hedge</a:t>
            </a:r>
            <a:endParaRPr lang="en-US" sz="11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Pros: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 Cost of Hedging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Less portfolio rebalancing</a:t>
            </a:r>
          </a:p>
          <a:p>
            <a:pPr marL="155832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Higher Risk</a:t>
            </a:r>
          </a:p>
          <a:p>
            <a:pPr marL="613032" lvl="1" indent="-155832">
              <a:spcAft>
                <a:spcPts val="262"/>
              </a:spcAft>
              <a:buSzPct val="75000"/>
              <a:buFont typeface="Arial" pitchFamily="34" charset="0"/>
              <a:buChar char="►"/>
            </a:pPr>
            <a:r>
              <a:rPr lang="en-US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Higher Economic Capital 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28600" y="1371600"/>
            <a:ext cx="8534400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Interest Rate Swap 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723441"/>
            <a:ext cx="8534400" cy="460115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indent="-407044" algn="just" defTabSz="906938">
              <a:lnSpc>
                <a:spcPct val="125000"/>
              </a:lnSpc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– Exchange floating rate for fixed rate at specified nominal specified time</a:t>
            </a:r>
          </a:p>
          <a:p>
            <a:pPr marL="407044" indent="-407044" algn="just" defTabSz="906938">
              <a:lnSpc>
                <a:spcPct val="125000"/>
              </a:lnSpc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IRS will have four basic features:</a:t>
            </a:r>
          </a:p>
          <a:p>
            <a:pPr marL="800100" lvl="1" indent="-342900" algn="just">
              <a:lnSpc>
                <a:spcPct val="12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term 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tenor</a:t>
            </a:r>
          </a:p>
          <a:p>
            <a:pPr marL="800100" lvl="1" indent="-342900" algn="just">
              <a:lnSpc>
                <a:spcPct val="12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</a:p>
          <a:p>
            <a:pPr marL="800100" lvl="1" indent="-342900" algn="just">
              <a:lnSpc>
                <a:spcPct val="12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frequency</a:t>
            </a:r>
          </a:p>
          <a:p>
            <a:pPr marL="800100" lvl="1" indent="-342900" algn="just">
              <a:lnSpc>
                <a:spcPct val="125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wap rate: Fixed rate component of the swap &amp; is quoted in the market</a:t>
            </a:r>
          </a:p>
          <a:p>
            <a:pPr marL="407044" indent="-407044" algn="just" defTabSz="906938">
              <a:lnSpc>
                <a:spcPct val="125000"/>
              </a:lnSpc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asset liability mismatch can be avoided</a:t>
            </a:r>
          </a:p>
          <a:p>
            <a:pPr marL="407044" indent="-407044" algn="just" defTabSz="906938">
              <a:lnSpc>
                <a:spcPct val="125000"/>
              </a:lnSpc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Customized and OTC instrument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algn="just" defTabSz="906938">
              <a:lnSpc>
                <a:spcPct val="125000"/>
              </a:lnSpc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Being an OTC instrument IRS tends to reduce basis risk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228600" y="304800"/>
            <a:ext cx="76962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Derivative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28600" y="1371600"/>
            <a:ext cx="8253491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IRS and the re-investment risk embedded in non par products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581" y="381532"/>
            <a:ext cx="8111527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IRS – How it works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723441"/>
            <a:ext cx="8253490" cy="292475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Insurers can enter into interest rate swap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Premiums/coupons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would be invested and the floating rate obtained could be exchanged for fixed rate as per the product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guarantee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companies can be protected against downside in the interest rates by locking into the fixed leg of the swaps</a:t>
            </a:r>
          </a:p>
          <a:p>
            <a:pPr marL="407044" lvl="0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1400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28600" y="1371600"/>
            <a:ext cx="8253491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Interest Swaps vs Interest Rate Future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788" y="381532"/>
            <a:ext cx="8241303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 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723441"/>
            <a:ext cx="8253490" cy="414395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Tends to be more expensive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Rate Future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 available for longer horizons (10+)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Lower  Liquidity &amp;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Higher Credit Risk</a:t>
            </a:r>
          </a:p>
          <a:p>
            <a:pPr marL="407044" lvl="0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Limited availability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India (Only few large banks), whereas IRF are exchange traded.</a:t>
            </a:r>
          </a:p>
          <a:p>
            <a:pPr marL="407044" lvl="0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knowledge to operate once entered into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1400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6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4H01366_R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459" name="Rectangle 3"/>
          <p:cNvSpPr>
            <a:spLocks noChangeArrowheads="1"/>
          </p:cNvSpPr>
          <p:nvPr/>
        </p:nvSpPr>
        <p:spPr bwMode="gray">
          <a:xfrm>
            <a:off x="217714" y="1828800"/>
            <a:ext cx="717368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877">
              <a:buClr>
                <a:srgbClr val="FFFFFF"/>
              </a:buClr>
            </a:pP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Financial derivatives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0564" y="104544"/>
            <a:ext cx="8241303" cy="1538861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 and Practice Standards– Brief Overview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28231"/>
              </p:ext>
            </p:extLst>
          </p:nvPr>
        </p:nvGraphicFramePr>
        <p:xfrm>
          <a:off x="228600" y="1397164"/>
          <a:ext cx="8686800" cy="483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9923"/>
                <a:gridCol w="4606877"/>
              </a:tblGrid>
              <a:tr h="4724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Regulation/Standards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15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Dealing in financial derivatives</a:t>
                      </a:r>
                    </a:p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 11 (IRDA – Investment Regulations 2000)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Dealing in Financial derivatives is permitted in accordance with the guidelines issued by the Authority from time to time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015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ALSM (Asset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Liability and Solvency Margin Regulations ) 2000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relation to interest rates, specifies the considerations for setting of valuation interest rate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Circular  (11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June 2014)–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 on Interest rate derivatives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Guidelines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deal with interest rate derivatives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Actuarial Practice Standards 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guidance to set valuation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parameters, with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reference to ALSM regulation s 2000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99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Actuarial Practice Standards 7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Guidance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determining margins of adverse deviation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Standards 30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Recognition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measurement of  Derivatives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799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Accounting Standards 31 and 32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 and Disclosure requirements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28600" y="1371600"/>
            <a:ext cx="8382000" cy="381000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Guidelines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50" y="104544"/>
            <a:ext cx="8241303" cy="1538861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(1) – Dealing in Financial Derivative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752600"/>
            <a:ext cx="8382000" cy="4267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Plain vanilla interest rate swaps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interest rate future and forward rate agreements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mostly sold over the counter)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rupee are permitted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having explicit/implicit option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prohibited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hedging purposes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only. Company must demonstrate this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Counterparties and exposure to counterparties (limits, method) are specified 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Restriction on total exposure specified  (notional principal amount equivalent to 100% of the book value of the fixed income investments of the Participant under the policyholder’s fund (excluding ULIP ) and shareholders’ fund taken together)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lvl="0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1400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04709" y="1371600"/>
            <a:ext cx="8253491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Guidelines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04544"/>
            <a:ext cx="8241303" cy="2000525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(2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Dealing in Financial Derivative</a:t>
            </a:r>
          </a:p>
          <a:p>
            <a:pPr algn="l"/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3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597" y="1716530"/>
            <a:ext cx="8253494" cy="36174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Dealings in interest rate derivative are in general governed by guidelines issued by RBI and also be complaint with SEBI guidelines</a:t>
            </a:r>
          </a:p>
          <a:p>
            <a:pPr lv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Pre-approved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management policy by the board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directors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ensure the suitability and appropriateness of the investment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Efficient corporate governance, where the board and the insurer know the complex products and the risks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Reporting as per IRDAI guidelines and documentation requirements as per RBI and ISDA guidelines, accounting standards as per AS 30</a:t>
            </a:r>
          </a:p>
          <a:p>
            <a:pPr marL="407044" lvl="0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1400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0564" y="104544"/>
            <a:ext cx="8241303" cy="954085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ALSM Regulations 2000 - Valuation Interest Rate (1)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5527" y="1676400"/>
            <a:ext cx="8603674" cy="3276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defTabSz="906938">
              <a:spcAft>
                <a:spcPts val="600"/>
              </a:spcAft>
              <a:buSzPct val="75000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06938">
              <a:spcAft>
                <a:spcPts val="600"/>
              </a:spcAft>
              <a:buSzPct val="75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Prudent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valuation rate for liability valuation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06938">
              <a:spcAft>
                <a:spcPts val="600"/>
              </a:spcAft>
              <a:buSzPct val="75000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Prudent assessment of yields</a:t>
            </a: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assets (including derivatives if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any) supporting liabilities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einvestment strategy</a:t>
            </a: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isk of decline in rates</a:t>
            </a:r>
          </a:p>
          <a:p>
            <a:pPr defTabSz="906938">
              <a:spcAft>
                <a:spcPts val="600"/>
              </a:spcAft>
              <a:buSzPct val="75000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06938">
              <a:spcAft>
                <a:spcPts val="600"/>
              </a:spcAft>
              <a:buSzPct val="75000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lvl="0" indent="-407044" defTabSz="906938">
              <a:spcAft>
                <a:spcPts val="600"/>
              </a:spcAft>
              <a:buSzPct val="75000"/>
              <a:buFont typeface="Arial" charset="0"/>
              <a:buChar char="►"/>
            </a:pPr>
            <a:endParaRPr lang="en-US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35527" y="1371600"/>
            <a:ext cx="8603674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lvl="0" algn="ctr" defTabSz="906938">
              <a:spcAft>
                <a:spcPts val="600"/>
              </a:spcAft>
              <a:buSzPct val="75000"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IRDA ALSM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</a:p>
        </p:txBody>
      </p:sp>
    </p:spTree>
    <p:extLst>
      <p:ext uri="{BB962C8B-B14F-4D97-AF65-F5344CB8AC3E}">
        <p14:creationId xmlns:p14="http://schemas.microsoft.com/office/powerpoint/2010/main" val="29687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0564" y="104544"/>
            <a:ext cx="8241303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APS - Valuation Interest Rate 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5527" y="1371599"/>
            <a:ext cx="8593680" cy="495424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 to the ALSM regulations on interest rate assumptions</a:t>
            </a:r>
          </a:p>
          <a:p>
            <a:pPr defTabSz="906938">
              <a:spcAft>
                <a:spcPts val="600"/>
              </a:spcAft>
              <a:buSzPct val="75000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6938">
              <a:spcAft>
                <a:spcPts val="600"/>
              </a:spcAft>
              <a:buSzPct val="75000"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6938">
              <a:spcAft>
                <a:spcPts val="600"/>
              </a:spcAft>
              <a:buSzPct val="75000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06938">
              <a:spcAft>
                <a:spcPts val="600"/>
              </a:spcAft>
              <a:buSzPct val="75000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Minimum Margin for prudent valuation :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Immediate rise or fall, from the current best estimate assumption, of 10%of the current gross redemption yield on 10- year gilts for the next five years. Thereafter, a rise or fall of a further 10% of current yields, whichever is more adverse for the office.</a:t>
            </a:r>
          </a:p>
          <a:p>
            <a:pPr marL="285750" indent="-285750" defTabSz="906938">
              <a:spcAft>
                <a:spcPts val="600"/>
              </a:spcAft>
              <a:buSzPct val="75000"/>
              <a:buFont typeface="Arial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Considerations in deciding the margin to account for interest rate risk:</a:t>
            </a:r>
          </a:p>
          <a:p>
            <a:pPr marL="864244" lvl="1" indent="-407044" defTabSz="906938">
              <a:spcAft>
                <a:spcPts val="600"/>
              </a:spcAft>
              <a:buSzPct val="75000"/>
              <a:buFont typeface="Arial" charset="0"/>
              <a:buChar char="►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Securing policyholder’s interest </a:t>
            </a:r>
          </a:p>
          <a:p>
            <a:pPr marL="864244" lvl="1" indent="-407044" defTabSz="906938">
              <a:spcAft>
                <a:spcPts val="600"/>
              </a:spcAft>
              <a:buSzPct val="75000"/>
              <a:buFont typeface="Arial" charset="0"/>
              <a:buChar char="►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 all options to the policyholders (specially ones detrimental to shareholder’s and other policyholders)</a:t>
            </a:r>
          </a:p>
          <a:p>
            <a:pPr marL="864244" lvl="1" indent="-407044" defTabSz="906938">
              <a:spcAft>
                <a:spcPts val="600"/>
              </a:spcAft>
              <a:buSzPct val="75000"/>
              <a:buFont typeface="Arial" charset="0"/>
              <a:buChar char="►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Relevant experience</a:t>
            </a:r>
          </a:p>
          <a:p>
            <a:pPr lvl="0" defTabSz="906938">
              <a:spcAft>
                <a:spcPts val="600"/>
              </a:spcAft>
              <a:buSzPct val="75000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lvl="0" indent="-407044" defTabSz="906938">
              <a:spcAft>
                <a:spcPts val="600"/>
              </a:spcAft>
              <a:buSzPct val="75000"/>
              <a:buFont typeface="Arial" charset="0"/>
              <a:buChar char="►"/>
            </a:pPr>
            <a:endParaRPr lang="en-US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35527" y="1357745"/>
            <a:ext cx="8603674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lvl="0" algn="ctr" defTabSz="906938">
              <a:spcAft>
                <a:spcPts val="600"/>
              </a:spcAft>
              <a:buSzPct val="75000"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Actuarial Practice Standards 2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56309" y="2673160"/>
            <a:ext cx="8603674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lvl="0" algn="ctr" defTabSz="906938">
              <a:spcAft>
                <a:spcPts val="600"/>
              </a:spcAft>
              <a:buSzPct val="75000"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Actuarial Practice Standards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4H0049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"/>
            <a:ext cx="9730432" cy="6880557"/>
          </a:xfrm>
          <a:prstGeom prst="rect">
            <a:avLst/>
          </a:prstGeom>
        </p:spPr>
      </p:pic>
      <p:sp>
        <p:nvSpPr>
          <p:cNvPr id="559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0132" y="200140"/>
            <a:ext cx="8723870" cy="863909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oup 1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107821"/>
              </p:ext>
            </p:extLst>
          </p:nvPr>
        </p:nvGraphicFramePr>
        <p:xfrm>
          <a:off x="1752600" y="3276602"/>
          <a:ext cx="6629400" cy="2495922"/>
        </p:xfrm>
        <a:graphic>
          <a:graphicData uri="http://schemas.openxmlformats.org/drawingml/2006/table">
            <a:tbl>
              <a:tblPr/>
              <a:tblGrid>
                <a:gridCol w="542446"/>
                <a:gridCol w="5096354"/>
                <a:gridCol w="990600"/>
              </a:tblGrid>
              <a:tr h="4159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Section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FFD200"/>
                        </a:buClr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Page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1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Background 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FFD200"/>
                        </a:buClr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4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2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Tools to mitigate Reinvestment risks 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FFD200"/>
                        </a:buClr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10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4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Interest rate Swaps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FFD200"/>
                        </a:buClr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11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6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Regulations with regard to Swaps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FFD200"/>
                        </a:buClr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14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7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Summary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rgbClr val="FFD200"/>
                        </a:buClr>
                        <a:buSzPct val="75000"/>
                        <a:buFont typeface="Arial Unicode MS" pitchFamily="34" charset="-128"/>
                        <a:buNone/>
                        <a:tabLst>
                          <a:tab pos="1482725" algn="l"/>
                          <a:tab pos="2965450" algn="l"/>
                          <a:tab pos="4283075" algn="r"/>
                        </a:tabLst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宋体" charset="-122"/>
                          <a:cs typeface="Arial" panose="020B0604020202020204" pitchFamily="34" charset="0"/>
                          <a:sym typeface="Times New Roman" pitchFamily="18" charset="0"/>
                        </a:rPr>
                        <a:t>20</a:t>
                      </a:r>
                    </a:p>
                  </a:txBody>
                  <a:tcPr marL="81204" marR="81204" marT="43067" marB="43067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2286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04800" y="1371600"/>
            <a:ext cx="8129219" cy="435869"/>
          </a:xfrm>
          <a:prstGeom prst="rect">
            <a:avLst/>
          </a:prstGeom>
          <a:solidFill>
            <a:srgbClr val="002060"/>
          </a:solidFill>
          <a:ln w="19050" algn="ctr">
            <a:noFill/>
            <a:miter lim="800000"/>
            <a:headEnd/>
            <a:tailEnd/>
          </a:ln>
        </p:spPr>
        <p:txBody>
          <a:bodyPr lIns="101800" tIns="101800" rIns="101800" bIns="101800" anchor="ctr"/>
          <a:lstStyle/>
          <a:p>
            <a:pPr eaLnBrk="0" hangingPunct="0">
              <a:spcAft>
                <a:spcPct val="0"/>
              </a:spcAft>
              <a:buClr>
                <a:srgbClr val="00A28A"/>
              </a:buClr>
              <a:buSzTx/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premium non par product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12566" y="1807470"/>
            <a:ext cx="8121454" cy="40376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rate movements tends to increase the re-investment risk for Non par product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rate swap and other interest rate derivatives help in reducing this risk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Detailed analysis need to be carried before choosing the appropriate strategy for managing risk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2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 b="1" dirty="0" smtClean="0">
                <a:solidFill>
                  <a:srgbClr val="000000"/>
                </a:solidFill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b="1" i="1" dirty="0" smtClean="0">
                <a:solidFill>
                  <a:srgbClr val="0000E7">
                    <a:lumMod val="50000"/>
                  </a:srgbClr>
                </a:solidFill>
              </a:rPr>
              <a:t>Serving the Cause of Public Interest</a:t>
            </a:r>
            <a:endParaRPr lang="en-US" sz="1200" b="1" i="1" dirty="0">
              <a:solidFill>
                <a:srgbClr val="0000E7">
                  <a:lumMod val="50000"/>
                </a:srgbClr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b="1" i="1" dirty="0" smtClean="0">
                <a:solidFill>
                  <a:srgbClr val="0000E7">
                    <a:lumMod val="50000"/>
                  </a:srgbClr>
                </a:solidFill>
              </a:rPr>
              <a:t>Indian Actuarial Profession</a:t>
            </a:r>
            <a:endParaRPr lang="en-US" sz="1200" b="1" i="1" dirty="0">
              <a:solidFill>
                <a:srgbClr val="0000E7">
                  <a:lumMod val="50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24</a:t>
            </a:r>
            <a:r>
              <a:rPr lang="en-US" sz="28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India Fellowship Seminar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4856231"/>
            <a:ext cx="3048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us:</a:t>
            </a:r>
          </a:p>
          <a:p>
            <a:pPr algn="ctr">
              <a:spcAft>
                <a:spcPts val="600"/>
              </a:spcAft>
            </a:pPr>
            <a:r>
              <a:rPr lang="en-IN" sz="1600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sangha85@gmail.com</a:t>
            </a:r>
            <a:endParaRPr lang="en-IN" sz="1600" dirty="0" smtClean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pratiknagarwal@gmail.com</a:t>
            </a:r>
            <a:endParaRPr lang="en-US" sz="1600" dirty="0" smtClean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IN" sz="1600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jenil10@yahoo.com</a:t>
            </a:r>
            <a:endParaRPr lang="en-IN" sz="1600" dirty="0" smtClean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4357"/>
            <a:ext cx="3906812" cy="23619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4357"/>
            <a:ext cx="3928583" cy="23619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H02639_RF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80557"/>
          </a:xfrm>
          <a:prstGeom prst="rect">
            <a:avLst/>
          </a:prstGeom>
        </p:spPr>
      </p:pic>
      <p:sp>
        <p:nvSpPr>
          <p:cNvPr id="19458" name="Freeform 2"/>
          <p:cNvSpPr>
            <a:spLocks/>
          </p:cNvSpPr>
          <p:nvPr/>
        </p:nvSpPr>
        <p:spPr bwMode="auto">
          <a:xfrm>
            <a:off x="-15873" y="2286002"/>
            <a:ext cx="7250113" cy="1150938"/>
          </a:xfrm>
          <a:custGeom>
            <a:avLst/>
            <a:gdLst>
              <a:gd name="T0" fmla="*/ 2147483647 w 5342"/>
              <a:gd name="T1" fmla="*/ 2147483647 h 799"/>
              <a:gd name="T2" fmla="*/ 0 w 5342"/>
              <a:gd name="T3" fmla="*/ 0 h 799"/>
              <a:gd name="T4" fmla="*/ 2147483647 w 5342"/>
              <a:gd name="T5" fmla="*/ 2147483647 h 799"/>
              <a:gd name="T6" fmla="*/ 2147483647 w 5342"/>
              <a:gd name="T7" fmla="*/ 2147483647 h 799"/>
              <a:gd name="T8" fmla="*/ 2147483647 w 5342"/>
              <a:gd name="T9" fmla="*/ 2147483647 h 799"/>
              <a:gd name="T10" fmla="*/ 2147483647 w 5342"/>
              <a:gd name="T11" fmla="*/ 2147483647 h 799"/>
              <a:gd name="T12" fmla="*/ 2147483647 w 5342"/>
              <a:gd name="T13" fmla="*/ 2147483647 h 799"/>
              <a:gd name="T14" fmla="*/ 2147483647 w 5342"/>
              <a:gd name="T15" fmla="*/ 2147483647 h 7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342"/>
              <a:gd name="T25" fmla="*/ 0 h 799"/>
              <a:gd name="T26" fmla="*/ 5342 w 5342"/>
              <a:gd name="T27" fmla="*/ 799 h 7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342" h="799">
                <a:moveTo>
                  <a:pt x="5183" y="4"/>
                </a:moveTo>
                <a:lnTo>
                  <a:pt x="0" y="0"/>
                </a:lnTo>
                <a:lnTo>
                  <a:pt x="12" y="799"/>
                </a:lnTo>
                <a:lnTo>
                  <a:pt x="5184" y="797"/>
                </a:lnTo>
                <a:lnTo>
                  <a:pt x="5184" y="795"/>
                </a:lnTo>
                <a:lnTo>
                  <a:pt x="5342" y="2"/>
                </a:lnTo>
                <a:lnTo>
                  <a:pt x="5183" y="2"/>
                </a:lnTo>
                <a:lnTo>
                  <a:pt x="5183" y="4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lIns="90474" tIns="45237" rIns="90474" bIns="45237"/>
          <a:lstStyle/>
          <a:p>
            <a:pPr algn="l" eaLnBrk="0" hangingPunct="0"/>
            <a:endParaRPr lang="en-GB" sz="800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gray">
          <a:xfrm>
            <a:off x="381000" y="2590800"/>
            <a:ext cx="6654738" cy="7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877">
              <a:buClr>
                <a:srgbClr val="FFFFFF"/>
              </a:buClr>
            </a:pPr>
            <a:r>
              <a:rPr lang="en-GB" sz="36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Background </a:t>
            </a: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gray">
          <a:xfrm>
            <a:off x="304800" y="3505200"/>
            <a:ext cx="746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877">
              <a:buClr>
                <a:srgbClr val="FFFF00"/>
              </a:buClr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par regular premium product</a:t>
            </a:r>
          </a:p>
          <a:p>
            <a:pPr defTabSz="863877">
              <a:buClr>
                <a:srgbClr val="FFFF00"/>
              </a:buClr>
              <a:buFont typeface="Wingdings" pitchFamily="2" charset="2"/>
              <a:buChar char="ü"/>
            </a:pPr>
            <a:r>
              <a:rPr lang="en-GB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Reinvestment risk</a:t>
            </a:r>
          </a:p>
          <a:p>
            <a:pPr defTabSz="863877">
              <a:buClr>
                <a:srgbClr val="FFFFFF"/>
              </a:buClr>
              <a:buFont typeface="Wingdings" pitchFamily="2" charset="2"/>
              <a:buChar char="ü"/>
            </a:pPr>
            <a:endParaRPr lang="en-GB" sz="3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gray">
          <a:xfrm>
            <a:off x="304800" y="1371600"/>
            <a:ext cx="8129219" cy="435869"/>
          </a:xfrm>
          <a:prstGeom prst="rect">
            <a:avLst/>
          </a:prstGeom>
          <a:solidFill>
            <a:srgbClr val="002060"/>
          </a:solidFill>
          <a:ln w="19050" algn="ctr">
            <a:noFill/>
            <a:miter lim="800000"/>
            <a:headEnd/>
            <a:tailEnd/>
          </a:ln>
        </p:spPr>
        <p:txBody>
          <a:bodyPr lIns="101800" tIns="101800" rIns="101800" bIns="101800" anchor="ctr"/>
          <a:lstStyle/>
          <a:p>
            <a:pPr eaLnBrk="0" hangingPunct="0">
              <a:spcAft>
                <a:spcPct val="0"/>
              </a:spcAft>
              <a:buClr>
                <a:srgbClr val="00A28A"/>
              </a:buClr>
              <a:buSzTx/>
              <a:buFontTx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premium non par product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807470"/>
            <a:ext cx="8121453" cy="40376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non‐par (non-linked) product, insurance company guarantees benefits either on maturity or death of the insured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policyholder do not participate in the profits of the company 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insurer bears all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risk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hence requires higher risk premium than par product where investment risk is shared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premium brings in additional </a:t>
            </a:r>
            <a:r>
              <a:rPr lang="en-US" sz="20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reinvestment risk</a:t>
            </a:r>
            <a:endParaRPr lang="en-US" sz="20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5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gray">
          <a:xfrm>
            <a:off x="228600" y="1371600"/>
            <a:ext cx="8381983" cy="432000"/>
          </a:xfrm>
          <a:prstGeom prst="rect">
            <a:avLst/>
          </a:prstGeom>
          <a:solidFill>
            <a:srgbClr val="002060"/>
          </a:solidFill>
          <a:ln w="19050" algn="ctr">
            <a:noFill/>
            <a:miter lim="800000"/>
            <a:headEnd/>
            <a:tailEnd/>
          </a:ln>
        </p:spPr>
        <p:txBody>
          <a:bodyPr lIns="101800" tIns="101800" rIns="101800" bIns="101800" anchor="ctr"/>
          <a:lstStyle/>
          <a:p>
            <a:pPr eaLnBrk="0" hangingPunct="0">
              <a:spcAft>
                <a:spcPct val="0"/>
              </a:spcAft>
              <a:buClr>
                <a:srgbClr val="00A28A"/>
              </a:buClr>
              <a:buSzTx/>
              <a:buFont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Re-investment Risk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28600" y="1801092"/>
            <a:ext cx="8381983" cy="43434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indent="-407044" algn="just" defTabSz="906938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Re-investment risk is the risk that the proceeds from premiums and coupons received, are reinvested at a lower rate than assumed in the pricing basis</a:t>
            </a:r>
          </a:p>
          <a:p>
            <a:pPr marL="407044" indent="-407044" algn="just" defTabSz="906938">
              <a:lnSpc>
                <a:spcPct val="150000"/>
              </a:lnSpc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re-investment risk in regular premium non par:</a:t>
            </a:r>
          </a:p>
          <a:p>
            <a:pPr marL="864244" lvl="1" indent="-407044" algn="just" defTabSz="906938">
              <a:lnSpc>
                <a:spcPct val="150000"/>
              </a:lnSpc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premiums and coupons investment return uncertain</a:t>
            </a:r>
          </a:p>
          <a:p>
            <a:pPr marL="864244" lvl="1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sharing of profits</a:t>
            </a:r>
          </a:p>
          <a:p>
            <a:pPr marL="407044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benefit payout is linked to floating interest rate rather than fixed interest rate, this risk will be lower</a:t>
            </a:r>
          </a:p>
        </p:txBody>
      </p:sp>
    </p:spTree>
    <p:extLst>
      <p:ext uri="{BB962C8B-B14F-4D97-AF65-F5344CB8AC3E}">
        <p14:creationId xmlns:p14="http://schemas.microsoft.com/office/powerpoint/2010/main" val="25835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52400" y="1371601"/>
            <a:ext cx="8644161" cy="4800600"/>
            <a:chOff x="580945" y="1824804"/>
            <a:chExt cx="9117241" cy="5152013"/>
          </a:xfrm>
        </p:grpSpPr>
        <p:grpSp>
          <p:nvGrpSpPr>
            <p:cNvPr id="31" name="Group 26"/>
            <p:cNvGrpSpPr/>
            <p:nvPr/>
          </p:nvGrpSpPr>
          <p:grpSpPr>
            <a:xfrm>
              <a:off x="580945" y="2949228"/>
              <a:ext cx="7498234" cy="4027589"/>
              <a:chOff x="580945" y="2949228"/>
              <a:chExt cx="7498234" cy="4027589"/>
            </a:xfrm>
          </p:grpSpPr>
          <p:grpSp>
            <p:nvGrpSpPr>
              <p:cNvPr id="39" name="Group 25"/>
              <p:cNvGrpSpPr/>
              <p:nvPr/>
            </p:nvGrpSpPr>
            <p:grpSpPr>
              <a:xfrm>
                <a:off x="580945" y="2949228"/>
                <a:ext cx="7498234" cy="4027589"/>
                <a:chOff x="580945" y="2949228"/>
                <a:chExt cx="7498234" cy="4027589"/>
              </a:xfrm>
            </p:grpSpPr>
            <p:sp>
              <p:nvSpPr>
                <p:cNvPr id="41" name="Freeform 3"/>
                <p:cNvSpPr>
                  <a:spLocks/>
                </p:cNvSpPr>
                <p:nvPr/>
              </p:nvSpPr>
              <p:spPr bwMode="auto">
                <a:xfrm>
                  <a:off x="2725337" y="2949228"/>
                  <a:ext cx="3603090" cy="1583402"/>
                </a:xfrm>
                <a:custGeom>
                  <a:avLst/>
                  <a:gdLst>
                    <a:gd name="T0" fmla="*/ 0 w 1699"/>
                    <a:gd name="T1" fmla="*/ 563 h 716"/>
                    <a:gd name="T2" fmla="*/ 1031 w 1699"/>
                    <a:gd name="T3" fmla="*/ 563 h 716"/>
                    <a:gd name="T4" fmla="*/ 1195 w 1699"/>
                    <a:gd name="T5" fmla="*/ 715 h 716"/>
                    <a:gd name="T6" fmla="*/ 1222 w 1699"/>
                    <a:gd name="T7" fmla="*/ 680 h 716"/>
                    <a:gd name="T8" fmla="*/ 1251 w 1699"/>
                    <a:gd name="T9" fmla="*/ 648 h 716"/>
                    <a:gd name="T10" fmla="*/ 1283 w 1699"/>
                    <a:gd name="T11" fmla="*/ 617 h 716"/>
                    <a:gd name="T12" fmla="*/ 1317 w 1699"/>
                    <a:gd name="T13" fmla="*/ 590 h 716"/>
                    <a:gd name="T14" fmla="*/ 1351 w 1699"/>
                    <a:gd name="T15" fmla="*/ 568 h 716"/>
                    <a:gd name="T16" fmla="*/ 1386 w 1699"/>
                    <a:gd name="T17" fmla="*/ 550 h 716"/>
                    <a:gd name="T18" fmla="*/ 1425 w 1699"/>
                    <a:gd name="T19" fmla="*/ 535 h 716"/>
                    <a:gd name="T20" fmla="*/ 1463 w 1699"/>
                    <a:gd name="T21" fmla="*/ 523 h 716"/>
                    <a:gd name="T22" fmla="*/ 1503 w 1699"/>
                    <a:gd name="T23" fmla="*/ 514 h 716"/>
                    <a:gd name="T24" fmla="*/ 1527 w 1699"/>
                    <a:gd name="T25" fmla="*/ 660 h 716"/>
                    <a:gd name="T26" fmla="*/ 1698 w 1699"/>
                    <a:gd name="T27" fmla="*/ 307 h 716"/>
                    <a:gd name="T28" fmla="*/ 1441 w 1699"/>
                    <a:gd name="T29" fmla="*/ 0 h 716"/>
                    <a:gd name="T30" fmla="*/ 1442 w 1699"/>
                    <a:gd name="T31" fmla="*/ 127 h 716"/>
                    <a:gd name="T32" fmla="*/ 0 w 1699"/>
                    <a:gd name="T33" fmla="*/ 127 h 716"/>
                    <a:gd name="T34" fmla="*/ 0 w 1699"/>
                    <a:gd name="T35" fmla="*/ 563 h 71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699"/>
                    <a:gd name="T55" fmla="*/ 0 h 716"/>
                    <a:gd name="T56" fmla="*/ 1699 w 1699"/>
                    <a:gd name="T57" fmla="*/ 716 h 71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699" h="716">
                      <a:moveTo>
                        <a:pt x="0" y="563"/>
                      </a:moveTo>
                      <a:lnTo>
                        <a:pt x="1031" y="563"/>
                      </a:lnTo>
                      <a:lnTo>
                        <a:pt x="1195" y="715"/>
                      </a:lnTo>
                      <a:lnTo>
                        <a:pt x="1222" y="680"/>
                      </a:lnTo>
                      <a:lnTo>
                        <a:pt x="1251" y="648"/>
                      </a:lnTo>
                      <a:lnTo>
                        <a:pt x="1283" y="617"/>
                      </a:lnTo>
                      <a:lnTo>
                        <a:pt x="1317" y="590"/>
                      </a:lnTo>
                      <a:lnTo>
                        <a:pt x="1351" y="568"/>
                      </a:lnTo>
                      <a:lnTo>
                        <a:pt x="1386" y="550"/>
                      </a:lnTo>
                      <a:lnTo>
                        <a:pt x="1425" y="535"/>
                      </a:lnTo>
                      <a:lnTo>
                        <a:pt x="1463" y="523"/>
                      </a:lnTo>
                      <a:lnTo>
                        <a:pt x="1503" y="514"/>
                      </a:lnTo>
                      <a:lnTo>
                        <a:pt x="1527" y="660"/>
                      </a:lnTo>
                      <a:lnTo>
                        <a:pt x="1698" y="307"/>
                      </a:lnTo>
                      <a:lnTo>
                        <a:pt x="1441" y="0"/>
                      </a:lnTo>
                      <a:lnTo>
                        <a:pt x="1442" y="127"/>
                      </a:lnTo>
                      <a:lnTo>
                        <a:pt x="0" y="127"/>
                      </a:lnTo>
                      <a:lnTo>
                        <a:pt x="0" y="563"/>
                      </a:lnTo>
                    </a:path>
                  </a:pathLst>
                </a:custGeom>
                <a:solidFill>
                  <a:srgbClr val="002060"/>
                </a:solidFill>
                <a:ln w="6350" cap="rnd" cmpd="sng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</p:spPr>
              <p:txBody>
                <a:bodyPr lIns="91211" tIns="45606" rIns="91211" bIns="45606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ct val="40000"/>
                    </a:spcAft>
                    <a:buClr>
                      <a:srgbClr val="000000"/>
                    </a:buClr>
                    <a:buSzPct val="75000"/>
                    <a:buFont typeface="Arial" pitchFamily="34" charset="0"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2" name="Freeform 4"/>
                <p:cNvSpPr>
                  <a:spLocks/>
                </p:cNvSpPr>
                <p:nvPr/>
              </p:nvSpPr>
              <p:spPr bwMode="auto">
                <a:xfrm>
                  <a:off x="6058593" y="3212862"/>
                  <a:ext cx="1812657" cy="1384882"/>
                </a:xfrm>
                <a:custGeom>
                  <a:avLst/>
                  <a:gdLst>
                    <a:gd name="T0" fmla="*/ 190 w 855"/>
                    <a:gd name="T1" fmla="*/ 625 h 627"/>
                    <a:gd name="T2" fmla="*/ 647 w 855"/>
                    <a:gd name="T3" fmla="*/ 626 h 627"/>
                    <a:gd name="T4" fmla="*/ 720 w 855"/>
                    <a:gd name="T5" fmla="*/ 512 h 627"/>
                    <a:gd name="T6" fmla="*/ 788 w 855"/>
                    <a:gd name="T7" fmla="*/ 398 h 627"/>
                    <a:gd name="T8" fmla="*/ 854 w 855"/>
                    <a:gd name="T9" fmla="*/ 279 h 627"/>
                    <a:gd name="T10" fmla="*/ 717 w 855"/>
                    <a:gd name="T11" fmla="*/ 351 h 627"/>
                    <a:gd name="T12" fmla="*/ 682 w 855"/>
                    <a:gd name="T13" fmla="*/ 307 h 627"/>
                    <a:gd name="T14" fmla="*/ 645 w 855"/>
                    <a:gd name="T15" fmla="*/ 264 h 627"/>
                    <a:gd name="T16" fmla="*/ 603 w 855"/>
                    <a:gd name="T17" fmla="*/ 224 h 627"/>
                    <a:gd name="T18" fmla="*/ 558 w 855"/>
                    <a:gd name="T19" fmla="*/ 187 h 627"/>
                    <a:gd name="T20" fmla="*/ 511 w 855"/>
                    <a:gd name="T21" fmla="*/ 153 h 627"/>
                    <a:gd name="T22" fmla="*/ 460 w 855"/>
                    <a:gd name="T23" fmla="*/ 122 h 627"/>
                    <a:gd name="T24" fmla="*/ 408 w 855"/>
                    <a:gd name="T25" fmla="*/ 94 h 627"/>
                    <a:gd name="T26" fmla="*/ 354 w 855"/>
                    <a:gd name="T27" fmla="*/ 69 h 627"/>
                    <a:gd name="T28" fmla="*/ 298 w 855"/>
                    <a:gd name="T29" fmla="*/ 49 h 627"/>
                    <a:gd name="T30" fmla="*/ 240 w 855"/>
                    <a:gd name="T31" fmla="*/ 31 h 627"/>
                    <a:gd name="T32" fmla="*/ 182 w 855"/>
                    <a:gd name="T33" fmla="*/ 17 h 627"/>
                    <a:gd name="T34" fmla="*/ 122 w 855"/>
                    <a:gd name="T35" fmla="*/ 7 h 627"/>
                    <a:gd name="T36" fmla="*/ 61 w 855"/>
                    <a:gd name="T37" fmla="*/ 1 h 627"/>
                    <a:gd name="T38" fmla="*/ 0 w 855"/>
                    <a:gd name="T39" fmla="*/ 0 h 627"/>
                    <a:gd name="T40" fmla="*/ 162 w 855"/>
                    <a:gd name="T41" fmla="*/ 181 h 627"/>
                    <a:gd name="T42" fmla="*/ 62 w 855"/>
                    <a:gd name="T43" fmla="*/ 392 h 627"/>
                    <a:gd name="T44" fmla="*/ 103 w 855"/>
                    <a:gd name="T45" fmla="*/ 399 h 627"/>
                    <a:gd name="T46" fmla="*/ 143 w 855"/>
                    <a:gd name="T47" fmla="*/ 411 h 627"/>
                    <a:gd name="T48" fmla="*/ 182 w 855"/>
                    <a:gd name="T49" fmla="*/ 426 h 627"/>
                    <a:gd name="T50" fmla="*/ 218 w 855"/>
                    <a:gd name="T51" fmla="*/ 444 h 627"/>
                    <a:gd name="T52" fmla="*/ 253 w 855"/>
                    <a:gd name="T53" fmla="*/ 466 h 627"/>
                    <a:gd name="T54" fmla="*/ 285 w 855"/>
                    <a:gd name="T55" fmla="*/ 490 h 627"/>
                    <a:gd name="T56" fmla="*/ 315 w 855"/>
                    <a:gd name="T57" fmla="*/ 516 h 627"/>
                    <a:gd name="T58" fmla="*/ 343 w 855"/>
                    <a:gd name="T59" fmla="*/ 545 h 627"/>
                    <a:gd name="T60" fmla="*/ 190 w 855"/>
                    <a:gd name="T61" fmla="*/ 625 h 627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855"/>
                    <a:gd name="T94" fmla="*/ 0 h 627"/>
                    <a:gd name="T95" fmla="*/ 855 w 855"/>
                    <a:gd name="T96" fmla="*/ 627 h 627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855" h="627">
                      <a:moveTo>
                        <a:pt x="190" y="625"/>
                      </a:moveTo>
                      <a:lnTo>
                        <a:pt x="647" y="626"/>
                      </a:lnTo>
                      <a:lnTo>
                        <a:pt x="720" y="512"/>
                      </a:lnTo>
                      <a:lnTo>
                        <a:pt x="788" y="398"/>
                      </a:lnTo>
                      <a:lnTo>
                        <a:pt x="854" y="279"/>
                      </a:lnTo>
                      <a:lnTo>
                        <a:pt x="717" y="351"/>
                      </a:lnTo>
                      <a:lnTo>
                        <a:pt x="682" y="307"/>
                      </a:lnTo>
                      <a:lnTo>
                        <a:pt x="645" y="264"/>
                      </a:lnTo>
                      <a:lnTo>
                        <a:pt x="603" y="224"/>
                      </a:lnTo>
                      <a:lnTo>
                        <a:pt x="558" y="187"/>
                      </a:lnTo>
                      <a:lnTo>
                        <a:pt x="511" y="153"/>
                      </a:lnTo>
                      <a:lnTo>
                        <a:pt x="460" y="122"/>
                      </a:lnTo>
                      <a:lnTo>
                        <a:pt x="408" y="94"/>
                      </a:lnTo>
                      <a:lnTo>
                        <a:pt x="354" y="69"/>
                      </a:lnTo>
                      <a:lnTo>
                        <a:pt x="298" y="49"/>
                      </a:lnTo>
                      <a:lnTo>
                        <a:pt x="240" y="31"/>
                      </a:lnTo>
                      <a:lnTo>
                        <a:pt x="182" y="17"/>
                      </a:lnTo>
                      <a:lnTo>
                        <a:pt x="122" y="7"/>
                      </a:lnTo>
                      <a:lnTo>
                        <a:pt x="61" y="1"/>
                      </a:lnTo>
                      <a:lnTo>
                        <a:pt x="0" y="0"/>
                      </a:lnTo>
                      <a:lnTo>
                        <a:pt x="162" y="181"/>
                      </a:lnTo>
                      <a:lnTo>
                        <a:pt x="62" y="392"/>
                      </a:lnTo>
                      <a:lnTo>
                        <a:pt x="103" y="399"/>
                      </a:lnTo>
                      <a:lnTo>
                        <a:pt x="143" y="411"/>
                      </a:lnTo>
                      <a:lnTo>
                        <a:pt x="182" y="426"/>
                      </a:lnTo>
                      <a:lnTo>
                        <a:pt x="218" y="444"/>
                      </a:lnTo>
                      <a:lnTo>
                        <a:pt x="253" y="466"/>
                      </a:lnTo>
                      <a:lnTo>
                        <a:pt x="285" y="490"/>
                      </a:lnTo>
                      <a:lnTo>
                        <a:pt x="315" y="516"/>
                      </a:lnTo>
                      <a:lnTo>
                        <a:pt x="343" y="545"/>
                      </a:lnTo>
                      <a:lnTo>
                        <a:pt x="190" y="625"/>
                      </a:lnTo>
                    </a:path>
                  </a:pathLst>
                </a:custGeom>
                <a:solidFill>
                  <a:srgbClr val="002060"/>
                </a:solidFill>
                <a:ln w="6350" cap="rnd" cmpd="sng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</p:spPr>
              <p:txBody>
                <a:bodyPr lIns="91211" tIns="45606" rIns="91211" bIns="45606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ct val="40000"/>
                    </a:spcAft>
                    <a:buClr>
                      <a:srgbClr val="000000"/>
                    </a:buClr>
                    <a:buSzPct val="75000"/>
                    <a:buFont typeface="Arial" pitchFamily="34" charset="0"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3" name="Freeform 5"/>
                <p:cNvSpPr>
                  <a:spLocks/>
                </p:cNvSpPr>
                <p:nvPr/>
              </p:nvSpPr>
              <p:spPr bwMode="auto">
                <a:xfrm>
                  <a:off x="6574448" y="4218363"/>
                  <a:ext cx="1390444" cy="1664398"/>
                </a:xfrm>
                <a:custGeom>
                  <a:avLst/>
                  <a:gdLst>
                    <a:gd name="T0" fmla="*/ 202 w 656"/>
                    <a:gd name="T1" fmla="*/ 752 h 753"/>
                    <a:gd name="T2" fmla="*/ 655 w 656"/>
                    <a:gd name="T3" fmla="*/ 744 h 753"/>
                    <a:gd name="T4" fmla="*/ 514 w 656"/>
                    <a:gd name="T5" fmla="*/ 671 h 753"/>
                    <a:gd name="T6" fmla="*/ 541 w 656"/>
                    <a:gd name="T7" fmla="*/ 623 h 753"/>
                    <a:gd name="T8" fmla="*/ 564 w 656"/>
                    <a:gd name="T9" fmla="*/ 573 h 753"/>
                    <a:gd name="T10" fmla="*/ 584 w 656"/>
                    <a:gd name="T11" fmla="*/ 523 h 753"/>
                    <a:gd name="T12" fmla="*/ 596 w 656"/>
                    <a:gd name="T13" fmla="*/ 470 h 753"/>
                    <a:gd name="T14" fmla="*/ 608 w 656"/>
                    <a:gd name="T15" fmla="*/ 417 h 753"/>
                    <a:gd name="T16" fmla="*/ 614 w 656"/>
                    <a:gd name="T17" fmla="*/ 364 h 753"/>
                    <a:gd name="T18" fmla="*/ 616 w 656"/>
                    <a:gd name="T19" fmla="*/ 311 h 753"/>
                    <a:gd name="T20" fmla="*/ 614 w 656"/>
                    <a:gd name="T21" fmla="*/ 257 h 753"/>
                    <a:gd name="T22" fmla="*/ 607 w 656"/>
                    <a:gd name="T23" fmla="*/ 204 h 753"/>
                    <a:gd name="T24" fmla="*/ 596 w 656"/>
                    <a:gd name="T25" fmla="*/ 151 h 753"/>
                    <a:gd name="T26" fmla="*/ 582 w 656"/>
                    <a:gd name="T27" fmla="*/ 99 h 753"/>
                    <a:gd name="T28" fmla="*/ 562 w 656"/>
                    <a:gd name="T29" fmla="*/ 49 h 753"/>
                    <a:gd name="T30" fmla="*/ 539 w 656"/>
                    <a:gd name="T31" fmla="*/ 0 h 753"/>
                    <a:gd name="T32" fmla="*/ 419 w 656"/>
                    <a:gd name="T33" fmla="*/ 193 h 753"/>
                    <a:gd name="T34" fmla="*/ 160 w 656"/>
                    <a:gd name="T35" fmla="*/ 189 h 753"/>
                    <a:gd name="T36" fmla="*/ 171 w 656"/>
                    <a:gd name="T37" fmla="*/ 224 h 753"/>
                    <a:gd name="T38" fmla="*/ 178 w 656"/>
                    <a:gd name="T39" fmla="*/ 261 h 753"/>
                    <a:gd name="T40" fmla="*/ 181 w 656"/>
                    <a:gd name="T41" fmla="*/ 298 h 753"/>
                    <a:gd name="T42" fmla="*/ 180 w 656"/>
                    <a:gd name="T43" fmla="*/ 335 h 753"/>
                    <a:gd name="T44" fmla="*/ 176 w 656"/>
                    <a:gd name="T45" fmla="*/ 372 h 753"/>
                    <a:gd name="T46" fmla="*/ 167 w 656"/>
                    <a:gd name="T47" fmla="*/ 408 h 753"/>
                    <a:gd name="T48" fmla="*/ 156 w 656"/>
                    <a:gd name="T49" fmla="*/ 444 h 753"/>
                    <a:gd name="T50" fmla="*/ 139 w 656"/>
                    <a:gd name="T51" fmla="*/ 477 h 753"/>
                    <a:gd name="T52" fmla="*/ 0 w 656"/>
                    <a:gd name="T53" fmla="*/ 409 h 753"/>
                    <a:gd name="T54" fmla="*/ 202 w 656"/>
                    <a:gd name="T55" fmla="*/ 752 h 753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56"/>
                    <a:gd name="T85" fmla="*/ 0 h 753"/>
                    <a:gd name="T86" fmla="*/ 656 w 656"/>
                    <a:gd name="T87" fmla="*/ 753 h 753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56" h="753">
                      <a:moveTo>
                        <a:pt x="202" y="752"/>
                      </a:moveTo>
                      <a:lnTo>
                        <a:pt x="655" y="744"/>
                      </a:lnTo>
                      <a:lnTo>
                        <a:pt x="514" y="671"/>
                      </a:lnTo>
                      <a:lnTo>
                        <a:pt x="541" y="623"/>
                      </a:lnTo>
                      <a:lnTo>
                        <a:pt x="564" y="573"/>
                      </a:lnTo>
                      <a:lnTo>
                        <a:pt x="584" y="523"/>
                      </a:lnTo>
                      <a:lnTo>
                        <a:pt x="596" y="470"/>
                      </a:lnTo>
                      <a:lnTo>
                        <a:pt x="608" y="417"/>
                      </a:lnTo>
                      <a:lnTo>
                        <a:pt x="614" y="364"/>
                      </a:lnTo>
                      <a:lnTo>
                        <a:pt x="616" y="311"/>
                      </a:lnTo>
                      <a:lnTo>
                        <a:pt x="614" y="257"/>
                      </a:lnTo>
                      <a:lnTo>
                        <a:pt x="607" y="204"/>
                      </a:lnTo>
                      <a:lnTo>
                        <a:pt x="596" y="151"/>
                      </a:lnTo>
                      <a:lnTo>
                        <a:pt x="582" y="99"/>
                      </a:lnTo>
                      <a:lnTo>
                        <a:pt x="562" y="49"/>
                      </a:lnTo>
                      <a:lnTo>
                        <a:pt x="539" y="0"/>
                      </a:lnTo>
                      <a:lnTo>
                        <a:pt x="419" y="193"/>
                      </a:lnTo>
                      <a:lnTo>
                        <a:pt x="160" y="189"/>
                      </a:lnTo>
                      <a:lnTo>
                        <a:pt x="171" y="224"/>
                      </a:lnTo>
                      <a:lnTo>
                        <a:pt x="178" y="261"/>
                      </a:lnTo>
                      <a:lnTo>
                        <a:pt x="181" y="298"/>
                      </a:lnTo>
                      <a:lnTo>
                        <a:pt x="180" y="335"/>
                      </a:lnTo>
                      <a:lnTo>
                        <a:pt x="176" y="372"/>
                      </a:lnTo>
                      <a:lnTo>
                        <a:pt x="167" y="408"/>
                      </a:lnTo>
                      <a:lnTo>
                        <a:pt x="156" y="444"/>
                      </a:lnTo>
                      <a:lnTo>
                        <a:pt x="139" y="477"/>
                      </a:lnTo>
                      <a:lnTo>
                        <a:pt x="0" y="409"/>
                      </a:lnTo>
                      <a:lnTo>
                        <a:pt x="202" y="752"/>
                      </a:lnTo>
                    </a:path>
                  </a:pathLst>
                </a:custGeom>
                <a:solidFill>
                  <a:srgbClr val="002060"/>
                </a:solidFill>
                <a:ln w="6350" cap="rnd" cmpd="sng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</p:spPr>
              <p:txBody>
                <a:bodyPr lIns="91211" tIns="45606" rIns="91211" bIns="45606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ct val="40000"/>
                    </a:spcAft>
                    <a:buClr>
                      <a:srgbClr val="000000"/>
                    </a:buClr>
                    <a:buSzPct val="75000"/>
                    <a:buFont typeface="Arial" pitchFamily="34" charset="0"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Freeform 6"/>
                <p:cNvSpPr>
                  <a:spLocks/>
                </p:cNvSpPr>
                <p:nvPr/>
              </p:nvSpPr>
              <p:spPr bwMode="auto">
                <a:xfrm>
                  <a:off x="5698279" y="5452177"/>
                  <a:ext cx="1825355" cy="1524640"/>
                </a:xfrm>
                <a:custGeom>
                  <a:avLst/>
                  <a:gdLst>
                    <a:gd name="T0" fmla="*/ 0 w 860"/>
                    <a:gd name="T1" fmla="*/ 344 h 690"/>
                    <a:gd name="T2" fmla="*/ 215 w 860"/>
                    <a:gd name="T3" fmla="*/ 689 h 690"/>
                    <a:gd name="T4" fmla="*/ 215 w 860"/>
                    <a:gd name="T5" fmla="*/ 531 h 690"/>
                    <a:gd name="T6" fmla="*/ 272 w 860"/>
                    <a:gd name="T7" fmla="*/ 526 h 690"/>
                    <a:gd name="T8" fmla="*/ 330 w 860"/>
                    <a:gd name="T9" fmla="*/ 517 h 690"/>
                    <a:gd name="T10" fmla="*/ 387 w 860"/>
                    <a:gd name="T11" fmla="*/ 506 h 690"/>
                    <a:gd name="T12" fmla="*/ 442 w 860"/>
                    <a:gd name="T13" fmla="*/ 491 h 690"/>
                    <a:gd name="T14" fmla="*/ 496 w 860"/>
                    <a:gd name="T15" fmla="*/ 472 h 690"/>
                    <a:gd name="T16" fmla="*/ 549 w 860"/>
                    <a:gd name="T17" fmla="*/ 451 h 690"/>
                    <a:gd name="T18" fmla="*/ 599 w 860"/>
                    <a:gd name="T19" fmla="*/ 426 h 690"/>
                    <a:gd name="T20" fmla="*/ 650 w 860"/>
                    <a:gd name="T21" fmla="*/ 399 h 690"/>
                    <a:gd name="T22" fmla="*/ 695 w 860"/>
                    <a:gd name="T23" fmla="*/ 367 h 690"/>
                    <a:gd name="T24" fmla="*/ 741 w 860"/>
                    <a:gd name="T25" fmla="*/ 334 h 690"/>
                    <a:gd name="T26" fmla="*/ 783 w 860"/>
                    <a:gd name="T27" fmla="*/ 297 h 690"/>
                    <a:gd name="T28" fmla="*/ 823 w 860"/>
                    <a:gd name="T29" fmla="*/ 257 h 690"/>
                    <a:gd name="T30" fmla="*/ 859 w 860"/>
                    <a:gd name="T31" fmla="*/ 217 h 690"/>
                    <a:gd name="T32" fmla="*/ 598 w 860"/>
                    <a:gd name="T33" fmla="*/ 229 h 690"/>
                    <a:gd name="T34" fmla="*/ 480 w 860"/>
                    <a:gd name="T35" fmla="*/ 23 h 690"/>
                    <a:gd name="T36" fmla="*/ 456 w 860"/>
                    <a:gd name="T37" fmla="*/ 44 h 690"/>
                    <a:gd name="T38" fmla="*/ 429 w 860"/>
                    <a:gd name="T39" fmla="*/ 64 h 690"/>
                    <a:gd name="T40" fmla="*/ 397 w 860"/>
                    <a:gd name="T41" fmla="*/ 83 h 690"/>
                    <a:gd name="T42" fmla="*/ 364 w 860"/>
                    <a:gd name="T43" fmla="*/ 102 h 690"/>
                    <a:gd name="T44" fmla="*/ 328 w 860"/>
                    <a:gd name="T45" fmla="*/ 116 h 690"/>
                    <a:gd name="T46" fmla="*/ 292 w 860"/>
                    <a:gd name="T47" fmla="*/ 128 h 690"/>
                    <a:gd name="T48" fmla="*/ 255 w 860"/>
                    <a:gd name="T49" fmla="*/ 137 h 690"/>
                    <a:gd name="T50" fmla="*/ 215 w 860"/>
                    <a:gd name="T51" fmla="*/ 143 h 690"/>
                    <a:gd name="T52" fmla="*/ 215 w 860"/>
                    <a:gd name="T53" fmla="*/ 0 h 690"/>
                    <a:gd name="T54" fmla="*/ 0 w 860"/>
                    <a:gd name="T55" fmla="*/ 344 h 690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60"/>
                    <a:gd name="T85" fmla="*/ 0 h 690"/>
                    <a:gd name="T86" fmla="*/ 860 w 860"/>
                    <a:gd name="T87" fmla="*/ 690 h 690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60" h="690">
                      <a:moveTo>
                        <a:pt x="0" y="344"/>
                      </a:moveTo>
                      <a:lnTo>
                        <a:pt x="215" y="689"/>
                      </a:lnTo>
                      <a:lnTo>
                        <a:pt x="215" y="531"/>
                      </a:lnTo>
                      <a:lnTo>
                        <a:pt x="272" y="526"/>
                      </a:lnTo>
                      <a:lnTo>
                        <a:pt x="330" y="517"/>
                      </a:lnTo>
                      <a:lnTo>
                        <a:pt x="387" y="506"/>
                      </a:lnTo>
                      <a:lnTo>
                        <a:pt x="442" y="491"/>
                      </a:lnTo>
                      <a:lnTo>
                        <a:pt x="496" y="472"/>
                      </a:lnTo>
                      <a:lnTo>
                        <a:pt x="549" y="451"/>
                      </a:lnTo>
                      <a:lnTo>
                        <a:pt x="599" y="426"/>
                      </a:lnTo>
                      <a:lnTo>
                        <a:pt x="650" y="399"/>
                      </a:lnTo>
                      <a:lnTo>
                        <a:pt x="695" y="367"/>
                      </a:lnTo>
                      <a:lnTo>
                        <a:pt x="741" y="334"/>
                      </a:lnTo>
                      <a:lnTo>
                        <a:pt x="783" y="297"/>
                      </a:lnTo>
                      <a:lnTo>
                        <a:pt x="823" y="257"/>
                      </a:lnTo>
                      <a:lnTo>
                        <a:pt x="859" y="217"/>
                      </a:lnTo>
                      <a:lnTo>
                        <a:pt x="598" y="229"/>
                      </a:lnTo>
                      <a:lnTo>
                        <a:pt x="480" y="23"/>
                      </a:lnTo>
                      <a:lnTo>
                        <a:pt x="456" y="44"/>
                      </a:lnTo>
                      <a:lnTo>
                        <a:pt x="429" y="64"/>
                      </a:lnTo>
                      <a:lnTo>
                        <a:pt x="397" y="83"/>
                      </a:lnTo>
                      <a:lnTo>
                        <a:pt x="364" y="102"/>
                      </a:lnTo>
                      <a:lnTo>
                        <a:pt x="328" y="116"/>
                      </a:lnTo>
                      <a:lnTo>
                        <a:pt x="292" y="128"/>
                      </a:lnTo>
                      <a:lnTo>
                        <a:pt x="255" y="137"/>
                      </a:lnTo>
                      <a:lnTo>
                        <a:pt x="215" y="143"/>
                      </a:lnTo>
                      <a:lnTo>
                        <a:pt x="215" y="0"/>
                      </a:lnTo>
                      <a:lnTo>
                        <a:pt x="0" y="344"/>
                      </a:lnTo>
                    </a:path>
                  </a:pathLst>
                </a:custGeom>
                <a:solidFill>
                  <a:srgbClr val="002060"/>
                </a:solidFill>
                <a:ln w="6350" cap="rnd" cmpd="sng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</p:spPr>
              <p:txBody>
                <a:bodyPr lIns="91211" tIns="45606" rIns="91211" bIns="45606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ct val="40000"/>
                    </a:spcAft>
                    <a:buClr>
                      <a:srgbClr val="000000"/>
                    </a:buClr>
                    <a:buSzPct val="75000"/>
                    <a:buFont typeface="Arial" pitchFamily="34" charset="0"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5" name="Freeform 7"/>
                <p:cNvSpPr>
                  <a:spLocks/>
                </p:cNvSpPr>
                <p:nvPr/>
              </p:nvSpPr>
              <p:spPr bwMode="auto">
                <a:xfrm>
                  <a:off x="4158633" y="5263203"/>
                  <a:ext cx="1730118" cy="1362647"/>
                </a:xfrm>
                <a:custGeom>
                  <a:avLst/>
                  <a:gdLst>
                    <a:gd name="T0" fmla="*/ 286 w 816"/>
                    <a:gd name="T1" fmla="*/ 0 h 616"/>
                    <a:gd name="T2" fmla="*/ 0 w 816"/>
                    <a:gd name="T3" fmla="*/ 310 h 616"/>
                    <a:gd name="T4" fmla="*/ 159 w 816"/>
                    <a:gd name="T5" fmla="*/ 257 h 616"/>
                    <a:gd name="T6" fmla="*/ 193 w 816"/>
                    <a:gd name="T7" fmla="*/ 303 h 616"/>
                    <a:gd name="T8" fmla="*/ 232 w 816"/>
                    <a:gd name="T9" fmla="*/ 345 h 616"/>
                    <a:gd name="T10" fmla="*/ 272 w 816"/>
                    <a:gd name="T11" fmla="*/ 385 h 616"/>
                    <a:gd name="T12" fmla="*/ 315 w 816"/>
                    <a:gd name="T13" fmla="*/ 422 h 616"/>
                    <a:gd name="T14" fmla="*/ 362 w 816"/>
                    <a:gd name="T15" fmla="*/ 457 h 616"/>
                    <a:gd name="T16" fmla="*/ 411 w 816"/>
                    <a:gd name="T17" fmla="*/ 488 h 616"/>
                    <a:gd name="T18" fmla="*/ 463 w 816"/>
                    <a:gd name="T19" fmla="*/ 517 h 616"/>
                    <a:gd name="T20" fmla="*/ 515 w 816"/>
                    <a:gd name="T21" fmla="*/ 542 h 616"/>
                    <a:gd name="T22" fmla="*/ 572 w 816"/>
                    <a:gd name="T23" fmla="*/ 564 h 616"/>
                    <a:gd name="T24" fmla="*/ 628 w 816"/>
                    <a:gd name="T25" fmla="*/ 582 h 616"/>
                    <a:gd name="T26" fmla="*/ 688 w 816"/>
                    <a:gd name="T27" fmla="*/ 597 h 616"/>
                    <a:gd name="T28" fmla="*/ 746 w 816"/>
                    <a:gd name="T29" fmla="*/ 607 h 616"/>
                    <a:gd name="T30" fmla="*/ 806 w 816"/>
                    <a:gd name="T31" fmla="*/ 615 h 616"/>
                    <a:gd name="T32" fmla="*/ 689 w 816"/>
                    <a:gd name="T33" fmla="*/ 435 h 616"/>
                    <a:gd name="T34" fmla="*/ 815 w 816"/>
                    <a:gd name="T35" fmla="*/ 225 h 616"/>
                    <a:gd name="T36" fmla="*/ 772 w 816"/>
                    <a:gd name="T37" fmla="*/ 217 h 616"/>
                    <a:gd name="T38" fmla="*/ 731 w 816"/>
                    <a:gd name="T39" fmla="*/ 205 h 616"/>
                    <a:gd name="T40" fmla="*/ 690 w 816"/>
                    <a:gd name="T41" fmla="*/ 188 h 616"/>
                    <a:gd name="T42" fmla="*/ 653 w 816"/>
                    <a:gd name="T43" fmla="*/ 169 h 616"/>
                    <a:gd name="T44" fmla="*/ 617 w 816"/>
                    <a:gd name="T45" fmla="*/ 145 h 616"/>
                    <a:gd name="T46" fmla="*/ 585 w 816"/>
                    <a:gd name="T47" fmla="*/ 120 h 616"/>
                    <a:gd name="T48" fmla="*/ 721 w 816"/>
                    <a:gd name="T49" fmla="*/ 74 h 616"/>
                    <a:gd name="T50" fmla="*/ 286 w 816"/>
                    <a:gd name="T51" fmla="*/ 0 h 61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816"/>
                    <a:gd name="T79" fmla="*/ 0 h 616"/>
                    <a:gd name="T80" fmla="*/ 816 w 816"/>
                    <a:gd name="T81" fmla="*/ 616 h 61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816" h="616">
                      <a:moveTo>
                        <a:pt x="286" y="0"/>
                      </a:moveTo>
                      <a:lnTo>
                        <a:pt x="0" y="310"/>
                      </a:lnTo>
                      <a:lnTo>
                        <a:pt x="159" y="257"/>
                      </a:lnTo>
                      <a:lnTo>
                        <a:pt x="193" y="303"/>
                      </a:lnTo>
                      <a:lnTo>
                        <a:pt x="232" y="345"/>
                      </a:lnTo>
                      <a:lnTo>
                        <a:pt x="272" y="385"/>
                      </a:lnTo>
                      <a:lnTo>
                        <a:pt x="315" y="422"/>
                      </a:lnTo>
                      <a:lnTo>
                        <a:pt x="362" y="457"/>
                      </a:lnTo>
                      <a:lnTo>
                        <a:pt x="411" y="488"/>
                      </a:lnTo>
                      <a:lnTo>
                        <a:pt x="463" y="517"/>
                      </a:lnTo>
                      <a:lnTo>
                        <a:pt x="515" y="542"/>
                      </a:lnTo>
                      <a:lnTo>
                        <a:pt x="572" y="564"/>
                      </a:lnTo>
                      <a:lnTo>
                        <a:pt x="628" y="582"/>
                      </a:lnTo>
                      <a:lnTo>
                        <a:pt x="688" y="597"/>
                      </a:lnTo>
                      <a:lnTo>
                        <a:pt x="746" y="607"/>
                      </a:lnTo>
                      <a:lnTo>
                        <a:pt x="806" y="615"/>
                      </a:lnTo>
                      <a:lnTo>
                        <a:pt x="689" y="435"/>
                      </a:lnTo>
                      <a:lnTo>
                        <a:pt x="815" y="225"/>
                      </a:lnTo>
                      <a:lnTo>
                        <a:pt x="772" y="217"/>
                      </a:lnTo>
                      <a:lnTo>
                        <a:pt x="731" y="205"/>
                      </a:lnTo>
                      <a:lnTo>
                        <a:pt x="690" y="188"/>
                      </a:lnTo>
                      <a:lnTo>
                        <a:pt x="653" y="169"/>
                      </a:lnTo>
                      <a:lnTo>
                        <a:pt x="617" y="145"/>
                      </a:lnTo>
                      <a:lnTo>
                        <a:pt x="585" y="120"/>
                      </a:lnTo>
                      <a:lnTo>
                        <a:pt x="721" y="74"/>
                      </a:lnTo>
                      <a:lnTo>
                        <a:pt x="286" y="0"/>
                      </a:lnTo>
                    </a:path>
                  </a:pathLst>
                </a:custGeom>
                <a:solidFill>
                  <a:srgbClr val="002060"/>
                </a:solidFill>
                <a:ln w="6350" cap="rnd" cmpd="sng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</p:spPr>
              <p:txBody>
                <a:bodyPr lIns="91211" tIns="45606" rIns="91211" bIns="45606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ct val="40000"/>
                    </a:spcAft>
                    <a:buClr>
                      <a:srgbClr val="000000"/>
                    </a:buClr>
                    <a:buSzPct val="75000"/>
                    <a:buFont typeface="Arial" pitchFamily="34" charset="0"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6" name="Freeform 8"/>
                <p:cNvSpPr>
                  <a:spLocks/>
                </p:cNvSpPr>
                <p:nvPr/>
              </p:nvSpPr>
              <p:spPr bwMode="auto">
                <a:xfrm>
                  <a:off x="4061811" y="4099075"/>
                  <a:ext cx="1419014" cy="1516699"/>
                </a:xfrm>
                <a:custGeom>
                  <a:avLst/>
                  <a:gdLst>
                    <a:gd name="T0" fmla="*/ 440 w 668"/>
                    <a:gd name="T1" fmla="*/ 0 h 686"/>
                    <a:gd name="T2" fmla="*/ 0 w 668"/>
                    <a:gd name="T3" fmla="*/ 0 h 686"/>
                    <a:gd name="T4" fmla="*/ 137 w 668"/>
                    <a:gd name="T5" fmla="*/ 72 h 686"/>
                    <a:gd name="T6" fmla="*/ 118 w 668"/>
                    <a:gd name="T7" fmla="*/ 121 h 686"/>
                    <a:gd name="T8" fmla="*/ 100 w 668"/>
                    <a:gd name="T9" fmla="*/ 171 h 686"/>
                    <a:gd name="T10" fmla="*/ 87 w 668"/>
                    <a:gd name="T11" fmla="*/ 223 h 686"/>
                    <a:gd name="T12" fmla="*/ 77 w 668"/>
                    <a:gd name="T13" fmla="*/ 275 h 686"/>
                    <a:gd name="T14" fmla="*/ 72 w 668"/>
                    <a:gd name="T15" fmla="*/ 327 h 686"/>
                    <a:gd name="T16" fmla="*/ 71 w 668"/>
                    <a:gd name="T17" fmla="*/ 379 h 686"/>
                    <a:gd name="T18" fmla="*/ 73 w 668"/>
                    <a:gd name="T19" fmla="*/ 431 h 686"/>
                    <a:gd name="T20" fmla="*/ 80 w 668"/>
                    <a:gd name="T21" fmla="*/ 483 h 686"/>
                    <a:gd name="T22" fmla="*/ 91 w 668"/>
                    <a:gd name="T23" fmla="*/ 536 h 686"/>
                    <a:gd name="T24" fmla="*/ 105 w 668"/>
                    <a:gd name="T25" fmla="*/ 587 h 686"/>
                    <a:gd name="T26" fmla="*/ 123 w 668"/>
                    <a:gd name="T27" fmla="*/ 636 h 686"/>
                    <a:gd name="T28" fmla="*/ 145 w 668"/>
                    <a:gd name="T29" fmla="*/ 685 h 686"/>
                    <a:gd name="T30" fmla="*/ 318 w 668"/>
                    <a:gd name="T31" fmla="*/ 498 h 686"/>
                    <a:gd name="T32" fmla="*/ 541 w 668"/>
                    <a:gd name="T33" fmla="*/ 530 h 686"/>
                    <a:gd name="T34" fmla="*/ 525 w 668"/>
                    <a:gd name="T35" fmla="*/ 494 h 686"/>
                    <a:gd name="T36" fmla="*/ 514 w 668"/>
                    <a:gd name="T37" fmla="*/ 458 h 686"/>
                    <a:gd name="T38" fmla="*/ 507 w 668"/>
                    <a:gd name="T39" fmla="*/ 420 h 686"/>
                    <a:gd name="T40" fmla="*/ 503 w 668"/>
                    <a:gd name="T41" fmla="*/ 382 h 686"/>
                    <a:gd name="T42" fmla="*/ 503 w 668"/>
                    <a:gd name="T43" fmla="*/ 343 h 686"/>
                    <a:gd name="T44" fmla="*/ 509 w 668"/>
                    <a:gd name="T45" fmla="*/ 305 h 686"/>
                    <a:gd name="T46" fmla="*/ 518 w 668"/>
                    <a:gd name="T47" fmla="*/ 268 h 686"/>
                    <a:gd name="T48" fmla="*/ 667 w 668"/>
                    <a:gd name="T49" fmla="*/ 345 h 686"/>
                    <a:gd name="T50" fmla="*/ 440 w 668"/>
                    <a:gd name="T51" fmla="*/ 0 h 68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68"/>
                    <a:gd name="T79" fmla="*/ 0 h 686"/>
                    <a:gd name="T80" fmla="*/ 668 w 668"/>
                    <a:gd name="T81" fmla="*/ 686 h 68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68" h="686">
                      <a:moveTo>
                        <a:pt x="440" y="0"/>
                      </a:moveTo>
                      <a:lnTo>
                        <a:pt x="0" y="0"/>
                      </a:lnTo>
                      <a:lnTo>
                        <a:pt x="137" y="72"/>
                      </a:lnTo>
                      <a:lnTo>
                        <a:pt x="118" y="121"/>
                      </a:lnTo>
                      <a:lnTo>
                        <a:pt x="100" y="171"/>
                      </a:lnTo>
                      <a:lnTo>
                        <a:pt x="87" y="223"/>
                      </a:lnTo>
                      <a:lnTo>
                        <a:pt x="77" y="275"/>
                      </a:lnTo>
                      <a:lnTo>
                        <a:pt x="72" y="327"/>
                      </a:lnTo>
                      <a:lnTo>
                        <a:pt x="71" y="379"/>
                      </a:lnTo>
                      <a:lnTo>
                        <a:pt x="73" y="431"/>
                      </a:lnTo>
                      <a:lnTo>
                        <a:pt x="80" y="483"/>
                      </a:lnTo>
                      <a:lnTo>
                        <a:pt x="91" y="536"/>
                      </a:lnTo>
                      <a:lnTo>
                        <a:pt x="105" y="587"/>
                      </a:lnTo>
                      <a:lnTo>
                        <a:pt x="123" y="636"/>
                      </a:lnTo>
                      <a:lnTo>
                        <a:pt x="145" y="685"/>
                      </a:lnTo>
                      <a:lnTo>
                        <a:pt x="318" y="498"/>
                      </a:lnTo>
                      <a:lnTo>
                        <a:pt x="541" y="530"/>
                      </a:lnTo>
                      <a:lnTo>
                        <a:pt x="525" y="494"/>
                      </a:lnTo>
                      <a:lnTo>
                        <a:pt x="514" y="458"/>
                      </a:lnTo>
                      <a:lnTo>
                        <a:pt x="507" y="420"/>
                      </a:lnTo>
                      <a:lnTo>
                        <a:pt x="503" y="382"/>
                      </a:lnTo>
                      <a:lnTo>
                        <a:pt x="503" y="343"/>
                      </a:lnTo>
                      <a:lnTo>
                        <a:pt x="509" y="305"/>
                      </a:lnTo>
                      <a:lnTo>
                        <a:pt x="518" y="268"/>
                      </a:lnTo>
                      <a:lnTo>
                        <a:pt x="667" y="345"/>
                      </a:lnTo>
                      <a:lnTo>
                        <a:pt x="440" y="0"/>
                      </a:lnTo>
                    </a:path>
                  </a:pathLst>
                </a:custGeom>
                <a:solidFill>
                  <a:srgbClr val="002060"/>
                </a:solidFill>
                <a:ln w="6350" cap="rnd" cmpd="sng">
                  <a:solidFill>
                    <a:srgbClr val="C0C0C0"/>
                  </a:solidFill>
                  <a:prstDash val="solid"/>
                  <a:round/>
                  <a:headEnd/>
                  <a:tailEnd/>
                </a:ln>
              </p:spPr>
              <p:txBody>
                <a:bodyPr lIns="91211" tIns="45606" rIns="91211" bIns="45606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ct val="40000"/>
                    </a:spcAft>
                    <a:buClr>
                      <a:srgbClr val="000000"/>
                    </a:buClr>
                    <a:buSzPct val="75000"/>
                    <a:buFont typeface="Arial" pitchFamily="34" charset="0"/>
                    <a:buNone/>
                    <a:tabLst/>
                    <a:defRPr/>
                  </a:pPr>
                  <a:endParaRPr kumimoji="0" lang="en-GB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468945" y="5668369"/>
                  <a:ext cx="1320604" cy="282694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49660" tIns="49660" rIns="49660" bIns="49660" anchor="ctr" anchorCtr="1"/>
                <a:lstStyle/>
                <a:p>
                  <a:pPr marL="0" marR="0" lvl="0" indent="0" defTabSz="99284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Benefit payments </a:t>
                  </a:r>
                  <a:endPara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014233" y="3598789"/>
                  <a:ext cx="2565019" cy="282694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49660" tIns="49660" rIns="49660" bIns="49660" anchor="ctr" anchorCtr="1"/>
                <a:lstStyle/>
                <a:p>
                  <a:pPr marL="0" marR="0" lvl="0" indent="0" defTabSz="99284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Receipt of Premium</a:t>
                  </a:r>
                  <a:endPara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6677626" y="4642214"/>
                  <a:ext cx="1401553" cy="714675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49660" tIns="49660" rIns="49660" bIns="49660" anchor="ctr" anchorCtr="1"/>
                <a:lstStyle/>
                <a:p>
                  <a:pPr marL="0" marR="0" lvl="0" indent="0" defTabSz="99284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zh-CN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147464" y="4605255"/>
                  <a:ext cx="1239837" cy="394296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49660" tIns="49660" rIns="49660" bIns="49660" anchor="ctr" anchorCtr="1"/>
                <a:lstStyle/>
                <a:p>
                  <a:pPr marL="0" marR="0" lvl="0" indent="0" defTabSz="99284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Monitoring</a:t>
                  </a:r>
                  <a:endPara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307063" y="3889115"/>
                  <a:ext cx="1168228" cy="281106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49660" tIns="49660" rIns="49660" bIns="49660" anchor="ctr" anchorCtr="1"/>
                <a:lstStyle/>
                <a:p>
                  <a:pPr marL="0" marR="0" lvl="0" indent="0" defTabSz="99284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Investment</a:t>
                  </a:r>
                  <a:r>
                    <a:rPr kumimoji="0" lang="en-US" altLang="zh-CN" sz="14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 </a:t>
                  </a:r>
                  <a:endParaRPr kumimoji="0" lang="en-US" altLang="zh-CN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54870" y="5750147"/>
                  <a:ext cx="1398380" cy="819494"/>
                </a:xfrm>
                <a:prstGeom prst="rect">
                  <a:avLst/>
                </a:prstGeom>
                <a:noFill/>
                <a:ln w="6350">
                  <a:noFill/>
                  <a:miter lim="800000"/>
                  <a:headEnd/>
                  <a:tailEnd/>
                </a:ln>
              </p:spPr>
              <p:txBody>
                <a:bodyPr lIns="49660" tIns="49660" rIns="49660" bIns="49660" anchor="ctr" anchorCtr="1"/>
                <a:lstStyle/>
                <a:p>
                  <a:pPr marL="0" marR="0" lvl="0" indent="0" defTabSz="992844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Hedging Market Risk</a:t>
                  </a:r>
                </a:p>
              </p:txBody>
            </p:sp>
            <p:sp>
              <p:nvSpPr>
                <p:cNvPr id="5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80945" y="3225568"/>
                  <a:ext cx="2099952" cy="978311"/>
                </a:xfrm>
                <a:prstGeom prst="rect">
                  <a:avLst/>
                </a:prstGeom>
                <a:solidFill>
                  <a:srgbClr val="002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99310" tIns="49660" rIns="99310" bIns="49660" anchor="ctr"/>
                <a:lstStyle/>
                <a:p>
                  <a:pPr marL="0" marR="0" lvl="0" indent="0" algn="l" defTabSz="1040349" eaLnBrk="1" fontAlgn="auto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16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宋体" charset="-122"/>
                      <a:cs typeface="Arial" panose="020B0604020202020204" pitchFamily="34" charset="0"/>
                    </a:rPr>
                    <a:t>Initiation of  the contract</a:t>
                  </a:r>
                  <a:endParaRPr kumimoji="0" lang="en-US" altLang="zh-CN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0" name="Text Box 17"/>
              <p:cNvSpPr txBox="1">
                <a:spLocks noChangeArrowheads="1"/>
              </p:cNvSpPr>
              <p:nvPr/>
            </p:nvSpPr>
            <p:spPr bwMode="auto">
              <a:xfrm>
                <a:off x="5544584" y="4675872"/>
                <a:ext cx="1320604" cy="395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9310" tIns="49660" rIns="99310" bIns="49660"/>
              <a:lstStyle/>
              <a:p>
                <a:pPr marL="0" marR="0" lvl="0" indent="0" algn="l" defTabSz="1040349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宋体" charset="-122"/>
                    <a:cs typeface="Arial" panose="020B0604020202020204" pitchFamily="34" charset="0"/>
                  </a:rPr>
                  <a:t>Investment cycle</a:t>
                </a:r>
                <a:endParaRPr kumimoji="0" lang="en-US" altLang="zh-CN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" name="AutoShape 18"/>
            <p:cNvSpPr>
              <a:spLocks noChangeArrowheads="1"/>
            </p:cNvSpPr>
            <p:nvPr/>
          </p:nvSpPr>
          <p:spPr bwMode="auto">
            <a:xfrm>
              <a:off x="585719" y="1824804"/>
              <a:ext cx="2103125" cy="1162538"/>
            </a:xfrm>
            <a:prstGeom prst="wedgeRectCallout">
              <a:avLst>
                <a:gd name="adj1" fmla="val -43736"/>
                <a:gd name="adj2" fmla="val 66806"/>
              </a:avLst>
            </a:prstGeom>
            <a:noFill/>
            <a:ln w="9525">
              <a:solidFill>
                <a:srgbClr val="C0C0C0"/>
              </a:solidFill>
              <a:prstDash val="dash"/>
              <a:miter lim="800000"/>
              <a:headEnd/>
              <a:tailEnd/>
            </a:ln>
          </p:spPr>
          <p:txBody>
            <a:bodyPr lIns="99310" tIns="49660" rIns="99310" bIns="49660" anchor="ctr"/>
            <a:lstStyle/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rPr>
                <a:t>Returns are guaranteed </a:t>
              </a:r>
              <a:endParaRPr kumimoji="0" lang="en-US" altLang="zh-CN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</p:txBody>
        </p:sp>
        <p:sp>
          <p:nvSpPr>
            <p:cNvPr id="33" name="AutoShape 19"/>
            <p:cNvSpPr>
              <a:spLocks noChangeArrowheads="1"/>
            </p:cNvSpPr>
            <p:nvPr/>
          </p:nvSpPr>
          <p:spPr bwMode="auto">
            <a:xfrm>
              <a:off x="6744286" y="2312390"/>
              <a:ext cx="2225395" cy="767085"/>
            </a:xfrm>
            <a:prstGeom prst="wedgeRectCallout">
              <a:avLst>
                <a:gd name="adj1" fmla="val -34690"/>
                <a:gd name="adj2" fmla="val 88301"/>
              </a:avLst>
            </a:prstGeom>
            <a:noFill/>
            <a:ln w="9525">
              <a:solidFill>
                <a:srgbClr val="C0C0C0"/>
              </a:solidFill>
              <a:prstDash val="dash"/>
              <a:miter lim="800000"/>
              <a:headEnd/>
              <a:tailEnd/>
            </a:ln>
          </p:spPr>
          <p:txBody>
            <a:bodyPr lIns="99310" tIns="49660" rIns="99310" bIns="49660"/>
            <a:lstStyle/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rPr>
                <a:t>Pooled premiums are invested </a:t>
              </a:r>
              <a:endPara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</p:txBody>
        </p:sp>
        <p:sp>
          <p:nvSpPr>
            <p:cNvPr id="35" name="AutoShape 21"/>
            <p:cNvSpPr>
              <a:spLocks noChangeArrowheads="1"/>
            </p:cNvSpPr>
            <p:nvPr/>
          </p:nvSpPr>
          <p:spPr bwMode="auto">
            <a:xfrm>
              <a:off x="7598236" y="6020743"/>
              <a:ext cx="2099950" cy="771849"/>
            </a:xfrm>
            <a:prstGeom prst="wedgeRectCallout">
              <a:avLst>
                <a:gd name="adj1" fmla="val -78495"/>
                <a:gd name="adj2" fmla="val 4731"/>
              </a:avLst>
            </a:prstGeom>
            <a:noFill/>
            <a:ln w="9525">
              <a:solidFill>
                <a:srgbClr val="C0C0C0"/>
              </a:solidFill>
              <a:prstDash val="dash"/>
              <a:miter lim="800000"/>
              <a:headEnd/>
              <a:tailEnd/>
            </a:ln>
          </p:spPr>
          <p:txBody>
            <a:bodyPr lIns="99310" tIns="49660" rIns="99310" bIns="49660"/>
            <a:lstStyle/>
            <a:p>
              <a:pPr lvl="0" defTabSz="1040349">
                <a:defRPr/>
              </a:pPr>
              <a:r>
                <a:rPr lang="en-US" altLang="zh-CN" sz="1300" b="1" kern="0" dirty="0">
                  <a:solidFill>
                    <a:srgbClr val="000000"/>
                  </a:solidFill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rPr>
                <a:t>Derivatives like Swaps and others</a:t>
              </a:r>
            </a:p>
          </p:txBody>
        </p:sp>
        <p:sp>
          <p:nvSpPr>
            <p:cNvPr id="37" name="AutoShape 23"/>
            <p:cNvSpPr>
              <a:spLocks noChangeArrowheads="1"/>
            </p:cNvSpPr>
            <p:nvPr/>
          </p:nvSpPr>
          <p:spPr bwMode="auto">
            <a:xfrm>
              <a:off x="1693612" y="4402414"/>
              <a:ext cx="2099950" cy="954489"/>
            </a:xfrm>
            <a:prstGeom prst="wedgeRectCallout">
              <a:avLst>
                <a:gd name="adj1" fmla="val 66931"/>
                <a:gd name="adj2" fmla="val -2412"/>
              </a:avLst>
            </a:prstGeom>
            <a:noFill/>
            <a:ln w="9525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 lIns="99310" tIns="49660" rIns="99310" bIns="49660"/>
            <a:lstStyle/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rPr>
                <a:t>Monitoring and rebalancing portfolio</a:t>
              </a:r>
              <a:endParaRPr kumimoji="0" lang="en-US" altLang="zh-CN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</p:txBody>
        </p:sp>
        <p:sp>
          <p:nvSpPr>
            <p:cNvPr id="38" name="AutoShape 24"/>
            <p:cNvSpPr>
              <a:spLocks noChangeArrowheads="1"/>
            </p:cNvSpPr>
            <p:nvPr/>
          </p:nvSpPr>
          <p:spPr bwMode="auto">
            <a:xfrm>
              <a:off x="2966473" y="1824821"/>
              <a:ext cx="2949137" cy="1149833"/>
            </a:xfrm>
            <a:prstGeom prst="wedgeRectCallout">
              <a:avLst>
                <a:gd name="adj1" fmla="val -45532"/>
                <a:gd name="adj2" fmla="val 67125"/>
              </a:avLst>
            </a:prstGeom>
            <a:noFill/>
            <a:ln w="38100">
              <a:solidFill>
                <a:srgbClr val="FF0000"/>
              </a:solidFill>
              <a:prstDash val="dash"/>
              <a:miter lim="800000"/>
              <a:headEnd/>
              <a:tailEnd/>
            </a:ln>
          </p:spPr>
          <p:txBody>
            <a:bodyPr lIns="99310" tIns="49660" rIns="99310" bIns="49660"/>
            <a:lstStyle/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CN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rPr>
                <a:t>First and renewal premium.</a:t>
              </a:r>
            </a:p>
            <a:p>
              <a:pPr marL="0" marR="0" lvl="0" indent="0" algn="l" defTabSz="104034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1300" b="1" kern="0" dirty="0" smtClean="0">
                  <a:solidFill>
                    <a:srgbClr val="000000"/>
                  </a:solidFill>
                  <a:latin typeface="Arial" panose="020B0604020202020204" pitchFamily="34" charset="0"/>
                  <a:ea typeface="宋体" charset="-122"/>
                  <a:cs typeface="Arial" panose="020B0604020202020204" pitchFamily="34" charset="0"/>
                </a:rPr>
                <a:t>(Source of reinvestment risk)</a:t>
              </a:r>
              <a:endParaRPr kumimoji="0" lang="en-US" altLang="zh-CN" sz="1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endParaRPr>
            </a:p>
          </p:txBody>
        </p:sp>
      </p:grpSp>
      <p:sp>
        <p:nvSpPr>
          <p:cNvPr id="54" name="Text Placeholder 1"/>
          <p:cNvSpPr txBox="1">
            <a:spLocks/>
          </p:cNvSpPr>
          <p:nvPr/>
        </p:nvSpPr>
        <p:spPr>
          <a:xfrm>
            <a:off x="228599" y="304800"/>
            <a:ext cx="6368547" cy="381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Investment Cycle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6019800" y="4343400"/>
            <a:ext cx="1194010" cy="2775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49660" tIns="49660" rIns="49660" bIns="49660" anchor="ctr" anchorCtr="1"/>
          <a:lstStyle/>
          <a:p>
            <a:pPr defTabSz="992844" eaLnBrk="0" hangingPunct="0"/>
            <a:r>
              <a:rPr lang="en-US" altLang="zh-CN" sz="1600" b="1" dirty="0" smtClean="0">
                <a:solidFill>
                  <a:srgbClr val="FFFFFF"/>
                </a:solidFill>
                <a:ea typeface="宋体" charset="-122"/>
                <a:cs typeface="Arial" pitchFamily="34" charset="0"/>
              </a:rPr>
              <a:t>ALM</a:t>
            </a:r>
            <a:endParaRPr lang="en-US" altLang="zh-CN" sz="1600" b="1" dirty="0">
              <a:solidFill>
                <a:srgbClr val="FFFFFF"/>
              </a:solidFill>
              <a:ea typeface="宋体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2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ChangeArrowheads="1"/>
          </p:cNvSpPr>
          <p:nvPr/>
        </p:nvSpPr>
        <p:spPr bwMode="auto">
          <a:xfrm>
            <a:off x="228600" y="1371600"/>
            <a:ext cx="8253491" cy="334044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Interest Rate Market Outlook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788" y="304800"/>
            <a:ext cx="8241303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Rate Outlook - India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1723441"/>
            <a:ext cx="8253490" cy="322955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101800" tIns="101800" rIns="101800" bIns="101800" numCol="1" anchor="t" anchorCtr="0" compatLnSpc="1">
            <a:prstTxWarp prst="textNoShape">
              <a:avLst/>
            </a:prstTxWarp>
          </a:bodyPr>
          <a:lstStyle/>
          <a:p>
            <a:pPr marL="407044" lvl="0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various media houses and brokerage reports, interest rates are expected to decline</a:t>
            </a:r>
          </a:p>
          <a:p>
            <a:pPr marL="407044" lvl="0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such circumstances, reinvest risk becomes a major risk for the Indian insurance market</a:t>
            </a:r>
          </a:p>
          <a:p>
            <a:pPr marL="407044" lvl="0" indent="-407044" algn="just" defTabSz="906938">
              <a:lnSpc>
                <a:spcPct val="150000"/>
              </a:lnSpc>
              <a:spcAft>
                <a:spcPts val="12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investment team along with the actuarial team will need to take steps based on their investment appetite</a:t>
            </a:r>
          </a:p>
          <a:p>
            <a:pPr marL="407044" lvl="0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7044" indent="-407044" defTabSz="906938">
              <a:spcAft>
                <a:spcPts val="600"/>
              </a:spcAft>
              <a:buClr>
                <a:srgbClr val="FFD200"/>
              </a:buClr>
              <a:buSzPct val="75000"/>
              <a:buFont typeface="Arial" charset="0"/>
              <a:buChar char="►"/>
            </a:pPr>
            <a:endParaRPr lang="en-US" sz="1400" b="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304800"/>
            <a:ext cx="8241303" cy="584753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pPr algn="l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 Rate History- India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28086897"/>
              </p:ext>
            </p:extLst>
          </p:nvPr>
        </p:nvGraphicFramePr>
        <p:xfrm>
          <a:off x="370563" y="1524000"/>
          <a:ext cx="8241303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Footer Placeholder 3"/>
          <p:cNvSpPr txBox="1">
            <a:spLocks/>
          </p:cNvSpPr>
          <p:nvPr/>
        </p:nvSpPr>
        <p:spPr>
          <a:xfrm>
            <a:off x="76199" y="6019801"/>
            <a:ext cx="4415015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b="1" kern="120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chemeClr val="tx1"/>
                </a:solidFill>
              </a:rPr>
              <a:t>Source: Database on Indian Economy RBI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4H00797_RF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17410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40532" y="6408580"/>
            <a:ext cx="575487" cy="96510"/>
          </a:xfrm>
          <a:prstGeom prst="rect">
            <a:avLst/>
          </a:prstGeom>
          <a:noFill/>
        </p:spPr>
        <p:txBody>
          <a:bodyPr lIns="79497" tIns="39750" rIns="79497" bIns="39750"/>
          <a:lstStyle/>
          <a:p>
            <a:pPr defTabSz="865327"/>
            <a:fld id="{97E5F024-A7CD-4D80-AA01-8650D23368C2}" type="slidenum">
              <a:rPr lang="en-US"/>
              <a:pPr defTabSz="865327"/>
              <a:t>9</a:t>
            </a:fld>
            <a:endParaRPr lang="en-US" dirty="0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gray">
          <a:xfrm>
            <a:off x="152400" y="1524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5327">
              <a:lnSpc>
                <a:spcPct val="90000"/>
              </a:lnSpc>
            </a:pPr>
            <a:r>
              <a:rPr lang="en-GB" altLang="zh-CN" sz="3200" b="1" dirty="0" smtClean="0">
                <a:solidFill>
                  <a:srgbClr val="FFFF00"/>
                </a:solidFill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rPr>
              <a:t>Tools for managing re-investment risk in non par products</a:t>
            </a:r>
            <a:endParaRPr lang="en-GB" altLang="zh-CN" sz="3200" b="1" dirty="0">
              <a:solidFill>
                <a:srgbClr val="FFFF00"/>
              </a:solidFill>
              <a:latin typeface="Arial" panose="020B0604020202020204" pitchFamily="34" charset="0"/>
              <a:ea typeface="宋体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1133</Words>
  <Application>Microsoft Office PowerPoint</Application>
  <PresentationFormat>On-screen Show (4:3)</PresentationFormat>
  <Paragraphs>226</Paragraphs>
  <Slides>21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LifeConvBirm02</vt:lpstr>
      <vt:lpstr>1_LifeConvBirm02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sanghamitra dey</cp:lastModifiedBy>
  <cp:revision>220</cp:revision>
  <dcterms:created xsi:type="dcterms:W3CDTF">2011-07-20T12:11:57Z</dcterms:created>
  <dcterms:modified xsi:type="dcterms:W3CDTF">2015-12-03T05:47:24Z</dcterms:modified>
</cp:coreProperties>
</file>