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21"/>
  </p:notesMasterIdLst>
  <p:sldIdLst>
    <p:sldId id="260" r:id="rId3"/>
    <p:sldId id="290" r:id="rId4"/>
    <p:sldId id="291" r:id="rId5"/>
    <p:sldId id="292" r:id="rId6"/>
    <p:sldId id="294" r:id="rId7"/>
    <p:sldId id="293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5" r:id="rId16"/>
    <p:sldId id="302" r:id="rId17"/>
    <p:sldId id="303" r:id="rId18"/>
    <p:sldId id="304" r:id="rId19"/>
    <p:sldId id="30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08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87C80D-B662-4EF8-BFA2-4C0DFF2045F4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6F5453-E169-4CCB-8D85-9F7AA3F0D7A0}">
      <dgm:prSet phldrT="[Text]" custT="1"/>
      <dgm:spPr/>
      <dgm:t>
        <a:bodyPr/>
        <a:lstStyle/>
        <a:p>
          <a:r>
            <a:rPr lang="en-US" sz="1800" dirty="0" smtClean="0">
              <a:latin typeface="Arial" panose="020B0604020202020204" pitchFamily="34" charset="0"/>
              <a:cs typeface="Arial" panose="020B0604020202020204" pitchFamily="34" charset="0"/>
            </a:rPr>
            <a:t>ALSM Regulations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2B0694-AD70-4981-A39E-3F773F6B8CDA}" type="parTrans" cxnId="{22769CDE-5773-4138-82C2-C78CBF0E1FF3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C18CA4-8FEE-49BB-8B8D-3BE3CD5A76CE}" type="sibTrans" cxnId="{22769CDE-5773-4138-82C2-C78CBF0E1FF3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D534BA-144D-4D53-A41F-239C98E58C14}">
      <dgm:prSet phldrT="[Text]" custT="1"/>
      <dgm:spPr/>
      <dgm:t>
        <a:bodyPr/>
        <a:lstStyle/>
        <a:p>
          <a:r>
            <a:rPr lang="en-US" sz="1800" dirty="0" smtClean="0">
              <a:latin typeface="Arial" panose="020B0604020202020204" pitchFamily="34" charset="0"/>
              <a:cs typeface="Arial" panose="020B0604020202020204" pitchFamily="34" charset="0"/>
            </a:rPr>
            <a:t>Asset Valuation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C98EA7-72AB-44AB-9692-0A21AE06A888}" type="parTrans" cxnId="{EC2E5422-229F-44D7-B5B6-DC076344D420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0281E7-CDAD-4F6F-9A7E-883A3F075CA4}" type="sibTrans" cxnId="{EC2E5422-229F-44D7-B5B6-DC076344D420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840296-78A5-40C7-9726-480AD8D21CE7}">
      <dgm:prSet phldrT="[Text]" custT="1"/>
      <dgm:spPr/>
      <dgm:t>
        <a:bodyPr/>
        <a:lstStyle/>
        <a:p>
          <a:r>
            <a:rPr lang="en-US" sz="1800" dirty="0" smtClean="0">
              <a:latin typeface="Arial" panose="020B0604020202020204" pitchFamily="34" charset="0"/>
              <a:cs typeface="Arial" panose="020B0604020202020204" pitchFamily="34" charset="0"/>
            </a:rPr>
            <a:t>Liability Valuation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1A0E22-74BD-4979-B9C9-2D89D6B25326}" type="parTrans" cxnId="{ECB155E4-AD3A-457D-94AD-8209B372AC18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9A08D4-C3D2-440A-B440-85B346B807DA}" type="sibTrans" cxnId="{ECB155E4-AD3A-457D-94AD-8209B372AC18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01337B-E164-41B5-AB1C-787E856A10C7}">
      <dgm:prSet phldrT="[Text]" custT="1"/>
      <dgm:spPr/>
      <dgm:t>
        <a:bodyPr/>
        <a:lstStyle/>
        <a:p>
          <a:r>
            <a:rPr lang="en-US" sz="1800" dirty="0" smtClean="0">
              <a:latin typeface="Arial" panose="020B0604020202020204" pitchFamily="34" charset="0"/>
              <a:cs typeface="Arial" panose="020B0604020202020204" pitchFamily="34" charset="0"/>
            </a:rPr>
            <a:t>Determination of Solvency Margin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6A4560-8216-4E61-8539-6E9AB98DE413}" type="parTrans" cxnId="{648E43B5-E250-46AC-94E2-C45D2FAA22BE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30D5D0-3784-483C-A348-FB783EFAEE6A}" type="sibTrans" cxnId="{648E43B5-E250-46AC-94E2-C45D2FAA22BE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2FC6F3-207D-4CFF-8DDB-4FFE821FB822}" type="pres">
      <dgm:prSet presAssocID="{A487C80D-B662-4EF8-BFA2-4C0DFF2045F4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A5857E0-0C46-4CD9-AB8C-E44A7C28F9A9}" type="pres">
      <dgm:prSet presAssocID="{A56F5453-E169-4CCB-8D85-9F7AA3F0D7A0}" presName="hierRoot1" presStyleCnt="0">
        <dgm:presLayoutVars>
          <dgm:hierBranch val="init"/>
        </dgm:presLayoutVars>
      </dgm:prSet>
      <dgm:spPr/>
    </dgm:pt>
    <dgm:pt modelId="{24ED2ABC-6BD7-44E9-A047-957737327DA2}" type="pres">
      <dgm:prSet presAssocID="{A56F5453-E169-4CCB-8D85-9F7AA3F0D7A0}" presName="rootComposite1" presStyleCnt="0"/>
      <dgm:spPr/>
    </dgm:pt>
    <dgm:pt modelId="{5564E0CB-7A84-4945-9762-46192578F6F8}" type="pres">
      <dgm:prSet presAssocID="{A56F5453-E169-4CCB-8D85-9F7AA3F0D7A0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BC3DAD-27DC-4FBA-85CA-FFF7ADDBD333}" type="pres">
      <dgm:prSet presAssocID="{A56F5453-E169-4CCB-8D85-9F7AA3F0D7A0}" presName="topArc1" presStyleLbl="parChTrans1D1" presStyleIdx="0" presStyleCnt="8"/>
      <dgm:spPr/>
    </dgm:pt>
    <dgm:pt modelId="{99EA6C0F-1ED7-41DB-B96E-9203BC67D9C3}" type="pres">
      <dgm:prSet presAssocID="{A56F5453-E169-4CCB-8D85-9F7AA3F0D7A0}" presName="bottomArc1" presStyleLbl="parChTrans1D1" presStyleIdx="1" presStyleCnt="8"/>
      <dgm:spPr/>
    </dgm:pt>
    <dgm:pt modelId="{E2C0E871-7102-4F00-8BB8-1BD3B8309E3E}" type="pres">
      <dgm:prSet presAssocID="{A56F5453-E169-4CCB-8D85-9F7AA3F0D7A0}" presName="topConnNode1" presStyleLbl="node1" presStyleIdx="0" presStyleCnt="0"/>
      <dgm:spPr/>
      <dgm:t>
        <a:bodyPr/>
        <a:lstStyle/>
        <a:p>
          <a:endParaRPr lang="en-US"/>
        </a:p>
      </dgm:t>
    </dgm:pt>
    <dgm:pt modelId="{216487FC-EF61-4F9A-AE1E-0BA35B1D0984}" type="pres">
      <dgm:prSet presAssocID="{A56F5453-E169-4CCB-8D85-9F7AA3F0D7A0}" presName="hierChild2" presStyleCnt="0"/>
      <dgm:spPr/>
    </dgm:pt>
    <dgm:pt modelId="{9FBF92DA-DCAA-4E8B-9319-62326E1BCC42}" type="pres">
      <dgm:prSet presAssocID="{1FC98EA7-72AB-44AB-9692-0A21AE06A888}" presName="Name28" presStyleLbl="parChTrans1D2" presStyleIdx="0" presStyleCnt="3"/>
      <dgm:spPr/>
      <dgm:t>
        <a:bodyPr/>
        <a:lstStyle/>
        <a:p>
          <a:endParaRPr lang="en-US"/>
        </a:p>
      </dgm:t>
    </dgm:pt>
    <dgm:pt modelId="{A72EE48C-82BC-4DFA-AB6B-19C97F8B4497}" type="pres">
      <dgm:prSet presAssocID="{E8D534BA-144D-4D53-A41F-239C98E58C14}" presName="hierRoot2" presStyleCnt="0">
        <dgm:presLayoutVars>
          <dgm:hierBranch val="init"/>
        </dgm:presLayoutVars>
      </dgm:prSet>
      <dgm:spPr/>
    </dgm:pt>
    <dgm:pt modelId="{2A92A581-64E8-4AA1-80E1-7DB0994D479A}" type="pres">
      <dgm:prSet presAssocID="{E8D534BA-144D-4D53-A41F-239C98E58C14}" presName="rootComposite2" presStyleCnt="0"/>
      <dgm:spPr/>
    </dgm:pt>
    <dgm:pt modelId="{034039B4-2D91-4E7D-BE77-F1A31D149D0A}" type="pres">
      <dgm:prSet presAssocID="{E8D534BA-144D-4D53-A41F-239C98E58C14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C636DB-A005-4F4C-8D08-4F72AFCC9FAD}" type="pres">
      <dgm:prSet presAssocID="{E8D534BA-144D-4D53-A41F-239C98E58C14}" presName="topArc2" presStyleLbl="parChTrans1D1" presStyleIdx="2" presStyleCnt="8"/>
      <dgm:spPr/>
    </dgm:pt>
    <dgm:pt modelId="{2EAC95FF-9B60-4581-AC25-C3CADA1E86C5}" type="pres">
      <dgm:prSet presAssocID="{E8D534BA-144D-4D53-A41F-239C98E58C14}" presName="bottomArc2" presStyleLbl="parChTrans1D1" presStyleIdx="3" presStyleCnt="8"/>
      <dgm:spPr/>
    </dgm:pt>
    <dgm:pt modelId="{0BF8FA20-5DB8-4D0A-A81A-180EBF8DB563}" type="pres">
      <dgm:prSet presAssocID="{E8D534BA-144D-4D53-A41F-239C98E58C14}" presName="topConnNode2" presStyleLbl="node2" presStyleIdx="0" presStyleCnt="0"/>
      <dgm:spPr/>
      <dgm:t>
        <a:bodyPr/>
        <a:lstStyle/>
        <a:p>
          <a:endParaRPr lang="en-US"/>
        </a:p>
      </dgm:t>
    </dgm:pt>
    <dgm:pt modelId="{BF1801A7-A0F4-4F40-9132-E7E1DCD5EE05}" type="pres">
      <dgm:prSet presAssocID="{E8D534BA-144D-4D53-A41F-239C98E58C14}" presName="hierChild4" presStyleCnt="0"/>
      <dgm:spPr/>
    </dgm:pt>
    <dgm:pt modelId="{A3E738F4-0FE7-4C56-AA8C-CF9B39CC1588}" type="pres">
      <dgm:prSet presAssocID="{E8D534BA-144D-4D53-A41F-239C98E58C14}" presName="hierChild5" presStyleCnt="0"/>
      <dgm:spPr/>
    </dgm:pt>
    <dgm:pt modelId="{ED768540-940E-4C1B-94EB-C4B91E47C236}" type="pres">
      <dgm:prSet presAssocID="{931A0E22-74BD-4979-B9C9-2D89D6B25326}" presName="Name28" presStyleLbl="parChTrans1D2" presStyleIdx="1" presStyleCnt="3"/>
      <dgm:spPr/>
      <dgm:t>
        <a:bodyPr/>
        <a:lstStyle/>
        <a:p>
          <a:endParaRPr lang="en-US"/>
        </a:p>
      </dgm:t>
    </dgm:pt>
    <dgm:pt modelId="{F85F81A4-EA64-47BC-8691-FB6FAFFB49F3}" type="pres">
      <dgm:prSet presAssocID="{39840296-78A5-40C7-9726-480AD8D21CE7}" presName="hierRoot2" presStyleCnt="0">
        <dgm:presLayoutVars>
          <dgm:hierBranch val="init"/>
        </dgm:presLayoutVars>
      </dgm:prSet>
      <dgm:spPr/>
    </dgm:pt>
    <dgm:pt modelId="{6C341111-4DB2-4935-BD21-139226137AF4}" type="pres">
      <dgm:prSet presAssocID="{39840296-78A5-40C7-9726-480AD8D21CE7}" presName="rootComposite2" presStyleCnt="0"/>
      <dgm:spPr/>
    </dgm:pt>
    <dgm:pt modelId="{9A63131C-D92A-47DF-924A-12C401366064}" type="pres">
      <dgm:prSet presAssocID="{39840296-78A5-40C7-9726-480AD8D21CE7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7412DD-88D6-4F35-A13C-60FD37D81433}" type="pres">
      <dgm:prSet presAssocID="{39840296-78A5-40C7-9726-480AD8D21CE7}" presName="topArc2" presStyleLbl="parChTrans1D1" presStyleIdx="4" presStyleCnt="8"/>
      <dgm:spPr/>
    </dgm:pt>
    <dgm:pt modelId="{D9C52F11-E975-4E0B-8D37-66504A4A46F5}" type="pres">
      <dgm:prSet presAssocID="{39840296-78A5-40C7-9726-480AD8D21CE7}" presName="bottomArc2" presStyleLbl="parChTrans1D1" presStyleIdx="5" presStyleCnt="8"/>
      <dgm:spPr/>
    </dgm:pt>
    <dgm:pt modelId="{64DF7A73-C87E-404C-87D2-C47FF3A58C06}" type="pres">
      <dgm:prSet presAssocID="{39840296-78A5-40C7-9726-480AD8D21CE7}" presName="topConnNode2" presStyleLbl="node2" presStyleIdx="0" presStyleCnt="0"/>
      <dgm:spPr/>
      <dgm:t>
        <a:bodyPr/>
        <a:lstStyle/>
        <a:p>
          <a:endParaRPr lang="en-US"/>
        </a:p>
      </dgm:t>
    </dgm:pt>
    <dgm:pt modelId="{F07AEF9D-47F2-4A63-9D44-44C36A56FC5E}" type="pres">
      <dgm:prSet presAssocID="{39840296-78A5-40C7-9726-480AD8D21CE7}" presName="hierChild4" presStyleCnt="0"/>
      <dgm:spPr/>
    </dgm:pt>
    <dgm:pt modelId="{26C2A7ED-0B85-4DC4-94AA-52AA43481391}" type="pres">
      <dgm:prSet presAssocID="{39840296-78A5-40C7-9726-480AD8D21CE7}" presName="hierChild5" presStyleCnt="0"/>
      <dgm:spPr/>
    </dgm:pt>
    <dgm:pt modelId="{A2D15AEA-95F7-46ED-A90B-059628BA5BD8}" type="pres">
      <dgm:prSet presAssocID="{C86A4560-8216-4E61-8539-6E9AB98DE413}" presName="Name28" presStyleLbl="parChTrans1D2" presStyleIdx="2" presStyleCnt="3"/>
      <dgm:spPr/>
      <dgm:t>
        <a:bodyPr/>
        <a:lstStyle/>
        <a:p>
          <a:endParaRPr lang="en-US"/>
        </a:p>
      </dgm:t>
    </dgm:pt>
    <dgm:pt modelId="{26C9FEAA-B7A7-48D5-856F-B0941F5836B9}" type="pres">
      <dgm:prSet presAssocID="{B901337B-E164-41B5-AB1C-787E856A10C7}" presName="hierRoot2" presStyleCnt="0">
        <dgm:presLayoutVars>
          <dgm:hierBranch val="init"/>
        </dgm:presLayoutVars>
      </dgm:prSet>
      <dgm:spPr/>
    </dgm:pt>
    <dgm:pt modelId="{C3F4D574-4DB9-4DC5-8A15-4A9B04E407FF}" type="pres">
      <dgm:prSet presAssocID="{B901337B-E164-41B5-AB1C-787E856A10C7}" presName="rootComposite2" presStyleCnt="0"/>
      <dgm:spPr/>
    </dgm:pt>
    <dgm:pt modelId="{8918DDE4-D086-4959-A6A3-939E31141C7B}" type="pres">
      <dgm:prSet presAssocID="{B901337B-E164-41B5-AB1C-787E856A10C7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359A07-8916-4D57-A637-ACA7D542C658}" type="pres">
      <dgm:prSet presAssocID="{B901337B-E164-41B5-AB1C-787E856A10C7}" presName="topArc2" presStyleLbl="parChTrans1D1" presStyleIdx="6" presStyleCnt="8"/>
      <dgm:spPr/>
    </dgm:pt>
    <dgm:pt modelId="{802BFCD2-2150-458E-8DAB-E86D123B03E4}" type="pres">
      <dgm:prSet presAssocID="{B901337B-E164-41B5-AB1C-787E856A10C7}" presName="bottomArc2" presStyleLbl="parChTrans1D1" presStyleIdx="7" presStyleCnt="8"/>
      <dgm:spPr/>
    </dgm:pt>
    <dgm:pt modelId="{D581F2B0-164E-45B7-82F1-68C170F37308}" type="pres">
      <dgm:prSet presAssocID="{B901337B-E164-41B5-AB1C-787E856A10C7}" presName="topConnNode2" presStyleLbl="node2" presStyleIdx="0" presStyleCnt="0"/>
      <dgm:spPr/>
      <dgm:t>
        <a:bodyPr/>
        <a:lstStyle/>
        <a:p>
          <a:endParaRPr lang="en-US"/>
        </a:p>
      </dgm:t>
    </dgm:pt>
    <dgm:pt modelId="{62BF69EE-9FE5-4821-A12D-95F514A5FE3D}" type="pres">
      <dgm:prSet presAssocID="{B901337B-E164-41B5-AB1C-787E856A10C7}" presName="hierChild4" presStyleCnt="0"/>
      <dgm:spPr/>
    </dgm:pt>
    <dgm:pt modelId="{045C2A45-6615-475C-A930-03A21ED51692}" type="pres">
      <dgm:prSet presAssocID="{B901337B-E164-41B5-AB1C-787E856A10C7}" presName="hierChild5" presStyleCnt="0"/>
      <dgm:spPr/>
    </dgm:pt>
    <dgm:pt modelId="{87025FD3-44B3-4930-BA35-91D2F1223EED}" type="pres">
      <dgm:prSet presAssocID="{A56F5453-E169-4CCB-8D85-9F7AA3F0D7A0}" presName="hierChild3" presStyleCnt="0"/>
      <dgm:spPr/>
    </dgm:pt>
  </dgm:ptLst>
  <dgm:cxnLst>
    <dgm:cxn modelId="{EC2E5422-229F-44D7-B5B6-DC076344D420}" srcId="{A56F5453-E169-4CCB-8D85-9F7AA3F0D7A0}" destId="{E8D534BA-144D-4D53-A41F-239C98E58C14}" srcOrd="0" destOrd="0" parTransId="{1FC98EA7-72AB-44AB-9692-0A21AE06A888}" sibTransId="{530281E7-CDAD-4F6F-9A7E-883A3F075CA4}"/>
    <dgm:cxn modelId="{C728D84F-2E66-4636-B206-A6EACCCC0B1A}" type="presOf" srcId="{1FC98EA7-72AB-44AB-9692-0A21AE06A888}" destId="{9FBF92DA-DCAA-4E8B-9319-62326E1BCC42}" srcOrd="0" destOrd="0" presId="urn:microsoft.com/office/officeart/2008/layout/HalfCircleOrganizationChart"/>
    <dgm:cxn modelId="{756E33DD-207D-4D24-B988-EB6C62397707}" type="presOf" srcId="{E8D534BA-144D-4D53-A41F-239C98E58C14}" destId="{034039B4-2D91-4E7D-BE77-F1A31D149D0A}" srcOrd="0" destOrd="0" presId="urn:microsoft.com/office/officeart/2008/layout/HalfCircleOrganizationChart"/>
    <dgm:cxn modelId="{591314BD-E858-4107-A37E-B1A1D5A562BC}" type="presOf" srcId="{931A0E22-74BD-4979-B9C9-2D89D6B25326}" destId="{ED768540-940E-4C1B-94EB-C4B91E47C236}" srcOrd="0" destOrd="0" presId="urn:microsoft.com/office/officeart/2008/layout/HalfCircleOrganizationChart"/>
    <dgm:cxn modelId="{29744051-9A7D-4A10-BD42-62752D19C1B3}" type="presOf" srcId="{C86A4560-8216-4E61-8539-6E9AB98DE413}" destId="{A2D15AEA-95F7-46ED-A90B-059628BA5BD8}" srcOrd="0" destOrd="0" presId="urn:microsoft.com/office/officeart/2008/layout/HalfCircleOrganizationChart"/>
    <dgm:cxn modelId="{44A19EA3-2D57-4F58-BD43-2B7315209292}" type="presOf" srcId="{A56F5453-E169-4CCB-8D85-9F7AA3F0D7A0}" destId="{5564E0CB-7A84-4945-9762-46192578F6F8}" srcOrd="0" destOrd="0" presId="urn:microsoft.com/office/officeart/2008/layout/HalfCircleOrganizationChart"/>
    <dgm:cxn modelId="{22769CDE-5773-4138-82C2-C78CBF0E1FF3}" srcId="{A487C80D-B662-4EF8-BFA2-4C0DFF2045F4}" destId="{A56F5453-E169-4CCB-8D85-9F7AA3F0D7A0}" srcOrd="0" destOrd="0" parTransId="{A02B0694-AD70-4981-A39E-3F773F6B8CDA}" sibTransId="{85C18CA4-8FEE-49BB-8B8D-3BE3CD5A76CE}"/>
    <dgm:cxn modelId="{EBF6E7DE-B050-4D43-8DAB-CE4B35D942ED}" type="presOf" srcId="{A56F5453-E169-4CCB-8D85-9F7AA3F0D7A0}" destId="{E2C0E871-7102-4F00-8BB8-1BD3B8309E3E}" srcOrd="1" destOrd="0" presId="urn:microsoft.com/office/officeart/2008/layout/HalfCircleOrganizationChart"/>
    <dgm:cxn modelId="{DCE5A055-08BA-4DD6-A03D-6834B0A7288F}" type="presOf" srcId="{B901337B-E164-41B5-AB1C-787E856A10C7}" destId="{D581F2B0-164E-45B7-82F1-68C170F37308}" srcOrd="1" destOrd="0" presId="urn:microsoft.com/office/officeart/2008/layout/HalfCircleOrganizationChart"/>
    <dgm:cxn modelId="{C28A4B85-FE4B-4A0B-BF05-9B9BAB6CD0E3}" type="presOf" srcId="{E8D534BA-144D-4D53-A41F-239C98E58C14}" destId="{0BF8FA20-5DB8-4D0A-A81A-180EBF8DB563}" srcOrd="1" destOrd="0" presId="urn:microsoft.com/office/officeart/2008/layout/HalfCircleOrganizationChart"/>
    <dgm:cxn modelId="{3B98844B-5389-453F-BA69-939E9B2B5FF7}" type="presOf" srcId="{39840296-78A5-40C7-9726-480AD8D21CE7}" destId="{64DF7A73-C87E-404C-87D2-C47FF3A58C06}" srcOrd="1" destOrd="0" presId="urn:microsoft.com/office/officeart/2008/layout/HalfCircleOrganizationChart"/>
    <dgm:cxn modelId="{F01DB534-B3D3-400C-BA1B-6EA74DF67471}" type="presOf" srcId="{B901337B-E164-41B5-AB1C-787E856A10C7}" destId="{8918DDE4-D086-4959-A6A3-939E31141C7B}" srcOrd="0" destOrd="0" presId="urn:microsoft.com/office/officeart/2008/layout/HalfCircleOrganizationChart"/>
    <dgm:cxn modelId="{1832ED20-BFBC-4FF9-880F-5F635C48A58E}" type="presOf" srcId="{39840296-78A5-40C7-9726-480AD8D21CE7}" destId="{9A63131C-D92A-47DF-924A-12C401366064}" srcOrd="0" destOrd="0" presId="urn:microsoft.com/office/officeart/2008/layout/HalfCircleOrganizationChart"/>
    <dgm:cxn modelId="{C41DBC2C-3C61-4E65-8803-5D413C8D1E2D}" type="presOf" srcId="{A487C80D-B662-4EF8-BFA2-4C0DFF2045F4}" destId="{0E2FC6F3-207D-4CFF-8DDB-4FFE821FB822}" srcOrd="0" destOrd="0" presId="urn:microsoft.com/office/officeart/2008/layout/HalfCircleOrganizationChart"/>
    <dgm:cxn modelId="{648E43B5-E250-46AC-94E2-C45D2FAA22BE}" srcId="{A56F5453-E169-4CCB-8D85-9F7AA3F0D7A0}" destId="{B901337B-E164-41B5-AB1C-787E856A10C7}" srcOrd="2" destOrd="0" parTransId="{C86A4560-8216-4E61-8539-6E9AB98DE413}" sibTransId="{7B30D5D0-3784-483C-A348-FB783EFAEE6A}"/>
    <dgm:cxn modelId="{ECB155E4-AD3A-457D-94AD-8209B372AC18}" srcId="{A56F5453-E169-4CCB-8D85-9F7AA3F0D7A0}" destId="{39840296-78A5-40C7-9726-480AD8D21CE7}" srcOrd="1" destOrd="0" parTransId="{931A0E22-74BD-4979-B9C9-2D89D6B25326}" sibTransId="{109A08D4-C3D2-440A-B440-85B346B807DA}"/>
    <dgm:cxn modelId="{34CE0DE4-4BE6-42B0-AE57-EBC4D41EA6F5}" type="presParOf" srcId="{0E2FC6F3-207D-4CFF-8DDB-4FFE821FB822}" destId="{5A5857E0-0C46-4CD9-AB8C-E44A7C28F9A9}" srcOrd="0" destOrd="0" presId="urn:microsoft.com/office/officeart/2008/layout/HalfCircleOrganizationChart"/>
    <dgm:cxn modelId="{A49718C3-706B-4FF1-97F6-9D6FA13A315C}" type="presParOf" srcId="{5A5857E0-0C46-4CD9-AB8C-E44A7C28F9A9}" destId="{24ED2ABC-6BD7-44E9-A047-957737327DA2}" srcOrd="0" destOrd="0" presId="urn:microsoft.com/office/officeart/2008/layout/HalfCircleOrganizationChart"/>
    <dgm:cxn modelId="{C37B7E51-E42D-43E8-9B1B-2C6C1FDF1C76}" type="presParOf" srcId="{24ED2ABC-6BD7-44E9-A047-957737327DA2}" destId="{5564E0CB-7A84-4945-9762-46192578F6F8}" srcOrd="0" destOrd="0" presId="urn:microsoft.com/office/officeart/2008/layout/HalfCircleOrganizationChart"/>
    <dgm:cxn modelId="{A0AF76A5-F054-49BB-B73D-1989F9574C1E}" type="presParOf" srcId="{24ED2ABC-6BD7-44E9-A047-957737327DA2}" destId="{01BC3DAD-27DC-4FBA-85CA-FFF7ADDBD333}" srcOrd="1" destOrd="0" presId="urn:microsoft.com/office/officeart/2008/layout/HalfCircleOrganizationChart"/>
    <dgm:cxn modelId="{9335B2CB-4473-4992-B989-B77A8976B605}" type="presParOf" srcId="{24ED2ABC-6BD7-44E9-A047-957737327DA2}" destId="{99EA6C0F-1ED7-41DB-B96E-9203BC67D9C3}" srcOrd="2" destOrd="0" presId="urn:microsoft.com/office/officeart/2008/layout/HalfCircleOrganizationChart"/>
    <dgm:cxn modelId="{99B59776-CCC0-4A75-971D-3B37B3BC1AC8}" type="presParOf" srcId="{24ED2ABC-6BD7-44E9-A047-957737327DA2}" destId="{E2C0E871-7102-4F00-8BB8-1BD3B8309E3E}" srcOrd="3" destOrd="0" presId="urn:microsoft.com/office/officeart/2008/layout/HalfCircleOrganizationChart"/>
    <dgm:cxn modelId="{E19007A3-8513-49FB-AC27-3248B7BF548A}" type="presParOf" srcId="{5A5857E0-0C46-4CD9-AB8C-E44A7C28F9A9}" destId="{216487FC-EF61-4F9A-AE1E-0BA35B1D0984}" srcOrd="1" destOrd="0" presId="urn:microsoft.com/office/officeart/2008/layout/HalfCircleOrganizationChart"/>
    <dgm:cxn modelId="{2248D6BD-EB8D-4EB5-BFD8-1B84D65BBC6C}" type="presParOf" srcId="{216487FC-EF61-4F9A-AE1E-0BA35B1D0984}" destId="{9FBF92DA-DCAA-4E8B-9319-62326E1BCC42}" srcOrd="0" destOrd="0" presId="urn:microsoft.com/office/officeart/2008/layout/HalfCircleOrganizationChart"/>
    <dgm:cxn modelId="{6D1E089A-8D8E-43E0-A0AB-BB09F32943CD}" type="presParOf" srcId="{216487FC-EF61-4F9A-AE1E-0BA35B1D0984}" destId="{A72EE48C-82BC-4DFA-AB6B-19C97F8B4497}" srcOrd="1" destOrd="0" presId="urn:microsoft.com/office/officeart/2008/layout/HalfCircleOrganizationChart"/>
    <dgm:cxn modelId="{B0A163CE-1429-4C0B-AD37-43FAFBAE349E}" type="presParOf" srcId="{A72EE48C-82BC-4DFA-AB6B-19C97F8B4497}" destId="{2A92A581-64E8-4AA1-80E1-7DB0994D479A}" srcOrd="0" destOrd="0" presId="urn:microsoft.com/office/officeart/2008/layout/HalfCircleOrganizationChart"/>
    <dgm:cxn modelId="{0119573B-E3B2-438A-89B8-B70AF2C41A48}" type="presParOf" srcId="{2A92A581-64E8-4AA1-80E1-7DB0994D479A}" destId="{034039B4-2D91-4E7D-BE77-F1A31D149D0A}" srcOrd="0" destOrd="0" presId="urn:microsoft.com/office/officeart/2008/layout/HalfCircleOrganizationChart"/>
    <dgm:cxn modelId="{714DC448-B660-4922-B2A1-639E6EAF4C84}" type="presParOf" srcId="{2A92A581-64E8-4AA1-80E1-7DB0994D479A}" destId="{E9C636DB-A005-4F4C-8D08-4F72AFCC9FAD}" srcOrd="1" destOrd="0" presId="urn:microsoft.com/office/officeart/2008/layout/HalfCircleOrganizationChart"/>
    <dgm:cxn modelId="{5B4C6655-70DB-4395-975B-A29F4F3F2F9B}" type="presParOf" srcId="{2A92A581-64E8-4AA1-80E1-7DB0994D479A}" destId="{2EAC95FF-9B60-4581-AC25-C3CADA1E86C5}" srcOrd="2" destOrd="0" presId="urn:microsoft.com/office/officeart/2008/layout/HalfCircleOrganizationChart"/>
    <dgm:cxn modelId="{8903D34D-F3A4-46F3-A23F-49D321BE1126}" type="presParOf" srcId="{2A92A581-64E8-4AA1-80E1-7DB0994D479A}" destId="{0BF8FA20-5DB8-4D0A-A81A-180EBF8DB563}" srcOrd="3" destOrd="0" presId="urn:microsoft.com/office/officeart/2008/layout/HalfCircleOrganizationChart"/>
    <dgm:cxn modelId="{70B72A62-D35B-485E-95CC-108F0A33AE68}" type="presParOf" srcId="{A72EE48C-82BC-4DFA-AB6B-19C97F8B4497}" destId="{BF1801A7-A0F4-4F40-9132-E7E1DCD5EE05}" srcOrd="1" destOrd="0" presId="urn:microsoft.com/office/officeart/2008/layout/HalfCircleOrganizationChart"/>
    <dgm:cxn modelId="{3E1CE5E7-A9F7-4F35-98CD-983485326CA3}" type="presParOf" srcId="{A72EE48C-82BC-4DFA-AB6B-19C97F8B4497}" destId="{A3E738F4-0FE7-4C56-AA8C-CF9B39CC1588}" srcOrd="2" destOrd="0" presId="urn:microsoft.com/office/officeart/2008/layout/HalfCircleOrganizationChart"/>
    <dgm:cxn modelId="{DE122269-6248-45FE-B69A-69AA9ED1B9F2}" type="presParOf" srcId="{216487FC-EF61-4F9A-AE1E-0BA35B1D0984}" destId="{ED768540-940E-4C1B-94EB-C4B91E47C236}" srcOrd="2" destOrd="0" presId="urn:microsoft.com/office/officeart/2008/layout/HalfCircleOrganizationChart"/>
    <dgm:cxn modelId="{CAAEFA9A-347F-4C24-B2EB-CB0773E08006}" type="presParOf" srcId="{216487FC-EF61-4F9A-AE1E-0BA35B1D0984}" destId="{F85F81A4-EA64-47BC-8691-FB6FAFFB49F3}" srcOrd="3" destOrd="0" presId="urn:microsoft.com/office/officeart/2008/layout/HalfCircleOrganizationChart"/>
    <dgm:cxn modelId="{E0906394-5C72-47F9-BF02-AB03A9062E00}" type="presParOf" srcId="{F85F81A4-EA64-47BC-8691-FB6FAFFB49F3}" destId="{6C341111-4DB2-4935-BD21-139226137AF4}" srcOrd="0" destOrd="0" presId="urn:microsoft.com/office/officeart/2008/layout/HalfCircleOrganizationChart"/>
    <dgm:cxn modelId="{7F3E0C08-82BD-4F62-91AE-792407ECC97E}" type="presParOf" srcId="{6C341111-4DB2-4935-BD21-139226137AF4}" destId="{9A63131C-D92A-47DF-924A-12C401366064}" srcOrd="0" destOrd="0" presId="urn:microsoft.com/office/officeart/2008/layout/HalfCircleOrganizationChart"/>
    <dgm:cxn modelId="{2528F64F-E0A5-4F56-8DE9-01D59DEBC30F}" type="presParOf" srcId="{6C341111-4DB2-4935-BD21-139226137AF4}" destId="{CC7412DD-88D6-4F35-A13C-60FD37D81433}" srcOrd="1" destOrd="0" presId="urn:microsoft.com/office/officeart/2008/layout/HalfCircleOrganizationChart"/>
    <dgm:cxn modelId="{A1602E38-5C59-45CA-92BB-6D6A67728F53}" type="presParOf" srcId="{6C341111-4DB2-4935-BD21-139226137AF4}" destId="{D9C52F11-E975-4E0B-8D37-66504A4A46F5}" srcOrd="2" destOrd="0" presId="urn:microsoft.com/office/officeart/2008/layout/HalfCircleOrganizationChart"/>
    <dgm:cxn modelId="{8318EC56-917E-4F3B-9FE1-1CF4562ACAB5}" type="presParOf" srcId="{6C341111-4DB2-4935-BD21-139226137AF4}" destId="{64DF7A73-C87E-404C-87D2-C47FF3A58C06}" srcOrd="3" destOrd="0" presId="urn:microsoft.com/office/officeart/2008/layout/HalfCircleOrganizationChart"/>
    <dgm:cxn modelId="{95CBABDF-D694-4FBC-8A7B-C741EE02225C}" type="presParOf" srcId="{F85F81A4-EA64-47BC-8691-FB6FAFFB49F3}" destId="{F07AEF9D-47F2-4A63-9D44-44C36A56FC5E}" srcOrd="1" destOrd="0" presId="urn:microsoft.com/office/officeart/2008/layout/HalfCircleOrganizationChart"/>
    <dgm:cxn modelId="{50681A3C-F6F7-443E-927C-42DF68309B17}" type="presParOf" srcId="{F85F81A4-EA64-47BC-8691-FB6FAFFB49F3}" destId="{26C2A7ED-0B85-4DC4-94AA-52AA43481391}" srcOrd="2" destOrd="0" presId="urn:microsoft.com/office/officeart/2008/layout/HalfCircleOrganizationChart"/>
    <dgm:cxn modelId="{93324864-2895-46F1-8AA7-BEE6045937B8}" type="presParOf" srcId="{216487FC-EF61-4F9A-AE1E-0BA35B1D0984}" destId="{A2D15AEA-95F7-46ED-A90B-059628BA5BD8}" srcOrd="4" destOrd="0" presId="urn:microsoft.com/office/officeart/2008/layout/HalfCircleOrganizationChart"/>
    <dgm:cxn modelId="{F65F0202-EDCE-4418-B786-A53AB4E22E72}" type="presParOf" srcId="{216487FC-EF61-4F9A-AE1E-0BA35B1D0984}" destId="{26C9FEAA-B7A7-48D5-856F-B0941F5836B9}" srcOrd="5" destOrd="0" presId="urn:microsoft.com/office/officeart/2008/layout/HalfCircleOrganizationChart"/>
    <dgm:cxn modelId="{26F7F740-B380-472F-AF10-1377ADFAD349}" type="presParOf" srcId="{26C9FEAA-B7A7-48D5-856F-B0941F5836B9}" destId="{C3F4D574-4DB9-4DC5-8A15-4A9B04E407FF}" srcOrd="0" destOrd="0" presId="urn:microsoft.com/office/officeart/2008/layout/HalfCircleOrganizationChart"/>
    <dgm:cxn modelId="{498584E6-7405-4202-B1C3-807293C0A559}" type="presParOf" srcId="{C3F4D574-4DB9-4DC5-8A15-4A9B04E407FF}" destId="{8918DDE4-D086-4959-A6A3-939E31141C7B}" srcOrd="0" destOrd="0" presId="urn:microsoft.com/office/officeart/2008/layout/HalfCircleOrganizationChart"/>
    <dgm:cxn modelId="{7F5DF6DE-038C-41B7-B666-8E0C72BB1CB9}" type="presParOf" srcId="{C3F4D574-4DB9-4DC5-8A15-4A9B04E407FF}" destId="{37359A07-8916-4D57-A637-ACA7D542C658}" srcOrd="1" destOrd="0" presId="urn:microsoft.com/office/officeart/2008/layout/HalfCircleOrganizationChart"/>
    <dgm:cxn modelId="{C958430F-02BE-4FAB-9421-AFF5DF6BC399}" type="presParOf" srcId="{C3F4D574-4DB9-4DC5-8A15-4A9B04E407FF}" destId="{802BFCD2-2150-458E-8DAB-E86D123B03E4}" srcOrd="2" destOrd="0" presId="urn:microsoft.com/office/officeart/2008/layout/HalfCircleOrganizationChart"/>
    <dgm:cxn modelId="{E69B996C-64D5-4DDD-A8AB-34A81382AFA9}" type="presParOf" srcId="{C3F4D574-4DB9-4DC5-8A15-4A9B04E407FF}" destId="{D581F2B0-164E-45B7-82F1-68C170F37308}" srcOrd="3" destOrd="0" presId="urn:microsoft.com/office/officeart/2008/layout/HalfCircleOrganizationChart"/>
    <dgm:cxn modelId="{373A74A0-46D8-4972-9A92-F2F5C70750F2}" type="presParOf" srcId="{26C9FEAA-B7A7-48D5-856F-B0941F5836B9}" destId="{62BF69EE-9FE5-4821-A12D-95F514A5FE3D}" srcOrd="1" destOrd="0" presId="urn:microsoft.com/office/officeart/2008/layout/HalfCircleOrganizationChart"/>
    <dgm:cxn modelId="{AF61061A-6CE9-4817-A005-19F8B981ADCE}" type="presParOf" srcId="{26C9FEAA-B7A7-48D5-856F-B0941F5836B9}" destId="{045C2A45-6615-475C-A930-03A21ED51692}" srcOrd="2" destOrd="0" presId="urn:microsoft.com/office/officeart/2008/layout/HalfCircleOrganizationChart"/>
    <dgm:cxn modelId="{70D68E7A-F121-46CC-A14A-A13796A9D66E}" type="presParOf" srcId="{5A5857E0-0C46-4CD9-AB8C-E44A7C28F9A9}" destId="{87025FD3-44B3-4930-BA35-91D2F1223EED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8F9D4C-6DBE-46EC-8765-4397B764444C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</dgm:pt>
    <dgm:pt modelId="{0AC97C98-9C28-43EC-A044-7A2EA9ECD9BE}">
      <dgm:prSet phldrT="[Text]" custT="1"/>
      <dgm:spPr/>
      <dgm:t>
        <a:bodyPr/>
        <a:lstStyle/>
        <a:p>
          <a:r>
            <a:rPr lang="en-US" sz="1600" dirty="0" smtClean="0"/>
            <a:t>Working Committee constituted by IRDAI</a:t>
          </a:r>
          <a:endParaRPr lang="en-US" sz="1600" dirty="0"/>
        </a:p>
      </dgm:t>
    </dgm:pt>
    <dgm:pt modelId="{AF0AE1FA-5AC7-4DEF-A88A-2D663FE90717}" type="parTrans" cxnId="{36BD5CC8-0D8D-4E13-88A0-EB69B23B5B11}">
      <dgm:prSet/>
      <dgm:spPr/>
      <dgm:t>
        <a:bodyPr/>
        <a:lstStyle/>
        <a:p>
          <a:endParaRPr lang="en-US" sz="1600"/>
        </a:p>
      </dgm:t>
    </dgm:pt>
    <dgm:pt modelId="{855DD49A-ED7B-4D8D-A0BC-2050D7C77B30}" type="sibTrans" cxnId="{36BD5CC8-0D8D-4E13-88A0-EB69B23B5B11}">
      <dgm:prSet custT="1"/>
      <dgm:spPr/>
      <dgm:t>
        <a:bodyPr/>
        <a:lstStyle/>
        <a:p>
          <a:endParaRPr lang="en-US" sz="1600"/>
        </a:p>
      </dgm:t>
    </dgm:pt>
    <dgm:pt modelId="{59BB797B-336E-4B2E-BEE5-2D7A8A2C4E1E}">
      <dgm:prSet phldrT="[Text]" custT="1"/>
      <dgm:spPr/>
      <dgm:t>
        <a:bodyPr/>
        <a:lstStyle/>
        <a:p>
          <a:r>
            <a:rPr lang="en-US" sz="1600" dirty="0" smtClean="0"/>
            <a:t>Committee Report on ALSM with proposed changes</a:t>
          </a:r>
          <a:endParaRPr lang="en-US" sz="1600" dirty="0"/>
        </a:p>
      </dgm:t>
    </dgm:pt>
    <dgm:pt modelId="{1F3BE329-8CB3-4772-9A39-EC28C953F647}" type="parTrans" cxnId="{27315AD4-C139-42FB-8EA6-2CF267F71526}">
      <dgm:prSet/>
      <dgm:spPr/>
      <dgm:t>
        <a:bodyPr/>
        <a:lstStyle/>
        <a:p>
          <a:endParaRPr lang="en-US" sz="1600"/>
        </a:p>
      </dgm:t>
    </dgm:pt>
    <dgm:pt modelId="{00D54274-3E08-4FB0-9134-69223FC77E57}" type="sibTrans" cxnId="{27315AD4-C139-42FB-8EA6-2CF267F71526}">
      <dgm:prSet custT="1"/>
      <dgm:spPr/>
      <dgm:t>
        <a:bodyPr/>
        <a:lstStyle/>
        <a:p>
          <a:endParaRPr lang="en-US" sz="1600"/>
        </a:p>
      </dgm:t>
    </dgm:pt>
    <dgm:pt modelId="{41A359B3-7EEB-48B1-851A-F4DD8EA7A9F7}">
      <dgm:prSet custT="1"/>
      <dgm:spPr/>
      <dgm:t>
        <a:bodyPr/>
        <a:lstStyle/>
        <a:p>
          <a:r>
            <a:rPr lang="en-US" sz="1600" dirty="0" smtClean="0"/>
            <a:t>Exposure Draft on ALSM Regulations</a:t>
          </a:r>
          <a:endParaRPr lang="en-US" sz="1600" dirty="0"/>
        </a:p>
      </dgm:t>
    </dgm:pt>
    <dgm:pt modelId="{DC64C381-F470-4F94-B886-DB63E2DE1185}" type="parTrans" cxnId="{DF1C1715-0972-4CE7-B44F-DBBF64782FD3}">
      <dgm:prSet/>
      <dgm:spPr/>
      <dgm:t>
        <a:bodyPr/>
        <a:lstStyle/>
        <a:p>
          <a:endParaRPr lang="en-US" sz="1600"/>
        </a:p>
      </dgm:t>
    </dgm:pt>
    <dgm:pt modelId="{50F6A0BC-5166-4F00-A968-00EDF3C30590}" type="sibTrans" cxnId="{DF1C1715-0972-4CE7-B44F-DBBF64782FD3}">
      <dgm:prSet custT="1"/>
      <dgm:spPr/>
      <dgm:t>
        <a:bodyPr/>
        <a:lstStyle/>
        <a:p>
          <a:endParaRPr lang="en-US" sz="1600"/>
        </a:p>
      </dgm:t>
    </dgm:pt>
    <dgm:pt modelId="{5B3A1A0A-33B3-4D40-8A4B-7BBDEDBC308C}">
      <dgm:prSet custT="1"/>
      <dgm:spPr/>
      <dgm:t>
        <a:bodyPr/>
        <a:lstStyle/>
        <a:p>
          <a:r>
            <a:rPr lang="en-US" sz="1600" dirty="0" smtClean="0"/>
            <a:t>Comments from the Industry on the proposals</a:t>
          </a:r>
          <a:endParaRPr lang="en-US" sz="1600" dirty="0"/>
        </a:p>
      </dgm:t>
    </dgm:pt>
    <dgm:pt modelId="{59A0A819-EF2A-453E-A09D-846B689634FF}" type="parTrans" cxnId="{12639CD3-F9A6-4420-81D6-132A5ACAEF08}">
      <dgm:prSet/>
      <dgm:spPr/>
      <dgm:t>
        <a:bodyPr/>
        <a:lstStyle/>
        <a:p>
          <a:endParaRPr lang="en-US" sz="1600"/>
        </a:p>
      </dgm:t>
    </dgm:pt>
    <dgm:pt modelId="{52AADED5-1013-4014-8520-596222EF6CA6}" type="sibTrans" cxnId="{12639CD3-F9A6-4420-81D6-132A5ACAEF08}">
      <dgm:prSet custT="1"/>
      <dgm:spPr/>
      <dgm:t>
        <a:bodyPr/>
        <a:lstStyle/>
        <a:p>
          <a:endParaRPr lang="en-US" sz="1600"/>
        </a:p>
      </dgm:t>
    </dgm:pt>
    <dgm:pt modelId="{C399569A-8235-4760-9791-1308D55541EC}">
      <dgm:prSet custT="1"/>
      <dgm:spPr/>
      <dgm:t>
        <a:bodyPr/>
        <a:lstStyle/>
        <a:p>
          <a:r>
            <a:rPr lang="en-US" sz="1600" dirty="0" smtClean="0"/>
            <a:t>Comments on ALSM 2015 Regulation - Exposure Draft</a:t>
          </a:r>
          <a:endParaRPr lang="en-US" sz="1600" dirty="0"/>
        </a:p>
      </dgm:t>
    </dgm:pt>
    <dgm:pt modelId="{A54AC42A-BE88-43E6-8F84-2D3392199197}" type="parTrans" cxnId="{D15E5ACF-80C3-44C8-B435-7ED07F78FB20}">
      <dgm:prSet/>
      <dgm:spPr/>
      <dgm:t>
        <a:bodyPr/>
        <a:lstStyle/>
        <a:p>
          <a:endParaRPr lang="en-US" sz="1600"/>
        </a:p>
      </dgm:t>
    </dgm:pt>
    <dgm:pt modelId="{3AAA1650-27A8-4EAD-8C7A-688D92A8EC1C}" type="sibTrans" cxnId="{D15E5ACF-80C3-44C8-B435-7ED07F78FB20}">
      <dgm:prSet custT="1"/>
      <dgm:spPr/>
      <dgm:t>
        <a:bodyPr/>
        <a:lstStyle/>
        <a:p>
          <a:endParaRPr lang="en-US" sz="1600"/>
        </a:p>
      </dgm:t>
    </dgm:pt>
    <dgm:pt modelId="{657E1A40-641E-471B-94A2-FA3ABA1A2A3B}">
      <dgm:prSet custT="1"/>
      <dgm:spPr/>
      <dgm:t>
        <a:bodyPr/>
        <a:lstStyle/>
        <a:p>
          <a:r>
            <a:rPr lang="en-US" sz="1600" dirty="0" smtClean="0"/>
            <a:t>Revised ALSM 2015 Regulations</a:t>
          </a:r>
          <a:endParaRPr lang="en-US" sz="1600" dirty="0"/>
        </a:p>
      </dgm:t>
    </dgm:pt>
    <dgm:pt modelId="{470F0277-35FE-4434-974B-7844A71853B2}" type="parTrans" cxnId="{71CD5E5D-A566-46BF-9C7B-5F6BF6E0FD9A}">
      <dgm:prSet/>
      <dgm:spPr/>
      <dgm:t>
        <a:bodyPr/>
        <a:lstStyle/>
        <a:p>
          <a:endParaRPr lang="en-US" sz="1600"/>
        </a:p>
      </dgm:t>
    </dgm:pt>
    <dgm:pt modelId="{84610929-98F7-44D5-B233-A82C279790E9}" type="sibTrans" cxnId="{71CD5E5D-A566-46BF-9C7B-5F6BF6E0FD9A}">
      <dgm:prSet/>
      <dgm:spPr/>
      <dgm:t>
        <a:bodyPr/>
        <a:lstStyle/>
        <a:p>
          <a:endParaRPr lang="en-US" sz="1600"/>
        </a:p>
      </dgm:t>
    </dgm:pt>
    <dgm:pt modelId="{E8040D1D-4FB3-4A51-ACA2-20D2645D3B08}" type="pres">
      <dgm:prSet presAssocID="{0F8F9D4C-6DBE-46EC-8765-4397B764444C}" presName="diagram" presStyleCnt="0">
        <dgm:presLayoutVars>
          <dgm:dir/>
          <dgm:resizeHandles val="exact"/>
        </dgm:presLayoutVars>
      </dgm:prSet>
      <dgm:spPr/>
    </dgm:pt>
    <dgm:pt modelId="{BC78389D-26FE-4C28-8698-7288C9A190C8}" type="pres">
      <dgm:prSet presAssocID="{0AC97C98-9C28-43EC-A044-7A2EA9ECD9B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D58750-FAB2-4BEB-B324-D62030AEFC6F}" type="pres">
      <dgm:prSet presAssocID="{855DD49A-ED7B-4D8D-A0BC-2050D7C77B30}" presName="sibTrans" presStyleLbl="sibTrans2D1" presStyleIdx="0" presStyleCnt="5"/>
      <dgm:spPr/>
      <dgm:t>
        <a:bodyPr/>
        <a:lstStyle/>
        <a:p>
          <a:endParaRPr lang="en-US"/>
        </a:p>
      </dgm:t>
    </dgm:pt>
    <dgm:pt modelId="{58F03A89-6A20-4BB6-B751-A486EE0C751A}" type="pres">
      <dgm:prSet presAssocID="{855DD49A-ED7B-4D8D-A0BC-2050D7C77B30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36EA8200-BCF1-4143-8918-D1FA77FC59AF}" type="pres">
      <dgm:prSet presAssocID="{59BB797B-336E-4B2E-BEE5-2D7A8A2C4E1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134CE6-E473-4DD6-9D1D-3B8749702D44}" type="pres">
      <dgm:prSet presAssocID="{00D54274-3E08-4FB0-9134-69223FC77E57}" presName="sibTrans" presStyleLbl="sibTrans2D1" presStyleIdx="1" presStyleCnt="5"/>
      <dgm:spPr/>
      <dgm:t>
        <a:bodyPr/>
        <a:lstStyle/>
        <a:p>
          <a:endParaRPr lang="en-US"/>
        </a:p>
      </dgm:t>
    </dgm:pt>
    <dgm:pt modelId="{7D7324D2-ABAD-4189-8189-0D64FA7B7B60}" type="pres">
      <dgm:prSet presAssocID="{00D54274-3E08-4FB0-9134-69223FC77E57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3866DEEA-45E8-42E9-B904-A8269713BAC1}" type="pres">
      <dgm:prSet presAssocID="{5B3A1A0A-33B3-4D40-8A4B-7BBDEDBC308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04739E-2697-47D9-9B4F-F74BA0DEEB21}" type="pres">
      <dgm:prSet presAssocID="{52AADED5-1013-4014-8520-596222EF6CA6}" presName="sibTrans" presStyleLbl="sibTrans2D1" presStyleIdx="2" presStyleCnt="5"/>
      <dgm:spPr/>
      <dgm:t>
        <a:bodyPr/>
        <a:lstStyle/>
        <a:p>
          <a:endParaRPr lang="en-US"/>
        </a:p>
      </dgm:t>
    </dgm:pt>
    <dgm:pt modelId="{4CA25E43-9C4B-47B8-937D-B8C9E077465B}" type="pres">
      <dgm:prSet presAssocID="{52AADED5-1013-4014-8520-596222EF6CA6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9EC3E4FC-F157-47FB-A74E-435A851A77D0}" type="pres">
      <dgm:prSet presAssocID="{41A359B3-7EEB-48B1-851A-F4DD8EA7A9F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183CF1-5F77-4AED-98DF-41DF74EC9CA1}" type="pres">
      <dgm:prSet presAssocID="{50F6A0BC-5166-4F00-A968-00EDF3C30590}" presName="sibTrans" presStyleLbl="sibTrans2D1" presStyleIdx="3" presStyleCnt="5"/>
      <dgm:spPr/>
      <dgm:t>
        <a:bodyPr/>
        <a:lstStyle/>
        <a:p>
          <a:endParaRPr lang="en-US"/>
        </a:p>
      </dgm:t>
    </dgm:pt>
    <dgm:pt modelId="{D1F2FAEB-7608-4E6F-BA10-AF1F6975EE3D}" type="pres">
      <dgm:prSet presAssocID="{50F6A0BC-5166-4F00-A968-00EDF3C30590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81BDE97D-F91C-4F1C-BA82-8C30DD7BAED7}" type="pres">
      <dgm:prSet presAssocID="{C399569A-8235-4760-9791-1308D55541EC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34A8B1-5A0E-445A-BB24-A5D9CBEA611D}" type="pres">
      <dgm:prSet presAssocID="{3AAA1650-27A8-4EAD-8C7A-688D92A8EC1C}" presName="sibTrans" presStyleLbl="sibTrans2D1" presStyleIdx="4" presStyleCnt="5"/>
      <dgm:spPr/>
      <dgm:t>
        <a:bodyPr/>
        <a:lstStyle/>
        <a:p>
          <a:endParaRPr lang="en-US"/>
        </a:p>
      </dgm:t>
    </dgm:pt>
    <dgm:pt modelId="{4630AC10-CF07-4C52-A49C-D6F155B399BB}" type="pres">
      <dgm:prSet presAssocID="{3AAA1650-27A8-4EAD-8C7A-688D92A8EC1C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A63FB045-BB31-4B6B-80EB-9505DD8469D7}" type="pres">
      <dgm:prSet presAssocID="{657E1A40-641E-471B-94A2-FA3ABA1A2A3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DF8868E-F1E5-4FE7-84A4-A5CD1E50B2F3}" type="presOf" srcId="{52AADED5-1013-4014-8520-596222EF6CA6}" destId="{E104739E-2697-47D9-9B4F-F74BA0DEEB21}" srcOrd="0" destOrd="0" presId="urn:microsoft.com/office/officeart/2005/8/layout/process5"/>
    <dgm:cxn modelId="{27315AD4-C139-42FB-8EA6-2CF267F71526}" srcId="{0F8F9D4C-6DBE-46EC-8765-4397B764444C}" destId="{59BB797B-336E-4B2E-BEE5-2D7A8A2C4E1E}" srcOrd="1" destOrd="0" parTransId="{1F3BE329-8CB3-4772-9A39-EC28C953F647}" sibTransId="{00D54274-3E08-4FB0-9134-69223FC77E57}"/>
    <dgm:cxn modelId="{FCF39612-49A6-4593-864A-95D033A2E053}" type="presOf" srcId="{52AADED5-1013-4014-8520-596222EF6CA6}" destId="{4CA25E43-9C4B-47B8-937D-B8C9E077465B}" srcOrd="1" destOrd="0" presId="urn:microsoft.com/office/officeart/2005/8/layout/process5"/>
    <dgm:cxn modelId="{ED15F77A-C8F5-4638-9CD9-2633329D7E5B}" type="presOf" srcId="{50F6A0BC-5166-4F00-A968-00EDF3C30590}" destId="{A6183CF1-5F77-4AED-98DF-41DF74EC9CA1}" srcOrd="0" destOrd="0" presId="urn:microsoft.com/office/officeart/2005/8/layout/process5"/>
    <dgm:cxn modelId="{2556300F-D5A0-4050-B482-B796C5546977}" type="presOf" srcId="{C399569A-8235-4760-9791-1308D55541EC}" destId="{81BDE97D-F91C-4F1C-BA82-8C30DD7BAED7}" srcOrd="0" destOrd="0" presId="urn:microsoft.com/office/officeart/2005/8/layout/process5"/>
    <dgm:cxn modelId="{F963709A-4851-4DE0-9A38-53A1A7484599}" type="presOf" srcId="{50F6A0BC-5166-4F00-A968-00EDF3C30590}" destId="{D1F2FAEB-7608-4E6F-BA10-AF1F6975EE3D}" srcOrd="1" destOrd="0" presId="urn:microsoft.com/office/officeart/2005/8/layout/process5"/>
    <dgm:cxn modelId="{33698B94-3844-4B71-9ADE-67DDA6E7A101}" type="presOf" srcId="{00D54274-3E08-4FB0-9134-69223FC77E57}" destId="{7D7324D2-ABAD-4189-8189-0D64FA7B7B60}" srcOrd="1" destOrd="0" presId="urn:microsoft.com/office/officeart/2005/8/layout/process5"/>
    <dgm:cxn modelId="{4607CD08-B436-4E1A-B47C-93A163D6A466}" type="presOf" srcId="{0F8F9D4C-6DBE-46EC-8765-4397B764444C}" destId="{E8040D1D-4FB3-4A51-ACA2-20D2645D3B08}" srcOrd="0" destOrd="0" presId="urn:microsoft.com/office/officeart/2005/8/layout/process5"/>
    <dgm:cxn modelId="{4A4933C8-4058-4C99-8211-27072E79BD52}" type="presOf" srcId="{59BB797B-336E-4B2E-BEE5-2D7A8A2C4E1E}" destId="{36EA8200-BCF1-4143-8918-D1FA77FC59AF}" srcOrd="0" destOrd="0" presId="urn:microsoft.com/office/officeart/2005/8/layout/process5"/>
    <dgm:cxn modelId="{D15E5ACF-80C3-44C8-B435-7ED07F78FB20}" srcId="{0F8F9D4C-6DBE-46EC-8765-4397B764444C}" destId="{C399569A-8235-4760-9791-1308D55541EC}" srcOrd="4" destOrd="0" parTransId="{A54AC42A-BE88-43E6-8F84-2D3392199197}" sibTransId="{3AAA1650-27A8-4EAD-8C7A-688D92A8EC1C}"/>
    <dgm:cxn modelId="{12639CD3-F9A6-4420-81D6-132A5ACAEF08}" srcId="{0F8F9D4C-6DBE-46EC-8765-4397B764444C}" destId="{5B3A1A0A-33B3-4D40-8A4B-7BBDEDBC308C}" srcOrd="2" destOrd="0" parTransId="{59A0A819-EF2A-453E-A09D-846B689634FF}" sibTransId="{52AADED5-1013-4014-8520-596222EF6CA6}"/>
    <dgm:cxn modelId="{DF1C1715-0972-4CE7-B44F-DBBF64782FD3}" srcId="{0F8F9D4C-6DBE-46EC-8765-4397B764444C}" destId="{41A359B3-7EEB-48B1-851A-F4DD8EA7A9F7}" srcOrd="3" destOrd="0" parTransId="{DC64C381-F470-4F94-B886-DB63E2DE1185}" sibTransId="{50F6A0BC-5166-4F00-A968-00EDF3C30590}"/>
    <dgm:cxn modelId="{AD516B0B-9BC4-448A-860A-F3AF9A3DDF00}" type="presOf" srcId="{3AAA1650-27A8-4EAD-8C7A-688D92A8EC1C}" destId="{8B34A8B1-5A0E-445A-BB24-A5D9CBEA611D}" srcOrd="0" destOrd="0" presId="urn:microsoft.com/office/officeart/2005/8/layout/process5"/>
    <dgm:cxn modelId="{7DDCE228-3C1B-4F8A-9248-895AA41E7205}" type="presOf" srcId="{3AAA1650-27A8-4EAD-8C7A-688D92A8EC1C}" destId="{4630AC10-CF07-4C52-A49C-D6F155B399BB}" srcOrd="1" destOrd="0" presId="urn:microsoft.com/office/officeart/2005/8/layout/process5"/>
    <dgm:cxn modelId="{0FF8B475-8280-4130-992E-8179368A7565}" type="presOf" srcId="{0AC97C98-9C28-43EC-A044-7A2EA9ECD9BE}" destId="{BC78389D-26FE-4C28-8698-7288C9A190C8}" srcOrd="0" destOrd="0" presId="urn:microsoft.com/office/officeart/2005/8/layout/process5"/>
    <dgm:cxn modelId="{FB0499DE-9707-4812-B67C-C221E500E0B2}" type="presOf" srcId="{855DD49A-ED7B-4D8D-A0BC-2050D7C77B30}" destId="{93D58750-FAB2-4BEB-B324-D62030AEFC6F}" srcOrd="0" destOrd="0" presId="urn:microsoft.com/office/officeart/2005/8/layout/process5"/>
    <dgm:cxn modelId="{71CD5E5D-A566-46BF-9C7B-5F6BF6E0FD9A}" srcId="{0F8F9D4C-6DBE-46EC-8765-4397B764444C}" destId="{657E1A40-641E-471B-94A2-FA3ABA1A2A3B}" srcOrd="5" destOrd="0" parTransId="{470F0277-35FE-4434-974B-7844A71853B2}" sibTransId="{84610929-98F7-44D5-B233-A82C279790E9}"/>
    <dgm:cxn modelId="{57E2B6ED-1C82-4F69-AE4A-988A01C72D13}" type="presOf" srcId="{41A359B3-7EEB-48B1-851A-F4DD8EA7A9F7}" destId="{9EC3E4FC-F157-47FB-A74E-435A851A77D0}" srcOrd="0" destOrd="0" presId="urn:microsoft.com/office/officeart/2005/8/layout/process5"/>
    <dgm:cxn modelId="{36BD5CC8-0D8D-4E13-88A0-EB69B23B5B11}" srcId="{0F8F9D4C-6DBE-46EC-8765-4397B764444C}" destId="{0AC97C98-9C28-43EC-A044-7A2EA9ECD9BE}" srcOrd="0" destOrd="0" parTransId="{AF0AE1FA-5AC7-4DEF-A88A-2D663FE90717}" sibTransId="{855DD49A-ED7B-4D8D-A0BC-2050D7C77B30}"/>
    <dgm:cxn modelId="{D3F5301B-CD5A-4EC6-96F8-03F0AD820BEE}" type="presOf" srcId="{00D54274-3E08-4FB0-9134-69223FC77E57}" destId="{63134CE6-E473-4DD6-9D1D-3B8749702D44}" srcOrd="0" destOrd="0" presId="urn:microsoft.com/office/officeart/2005/8/layout/process5"/>
    <dgm:cxn modelId="{0792BE15-9F51-48A0-913B-0DA719ABC8F5}" type="presOf" srcId="{5B3A1A0A-33B3-4D40-8A4B-7BBDEDBC308C}" destId="{3866DEEA-45E8-42E9-B904-A8269713BAC1}" srcOrd="0" destOrd="0" presId="urn:microsoft.com/office/officeart/2005/8/layout/process5"/>
    <dgm:cxn modelId="{2CC82C1A-D58F-454E-9E5E-B4725889689C}" type="presOf" srcId="{855DD49A-ED7B-4D8D-A0BC-2050D7C77B30}" destId="{58F03A89-6A20-4BB6-B751-A486EE0C751A}" srcOrd="1" destOrd="0" presId="urn:microsoft.com/office/officeart/2005/8/layout/process5"/>
    <dgm:cxn modelId="{96011FE1-5FAA-4996-A0B2-D3930D97A8D0}" type="presOf" srcId="{657E1A40-641E-471B-94A2-FA3ABA1A2A3B}" destId="{A63FB045-BB31-4B6B-80EB-9505DD8469D7}" srcOrd="0" destOrd="0" presId="urn:microsoft.com/office/officeart/2005/8/layout/process5"/>
    <dgm:cxn modelId="{E9648FEB-76F5-44C0-AF7A-5CB85294F379}" type="presParOf" srcId="{E8040D1D-4FB3-4A51-ACA2-20D2645D3B08}" destId="{BC78389D-26FE-4C28-8698-7288C9A190C8}" srcOrd="0" destOrd="0" presId="urn:microsoft.com/office/officeart/2005/8/layout/process5"/>
    <dgm:cxn modelId="{F6F7C14C-A4F9-4D6E-BF6A-5167D17112AD}" type="presParOf" srcId="{E8040D1D-4FB3-4A51-ACA2-20D2645D3B08}" destId="{93D58750-FAB2-4BEB-B324-D62030AEFC6F}" srcOrd="1" destOrd="0" presId="urn:microsoft.com/office/officeart/2005/8/layout/process5"/>
    <dgm:cxn modelId="{B966586A-A70C-46EC-8876-542FA98A049B}" type="presParOf" srcId="{93D58750-FAB2-4BEB-B324-D62030AEFC6F}" destId="{58F03A89-6A20-4BB6-B751-A486EE0C751A}" srcOrd="0" destOrd="0" presId="urn:microsoft.com/office/officeart/2005/8/layout/process5"/>
    <dgm:cxn modelId="{890A92A5-965A-4616-8147-EA18E7F733CB}" type="presParOf" srcId="{E8040D1D-4FB3-4A51-ACA2-20D2645D3B08}" destId="{36EA8200-BCF1-4143-8918-D1FA77FC59AF}" srcOrd="2" destOrd="0" presId="urn:microsoft.com/office/officeart/2005/8/layout/process5"/>
    <dgm:cxn modelId="{387D0E5D-0C3F-4FFF-8415-0B2C55BD8AD8}" type="presParOf" srcId="{E8040D1D-4FB3-4A51-ACA2-20D2645D3B08}" destId="{63134CE6-E473-4DD6-9D1D-3B8749702D44}" srcOrd="3" destOrd="0" presId="urn:microsoft.com/office/officeart/2005/8/layout/process5"/>
    <dgm:cxn modelId="{6B6049FE-193D-4E8E-B5C9-7407FB6D2873}" type="presParOf" srcId="{63134CE6-E473-4DD6-9D1D-3B8749702D44}" destId="{7D7324D2-ABAD-4189-8189-0D64FA7B7B60}" srcOrd="0" destOrd="0" presId="urn:microsoft.com/office/officeart/2005/8/layout/process5"/>
    <dgm:cxn modelId="{8F582469-D6B8-44D4-8000-072541FE15D4}" type="presParOf" srcId="{E8040D1D-4FB3-4A51-ACA2-20D2645D3B08}" destId="{3866DEEA-45E8-42E9-B904-A8269713BAC1}" srcOrd="4" destOrd="0" presId="urn:microsoft.com/office/officeart/2005/8/layout/process5"/>
    <dgm:cxn modelId="{9061EBD9-493A-4839-AB6B-B5A04EBBA024}" type="presParOf" srcId="{E8040D1D-4FB3-4A51-ACA2-20D2645D3B08}" destId="{E104739E-2697-47D9-9B4F-F74BA0DEEB21}" srcOrd="5" destOrd="0" presId="urn:microsoft.com/office/officeart/2005/8/layout/process5"/>
    <dgm:cxn modelId="{84BEBDA4-9DE7-4C8B-9AFE-FFA86768002B}" type="presParOf" srcId="{E104739E-2697-47D9-9B4F-F74BA0DEEB21}" destId="{4CA25E43-9C4B-47B8-937D-B8C9E077465B}" srcOrd="0" destOrd="0" presId="urn:microsoft.com/office/officeart/2005/8/layout/process5"/>
    <dgm:cxn modelId="{3D042BF1-CE31-4333-8EA0-0EE935A0BE2F}" type="presParOf" srcId="{E8040D1D-4FB3-4A51-ACA2-20D2645D3B08}" destId="{9EC3E4FC-F157-47FB-A74E-435A851A77D0}" srcOrd="6" destOrd="0" presId="urn:microsoft.com/office/officeart/2005/8/layout/process5"/>
    <dgm:cxn modelId="{A58DBC4B-104D-4383-9A69-AAF0345AFA84}" type="presParOf" srcId="{E8040D1D-4FB3-4A51-ACA2-20D2645D3B08}" destId="{A6183CF1-5F77-4AED-98DF-41DF74EC9CA1}" srcOrd="7" destOrd="0" presId="urn:microsoft.com/office/officeart/2005/8/layout/process5"/>
    <dgm:cxn modelId="{4959D5CA-7B92-4011-A1B6-20D1450B3155}" type="presParOf" srcId="{A6183CF1-5F77-4AED-98DF-41DF74EC9CA1}" destId="{D1F2FAEB-7608-4E6F-BA10-AF1F6975EE3D}" srcOrd="0" destOrd="0" presId="urn:microsoft.com/office/officeart/2005/8/layout/process5"/>
    <dgm:cxn modelId="{23A7843A-E80D-4871-9883-13ABF27705F1}" type="presParOf" srcId="{E8040D1D-4FB3-4A51-ACA2-20D2645D3B08}" destId="{81BDE97D-F91C-4F1C-BA82-8C30DD7BAED7}" srcOrd="8" destOrd="0" presId="urn:microsoft.com/office/officeart/2005/8/layout/process5"/>
    <dgm:cxn modelId="{D0E7802E-B7A2-462A-9A3D-CC8F7C9C0970}" type="presParOf" srcId="{E8040D1D-4FB3-4A51-ACA2-20D2645D3B08}" destId="{8B34A8B1-5A0E-445A-BB24-A5D9CBEA611D}" srcOrd="9" destOrd="0" presId="urn:microsoft.com/office/officeart/2005/8/layout/process5"/>
    <dgm:cxn modelId="{13EA563D-B010-4424-8D7B-CEC9871FFF89}" type="presParOf" srcId="{8B34A8B1-5A0E-445A-BB24-A5D9CBEA611D}" destId="{4630AC10-CF07-4C52-A49C-D6F155B399BB}" srcOrd="0" destOrd="0" presId="urn:microsoft.com/office/officeart/2005/8/layout/process5"/>
    <dgm:cxn modelId="{5DAB77D0-BDE6-43E2-80BD-879870908C60}" type="presParOf" srcId="{E8040D1D-4FB3-4A51-ACA2-20D2645D3B08}" destId="{A63FB045-BB31-4B6B-80EB-9505DD8469D7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76E365-C30B-4E0B-96A2-8D28C8E6E3D5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85222F-66B7-49FC-86C0-2FB620BE0911}">
      <dgm:prSet phldrT="[Text]" custT="1"/>
      <dgm:spPr/>
      <dgm:t>
        <a:bodyPr/>
        <a:lstStyle/>
        <a:p>
          <a:r>
            <a:rPr lang="en-US" sz="1400" b="1" dirty="0" smtClean="0">
              <a:latin typeface="Arial" panose="020B0604020202020204" pitchFamily="34" charset="0"/>
              <a:cs typeface="Arial" panose="020B0604020202020204" pitchFamily="34" charset="0"/>
            </a:rPr>
            <a:t>Solvency Ratio</a:t>
          </a:r>
          <a:endParaRPr lang="en-US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07DD52-34A9-4197-9AC5-D5F075312853}" type="parTrans" cxnId="{02F4BFAD-9647-4B57-9038-5CA6ED8002CA}">
      <dgm:prSet/>
      <dgm:spPr/>
      <dgm:t>
        <a:bodyPr/>
        <a:lstStyle/>
        <a:p>
          <a:endParaRPr lang="en-US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52FDD0-39D0-4BBD-8BC8-3D274C32F881}" type="sibTrans" cxnId="{02F4BFAD-9647-4B57-9038-5CA6ED8002CA}">
      <dgm:prSet/>
      <dgm:spPr/>
      <dgm:t>
        <a:bodyPr/>
        <a:lstStyle/>
        <a:p>
          <a:endParaRPr lang="en-US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9FFE68-3E06-41C0-A4C5-318E421BF3D5}">
      <dgm:prSet phldrT="[Text]" custT="1"/>
      <dgm:spPr/>
      <dgm:t>
        <a:bodyPr/>
        <a:lstStyle/>
        <a:p>
          <a:r>
            <a:rPr lang="en-US" sz="1400" b="1" dirty="0" smtClean="0">
              <a:latin typeface="Arial" panose="020B0604020202020204" pitchFamily="34" charset="0"/>
              <a:cs typeface="Arial" panose="020B0604020202020204" pitchFamily="34" charset="0"/>
            </a:rPr>
            <a:t>Greater than 150%</a:t>
          </a:r>
          <a:endParaRPr lang="en-US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4A4C41-999D-462D-8B22-29BE9E64D12A}" type="parTrans" cxnId="{24E5FC18-6004-4D71-87C1-6B414D84BB25}">
      <dgm:prSet/>
      <dgm:spPr/>
      <dgm:t>
        <a:bodyPr/>
        <a:lstStyle/>
        <a:p>
          <a:endParaRPr lang="en-US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07C2A4-D3AD-492B-BC10-C61B46D410CE}" type="sibTrans" cxnId="{24E5FC18-6004-4D71-87C1-6B414D84BB25}">
      <dgm:prSet/>
      <dgm:spPr/>
      <dgm:t>
        <a:bodyPr/>
        <a:lstStyle/>
        <a:p>
          <a:endParaRPr lang="en-US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DAACA6-70EE-41B3-8C0F-36FA3520CA21}">
      <dgm:prSet phldrT="[Text]" custT="1"/>
      <dgm:spPr/>
      <dgm:t>
        <a:bodyPr/>
        <a:lstStyle/>
        <a:p>
          <a:r>
            <a:rPr lang="en-US" sz="1400" b="1" dirty="0" smtClean="0">
              <a:latin typeface="Arial" panose="020B0604020202020204" pitchFamily="34" charset="0"/>
              <a:cs typeface="Arial" panose="020B0604020202020204" pitchFamily="34" charset="0"/>
            </a:rPr>
            <a:t>Less than 150% but greater than Minimum requirement</a:t>
          </a:r>
          <a:endParaRPr lang="en-US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8C4563-DABD-4393-8A24-5FE63DDCD759}" type="parTrans" cxnId="{FC85C4D5-4AF5-40FC-856A-1200203DEAB4}">
      <dgm:prSet/>
      <dgm:spPr/>
      <dgm:t>
        <a:bodyPr/>
        <a:lstStyle/>
        <a:p>
          <a:endParaRPr lang="en-US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1AFDF0-F2D9-4A00-9DD2-F7918E75BC60}" type="sibTrans" cxnId="{FC85C4D5-4AF5-40FC-856A-1200203DEAB4}">
      <dgm:prSet/>
      <dgm:spPr/>
      <dgm:t>
        <a:bodyPr/>
        <a:lstStyle/>
        <a:p>
          <a:endParaRPr lang="en-US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96E5FD-49CE-4662-A110-FFDB772F3BF6}">
      <dgm:prSet phldrT="[Text]" custT="1"/>
      <dgm:spPr/>
      <dgm:t>
        <a:bodyPr/>
        <a:lstStyle/>
        <a:p>
          <a:r>
            <a:rPr lang="en-US" sz="1400" b="1" dirty="0" smtClean="0">
              <a:latin typeface="Arial" panose="020B0604020202020204" pitchFamily="34" charset="0"/>
              <a:cs typeface="Arial" panose="020B0604020202020204" pitchFamily="34" charset="0"/>
            </a:rPr>
            <a:t>Less Than 50 crore or 100% of RSM</a:t>
          </a:r>
          <a:endParaRPr lang="en-US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0E3714-DD8B-44EC-B373-338971ED62E6}" type="parTrans" cxnId="{A64955A9-C753-444B-984D-048E51761CF1}">
      <dgm:prSet/>
      <dgm:spPr/>
      <dgm:t>
        <a:bodyPr/>
        <a:lstStyle/>
        <a:p>
          <a:endParaRPr lang="en-US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9C8906-7B0C-4517-9731-2F2FC4147D51}" type="sibTrans" cxnId="{A64955A9-C753-444B-984D-048E51761CF1}">
      <dgm:prSet/>
      <dgm:spPr/>
      <dgm:t>
        <a:bodyPr/>
        <a:lstStyle/>
        <a:p>
          <a:endParaRPr lang="en-US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E27E49-85B6-4327-B688-FF8F049B64E3}" type="pres">
      <dgm:prSet presAssocID="{2676E365-C30B-4E0B-96A2-8D28C8E6E3D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9611C1-26AC-4FA5-B182-853C14D4F4EF}" type="pres">
      <dgm:prSet presAssocID="{EC85222F-66B7-49FC-86C0-2FB620BE0911}" presName="root1" presStyleCnt="0"/>
      <dgm:spPr/>
    </dgm:pt>
    <dgm:pt modelId="{64738CB7-D619-4F03-AB82-08F9121EC68E}" type="pres">
      <dgm:prSet presAssocID="{EC85222F-66B7-49FC-86C0-2FB620BE091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4406D4-C6EE-4CC8-98D8-A1E438DFCBA2}" type="pres">
      <dgm:prSet presAssocID="{EC85222F-66B7-49FC-86C0-2FB620BE0911}" presName="level2hierChild" presStyleCnt="0"/>
      <dgm:spPr/>
    </dgm:pt>
    <dgm:pt modelId="{9851DA89-96FE-4ABE-AC61-0C102BD4E3A8}" type="pres">
      <dgm:prSet presAssocID="{704A4C41-999D-462D-8B22-29BE9E64D12A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8B690B22-19D3-487D-9AA2-62EC09042F9D}" type="pres">
      <dgm:prSet presAssocID="{704A4C41-999D-462D-8B22-29BE9E64D12A}" presName="connTx" presStyleLbl="parChTrans1D2" presStyleIdx="0" presStyleCnt="3"/>
      <dgm:spPr/>
      <dgm:t>
        <a:bodyPr/>
        <a:lstStyle/>
        <a:p>
          <a:endParaRPr lang="en-US"/>
        </a:p>
      </dgm:t>
    </dgm:pt>
    <dgm:pt modelId="{EDCB192F-EF59-4F3C-98C5-1B20728F8BCC}" type="pres">
      <dgm:prSet presAssocID="{5C9FFE68-3E06-41C0-A4C5-318E421BF3D5}" presName="root2" presStyleCnt="0"/>
      <dgm:spPr/>
    </dgm:pt>
    <dgm:pt modelId="{6EFDC390-9F9E-4D33-8F39-40E02D4B8CFA}" type="pres">
      <dgm:prSet presAssocID="{5C9FFE68-3E06-41C0-A4C5-318E421BF3D5}" presName="LevelTwoTextNode" presStyleLbl="node2" presStyleIdx="0" presStyleCnt="3" custScaleY="125095" custLinFactY="-78109" custLinFactNeighborX="8261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F27DA6-1E4B-4AA5-818D-EB775A5F1CAE}" type="pres">
      <dgm:prSet presAssocID="{5C9FFE68-3E06-41C0-A4C5-318E421BF3D5}" presName="level3hierChild" presStyleCnt="0"/>
      <dgm:spPr/>
    </dgm:pt>
    <dgm:pt modelId="{94A249A7-B28D-44C7-A9BA-E09D77F4C58F}" type="pres">
      <dgm:prSet presAssocID="{B58C4563-DABD-4393-8A24-5FE63DDCD759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496F6F49-B2EB-4320-81B8-F7E66FD11794}" type="pres">
      <dgm:prSet presAssocID="{B58C4563-DABD-4393-8A24-5FE63DDCD759}" presName="connTx" presStyleLbl="parChTrans1D2" presStyleIdx="1" presStyleCnt="3"/>
      <dgm:spPr/>
      <dgm:t>
        <a:bodyPr/>
        <a:lstStyle/>
        <a:p>
          <a:endParaRPr lang="en-US"/>
        </a:p>
      </dgm:t>
    </dgm:pt>
    <dgm:pt modelId="{2BE506AD-E94F-428E-9262-3590DC24208E}" type="pres">
      <dgm:prSet presAssocID="{33DAACA6-70EE-41B3-8C0F-36FA3520CA21}" presName="root2" presStyleCnt="0"/>
      <dgm:spPr/>
    </dgm:pt>
    <dgm:pt modelId="{1DE7F924-7930-4DF8-BCAC-1F2C3B8C1FA6}" type="pres">
      <dgm:prSet presAssocID="{33DAACA6-70EE-41B3-8C0F-36FA3520CA21}" presName="LevelTwoTextNode" presStyleLbl="node2" presStyleIdx="1" presStyleCnt="3" custScaleY="209982" custLinFactNeighborX="-394" custLinFactNeighborY="174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CFE3D0-0074-4C85-8849-143CA4193280}" type="pres">
      <dgm:prSet presAssocID="{33DAACA6-70EE-41B3-8C0F-36FA3520CA21}" presName="level3hierChild" presStyleCnt="0"/>
      <dgm:spPr/>
    </dgm:pt>
    <dgm:pt modelId="{296003AD-83C7-4504-9A83-378BE69A037B}" type="pres">
      <dgm:prSet presAssocID="{F00E3714-DD8B-44EC-B373-338971ED62E6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CCFAEA66-E041-4077-9295-B639B63FC9B4}" type="pres">
      <dgm:prSet presAssocID="{F00E3714-DD8B-44EC-B373-338971ED62E6}" presName="connTx" presStyleLbl="parChTrans1D2" presStyleIdx="2" presStyleCnt="3"/>
      <dgm:spPr/>
      <dgm:t>
        <a:bodyPr/>
        <a:lstStyle/>
        <a:p>
          <a:endParaRPr lang="en-US"/>
        </a:p>
      </dgm:t>
    </dgm:pt>
    <dgm:pt modelId="{2ECF7AC6-23FC-47B0-8E3A-2319D3063856}" type="pres">
      <dgm:prSet presAssocID="{5996E5FD-49CE-4662-A110-FFDB772F3BF6}" presName="root2" presStyleCnt="0"/>
      <dgm:spPr/>
    </dgm:pt>
    <dgm:pt modelId="{87F0E338-2460-437B-94FB-09C64E5A215D}" type="pres">
      <dgm:prSet presAssocID="{5996E5FD-49CE-4662-A110-FFDB772F3BF6}" presName="LevelTwoTextNode" presStyleLbl="node2" presStyleIdx="2" presStyleCnt="3" custScaleY="159995" custLinFactY="100000" custLinFactNeighborX="8397" custLinFactNeighborY="1299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C6F3E2-95FE-4C1E-BF37-A25F7C21B559}" type="pres">
      <dgm:prSet presAssocID="{5996E5FD-49CE-4662-A110-FFDB772F3BF6}" presName="level3hierChild" presStyleCnt="0"/>
      <dgm:spPr/>
    </dgm:pt>
  </dgm:ptLst>
  <dgm:cxnLst>
    <dgm:cxn modelId="{36797130-C784-481A-B4E4-194D3A5690C1}" type="presOf" srcId="{F00E3714-DD8B-44EC-B373-338971ED62E6}" destId="{296003AD-83C7-4504-9A83-378BE69A037B}" srcOrd="0" destOrd="0" presId="urn:microsoft.com/office/officeart/2008/layout/HorizontalMultiLevelHierarchy"/>
    <dgm:cxn modelId="{F38D5E71-0CBE-4117-B837-77E8B0FD7F65}" type="presOf" srcId="{33DAACA6-70EE-41B3-8C0F-36FA3520CA21}" destId="{1DE7F924-7930-4DF8-BCAC-1F2C3B8C1FA6}" srcOrd="0" destOrd="0" presId="urn:microsoft.com/office/officeart/2008/layout/HorizontalMultiLevelHierarchy"/>
    <dgm:cxn modelId="{51A3ED5F-C370-4DD6-8118-8368B33C377D}" type="presOf" srcId="{5C9FFE68-3E06-41C0-A4C5-318E421BF3D5}" destId="{6EFDC390-9F9E-4D33-8F39-40E02D4B8CFA}" srcOrd="0" destOrd="0" presId="urn:microsoft.com/office/officeart/2008/layout/HorizontalMultiLevelHierarchy"/>
    <dgm:cxn modelId="{FC85C4D5-4AF5-40FC-856A-1200203DEAB4}" srcId="{EC85222F-66B7-49FC-86C0-2FB620BE0911}" destId="{33DAACA6-70EE-41B3-8C0F-36FA3520CA21}" srcOrd="1" destOrd="0" parTransId="{B58C4563-DABD-4393-8A24-5FE63DDCD759}" sibTransId="{2B1AFDF0-F2D9-4A00-9DD2-F7918E75BC60}"/>
    <dgm:cxn modelId="{C40602E5-7164-4C9E-88E4-D482446CAC06}" type="presOf" srcId="{704A4C41-999D-462D-8B22-29BE9E64D12A}" destId="{9851DA89-96FE-4ABE-AC61-0C102BD4E3A8}" srcOrd="0" destOrd="0" presId="urn:microsoft.com/office/officeart/2008/layout/HorizontalMultiLevelHierarchy"/>
    <dgm:cxn modelId="{381E104A-786C-4354-9B76-6AA88D68F956}" type="presOf" srcId="{EC85222F-66B7-49FC-86C0-2FB620BE0911}" destId="{64738CB7-D619-4F03-AB82-08F9121EC68E}" srcOrd="0" destOrd="0" presId="urn:microsoft.com/office/officeart/2008/layout/HorizontalMultiLevelHierarchy"/>
    <dgm:cxn modelId="{302A39B0-BB1C-4FC9-824F-07BFF22BA1BF}" type="presOf" srcId="{B58C4563-DABD-4393-8A24-5FE63DDCD759}" destId="{496F6F49-B2EB-4320-81B8-F7E66FD11794}" srcOrd="1" destOrd="0" presId="urn:microsoft.com/office/officeart/2008/layout/HorizontalMultiLevelHierarchy"/>
    <dgm:cxn modelId="{24E5FC18-6004-4D71-87C1-6B414D84BB25}" srcId="{EC85222F-66B7-49FC-86C0-2FB620BE0911}" destId="{5C9FFE68-3E06-41C0-A4C5-318E421BF3D5}" srcOrd="0" destOrd="0" parTransId="{704A4C41-999D-462D-8B22-29BE9E64D12A}" sibTransId="{4707C2A4-D3AD-492B-BC10-C61B46D410CE}"/>
    <dgm:cxn modelId="{02F4BFAD-9647-4B57-9038-5CA6ED8002CA}" srcId="{2676E365-C30B-4E0B-96A2-8D28C8E6E3D5}" destId="{EC85222F-66B7-49FC-86C0-2FB620BE0911}" srcOrd="0" destOrd="0" parTransId="{6107DD52-34A9-4197-9AC5-D5F075312853}" sibTransId="{3552FDD0-39D0-4BBD-8BC8-3D274C32F881}"/>
    <dgm:cxn modelId="{69458828-D43F-4DE8-A2E7-940FD9B7BA6F}" type="presOf" srcId="{F00E3714-DD8B-44EC-B373-338971ED62E6}" destId="{CCFAEA66-E041-4077-9295-B639B63FC9B4}" srcOrd="1" destOrd="0" presId="urn:microsoft.com/office/officeart/2008/layout/HorizontalMultiLevelHierarchy"/>
    <dgm:cxn modelId="{B0AB5A9E-C955-40FB-9DC2-0B30D6085B9B}" type="presOf" srcId="{704A4C41-999D-462D-8B22-29BE9E64D12A}" destId="{8B690B22-19D3-487D-9AA2-62EC09042F9D}" srcOrd="1" destOrd="0" presId="urn:microsoft.com/office/officeart/2008/layout/HorizontalMultiLevelHierarchy"/>
    <dgm:cxn modelId="{773B9792-E742-46EC-BD34-B8719C89263B}" type="presOf" srcId="{2676E365-C30B-4E0B-96A2-8D28C8E6E3D5}" destId="{E6E27E49-85B6-4327-B688-FF8F049B64E3}" srcOrd="0" destOrd="0" presId="urn:microsoft.com/office/officeart/2008/layout/HorizontalMultiLevelHierarchy"/>
    <dgm:cxn modelId="{B35D737B-4669-4A8C-8C82-A743262119FB}" type="presOf" srcId="{B58C4563-DABD-4393-8A24-5FE63DDCD759}" destId="{94A249A7-B28D-44C7-A9BA-E09D77F4C58F}" srcOrd="0" destOrd="0" presId="urn:microsoft.com/office/officeart/2008/layout/HorizontalMultiLevelHierarchy"/>
    <dgm:cxn modelId="{A64955A9-C753-444B-984D-048E51761CF1}" srcId="{EC85222F-66B7-49FC-86C0-2FB620BE0911}" destId="{5996E5FD-49CE-4662-A110-FFDB772F3BF6}" srcOrd="2" destOrd="0" parTransId="{F00E3714-DD8B-44EC-B373-338971ED62E6}" sibTransId="{AC9C8906-7B0C-4517-9731-2F2FC4147D51}"/>
    <dgm:cxn modelId="{8EF142AB-EA00-4688-BD62-F96DCC16E168}" type="presOf" srcId="{5996E5FD-49CE-4662-A110-FFDB772F3BF6}" destId="{87F0E338-2460-437B-94FB-09C64E5A215D}" srcOrd="0" destOrd="0" presId="urn:microsoft.com/office/officeart/2008/layout/HorizontalMultiLevelHierarchy"/>
    <dgm:cxn modelId="{549119E5-9D3E-4BC2-B655-A13A046992C0}" type="presParOf" srcId="{E6E27E49-85B6-4327-B688-FF8F049B64E3}" destId="{E89611C1-26AC-4FA5-B182-853C14D4F4EF}" srcOrd="0" destOrd="0" presId="urn:microsoft.com/office/officeart/2008/layout/HorizontalMultiLevelHierarchy"/>
    <dgm:cxn modelId="{FE34D282-BBFF-45BB-A811-5011571FEF9C}" type="presParOf" srcId="{E89611C1-26AC-4FA5-B182-853C14D4F4EF}" destId="{64738CB7-D619-4F03-AB82-08F9121EC68E}" srcOrd="0" destOrd="0" presId="urn:microsoft.com/office/officeart/2008/layout/HorizontalMultiLevelHierarchy"/>
    <dgm:cxn modelId="{D520C82E-510D-4D82-A34D-77868064969D}" type="presParOf" srcId="{E89611C1-26AC-4FA5-B182-853C14D4F4EF}" destId="{3C4406D4-C6EE-4CC8-98D8-A1E438DFCBA2}" srcOrd="1" destOrd="0" presId="urn:microsoft.com/office/officeart/2008/layout/HorizontalMultiLevelHierarchy"/>
    <dgm:cxn modelId="{77A4C4CF-BCFC-434E-BD70-E8FE5C59BA8D}" type="presParOf" srcId="{3C4406D4-C6EE-4CC8-98D8-A1E438DFCBA2}" destId="{9851DA89-96FE-4ABE-AC61-0C102BD4E3A8}" srcOrd="0" destOrd="0" presId="urn:microsoft.com/office/officeart/2008/layout/HorizontalMultiLevelHierarchy"/>
    <dgm:cxn modelId="{88FB5330-A799-4611-9F67-A66F5DD9735A}" type="presParOf" srcId="{9851DA89-96FE-4ABE-AC61-0C102BD4E3A8}" destId="{8B690B22-19D3-487D-9AA2-62EC09042F9D}" srcOrd="0" destOrd="0" presId="urn:microsoft.com/office/officeart/2008/layout/HorizontalMultiLevelHierarchy"/>
    <dgm:cxn modelId="{6570E2A0-2C31-4E50-B07A-14E200CAB893}" type="presParOf" srcId="{3C4406D4-C6EE-4CC8-98D8-A1E438DFCBA2}" destId="{EDCB192F-EF59-4F3C-98C5-1B20728F8BCC}" srcOrd="1" destOrd="0" presId="urn:microsoft.com/office/officeart/2008/layout/HorizontalMultiLevelHierarchy"/>
    <dgm:cxn modelId="{A5819234-738E-4A55-ABD6-7AC391F65173}" type="presParOf" srcId="{EDCB192F-EF59-4F3C-98C5-1B20728F8BCC}" destId="{6EFDC390-9F9E-4D33-8F39-40E02D4B8CFA}" srcOrd="0" destOrd="0" presId="urn:microsoft.com/office/officeart/2008/layout/HorizontalMultiLevelHierarchy"/>
    <dgm:cxn modelId="{CAC62C53-4DA5-4A39-961B-EFE3A8F9A3D2}" type="presParOf" srcId="{EDCB192F-EF59-4F3C-98C5-1B20728F8BCC}" destId="{93F27DA6-1E4B-4AA5-818D-EB775A5F1CAE}" srcOrd="1" destOrd="0" presId="urn:microsoft.com/office/officeart/2008/layout/HorizontalMultiLevelHierarchy"/>
    <dgm:cxn modelId="{4B271BB6-1D81-44EA-BE44-E0EAE3BCAEF6}" type="presParOf" srcId="{3C4406D4-C6EE-4CC8-98D8-A1E438DFCBA2}" destId="{94A249A7-B28D-44C7-A9BA-E09D77F4C58F}" srcOrd="2" destOrd="0" presId="urn:microsoft.com/office/officeart/2008/layout/HorizontalMultiLevelHierarchy"/>
    <dgm:cxn modelId="{55872926-E1F2-42FD-B4B5-DCD17066E061}" type="presParOf" srcId="{94A249A7-B28D-44C7-A9BA-E09D77F4C58F}" destId="{496F6F49-B2EB-4320-81B8-F7E66FD11794}" srcOrd="0" destOrd="0" presId="urn:microsoft.com/office/officeart/2008/layout/HorizontalMultiLevelHierarchy"/>
    <dgm:cxn modelId="{DD18263F-F559-4A67-8909-8E7DEF0193C6}" type="presParOf" srcId="{3C4406D4-C6EE-4CC8-98D8-A1E438DFCBA2}" destId="{2BE506AD-E94F-428E-9262-3590DC24208E}" srcOrd="3" destOrd="0" presId="urn:microsoft.com/office/officeart/2008/layout/HorizontalMultiLevelHierarchy"/>
    <dgm:cxn modelId="{BBA880A7-207F-43BA-80AF-BA0A9FB4B41F}" type="presParOf" srcId="{2BE506AD-E94F-428E-9262-3590DC24208E}" destId="{1DE7F924-7930-4DF8-BCAC-1F2C3B8C1FA6}" srcOrd="0" destOrd="0" presId="urn:microsoft.com/office/officeart/2008/layout/HorizontalMultiLevelHierarchy"/>
    <dgm:cxn modelId="{2CCF8388-B3DE-4321-966C-490DF00586DB}" type="presParOf" srcId="{2BE506AD-E94F-428E-9262-3590DC24208E}" destId="{78CFE3D0-0074-4C85-8849-143CA4193280}" srcOrd="1" destOrd="0" presId="urn:microsoft.com/office/officeart/2008/layout/HorizontalMultiLevelHierarchy"/>
    <dgm:cxn modelId="{D59BAB2E-4EF6-4CA9-8EA4-126166092C0E}" type="presParOf" srcId="{3C4406D4-C6EE-4CC8-98D8-A1E438DFCBA2}" destId="{296003AD-83C7-4504-9A83-378BE69A037B}" srcOrd="4" destOrd="0" presId="urn:microsoft.com/office/officeart/2008/layout/HorizontalMultiLevelHierarchy"/>
    <dgm:cxn modelId="{24795733-170B-4616-9944-0CED7EC07858}" type="presParOf" srcId="{296003AD-83C7-4504-9A83-378BE69A037B}" destId="{CCFAEA66-E041-4077-9295-B639B63FC9B4}" srcOrd="0" destOrd="0" presId="urn:microsoft.com/office/officeart/2008/layout/HorizontalMultiLevelHierarchy"/>
    <dgm:cxn modelId="{17C6EBF0-352C-466D-8594-EB9DB2FA168E}" type="presParOf" srcId="{3C4406D4-C6EE-4CC8-98D8-A1E438DFCBA2}" destId="{2ECF7AC6-23FC-47B0-8E3A-2319D3063856}" srcOrd="5" destOrd="0" presId="urn:microsoft.com/office/officeart/2008/layout/HorizontalMultiLevelHierarchy"/>
    <dgm:cxn modelId="{660E3D51-56D4-44E5-B474-C75DCAF665F8}" type="presParOf" srcId="{2ECF7AC6-23FC-47B0-8E3A-2319D3063856}" destId="{87F0E338-2460-437B-94FB-09C64E5A215D}" srcOrd="0" destOrd="0" presId="urn:microsoft.com/office/officeart/2008/layout/HorizontalMultiLevelHierarchy"/>
    <dgm:cxn modelId="{17F71F0E-3E62-4599-86E3-C594C1B47415}" type="presParOf" srcId="{2ECF7AC6-23FC-47B0-8E3A-2319D3063856}" destId="{B1C6F3E2-95FE-4C1E-BF37-A25F7C21B55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D15AEA-95F7-46ED-A90B-059628BA5BD8}">
      <dsp:nvSpPr>
        <dsp:cNvPr id="0" name=""/>
        <dsp:cNvSpPr/>
      </dsp:nvSpPr>
      <dsp:spPr>
        <a:xfrm>
          <a:off x="3543300" y="1410647"/>
          <a:ext cx="2506910" cy="4350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541"/>
              </a:lnTo>
              <a:lnTo>
                <a:pt x="2506910" y="217541"/>
              </a:lnTo>
              <a:lnTo>
                <a:pt x="2506910" y="4350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768540-940E-4C1B-94EB-C4B91E47C236}">
      <dsp:nvSpPr>
        <dsp:cNvPr id="0" name=""/>
        <dsp:cNvSpPr/>
      </dsp:nvSpPr>
      <dsp:spPr>
        <a:xfrm>
          <a:off x="3497580" y="1410647"/>
          <a:ext cx="91440" cy="4350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50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BF92DA-DCAA-4E8B-9319-62326E1BCC42}">
      <dsp:nvSpPr>
        <dsp:cNvPr id="0" name=""/>
        <dsp:cNvSpPr/>
      </dsp:nvSpPr>
      <dsp:spPr>
        <a:xfrm>
          <a:off x="1036389" y="1410647"/>
          <a:ext cx="2506910" cy="435083"/>
        </a:xfrm>
        <a:custGeom>
          <a:avLst/>
          <a:gdLst/>
          <a:ahLst/>
          <a:cxnLst/>
          <a:rect l="0" t="0" r="0" b="0"/>
          <a:pathLst>
            <a:path>
              <a:moveTo>
                <a:pt x="2506910" y="0"/>
              </a:moveTo>
              <a:lnTo>
                <a:pt x="2506910" y="217541"/>
              </a:lnTo>
              <a:lnTo>
                <a:pt x="0" y="217541"/>
              </a:lnTo>
              <a:lnTo>
                <a:pt x="0" y="4350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BC3DAD-27DC-4FBA-85CA-FFF7ADDBD333}">
      <dsp:nvSpPr>
        <dsp:cNvPr id="0" name=""/>
        <dsp:cNvSpPr/>
      </dsp:nvSpPr>
      <dsp:spPr>
        <a:xfrm>
          <a:off x="3025343" y="374734"/>
          <a:ext cx="1035913" cy="1035913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EA6C0F-1ED7-41DB-B96E-9203BC67D9C3}">
      <dsp:nvSpPr>
        <dsp:cNvPr id="0" name=""/>
        <dsp:cNvSpPr/>
      </dsp:nvSpPr>
      <dsp:spPr>
        <a:xfrm>
          <a:off x="3025343" y="374734"/>
          <a:ext cx="1035913" cy="1035913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64E0CB-7A84-4945-9762-46192578F6F8}">
      <dsp:nvSpPr>
        <dsp:cNvPr id="0" name=""/>
        <dsp:cNvSpPr/>
      </dsp:nvSpPr>
      <dsp:spPr>
        <a:xfrm>
          <a:off x="2507386" y="561198"/>
          <a:ext cx="2071827" cy="66298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ALSM Regulations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07386" y="561198"/>
        <a:ext cx="2071827" cy="662984"/>
      </dsp:txXfrm>
    </dsp:sp>
    <dsp:sp modelId="{E9C636DB-A005-4F4C-8D08-4F72AFCC9FAD}">
      <dsp:nvSpPr>
        <dsp:cNvPr id="0" name=""/>
        <dsp:cNvSpPr/>
      </dsp:nvSpPr>
      <dsp:spPr>
        <a:xfrm>
          <a:off x="518432" y="1845731"/>
          <a:ext cx="1035913" cy="1035913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AC95FF-9B60-4581-AC25-C3CADA1E86C5}">
      <dsp:nvSpPr>
        <dsp:cNvPr id="0" name=""/>
        <dsp:cNvSpPr/>
      </dsp:nvSpPr>
      <dsp:spPr>
        <a:xfrm>
          <a:off x="518432" y="1845731"/>
          <a:ext cx="1035913" cy="1035913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4039B4-2D91-4E7D-BE77-F1A31D149D0A}">
      <dsp:nvSpPr>
        <dsp:cNvPr id="0" name=""/>
        <dsp:cNvSpPr/>
      </dsp:nvSpPr>
      <dsp:spPr>
        <a:xfrm>
          <a:off x="475" y="2032195"/>
          <a:ext cx="2071827" cy="66298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Asset Valuation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5" y="2032195"/>
        <a:ext cx="2071827" cy="662984"/>
      </dsp:txXfrm>
    </dsp:sp>
    <dsp:sp modelId="{CC7412DD-88D6-4F35-A13C-60FD37D81433}">
      <dsp:nvSpPr>
        <dsp:cNvPr id="0" name=""/>
        <dsp:cNvSpPr/>
      </dsp:nvSpPr>
      <dsp:spPr>
        <a:xfrm>
          <a:off x="3025343" y="1845731"/>
          <a:ext cx="1035913" cy="1035913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C52F11-E975-4E0B-8D37-66504A4A46F5}">
      <dsp:nvSpPr>
        <dsp:cNvPr id="0" name=""/>
        <dsp:cNvSpPr/>
      </dsp:nvSpPr>
      <dsp:spPr>
        <a:xfrm>
          <a:off x="3025343" y="1845731"/>
          <a:ext cx="1035913" cy="1035913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63131C-D92A-47DF-924A-12C401366064}">
      <dsp:nvSpPr>
        <dsp:cNvPr id="0" name=""/>
        <dsp:cNvSpPr/>
      </dsp:nvSpPr>
      <dsp:spPr>
        <a:xfrm>
          <a:off x="2507386" y="2032195"/>
          <a:ext cx="2071827" cy="66298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Liability Valuation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07386" y="2032195"/>
        <a:ext cx="2071827" cy="662984"/>
      </dsp:txXfrm>
    </dsp:sp>
    <dsp:sp modelId="{37359A07-8916-4D57-A637-ACA7D542C658}">
      <dsp:nvSpPr>
        <dsp:cNvPr id="0" name=""/>
        <dsp:cNvSpPr/>
      </dsp:nvSpPr>
      <dsp:spPr>
        <a:xfrm>
          <a:off x="5532253" y="1845731"/>
          <a:ext cx="1035913" cy="1035913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2BFCD2-2150-458E-8DAB-E86D123B03E4}">
      <dsp:nvSpPr>
        <dsp:cNvPr id="0" name=""/>
        <dsp:cNvSpPr/>
      </dsp:nvSpPr>
      <dsp:spPr>
        <a:xfrm>
          <a:off x="5532253" y="1845731"/>
          <a:ext cx="1035913" cy="1035913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18DDE4-D086-4959-A6A3-939E31141C7B}">
      <dsp:nvSpPr>
        <dsp:cNvPr id="0" name=""/>
        <dsp:cNvSpPr/>
      </dsp:nvSpPr>
      <dsp:spPr>
        <a:xfrm>
          <a:off x="5014297" y="2032195"/>
          <a:ext cx="2071827" cy="66298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Determination of Solvency Margin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14297" y="2032195"/>
        <a:ext cx="2071827" cy="6629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8389D-26FE-4C28-8698-7288C9A190C8}">
      <dsp:nvSpPr>
        <dsp:cNvPr id="0" name=""/>
        <dsp:cNvSpPr/>
      </dsp:nvSpPr>
      <dsp:spPr>
        <a:xfrm>
          <a:off x="6697" y="803671"/>
          <a:ext cx="2001738" cy="12010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Working Committee constituted by IRDAI</a:t>
          </a:r>
          <a:endParaRPr lang="en-US" sz="1600" kern="1200" dirty="0"/>
        </a:p>
      </dsp:txBody>
      <dsp:txXfrm>
        <a:off x="41874" y="838848"/>
        <a:ext cx="1931384" cy="1130688"/>
      </dsp:txXfrm>
    </dsp:sp>
    <dsp:sp modelId="{93D58750-FAB2-4BEB-B324-D62030AEFC6F}">
      <dsp:nvSpPr>
        <dsp:cNvPr id="0" name=""/>
        <dsp:cNvSpPr/>
      </dsp:nvSpPr>
      <dsp:spPr>
        <a:xfrm>
          <a:off x="2184588" y="1155977"/>
          <a:ext cx="424368" cy="4964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2184588" y="1255263"/>
        <a:ext cx="297058" cy="297859"/>
      </dsp:txXfrm>
    </dsp:sp>
    <dsp:sp modelId="{36EA8200-BCF1-4143-8918-D1FA77FC59AF}">
      <dsp:nvSpPr>
        <dsp:cNvPr id="0" name=""/>
        <dsp:cNvSpPr/>
      </dsp:nvSpPr>
      <dsp:spPr>
        <a:xfrm>
          <a:off x="2809130" y="803671"/>
          <a:ext cx="2001738" cy="12010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Committee Report on ALSM with proposed changes</a:t>
          </a:r>
          <a:endParaRPr lang="en-US" sz="1600" kern="1200" dirty="0"/>
        </a:p>
      </dsp:txBody>
      <dsp:txXfrm>
        <a:off x="2844307" y="838848"/>
        <a:ext cx="1931384" cy="1130688"/>
      </dsp:txXfrm>
    </dsp:sp>
    <dsp:sp modelId="{63134CE6-E473-4DD6-9D1D-3B8749702D44}">
      <dsp:nvSpPr>
        <dsp:cNvPr id="0" name=""/>
        <dsp:cNvSpPr/>
      </dsp:nvSpPr>
      <dsp:spPr>
        <a:xfrm>
          <a:off x="4987022" y="1155977"/>
          <a:ext cx="424368" cy="4964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4987022" y="1255263"/>
        <a:ext cx="297058" cy="297859"/>
      </dsp:txXfrm>
    </dsp:sp>
    <dsp:sp modelId="{3866DEEA-45E8-42E9-B904-A8269713BAC1}">
      <dsp:nvSpPr>
        <dsp:cNvPr id="0" name=""/>
        <dsp:cNvSpPr/>
      </dsp:nvSpPr>
      <dsp:spPr>
        <a:xfrm>
          <a:off x="5611564" y="803671"/>
          <a:ext cx="2001738" cy="12010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Comments from the Industry on the proposals</a:t>
          </a:r>
          <a:endParaRPr lang="en-US" sz="1600" kern="1200" dirty="0"/>
        </a:p>
      </dsp:txBody>
      <dsp:txXfrm>
        <a:off x="5646741" y="838848"/>
        <a:ext cx="1931384" cy="1130688"/>
      </dsp:txXfrm>
    </dsp:sp>
    <dsp:sp modelId="{E104739E-2697-47D9-9B4F-F74BA0DEEB21}">
      <dsp:nvSpPr>
        <dsp:cNvPr id="0" name=""/>
        <dsp:cNvSpPr/>
      </dsp:nvSpPr>
      <dsp:spPr>
        <a:xfrm rot="5400000">
          <a:off x="6400249" y="2144836"/>
          <a:ext cx="424368" cy="4964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-5400000">
        <a:off x="6463504" y="2180867"/>
        <a:ext cx="297859" cy="297058"/>
      </dsp:txXfrm>
    </dsp:sp>
    <dsp:sp modelId="{9EC3E4FC-F157-47FB-A74E-435A851A77D0}">
      <dsp:nvSpPr>
        <dsp:cNvPr id="0" name=""/>
        <dsp:cNvSpPr/>
      </dsp:nvSpPr>
      <dsp:spPr>
        <a:xfrm>
          <a:off x="5611564" y="2805410"/>
          <a:ext cx="2001738" cy="12010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Exposure Draft on ALSM Regulations</a:t>
          </a:r>
          <a:endParaRPr lang="en-US" sz="1600" kern="1200" dirty="0"/>
        </a:p>
      </dsp:txBody>
      <dsp:txXfrm>
        <a:off x="5646741" y="2840587"/>
        <a:ext cx="1931384" cy="1130688"/>
      </dsp:txXfrm>
    </dsp:sp>
    <dsp:sp modelId="{A6183CF1-5F77-4AED-98DF-41DF74EC9CA1}">
      <dsp:nvSpPr>
        <dsp:cNvPr id="0" name=""/>
        <dsp:cNvSpPr/>
      </dsp:nvSpPr>
      <dsp:spPr>
        <a:xfrm rot="10800000">
          <a:off x="5011042" y="3157716"/>
          <a:ext cx="424368" cy="4964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5138352" y="3257002"/>
        <a:ext cx="297058" cy="297859"/>
      </dsp:txXfrm>
    </dsp:sp>
    <dsp:sp modelId="{81BDE97D-F91C-4F1C-BA82-8C30DD7BAED7}">
      <dsp:nvSpPr>
        <dsp:cNvPr id="0" name=""/>
        <dsp:cNvSpPr/>
      </dsp:nvSpPr>
      <dsp:spPr>
        <a:xfrm>
          <a:off x="2809130" y="2805410"/>
          <a:ext cx="2001738" cy="12010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Comments on ALSM 2015 Regulation - Exposure Draft</a:t>
          </a:r>
          <a:endParaRPr lang="en-US" sz="1600" kern="1200" dirty="0"/>
        </a:p>
      </dsp:txBody>
      <dsp:txXfrm>
        <a:off x="2844307" y="2840587"/>
        <a:ext cx="1931384" cy="1130688"/>
      </dsp:txXfrm>
    </dsp:sp>
    <dsp:sp modelId="{8B34A8B1-5A0E-445A-BB24-A5D9CBEA611D}">
      <dsp:nvSpPr>
        <dsp:cNvPr id="0" name=""/>
        <dsp:cNvSpPr/>
      </dsp:nvSpPr>
      <dsp:spPr>
        <a:xfrm rot="10800000">
          <a:off x="2208609" y="3157716"/>
          <a:ext cx="424368" cy="4964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2335919" y="3257002"/>
        <a:ext cx="297058" cy="297859"/>
      </dsp:txXfrm>
    </dsp:sp>
    <dsp:sp modelId="{A63FB045-BB31-4B6B-80EB-9505DD8469D7}">
      <dsp:nvSpPr>
        <dsp:cNvPr id="0" name=""/>
        <dsp:cNvSpPr/>
      </dsp:nvSpPr>
      <dsp:spPr>
        <a:xfrm>
          <a:off x="6697" y="2805410"/>
          <a:ext cx="2001738" cy="12010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Revised ALSM 2015 Regulations</a:t>
          </a:r>
          <a:endParaRPr lang="en-US" sz="1600" kern="1200" dirty="0"/>
        </a:p>
      </dsp:txBody>
      <dsp:txXfrm>
        <a:off x="41874" y="2840587"/>
        <a:ext cx="1931384" cy="11306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6003AD-83C7-4504-9A83-378BE69A037B}">
      <dsp:nvSpPr>
        <dsp:cNvPr id="0" name=""/>
        <dsp:cNvSpPr/>
      </dsp:nvSpPr>
      <dsp:spPr>
        <a:xfrm>
          <a:off x="511492" y="2438400"/>
          <a:ext cx="336725" cy="20319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8362" y="0"/>
              </a:lnTo>
              <a:lnTo>
                <a:pt x="168362" y="2031978"/>
              </a:lnTo>
              <a:lnTo>
                <a:pt x="336725" y="20319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28363" y="3402896"/>
        <a:ext cx="102984" cy="102984"/>
      </dsp:txXfrm>
    </dsp:sp>
    <dsp:sp modelId="{94A249A7-B28D-44C7-A9BA-E09D77F4C58F}">
      <dsp:nvSpPr>
        <dsp:cNvPr id="0" name=""/>
        <dsp:cNvSpPr/>
      </dsp:nvSpPr>
      <dsp:spPr>
        <a:xfrm>
          <a:off x="511492" y="2392680"/>
          <a:ext cx="32671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26710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66680" y="2430232"/>
        <a:ext cx="16335" cy="16335"/>
      </dsp:txXfrm>
    </dsp:sp>
    <dsp:sp modelId="{9851DA89-96FE-4ABE-AC61-0C102BD4E3A8}">
      <dsp:nvSpPr>
        <dsp:cNvPr id="0" name=""/>
        <dsp:cNvSpPr/>
      </dsp:nvSpPr>
      <dsp:spPr>
        <a:xfrm>
          <a:off x="511492" y="466697"/>
          <a:ext cx="336725" cy="1971702"/>
        </a:xfrm>
        <a:custGeom>
          <a:avLst/>
          <a:gdLst/>
          <a:ahLst/>
          <a:cxnLst/>
          <a:rect l="0" t="0" r="0" b="0"/>
          <a:pathLst>
            <a:path>
              <a:moveTo>
                <a:pt x="0" y="1971702"/>
              </a:moveTo>
              <a:lnTo>
                <a:pt x="168362" y="1971702"/>
              </a:lnTo>
              <a:lnTo>
                <a:pt x="168362" y="0"/>
              </a:lnTo>
              <a:lnTo>
                <a:pt x="33672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29849" y="1402542"/>
        <a:ext cx="100012" cy="100012"/>
      </dsp:txXfrm>
    </dsp:sp>
    <dsp:sp modelId="{64738CB7-D619-4F03-AB82-08F9121EC68E}">
      <dsp:nvSpPr>
        <dsp:cNvPr id="0" name=""/>
        <dsp:cNvSpPr/>
      </dsp:nvSpPr>
      <dsp:spPr>
        <a:xfrm rot="16200000">
          <a:off x="-1079484" y="2184378"/>
          <a:ext cx="2673911" cy="5080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Solvency Ratio</a:t>
          </a:r>
          <a:endParaRPr lang="en-US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-1079484" y="2184378"/>
        <a:ext cx="2673911" cy="508043"/>
      </dsp:txXfrm>
    </dsp:sp>
    <dsp:sp modelId="{6EFDC390-9F9E-4D33-8F39-40E02D4B8CFA}">
      <dsp:nvSpPr>
        <dsp:cNvPr id="0" name=""/>
        <dsp:cNvSpPr/>
      </dsp:nvSpPr>
      <dsp:spPr>
        <a:xfrm>
          <a:off x="848218" y="148929"/>
          <a:ext cx="1666381" cy="6355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Greater than 150%</a:t>
          </a:r>
          <a:endParaRPr lang="en-US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48218" y="148929"/>
        <a:ext cx="1666381" cy="635536"/>
      </dsp:txXfrm>
    </dsp:sp>
    <dsp:sp modelId="{1DE7F924-7930-4DF8-BCAC-1F2C3B8C1FA6}">
      <dsp:nvSpPr>
        <dsp:cNvPr id="0" name=""/>
        <dsp:cNvSpPr/>
      </dsp:nvSpPr>
      <dsp:spPr>
        <a:xfrm>
          <a:off x="838203" y="1905000"/>
          <a:ext cx="1666381" cy="10667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Less than 150% but greater than Minimum requirement</a:t>
          </a:r>
          <a:endParaRPr lang="en-US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38203" y="1905000"/>
        <a:ext cx="1666381" cy="1066799"/>
      </dsp:txXfrm>
    </dsp:sp>
    <dsp:sp modelId="{87F0E338-2460-437B-94FB-09C64E5A215D}">
      <dsp:nvSpPr>
        <dsp:cNvPr id="0" name=""/>
        <dsp:cNvSpPr/>
      </dsp:nvSpPr>
      <dsp:spPr>
        <a:xfrm>
          <a:off x="848218" y="4063956"/>
          <a:ext cx="1666381" cy="8128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Less Than 50 crore or 100% of RSM</a:t>
          </a:r>
          <a:endParaRPr lang="en-US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48218" y="4063956"/>
        <a:ext cx="1666381" cy="8128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32B5A-112C-4AE6-875C-0ED6994DC26A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3E7AC-6455-4A0F-B654-220C7D7B7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41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Provide the background of </a:t>
            </a:r>
            <a:r>
              <a:rPr lang="en-US" dirty="0" err="1" smtClean="0"/>
              <a:t>alsm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881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Catestrophe</a:t>
            </a:r>
            <a:r>
              <a:rPr lang="en-US" dirty="0" smtClean="0"/>
              <a:t> reserve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566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t"/>
            <a:r>
              <a:rPr lang="en-US" b="1" dirty="0"/>
              <a:t>Committee Report </a:t>
            </a:r>
            <a:endParaRPr lang="en-US" dirty="0"/>
          </a:p>
          <a:p>
            <a:pPr fontAlgn="t"/>
            <a:r>
              <a:rPr lang="en-US" b="1" dirty="0"/>
              <a:t>(Not in the Draft)</a:t>
            </a:r>
            <a:endParaRPr lang="en-US" dirty="0"/>
          </a:p>
          <a:p>
            <a:r>
              <a:rPr lang="en-US" b="1" dirty="0"/>
              <a:t>Concept of materiality in order to provide flexibility in providing for options and guarantees. </a:t>
            </a:r>
            <a:endParaRPr lang="en-US" dirty="0"/>
          </a:p>
          <a:p>
            <a:r>
              <a:rPr lang="en-US" b="1" dirty="0"/>
              <a:t>Provide for explicitly or implicitly subject to suitable justification by the Appointed Actuary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5727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t"/>
            <a:r>
              <a:rPr lang="en-US" b="1" dirty="0"/>
              <a:t>Views from Committee Report </a:t>
            </a:r>
            <a:endParaRPr lang="en-US" dirty="0"/>
          </a:p>
          <a:p>
            <a:pPr fontAlgn="t"/>
            <a:r>
              <a:rPr lang="en-US" b="1" dirty="0"/>
              <a:t>(Not in the Draft)</a:t>
            </a:r>
            <a:endParaRPr lang="en-US" dirty="0"/>
          </a:p>
          <a:p>
            <a:r>
              <a:rPr lang="en-US" b="1" dirty="0"/>
              <a:t>Use of other methods with justification from Appointed Actuary including the materiality of such liability</a:t>
            </a:r>
            <a:endParaRPr lang="en-US" dirty="0"/>
          </a:p>
          <a:p>
            <a:r>
              <a:rPr lang="en-US" b="1" dirty="0"/>
              <a:t>Grouping of data to carry out a valuation of liabilities or applicability of a specific valuation methodology to a small segment of business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Guidance required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587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t"/>
            <a:r>
              <a:rPr lang="en-US" b="1" dirty="0"/>
              <a:t>Additional Comments</a:t>
            </a:r>
            <a:endParaRPr lang="en-US" dirty="0"/>
          </a:p>
          <a:p>
            <a:r>
              <a:rPr lang="en-US" b="1" dirty="0"/>
              <a:t>The method to reserve for non-negative </a:t>
            </a:r>
            <a:r>
              <a:rPr lang="en-US" b="1" dirty="0" err="1"/>
              <a:t>clawback</a:t>
            </a:r>
            <a:r>
              <a:rPr lang="en-US" b="1" dirty="0"/>
              <a:t> addition by testing RIY is complex</a:t>
            </a:r>
            <a:endParaRPr lang="en-US" dirty="0"/>
          </a:p>
          <a:p>
            <a:r>
              <a:rPr lang="en-US" b="1" dirty="0"/>
              <a:t>May give significantly different results when computed deterministically versus stochastically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4690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t"/>
            <a:r>
              <a:rPr lang="en-US" b="1" dirty="0"/>
              <a:t>Views from Committee Report </a:t>
            </a:r>
            <a:endParaRPr lang="en-US" dirty="0"/>
          </a:p>
          <a:p>
            <a:pPr fontAlgn="t"/>
            <a:r>
              <a:rPr lang="en-US" b="1" dirty="0"/>
              <a:t>(Not in the Draft)</a:t>
            </a:r>
            <a:endParaRPr lang="en-US" dirty="0"/>
          </a:p>
          <a:p>
            <a:r>
              <a:rPr lang="en-US" b="1" dirty="0"/>
              <a:t>Computation approach based on Appointed Actuary’s views of the period and extent of overrun</a:t>
            </a:r>
            <a:endParaRPr lang="en-US" dirty="0"/>
          </a:p>
          <a:p>
            <a:endParaRPr lang="en-US" dirty="0"/>
          </a:p>
          <a:p>
            <a:pPr fontAlgn="t"/>
            <a:r>
              <a:rPr lang="en-US" b="1" dirty="0"/>
              <a:t>Additional Comments</a:t>
            </a:r>
            <a:endParaRPr lang="en-US" dirty="0"/>
          </a:p>
          <a:p>
            <a:r>
              <a:rPr lang="en-US" b="1" dirty="0"/>
              <a:t>The expense assumptions will be under increasing scrutiny in the review of liability valuation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539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9DE1F-5E27-4B45-9D15-005F28CE43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21966-726A-4E9E-9E02-D49DCD2200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6E245-2043-4183-82FC-0A7BD6A0EB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www.actuariesindia.org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73AEE-D506-4373-89E6-5210E2A754A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grpSp>
        <p:nvGrpSpPr>
          <p:cNvPr id="8" name="Group 10"/>
          <p:cNvGrpSpPr/>
          <p:nvPr userDrawn="1"/>
        </p:nvGrpSpPr>
        <p:grpSpPr>
          <a:xfrm>
            <a:off x="269528" y="228600"/>
            <a:ext cx="8874472" cy="1284827"/>
            <a:chOff x="269528" y="5496973"/>
            <a:chExt cx="8874472" cy="1284827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9528" y="5496973"/>
              <a:ext cx="1483072" cy="1284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 rot="10800000" flipV="1">
              <a:off x="1752600" y="5820488"/>
              <a:ext cx="73914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Bahamas" pitchFamily="34" charset="0"/>
                  <a:cs typeface="Times New Roman" pitchFamily="18" charset="0"/>
                </a:rPr>
                <a:t>Institute of Actuaries of India</a:t>
              </a:r>
              <a:endPara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hamas" pitchFamily="34" charset="0"/>
                <a:cs typeface="Times New Roman" pitchFamily="18" charset="0"/>
              </a:endParaRPr>
            </a:p>
          </p:txBody>
        </p:sp>
      </p:grpSp>
      <p:sp>
        <p:nvSpPr>
          <p:cNvPr id="11" name="Rectangle 10"/>
          <p:cNvSpPr/>
          <p:nvPr userDrawn="1"/>
        </p:nvSpPr>
        <p:spPr>
          <a:xfrm>
            <a:off x="0" y="27432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 dirty="0" smtClean="0">
                <a:latin typeface="Garamond" pitchFamily="18" charset="0"/>
                <a:ea typeface="Verdana" pitchFamily="34" charset="0"/>
                <a:cs typeface="Verdana" pitchFamily="34" charset="0"/>
              </a:rPr>
              <a:t>Title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37338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 dirty="0" smtClean="0">
                <a:latin typeface="Garamond" pitchFamily="18" charset="0"/>
                <a:ea typeface="Verdana" pitchFamily="34" charset="0"/>
                <a:cs typeface="Verdana" pitchFamily="34" charset="0"/>
              </a:rPr>
              <a:t>By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8FD5A-4369-451A-AE4B-9EB0FD82F6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9C963-6CA3-4910-ACAB-89103C5891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rgbClr val="C00000"/>
                </a:solidFill>
                <a:latin typeface="Garamond" pitchFamily="18" charset="0"/>
              </a:defRPr>
            </a:lvl1pPr>
          </a:lstStyle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2">
                    <a:lumMod val="75000"/>
                  </a:schemeClr>
                </a:solidFill>
                <a:latin typeface="Garamond" pitchFamily="18" charset="0"/>
              </a:defRPr>
            </a:lvl1pPr>
          </a:lstStyle>
          <a:p>
            <a:fld id="{1A13C416-6B76-4DFF-BC13-59A396451C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Line 15"/>
          <p:cNvSpPr>
            <a:spLocks noChangeShapeType="1"/>
          </p:cNvSpPr>
          <p:nvPr userDrawn="1"/>
        </p:nvSpPr>
        <p:spPr bwMode="auto">
          <a:xfrm>
            <a:off x="119063" y="1143000"/>
            <a:ext cx="8845550" cy="0"/>
          </a:xfrm>
          <a:prstGeom prst="line">
            <a:avLst/>
          </a:prstGeom>
          <a:ln w="38100">
            <a:solidFill>
              <a:srgbClr val="C00000"/>
            </a:solidFill>
            <a:headEnd/>
            <a:tailEnd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 userDrawn="1"/>
        </p:nvGraphicFramePr>
        <p:xfrm>
          <a:off x="7959296" y="279377"/>
          <a:ext cx="956104" cy="695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5" r:id="rId14" imgW="3961905" imgH="3415873" progId="">
                  <p:embed/>
                </p:oleObj>
              </mc:Choice>
              <mc:Fallback>
                <p:oleObj r:id="rId14" imgW="3961905" imgH="3415873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9296" y="279377"/>
                        <a:ext cx="956104" cy="695348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B118C919-524D-4AE6-802D-F6FBC61D86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72" r:id="rId7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135063" y="457200"/>
            <a:ext cx="9398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0"/>
          <p:cNvGrpSpPr/>
          <p:nvPr/>
        </p:nvGrpSpPr>
        <p:grpSpPr>
          <a:xfrm>
            <a:off x="269528" y="239173"/>
            <a:ext cx="8874472" cy="1284827"/>
            <a:chOff x="269528" y="5496973"/>
            <a:chExt cx="8874472" cy="128482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9528" y="5496973"/>
              <a:ext cx="1483072" cy="1284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 rot="10800000" flipV="1">
              <a:off x="1752600" y="5820488"/>
              <a:ext cx="73914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hamas" pitchFamily="34" charset="0"/>
                <a:cs typeface="Times New Roman" pitchFamily="18" charset="0"/>
              </a:endParaRPr>
            </a:p>
          </p:txBody>
        </p:sp>
      </p:grp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0" y="6172200"/>
            <a:ext cx="9144000" cy="45719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1600200" y="6477000"/>
            <a:ext cx="579120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Serving</a:t>
            </a:r>
            <a:r>
              <a:rPr kumimoji="0" lang="en-US" sz="1200" b="1" i="1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 the Cause of Public Interest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1676400" y="6248400"/>
            <a:ext cx="579120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Indian Actuarial Profession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81200" y="53340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Indian Fellowship Seminar, 2015</a:t>
            </a:r>
            <a:endParaRPr lang="en-US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981200" y="1994595"/>
            <a:ext cx="601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Topic 	</a:t>
            </a:r>
            <a:r>
              <a:rPr lang="en-IN" sz="2200" dirty="0" smtClean="0"/>
              <a:t>ALSM </a:t>
            </a:r>
            <a:r>
              <a:rPr lang="en-IN" sz="2200" dirty="0"/>
              <a:t>draft Regulations 2015 and its  	impact on capital requirements</a:t>
            </a:r>
            <a:endParaRPr lang="en-US" sz="2200" b="1" dirty="0"/>
          </a:p>
          <a:p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981200" y="2819400"/>
            <a:ext cx="6096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Guide Name </a:t>
            </a:r>
          </a:p>
          <a:p>
            <a:r>
              <a:rPr lang="en-US" dirty="0" smtClean="0"/>
              <a:t>Mr</a:t>
            </a:r>
            <a:r>
              <a:rPr lang="en-US" dirty="0"/>
              <a:t>. SRINIVASA KUMAR CHIRUVOLU</a:t>
            </a:r>
          </a:p>
          <a:p>
            <a:endParaRPr lang="en-US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981200" y="3623608"/>
            <a:ext cx="5638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Presenters  Names</a:t>
            </a:r>
          </a:p>
          <a:p>
            <a:r>
              <a:rPr lang="en-US" dirty="0"/>
              <a:t>NAKUL YADAV </a:t>
            </a:r>
            <a:endParaRPr lang="en-US" dirty="0" smtClean="0"/>
          </a:p>
          <a:p>
            <a:r>
              <a:rPr lang="en-US" dirty="0" smtClean="0"/>
              <a:t>ANSHUMALI MISRA</a:t>
            </a:r>
          </a:p>
          <a:p>
            <a:r>
              <a:rPr lang="en-US" dirty="0" smtClean="0"/>
              <a:t>ASFA </a:t>
            </a:r>
            <a:r>
              <a:rPr lang="en-US" dirty="0"/>
              <a:t>KAUSAR </a:t>
            </a:r>
            <a:r>
              <a:rPr lang="en-US" dirty="0" smtClean="0"/>
              <a:t>BIHARI</a:t>
            </a:r>
          </a:p>
          <a:p>
            <a:endParaRPr lang="en-US" dirty="0"/>
          </a:p>
          <a:p>
            <a:endParaRPr lang="en-US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324600" y="53340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10</a:t>
            </a:r>
            <a:r>
              <a:rPr lang="en-US" b="1" baseline="30000" dirty="0" smtClean="0"/>
              <a:t>th</a:t>
            </a:r>
            <a:r>
              <a:rPr lang="en-US" b="1" dirty="0" smtClean="0"/>
              <a:t> &amp; 11</a:t>
            </a:r>
            <a:r>
              <a:rPr lang="en-US" b="1" baseline="30000" dirty="0" smtClean="0"/>
              <a:t>th</a:t>
            </a:r>
            <a:r>
              <a:rPr lang="en-US" b="1" dirty="0" smtClean="0"/>
              <a:t> of Dec’2015 </a:t>
            </a:r>
            <a:r>
              <a:rPr lang="en-US" b="1" dirty="0" smtClean="0"/>
              <a:t>Mumbai</a:t>
            </a:r>
            <a:endParaRPr lang="en-US" b="1" dirty="0"/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 flipV="1">
            <a:off x="0" y="1524000"/>
            <a:ext cx="9144000" cy="45719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6781800" cy="609600"/>
          </a:xfrm>
          <a:prstGeom prst="rect">
            <a:avLst/>
          </a:prstGeom>
        </p:spPr>
        <p:txBody>
          <a:bodyPr/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200" b="1" dirty="0">
                <a:solidFill>
                  <a:schemeClr val="tx2"/>
                </a:solidFill>
                <a:latin typeface="Garamond" pitchFamily="18" charset="0"/>
              </a:rPr>
              <a:t>Liability valuation method changes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053584"/>
              </p:ext>
            </p:extLst>
          </p:nvPr>
        </p:nvGraphicFramePr>
        <p:xfrm>
          <a:off x="457200" y="1396404"/>
          <a:ext cx="8229600" cy="4013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0379"/>
                <a:gridCol w="6319221"/>
              </a:tblGrid>
              <a:tr h="1003449">
                <a:tc gridSpan="2">
                  <a:txBody>
                    <a:bodyPr/>
                    <a:lstStyle/>
                    <a:p>
                      <a:r>
                        <a:rPr lang="en-IN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ULIPs</a:t>
                      </a:r>
                      <a:r>
                        <a:rPr lang="en-IN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N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additionally account for </a:t>
                      </a:r>
                      <a:r>
                        <a:rPr lang="en-IN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:-</a:t>
                      </a:r>
                      <a:endParaRPr lang="en-IN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Non-negative </a:t>
                      </a:r>
                      <a:r>
                        <a:rPr lang="en-IN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residual additions, if </a:t>
                      </a:r>
                      <a:r>
                        <a:rPr lang="en-IN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</a:t>
                      </a:r>
                      <a:endParaRPr lang="en-IN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Zeroisation</a:t>
                      </a:r>
                      <a:r>
                        <a:rPr lang="en-IN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 negative</a:t>
                      </a:r>
                      <a:r>
                        <a:rPr lang="en-IN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N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cash-flows</a:t>
                      </a:r>
                      <a:endParaRPr lang="en-IN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024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Explanation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8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Requirement necessitated by new ULIP RIY requirement</a:t>
                      </a:r>
                    </a:p>
                  </a:txBody>
                  <a:tcPr/>
                </a:tc>
              </a:tr>
              <a:tr h="130448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 on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Mathematical Reserves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Expected to increase reserve if it is not allowed for appropriately today, and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be material depending on the product structure and mix of business</a:t>
                      </a:r>
                    </a:p>
                  </a:txBody>
                  <a:tcPr/>
                </a:tc>
              </a:tr>
              <a:tr h="100344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 on Capital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the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above scenario</a:t>
                      </a:r>
                      <a:endParaRPr lang="en-US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Increase in RSM</a:t>
                      </a:r>
                      <a:endParaRPr lang="en-US" sz="18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Reduction in ASM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755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6781800" cy="609600"/>
          </a:xfrm>
          <a:prstGeom prst="rect">
            <a:avLst/>
          </a:prstGeom>
        </p:spPr>
        <p:txBody>
          <a:bodyPr/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200" b="1" dirty="0">
                <a:solidFill>
                  <a:schemeClr val="tx2"/>
                </a:solidFill>
                <a:latin typeface="Garamond" pitchFamily="18" charset="0"/>
              </a:rPr>
              <a:t>Liability valuation method changes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504909"/>
              </p:ext>
            </p:extLst>
          </p:nvPr>
        </p:nvGraphicFramePr>
        <p:xfrm>
          <a:off x="457200" y="1396404"/>
          <a:ext cx="8229600" cy="4885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0379"/>
                <a:gridCol w="6319221"/>
              </a:tblGrid>
              <a:tr h="432396">
                <a:tc gridSpan="2"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Variable Linked &amp; Non-Linked Business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(Par and Non-Par)</a:t>
                      </a:r>
                      <a:endParaRPr lang="en-US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Policy account reserves and general fund reserves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47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Explanation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8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Same approach as that for ULIP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With policy account equivalent to unit liabilities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fund reserves shall be determined using discounted cash flow method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Including the requirement of non-negative addition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product structure may have some form of guarantees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 Par VIP allowance for future regular and terminal bonuses and for taxes</a:t>
                      </a:r>
                      <a:endParaRPr lang="en-IN" sz="1800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 on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Mathematical Reserves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Depends on the changes required, specifically with respect to inclusion of the guarantees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Otherwise structurally same as specified in product regulation</a:t>
                      </a:r>
                    </a:p>
                  </a:txBody>
                  <a:tcPr/>
                </a:tc>
              </a:tr>
              <a:tr h="77066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 on Capital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Depending on the changes</a:t>
                      </a:r>
                      <a:endParaRPr lang="en-US" sz="18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 impact RSM &amp; ASM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037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291152" y="304800"/>
            <a:ext cx="7162800" cy="609600"/>
          </a:xfrm>
          <a:prstGeom prst="rect">
            <a:avLst/>
          </a:prstGeom>
        </p:spPr>
        <p:txBody>
          <a:bodyPr/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200" b="1" dirty="0">
                <a:solidFill>
                  <a:schemeClr val="tx2"/>
                </a:solidFill>
                <a:latin typeface="Garamond" pitchFamily="18" charset="0"/>
              </a:rPr>
              <a:t>Liability valuation </a:t>
            </a:r>
            <a:r>
              <a:rPr lang="en-US" sz="3200" b="1" dirty="0" smtClean="0">
                <a:solidFill>
                  <a:schemeClr val="tx2"/>
                </a:solidFill>
                <a:latin typeface="Garamond" pitchFamily="18" charset="0"/>
              </a:rPr>
              <a:t>assumption changes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850459"/>
              </p:ext>
            </p:extLst>
          </p:nvPr>
        </p:nvGraphicFramePr>
        <p:xfrm>
          <a:off x="457200" y="1396404"/>
          <a:ext cx="7878170" cy="3998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5820770"/>
              </a:tblGrid>
              <a:tr h="432396">
                <a:tc gridSpan="2">
                  <a:txBody>
                    <a:bodyPr/>
                    <a:lstStyle/>
                    <a:p>
                      <a:r>
                        <a:rPr lang="en-IN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</a:t>
                      </a:r>
                      <a:r>
                        <a:rPr lang="en-IN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actual expense experience </a:t>
                      </a:r>
                      <a:endParaRPr lang="en-IN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47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Explanation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Provided that </a:t>
                      </a:r>
                      <a:r>
                        <a:rPr lang="en-IN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appropriate additional provisions shall be made if the actual experience has not been considered for the valuation.</a:t>
                      </a:r>
                      <a:endParaRPr lang="en-US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IN" sz="1800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 on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Mathematical Reserves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Depends on the extent of actual expenses not recognized currently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Expected to increase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be material for companies with high renewal expense overrun</a:t>
                      </a:r>
                    </a:p>
                  </a:txBody>
                  <a:tcPr/>
                </a:tc>
              </a:tr>
              <a:tr h="77066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 on Capital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case actual expense experience is not used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Increase in RSM 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eduction in ASM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957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7086600" cy="609600"/>
          </a:xfrm>
          <a:prstGeom prst="rect">
            <a:avLst/>
          </a:prstGeom>
        </p:spPr>
        <p:txBody>
          <a:bodyPr/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200" b="1" dirty="0">
                <a:solidFill>
                  <a:schemeClr val="tx2"/>
                </a:solidFill>
                <a:latin typeface="Garamond" pitchFamily="18" charset="0"/>
              </a:rPr>
              <a:t>Liability valuation assumption changes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991273"/>
              </p:ext>
            </p:extLst>
          </p:nvPr>
        </p:nvGraphicFramePr>
        <p:xfrm>
          <a:off x="457200" y="1295400"/>
          <a:ext cx="7878170" cy="4705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6049370"/>
              </a:tblGrid>
              <a:tr h="432396">
                <a:tc gridSpan="2">
                  <a:txBody>
                    <a:bodyPr/>
                    <a:lstStyle/>
                    <a:p>
                      <a:pPr lvl="0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lapse rate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47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Explanation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Should be based on prudent assumption 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Based on past experience of the product or similar products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Shall have regard to the expected future experience </a:t>
                      </a:r>
                      <a:endParaRPr lang="en-IN" sz="1800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 on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Mathematical Reserves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Should allow companies to reduce prudence in reserve </a:t>
                      </a:r>
                    </a:p>
                    <a:p>
                      <a:pPr marL="7429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currently using perfect persistency and that it is more onerous</a:t>
                      </a:r>
                    </a:p>
                    <a:p>
                      <a:pPr marL="7429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Otherwise the impact is dependent on the product structure and nature of current assumption</a:t>
                      </a:r>
                    </a:p>
                  </a:txBody>
                  <a:tcPr/>
                </a:tc>
              </a:tr>
              <a:tr h="77066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 on Capital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Depends on the actual scenario for company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 in RSM &amp; 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ASM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 change Capital Requirement &amp; Solvency Ratio</a:t>
                      </a:r>
                      <a:endParaRPr lang="en-US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0735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Additional Comments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APS 7 prescribes the approach to the level of prudence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26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277504" y="304800"/>
            <a:ext cx="6781800" cy="609600"/>
          </a:xfrm>
          <a:prstGeom prst="rect">
            <a:avLst/>
          </a:prstGeom>
        </p:spPr>
        <p:txBody>
          <a:bodyPr/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200" b="1" dirty="0">
                <a:solidFill>
                  <a:schemeClr val="tx2"/>
                </a:solidFill>
                <a:latin typeface="Garamond" pitchFamily="18" charset="0"/>
              </a:rPr>
              <a:t>Liability valuation </a:t>
            </a:r>
            <a:r>
              <a:rPr lang="en-US" sz="3200" b="1" dirty="0" smtClean="0">
                <a:solidFill>
                  <a:schemeClr val="tx2"/>
                </a:solidFill>
                <a:latin typeface="Garamond" pitchFamily="18" charset="0"/>
              </a:rPr>
              <a:t>other changes</a:t>
            </a:r>
            <a:endParaRPr lang="en-US" sz="3200" b="1" dirty="0">
              <a:solidFill>
                <a:schemeClr val="tx2"/>
              </a:solidFill>
              <a:latin typeface="Garamond" pitchFamily="18" charset="0"/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357597"/>
              </p:ext>
            </p:extLst>
          </p:nvPr>
        </p:nvGraphicFramePr>
        <p:xfrm>
          <a:off x="457200" y="1295400"/>
          <a:ext cx="7878170" cy="4220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6049370"/>
              </a:tblGrid>
              <a:tr h="432396">
                <a:tc gridSpan="2">
                  <a:txBody>
                    <a:bodyPr/>
                    <a:lstStyle/>
                    <a:p>
                      <a:pPr lvl="0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Business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Outside India</a:t>
                      </a:r>
                      <a:endParaRPr lang="en-US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47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Explanation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Comparison of liability norms with that followed in India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the norms (method and assumptions) lead to lower liability then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set additional reserves</a:t>
                      </a:r>
                      <a:endParaRPr lang="en-US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 on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Mathematical Reserves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 increase Mathematical Reserves depending on</a:t>
                      </a:r>
                    </a:p>
                    <a:p>
                      <a:pPr marL="7429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Extent of foreign operations</a:t>
                      </a:r>
                    </a:p>
                    <a:p>
                      <a:pPr marL="7429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Difference in norms</a:t>
                      </a:r>
                    </a:p>
                  </a:txBody>
                  <a:tcPr/>
                </a:tc>
              </a:tr>
              <a:tr h="77066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 on Capital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Depends on the actual scenario for company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 in RSM &amp; 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ASM</a:t>
                      </a:r>
                    </a:p>
                  </a:txBody>
                  <a:tcPr/>
                </a:tc>
              </a:tr>
              <a:tr h="70735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Additional Comments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lead to significant justification depending on 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Nature of products offered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Difference in market conditions – economic and non-economic</a:t>
                      </a:r>
                      <a:endParaRPr lang="en-US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045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6781800" cy="609600"/>
          </a:xfrm>
          <a:prstGeom prst="rect">
            <a:avLst/>
          </a:prstGeom>
        </p:spPr>
        <p:txBody>
          <a:bodyPr/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200" b="1" dirty="0">
                <a:solidFill>
                  <a:schemeClr val="tx2"/>
                </a:solidFill>
                <a:latin typeface="Garamond" pitchFamily="18" charset="0"/>
              </a:rPr>
              <a:t>Liability valuation </a:t>
            </a:r>
            <a:r>
              <a:rPr lang="en-US" sz="3200" b="1" dirty="0" smtClean="0">
                <a:solidFill>
                  <a:schemeClr val="tx2"/>
                </a:solidFill>
                <a:latin typeface="Garamond" pitchFamily="18" charset="0"/>
              </a:rPr>
              <a:t>other changes</a:t>
            </a:r>
            <a:endParaRPr lang="en-US" sz="32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684156"/>
              </p:ext>
            </p:extLst>
          </p:nvPr>
        </p:nvGraphicFramePr>
        <p:xfrm>
          <a:off x="457200" y="1396404"/>
          <a:ext cx="8382000" cy="1499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0"/>
              </a:tblGrid>
              <a:tr h="1499196">
                <a:tc>
                  <a:txBody>
                    <a:bodyPr/>
                    <a:lstStyle/>
                    <a:p>
                      <a:r>
                        <a:rPr lang="en-IN" sz="1800" b="1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Statement Added</a:t>
                      </a:r>
                      <a:endParaRPr lang="en-IN" sz="1800" b="1" i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IN" sz="1400" b="1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en-IN" sz="1800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case reinsurance </a:t>
                      </a:r>
                      <a:r>
                        <a:rPr lang="en-IN" sz="1800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cash-flows </a:t>
                      </a:r>
                      <a:r>
                        <a:rPr lang="en-IN" sz="1800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 been allowed</a:t>
                      </a:r>
                      <a:r>
                        <a:rPr lang="en-IN" sz="1800" b="1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n-IN" sz="1800" b="1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reserves, </a:t>
                      </a:r>
                      <a:r>
                        <a:rPr lang="en-IN" sz="1800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valuation basis and methods shall be as per this schedule. </a:t>
                      </a:r>
                      <a:endParaRPr lang="en-IN" sz="1400" b="1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195743"/>
              </p:ext>
            </p:extLst>
          </p:nvPr>
        </p:nvGraphicFramePr>
        <p:xfrm>
          <a:off x="457200" y="3429000"/>
          <a:ext cx="83058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5800"/>
              </a:tblGrid>
              <a:tr h="1219200">
                <a:tc>
                  <a:txBody>
                    <a:bodyPr/>
                    <a:lstStyle/>
                    <a:p>
                      <a:r>
                        <a:rPr lang="en-IN" sz="1800" b="1" i="0" kern="1200" baseline="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Statement </a:t>
                      </a:r>
                      <a:r>
                        <a:rPr lang="en-IN" sz="1800" b="1" i="0" kern="1200" baseline="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Removed</a:t>
                      </a:r>
                    </a:p>
                    <a:p>
                      <a:endParaRPr lang="en-IN" sz="1800" b="1" i="0" kern="1200" baseline="0" dirty="0" smtClean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800" b="1" i="0" kern="120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Statements pertaining to resilience test reserve or mismatch reserves </a:t>
                      </a:r>
                      <a:endParaRPr lang="en-IN" sz="1400" b="1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IN" sz="1400" b="1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108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67818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3200" b="1" dirty="0" smtClean="0">
                <a:solidFill>
                  <a:schemeClr val="tx2"/>
                </a:solidFill>
                <a:latin typeface="Garamond" pitchFamily="18" charset="0"/>
              </a:rPr>
              <a:t>Changes to solvency requirement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791222"/>
              </p:ext>
            </p:extLst>
          </p:nvPr>
        </p:nvGraphicFramePr>
        <p:xfrm>
          <a:off x="427630" y="1447800"/>
          <a:ext cx="8411570" cy="448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7570"/>
                <a:gridCol w="5334000"/>
              </a:tblGrid>
              <a:tr h="791138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change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Changes in exposure draft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1462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Minimum solvency requirement</a:t>
                      </a:r>
                      <a:endParaRPr lang="en-IN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Higher of:-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100 % of RSM,</a:t>
                      </a:r>
                      <a:r>
                        <a:rPr lang="en-IN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</a:t>
                      </a:r>
                      <a:endParaRPr lang="en-IN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INR 50 crore (i.e. </a:t>
                      </a:r>
                      <a:r>
                        <a:rPr lang="en-IN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 of minimum capital as per Section 6</a:t>
                      </a:r>
                      <a:r>
                        <a:rPr lang="en-IN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the insurance Act)</a:t>
                      </a:r>
                      <a:endParaRPr lang="en-IN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433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Control Level of solvency margin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Introduced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N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Control Level of solvency margin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150 % of RSM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76937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Business outside India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Same as that for business written within India</a:t>
                      </a:r>
                    </a:p>
                  </a:txBody>
                  <a:tcPr/>
                </a:tc>
              </a:tr>
              <a:tr h="628575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Solvency Factors as proposed in the ARA 2015 Regulations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exposure draft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clarity added for the Health riders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Might impact the capital requirement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918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67818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3200" b="1" dirty="0" smtClean="0">
                <a:solidFill>
                  <a:schemeClr val="tx2"/>
                </a:solidFill>
                <a:latin typeface="Garamond" pitchFamily="18" charset="0"/>
              </a:rPr>
              <a:t>Controls around solvency monitoring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  <p:graphicFrame>
        <p:nvGraphicFramePr>
          <p:cNvPr id="13" name="Diagram 12"/>
          <p:cNvGraphicFramePr/>
          <p:nvPr>
            <p:extLst/>
          </p:nvPr>
        </p:nvGraphicFramePr>
        <p:xfrm>
          <a:off x="304800" y="1295400"/>
          <a:ext cx="2514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238642" y="1676400"/>
            <a:ext cx="529575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2pPr marL="0" lvl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1"/>
            <a:r>
              <a:rPr lang="en-IN" sz="1800" dirty="0" smtClean="0"/>
              <a:t>No action required from the regulator</a:t>
            </a:r>
            <a:endParaRPr lang="en-IN" sz="1800" dirty="0"/>
          </a:p>
        </p:txBody>
      </p:sp>
      <p:sp>
        <p:nvSpPr>
          <p:cNvPr id="15" name="TextBox 14"/>
          <p:cNvSpPr txBox="1"/>
          <p:nvPr/>
        </p:nvSpPr>
        <p:spPr>
          <a:xfrm>
            <a:off x="3238642" y="2319278"/>
            <a:ext cx="5295758" cy="28623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2pPr marL="0" lvl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1"/>
            <a:r>
              <a:rPr lang="en-IN" sz="1800" b="1" dirty="0"/>
              <a:t>Action as per Sub-section </a:t>
            </a:r>
            <a:r>
              <a:rPr lang="en-IN" sz="1800" b="1" dirty="0" smtClean="0"/>
              <a:t>(3) </a:t>
            </a:r>
            <a:r>
              <a:rPr lang="en-IN" sz="1800" b="1" dirty="0"/>
              <a:t>of Section 64VA of the Act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IN" sz="1800" dirty="0" smtClean="0">
                <a:solidFill>
                  <a:schemeClr val="dk1"/>
                </a:solidFill>
              </a:rPr>
              <a:t>Early </a:t>
            </a:r>
            <a:r>
              <a:rPr lang="en-IN" sz="1800" dirty="0">
                <a:solidFill>
                  <a:schemeClr val="dk1"/>
                </a:solidFill>
              </a:rPr>
              <a:t>stage </a:t>
            </a:r>
            <a:r>
              <a:rPr lang="en-IN" sz="1800" dirty="0" smtClean="0">
                <a:solidFill>
                  <a:schemeClr val="dk1"/>
                </a:solidFill>
              </a:rPr>
              <a:t>intervention by IRDAI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IN" sz="1800" dirty="0" smtClean="0"/>
              <a:t>If </a:t>
            </a:r>
            <a:r>
              <a:rPr lang="en-IN" sz="1800" dirty="0"/>
              <a:t>it is due to – unfavourable claim experience, sharp increase in volume of new </a:t>
            </a:r>
            <a:r>
              <a:rPr lang="en-IN" sz="1800" dirty="0" smtClean="0"/>
              <a:t>business, then </a:t>
            </a:r>
            <a:r>
              <a:rPr lang="en-IN" sz="1800" dirty="0"/>
              <a:t>IRDA may direct </a:t>
            </a:r>
            <a:r>
              <a:rPr lang="en-IN" sz="1800" dirty="0" smtClean="0"/>
              <a:t>modifications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IN" sz="1800" dirty="0"/>
              <a:t>The </a:t>
            </a:r>
            <a:r>
              <a:rPr lang="en-IN" sz="1800" dirty="0" smtClean="0"/>
              <a:t>Company </a:t>
            </a:r>
            <a:r>
              <a:rPr lang="en-IN" sz="1800" dirty="0"/>
              <a:t>shall submit a </a:t>
            </a:r>
            <a:r>
              <a:rPr lang="en-IN" sz="1800" dirty="0" smtClean="0"/>
              <a:t>remedial plan within </a:t>
            </a:r>
            <a:r>
              <a:rPr lang="en-IN" sz="1800" dirty="0"/>
              <a:t>6 months. 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IN" sz="1800" dirty="0" smtClean="0"/>
              <a:t>Considered default – if no action taken by the insurer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38642" y="5334000"/>
            <a:ext cx="5257516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lvl="1"/>
            <a:r>
              <a:rPr lang="en-IN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Action as per </a:t>
            </a:r>
            <a:r>
              <a:rPr lang="en-IN" b="1" dirty="0"/>
              <a:t>Sub-section (2) of Section 64VA of the </a:t>
            </a:r>
            <a:r>
              <a:rPr lang="en-IN" b="1" dirty="0" smtClean="0"/>
              <a:t>Act</a:t>
            </a:r>
          </a:p>
          <a:p>
            <a:pPr marL="0" lvl="1"/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Company deemed 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as insolvent and may wound up by court on an application by IRDA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00400" y="1295400"/>
            <a:ext cx="5295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Regulatory &amp; Company Intervention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06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400" dirty="0" smtClean="0"/>
              <a:t>Thank you!!</a:t>
            </a:r>
            <a:endParaRPr lang="en-IN" sz="4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0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2</a:t>
            </a:fld>
            <a:endParaRPr lang="en-US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8763000" cy="609600"/>
          </a:xfrm>
          <a:prstGeom prst="rect">
            <a:avLst/>
          </a:prstGeom>
        </p:spPr>
        <p:txBody>
          <a:bodyPr/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en-US" sz="3200" b="1" dirty="0" smtClean="0">
                <a:solidFill>
                  <a:srgbClr val="1F497D"/>
                </a:solidFill>
                <a:latin typeface="Garamond" pitchFamily="18" charset="0"/>
              </a:rPr>
              <a:t>Review of ALSM Regulations</a:t>
            </a:r>
            <a:endParaRPr lang="en-US" sz="3200" b="1" dirty="0">
              <a:solidFill>
                <a:srgbClr val="1F497D"/>
              </a:solidFill>
              <a:latin typeface="Garamond" pitchFamily="18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46111403"/>
              </p:ext>
            </p:extLst>
          </p:nvPr>
        </p:nvGraphicFramePr>
        <p:xfrm>
          <a:off x="381000" y="2111375"/>
          <a:ext cx="7086600" cy="3256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" y="1447800"/>
            <a:ext cx="723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Areas under ALSM Regulations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44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3</a:t>
            </a:fld>
            <a:endParaRPr lang="en-US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8763000" cy="609600"/>
          </a:xfrm>
          <a:prstGeom prst="rect">
            <a:avLst/>
          </a:prstGeom>
        </p:spPr>
        <p:txBody>
          <a:bodyPr/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en-US" sz="3200" b="1" dirty="0" smtClean="0">
                <a:solidFill>
                  <a:srgbClr val="1F497D"/>
                </a:solidFill>
                <a:latin typeface="Garamond" pitchFamily="18" charset="0"/>
              </a:rPr>
              <a:t>Consultative Process of ammedment</a:t>
            </a:r>
            <a:endParaRPr lang="en-US" sz="3200" b="1" dirty="0">
              <a:solidFill>
                <a:srgbClr val="1F497D"/>
              </a:solidFill>
              <a:latin typeface="Garamond" pitchFamily="18" charset="0"/>
            </a:endParaRPr>
          </a:p>
        </p:txBody>
      </p:sp>
      <p:graphicFrame>
        <p:nvGraphicFramePr>
          <p:cNvPr id="2" name="Diagram 1"/>
          <p:cNvGraphicFramePr/>
          <p:nvPr>
            <p:extLst/>
          </p:nvPr>
        </p:nvGraphicFramePr>
        <p:xfrm>
          <a:off x="838200" y="1285875"/>
          <a:ext cx="7620000" cy="4810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553200" y="5410200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of discussion</a:t>
            </a:r>
            <a:endParaRPr lang="en-US" sz="1600" i="1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400800" y="4038600"/>
            <a:ext cx="2133600" cy="1371600"/>
          </a:xfrm>
          <a:prstGeom prst="round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24100" y="5410199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course of action till implementation</a:t>
            </a:r>
            <a:endParaRPr lang="en-US" sz="16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71800" y="1675884"/>
            <a:ext cx="434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 reports and consultations</a:t>
            </a:r>
            <a:endParaRPr lang="en-US" sz="16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990600" y="1860550"/>
            <a:ext cx="1981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553200" y="1860550"/>
            <a:ext cx="1752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267200" y="5733364"/>
            <a:ext cx="1219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838200" y="5733364"/>
            <a:ext cx="14859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031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4</a:t>
            </a:fld>
            <a:endParaRPr lang="en-US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8763000" cy="609600"/>
          </a:xfrm>
          <a:prstGeom prst="rect">
            <a:avLst/>
          </a:prstGeom>
        </p:spPr>
        <p:txBody>
          <a:bodyPr/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en-US" sz="3200" b="1" dirty="0">
                <a:solidFill>
                  <a:srgbClr val="1F497D"/>
                </a:solidFill>
                <a:latin typeface="Garamond" pitchFamily="18" charset="0"/>
              </a:rPr>
              <a:t>A</a:t>
            </a:r>
            <a:r>
              <a:rPr lang="en-US" sz="3200" b="1" dirty="0" smtClean="0">
                <a:solidFill>
                  <a:srgbClr val="1F497D"/>
                </a:solidFill>
                <a:latin typeface="Garamond" pitchFamily="18" charset="0"/>
              </a:rPr>
              <a:t>sset valuation changes</a:t>
            </a:r>
            <a:endParaRPr lang="en-US" sz="3200" b="1" dirty="0">
              <a:solidFill>
                <a:srgbClr val="1F497D"/>
              </a:solidFill>
              <a:latin typeface="Garamond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956508"/>
              </p:ext>
            </p:extLst>
          </p:nvPr>
        </p:nvGraphicFramePr>
        <p:xfrm>
          <a:off x="492456" y="1266190"/>
          <a:ext cx="8270544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220"/>
                <a:gridCol w="3693641"/>
                <a:gridCol w="39716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Sr. No.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Changes to the asset valuation – ALSM 2015, exposure draft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 on Capital Requirement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specific requirement of depreciation of computer hardware and software has been excluded.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 change based on current practice. </a:t>
                      </a:r>
                    </a:p>
                    <a:p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Should not materially impact solvency margin.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Intangible assets and receivable of unrealizable nature to be taken as inadmissible assets.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impact. Already incorporated in “Preparation of financial statements” and Section 64VB in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Insurance Act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Service Tax Unutilized Credit disallowed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Reduced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ASM for companies who are currently utilizing the credit. The asset is not realizable and hence disallowed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All other assets of an insurer have to be valued in accordance with the IRDAI (Preparation of Financial Statements and Auditor’s Report of Insurance Companies) Regulations, 2015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impact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on solvency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398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1F497D"/>
                </a:solidFill>
                <a:latin typeface="Garamond" pitchFamily="18" charset="0"/>
              </a:rPr>
              <a:t>Asset valuation </a:t>
            </a:r>
            <a:r>
              <a:rPr lang="en-US" b="1" dirty="0" smtClean="0">
                <a:solidFill>
                  <a:srgbClr val="1F497D"/>
                </a:solidFill>
                <a:latin typeface="Garamond" pitchFamily="18" charset="0"/>
              </a:rPr>
              <a:t>changes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Other forms of capital</a:t>
            </a:r>
          </a:p>
          <a:p>
            <a:pPr lvl="1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Preference Share Capital</a:t>
            </a:r>
          </a:p>
          <a:p>
            <a:pPr lvl="1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Subordinated Debt</a:t>
            </a:r>
          </a:p>
          <a:p>
            <a:r>
              <a:rPr lang="en-IN" sz="1800" dirty="0">
                <a:latin typeface="Arial" panose="020B0604020202020204" pitchFamily="34" charset="0"/>
                <a:cs typeface="Arial" panose="020B0604020202020204" pitchFamily="34" charset="0"/>
              </a:rPr>
              <a:t>Amortization of the </a:t>
            </a:r>
            <a:r>
              <a:rPr lang="en-I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instruments for solvency</a:t>
            </a:r>
          </a:p>
          <a:p>
            <a:pPr lvl="1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Impact on ASM</a:t>
            </a:r>
            <a:endParaRPr lang="en-I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Value net of hair cut</a:t>
            </a:r>
            <a:endParaRPr lang="en-IN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223250"/>
              </p:ext>
            </p:extLst>
          </p:nvPr>
        </p:nvGraphicFramePr>
        <p:xfrm>
          <a:off x="1066800" y="3307080"/>
          <a:ext cx="4953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6500"/>
                <a:gridCol w="2476500"/>
              </a:tblGrid>
              <a:tr h="2946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Years to Maturity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Included in capital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 5 years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4-5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years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80%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– 4 years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60%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– 3 years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40%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– 2 years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1 year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6</a:t>
            </a:fld>
            <a:endParaRPr lang="en-US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8763000" cy="609600"/>
          </a:xfrm>
          <a:prstGeom prst="rect">
            <a:avLst/>
          </a:prstGeom>
        </p:spPr>
        <p:txBody>
          <a:bodyPr/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en-US" sz="3200" b="1" dirty="0">
                <a:solidFill>
                  <a:srgbClr val="1F497D"/>
                </a:solidFill>
                <a:latin typeface="Garamond" pitchFamily="18" charset="0"/>
              </a:rPr>
              <a:t>A</a:t>
            </a:r>
            <a:r>
              <a:rPr lang="en-US" sz="3200" b="1" dirty="0" smtClean="0">
                <a:solidFill>
                  <a:srgbClr val="1F497D"/>
                </a:solidFill>
                <a:latin typeface="Garamond" pitchFamily="18" charset="0"/>
              </a:rPr>
              <a:t>sset valuation – Unchanged principles</a:t>
            </a:r>
            <a:endParaRPr lang="en-US" sz="3200" b="1" dirty="0">
              <a:solidFill>
                <a:srgbClr val="1F497D"/>
              </a:solidFill>
              <a:latin typeface="Garamond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081215"/>
              </p:ext>
            </p:extLst>
          </p:nvPr>
        </p:nvGraphicFramePr>
        <p:xfrm>
          <a:off x="609600" y="1524000"/>
          <a:ext cx="7772400" cy="3379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078"/>
                <a:gridCol w="7100322"/>
              </a:tblGrid>
              <a:tr h="40973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Sr. No.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Key</a:t>
                      </a:r>
                      <a:r>
                        <a:rPr lang="en-US" sz="1800" kern="1200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assets and their valuation principle</a:t>
                      </a:r>
                      <a:endParaRPr lang="en-US" sz="1800" kern="1200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0973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Debt securities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including government bonds shall be Held to maturity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0973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sng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Debt securities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valued at amortized book value</a:t>
                      </a:r>
                    </a:p>
                  </a:txBody>
                  <a:tcPr/>
                </a:tc>
              </a:tr>
              <a:tr h="40973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Equity securities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to be valued at fair value on the balance sheet</a:t>
                      </a:r>
                    </a:p>
                  </a:txBody>
                  <a:tcPr/>
                </a:tc>
              </a:tr>
              <a:tr h="40973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Real Estate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at historical cost subject to revaluation at least once in three years</a:t>
                      </a:r>
                    </a:p>
                  </a:txBody>
                  <a:tcPr/>
                </a:tc>
              </a:tr>
              <a:tr h="40973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Unlisted and other than actively traded equity securities and derivative instruments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to be measured at historical cost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200" y="52578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No material changes proposed in asset valuation based on the exposure draft for Preparation of Financial statements 2015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55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6781800" cy="609600"/>
          </a:xfrm>
          <a:prstGeom prst="rect">
            <a:avLst/>
          </a:prstGeom>
        </p:spPr>
        <p:txBody>
          <a:bodyPr/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200" b="1" noProof="0" dirty="0" smtClean="0">
                <a:solidFill>
                  <a:schemeClr val="tx2"/>
                </a:solidFill>
                <a:latin typeface="Garamond" pitchFamily="18" charset="0"/>
              </a:rPr>
              <a:t>Liability valuation </a:t>
            </a:r>
            <a:r>
              <a:rPr lang="en-US" sz="3200" b="1" dirty="0" smtClean="0">
                <a:solidFill>
                  <a:schemeClr val="tx2"/>
                </a:solidFill>
                <a:latin typeface="Garamond" pitchFamily="18" charset="0"/>
              </a:rPr>
              <a:t>method changes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039317"/>
              </p:ext>
            </p:extLst>
          </p:nvPr>
        </p:nvGraphicFramePr>
        <p:xfrm>
          <a:off x="457200" y="1396404"/>
          <a:ext cx="7878170" cy="3999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5820770"/>
              </a:tblGrid>
              <a:tr h="43239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kern="120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Explicit allowance for Cost of Guarantee in addition to Cost</a:t>
                      </a:r>
                      <a:r>
                        <a:rPr lang="en-IN" sz="1800" b="1" kern="1200" baseline="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of Options</a:t>
                      </a:r>
                      <a:endParaRPr lang="en-IN" sz="1800" b="1" kern="1200" dirty="0" smtClean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8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 on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Mathematical Reserves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Expected to increase 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Mathematical Reserves where companies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not holding this reserve</a:t>
                      </a:r>
                      <a:endParaRPr lang="en-US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Extent of increase depends on the nature and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materiality of Guarantees in the portfolio and how much is allowed for today</a:t>
                      </a:r>
                    </a:p>
                  </a:txBody>
                  <a:tcPr/>
                </a:tc>
              </a:tr>
              <a:tr h="77066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 on Capital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case companies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not accounting for it completely</a:t>
                      </a:r>
                      <a:endParaRPr lang="en-US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Increase in RSM </a:t>
                      </a:r>
                      <a:endParaRPr lang="en-US" sz="18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Reduction in ASM</a:t>
                      </a:r>
                    </a:p>
                  </a:txBody>
                  <a:tcPr/>
                </a:tc>
              </a:tr>
              <a:tr h="70735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Additional Comments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800" i="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It is expected that companies will be holding Cost of Guarantee as per GN22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394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6781800" cy="609600"/>
          </a:xfrm>
          <a:prstGeom prst="rect">
            <a:avLst/>
          </a:prstGeom>
        </p:spPr>
        <p:txBody>
          <a:bodyPr/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200" b="1" dirty="0">
                <a:solidFill>
                  <a:schemeClr val="tx2"/>
                </a:solidFill>
                <a:latin typeface="Garamond" pitchFamily="18" charset="0"/>
              </a:rPr>
              <a:t>Liability valuation method changes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787707"/>
              </p:ext>
            </p:extLst>
          </p:nvPr>
        </p:nvGraphicFramePr>
        <p:xfrm>
          <a:off x="457200" y="1242225"/>
          <a:ext cx="8229600" cy="5102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9177"/>
                <a:gridCol w="6080423"/>
              </a:tblGrid>
              <a:tr h="12192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Use of  Higher of (Special Surrender Value, Guaranteed Surrender Value) for the purpose of section 13,49, 64V and 64VA of the Act</a:t>
                      </a:r>
                    </a:p>
                    <a:p>
                      <a:endParaRPr lang="en-US" sz="1400" b="1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638153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 on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Mathematical Reserves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Expected to increase as special surrender value is expected to be higher than guaranteed surrender value 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impact is expected to be insignificant for most companies are already valuing using this approach</a:t>
                      </a:r>
                    </a:p>
                  </a:txBody>
                  <a:tcPr/>
                </a:tc>
              </a:tr>
              <a:tr h="133099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 on Capital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SSV is 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accounted for it will lead to</a:t>
                      </a:r>
                      <a:endParaRPr lang="en-US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Increase in RSM</a:t>
                      </a:r>
                      <a:endParaRPr lang="en-US" sz="18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Reduction in ASM</a:t>
                      </a:r>
                    </a:p>
                  </a:txBody>
                  <a:tcPr/>
                </a:tc>
              </a:tr>
              <a:tr h="7646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Additional Comments</a:t>
                      </a:r>
                    </a:p>
                    <a:p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800" i="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Change already incorporated as floor of Surrender Value Payable on GPV in ARA Circular 2011 </a:t>
                      </a:r>
                      <a:endParaRPr lang="en-IN" sz="1800" i="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426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6781800" cy="609600"/>
          </a:xfrm>
          <a:prstGeom prst="rect">
            <a:avLst/>
          </a:prstGeom>
        </p:spPr>
        <p:txBody>
          <a:bodyPr/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200" b="1" dirty="0">
                <a:solidFill>
                  <a:schemeClr val="tx2"/>
                </a:solidFill>
                <a:latin typeface="Garamond" pitchFamily="18" charset="0"/>
              </a:rPr>
              <a:t>Liability valuation method changes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354628"/>
              </p:ext>
            </p:extLst>
          </p:nvPr>
        </p:nvGraphicFramePr>
        <p:xfrm>
          <a:off x="685800" y="1447800"/>
          <a:ext cx="7878170" cy="4611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5820770"/>
              </a:tblGrid>
              <a:tr h="432396">
                <a:tc gridSpan="2">
                  <a:txBody>
                    <a:bodyPr/>
                    <a:lstStyle/>
                    <a:p>
                      <a:pPr lvl="0"/>
                      <a:r>
                        <a:rPr lang="en-IN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of GPV except: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Explicit approach for one year renewable group term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Higher of Gross Premium Valuation Reserve and Unexpired Premium Reserve for Riders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47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Explanation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N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One year renewable term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Allow for unexpired risk, premium deficiency and incurred but not reported claims 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Applies</a:t>
                      </a:r>
                      <a:r>
                        <a:rPr lang="en-IN" sz="18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n-IN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riders attached to group 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rule for ensuring the higher of</a:t>
                      </a:r>
                      <a:r>
                        <a:rPr lang="en-IN" sz="18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(GPV, Other approach as per AA) not applicable</a:t>
                      </a:r>
                      <a:endParaRPr lang="en-IN" sz="18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3051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 on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Mathematical Reserves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Similar methodologies may be followed today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expected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be </a:t>
                      </a:r>
                      <a:r>
                        <a:rPr lang="en-US" sz="1800" kern="12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material</a:t>
                      </a:r>
                      <a:r>
                        <a:rPr lang="en-US" sz="1800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majority of companies</a:t>
                      </a:r>
                    </a:p>
                  </a:txBody>
                  <a:tcPr/>
                </a:tc>
              </a:tr>
              <a:tr h="77066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 on Capital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Depends on the approach used earlier and may impact 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RSM &amp; ASM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272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ifeConvBirm02">
  <a:themeElements>
    <a:clrScheme name="LifeConvBirm02.ppt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LifeConvBirm02.pp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ifeConvBirm02.pp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feConvBirm02.ppt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1983</TotalTime>
  <Words>1616</Words>
  <Application>Microsoft Office PowerPoint</Application>
  <PresentationFormat>On-screen Show (4:3)</PresentationFormat>
  <Paragraphs>288</Paragraphs>
  <Slides>18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LifeConvBirm02</vt:lpstr>
      <vt:lpstr>PowerPoint Presentation</vt:lpstr>
      <vt:lpstr>PowerPoint Presentation</vt:lpstr>
      <vt:lpstr>PowerPoint Presentation</vt:lpstr>
      <vt:lpstr>PowerPoint Presentation</vt:lpstr>
      <vt:lpstr>Asset valuation changes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Aparajita Mitra</dc:creator>
  <cp:lastModifiedBy>Asfa K Bihari</cp:lastModifiedBy>
  <cp:revision>256</cp:revision>
  <dcterms:created xsi:type="dcterms:W3CDTF">2011-07-20T12:11:57Z</dcterms:created>
  <dcterms:modified xsi:type="dcterms:W3CDTF">2015-12-03T09:27:31Z</dcterms:modified>
</cp:coreProperties>
</file>