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5204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B9B555-42F2-4E79-A930-1D636B3862BD}" type="datetimeFigureOut">
              <a:rPr lang="en-IN" smtClean="0"/>
              <a:pPr/>
              <a:t>22-11-2015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66204-E2E4-4767-AC03-BC29063393D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lide Number Placeholder 1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C5BBC3-AE74-46F4-A54E-003E62CF4F85}" type="slidenum">
              <a:rPr lang="en-IN" smtClean="0"/>
              <a:pPr/>
              <a:t>1</a:t>
            </a:fld>
            <a:endParaRPr lang="en-I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823DFA56-0710-4C37-A09B-C377DA589B8C}" type="slidenum">
              <a:rPr lang="en-US" altLang="en-US" sz="1200">
                <a:solidFill>
                  <a:srgbClr val="898989"/>
                </a:solidFill>
                <a:latin typeface="Calibri" pitchFamily="34" charset="0"/>
              </a:rPr>
              <a:pPr algn="r"/>
              <a:t>1</a:t>
            </a:fld>
            <a:endParaRPr lang="en-US" altLang="en-US" sz="120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125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08578A-DB7F-4667-9654-BB1969BF691C}" type="slidenum">
              <a:rPr lang="en-IN" altLang="en-US" smtClean="0"/>
              <a:pPr>
                <a:defRPr/>
              </a:pPr>
              <a:t>1</a:t>
            </a:fld>
            <a:endParaRPr lang="en-IN" altLang="en-US" dirty="0" smtClean="0"/>
          </a:p>
        </p:txBody>
      </p:sp>
      <p:sp>
        <p:nvSpPr>
          <p:cNvPr id="4102" name="Rectangle 10"/>
          <p:cNvSpPr>
            <a:spLocks noChangeArrowheads="1"/>
          </p:cNvSpPr>
          <p:nvPr/>
        </p:nvSpPr>
        <p:spPr bwMode="auto">
          <a:xfrm>
            <a:off x="467544" y="1628800"/>
            <a:ext cx="8218487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1006475"/>
            <a:endParaRPr lang="en-US" altLang="en-US" sz="3200" dirty="0">
              <a:latin typeface="Calibri" pitchFamily="34" charset="0"/>
            </a:endParaRPr>
          </a:p>
          <a:p>
            <a:pPr algn="ctr" defTabSz="1006475"/>
            <a:r>
              <a:rPr lang="en-IN" sz="2400" i="1" dirty="0" smtClean="0">
                <a:latin typeface="Arial" charset="0"/>
                <a:cs typeface="Arial" charset="0"/>
              </a:rPr>
              <a:t>Presentation on Report of The Committee to Recommend Measures for Curbing </a:t>
            </a:r>
            <a:r>
              <a:rPr lang="en-IN" sz="2400" i="1" dirty="0" err="1" smtClean="0">
                <a:latin typeface="Arial" charset="0"/>
                <a:cs typeface="Arial" charset="0"/>
              </a:rPr>
              <a:t>Mis</a:t>
            </a:r>
            <a:r>
              <a:rPr lang="en-IN" sz="2400" i="1" dirty="0" smtClean="0">
                <a:latin typeface="Arial" charset="0"/>
                <a:cs typeface="Arial" charset="0"/>
              </a:rPr>
              <a:t>-selling and Rationalising Distribution Incentives in Financial Products</a:t>
            </a:r>
          </a:p>
          <a:p>
            <a:pPr algn="ctr" defTabSz="1006475"/>
            <a:endParaRPr lang="en-IN" sz="2400" b="1" i="1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algn="ctr" defTabSz="1006475"/>
            <a:r>
              <a:rPr lang="en-IN" b="1" i="1" dirty="0" smtClean="0">
                <a:latin typeface="Arial" charset="0"/>
                <a:cs typeface="Arial" charset="0"/>
              </a:rPr>
              <a:t>-</a:t>
            </a:r>
            <a:r>
              <a:rPr lang="en-IN" b="1" dirty="0" smtClean="0">
                <a:latin typeface="Arial" charset="0"/>
                <a:cs typeface="Arial" charset="0"/>
              </a:rPr>
              <a:t>By S.B. Mathur</a:t>
            </a:r>
          </a:p>
          <a:p>
            <a:pPr algn="ctr" defTabSz="1006475"/>
            <a:r>
              <a:rPr lang="en-IN" b="1" dirty="0" smtClean="0">
                <a:latin typeface="Arial" charset="0"/>
                <a:cs typeface="Arial" charset="0"/>
              </a:rPr>
              <a:t>24</a:t>
            </a:r>
            <a:r>
              <a:rPr lang="en-IN" b="1" baseline="30000" dirty="0" smtClean="0">
                <a:latin typeface="Arial" charset="0"/>
                <a:cs typeface="Arial" charset="0"/>
              </a:rPr>
              <a:t>th</a:t>
            </a:r>
            <a:r>
              <a:rPr lang="en-IN" b="1" dirty="0" smtClean="0">
                <a:latin typeface="Arial" charset="0"/>
                <a:cs typeface="Arial" charset="0"/>
              </a:rPr>
              <a:t>  November 2015</a:t>
            </a:r>
            <a:r>
              <a:rPr lang="en-IN" sz="24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IN" sz="2400" b="1" i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en-US" altLang="en-US" sz="2400" b="1" i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endParaRPr lang="en-US" sz="2400" dirty="0" smtClean="0"/>
          </a:p>
          <a:p>
            <a:pPr algn="ctr">
              <a:buNone/>
            </a:pPr>
            <a:r>
              <a:rPr lang="en-US" sz="3600" dirty="0" smtClean="0"/>
              <a:t>Thank You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xmlns="" val="2504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/>
          </a:bodyPr>
          <a:lstStyle/>
          <a:p>
            <a:r>
              <a:rPr lang="en-IN" sz="2400" dirty="0" smtClean="0"/>
              <a:t>To suggest policy measures  that do not favour any particular financial product and prevent </a:t>
            </a:r>
            <a:r>
              <a:rPr lang="en-IN" sz="2400" dirty="0" err="1" smtClean="0"/>
              <a:t>mis</a:t>
            </a:r>
            <a:r>
              <a:rPr lang="en-IN" sz="2400" dirty="0" smtClean="0"/>
              <a:t>-selling.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The study would address issues with regards to hidden costs and identical  financial products across regulators.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To suggest measures to rationalize incentive structure across financial products</a:t>
            </a:r>
            <a:r>
              <a:rPr lang="en-IN" dirty="0" smtClean="0"/>
              <a:t>. </a:t>
            </a:r>
            <a:endParaRPr lang="en-IN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366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+mn-lt"/>
              </a:rPr>
              <a:t>Mandate of Committee</a:t>
            </a:r>
            <a:endParaRPr lang="en-US" sz="3200" b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04056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IN" sz="2000" dirty="0" smtClean="0"/>
              <a:t>1-            Retired Union Finance Secretary  - Chairman</a:t>
            </a:r>
          </a:p>
          <a:p>
            <a:pPr marL="457200" indent="-457200">
              <a:buNone/>
            </a:pPr>
            <a:endParaRPr lang="en-IN" sz="2000" dirty="0" smtClean="0"/>
          </a:p>
          <a:p>
            <a:pPr marL="457200" indent="-457200">
              <a:buNone/>
            </a:pPr>
            <a:r>
              <a:rPr lang="en-US" sz="2000" dirty="0" smtClean="0"/>
              <a:t>2-            Retired Chairman, LIC of India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3 &amp; 4 -   Officials (Capital market Division)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5 &amp; 6-    Academicians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7 -          Retired MD SBI – Capital Markets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8 -          Investment Expert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9 -          </a:t>
            </a:r>
            <a:r>
              <a:rPr lang="en-IN" sz="2000" dirty="0" smtClean="0"/>
              <a:t>Investment Analyst /financial media</a:t>
            </a:r>
            <a:endParaRPr lang="en-US" sz="2000" dirty="0" smtClean="0"/>
          </a:p>
          <a:p>
            <a:pPr marL="457200" indent="-457200">
              <a:buNone/>
            </a:pPr>
            <a:endParaRPr lang="en-IN" sz="1800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366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+mn-lt"/>
              </a:rPr>
              <a:t>Composition of Committee</a:t>
            </a:r>
            <a:endParaRPr lang="en-US" sz="3200" b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Investment portion and risk portion to be separated in bundled products.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US" sz="2400" dirty="0" smtClean="0"/>
              <a:t>Upfront commission not allowed on investment portion-  allowed </a:t>
            </a:r>
            <a:r>
              <a:rPr lang="en-IN" sz="2400" dirty="0" smtClean="0"/>
              <a:t> on pure insurance products and in insurance portion of bundled products as these products are difficult to sell.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US" sz="2400" dirty="0" smtClean="0"/>
              <a:t>Exit should be simple and less expensive.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IN" sz="2400" dirty="0" smtClean="0"/>
              <a:t>For similar products, there should be a similar structure with regard to service tax, stamp duty and rural and social sector norms.</a:t>
            </a:r>
          </a:p>
          <a:p>
            <a:r>
              <a:rPr lang="en-US" sz="2400" dirty="0" smtClean="0"/>
              <a:t>One page disclosure form explaining key benefits and features to be signed off at point of sale by  buyer and seller.</a:t>
            </a:r>
            <a:endParaRPr lang="en-IN" sz="2400" dirty="0" smtClean="0"/>
          </a:p>
          <a:p>
            <a:endParaRPr lang="en-IN" sz="2400" dirty="0" smtClean="0"/>
          </a:p>
          <a:p>
            <a:endParaRPr lang="en-IN" sz="2000" dirty="0" smtClean="0"/>
          </a:p>
          <a:p>
            <a:pPr marL="457200" indent="-457200">
              <a:buNone/>
            </a:pPr>
            <a:endParaRPr lang="en-IN" sz="1800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366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+mn-lt"/>
              </a:rPr>
              <a:t>Broad Recommendations </a:t>
            </a:r>
            <a:endParaRPr lang="en-US" sz="3200" b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To bring uniformity and proper oversight  -harmonising of regulators.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US" sz="2400" dirty="0" smtClean="0"/>
              <a:t>Enforcement to be strengthened to prevent over payment of commissions.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Banks tend to oversell. Additional disclosures requirement:-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Group company products to be compared with similar products from other manufacturers.</a:t>
            </a:r>
          </a:p>
          <a:p>
            <a:pPr lvl="1">
              <a:buNone/>
            </a:pPr>
            <a:endParaRPr lang="en-US" sz="2000" dirty="0" smtClean="0"/>
          </a:p>
          <a:p>
            <a:pPr lvl="1"/>
            <a:r>
              <a:rPr lang="en-US" sz="2000" dirty="0" smtClean="0"/>
              <a:t>Respective regulator to regulate distribution of products by banks.</a:t>
            </a:r>
            <a:endParaRPr lang="en-IN" sz="2000" dirty="0" smtClean="0"/>
          </a:p>
          <a:p>
            <a:endParaRPr lang="en-IN" sz="2000" dirty="0" smtClean="0"/>
          </a:p>
          <a:p>
            <a:pPr marL="457200" indent="-457200">
              <a:buNone/>
            </a:pPr>
            <a:endParaRPr lang="en-IN" sz="1800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366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+mn-lt"/>
              </a:rPr>
              <a:t>Generic Recommendations </a:t>
            </a:r>
            <a:endParaRPr lang="en-US" sz="3200" b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N" sz="2400" dirty="0" smtClean="0"/>
              <a:t>To bring uniformity and proper oversight  -harmonising of regulators.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US" sz="2400" dirty="0" smtClean="0"/>
              <a:t>Enforcement to be strengthen to prevent over payment of commissions.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Banks tend to oversell. Additional disclosures requirement:-</a:t>
            </a:r>
          </a:p>
          <a:p>
            <a:pPr lvl="1"/>
            <a:r>
              <a:rPr lang="en-US" sz="2000" dirty="0" smtClean="0"/>
              <a:t>Group company products to be compared with similar products from other manufacturers.</a:t>
            </a:r>
          </a:p>
          <a:p>
            <a:pPr lvl="1"/>
            <a:r>
              <a:rPr lang="en-US" sz="2000" dirty="0" smtClean="0"/>
              <a:t>Respective regulator to regulate distribution of products by banks.</a:t>
            </a:r>
          </a:p>
          <a:p>
            <a:r>
              <a:rPr lang="en-IN" sz="2400" dirty="0" smtClean="0"/>
              <a:t>Tax benefit only on insurance portion and not on saving. Pure insurance products to be encouraged.</a:t>
            </a:r>
            <a:endParaRPr lang="en-IN" dirty="0" smtClean="0"/>
          </a:p>
          <a:p>
            <a:pPr lvl="1">
              <a:buNone/>
            </a:pPr>
            <a:endParaRPr lang="en-IN" sz="2000" dirty="0" smtClean="0"/>
          </a:p>
          <a:p>
            <a:endParaRPr lang="en-IN" sz="2000" dirty="0" smtClean="0"/>
          </a:p>
          <a:p>
            <a:pPr marL="457200" indent="-457200">
              <a:buNone/>
            </a:pPr>
            <a:endParaRPr lang="en-IN" sz="1800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366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FFFFFF"/>
                </a:solidFill>
                <a:latin typeface="+mn-lt"/>
              </a:rPr>
              <a:t>Generic Recommendations…..</a:t>
            </a:r>
            <a:r>
              <a:rPr lang="en-US" sz="3200" b="1" dirty="0" err="1" smtClean="0">
                <a:solidFill>
                  <a:srgbClr val="FFFFFF"/>
                </a:solidFill>
                <a:latin typeface="+mn-lt"/>
              </a:rPr>
              <a:t>contd</a:t>
            </a:r>
            <a:r>
              <a:rPr lang="en-US" sz="3200" b="1" dirty="0" smtClean="0">
                <a:solidFill>
                  <a:srgbClr val="FFFFFF"/>
                </a:solidFill>
                <a:latin typeface="+mn-lt"/>
              </a:rPr>
              <a:t> </a:t>
            </a:r>
            <a:endParaRPr lang="en-US" sz="3200" b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b="1" u="sng" dirty="0" smtClean="0"/>
              <a:t>Mutual Funds</a:t>
            </a:r>
          </a:p>
          <a:p>
            <a:pPr>
              <a:buNone/>
            </a:pPr>
            <a:endParaRPr lang="en-US" sz="2400" b="1" u="sng" dirty="0" smtClean="0"/>
          </a:p>
          <a:p>
            <a:r>
              <a:rPr lang="en-IN" sz="2400" dirty="0" smtClean="0"/>
              <a:t>Regulator should consider measures to increase retail participation.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Regulator should put in a free look policy and define the period for which it will hold.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Extra commission in B15 should be removed and a level paying field created in the country.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Regulator should lower caps over period of time.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Trail commission to be disclosed at  point of sale </a:t>
            </a:r>
          </a:p>
          <a:p>
            <a:pPr lvl="1">
              <a:buNone/>
            </a:pPr>
            <a:endParaRPr lang="en-IN" sz="2000" dirty="0" smtClean="0"/>
          </a:p>
          <a:p>
            <a:endParaRPr lang="en-IN" sz="2000" dirty="0" smtClean="0"/>
          </a:p>
          <a:p>
            <a:pPr marL="457200" indent="-457200">
              <a:buNone/>
            </a:pPr>
            <a:endParaRPr lang="en-IN" sz="1800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366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Specific Recommendations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u="sng" dirty="0" smtClean="0"/>
              <a:t>ULIPS</a:t>
            </a:r>
          </a:p>
          <a:p>
            <a:pPr>
              <a:buNone/>
            </a:pPr>
            <a:endParaRPr lang="en-US" sz="2400" b="1" u="sng" dirty="0" smtClean="0"/>
          </a:p>
          <a:p>
            <a:r>
              <a:rPr lang="en-IN" sz="2400" dirty="0" smtClean="0"/>
              <a:t>Manner of disclosure of mortality costs. 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Cost of surrender value should be reasonable.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Many suggestions relate to disclosures – asset allocation to be disclosed on website.</a:t>
            </a:r>
          </a:p>
          <a:p>
            <a:endParaRPr lang="en-IN" sz="2000" dirty="0" smtClean="0"/>
          </a:p>
          <a:p>
            <a:pPr marL="457200" indent="-457200">
              <a:buNone/>
            </a:pPr>
            <a:endParaRPr lang="en-IN" sz="1800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366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Specific Recommendations …..</a:t>
            </a:r>
            <a:r>
              <a:rPr lang="en-US" sz="3200" b="1" dirty="0" err="1" smtClean="0">
                <a:solidFill>
                  <a:srgbClr val="FFFFFF"/>
                </a:solidFill>
              </a:rPr>
              <a:t>contd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u="sng" dirty="0" smtClean="0"/>
              <a:t>Traditional Products</a:t>
            </a:r>
          </a:p>
          <a:p>
            <a:r>
              <a:rPr lang="en-IN" sz="2400" dirty="0" smtClean="0"/>
              <a:t>Premium to be split into mortality and savings.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err="1" smtClean="0"/>
              <a:t>Lapsation</a:t>
            </a:r>
            <a:r>
              <a:rPr lang="en-IN" sz="2400" dirty="0" smtClean="0"/>
              <a:t> profit ,if any, not to accrue to insurance companies.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Costs of surrenders to be reasonable.</a:t>
            </a:r>
          </a:p>
          <a:p>
            <a:pPr>
              <a:buNone/>
            </a:pPr>
            <a:endParaRPr lang="en-IN" sz="2400" dirty="0" smtClean="0"/>
          </a:p>
          <a:p>
            <a:r>
              <a:rPr lang="en-IN" sz="2400" dirty="0" smtClean="0"/>
              <a:t>Current structure of paying commission on single premium should be continued. </a:t>
            </a:r>
          </a:p>
          <a:p>
            <a:endParaRPr lang="en-IN" sz="2400" dirty="0" smtClean="0"/>
          </a:p>
          <a:p>
            <a:r>
              <a:rPr lang="en-IN" sz="2400" dirty="0" smtClean="0"/>
              <a:t>No trail commission on single premium policies.</a:t>
            </a:r>
          </a:p>
          <a:p>
            <a:endParaRPr lang="en-IN" sz="2000" dirty="0" smtClean="0"/>
          </a:p>
          <a:p>
            <a:pPr marL="457200" indent="-457200">
              <a:buNone/>
            </a:pPr>
            <a:endParaRPr lang="en-IN" sz="1800" dirty="0" smtClean="0"/>
          </a:p>
          <a:p>
            <a:pPr marL="514350" indent="-514350">
              <a:buAutoNum type="arabicPeriod"/>
            </a:pPr>
            <a:endParaRPr lang="en-IN" dirty="0"/>
          </a:p>
        </p:txBody>
      </p:sp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rgbClr val="336699"/>
          </a:solidFill>
          <a:ln w="25400" algn="ctr">
            <a:solidFill>
              <a:srgbClr val="385D8A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b="1" dirty="0" smtClean="0">
                <a:solidFill>
                  <a:srgbClr val="FFFFFF"/>
                </a:solidFill>
              </a:rPr>
              <a:t>Specific Recommendations …..</a:t>
            </a:r>
            <a:r>
              <a:rPr lang="en-US" sz="3200" b="1" dirty="0" err="1" smtClean="0">
                <a:solidFill>
                  <a:srgbClr val="FFFFFF"/>
                </a:solidFill>
              </a:rPr>
              <a:t>contd</a:t>
            </a:r>
            <a:r>
              <a:rPr lang="en-US" sz="3200" b="1" dirty="0" smtClean="0">
                <a:solidFill>
                  <a:srgbClr val="FFFFFF"/>
                </a:solidFill>
              </a:rPr>
              <a:t> </a:t>
            </a:r>
            <a:endParaRPr lang="en-US" sz="32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463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Microsoft PowerPoin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Microsoft PowerPoint Presentation</Template>
  <TotalTime>75</TotalTime>
  <Words>512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 Microsoft PowerPoint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REPORT OF THE COMMITTEE TO RECOMMEND MEASURES FOR CURBING MISSELLING AND RATIONALISINF DISTRIBUTION INCENTIVES IN FINANCIAL PRODUCTS  24 NOV 2015       S B MATHUR</dc:title>
  <dc:creator>admin</dc:creator>
  <cp:lastModifiedBy>intel</cp:lastModifiedBy>
  <cp:revision>22</cp:revision>
  <dcterms:created xsi:type="dcterms:W3CDTF">2015-11-20T05:42:00Z</dcterms:created>
  <dcterms:modified xsi:type="dcterms:W3CDTF">2015-11-22T15:29:30Z</dcterms:modified>
</cp:coreProperties>
</file>