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61" r:id="rId5"/>
    <p:sldId id="351" r:id="rId6"/>
    <p:sldId id="335" r:id="rId7"/>
    <p:sldId id="359" r:id="rId8"/>
    <p:sldId id="337" r:id="rId9"/>
    <p:sldId id="338" r:id="rId10"/>
    <p:sldId id="347" r:id="rId11"/>
    <p:sldId id="339" r:id="rId12"/>
    <p:sldId id="362" r:id="rId13"/>
    <p:sldId id="361" r:id="rId14"/>
    <p:sldId id="358" r:id="rId15"/>
    <p:sldId id="352" r:id="rId16"/>
    <p:sldId id="3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., Diksha" initials=".D" lastIdx="10" clrIdx="0">
    <p:extLst>
      <p:ext uri="{19B8F6BF-5375-455C-9EA6-DF929625EA0E}">
        <p15:presenceInfo xmlns:p15="http://schemas.microsoft.com/office/powerpoint/2012/main" userId="S::diksha58@deloitte.com::b11835c0-9311-48bb-9d40-c48b11c1a603" providerId="AD"/>
      </p:ext>
    </p:extLst>
  </p:cmAuthor>
  <p:cmAuthor id="2" name="Goendi, Nitika" initials="GN" lastIdx="8" clrIdx="1">
    <p:extLst>
      <p:ext uri="{19B8F6BF-5375-455C-9EA6-DF929625EA0E}">
        <p15:presenceInfo xmlns:p15="http://schemas.microsoft.com/office/powerpoint/2012/main" userId="S::ngoendi@deloitte.com::08746c21-ea7d-48cf-954e-e7d44b494479" providerId="AD"/>
      </p:ext>
    </p:extLst>
  </p:cmAuthor>
  <p:cmAuthor id="3" name="Sarkar, Sreoshi" initials="SS" lastIdx="4" clrIdx="2">
    <p:extLst>
      <p:ext uri="{19B8F6BF-5375-455C-9EA6-DF929625EA0E}">
        <p15:presenceInfo xmlns:p15="http://schemas.microsoft.com/office/powerpoint/2012/main" userId="S::srsarkar@deloitte.com::f7511812-7dad-491c-8029-03f412a4d973" providerId="AD"/>
      </p:ext>
    </p:extLst>
  </p:cmAuthor>
  <p:cmAuthor id="4" name="Joy, Aashim" initials="JA" lastIdx="13" clrIdx="3">
    <p:extLst>
      <p:ext uri="{19B8F6BF-5375-455C-9EA6-DF929625EA0E}">
        <p15:presenceInfo xmlns:p15="http://schemas.microsoft.com/office/powerpoint/2012/main" userId="S::aajoy@deloitte.com::456d17db-aeee-44e4-89df-dcce068d2a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7A9"/>
    <a:srgbClr val="012169"/>
    <a:srgbClr val="C2E49C"/>
    <a:srgbClr val="99CCFF"/>
    <a:srgbClr val="62B5E5"/>
    <a:srgbClr val="046A38"/>
    <a:srgbClr val="FFFFFF"/>
    <a:srgbClr val="79DFDD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EA295-6609-4AB7-8ACB-6B0D6C7D16B6}" v="1" dt="2022-09-19T16:55:52.629"/>
    <p1510:client id="{EBEF6AAC-CB16-47A2-BA7C-6230DAFA0104}" v="39" dt="2022-09-19T09:46:06.81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04" y="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kar, Sreoshi" userId="f7511812-7dad-491c-8029-03f412a4d973" providerId="ADAL" clId="{7A2EA295-6609-4AB7-8ACB-6B0D6C7D16B6}"/>
    <pc:docChg chg="undo custSel modSld">
      <pc:chgData name="Sarkar, Sreoshi" userId="f7511812-7dad-491c-8029-03f412a4d973" providerId="ADAL" clId="{7A2EA295-6609-4AB7-8ACB-6B0D6C7D16B6}" dt="2022-09-19T16:57:26.003" v="230" actId="1037"/>
      <pc:docMkLst>
        <pc:docMk/>
      </pc:docMkLst>
      <pc:sldChg chg="modNotesTx">
        <pc:chgData name="Sarkar, Sreoshi" userId="f7511812-7dad-491c-8029-03f412a4d973" providerId="ADAL" clId="{7A2EA295-6609-4AB7-8ACB-6B0D6C7D16B6}" dt="2022-09-19T16:45:08.243" v="0" actId="6549"/>
        <pc:sldMkLst>
          <pc:docMk/>
          <pc:sldMk cId="3885963152" sldId="337"/>
        </pc:sldMkLst>
      </pc:sldChg>
      <pc:sldChg chg="modSp mod modNotesTx">
        <pc:chgData name="Sarkar, Sreoshi" userId="f7511812-7dad-491c-8029-03f412a4d973" providerId="ADAL" clId="{7A2EA295-6609-4AB7-8ACB-6B0D6C7D16B6}" dt="2022-09-19T16:47:17.152" v="4" actId="20577"/>
        <pc:sldMkLst>
          <pc:docMk/>
          <pc:sldMk cId="2587984305" sldId="338"/>
        </pc:sldMkLst>
        <pc:spChg chg="mod">
          <ac:chgData name="Sarkar, Sreoshi" userId="f7511812-7dad-491c-8029-03f412a4d973" providerId="ADAL" clId="{7A2EA295-6609-4AB7-8ACB-6B0D6C7D16B6}" dt="2022-09-19T16:47:17.152" v="4" actId="20577"/>
          <ac:spMkLst>
            <pc:docMk/>
            <pc:sldMk cId="2587984305" sldId="338"/>
            <ac:spMk id="11" creationId="{FE227690-E48B-4212-B38D-37DEEFDBCF09}"/>
          </ac:spMkLst>
        </pc:spChg>
      </pc:sldChg>
      <pc:sldChg chg="modSp mod">
        <pc:chgData name="Sarkar, Sreoshi" userId="f7511812-7dad-491c-8029-03f412a4d973" providerId="ADAL" clId="{7A2EA295-6609-4AB7-8ACB-6B0D6C7D16B6}" dt="2022-09-19T16:48:36.728" v="13" actId="6549"/>
        <pc:sldMkLst>
          <pc:docMk/>
          <pc:sldMk cId="2826971000" sldId="347"/>
        </pc:sldMkLst>
        <pc:spChg chg="mod">
          <ac:chgData name="Sarkar, Sreoshi" userId="f7511812-7dad-491c-8029-03f412a4d973" providerId="ADAL" clId="{7A2EA295-6609-4AB7-8ACB-6B0D6C7D16B6}" dt="2022-09-19T16:48:36.728" v="13" actId="6549"/>
          <ac:spMkLst>
            <pc:docMk/>
            <pc:sldMk cId="2826971000" sldId="347"/>
            <ac:spMk id="34" creationId="{C38849D8-13C8-4E90-8A9E-621A2D18E3D4}"/>
          </ac:spMkLst>
        </pc:spChg>
        <pc:spChg chg="mod">
          <ac:chgData name="Sarkar, Sreoshi" userId="f7511812-7dad-491c-8029-03f412a4d973" providerId="ADAL" clId="{7A2EA295-6609-4AB7-8ACB-6B0D6C7D16B6}" dt="2022-09-19T16:48:06.598" v="7" actId="14100"/>
          <ac:spMkLst>
            <pc:docMk/>
            <pc:sldMk cId="2826971000" sldId="347"/>
            <ac:spMk id="35" creationId="{ED8EFF33-6E9B-4140-89EC-246BC6DA8C07}"/>
          </ac:spMkLst>
        </pc:spChg>
      </pc:sldChg>
      <pc:sldChg chg="addSp modSp mod">
        <pc:chgData name="Sarkar, Sreoshi" userId="f7511812-7dad-491c-8029-03f412a4d973" providerId="ADAL" clId="{7A2EA295-6609-4AB7-8ACB-6B0D6C7D16B6}" dt="2022-09-19T16:57:26.003" v="230" actId="1037"/>
        <pc:sldMkLst>
          <pc:docMk/>
          <pc:sldMk cId="1061585913" sldId="352"/>
        </pc:sldMkLst>
        <pc:spChg chg="add mod">
          <ac:chgData name="Sarkar, Sreoshi" userId="f7511812-7dad-491c-8029-03f412a4d973" providerId="ADAL" clId="{7A2EA295-6609-4AB7-8ACB-6B0D6C7D16B6}" dt="2022-09-19T16:57:14.810" v="216" actId="1076"/>
          <ac:spMkLst>
            <pc:docMk/>
            <pc:sldMk cId="1061585913" sldId="352"/>
            <ac:spMk id="4" creationId="{266CBD11-4984-44A3-8B5B-5520D5909768}"/>
          </ac:spMkLst>
        </pc:spChg>
        <pc:spChg chg="mod">
          <ac:chgData name="Sarkar, Sreoshi" userId="f7511812-7dad-491c-8029-03f412a4d973" providerId="ADAL" clId="{7A2EA295-6609-4AB7-8ACB-6B0D6C7D16B6}" dt="2022-09-19T16:57:26.003" v="230" actId="1037"/>
          <ac:spMkLst>
            <pc:docMk/>
            <pc:sldMk cId="1061585913" sldId="352"/>
            <ac:spMk id="7" creationId="{4DFF479A-8D00-49BE-A9DC-F4B190496B69}"/>
          </ac:spMkLst>
        </pc:spChg>
        <pc:spChg chg="mod">
          <ac:chgData name="Sarkar, Sreoshi" userId="f7511812-7dad-491c-8029-03f412a4d973" providerId="ADAL" clId="{7A2EA295-6609-4AB7-8ACB-6B0D6C7D16B6}" dt="2022-09-19T16:57:26.003" v="230" actId="1037"/>
          <ac:spMkLst>
            <pc:docMk/>
            <pc:sldMk cId="1061585913" sldId="352"/>
            <ac:spMk id="11" creationId="{4558D791-5194-4F4A-9A2A-33DB52DBFF99}"/>
          </ac:spMkLst>
        </pc:spChg>
        <pc:spChg chg="mod">
          <ac:chgData name="Sarkar, Sreoshi" userId="f7511812-7dad-491c-8029-03f412a4d973" providerId="ADAL" clId="{7A2EA295-6609-4AB7-8ACB-6B0D6C7D16B6}" dt="2022-09-19T16:57:26.003" v="230" actId="1037"/>
          <ac:spMkLst>
            <pc:docMk/>
            <pc:sldMk cId="1061585913" sldId="352"/>
            <ac:spMk id="17" creationId="{8C5EC7B4-CF63-4325-8594-D6237B0413CB}"/>
          </ac:spMkLst>
        </pc:spChg>
        <pc:cxnChg chg="mod">
          <ac:chgData name="Sarkar, Sreoshi" userId="f7511812-7dad-491c-8029-03f412a4d973" providerId="ADAL" clId="{7A2EA295-6609-4AB7-8ACB-6B0D6C7D16B6}" dt="2022-09-19T16:57:26.003" v="230" actId="1037"/>
          <ac:cxnSpMkLst>
            <pc:docMk/>
            <pc:sldMk cId="1061585913" sldId="352"/>
            <ac:cxnSpMk id="6" creationId="{7D7A8618-1E9C-48FC-9B18-2BB692C27A4A}"/>
          </ac:cxnSpMkLst>
        </pc:cxnChg>
        <pc:cxnChg chg="mod">
          <ac:chgData name="Sarkar, Sreoshi" userId="f7511812-7dad-491c-8029-03f412a4d973" providerId="ADAL" clId="{7A2EA295-6609-4AB7-8ACB-6B0D6C7D16B6}" dt="2022-09-19T16:57:26.003" v="230" actId="1037"/>
          <ac:cxnSpMkLst>
            <pc:docMk/>
            <pc:sldMk cId="1061585913" sldId="352"/>
            <ac:cxnSpMk id="8" creationId="{81B4E1CE-4220-4A7D-BA7B-584D0A8D6892}"/>
          </ac:cxnSpMkLst>
        </pc:cxnChg>
        <pc:cxnChg chg="mod">
          <ac:chgData name="Sarkar, Sreoshi" userId="f7511812-7dad-491c-8029-03f412a4d973" providerId="ADAL" clId="{7A2EA295-6609-4AB7-8ACB-6B0D6C7D16B6}" dt="2022-09-19T16:57:26.003" v="230" actId="1037"/>
          <ac:cxnSpMkLst>
            <pc:docMk/>
            <pc:sldMk cId="1061585913" sldId="352"/>
            <ac:cxnSpMk id="10" creationId="{4EA6264F-559E-4697-BC12-098E8D04D0A5}"/>
          </ac:cxnSpMkLst>
        </pc:cxnChg>
      </pc:sldChg>
      <pc:sldChg chg="modSp mod modNotesTx">
        <pc:chgData name="Sarkar, Sreoshi" userId="f7511812-7dad-491c-8029-03f412a4d973" providerId="ADAL" clId="{7A2EA295-6609-4AB7-8ACB-6B0D6C7D16B6}" dt="2022-09-19T16:54:33.953" v="150" actId="6549"/>
        <pc:sldMkLst>
          <pc:docMk/>
          <pc:sldMk cId="3993597280" sldId="361"/>
        </pc:sldMkLst>
        <pc:graphicFrameChg chg="modGraphic">
          <ac:chgData name="Sarkar, Sreoshi" userId="f7511812-7dad-491c-8029-03f412a4d973" providerId="ADAL" clId="{7A2EA295-6609-4AB7-8ACB-6B0D6C7D16B6}" dt="2022-09-19T16:54:33.953" v="150" actId="6549"/>
          <ac:graphicFrameMkLst>
            <pc:docMk/>
            <pc:sldMk cId="3993597280" sldId="361"/>
            <ac:graphicFrameMk id="3" creationId="{98D370B3-4CC8-4FC6-8182-168EC35AB0EA}"/>
          </ac:graphicFrameMkLst>
        </pc:graphicFrameChg>
      </pc:sldChg>
      <pc:sldChg chg="modSp mod">
        <pc:chgData name="Sarkar, Sreoshi" userId="f7511812-7dad-491c-8029-03f412a4d973" providerId="ADAL" clId="{7A2EA295-6609-4AB7-8ACB-6B0D6C7D16B6}" dt="2022-09-19T16:49:18.586" v="22" actId="6549"/>
        <pc:sldMkLst>
          <pc:docMk/>
          <pc:sldMk cId="3168094578" sldId="362"/>
        </pc:sldMkLst>
        <pc:spChg chg="mod">
          <ac:chgData name="Sarkar, Sreoshi" userId="f7511812-7dad-491c-8029-03f412a4d973" providerId="ADAL" clId="{7A2EA295-6609-4AB7-8ACB-6B0D6C7D16B6}" dt="2022-09-19T16:49:18.586" v="22" actId="6549"/>
          <ac:spMkLst>
            <pc:docMk/>
            <pc:sldMk cId="3168094578" sldId="362"/>
            <ac:spMk id="27" creationId="{481763EF-349D-430D-B633-3D9F9312ABBA}"/>
          </ac:spMkLst>
        </pc:spChg>
      </pc:sldChg>
    </pc:docChg>
  </pc:docChgLst>
  <pc:docChgLst>
    <pc:chgData name="Sarkar, Sreoshi" userId="f7511812-7dad-491c-8029-03f412a4d973" providerId="ADAL" clId="{EBEF6AAC-CB16-47A2-BA7C-6230DAFA0104}"/>
    <pc:docChg chg="undo redo custSel addSld delSld modSld">
      <pc:chgData name="Sarkar, Sreoshi" userId="f7511812-7dad-491c-8029-03f412a4d973" providerId="ADAL" clId="{EBEF6AAC-CB16-47A2-BA7C-6230DAFA0104}" dt="2022-09-19T09:49:52.558" v="1864" actId="20577"/>
      <pc:docMkLst>
        <pc:docMk/>
      </pc:docMkLst>
      <pc:sldChg chg="modSp mod">
        <pc:chgData name="Sarkar, Sreoshi" userId="f7511812-7dad-491c-8029-03f412a4d973" providerId="ADAL" clId="{EBEF6AAC-CB16-47A2-BA7C-6230DAFA0104}" dt="2022-09-18T18:02:39.819" v="1681" actId="20577"/>
        <pc:sldMkLst>
          <pc:docMk/>
          <pc:sldMk cId="546492085" sldId="335"/>
        </pc:sldMkLst>
        <pc:spChg chg="mod">
          <ac:chgData name="Sarkar, Sreoshi" userId="f7511812-7dad-491c-8029-03f412a4d973" providerId="ADAL" clId="{EBEF6AAC-CB16-47A2-BA7C-6230DAFA0104}" dt="2022-09-18T15:01:07.954" v="575" actId="1076"/>
          <ac:spMkLst>
            <pc:docMk/>
            <pc:sldMk cId="546492085" sldId="335"/>
            <ac:spMk id="3" creationId="{00000000-0000-0000-0000-000000000000}"/>
          </ac:spMkLst>
        </pc:spChg>
        <pc:spChg chg="mod">
          <ac:chgData name="Sarkar, Sreoshi" userId="f7511812-7dad-491c-8029-03f412a4d973" providerId="ADAL" clId="{EBEF6AAC-CB16-47A2-BA7C-6230DAFA0104}" dt="2022-09-18T17:10:14.411" v="1503" actId="6549"/>
          <ac:spMkLst>
            <pc:docMk/>
            <pc:sldMk cId="546492085" sldId="335"/>
            <ac:spMk id="7" creationId="{3E5A3000-B237-48A9-A6D0-585BE34A0DAF}"/>
          </ac:spMkLst>
        </pc:spChg>
        <pc:spChg chg="mod">
          <ac:chgData name="Sarkar, Sreoshi" userId="f7511812-7dad-491c-8029-03f412a4d973" providerId="ADAL" clId="{EBEF6AAC-CB16-47A2-BA7C-6230DAFA0104}" dt="2022-09-18T18:02:10.838" v="1672" actId="6549"/>
          <ac:spMkLst>
            <pc:docMk/>
            <pc:sldMk cId="546492085" sldId="335"/>
            <ac:spMk id="49" creationId="{FA1BE9E6-8412-49FE-AE5B-328D3AB779F4}"/>
          </ac:spMkLst>
        </pc:spChg>
        <pc:spChg chg="mod">
          <ac:chgData name="Sarkar, Sreoshi" userId="f7511812-7dad-491c-8029-03f412a4d973" providerId="ADAL" clId="{EBEF6AAC-CB16-47A2-BA7C-6230DAFA0104}" dt="2022-09-18T18:02:39.819" v="1681" actId="20577"/>
          <ac:spMkLst>
            <pc:docMk/>
            <pc:sldMk cId="546492085" sldId="335"/>
            <ac:spMk id="70" creationId="{9AF408BC-26DA-4189-8064-4D65E0A4CCBC}"/>
          </ac:spMkLst>
        </pc:spChg>
      </pc:sldChg>
      <pc:sldChg chg="modSp mod">
        <pc:chgData name="Sarkar, Sreoshi" userId="f7511812-7dad-491c-8029-03f412a4d973" providerId="ADAL" clId="{EBEF6AAC-CB16-47A2-BA7C-6230DAFA0104}" dt="2022-09-19T09:47:42.853" v="1840" actId="14100"/>
        <pc:sldMkLst>
          <pc:docMk/>
          <pc:sldMk cId="3885963152" sldId="337"/>
        </pc:sldMkLst>
        <pc:spChg chg="mod">
          <ac:chgData name="Sarkar, Sreoshi" userId="f7511812-7dad-491c-8029-03f412a4d973" providerId="ADAL" clId="{EBEF6AAC-CB16-47A2-BA7C-6230DAFA0104}" dt="2022-09-18T15:01:02.716" v="574" actId="1076"/>
          <ac:spMkLst>
            <pc:docMk/>
            <pc:sldMk cId="3885963152" sldId="337"/>
            <ac:spMk id="111" creationId="{8BF728E5-3516-4488-8265-C8EB7834757E}"/>
          </ac:spMkLst>
        </pc:spChg>
        <pc:spChg chg="mod">
          <ac:chgData name="Sarkar, Sreoshi" userId="f7511812-7dad-491c-8029-03f412a4d973" providerId="ADAL" clId="{EBEF6AAC-CB16-47A2-BA7C-6230DAFA0104}" dt="2022-09-19T09:47:42.853" v="1840" actId="14100"/>
          <ac:spMkLst>
            <pc:docMk/>
            <pc:sldMk cId="3885963152" sldId="337"/>
            <ac:spMk id="132" creationId="{0112E2F7-9DAA-43EC-A5E2-F650E608C12C}"/>
          </ac:spMkLst>
        </pc:spChg>
      </pc:sldChg>
      <pc:sldChg chg="modSp mod">
        <pc:chgData name="Sarkar, Sreoshi" userId="f7511812-7dad-491c-8029-03f412a4d973" providerId="ADAL" clId="{EBEF6AAC-CB16-47A2-BA7C-6230DAFA0104}" dt="2022-09-18T15:00:57.063" v="573" actId="1076"/>
        <pc:sldMkLst>
          <pc:docMk/>
          <pc:sldMk cId="2587984305" sldId="338"/>
        </pc:sldMkLst>
        <pc:spChg chg="mod">
          <ac:chgData name="Sarkar, Sreoshi" userId="f7511812-7dad-491c-8029-03f412a4d973" providerId="ADAL" clId="{EBEF6AAC-CB16-47A2-BA7C-6230DAFA0104}" dt="2022-09-18T15:00:57.063" v="573" actId="1076"/>
          <ac:spMkLst>
            <pc:docMk/>
            <pc:sldMk cId="2587984305" sldId="338"/>
            <ac:spMk id="19" creationId="{145406ED-FE0C-4EC4-8069-B3CE490AFD64}"/>
          </ac:spMkLst>
        </pc:spChg>
      </pc:sldChg>
      <pc:sldChg chg="modSp mod">
        <pc:chgData name="Sarkar, Sreoshi" userId="f7511812-7dad-491c-8029-03f412a4d973" providerId="ADAL" clId="{EBEF6AAC-CB16-47A2-BA7C-6230DAFA0104}" dt="2022-09-19T09:49:52.558" v="1864" actId="20577"/>
        <pc:sldMkLst>
          <pc:docMk/>
          <pc:sldMk cId="2826971000" sldId="347"/>
        </pc:sldMkLst>
        <pc:spChg chg="mod">
          <ac:chgData name="Sarkar, Sreoshi" userId="f7511812-7dad-491c-8029-03f412a4d973" providerId="ADAL" clId="{EBEF6AAC-CB16-47A2-BA7C-6230DAFA0104}" dt="2022-09-18T17:46:16.816" v="1521" actId="20577"/>
          <ac:spMkLst>
            <pc:docMk/>
            <pc:sldMk cId="2826971000" sldId="347"/>
            <ac:spMk id="34" creationId="{C38849D8-13C8-4E90-8A9E-621A2D18E3D4}"/>
          </ac:spMkLst>
        </pc:spChg>
        <pc:spChg chg="mod">
          <ac:chgData name="Sarkar, Sreoshi" userId="f7511812-7dad-491c-8029-03f412a4d973" providerId="ADAL" clId="{EBEF6AAC-CB16-47A2-BA7C-6230DAFA0104}" dt="2022-09-19T09:49:52.558" v="1864" actId="20577"/>
          <ac:spMkLst>
            <pc:docMk/>
            <pc:sldMk cId="2826971000" sldId="347"/>
            <ac:spMk id="50" creationId="{E626FFF6-92D2-43C0-A1F4-ED60FFC919FE}"/>
          </ac:spMkLst>
        </pc:spChg>
      </pc:sldChg>
      <pc:sldChg chg="modSp mod">
        <pc:chgData name="Sarkar, Sreoshi" userId="f7511812-7dad-491c-8029-03f412a4d973" providerId="ADAL" clId="{EBEF6AAC-CB16-47A2-BA7C-6230DAFA0104}" dt="2022-09-19T09:49:17.256" v="1852" actId="6549"/>
        <pc:sldMkLst>
          <pc:docMk/>
          <pc:sldMk cId="1446829508" sldId="351"/>
        </pc:sldMkLst>
        <pc:spChg chg="mod">
          <ac:chgData name="Sarkar, Sreoshi" userId="f7511812-7dad-491c-8029-03f412a4d973" providerId="ADAL" clId="{EBEF6AAC-CB16-47A2-BA7C-6230DAFA0104}" dt="2022-09-19T09:49:17.256" v="1852" actId="6549"/>
          <ac:spMkLst>
            <pc:docMk/>
            <pc:sldMk cId="1446829508" sldId="351"/>
            <ac:spMk id="4" creationId="{00000000-0000-0000-0000-000000000000}"/>
          </ac:spMkLst>
        </pc:spChg>
      </pc:sldChg>
      <pc:sldChg chg="addSp delSp modSp mod">
        <pc:chgData name="Sarkar, Sreoshi" userId="f7511812-7dad-491c-8029-03f412a4d973" providerId="ADAL" clId="{EBEF6AAC-CB16-47A2-BA7C-6230DAFA0104}" dt="2022-09-19T09:40:28.302" v="1709" actId="20577"/>
        <pc:sldMkLst>
          <pc:docMk/>
          <pc:sldMk cId="1061585913" sldId="352"/>
        </pc:sldMkLst>
        <pc:spChg chg="add mod">
          <ac:chgData name="Sarkar, Sreoshi" userId="f7511812-7dad-491c-8029-03f412a4d973" providerId="ADAL" clId="{EBEF6AAC-CB16-47A2-BA7C-6230DAFA0104}" dt="2022-09-18T17:06:55.037" v="1496" actId="14100"/>
          <ac:spMkLst>
            <pc:docMk/>
            <pc:sldMk cId="1061585913" sldId="352"/>
            <ac:spMk id="3" creationId="{595B8EC7-9811-4F5C-B134-D27AC0E4A10D}"/>
          </ac:spMkLst>
        </pc:spChg>
        <pc:spChg chg="mod">
          <ac:chgData name="Sarkar, Sreoshi" userId="f7511812-7dad-491c-8029-03f412a4d973" providerId="ADAL" clId="{EBEF6AAC-CB16-47A2-BA7C-6230DAFA0104}" dt="2022-09-18T17:03:34.082" v="1495" actId="14100"/>
          <ac:spMkLst>
            <pc:docMk/>
            <pc:sldMk cId="1061585913" sldId="352"/>
            <ac:spMk id="7" creationId="{4DFF479A-8D00-49BE-A9DC-F4B190496B69}"/>
          </ac:spMkLst>
        </pc:spChg>
        <pc:spChg chg="add del mod">
          <ac:chgData name="Sarkar, Sreoshi" userId="f7511812-7dad-491c-8029-03f412a4d973" providerId="ADAL" clId="{EBEF6AAC-CB16-47A2-BA7C-6230DAFA0104}" dt="2022-09-18T16:49:48.331" v="783" actId="478"/>
          <ac:spMkLst>
            <pc:docMk/>
            <pc:sldMk cId="1061585913" sldId="352"/>
            <ac:spMk id="9" creationId="{D8D44274-45FE-43A7-877A-2F8BFC21BDC9}"/>
          </ac:spMkLst>
        </pc:spChg>
        <pc:spChg chg="mod">
          <ac:chgData name="Sarkar, Sreoshi" userId="f7511812-7dad-491c-8029-03f412a4d973" providerId="ADAL" clId="{EBEF6AAC-CB16-47A2-BA7C-6230DAFA0104}" dt="2022-09-18T17:03:13.833" v="1464" actId="14100"/>
          <ac:spMkLst>
            <pc:docMk/>
            <pc:sldMk cId="1061585913" sldId="352"/>
            <ac:spMk id="11" creationId="{4558D791-5194-4F4A-9A2A-33DB52DBFF99}"/>
          </ac:spMkLst>
        </pc:spChg>
        <pc:spChg chg="add del mod">
          <ac:chgData name="Sarkar, Sreoshi" userId="f7511812-7dad-491c-8029-03f412a4d973" providerId="ADAL" clId="{EBEF6AAC-CB16-47A2-BA7C-6230DAFA0104}" dt="2022-09-18T16:49:48.331" v="783" actId="478"/>
          <ac:spMkLst>
            <pc:docMk/>
            <pc:sldMk cId="1061585913" sldId="352"/>
            <ac:spMk id="13" creationId="{F28F6303-DF11-4DEB-B8EB-CAE0B6936D19}"/>
          </ac:spMkLst>
        </pc:spChg>
        <pc:spChg chg="add del mod">
          <ac:chgData name="Sarkar, Sreoshi" userId="f7511812-7dad-491c-8029-03f412a4d973" providerId="ADAL" clId="{EBEF6AAC-CB16-47A2-BA7C-6230DAFA0104}" dt="2022-09-18T16:49:48.331" v="783" actId="478"/>
          <ac:spMkLst>
            <pc:docMk/>
            <pc:sldMk cId="1061585913" sldId="352"/>
            <ac:spMk id="15" creationId="{FF9CB16D-4D61-49FC-AA4F-28855FA8E60E}"/>
          </ac:spMkLst>
        </pc:spChg>
        <pc:spChg chg="mod">
          <ac:chgData name="Sarkar, Sreoshi" userId="f7511812-7dad-491c-8029-03f412a4d973" providerId="ADAL" clId="{EBEF6AAC-CB16-47A2-BA7C-6230DAFA0104}" dt="2022-09-19T08:36:08.346" v="1700" actId="20577"/>
          <ac:spMkLst>
            <pc:docMk/>
            <pc:sldMk cId="1061585913" sldId="352"/>
            <ac:spMk id="17" creationId="{8C5EC7B4-CF63-4325-8594-D6237B0413CB}"/>
          </ac:spMkLst>
        </pc:spChg>
        <pc:spChg chg="mod">
          <ac:chgData name="Sarkar, Sreoshi" userId="f7511812-7dad-491c-8029-03f412a4d973" providerId="ADAL" clId="{EBEF6AAC-CB16-47A2-BA7C-6230DAFA0104}" dt="2022-09-19T09:40:28.302" v="1709" actId="20577"/>
          <ac:spMkLst>
            <pc:docMk/>
            <pc:sldMk cId="1061585913" sldId="352"/>
            <ac:spMk id="50" creationId="{E626FFF6-92D2-43C0-A1F4-ED60FFC919FE}"/>
          </ac:spMkLst>
        </pc:spChg>
        <pc:cxnChg chg="mod">
          <ac:chgData name="Sarkar, Sreoshi" userId="f7511812-7dad-491c-8029-03f412a4d973" providerId="ADAL" clId="{EBEF6AAC-CB16-47A2-BA7C-6230DAFA0104}" dt="2022-09-18T17:03:29.896" v="1493" actId="1037"/>
          <ac:cxnSpMkLst>
            <pc:docMk/>
            <pc:sldMk cId="1061585913" sldId="352"/>
            <ac:cxnSpMk id="6" creationId="{7D7A8618-1E9C-48FC-9B18-2BB692C27A4A}"/>
          </ac:cxnSpMkLst>
        </pc:cxnChg>
        <pc:cxnChg chg="mod">
          <ac:chgData name="Sarkar, Sreoshi" userId="f7511812-7dad-491c-8029-03f412a4d973" providerId="ADAL" clId="{EBEF6AAC-CB16-47A2-BA7C-6230DAFA0104}" dt="2022-09-18T17:02:47.459" v="1448" actId="1037"/>
          <ac:cxnSpMkLst>
            <pc:docMk/>
            <pc:sldMk cId="1061585913" sldId="352"/>
            <ac:cxnSpMk id="8" creationId="{81B4E1CE-4220-4A7D-BA7B-584D0A8D6892}"/>
          </ac:cxnSpMkLst>
        </pc:cxnChg>
        <pc:cxnChg chg="mod">
          <ac:chgData name="Sarkar, Sreoshi" userId="f7511812-7dad-491c-8029-03f412a4d973" providerId="ADAL" clId="{EBEF6AAC-CB16-47A2-BA7C-6230DAFA0104}" dt="2022-09-18T17:03:21.336" v="1478" actId="1038"/>
          <ac:cxnSpMkLst>
            <pc:docMk/>
            <pc:sldMk cId="1061585913" sldId="352"/>
            <ac:cxnSpMk id="10" creationId="{4EA6264F-559E-4697-BC12-098E8D04D0A5}"/>
          </ac:cxnSpMkLst>
        </pc:cxnChg>
        <pc:cxnChg chg="add del mod">
          <ac:chgData name="Sarkar, Sreoshi" userId="f7511812-7dad-491c-8029-03f412a4d973" providerId="ADAL" clId="{EBEF6AAC-CB16-47A2-BA7C-6230DAFA0104}" dt="2022-09-18T16:49:48.331" v="783" actId="478"/>
          <ac:cxnSpMkLst>
            <pc:docMk/>
            <pc:sldMk cId="1061585913" sldId="352"/>
            <ac:cxnSpMk id="12" creationId="{4040EBD7-FC35-4CB1-9F9E-7610E6FF65B5}"/>
          </ac:cxnSpMkLst>
        </pc:cxnChg>
        <pc:cxnChg chg="add del mod">
          <ac:chgData name="Sarkar, Sreoshi" userId="f7511812-7dad-491c-8029-03f412a4d973" providerId="ADAL" clId="{EBEF6AAC-CB16-47A2-BA7C-6230DAFA0104}" dt="2022-09-18T16:49:48.331" v="783" actId="478"/>
          <ac:cxnSpMkLst>
            <pc:docMk/>
            <pc:sldMk cId="1061585913" sldId="352"/>
            <ac:cxnSpMk id="14" creationId="{1EDD4463-708B-4019-A793-03A4F7A38CDC}"/>
          </ac:cxnSpMkLst>
        </pc:cxnChg>
        <pc:cxnChg chg="add del mod">
          <ac:chgData name="Sarkar, Sreoshi" userId="f7511812-7dad-491c-8029-03f412a4d973" providerId="ADAL" clId="{EBEF6AAC-CB16-47A2-BA7C-6230DAFA0104}" dt="2022-09-18T16:49:48.331" v="783" actId="478"/>
          <ac:cxnSpMkLst>
            <pc:docMk/>
            <pc:sldMk cId="1061585913" sldId="352"/>
            <ac:cxnSpMk id="16" creationId="{7E8D7118-A8C7-4D25-8BCF-E46AD72F600A}"/>
          </ac:cxnSpMkLst>
        </pc:cxnChg>
        <pc:cxnChg chg="add del mod">
          <ac:chgData name="Sarkar, Sreoshi" userId="f7511812-7dad-491c-8029-03f412a4d973" providerId="ADAL" clId="{EBEF6AAC-CB16-47A2-BA7C-6230DAFA0104}" dt="2022-09-18T16:55:39.890" v="1224"/>
          <ac:cxnSpMkLst>
            <pc:docMk/>
            <pc:sldMk cId="1061585913" sldId="352"/>
            <ac:cxnSpMk id="18" creationId="{438AB43A-5905-4617-86E5-9BFCE47CF1FD}"/>
          </ac:cxnSpMkLst>
        </pc:cxnChg>
      </pc:sldChg>
      <pc:sldChg chg="modSp mod">
        <pc:chgData name="Sarkar, Sreoshi" userId="f7511812-7dad-491c-8029-03f412a4d973" providerId="ADAL" clId="{EBEF6AAC-CB16-47A2-BA7C-6230DAFA0104}" dt="2022-09-19T09:40:23.905" v="1705" actId="20577"/>
        <pc:sldMkLst>
          <pc:docMk/>
          <pc:sldMk cId="1924742860" sldId="358"/>
        </pc:sldMkLst>
        <pc:spChg chg="mod">
          <ac:chgData name="Sarkar, Sreoshi" userId="f7511812-7dad-491c-8029-03f412a4d973" providerId="ADAL" clId="{EBEF6AAC-CB16-47A2-BA7C-6230DAFA0104}" dt="2022-09-19T09:40:23.905" v="1705" actId="20577"/>
          <ac:spMkLst>
            <pc:docMk/>
            <pc:sldMk cId="1924742860" sldId="358"/>
            <ac:spMk id="5" creationId="{00000000-0000-0000-0000-000000000000}"/>
          </ac:spMkLst>
        </pc:spChg>
      </pc:sldChg>
      <pc:sldChg chg="modSp mod">
        <pc:chgData name="Sarkar, Sreoshi" userId="f7511812-7dad-491c-8029-03f412a4d973" providerId="ADAL" clId="{EBEF6AAC-CB16-47A2-BA7C-6230DAFA0104}" dt="2022-09-19T09:49:29.327" v="1855"/>
        <pc:sldMkLst>
          <pc:docMk/>
          <pc:sldMk cId="327227847" sldId="359"/>
        </pc:sldMkLst>
        <pc:spChg chg="mod">
          <ac:chgData name="Sarkar, Sreoshi" userId="f7511812-7dad-491c-8029-03f412a4d973" providerId="ADAL" clId="{EBEF6AAC-CB16-47A2-BA7C-6230DAFA0104}" dt="2022-09-19T09:49:29.327" v="1855"/>
          <ac:spMkLst>
            <pc:docMk/>
            <pc:sldMk cId="327227847" sldId="359"/>
            <ac:spMk id="5" creationId="{00000000-0000-0000-0000-000000000000}"/>
          </ac:spMkLst>
        </pc:spChg>
      </pc:sldChg>
      <pc:sldChg chg="delSp modSp mod modNotesTx">
        <pc:chgData name="Sarkar, Sreoshi" userId="f7511812-7dad-491c-8029-03f412a4d973" providerId="ADAL" clId="{EBEF6AAC-CB16-47A2-BA7C-6230DAFA0104}" dt="2022-09-19T09:46:40.444" v="1838" actId="1036"/>
        <pc:sldMkLst>
          <pc:docMk/>
          <pc:sldMk cId="3993597280" sldId="361"/>
        </pc:sldMkLst>
        <pc:spChg chg="del mod">
          <ac:chgData name="Sarkar, Sreoshi" userId="f7511812-7dad-491c-8029-03f412a4d973" providerId="ADAL" clId="{EBEF6AAC-CB16-47A2-BA7C-6230DAFA0104}" dt="2022-09-18T17:54:15.695" v="1551" actId="478"/>
          <ac:spMkLst>
            <pc:docMk/>
            <pc:sldMk cId="3993597280" sldId="361"/>
            <ac:spMk id="18" creationId="{B0B8315F-23FB-4BC3-8532-A4FABAE0643A}"/>
          </ac:spMkLst>
        </pc:spChg>
        <pc:spChg chg="mod">
          <ac:chgData name="Sarkar, Sreoshi" userId="f7511812-7dad-491c-8029-03f412a4d973" providerId="ADAL" clId="{EBEF6AAC-CB16-47A2-BA7C-6230DAFA0104}" dt="2022-09-18T16:39:51.450" v="727" actId="113"/>
          <ac:spMkLst>
            <pc:docMk/>
            <pc:sldMk cId="3993597280" sldId="361"/>
            <ac:spMk id="50" creationId="{E626FFF6-92D2-43C0-A1F4-ED60FFC919FE}"/>
          </ac:spMkLst>
        </pc:spChg>
        <pc:graphicFrameChg chg="mod modGraphic">
          <ac:chgData name="Sarkar, Sreoshi" userId="f7511812-7dad-491c-8029-03f412a4d973" providerId="ADAL" clId="{EBEF6AAC-CB16-47A2-BA7C-6230DAFA0104}" dt="2022-09-19T09:46:10.493" v="1796" actId="20577"/>
          <ac:graphicFrameMkLst>
            <pc:docMk/>
            <pc:sldMk cId="3993597280" sldId="361"/>
            <ac:graphicFrameMk id="3" creationId="{98D370B3-4CC8-4FC6-8182-168EC35AB0EA}"/>
          </ac:graphicFrameMkLst>
        </pc:graphicFrameChg>
        <pc:cxnChg chg="mod">
          <ac:chgData name="Sarkar, Sreoshi" userId="f7511812-7dad-491c-8029-03f412a4d973" providerId="ADAL" clId="{EBEF6AAC-CB16-47A2-BA7C-6230DAFA0104}" dt="2022-09-19T09:46:40.444" v="1838" actId="1036"/>
          <ac:cxnSpMkLst>
            <pc:docMk/>
            <pc:sldMk cId="3993597280" sldId="361"/>
            <ac:cxnSpMk id="8" creationId="{8A17F7FB-1886-4086-94E2-3EBBA21A0A58}"/>
          </ac:cxnSpMkLst>
        </pc:cxnChg>
        <pc:cxnChg chg="mod">
          <ac:chgData name="Sarkar, Sreoshi" userId="f7511812-7dad-491c-8029-03f412a4d973" providerId="ADAL" clId="{EBEF6AAC-CB16-47A2-BA7C-6230DAFA0104}" dt="2022-09-19T09:46:28.577" v="1837" actId="1035"/>
          <ac:cxnSpMkLst>
            <pc:docMk/>
            <pc:sldMk cId="3993597280" sldId="361"/>
            <ac:cxnSpMk id="19" creationId="{F175F52C-3FEF-4FE8-A29E-0885F66A33FC}"/>
          </ac:cxnSpMkLst>
        </pc:cxnChg>
      </pc:sldChg>
      <pc:sldChg chg="modSp mod">
        <pc:chgData name="Sarkar, Sreoshi" userId="f7511812-7dad-491c-8029-03f412a4d973" providerId="ADAL" clId="{EBEF6AAC-CB16-47A2-BA7C-6230DAFA0104}" dt="2022-09-19T09:47:08.608" v="1839" actId="6549"/>
        <pc:sldMkLst>
          <pc:docMk/>
          <pc:sldMk cId="3168094578" sldId="362"/>
        </pc:sldMkLst>
        <pc:spChg chg="mod">
          <ac:chgData name="Sarkar, Sreoshi" userId="f7511812-7dad-491c-8029-03f412a4d973" providerId="ADAL" clId="{EBEF6AAC-CB16-47A2-BA7C-6230DAFA0104}" dt="2022-09-18T15:01:17.013" v="576" actId="113"/>
          <ac:spMkLst>
            <pc:docMk/>
            <pc:sldMk cId="3168094578" sldId="362"/>
            <ac:spMk id="3" creationId="{00000000-0000-0000-0000-000000000000}"/>
          </ac:spMkLst>
        </pc:spChg>
        <pc:spChg chg="mod">
          <ac:chgData name="Sarkar, Sreoshi" userId="f7511812-7dad-491c-8029-03f412a4d973" providerId="ADAL" clId="{EBEF6AAC-CB16-47A2-BA7C-6230DAFA0104}" dt="2022-09-18T15:12:27.564" v="659" actId="20577"/>
          <ac:spMkLst>
            <pc:docMk/>
            <pc:sldMk cId="3168094578" sldId="362"/>
            <ac:spMk id="27" creationId="{481763EF-349D-430D-B633-3D9F9312ABBA}"/>
          </ac:spMkLst>
        </pc:spChg>
        <pc:spChg chg="mod">
          <ac:chgData name="Sarkar, Sreoshi" userId="f7511812-7dad-491c-8029-03f412a4d973" providerId="ADAL" clId="{EBEF6AAC-CB16-47A2-BA7C-6230DAFA0104}" dt="2022-09-18T15:12:32.189" v="662" actId="20577"/>
          <ac:spMkLst>
            <pc:docMk/>
            <pc:sldMk cId="3168094578" sldId="362"/>
            <ac:spMk id="29" creationId="{5A1577DE-1047-4F98-AE8F-32100413E15C}"/>
          </ac:spMkLst>
        </pc:spChg>
        <pc:spChg chg="mod">
          <ac:chgData name="Sarkar, Sreoshi" userId="f7511812-7dad-491c-8029-03f412a4d973" providerId="ADAL" clId="{EBEF6AAC-CB16-47A2-BA7C-6230DAFA0104}" dt="2022-09-19T09:47:08.608" v="1839" actId="6549"/>
          <ac:spMkLst>
            <pc:docMk/>
            <pc:sldMk cId="3168094578" sldId="362"/>
            <ac:spMk id="41" creationId="{EACADCE9-96BF-453B-A537-09B236782849}"/>
          </ac:spMkLst>
        </pc:spChg>
        <pc:cxnChg chg="mod">
          <ac:chgData name="Sarkar, Sreoshi" userId="f7511812-7dad-491c-8029-03f412a4d973" providerId="ADAL" clId="{EBEF6AAC-CB16-47A2-BA7C-6230DAFA0104}" dt="2022-09-18T14:55:42.099" v="464" actId="1035"/>
          <ac:cxnSpMkLst>
            <pc:docMk/>
            <pc:sldMk cId="3168094578" sldId="362"/>
            <ac:cxnSpMk id="26" creationId="{4C784595-B8B9-482C-AE17-559962694474}"/>
          </ac:cxnSpMkLst>
        </pc:cxnChg>
        <pc:cxnChg chg="mod">
          <ac:chgData name="Sarkar, Sreoshi" userId="f7511812-7dad-491c-8029-03f412a4d973" providerId="ADAL" clId="{EBEF6AAC-CB16-47A2-BA7C-6230DAFA0104}" dt="2022-09-18T14:56:46.025" v="517" actId="1037"/>
          <ac:cxnSpMkLst>
            <pc:docMk/>
            <pc:sldMk cId="3168094578" sldId="362"/>
            <ac:cxnSpMk id="28" creationId="{90FF5F95-713F-4491-87B2-627FF9D9DAB4}"/>
          </ac:cxnSpMkLst>
        </pc:cxnChg>
        <pc:cxnChg chg="mod">
          <ac:chgData name="Sarkar, Sreoshi" userId="f7511812-7dad-491c-8029-03f412a4d973" providerId="ADAL" clId="{EBEF6AAC-CB16-47A2-BA7C-6230DAFA0104}" dt="2022-09-18T14:56:42.509" v="505" actId="1035"/>
          <ac:cxnSpMkLst>
            <pc:docMk/>
            <pc:sldMk cId="3168094578" sldId="362"/>
            <ac:cxnSpMk id="40" creationId="{BC382E87-0BCE-400A-B5D6-C6A7E06F7DCB}"/>
          </ac:cxnSpMkLst>
        </pc:cxnChg>
      </pc:sldChg>
      <pc:sldChg chg="add del">
        <pc:chgData name="Sarkar, Sreoshi" userId="f7511812-7dad-491c-8029-03f412a4d973" providerId="ADAL" clId="{EBEF6AAC-CB16-47A2-BA7C-6230DAFA0104}" dt="2022-09-18T17:54:20.067" v="1552" actId="47"/>
        <pc:sldMkLst>
          <pc:docMk/>
          <pc:sldMk cId="889519495" sldId="363"/>
        </pc:sldMkLst>
      </pc:sldChg>
      <pc:sldChg chg="del">
        <pc:chgData name="Sarkar, Sreoshi" userId="f7511812-7dad-491c-8029-03f412a4d973" providerId="ADAL" clId="{EBEF6AAC-CB16-47A2-BA7C-6230DAFA0104}" dt="2022-09-18T15:00:02.782" v="568" actId="47"/>
        <pc:sldMkLst>
          <pc:docMk/>
          <pc:sldMk cId="1107213244" sldId="363"/>
        </pc:sldMkLst>
      </pc:sldChg>
      <pc:sldChg chg="add del">
        <pc:chgData name="Sarkar, Sreoshi" userId="f7511812-7dad-491c-8029-03f412a4d973" providerId="ADAL" clId="{EBEF6AAC-CB16-47A2-BA7C-6230DAFA0104}" dt="2022-09-18T17:07:27.659" v="1497" actId="47"/>
        <pc:sldMkLst>
          <pc:docMk/>
          <pc:sldMk cId="1962929920" sldId="363"/>
        </pc:sldMkLst>
      </pc:sldChg>
      <pc:sldChg chg="add del">
        <pc:chgData name="Sarkar, Sreoshi" userId="f7511812-7dad-491c-8029-03f412a4d973" providerId="ADAL" clId="{EBEF6AAC-CB16-47A2-BA7C-6230DAFA0104}" dt="2022-09-18T16:39:43.130" v="726" actId="47"/>
        <pc:sldMkLst>
          <pc:docMk/>
          <pc:sldMk cId="3053347617" sldId="363"/>
        </pc:sldMkLst>
      </pc:sldChg>
      <pc:sldChg chg="add del">
        <pc:chgData name="Sarkar, Sreoshi" userId="f7511812-7dad-491c-8029-03f412a4d973" providerId="ADAL" clId="{EBEF6AAC-CB16-47A2-BA7C-6230DAFA0104}" dt="2022-09-18T15:00:01.216" v="567" actId="47"/>
        <pc:sldMkLst>
          <pc:docMk/>
          <pc:sldMk cId="2383315576" sldId="364"/>
        </pc:sldMkLst>
      </pc:sldChg>
    </pc:docChg>
  </pc:docChgLst>
  <pc:docChgLst>
    <pc:chgData name="Joy, Aashim" userId="456d17db-aeee-44e4-89df-dcce068d2a75" providerId="ADAL" clId="{717BFF2E-5735-4F13-9987-8BF03BE284DE}"/>
    <pc:docChg chg="custSel modSld">
      <pc:chgData name="Joy, Aashim" userId="456d17db-aeee-44e4-89df-dcce068d2a75" providerId="ADAL" clId="{717BFF2E-5735-4F13-9987-8BF03BE284DE}" dt="2022-09-19T07:51:57.342" v="2" actId="33524"/>
      <pc:docMkLst>
        <pc:docMk/>
      </pc:docMkLst>
      <pc:sldChg chg="modSp mod">
        <pc:chgData name="Joy, Aashim" userId="456d17db-aeee-44e4-89df-dcce068d2a75" providerId="ADAL" clId="{717BFF2E-5735-4F13-9987-8BF03BE284DE}" dt="2022-09-19T07:42:02.310" v="0" actId="14100"/>
        <pc:sldMkLst>
          <pc:docMk/>
          <pc:sldMk cId="3885963152" sldId="337"/>
        </pc:sldMkLst>
        <pc:spChg chg="mod">
          <ac:chgData name="Joy, Aashim" userId="456d17db-aeee-44e4-89df-dcce068d2a75" providerId="ADAL" clId="{717BFF2E-5735-4F13-9987-8BF03BE284DE}" dt="2022-09-19T07:42:02.310" v="0" actId="14100"/>
          <ac:spMkLst>
            <pc:docMk/>
            <pc:sldMk cId="3885963152" sldId="337"/>
            <ac:spMk id="133" creationId="{AC8966EB-7645-493A-84AE-89F78A7C1ECF}"/>
          </ac:spMkLst>
        </pc:spChg>
      </pc:sldChg>
      <pc:sldChg chg="modSp mod">
        <pc:chgData name="Joy, Aashim" userId="456d17db-aeee-44e4-89df-dcce068d2a75" providerId="ADAL" clId="{717BFF2E-5735-4F13-9987-8BF03BE284DE}" dt="2022-09-19T07:42:20.729" v="1" actId="14100"/>
        <pc:sldMkLst>
          <pc:docMk/>
          <pc:sldMk cId="2587984305" sldId="338"/>
        </pc:sldMkLst>
        <pc:spChg chg="mod">
          <ac:chgData name="Joy, Aashim" userId="456d17db-aeee-44e4-89df-dcce068d2a75" providerId="ADAL" clId="{717BFF2E-5735-4F13-9987-8BF03BE284DE}" dt="2022-09-19T07:42:20.729" v="1" actId="14100"/>
          <ac:spMkLst>
            <pc:docMk/>
            <pc:sldMk cId="2587984305" sldId="338"/>
            <ac:spMk id="11" creationId="{FE227690-E48B-4212-B38D-37DEEFDBCF09}"/>
          </ac:spMkLst>
        </pc:spChg>
      </pc:sldChg>
      <pc:sldChg chg="modSp mod">
        <pc:chgData name="Joy, Aashim" userId="456d17db-aeee-44e4-89df-dcce068d2a75" providerId="ADAL" clId="{717BFF2E-5735-4F13-9987-8BF03BE284DE}" dt="2022-09-19T07:51:57.342" v="2" actId="33524"/>
        <pc:sldMkLst>
          <pc:docMk/>
          <pc:sldMk cId="3993597280" sldId="361"/>
        </pc:sldMkLst>
        <pc:graphicFrameChg chg="modGraphic">
          <ac:chgData name="Joy, Aashim" userId="456d17db-aeee-44e4-89df-dcce068d2a75" providerId="ADAL" clId="{717BFF2E-5735-4F13-9987-8BF03BE284DE}" dt="2022-09-19T07:51:57.342" v="2" actId="33524"/>
          <ac:graphicFrameMkLst>
            <pc:docMk/>
            <pc:sldMk cId="3993597280" sldId="361"/>
            <ac:graphicFrameMk id="3" creationId="{98D370B3-4CC8-4FC6-8182-168EC35AB0E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08T12:52:10.7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08T12:52:11.2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56494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460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66904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3923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5630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4324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617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64799" y="3503068"/>
            <a:ext cx="7450640" cy="647700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2400" b="1" kern="0" err="1">
                <a:solidFill>
                  <a:schemeClr val="tx1"/>
                </a:solidFill>
              </a:rPr>
              <a:t>Working</a:t>
            </a:r>
            <a:r>
              <a:rPr lang="es-UY" altLang="en-US" sz="2400" b="1" kern="0">
                <a:solidFill>
                  <a:schemeClr val="tx1"/>
                </a:solidFill>
              </a:rPr>
              <a:t> in actuarial </a:t>
            </a:r>
            <a:r>
              <a:rPr lang="es-UY" altLang="en-US" sz="2400" b="1" kern="0" err="1">
                <a:solidFill>
                  <a:schemeClr val="tx1"/>
                </a:solidFill>
              </a:rPr>
              <a:t>knowledge</a:t>
            </a:r>
            <a:r>
              <a:rPr lang="es-UY" altLang="en-US" sz="2400" b="1" kern="0">
                <a:solidFill>
                  <a:schemeClr val="tx1"/>
                </a:solidFill>
              </a:rPr>
              <a:t> centre </a:t>
            </a:r>
            <a:r>
              <a:rPr lang="es-UY" altLang="en-US" sz="2400" b="1" kern="0" err="1">
                <a:solidFill>
                  <a:schemeClr val="tx1"/>
                </a:solidFill>
              </a:rPr>
              <a:t>supporting</a:t>
            </a:r>
            <a:endParaRPr lang="es-UY" altLang="en-US" sz="2400" b="1" kern="0">
              <a:solidFill>
                <a:schemeClr val="tx1"/>
              </a:solidFill>
              <a:cs typeface="Arial"/>
            </a:endParaRPr>
          </a:p>
          <a:p>
            <a:pPr algn="l"/>
            <a:r>
              <a:rPr lang="es-UY" altLang="en-US" sz="2400" b="1" kern="0">
                <a:solidFill>
                  <a:schemeClr val="tx1"/>
                </a:solidFill>
              </a:rPr>
              <a:t>US </a:t>
            </a:r>
            <a:r>
              <a:rPr lang="es-UY" altLang="en-US" sz="2400" b="1" kern="0" err="1">
                <a:solidFill>
                  <a:schemeClr val="tx1"/>
                </a:solidFill>
              </a:rPr>
              <a:t>pension</a:t>
            </a:r>
            <a:r>
              <a:rPr lang="es-UY" altLang="en-US" sz="2400" b="1" kern="0">
                <a:solidFill>
                  <a:schemeClr val="tx1"/>
                </a:solidFill>
              </a:rPr>
              <a:t> </a:t>
            </a:r>
            <a:r>
              <a:rPr lang="es-UY" altLang="en-US" sz="2400" b="1" kern="0" err="1">
                <a:solidFill>
                  <a:schemeClr val="tx1"/>
                </a:solidFill>
              </a:rPr>
              <a:t>plans</a:t>
            </a:r>
            <a:r>
              <a:rPr lang="es-UY" altLang="en-US" sz="2400" b="1" kern="0">
                <a:solidFill>
                  <a:schemeClr val="tx1"/>
                </a:solidFill>
              </a:rPr>
              <a:t> </a:t>
            </a:r>
            <a:endParaRPr lang="es-UY" altLang="en-US" sz="2400" b="1" kern="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804905" y="4237122"/>
            <a:ext cx="7079748" cy="80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600" b="1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altLang="en-US" sz="1800" b="1">
                <a:solidFill>
                  <a:schemeClr val="tx1"/>
                </a:solidFill>
                <a:latin typeface="Arial"/>
                <a:cs typeface="Arial"/>
              </a:rPr>
              <a:t>Sreoshi Sarkar</a:t>
            </a:r>
            <a:br>
              <a:rPr lang="en-US" altLang="en-US" sz="1800" b="1"/>
            </a:br>
            <a:r>
              <a:rPr lang="en-US" sz="1800" b="1">
                <a:latin typeface="Arial"/>
                <a:cs typeface="Arial"/>
              </a:rPr>
              <a:t>Head – Retirement Actuarial &amp; Workforce Transformation</a:t>
            </a:r>
            <a:r>
              <a:rPr lang="en-US" altLang="en-US" sz="1800" b="1">
                <a:solidFill>
                  <a:schemeClr val="tx1"/>
                </a:solidFill>
                <a:latin typeface="Arial"/>
                <a:cs typeface="Arial"/>
              </a:rPr>
              <a:t> Deloitte Consulting </a:t>
            </a:r>
            <a:endParaRPr lang="en-US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676400" y="1315453"/>
            <a:ext cx="8502148" cy="637674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200" b="1" kern="0">
                <a:solidFill>
                  <a:schemeClr val="bg1"/>
                </a:solidFill>
              </a:rPr>
              <a:t>19</a:t>
            </a:r>
            <a:r>
              <a:rPr lang="es-UY" altLang="en-US" sz="3200" b="1" kern="0" baseline="30000">
                <a:solidFill>
                  <a:schemeClr val="bg1"/>
                </a:solidFill>
              </a:rPr>
              <a:t>th</a:t>
            </a:r>
            <a:r>
              <a:rPr lang="es-UY" altLang="en-US" sz="3200" b="1" kern="0">
                <a:solidFill>
                  <a:schemeClr val="bg1"/>
                </a:solidFill>
              </a:rPr>
              <a:t> </a:t>
            </a:r>
            <a:r>
              <a:rPr lang="es-UY" altLang="en-US" sz="3200" b="1" kern="0" err="1">
                <a:solidFill>
                  <a:schemeClr val="bg1"/>
                </a:solidFill>
              </a:rPr>
              <a:t>Seminar</a:t>
            </a:r>
            <a:r>
              <a:rPr lang="es-UY" altLang="en-US" sz="3200" b="1" kern="0">
                <a:solidFill>
                  <a:schemeClr val="bg1"/>
                </a:solidFill>
              </a:rPr>
              <a:t> </a:t>
            </a:r>
            <a:r>
              <a:rPr lang="es-UY" altLang="en-US" sz="3200" b="1" kern="0" err="1">
                <a:solidFill>
                  <a:schemeClr val="bg1"/>
                </a:solidFill>
              </a:rPr>
              <a:t>on</a:t>
            </a:r>
            <a:r>
              <a:rPr lang="es-UY" altLang="en-US" sz="3200" b="1" kern="0">
                <a:solidFill>
                  <a:schemeClr val="bg1"/>
                </a:solidFill>
              </a:rPr>
              <a:t> </a:t>
            </a:r>
            <a:r>
              <a:rPr lang="es-UY" altLang="en-US" sz="3200" b="1" kern="0" err="1">
                <a:solidFill>
                  <a:schemeClr val="bg1"/>
                </a:solidFill>
              </a:rPr>
              <a:t>Current</a:t>
            </a:r>
            <a:r>
              <a:rPr lang="es-UY" altLang="en-US" sz="3200" b="1" kern="0">
                <a:solidFill>
                  <a:schemeClr val="bg1"/>
                </a:solidFill>
              </a:rPr>
              <a:t> Issues in Retirement Benefits (CIRB)</a:t>
            </a:r>
            <a:endParaRPr lang="es-UY" altLang="en-US" sz="3200" b="1" kern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01802-F0D8-442C-AED6-DB7ABD77E65C}"/>
              </a:ext>
            </a:extLst>
          </p:cNvPr>
          <p:cNvSpPr txBox="1"/>
          <p:nvPr/>
        </p:nvSpPr>
        <p:spPr>
          <a:xfrm>
            <a:off x="1804905" y="5963477"/>
            <a:ext cx="21504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/>
              <a:t>21</a:t>
            </a:r>
            <a:r>
              <a:rPr lang="en-US" sz="1500" baseline="30000"/>
              <a:t>st</a:t>
            </a:r>
            <a:r>
              <a:rPr lang="en-US" sz="1500"/>
              <a:t>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46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626FFF6-92D2-43C0-A1F4-ED60FFC919FE}"/>
              </a:ext>
            </a:extLst>
          </p:cNvPr>
          <p:cNvSpPr txBox="1">
            <a:spLocks noChangeArrowheads="1"/>
          </p:cNvSpPr>
          <p:nvPr/>
        </p:nvSpPr>
        <p:spPr>
          <a:xfrm>
            <a:off x="1904226" y="336028"/>
            <a:ext cx="7442596" cy="7826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b="1" kern="0" dirty="0">
                <a:solidFill>
                  <a:schemeClr val="tx1"/>
                </a:solidFill>
              </a:rPr>
              <a:t>Emerging Opportunities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BF268BC-E104-40A5-96DF-200D82672911}"/>
              </a:ext>
            </a:extLst>
          </p:cNvPr>
          <p:cNvSpPr/>
          <p:nvPr/>
        </p:nvSpPr>
        <p:spPr>
          <a:xfrm>
            <a:off x="2476685" y="3957722"/>
            <a:ext cx="830879" cy="830879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8D370B3-4CC8-4FC6-8182-168EC35AB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40"/>
              </p:ext>
            </p:extLst>
          </p:nvPr>
        </p:nvGraphicFramePr>
        <p:xfrm>
          <a:off x="1797610" y="1364201"/>
          <a:ext cx="10086296" cy="4612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43706">
                  <a:extLst>
                    <a:ext uri="{9D8B030D-6E8A-4147-A177-3AD203B41FA5}">
                      <a16:colId xmlns:a16="http://schemas.microsoft.com/office/drawing/2014/main" val="2033008032"/>
                    </a:ext>
                  </a:extLst>
                </a:gridCol>
                <a:gridCol w="3557969">
                  <a:extLst>
                    <a:ext uri="{9D8B030D-6E8A-4147-A177-3AD203B41FA5}">
                      <a16:colId xmlns:a16="http://schemas.microsoft.com/office/drawing/2014/main" val="3711620092"/>
                    </a:ext>
                  </a:extLst>
                </a:gridCol>
                <a:gridCol w="3184621">
                  <a:extLst>
                    <a:ext uri="{9D8B030D-6E8A-4147-A177-3AD203B41FA5}">
                      <a16:colId xmlns:a16="http://schemas.microsoft.com/office/drawing/2014/main" val="1456685236"/>
                    </a:ext>
                  </a:extLst>
                </a:gridCol>
              </a:tblGrid>
              <a:tr h="376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>
                          <a:solidFill>
                            <a:srgbClr val="62B5E5"/>
                          </a:solidFill>
                        </a:rPr>
                        <a:t>Plan Redesign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Open Sans"/>
                        <a:ea typeface="Montserrat Light" charset="0"/>
                        <a:cs typeface="Montserrat Light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>
                          <a:solidFill>
                            <a:srgbClr val="046A38"/>
                          </a:solidFill>
                        </a:rPr>
                        <a:t>De-Risking</a:t>
                      </a:r>
                      <a:endParaRPr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6A38"/>
                        </a:solidFill>
                        <a:effectLst/>
                        <a:uLnTx/>
                        <a:uFillTx/>
                        <a:ea typeface="Montserrat Light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0" dirty="0">
                          <a:solidFill>
                            <a:srgbClr val="012169"/>
                          </a:solidFill>
                        </a:rPr>
                        <a:t>Plan Termination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349525"/>
                  </a:ext>
                </a:extLst>
              </a:tr>
              <a:tr h="3935631">
                <a:tc>
                  <a:txBody>
                    <a:bodyPr/>
                    <a:lstStyle/>
                    <a:p>
                      <a:pPr marL="288925" lvl="0" indent="-173038" algn="l"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DB vs cash balance vs DC design</a:t>
                      </a:r>
                      <a:endParaRPr lang="en-US" sz="1600" dirty="0">
                        <a:latin typeface="+mn-lt"/>
                      </a:endParaRPr>
                    </a:p>
                    <a:p>
                      <a:pPr marL="115887" lvl="0" indent="0" algn="l">
                        <a:buFont typeface="Arial"/>
                        <a:buNone/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DB Plan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Freezing past benefits (soft freeze or hard freeze) and moving to alternate options for future benefits: </a:t>
                      </a:r>
                    </a:p>
                    <a:p>
                      <a:pPr marL="288925" lvl="0" indent="-173038" algn="l">
                        <a:buFont typeface="Arial"/>
                        <a:buChar char="•"/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Balance Plan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DB Plan with benefit expressed as an account balance which grows with pay based credit and interest credit</a:t>
                      </a:r>
                    </a:p>
                    <a:p>
                      <a:pPr marL="288925" lvl="0" indent="-173038" algn="l">
                        <a:buFont typeface="Arial"/>
                        <a:buChar char="•"/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 Plan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Varied benefits based on contributions made by employee and/or employer</a:t>
                      </a:r>
                    </a:p>
                    <a:p>
                      <a:pPr marL="288925" indent="-173038" algn="l">
                        <a:buNone/>
                      </a:pPr>
                      <a:endParaRPr lang="en-US" sz="1600" b="1" dirty="0">
                        <a:latin typeface="+mn-lt"/>
                      </a:endParaRPr>
                    </a:p>
                    <a:p>
                      <a:pPr marL="288925" indent="-173038" algn="l"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Rewards optimization</a:t>
                      </a:r>
                    </a:p>
                    <a:p>
                      <a:pPr marL="288925" lvl="0" indent="-173038" algn="l">
                        <a:buFont typeface="Arial"/>
                        <a:buChar char="•"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Aligning benefits strategy with workforce preferences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169863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L</a:t>
                      </a:r>
                      <a:r>
                        <a:rPr lang="en-US" sz="1600" b="1" dirty="0">
                          <a:latin typeface="+mn-lt"/>
                        </a:rPr>
                        <a:t>ump sum windows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Cost effective means to reduce pension risk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Lump sums to deferred participants can be less expensive than buying annuities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Reduce administrative costs, including decrease in PBGC premiums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Often results in data clean up that eases ongoing plan management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600" b="1" dirty="0">
                        <a:latin typeface="+mn-lt"/>
                      </a:endParaRP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Annuity purchases</a:t>
                      </a:r>
                    </a:p>
                    <a:p>
                      <a:pPr marL="285750" marR="0" lvl="0" indent="-169863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n-lt"/>
                        </a:rPr>
                        <a:t>Purchase annuity contract for participants in payment without plan termination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administrator may voluntarily terminate the plan in a standard termination due to plan related or business-related reasons</a:t>
                      </a:r>
                    </a:p>
                    <a:p>
                      <a:pPr marL="285750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 wind-down of the plan and distribute plan assets to satisfy all plan benefits under the plan</a:t>
                      </a:r>
                    </a:p>
                    <a:p>
                      <a:pPr marL="285750" indent="-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Enables lump sum offer to entire active and termed vested population, secures existing benefits for retirees with annuities purchased</a:t>
                      </a:r>
                    </a:p>
                    <a:p>
                      <a:pPr marL="285750" indent="-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Notify participants and file actuarial information with PBGC.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41718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17F7FB-1886-4086-94E2-3EBBA21A0A58}"/>
              </a:ext>
            </a:extLst>
          </p:cNvPr>
          <p:cNvCxnSpPr>
            <a:cxnSpLocks/>
          </p:cNvCxnSpPr>
          <p:nvPr/>
        </p:nvCxnSpPr>
        <p:spPr bwMode="auto">
          <a:xfrm>
            <a:off x="5139163" y="1745501"/>
            <a:ext cx="0" cy="3659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175F52C-3FEF-4FE8-A29E-0885F66A33FC}"/>
              </a:ext>
            </a:extLst>
          </p:cNvPr>
          <p:cNvCxnSpPr>
            <a:cxnSpLocks/>
          </p:cNvCxnSpPr>
          <p:nvPr/>
        </p:nvCxnSpPr>
        <p:spPr bwMode="auto">
          <a:xfrm>
            <a:off x="8671374" y="1807079"/>
            <a:ext cx="0" cy="36946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9359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503068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71146" y="3979318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kern="0" dirty="0">
                <a:cs typeface="Times New Roman"/>
              </a:rPr>
              <a:t>Challenges and Learnings</a:t>
            </a: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4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626FFF6-92D2-43C0-A1F4-ED60FFC919FE}"/>
              </a:ext>
            </a:extLst>
          </p:cNvPr>
          <p:cNvSpPr txBox="1">
            <a:spLocks noChangeArrowheads="1"/>
          </p:cNvSpPr>
          <p:nvPr/>
        </p:nvSpPr>
        <p:spPr>
          <a:xfrm>
            <a:off x="1956665" y="273401"/>
            <a:ext cx="744259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kern="0" dirty="0">
                <a:solidFill>
                  <a:schemeClr val="tx1"/>
                </a:solidFill>
              </a:rPr>
              <a:t>Challenges and Learnings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7A8618-1E9C-48FC-9B18-2BB692C27A4A}"/>
              </a:ext>
            </a:extLst>
          </p:cNvPr>
          <p:cNvCxnSpPr>
            <a:cxnSpLocks/>
          </p:cNvCxnSpPr>
          <p:nvPr/>
        </p:nvCxnSpPr>
        <p:spPr>
          <a:xfrm>
            <a:off x="2306294" y="4077285"/>
            <a:ext cx="1933045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DFF479A-8D00-49BE-A9DC-F4B190496B69}"/>
              </a:ext>
            </a:extLst>
          </p:cNvPr>
          <p:cNvSpPr/>
          <p:nvPr/>
        </p:nvSpPr>
        <p:spPr>
          <a:xfrm>
            <a:off x="2306294" y="4353550"/>
            <a:ext cx="2106671" cy="120032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Talent Market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>
                <a:ea typeface="Times New Roman" panose="02020603050405020304" pitchFamily="18" charset="0"/>
              </a:rPr>
              <a:t>Attrition during the “Great Resignation” 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B4E1CE-4220-4A7D-BA7B-584D0A8D6892}"/>
              </a:ext>
            </a:extLst>
          </p:cNvPr>
          <p:cNvCxnSpPr>
            <a:cxnSpLocks/>
          </p:cNvCxnSpPr>
          <p:nvPr/>
        </p:nvCxnSpPr>
        <p:spPr>
          <a:xfrm>
            <a:off x="4866231" y="4077285"/>
            <a:ext cx="1933045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A6264F-559E-4697-BC12-098E8D04D0A5}"/>
              </a:ext>
            </a:extLst>
          </p:cNvPr>
          <p:cNvCxnSpPr>
            <a:cxnSpLocks/>
          </p:cNvCxnSpPr>
          <p:nvPr/>
        </p:nvCxnSpPr>
        <p:spPr>
          <a:xfrm>
            <a:off x="8037702" y="4065465"/>
            <a:ext cx="1933045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558D791-5194-4F4A-9A2A-33DB52DBFF99}"/>
              </a:ext>
            </a:extLst>
          </p:cNvPr>
          <p:cNvSpPr/>
          <p:nvPr/>
        </p:nvSpPr>
        <p:spPr>
          <a:xfrm>
            <a:off x="8009673" y="4320755"/>
            <a:ext cx="3692323" cy="147732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b="1" dirty="0"/>
              <a:t>Lack of US Credentialed Actuaries </a:t>
            </a:r>
            <a:r>
              <a:rPr lang="en-US" dirty="0"/>
              <a:t>in the market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/>
              <a:t>Historically most students have pursued </a:t>
            </a:r>
            <a:r>
              <a:rPr lang="en-US" dirty="0" err="1"/>
              <a:t>IFoA</a:t>
            </a:r>
            <a:r>
              <a:rPr lang="en-US" dirty="0"/>
              <a:t> or IAI exams.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>
                <a:effectLst/>
                <a:ea typeface="Times New Roman" panose="02020603050405020304" pitchFamily="18" charset="0"/>
              </a:rPr>
              <a:t>Mutual Exemptions with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SoA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EC7B4-CF63-4325-8594-D6237B0413CB}"/>
              </a:ext>
            </a:extLst>
          </p:cNvPr>
          <p:cNvSpPr/>
          <p:nvPr/>
        </p:nvSpPr>
        <p:spPr>
          <a:xfrm>
            <a:off x="4849789" y="4320755"/>
            <a:ext cx="2939969" cy="1754326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Skills Sets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>
                <a:ea typeface="Times New Roman" panose="02020603050405020304" pitchFamily="18" charset="0"/>
              </a:rPr>
              <a:t>Developing broader consulting skills  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n-US" dirty="0">
                <a:effectLst/>
                <a:ea typeface="Times New Roman" panose="02020603050405020304" pitchFamily="18" charset="0"/>
              </a:rPr>
              <a:t>Keeping up to date with regulatory changes and industry trends in the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5B8EC7-9811-4F5C-B134-D27AC0E4A10D}"/>
              </a:ext>
            </a:extLst>
          </p:cNvPr>
          <p:cNvSpPr txBox="1"/>
          <p:nvPr/>
        </p:nvSpPr>
        <p:spPr>
          <a:xfrm>
            <a:off x="1956665" y="1366897"/>
            <a:ext cx="79677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Things which are working well</a:t>
            </a:r>
            <a:endParaRPr lang="en-US" sz="1600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Providing exposure to a variety of projects </a:t>
            </a:r>
          </a:p>
          <a:p>
            <a:pPr marL="285750" indent="-285750">
              <a:buFontTx/>
              <a:buChar char="-"/>
            </a:pPr>
            <a:r>
              <a:rPr lang="en-US" dirty="0"/>
              <a:t>Ensuring practitioners are involved in the entire lifecycle of projects</a:t>
            </a:r>
          </a:p>
          <a:p>
            <a:pPr marL="285750" indent="-285750">
              <a:buFontTx/>
              <a:buChar char="-"/>
            </a:pPr>
            <a:r>
              <a:rPr lang="en-US" dirty="0"/>
              <a:t>Creating opportunities of direct client exposure which was made easier during the times of the pandemic </a:t>
            </a:r>
          </a:p>
          <a:p>
            <a:pPr marL="285750" indent="-285750">
              <a:buFontTx/>
              <a:buChar char="-"/>
            </a:pPr>
            <a:r>
              <a:rPr lang="en-US" dirty="0"/>
              <a:t>Showing career paths by creating roles for signing actuaries from India</a:t>
            </a:r>
          </a:p>
          <a:p>
            <a:pPr marL="285750" indent="-285750">
              <a:buFontTx/>
              <a:buChar char="-"/>
            </a:pPr>
            <a:r>
              <a:rPr lang="en-US" dirty="0"/>
              <a:t>Creating a #1 Talent Experience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CBD11-4984-44A3-8B5B-5520D5909768}"/>
              </a:ext>
            </a:extLst>
          </p:cNvPr>
          <p:cNvSpPr txBox="1"/>
          <p:nvPr/>
        </p:nvSpPr>
        <p:spPr>
          <a:xfrm>
            <a:off x="1763614" y="4065465"/>
            <a:ext cx="461665" cy="21297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/>
              <a:t>Challenges </a:t>
            </a:r>
          </a:p>
        </p:txBody>
      </p:sp>
    </p:spTree>
    <p:extLst>
      <p:ext uri="{BB962C8B-B14F-4D97-AF65-F5344CB8AC3E}">
        <p14:creationId xmlns:p14="http://schemas.microsoft.com/office/powerpoint/2010/main" val="1061585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503068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484597" y="3979318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Questions </a:t>
            </a:r>
            <a:endParaRPr lang="en-US" altLang="en-US" sz="2400" b="1">
              <a:solidFill>
                <a:schemeClr val="tx1"/>
              </a:solidFill>
            </a:endParaRPr>
          </a:p>
          <a:p>
            <a:pPr algn="l"/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and</a:t>
            </a:r>
            <a:endParaRPr lang="en-US" altLang="en-US" sz="2400" b="1">
              <a:solidFill>
                <a:schemeClr val="tx1"/>
              </a:solidFill>
            </a:endParaRPr>
          </a:p>
          <a:p>
            <a:pPr algn="l"/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Answers</a:t>
            </a:r>
            <a:endParaRPr lang="es-ES" altLang="en-US" sz="24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6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40140" y="463109"/>
            <a:ext cx="6151460" cy="7826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600" kern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40140" y="1522013"/>
            <a:ext cx="7505700" cy="488996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 kern="0" dirty="0"/>
              <a:t>Introduction to Types of Projects</a:t>
            </a:r>
            <a:endParaRPr lang="en-US" altLang="en-US" sz="2400" kern="0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en-US" sz="2400" kern="0" dirty="0">
                <a:cs typeface="Times New Roman"/>
              </a:rPr>
              <a:t>Overview of Pension Projects - Traditional and Special</a:t>
            </a:r>
          </a:p>
          <a:p>
            <a:pPr>
              <a:lnSpc>
                <a:spcPct val="150000"/>
              </a:lnSpc>
            </a:pPr>
            <a:r>
              <a:rPr lang="en-US" altLang="en-US" sz="2400" kern="0" dirty="0">
                <a:cs typeface="Times New Roman"/>
              </a:rPr>
              <a:t>Changing Landscape and Emerging Opportunities</a:t>
            </a:r>
          </a:p>
          <a:p>
            <a:pPr>
              <a:lnSpc>
                <a:spcPct val="150000"/>
              </a:lnSpc>
            </a:pPr>
            <a:r>
              <a:rPr lang="en-US" altLang="en-US" sz="2400" kern="0" dirty="0">
                <a:cs typeface="Times New Roman"/>
              </a:rPr>
              <a:t>Challenges and Learnings</a:t>
            </a:r>
          </a:p>
          <a:p>
            <a:pPr>
              <a:lnSpc>
                <a:spcPct val="150000"/>
              </a:lnSpc>
            </a:pPr>
            <a:r>
              <a:rPr lang="en-US" altLang="en-US" sz="2400" kern="0" dirty="0">
                <a:cs typeface="Times New Roman"/>
              </a:rPr>
              <a:t>Q&amp;A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44682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03335" y="277691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kern="0" dirty="0">
                <a:solidFill>
                  <a:schemeClr val="tx1"/>
                </a:solidFill>
              </a:rPr>
              <a:t>Introduction to </a:t>
            </a:r>
            <a:r>
              <a:rPr lang="en-US" altLang="en-US" sz="2800" kern="0" dirty="0"/>
              <a:t>Types of Projects</a:t>
            </a:r>
            <a:endParaRPr lang="en-US" altLang="en-US" sz="2800" kern="0" dirty="0">
              <a:cs typeface="Times New Roman"/>
            </a:endParaRPr>
          </a:p>
          <a:p>
            <a:pPr algn="l"/>
            <a:endParaRPr lang="en-US" altLang="en-US" sz="2800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5A3000-B237-48A9-A6D0-585BE34A0DAF}"/>
              </a:ext>
            </a:extLst>
          </p:cNvPr>
          <p:cNvSpPr/>
          <p:nvPr/>
        </p:nvSpPr>
        <p:spPr>
          <a:xfrm>
            <a:off x="2308727" y="1487506"/>
            <a:ext cx="1465253" cy="3059530"/>
          </a:xfrm>
          <a:prstGeom prst="rect">
            <a:avLst/>
          </a:prstGeom>
          <a:solidFill>
            <a:srgbClr val="92D050"/>
          </a:solidFill>
          <a:ln w="2222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endParaRPr lang="en-US" sz="1100" b="1" spc="300" dirty="0">
              <a:solidFill>
                <a:srgbClr val="000000"/>
              </a:solidFill>
              <a:ea typeface="Verdana" panose="020B0604030504040204" pitchFamily="34" charset="0"/>
              <a:cs typeface="Open Sans"/>
            </a:endParaRPr>
          </a:p>
          <a:p>
            <a:pPr lvl="0" algn="ctr">
              <a:defRPr/>
            </a:pPr>
            <a:endParaRPr lang="en-US" sz="1400" b="1" dirty="0">
              <a:solidFill>
                <a:schemeClr val="tx2"/>
              </a:solidFill>
              <a:cs typeface="Open Sans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tx1"/>
                </a:solidFill>
                <a:cs typeface="Open Sans"/>
              </a:rPr>
              <a:t>Funding and Accounting Valuations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ea typeface="Verdana"/>
                <a:cs typeface="Open Sans"/>
              </a:rPr>
              <a:t>Pension Plan</a:t>
            </a:r>
            <a:endParaRPr lang="en-US" sz="1200" dirty="0">
              <a:solidFill>
                <a:schemeClr val="tx1"/>
              </a:solidFill>
              <a:ea typeface="Verdana" panose="020B0604030504040204" pitchFamily="34" charset="0"/>
              <a:cs typeface="Open San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B39BE0-D8B0-401D-8ED0-FAE131C5047E}"/>
              </a:ext>
            </a:extLst>
          </p:cNvPr>
          <p:cNvSpPr/>
          <p:nvPr/>
        </p:nvSpPr>
        <p:spPr>
          <a:xfrm>
            <a:off x="5374097" y="1487506"/>
            <a:ext cx="1465253" cy="3059530"/>
          </a:xfrm>
          <a:prstGeom prst="rect">
            <a:avLst/>
          </a:prstGeom>
          <a:solidFill>
            <a:srgbClr val="012169"/>
          </a:solidFill>
          <a:ln w="222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bg1"/>
                </a:solidFill>
                <a:cs typeface="Open Sans"/>
              </a:rPr>
              <a:t>Special Pension Projects</a:t>
            </a:r>
            <a:endParaRPr lang="en-US" sz="1150" b="1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Open Sans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ea typeface="Verdana"/>
                <a:cs typeface="Times New Roman"/>
              </a:rPr>
              <a:t>ALM, Experience Studies, Benefit Calculation/Review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50" b="1" u="none" strike="noStrike" kern="1200" cap="none" spc="3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500" i="1" spc="3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i="1" spc="3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227690-E48B-4212-B38D-37DEEFDBCF09}"/>
              </a:ext>
            </a:extLst>
          </p:cNvPr>
          <p:cNvSpPr/>
          <p:nvPr/>
        </p:nvSpPr>
        <p:spPr>
          <a:xfrm>
            <a:off x="3852187" y="2230838"/>
            <a:ext cx="1465253" cy="3059530"/>
          </a:xfrm>
          <a:prstGeom prst="rect">
            <a:avLst/>
          </a:prstGeom>
          <a:solidFill>
            <a:srgbClr val="0097A9"/>
          </a:solidFill>
          <a:ln w="22225">
            <a:solidFill>
              <a:srgbClr val="0097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endParaRPr lang="en-US" sz="1100" b="1" dirty="0">
              <a:solidFill>
                <a:schemeClr val="bg1"/>
              </a:solidFill>
              <a:cs typeface="Open Sans"/>
            </a:endParaRPr>
          </a:p>
          <a:p>
            <a:pPr lvl="0" algn="ctr">
              <a:defRPr/>
            </a:pPr>
            <a:endParaRPr lang="en-US" sz="1400" b="1" dirty="0">
              <a:solidFill>
                <a:schemeClr val="bg1"/>
              </a:solidFill>
              <a:cs typeface="Open Sans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bg1"/>
                </a:solidFill>
                <a:cs typeface="Open Sans"/>
              </a:rPr>
              <a:t>Audits Reviews</a:t>
            </a:r>
            <a:endParaRPr lang="en-US" sz="1200" spc="300" dirty="0">
              <a:solidFill>
                <a:schemeClr val="bg1"/>
              </a:solidFill>
              <a:ea typeface="Verdana" panose="020B0604030504040204" pitchFamily="34" charset="0"/>
              <a:cs typeface="Open Sans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ea typeface="Verdana"/>
                <a:cs typeface="Times New Roman"/>
              </a:rPr>
              <a:t>Pension Plan Audit</a:t>
            </a:r>
            <a:endParaRPr lang="en-US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600" spc="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D38762-D7C1-4957-9627-10E189D70042}"/>
              </a:ext>
            </a:extLst>
          </p:cNvPr>
          <p:cNvGrpSpPr>
            <a:grpSpLocks noChangeAspect="1"/>
          </p:cNvGrpSpPr>
          <p:nvPr/>
        </p:nvGrpSpPr>
        <p:grpSpPr>
          <a:xfrm>
            <a:off x="2702421" y="2408826"/>
            <a:ext cx="633678" cy="679747"/>
            <a:chOff x="10234613" y="5860098"/>
            <a:chExt cx="523875" cy="520700"/>
          </a:xfrm>
          <a:solidFill>
            <a:srgbClr val="336600"/>
          </a:solidFill>
        </p:grpSpPr>
        <p:sp>
          <p:nvSpPr>
            <p:cNvPr id="52" name="Freeform 61">
              <a:extLst>
                <a:ext uri="{FF2B5EF4-FFF2-40B4-BE49-F238E27FC236}">
                  <a16:creationId xmlns:a16="http://schemas.microsoft.com/office/drawing/2014/main" id="{EF76D049-A481-4B48-91C2-B13D793BBE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34613" y="5860098"/>
              <a:ext cx="523875" cy="520700"/>
            </a:xfrm>
            <a:custGeom>
              <a:avLst/>
              <a:gdLst>
                <a:gd name="T0" fmla="*/ 313 w 658"/>
                <a:gd name="T1" fmla="*/ 658 h 658"/>
                <a:gd name="T2" fmla="*/ 263 w 658"/>
                <a:gd name="T3" fmla="*/ 651 h 658"/>
                <a:gd name="T4" fmla="*/ 201 w 658"/>
                <a:gd name="T5" fmla="*/ 632 h 658"/>
                <a:gd name="T6" fmla="*/ 119 w 658"/>
                <a:gd name="T7" fmla="*/ 582 h 658"/>
                <a:gd name="T8" fmla="*/ 56 w 658"/>
                <a:gd name="T9" fmla="*/ 512 h 658"/>
                <a:gd name="T10" fmla="*/ 14 w 658"/>
                <a:gd name="T11" fmla="*/ 426 h 658"/>
                <a:gd name="T12" fmla="*/ 4 w 658"/>
                <a:gd name="T13" fmla="*/ 379 h 658"/>
                <a:gd name="T14" fmla="*/ 0 w 658"/>
                <a:gd name="T15" fmla="*/ 328 h 658"/>
                <a:gd name="T16" fmla="*/ 2 w 658"/>
                <a:gd name="T17" fmla="*/ 295 h 658"/>
                <a:gd name="T18" fmla="*/ 10 w 658"/>
                <a:gd name="T19" fmla="*/ 246 h 658"/>
                <a:gd name="T20" fmla="*/ 40 w 658"/>
                <a:gd name="T21" fmla="*/ 172 h 658"/>
                <a:gd name="T22" fmla="*/ 96 w 658"/>
                <a:gd name="T23" fmla="*/ 96 h 658"/>
                <a:gd name="T24" fmla="*/ 173 w 658"/>
                <a:gd name="T25" fmla="*/ 39 h 658"/>
                <a:gd name="T26" fmla="*/ 247 w 658"/>
                <a:gd name="T27" fmla="*/ 10 h 658"/>
                <a:gd name="T28" fmla="*/ 295 w 658"/>
                <a:gd name="T29" fmla="*/ 2 h 658"/>
                <a:gd name="T30" fmla="*/ 329 w 658"/>
                <a:gd name="T31" fmla="*/ 0 h 658"/>
                <a:gd name="T32" fmla="*/ 379 w 658"/>
                <a:gd name="T33" fmla="*/ 3 h 658"/>
                <a:gd name="T34" fmla="*/ 427 w 658"/>
                <a:gd name="T35" fmla="*/ 15 h 658"/>
                <a:gd name="T36" fmla="*/ 513 w 658"/>
                <a:gd name="T37" fmla="*/ 56 h 658"/>
                <a:gd name="T38" fmla="*/ 583 w 658"/>
                <a:gd name="T39" fmla="*/ 120 h 658"/>
                <a:gd name="T40" fmla="*/ 633 w 658"/>
                <a:gd name="T41" fmla="*/ 201 h 658"/>
                <a:gd name="T42" fmla="*/ 651 w 658"/>
                <a:gd name="T43" fmla="*/ 262 h 658"/>
                <a:gd name="T44" fmla="*/ 658 w 658"/>
                <a:gd name="T45" fmla="*/ 312 h 658"/>
                <a:gd name="T46" fmla="*/ 658 w 658"/>
                <a:gd name="T47" fmla="*/ 346 h 658"/>
                <a:gd name="T48" fmla="*/ 651 w 658"/>
                <a:gd name="T49" fmla="*/ 396 h 658"/>
                <a:gd name="T50" fmla="*/ 633 w 658"/>
                <a:gd name="T51" fmla="*/ 457 h 658"/>
                <a:gd name="T52" fmla="*/ 583 w 658"/>
                <a:gd name="T53" fmla="*/ 538 h 658"/>
                <a:gd name="T54" fmla="*/ 513 w 658"/>
                <a:gd name="T55" fmla="*/ 601 h 658"/>
                <a:gd name="T56" fmla="*/ 427 w 658"/>
                <a:gd name="T57" fmla="*/ 643 h 658"/>
                <a:gd name="T58" fmla="*/ 379 w 658"/>
                <a:gd name="T59" fmla="*/ 654 h 658"/>
                <a:gd name="T60" fmla="*/ 329 w 658"/>
                <a:gd name="T61" fmla="*/ 658 h 658"/>
                <a:gd name="T62" fmla="*/ 329 w 658"/>
                <a:gd name="T63" fmla="*/ 38 h 658"/>
                <a:gd name="T64" fmla="*/ 243 w 658"/>
                <a:gd name="T65" fmla="*/ 50 h 658"/>
                <a:gd name="T66" fmla="*/ 166 w 658"/>
                <a:gd name="T67" fmla="*/ 88 h 658"/>
                <a:gd name="T68" fmla="*/ 104 w 658"/>
                <a:gd name="T69" fmla="*/ 144 h 658"/>
                <a:gd name="T70" fmla="*/ 60 w 658"/>
                <a:gd name="T71" fmla="*/ 215 h 658"/>
                <a:gd name="T72" fmla="*/ 39 w 658"/>
                <a:gd name="T73" fmla="*/ 299 h 658"/>
                <a:gd name="T74" fmla="*/ 39 w 658"/>
                <a:gd name="T75" fmla="*/ 358 h 658"/>
                <a:gd name="T76" fmla="*/ 60 w 658"/>
                <a:gd name="T77" fmla="*/ 443 h 658"/>
                <a:gd name="T78" fmla="*/ 104 w 658"/>
                <a:gd name="T79" fmla="*/ 514 h 658"/>
                <a:gd name="T80" fmla="*/ 166 w 658"/>
                <a:gd name="T81" fmla="*/ 570 h 658"/>
                <a:gd name="T82" fmla="*/ 243 w 658"/>
                <a:gd name="T83" fmla="*/ 607 h 658"/>
                <a:gd name="T84" fmla="*/ 329 w 658"/>
                <a:gd name="T85" fmla="*/ 620 h 658"/>
                <a:gd name="T86" fmla="*/ 388 w 658"/>
                <a:gd name="T87" fmla="*/ 615 h 658"/>
                <a:gd name="T88" fmla="*/ 467 w 658"/>
                <a:gd name="T89" fmla="*/ 585 h 658"/>
                <a:gd name="T90" fmla="*/ 535 w 658"/>
                <a:gd name="T91" fmla="*/ 535 h 658"/>
                <a:gd name="T92" fmla="*/ 586 w 658"/>
                <a:gd name="T93" fmla="*/ 468 h 658"/>
                <a:gd name="T94" fmla="*/ 614 w 658"/>
                <a:gd name="T95" fmla="*/ 387 h 658"/>
                <a:gd name="T96" fmla="*/ 621 w 658"/>
                <a:gd name="T97" fmla="*/ 328 h 658"/>
                <a:gd name="T98" fmla="*/ 607 w 658"/>
                <a:gd name="T99" fmla="*/ 242 h 658"/>
                <a:gd name="T100" fmla="*/ 571 w 658"/>
                <a:gd name="T101" fmla="*/ 166 h 658"/>
                <a:gd name="T102" fmla="*/ 514 w 658"/>
                <a:gd name="T103" fmla="*/ 104 h 658"/>
                <a:gd name="T104" fmla="*/ 442 w 658"/>
                <a:gd name="T105" fmla="*/ 61 h 658"/>
                <a:gd name="T106" fmla="*/ 359 w 658"/>
                <a:gd name="T107" fmla="*/ 3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8" h="658">
                  <a:moveTo>
                    <a:pt x="329" y="658"/>
                  </a:moveTo>
                  <a:lnTo>
                    <a:pt x="329" y="658"/>
                  </a:lnTo>
                  <a:lnTo>
                    <a:pt x="313" y="658"/>
                  </a:lnTo>
                  <a:lnTo>
                    <a:pt x="295" y="656"/>
                  </a:lnTo>
                  <a:lnTo>
                    <a:pt x="279" y="654"/>
                  </a:lnTo>
                  <a:lnTo>
                    <a:pt x="263" y="651"/>
                  </a:lnTo>
                  <a:lnTo>
                    <a:pt x="247" y="647"/>
                  </a:lnTo>
                  <a:lnTo>
                    <a:pt x="231" y="643"/>
                  </a:lnTo>
                  <a:lnTo>
                    <a:pt x="201" y="632"/>
                  </a:lnTo>
                  <a:lnTo>
                    <a:pt x="173" y="619"/>
                  </a:lnTo>
                  <a:lnTo>
                    <a:pt x="145" y="601"/>
                  </a:lnTo>
                  <a:lnTo>
                    <a:pt x="119" y="582"/>
                  </a:lnTo>
                  <a:lnTo>
                    <a:pt x="96" y="561"/>
                  </a:lnTo>
                  <a:lnTo>
                    <a:pt x="75" y="538"/>
                  </a:lnTo>
                  <a:lnTo>
                    <a:pt x="56" y="512"/>
                  </a:lnTo>
                  <a:lnTo>
                    <a:pt x="40" y="486"/>
                  </a:lnTo>
                  <a:lnTo>
                    <a:pt x="27" y="457"/>
                  </a:lnTo>
                  <a:lnTo>
                    <a:pt x="14" y="426"/>
                  </a:lnTo>
                  <a:lnTo>
                    <a:pt x="10" y="410"/>
                  </a:lnTo>
                  <a:lnTo>
                    <a:pt x="6" y="396"/>
                  </a:lnTo>
                  <a:lnTo>
                    <a:pt x="4" y="379"/>
                  </a:lnTo>
                  <a:lnTo>
                    <a:pt x="2" y="362"/>
                  </a:lnTo>
                  <a:lnTo>
                    <a:pt x="1" y="346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1" y="312"/>
                  </a:lnTo>
                  <a:lnTo>
                    <a:pt x="2" y="295"/>
                  </a:lnTo>
                  <a:lnTo>
                    <a:pt x="4" y="279"/>
                  </a:lnTo>
                  <a:lnTo>
                    <a:pt x="6" y="262"/>
                  </a:lnTo>
                  <a:lnTo>
                    <a:pt x="10" y="246"/>
                  </a:lnTo>
                  <a:lnTo>
                    <a:pt x="14" y="232"/>
                  </a:lnTo>
                  <a:lnTo>
                    <a:pt x="27" y="201"/>
                  </a:lnTo>
                  <a:lnTo>
                    <a:pt x="40" y="172"/>
                  </a:lnTo>
                  <a:lnTo>
                    <a:pt x="56" y="146"/>
                  </a:lnTo>
                  <a:lnTo>
                    <a:pt x="75" y="120"/>
                  </a:lnTo>
                  <a:lnTo>
                    <a:pt x="96" y="96"/>
                  </a:lnTo>
                  <a:lnTo>
                    <a:pt x="119" y="76"/>
                  </a:lnTo>
                  <a:lnTo>
                    <a:pt x="145" y="56"/>
                  </a:lnTo>
                  <a:lnTo>
                    <a:pt x="173" y="39"/>
                  </a:lnTo>
                  <a:lnTo>
                    <a:pt x="201" y="26"/>
                  </a:lnTo>
                  <a:lnTo>
                    <a:pt x="231" y="15"/>
                  </a:lnTo>
                  <a:lnTo>
                    <a:pt x="247" y="10"/>
                  </a:lnTo>
                  <a:lnTo>
                    <a:pt x="263" y="7"/>
                  </a:lnTo>
                  <a:lnTo>
                    <a:pt x="279" y="3"/>
                  </a:lnTo>
                  <a:lnTo>
                    <a:pt x="295" y="2"/>
                  </a:lnTo>
                  <a:lnTo>
                    <a:pt x="313" y="0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46" y="0"/>
                  </a:lnTo>
                  <a:lnTo>
                    <a:pt x="363" y="2"/>
                  </a:lnTo>
                  <a:lnTo>
                    <a:pt x="379" y="3"/>
                  </a:lnTo>
                  <a:lnTo>
                    <a:pt x="395" y="7"/>
                  </a:lnTo>
                  <a:lnTo>
                    <a:pt x="411" y="10"/>
                  </a:lnTo>
                  <a:lnTo>
                    <a:pt x="427" y="15"/>
                  </a:lnTo>
                  <a:lnTo>
                    <a:pt x="457" y="26"/>
                  </a:lnTo>
                  <a:lnTo>
                    <a:pt x="486" y="39"/>
                  </a:lnTo>
                  <a:lnTo>
                    <a:pt x="513" y="56"/>
                  </a:lnTo>
                  <a:lnTo>
                    <a:pt x="539" y="76"/>
                  </a:lnTo>
                  <a:lnTo>
                    <a:pt x="561" y="96"/>
                  </a:lnTo>
                  <a:lnTo>
                    <a:pt x="583" y="120"/>
                  </a:lnTo>
                  <a:lnTo>
                    <a:pt x="602" y="146"/>
                  </a:lnTo>
                  <a:lnTo>
                    <a:pt x="618" y="172"/>
                  </a:lnTo>
                  <a:lnTo>
                    <a:pt x="633" y="201"/>
                  </a:lnTo>
                  <a:lnTo>
                    <a:pt x="643" y="232"/>
                  </a:lnTo>
                  <a:lnTo>
                    <a:pt x="647" y="246"/>
                  </a:lnTo>
                  <a:lnTo>
                    <a:pt x="651" y="262"/>
                  </a:lnTo>
                  <a:lnTo>
                    <a:pt x="654" y="279"/>
                  </a:lnTo>
                  <a:lnTo>
                    <a:pt x="657" y="295"/>
                  </a:lnTo>
                  <a:lnTo>
                    <a:pt x="658" y="312"/>
                  </a:lnTo>
                  <a:lnTo>
                    <a:pt x="658" y="328"/>
                  </a:lnTo>
                  <a:lnTo>
                    <a:pt x="658" y="328"/>
                  </a:lnTo>
                  <a:lnTo>
                    <a:pt x="658" y="346"/>
                  </a:lnTo>
                  <a:lnTo>
                    <a:pt x="657" y="362"/>
                  </a:lnTo>
                  <a:lnTo>
                    <a:pt x="654" y="379"/>
                  </a:lnTo>
                  <a:lnTo>
                    <a:pt x="651" y="396"/>
                  </a:lnTo>
                  <a:lnTo>
                    <a:pt x="647" y="410"/>
                  </a:lnTo>
                  <a:lnTo>
                    <a:pt x="643" y="426"/>
                  </a:lnTo>
                  <a:lnTo>
                    <a:pt x="633" y="457"/>
                  </a:lnTo>
                  <a:lnTo>
                    <a:pt x="618" y="486"/>
                  </a:lnTo>
                  <a:lnTo>
                    <a:pt x="602" y="512"/>
                  </a:lnTo>
                  <a:lnTo>
                    <a:pt x="583" y="538"/>
                  </a:lnTo>
                  <a:lnTo>
                    <a:pt x="561" y="561"/>
                  </a:lnTo>
                  <a:lnTo>
                    <a:pt x="539" y="582"/>
                  </a:lnTo>
                  <a:lnTo>
                    <a:pt x="513" y="601"/>
                  </a:lnTo>
                  <a:lnTo>
                    <a:pt x="486" y="619"/>
                  </a:lnTo>
                  <a:lnTo>
                    <a:pt x="457" y="632"/>
                  </a:lnTo>
                  <a:lnTo>
                    <a:pt x="427" y="643"/>
                  </a:lnTo>
                  <a:lnTo>
                    <a:pt x="411" y="647"/>
                  </a:lnTo>
                  <a:lnTo>
                    <a:pt x="395" y="651"/>
                  </a:lnTo>
                  <a:lnTo>
                    <a:pt x="379" y="654"/>
                  </a:lnTo>
                  <a:lnTo>
                    <a:pt x="363" y="656"/>
                  </a:lnTo>
                  <a:lnTo>
                    <a:pt x="346" y="658"/>
                  </a:lnTo>
                  <a:lnTo>
                    <a:pt x="329" y="658"/>
                  </a:lnTo>
                  <a:lnTo>
                    <a:pt x="329" y="658"/>
                  </a:lnTo>
                  <a:close/>
                  <a:moveTo>
                    <a:pt x="329" y="38"/>
                  </a:moveTo>
                  <a:lnTo>
                    <a:pt x="329" y="38"/>
                  </a:lnTo>
                  <a:lnTo>
                    <a:pt x="299" y="39"/>
                  </a:lnTo>
                  <a:lnTo>
                    <a:pt x="270" y="43"/>
                  </a:lnTo>
                  <a:lnTo>
                    <a:pt x="243" y="50"/>
                  </a:lnTo>
                  <a:lnTo>
                    <a:pt x="216" y="61"/>
                  </a:lnTo>
                  <a:lnTo>
                    <a:pt x="191" y="73"/>
                  </a:lnTo>
                  <a:lnTo>
                    <a:pt x="166" y="88"/>
                  </a:lnTo>
                  <a:lnTo>
                    <a:pt x="143" y="104"/>
                  </a:lnTo>
                  <a:lnTo>
                    <a:pt x="123" y="123"/>
                  </a:lnTo>
                  <a:lnTo>
                    <a:pt x="104" y="144"/>
                  </a:lnTo>
                  <a:lnTo>
                    <a:pt x="87" y="166"/>
                  </a:lnTo>
                  <a:lnTo>
                    <a:pt x="74" y="190"/>
                  </a:lnTo>
                  <a:lnTo>
                    <a:pt x="60" y="215"/>
                  </a:lnTo>
                  <a:lnTo>
                    <a:pt x="51" y="242"/>
                  </a:lnTo>
                  <a:lnTo>
                    <a:pt x="44" y="271"/>
                  </a:lnTo>
                  <a:lnTo>
                    <a:pt x="39" y="299"/>
                  </a:lnTo>
                  <a:lnTo>
                    <a:pt x="37" y="328"/>
                  </a:lnTo>
                  <a:lnTo>
                    <a:pt x="37" y="328"/>
                  </a:lnTo>
                  <a:lnTo>
                    <a:pt x="39" y="358"/>
                  </a:lnTo>
                  <a:lnTo>
                    <a:pt x="44" y="387"/>
                  </a:lnTo>
                  <a:lnTo>
                    <a:pt x="51" y="416"/>
                  </a:lnTo>
                  <a:lnTo>
                    <a:pt x="60" y="443"/>
                  </a:lnTo>
                  <a:lnTo>
                    <a:pt x="74" y="468"/>
                  </a:lnTo>
                  <a:lnTo>
                    <a:pt x="87" y="491"/>
                  </a:lnTo>
                  <a:lnTo>
                    <a:pt x="104" y="514"/>
                  </a:lnTo>
                  <a:lnTo>
                    <a:pt x="123" y="535"/>
                  </a:lnTo>
                  <a:lnTo>
                    <a:pt x="143" y="554"/>
                  </a:lnTo>
                  <a:lnTo>
                    <a:pt x="166" y="570"/>
                  </a:lnTo>
                  <a:lnTo>
                    <a:pt x="191" y="585"/>
                  </a:lnTo>
                  <a:lnTo>
                    <a:pt x="216" y="597"/>
                  </a:lnTo>
                  <a:lnTo>
                    <a:pt x="243" y="607"/>
                  </a:lnTo>
                  <a:lnTo>
                    <a:pt x="270" y="615"/>
                  </a:lnTo>
                  <a:lnTo>
                    <a:pt x="299" y="619"/>
                  </a:lnTo>
                  <a:lnTo>
                    <a:pt x="329" y="620"/>
                  </a:lnTo>
                  <a:lnTo>
                    <a:pt x="329" y="620"/>
                  </a:lnTo>
                  <a:lnTo>
                    <a:pt x="359" y="619"/>
                  </a:lnTo>
                  <a:lnTo>
                    <a:pt x="388" y="615"/>
                  </a:lnTo>
                  <a:lnTo>
                    <a:pt x="415" y="607"/>
                  </a:lnTo>
                  <a:lnTo>
                    <a:pt x="442" y="597"/>
                  </a:lnTo>
                  <a:lnTo>
                    <a:pt x="467" y="585"/>
                  </a:lnTo>
                  <a:lnTo>
                    <a:pt x="492" y="570"/>
                  </a:lnTo>
                  <a:lnTo>
                    <a:pt x="514" y="554"/>
                  </a:lnTo>
                  <a:lnTo>
                    <a:pt x="535" y="535"/>
                  </a:lnTo>
                  <a:lnTo>
                    <a:pt x="553" y="514"/>
                  </a:lnTo>
                  <a:lnTo>
                    <a:pt x="571" y="491"/>
                  </a:lnTo>
                  <a:lnTo>
                    <a:pt x="586" y="468"/>
                  </a:lnTo>
                  <a:lnTo>
                    <a:pt x="598" y="443"/>
                  </a:lnTo>
                  <a:lnTo>
                    <a:pt x="607" y="416"/>
                  </a:lnTo>
                  <a:lnTo>
                    <a:pt x="614" y="387"/>
                  </a:lnTo>
                  <a:lnTo>
                    <a:pt x="619" y="358"/>
                  </a:lnTo>
                  <a:lnTo>
                    <a:pt x="621" y="328"/>
                  </a:lnTo>
                  <a:lnTo>
                    <a:pt x="621" y="328"/>
                  </a:lnTo>
                  <a:lnTo>
                    <a:pt x="619" y="299"/>
                  </a:lnTo>
                  <a:lnTo>
                    <a:pt x="614" y="271"/>
                  </a:lnTo>
                  <a:lnTo>
                    <a:pt x="607" y="242"/>
                  </a:lnTo>
                  <a:lnTo>
                    <a:pt x="598" y="215"/>
                  </a:lnTo>
                  <a:lnTo>
                    <a:pt x="586" y="190"/>
                  </a:lnTo>
                  <a:lnTo>
                    <a:pt x="571" y="166"/>
                  </a:lnTo>
                  <a:lnTo>
                    <a:pt x="553" y="144"/>
                  </a:lnTo>
                  <a:lnTo>
                    <a:pt x="535" y="123"/>
                  </a:lnTo>
                  <a:lnTo>
                    <a:pt x="514" y="104"/>
                  </a:lnTo>
                  <a:lnTo>
                    <a:pt x="492" y="88"/>
                  </a:lnTo>
                  <a:lnTo>
                    <a:pt x="467" y="73"/>
                  </a:lnTo>
                  <a:lnTo>
                    <a:pt x="442" y="61"/>
                  </a:lnTo>
                  <a:lnTo>
                    <a:pt x="415" y="50"/>
                  </a:lnTo>
                  <a:lnTo>
                    <a:pt x="388" y="43"/>
                  </a:lnTo>
                  <a:lnTo>
                    <a:pt x="359" y="39"/>
                  </a:lnTo>
                  <a:lnTo>
                    <a:pt x="329" y="38"/>
                  </a:lnTo>
                  <a:lnTo>
                    <a:pt x="329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3" name="Freeform 264">
              <a:extLst>
                <a:ext uri="{FF2B5EF4-FFF2-40B4-BE49-F238E27FC236}">
                  <a16:creationId xmlns:a16="http://schemas.microsoft.com/office/drawing/2014/main" id="{5FA87BF6-1335-4B9A-89FB-15B3AA68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0038" y="5983923"/>
              <a:ext cx="88900" cy="87313"/>
            </a:xfrm>
            <a:custGeom>
              <a:avLst/>
              <a:gdLst>
                <a:gd name="T0" fmla="*/ 55 w 112"/>
                <a:gd name="T1" fmla="*/ 0 h 111"/>
                <a:gd name="T2" fmla="*/ 55 w 112"/>
                <a:gd name="T3" fmla="*/ 0 h 111"/>
                <a:gd name="T4" fmla="*/ 45 w 112"/>
                <a:gd name="T5" fmla="*/ 2 h 111"/>
                <a:gd name="T6" fmla="*/ 34 w 112"/>
                <a:gd name="T7" fmla="*/ 4 h 111"/>
                <a:gd name="T8" fmla="*/ 24 w 112"/>
                <a:gd name="T9" fmla="*/ 10 h 111"/>
                <a:gd name="T10" fmla="*/ 16 w 112"/>
                <a:gd name="T11" fmla="*/ 16 h 111"/>
                <a:gd name="T12" fmla="*/ 10 w 112"/>
                <a:gd name="T13" fmla="*/ 25 h 111"/>
                <a:gd name="T14" fmla="*/ 4 w 112"/>
                <a:gd name="T15" fmla="*/ 34 h 111"/>
                <a:gd name="T16" fmla="*/ 2 w 112"/>
                <a:gd name="T17" fmla="*/ 45 h 111"/>
                <a:gd name="T18" fmla="*/ 0 w 112"/>
                <a:gd name="T19" fmla="*/ 55 h 111"/>
                <a:gd name="T20" fmla="*/ 0 w 112"/>
                <a:gd name="T21" fmla="*/ 55 h 111"/>
                <a:gd name="T22" fmla="*/ 2 w 112"/>
                <a:gd name="T23" fmla="*/ 66 h 111"/>
                <a:gd name="T24" fmla="*/ 4 w 112"/>
                <a:gd name="T25" fmla="*/ 77 h 111"/>
                <a:gd name="T26" fmla="*/ 10 w 112"/>
                <a:gd name="T27" fmla="*/ 86 h 111"/>
                <a:gd name="T28" fmla="*/ 16 w 112"/>
                <a:gd name="T29" fmla="*/ 94 h 111"/>
                <a:gd name="T30" fmla="*/ 24 w 112"/>
                <a:gd name="T31" fmla="*/ 101 h 111"/>
                <a:gd name="T32" fmla="*/ 34 w 112"/>
                <a:gd name="T33" fmla="*/ 106 h 111"/>
                <a:gd name="T34" fmla="*/ 45 w 112"/>
                <a:gd name="T35" fmla="*/ 111 h 111"/>
                <a:gd name="T36" fmla="*/ 55 w 112"/>
                <a:gd name="T37" fmla="*/ 111 h 111"/>
                <a:gd name="T38" fmla="*/ 55 w 112"/>
                <a:gd name="T39" fmla="*/ 111 h 111"/>
                <a:gd name="T40" fmla="*/ 67 w 112"/>
                <a:gd name="T41" fmla="*/ 111 h 111"/>
                <a:gd name="T42" fmla="*/ 77 w 112"/>
                <a:gd name="T43" fmla="*/ 106 h 111"/>
                <a:gd name="T44" fmla="*/ 86 w 112"/>
                <a:gd name="T45" fmla="*/ 101 h 111"/>
                <a:gd name="T46" fmla="*/ 94 w 112"/>
                <a:gd name="T47" fmla="*/ 94 h 111"/>
                <a:gd name="T48" fmla="*/ 102 w 112"/>
                <a:gd name="T49" fmla="*/ 86 h 111"/>
                <a:gd name="T50" fmla="*/ 106 w 112"/>
                <a:gd name="T51" fmla="*/ 77 h 111"/>
                <a:gd name="T52" fmla="*/ 110 w 112"/>
                <a:gd name="T53" fmla="*/ 66 h 111"/>
                <a:gd name="T54" fmla="*/ 112 w 112"/>
                <a:gd name="T55" fmla="*/ 55 h 111"/>
                <a:gd name="T56" fmla="*/ 112 w 112"/>
                <a:gd name="T57" fmla="*/ 55 h 111"/>
                <a:gd name="T58" fmla="*/ 110 w 112"/>
                <a:gd name="T59" fmla="*/ 45 h 111"/>
                <a:gd name="T60" fmla="*/ 106 w 112"/>
                <a:gd name="T61" fmla="*/ 34 h 111"/>
                <a:gd name="T62" fmla="*/ 102 w 112"/>
                <a:gd name="T63" fmla="*/ 25 h 111"/>
                <a:gd name="T64" fmla="*/ 94 w 112"/>
                <a:gd name="T65" fmla="*/ 16 h 111"/>
                <a:gd name="T66" fmla="*/ 86 w 112"/>
                <a:gd name="T67" fmla="*/ 10 h 111"/>
                <a:gd name="T68" fmla="*/ 77 w 112"/>
                <a:gd name="T69" fmla="*/ 4 h 111"/>
                <a:gd name="T70" fmla="*/ 67 w 112"/>
                <a:gd name="T71" fmla="*/ 2 h 111"/>
                <a:gd name="T72" fmla="*/ 55 w 112"/>
                <a:gd name="T73" fmla="*/ 0 h 111"/>
                <a:gd name="T74" fmla="*/ 55 w 112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111">
                  <a:moveTo>
                    <a:pt x="55" y="0"/>
                  </a:moveTo>
                  <a:lnTo>
                    <a:pt x="55" y="0"/>
                  </a:lnTo>
                  <a:lnTo>
                    <a:pt x="45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5"/>
                  </a:lnTo>
                  <a:lnTo>
                    <a:pt x="4" y="34"/>
                  </a:lnTo>
                  <a:lnTo>
                    <a:pt x="2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1"/>
                  </a:lnTo>
                  <a:lnTo>
                    <a:pt x="34" y="106"/>
                  </a:lnTo>
                  <a:lnTo>
                    <a:pt x="45" y="111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7" y="111"/>
                  </a:lnTo>
                  <a:lnTo>
                    <a:pt x="77" y="106"/>
                  </a:lnTo>
                  <a:lnTo>
                    <a:pt x="86" y="101"/>
                  </a:lnTo>
                  <a:lnTo>
                    <a:pt x="94" y="94"/>
                  </a:lnTo>
                  <a:lnTo>
                    <a:pt x="102" y="86"/>
                  </a:lnTo>
                  <a:lnTo>
                    <a:pt x="106" y="77"/>
                  </a:lnTo>
                  <a:lnTo>
                    <a:pt x="110" y="66"/>
                  </a:lnTo>
                  <a:lnTo>
                    <a:pt x="112" y="55"/>
                  </a:lnTo>
                  <a:lnTo>
                    <a:pt x="112" y="55"/>
                  </a:lnTo>
                  <a:lnTo>
                    <a:pt x="110" y="45"/>
                  </a:lnTo>
                  <a:lnTo>
                    <a:pt x="106" y="34"/>
                  </a:lnTo>
                  <a:lnTo>
                    <a:pt x="102" y="25"/>
                  </a:lnTo>
                  <a:lnTo>
                    <a:pt x="94" y="16"/>
                  </a:lnTo>
                  <a:lnTo>
                    <a:pt x="86" y="10"/>
                  </a:lnTo>
                  <a:lnTo>
                    <a:pt x="77" y="4"/>
                  </a:lnTo>
                  <a:lnTo>
                    <a:pt x="67" y="2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4" name="Freeform 265">
              <a:extLst>
                <a:ext uri="{FF2B5EF4-FFF2-40B4-BE49-F238E27FC236}">
                  <a16:creationId xmlns:a16="http://schemas.microsoft.com/office/drawing/2014/main" id="{2AF6E5B8-283A-4B1E-9EA3-94D6664CF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663" y="6142673"/>
              <a:ext cx="87313" cy="88900"/>
            </a:xfrm>
            <a:custGeom>
              <a:avLst/>
              <a:gdLst>
                <a:gd name="T0" fmla="*/ 56 w 111"/>
                <a:gd name="T1" fmla="*/ 0 h 111"/>
                <a:gd name="T2" fmla="*/ 56 w 111"/>
                <a:gd name="T3" fmla="*/ 0 h 111"/>
                <a:gd name="T4" fmla="*/ 45 w 111"/>
                <a:gd name="T5" fmla="*/ 1 h 111"/>
                <a:gd name="T6" fmla="*/ 34 w 111"/>
                <a:gd name="T7" fmla="*/ 4 h 111"/>
                <a:gd name="T8" fmla="*/ 25 w 111"/>
                <a:gd name="T9" fmla="*/ 9 h 111"/>
                <a:gd name="T10" fmla="*/ 17 w 111"/>
                <a:gd name="T11" fmla="*/ 16 h 111"/>
                <a:gd name="T12" fmla="*/ 10 w 111"/>
                <a:gd name="T13" fmla="*/ 24 h 111"/>
                <a:gd name="T14" fmla="*/ 4 w 111"/>
                <a:gd name="T15" fmla="*/ 34 h 111"/>
                <a:gd name="T16" fmla="*/ 2 w 111"/>
                <a:gd name="T17" fmla="*/ 44 h 111"/>
                <a:gd name="T18" fmla="*/ 0 w 111"/>
                <a:gd name="T19" fmla="*/ 55 h 111"/>
                <a:gd name="T20" fmla="*/ 0 w 111"/>
                <a:gd name="T21" fmla="*/ 55 h 111"/>
                <a:gd name="T22" fmla="*/ 2 w 111"/>
                <a:gd name="T23" fmla="*/ 67 h 111"/>
                <a:gd name="T24" fmla="*/ 4 w 111"/>
                <a:gd name="T25" fmla="*/ 78 h 111"/>
                <a:gd name="T26" fmla="*/ 10 w 111"/>
                <a:gd name="T27" fmla="*/ 87 h 111"/>
                <a:gd name="T28" fmla="*/ 17 w 111"/>
                <a:gd name="T29" fmla="*/ 95 h 111"/>
                <a:gd name="T30" fmla="*/ 25 w 111"/>
                <a:gd name="T31" fmla="*/ 102 h 111"/>
                <a:gd name="T32" fmla="*/ 34 w 111"/>
                <a:gd name="T33" fmla="*/ 107 h 111"/>
                <a:gd name="T34" fmla="*/ 45 w 111"/>
                <a:gd name="T35" fmla="*/ 110 h 111"/>
                <a:gd name="T36" fmla="*/ 56 w 111"/>
                <a:gd name="T37" fmla="*/ 111 h 111"/>
                <a:gd name="T38" fmla="*/ 56 w 111"/>
                <a:gd name="T39" fmla="*/ 111 h 111"/>
                <a:gd name="T40" fmla="*/ 66 w 111"/>
                <a:gd name="T41" fmla="*/ 110 h 111"/>
                <a:gd name="T42" fmla="*/ 77 w 111"/>
                <a:gd name="T43" fmla="*/ 107 h 111"/>
                <a:gd name="T44" fmla="*/ 86 w 111"/>
                <a:gd name="T45" fmla="*/ 102 h 111"/>
                <a:gd name="T46" fmla="*/ 95 w 111"/>
                <a:gd name="T47" fmla="*/ 95 h 111"/>
                <a:gd name="T48" fmla="*/ 101 w 111"/>
                <a:gd name="T49" fmla="*/ 87 h 111"/>
                <a:gd name="T50" fmla="*/ 107 w 111"/>
                <a:gd name="T51" fmla="*/ 78 h 111"/>
                <a:gd name="T52" fmla="*/ 111 w 111"/>
                <a:gd name="T53" fmla="*/ 67 h 111"/>
                <a:gd name="T54" fmla="*/ 111 w 111"/>
                <a:gd name="T55" fmla="*/ 55 h 111"/>
                <a:gd name="T56" fmla="*/ 111 w 111"/>
                <a:gd name="T57" fmla="*/ 55 h 111"/>
                <a:gd name="T58" fmla="*/ 111 w 111"/>
                <a:gd name="T59" fmla="*/ 44 h 111"/>
                <a:gd name="T60" fmla="*/ 107 w 111"/>
                <a:gd name="T61" fmla="*/ 34 h 111"/>
                <a:gd name="T62" fmla="*/ 101 w 111"/>
                <a:gd name="T63" fmla="*/ 24 h 111"/>
                <a:gd name="T64" fmla="*/ 95 w 111"/>
                <a:gd name="T65" fmla="*/ 16 h 111"/>
                <a:gd name="T66" fmla="*/ 86 w 111"/>
                <a:gd name="T67" fmla="*/ 9 h 111"/>
                <a:gd name="T68" fmla="*/ 77 w 111"/>
                <a:gd name="T69" fmla="*/ 4 h 111"/>
                <a:gd name="T70" fmla="*/ 66 w 111"/>
                <a:gd name="T71" fmla="*/ 1 h 111"/>
                <a:gd name="T72" fmla="*/ 56 w 111"/>
                <a:gd name="T73" fmla="*/ 0 h 111"/>
                <a:gd name="T74" fmla="*/ 56 w 111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111">
                  <a:moveTo>
                    <a:pt x="56" y="0"/>
                  </a:moveTo>
                  <a:lnTo>
                    <a:pt x="56" y="0"/>
                  </a:lnTo>
                  <a:lnTo>
                    <a:pt x="45" y="1"/>
                  </a:lnTo>
                  <a:lnTo>
                    <a:pt x="34" y="4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67"/>
                  </a:lnTo>
                  <a:lnTo>
                    <a:pt x="4" y="78"/>
                  </a:lnTo>
                  <a:lnTo>
                    <a:pt x="10" y="87"/>
                  </a:lnTo>
                  <a:lnTo>
                    <a:pt x="17" y="95"/>
                  </a:lnTo>
                  <a:lnTo>
                    <a:pt x="25" y="102"/>
                  </a:lnTo>
                  <a:lnTo>
                    <a:pt x="34" y="107"/>
                  </a:lnTo>
                  <a:lnTo>
                    <a:pt x="45" y="110"/>
                  </a:lnTo>
                  <a:lnTo>
                    <a:pt x="56" y="111"/>
                  </a:lnTo>
                  <a:lnTo>
                    <a:pt x="56" y="111"/>
                  </a:lnTo>
                  <a:lnTo>
                    <a:pt x="66" y="110"/>
                  </a:lnTo>
                  <a:lnTo>
                    <a:pt x="77" y="107"/>
                  </a:lnTo>
                  <a:lnTo>
                    <a:pt x="86" y="102"/>
                  </a:lnTo>
                  <a:lnTo>
                    <a:pt x="95" y="95"/>
                  </a:lnTo>
                  <a:lnTo>
                    <a:pt x="101" y="87"/>
                  </a:lnTo>
                  <a:lnTo>
                    <a:pt x="107" y="78"/>
                  </a:lnTo>
                  <a:lnTo>
                    <a:pt x="111" y="67"/>
                  </a:lnTo>
                  <a:lnTo>
                    <a:pt x="111" y="55"/>
                  </a:lnTo>
                  <a:lnTo>
                    <a:pt x="111" y="55"/>
                  </a:lnTo>
                  <a:lnTo>
                    <a:pt x="111" y="44"/>
                  </a:lnTo>
                  <a:lnTo>
                    <a:pt x="107" y="34"/>
                  </a:lnTo>
                  <a:lnTo>
                    <a:pt x="101" y="24"/>
                  </a:lnTo>
                  <a:lnTo>
                    <a:pt x="95" y="16"/>
                  </a:lnTo>
                  <a:lnTo>
                    <a:pt x="86" y="9"/>
                  </a:lnTo>
                  <a:lnTo>
                    <a:pt x="77" y="4"/>
                  </a:lnTo>
                  <a:lnTo>
                    <a:pt x="66" y="1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5" name="Freeform 266">
              <a:extLst>
                <a:ext uri="{FF2B5EF4-FFF2-40B4-BE49-F238E27FC236}">
                  <a16:creationId xmlns:a16="http://schemas.microsoft.com/office/drawing/2014/main" id="{C19B8EF6-84AB-4D6E-A159-BA0563D21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1" y="6142673"/>
              <a:ext cx="87313" cy="88900"/>
            </a:xfrm>
            <a:custGeom>
              <a:avLst/>
              <a:gdLst>
                <a:gd name="T0" fmla="*/ 55 w 112"/>
                <a:gd name="T1" fmla="*/ 0 h 111"/>
                <a:gd name="T2" fmla="*/ 55 w 112"/>
                <a:gd name="T3" fmla="*/ 0 h 111"/>
                <a:gd name="T4" fmla="*/ 44 w 112"/>
                <a:gd name="T5" fmla="*/ 1 h 111"/>
                <a:gd name="T6" fmla="*/ 34 w 112"/>
                <a:gd name="T7" fmla="*/ 4 h 111"/>
                <a:gd name="T8" fmla="*/ 24 w 112"/>
                <a:gd name="T9" fmla="*/ 9 h 111"/>
                <a:gd name="T10" fmla="*/ 16 w 112"/>
                <a:gd name="T11" fmla="*/ 16 h 111"/>
                <a:gd name="T12" fmla="*/ 9 w 112"/>
                <a:gd name="T13" fmla="*/ 24 h 111"/>
                <a:gd name="T14" fmla="*/ 4 w 112"/>
                <a:gd name="T15" fmla="*/ 34 h 111"/>
                <a:gd name="T16" fmla="*/ 1 w 112"/>
                <a:gd name="T17" fmla="*/ 44 h 111"/>
                <a:gd name="T18" fmla="*/ 0 w 112"/>
                <a:gd name="T19" fmla="*/ 55 h 111"/>
                <a:gd name="T20" fmla="*/ 0 w 112"/>
                <a:gd name="T21" fmla="*/ 55 h 111"/>
                <a:gd name="T22" fmla="*/ 1 w 112"/>
                <a:gd name="T23" fmla="*/ 67 h 111"/>
                <a:gd name="T24" fmla="*/ 4 w 112"/>
                <a:gd name="T25" fmla="*/ 78 h 111"/>
                <a:gd name="T26" fmla="*/ 9 w 112"/>
                <a:gd name="T27" fmla="*/ 87 h 111"/>
                <a:gd name="T28" fmla="*/ 16 w 112"/>
                <a:gd name="T29" fmla="*/ 95 h 111"/>
                <a:gd name="T30" fmla="*/ 24 w 112"/>
                <a:gd name="T31" fmla="*/ 102 h 111"/>
                <a:gd name="T32" fmla="*/ 34 w 112"/>
                <a:gd name="T33" fmla="*/ 107 h 111"/>
                <a:gd name="T34" fmla="*/ 44 w 112"/>
                <a:gd name="T35" fmla="*/ 110 h 111"/>
                <a:gd name="T36" fmla="*/ 55 w 112"/>
                <a:gd name="T37" fmla="*/ 111 h 111"/>
                <a:gd name="T38" fmla="*/ 55 w 112"/>
                <a:gd name="T39" fmla="*/ 111 h 111"/>
                <a:gd name="T40" fmla="*/ 67 w 112"/>
                <a:gd name="T41" fmla="*/ 110 h 111"/>
                <a:gd name="T42" fmla="*/ 77 w 112"/>
                <a:gd name="T43" fmla="*/ 107 h 111"/>
                <a:gd name="T44" fmla="*/ 87 w 112"/>
                <a:gd name="T45" fmla="*/ 102 h 111"/>
                <a:gd name="T46" fmla="*/ 95 w 112"/>
                <a:gd name="T47" fmla="*/ 95 h 111"/>
                <a:gd name="T48" fmla="*/ 102 w 112"/>
                <a:gd name="T49" fmla="*/ 87 h 111"/>
                <a:gd name="T50" fmla="*/ 106 w 112"/>
                <a:gd name="T51" fmla="*/ 78 h 111"/>
                <a:gd name="T52" fmla="*/ 110 w 112"/>
                <a:gd name="T53" fmla="*/ 67 h 111"/>
                <a:gd name="T54" fmla="*/ 112 w 112"/>
                <a:gd name="T55" fmla="*/ 55 h 111"/>
                <a:gd name="T56" fmla="*/ 112 w 112"/>
                <a:gd name="T57" fmla="*/ 55 h 111"/>
                <a:gd name="T58" fmla="*/ 110 w 112"/>
                <a:gd name="T59" fmla="*/ 44 h 111"/>
                <a:gd name="T60" fmla="*/ 106 w 112"/>
                <a:gd name="T61" fmla="*/ 34 h 111"/>
                <a:gd name="T62" fmla="*/ 102 w 112"/>
                <a:gd name="T63" fmla="*/ 24 h 111"/>
                <a:gd name="T64" fmla="*/ 95 w 112"/>
                <a:gd name="T65" fmla="*/ 16 h 111"/>
                <a:gd name="T66" fmla="*/ 87 w 112"/>
                <a:gd name="T67" fmla="*/ 9 h 111"/>
                <a:gd name="T68" fmla="*/ 77 w 112"/>
                <a:gd name="T69" fmla="*/ 4 h 111"/>
                <a:gd name="T70" fmla="*/ 67 w 112"/>
                <a:gd name="T71" fmla="*/ 1 h 111"/>
                <a:gd name="T72" fmla="*/ 55 w 112"/>
                <a:gd name="T73" fmla="*/ 0 h 111"/>
                <a:gd name="T74" fmla="*/ 55 w 112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111">
                  <a:moveTo>
                    <a:pt x="55" y="0"/>
                  </a:moveTo>
                  <a:lnTo>
                    <a:pt x="55" y="0"/>
                  </a:lnTo>
                  <a:lnTo>
                    <a:pt x="44" y="1"/>
                  </a:lnTo>
                  <a:lnTo>
                    <a:pt x="34" y="4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8"/>
                  </a:lnTo>
                  <a:lnTo>
                    <a:pt x="9" y="87"/>
                  </a:lnTo>
                  <a:lnTo>
                    <a:pt x="16" y="95"/>
                  </a:lnTo>
                  <a:lnTo>
                    <a:pt x="24" y="102"/>
                  </a:lnTo>
                  <a:lnTo>
                    <a:pt x="34" y="107"/>
                  </a:lnTo>
                  <a:lnTo>
                    <a:pt x="44" y="110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7" y="110"/>
                  </a:lnTo>
                  <a:lnTo>
                    <a:pt x="77" y="107"/>
                  </a:lnTo>
                  <a:lnTo>
                    <a:pt x="87" y="102"/>
                  </a:lnTo>
                  <a:lnTo>
                    <a:pt x="95" y="95"/>
                  </a:lnTo>
                  <a:lnTo>
                    <a:pt x="102" y="87"/>
                  </a:lnTo>
                  <a:lnTo>
                    <a:pt x="106" y="78"/>
                  </a:lnTo>
                  <a:lnTo>
                    <a:pt x="110" y="67"/>
                  </a:lnTo>
                  <a:lnTo>
                    <a:pt x="112" y="55"/>
                  </a:lnTo>
                  <a:lnTo>
                    <a:pt x="112" y="55"/>
                  </a:lnTo>
                  <a:lnTo>
                    <a:pt x="110" y="44"/>
                  </a:lnTo>
                  <a:lnTo>
                    <a:pt x="106" y="34"/>
                  </a:lnTo>
                  <a:lnTo>
                    <a:pt x="102" y="24"/>
                  </a:lnTo>
                  <a:lnTo>
                    <a:pt x="95" y="16"/>
                  </a:lnTo>
                  <a:lnTo>
                    <a:pt x="87" y="9"/>
                  </a:lnTo>
                  <a:lnTo>
                    <a:pt x="77" y="4"/>
                  </a:lnTo>
                  <a:lnTo>
                    <a:pt x="67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56" name="Freeform 267">
              <a:extLst>
                <a:ext uri="{FF2B5EF4-FFF2-40B4-BE49-F238E27FC236}">
                  <a16:creationId xmlns:a16="http://schemas.microsoft.com/office/drawing/2014/main" id="{DB2C01B8-56A4-4AEB-94D0-5EB6F8645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8451" y="6077585"/>
              <a:ext cx="90488" cy="84138"/>
            </a:xfrm>
            <a:custGeom>
              <a:avLst/>
              <a:gdLst>
                <a:gd name="T0" fmla="*/ 67 w 113"/>
                <a:gd name="T1" fmla="*/ 52 h 105"/>
                <a:gd name="T2" fmla="*/ 67 w 113"/>
                <a:gd name="T3" fmla="*/ 0 h 105"/>
                <a:gd name="T4" fmla="*/ 67 w 113"/>
                <a:gd name="T5" fmla="*/ 0 h 105"/>
                <a:gd name="T6" fmla="*/ 56 w 113"/>
                <a:gd name="T7" fmla="*/ 1 h 105"/>
                <a:gd name="T8" fmla="*/ 56 w 113"/>
                <a:gd name="T9" fmla="*/ 1 h 105"/>
                <a:gd name="T10" fmla="*/ 47 w 113"/>
                <a:gd name="T11" fmla="*/ 0 h 105"/>
                <a:gd name="T12" fmla="*/ 47 w 113"/>
                <a:gd name="T13" fmla="*/ 52 h 105"/>
                <a:gd name="T14" fmla="*/ 0 w 113"/>
                <a:gd name="T15" fmla="*/ 89 h 105"/>
                <a:gd name="T16" fmla="*/ 0 w 113"/>
                <a:gd name="T17" fmla="*/ 89 h 105"/>
                <a:gd name="T18" fmla="*/ 7 w 113"/>
                <a:gd name="T19" fmla="*/ 97 h 105"/>
                <a:gd name="T20" fmla="*/ 12 w 113"/>
                <a:gd name="T21" fmla="*/ 105 h 105"/>
                <a:gd name="T22" fmla="*/ 56 w 113"/>
                <a:gd name="T23" fmla="*/ 70 h 105"/>
                <a:gd name="T24" fmla="*/ 101 w 113"/>
                <a:gd name="T25" fmla="*/ 105 h 105"/>
                <a:gd name="T26" fmla="*/ 101 w 113"/>
                <a:gd name="T27" fmla="*/ 105 h 105"/>
                <a:gd name="T28" fmla="*/ 106 w 113"/>
                <a:gd name="T29" fmla="*/ 97 h 105"/>
                <a:gd name="T30" fmla="*/ 113 w 113"/>
                <a:gd name="T31" fmla="*/ 89 h 105"/>
                <a:gd name="T32" fmla="*/ 67 w 113"/>
                <a:gd name="T3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05">
                  <a:moveTo>
                    <a:pt x="67" y="52"/>
                  </a:moveTo>
                  <a:lnTo>
                    <a:pt x="67" y="0"/>
                  </a:lnTo>
                  <a:lnTo>
                    <a:pt x="67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47" y="0"/>
                  </a:lnTo>
                  <a:lnTo>
                    <a:pt x="47" y="52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7" y="97"/>
                  </a:lnTo>
                  <a:lnTo>
                    <a:pt x="12" y="105"/>
                  </a:lnTo>
                  <a:lnTo>
                    <a:pt x="56" y="70"/>
                  </a:lnTo>
                  <a:lnTo>
                    <a:pt x="101" y="105"/>
                  </a:lnTo>
                  <a:lnTo>
                    <a:pt x="101" y="105"/>
                  </a:lnTo>
                  <a:lnTo>
                    <a:pt x="106" y="97"/>
                  </a:lnTo>
                  <a:lnTo>
                    <a:pt x="113" y="89"/>
                  </a:lnTo>
                  <a:lnTo>
                    <a:pt x="6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99EFA6-55FA-4AA4-98E5-EE79ACA28091}"/>
              </a:ext>
            </a:extLst>
          </p:cNvPr>
          <p:cNvGrpSpPr>
            <a:grpSpLocks noChangeAspect="1"/>
          </p:cNvGrpSpPr>
          <p:nvPr/>
        </p:nvGrpSpPr>
        <p:grpSpPr>
          <a:xfrm>
            <a:off x="4271998" y="3232616"/>
            <a:ext cx="633678" cy="683891"/>
            <a:chOff x="3194050" y="2502536"/>
            <a:chExt cx="522288" cy="522288"/>
          </a:xfrm>
          <a:solidFill>
            <a:srgbClr val="012169"/>
          </a:solidFill>
        </p:grpSpPr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3A87DAFD-5B31-471A-A629-3DAA5E35D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4050" y="2502536"/>
              <a:ext cx="522288" cy="522288"/>
            </a:xfrm>
            <a:custGeom>
              <a:avLst/>
              <a:gdLst>
                <a:gd name="T0" fmla="*/ 312 w 659"/>
                <a:gd name="T1" fmla="*/ 657 h 657"/>
                <a:gd name="T2" fmla="*/ 262 w 659"/>
                <a:gd name="T3" fmla="*/ 652 h 657"/>
                <a:gd name="T4" fmla="*/ 202 w 659"/>
                <a:gd name="T5" fmla="*/ 632 h 657"/>
                <a:gd name="T6" fmla="*/ 120 w 659"/>
                <a:gd name="T7" fmla="*/ 583 h 657"/>
                <a:gd name="T8" fmla="*/ 57 w 659"/>
                <a:gd name="T9" fmla="*/ 512 h 657"/>
                <a:gd name="T10" fmla="*/ 15 w 659"/>
                <a:gd name="T11" fmla="*/ 426 h 657"/>
                <a:gd name="T12" fmla="*/ 4 w 659"/>
                <a:gd name="T13" fmla="*/ 379 h 657"/>
                <a:gd name="T14" fmla="*/ 0 w 659"/>
                <a:gd name="T15" fmla="*/ 329 h 657"/>
                <a:gd name="T16" fmla="*/ 2 w 659"/>
                <a:gd name="T17" fmla="*/ 296 h 657"/>
                <a:gd name="T18" fmla="*/ 11 w 659"/>
                <a:gd name="T19" fmla="*/ 247 h 657"/>
                <a:gd name="T20" fmla="*/ 41 w 659"/>
                <a:gd name="T21" fmla="*/ 172 h 657"/>
                <a:gd name="T22" fmla="*/ 97 w 659"/>
                <a:gd name="T23" fmla="*/ 97 h 657"/>
                <a:gd name="T24" fmla="*/ 172 w 659"/>
                <a:gd name="T25" fmla="*/ 40 h 657"/>
                <a:gd name="T26" fmla="*/ 248 w 659"/>
                <a:gd name="T27" fmla="*/ 11 h 657"/>
                <a:gd name="T28" fmla="*/ 296 w 659"/>
                <a:gd name="T29" fmla="*/ 1 h 657"/>
                <a:gd name="T30" fmla="*/ 330 w 659"/>
                <a:gd name="T31" fmla="*/ 0 h 657"/>
                <a:gd name="T32" fmla="*/ 379 w 659"/>
                <a:gd name="T33" fmla="*/ 4 h 657"/>
                <a:gd name="T34" fmla="*/ 426 w 659"/>
                <a:gd name="T35" fmla="*/ 15 h 657"/>
                <a:gd name="T36" fmla="*/ 514 w 659"/>
                <a:gd name="T37" fmla="*/ 56 h 657"/>
                <a:gd name="T38" fmla="*/ 584 w 659"/>
                <a:gd name="T39" fmla="*/ 120 h 657"/>
                <a:gd name="T40" fmla="*/ 632 w 659"/>
                <a:gd name="T41" fmla="*/ 202 h 657"/>
                <a:gd name="T42" fmla="*/ 652 w 659"/>
                <a:gd name="T43" fmla="*/ 262 h 657"/>
                <a:gd name="T44" fmla="*/ 658 w 659"/>
                <a:gd name="T45" fmla="*/ 312 h 657"/>
                <a:gd name="T46" fmla="*/ 658 w 659"/>
                <a:gd name="T47" fmla="*/ 345 h 657"/>
                <a:gd name="T48" fmla="*/ 652 w 659"/>
                <a:gd name="T49" fmla="*/ 395 h 657"/>
                <a:gd name="T50" fmla="*/ 632 w 659"/>
                <a:gd name="T51" fmla="*/ 457 h 657"/>
                <a:gd name="T52" fmla="*/ 584 w 659"/>
                <a:gd name="T53" fmla="*/ 538 h 657"/>
                <a:gd name="T54" fmla="*/ 514 w 659"/>
                <a:gd name="T55" fmla="*/ 602 h 657"/>
                <a:gd name="T56" fmla="*/ 426 w 659"/>
                <a:gd name="T57" fmla="*/ 642 h 657"/>
                <a:gd name="T58" fmla="*/ 379 w 659"/>
                <a:gd name="T59" fmla="*/ 654 h 657"/>
                <a:gd name="T60" fmla="*/ 330 w 659"/>
                <a:gd name="T61" fmla="*/ 657 h 657"/>
                <a:gd name="T62" fmla="*/ 330 w 659"/>
                <a:gd name="T63" fmla="*/ 38 h 657"/>
                <a:gd name="T64" fmla="*/ 242 w 659"/>
                <a:gd name="T65" fmla="*/ 51 h 657"/>
                <a:gd name="T66" fmla="*/ 167 w 659"/>
                <a:gd name="T67" fmla="*/ 87 h 657"/>
                <a:gd name="T68" fmla="*/ 105 w 659"/>
                <a:gd name="T69" fmla="*/ 144 h 657"/>
                <a:gd name="T70" fmla="*/ 61 w 659"/>
                <a:gd name="T71" fmla="*/ 215 h 657"/>
                <a:gd name="T72" fmla="*/ 39 w 659"/>
                <a:gd name="T73" fmla="*/ 300 h 657"/>
                <a:gd name="T74" fmla="*/ 39 w 659"/>
                <a:gd name="T75" fmla="*/ 359 h 657"/>
                <a:gd name="T76" fmla="*/ 61 w 659"/>
                <a:gd name="T77" fmla="*/ 442 h 657"/>
                <a:gd name="T78" fmla="*/ 105 w 659"/>
                <a:gd name="T79" fmla="*/ 515 h 657"/>
                <a:gd name="T80" fmla="*/ 167 w 659"/>
                <a:gd name="T81" fmla="*/ 570 h 657"/>
                <a:gd name="T82" fmla="*/ 242 w 659"/>
                <a:gd name="T83" fmla="*/ 607 h 657"/>
                <a:gd name="T84" fmla="*/ 330 w 659"/>
                <a:gd name="T85" fmla="*/ 620 h 657"/>
                <a:gd name="T86" fmla="*/ 387 w 659"/>
                <a:gd name="T87" fmla="*/ 614 h 657"/>
                <a:gd name="T88" fmla="*/ 468 w 659"/>
                <a:gd name="T89" fmla="*/ 585 h 657"/>
                <a:gd name="T90" fmla="*/ 535 w 659"/>
                <a:gd name="T91" fmla="*/ 535 h 657"/>
                <a:gd name="T92" fmla="*/ 585 w 659"/>
                <a:gd name="T93" fmla="*/ 468 h 657"/>
                <a:gd name="T94" fmla="*/ 615 w 659"/>
                <a:gd name="T95" fmla="*/ 387 h 657"/>
                <a:gd name="T96" fmla="*/ 621 w 659"/>
                <a:gd name="T97" fmla="*/ 329 h 657"/>
                <a:gd name="T98" fmla="*/ 608 w 659"/>
                <a:gd name="T99" fmla="*/ 242 h 657"/>
                <a:gd name="T100" fmla="*/ 570 w 659"/>
                <a:gd name="T101" fmla="*/ 167 h 657"/>
                <a:gd name="T102" fmla="*/ 515 w 659"/>
                <a:gd name="T103" fmla="*/ 105 h 657"/>
                <a:gd name="T104" fmla="*/ 443 w 659"/>
                <a:gd name="T105" fmla="*/ 60 h 657"/>
                <a:gd name="T106" fmla="*/ 359 w 659"/>
                <a:gd name="T107" fmla="*/ 3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9" h="657">
                  <a:moveTo>
                    <a:pt x="330" y="657"/>
                  </a:moveTo>
                  <a:lnTo>
                    <a:pt x="330" y="657"/>
                  </a:lnTo>
                  <a:lnTo>
                    <a:pt x="312" y="657"/>
                  </a:lnTo>
                  <a:lnTo>
                    <a:pt x="296" y="656"/>
                  </a:lnTo>
                  <a:lnTo>
                    <a:pt x="280" y="654"/>
                  </a:lnTo>
                  <a:lnTo>
                    <a:pt x="262" y="652"/>
                  </a:lnTo>
                  <a:lnTo>
                    <a:pt x="248" y="648"/>
                  </a:lnTo>
                  <a:lnTo>
                    <a:pt x="232" y="642"/>
                  </a:lnTo>
                  <a:lnTo>
                    <a:pt x="202" y="632"/>
                  </a:lnTo>
                  <a:lnTo>
                    <a:pt x="172" y="618"/>
                  </a:lnTo>
                  <a:lnTo>
                    <a:pt x="146" y="602"/>
                  </a:lnTo>
                  <a:lnTo>
                    <a:pt x="120" y="583"/>
                  </a:lnTo>
                  <a:lnTo>
                    <a:pt x="97" y="562"/>
                  </a:lnTo>
                  <a:lnTo>
                    <a:pt x="76" y="538"/>
                  </a:lnTo>
                  <a:lnTo>
                    <a:pt x="57" y="512"/>
                  </a:lnTo>
                  <a:lnTo>
                    <a:pt x="41" y="485"/>
                  </a:lnTo>
                  <a:lnTo>
                    <a:pt x="26" y="457"/>
                  </a:lnTo>
                  <a:lnTo>
                    <a:pt x="15" y="426"/>
                  </a:lnTo>
                  <a:lnTo>
                    <a:pt x="11" y="411"/>
                  </a:lnTo>
                  <a:lnTo>
                    <a:pt x="7" y="395"/>
                  </a:lnTo>
                  <a:lnTo>
                    <a:pt x="4" y="379"/>
                  </a:lnTo>
                  <a:lnTo>
                    <a:pt x="2" y="363"/>
                  </a:lnTo>
                  <a:lnTo>
                    <a:pt x="0" y="345"/>
                  </a:lnTo>
                  <a:lnTo>
                    <a:pt x="0" y="329"/>
                  </a:lnTo>
                  <a:lnTo>
                    <a:pt x="0" y="329"/>
                  </a:lnTo>
                  <a:lnTo>
                    <a:pt x="0" y="312"/>
                  </a:lnTo>
                  <a:lnTo>
                    <a:pt x="2" y="296"/>
                  </a:lnTo>
                  <a:lnTo>
                    <a:pt x="4" y="279"/>
                  </a:lnTo>
                  <a:lnTo>
                    <a:pt x="7" y="262"/>
                  </a:lnTo>
                  <a:lnTo>
                    <a:pt x="11" y="247"/>
                  </a:lnTo>
                  <a:lnTo>
                    <a:pt x="15" y="231"/>
                  </a:lnTo>
                  <a:lnTo>
                    <a:pt x="26" y="202"/>
                  </a:lnTo>
                  <a:lnTo>
                    <a:pt x="41" y="172"/>
                  </a:lnTo>
                  <a:lnTo>
                    <a:pt x="57" y="145"/>
                  </a:lnTo>
                  <a:lnTo>
                    <a:pt x="76" y="120"/>
                  </a:lnTo>
                  <a:lnTo>
                    <a:pt x="97" y="97"/>
                  </a:lnTo>
                  <a:lnTo>
                    <a:pt x="120" y="75"/>
                  </a:lnTo>
                  <a:lnTo>
                    <a:pt x="146" y="56"/>
                  </a:lnTo>
                  <a:lnTo>
                    <a:pt x="172" y="40"/>
                  </a:lnTo>
                  <a:lnTo>
                    <a:pt x="202" y="25"/>
                  </a:lnTo>
                  <a:lnTo>
                    <a:pt x="232" y="15"/>
                  </a:lnTo>
                  <a:lnTo>
                    <a:pt x="248" y="11"/>
                  </a:lnTo>
                  <a:lnTo>
                    <a:pt x="262" y="7"/>
                  </a:lnTo>
                  <a:lnTo>
                    <a:pt x="280" y="4"/>
                  </a:lnTo>
                  <a:lnTo>
                    <a:pt x="296" y="1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46" y="0"/>
                  </a:lnTo>
                  <a:lnTo>
                    <a:pt x="363" y="1"/>
                  </a:lnTo>
                  <a:lnTo>
                    <a:pt x="379" y="4"/>
                  </a:lnTo>
                  <a:lnTo>
                    <a:pt x="395" y="7"/>
                  </a:lnTo>
                  <a:lnTo>
                    <a:pt x="412" y="11"/>
                  </a:lnTo>
                  <a:lnTo>
                    <a:pt x="426" y="15"/>
                  </a:lnTo>
                  <a:lnTo>
                    <a:pt x="457" y="25"/>
                  </a:lnTo>
                  <a:lnTo>
                    <a:pt x="486" y="40"/>
                  </a:lnTo>
                  <a:lnTo>
                    <a:pt x="514" y="56"/>
                  </a:lnTo>
                  <a:lnTo>
                    <a:pt x="538" y="75"/>
                  </a:lnTo>
                  <a:lnTo>
                    <a:pt x="562" y="97"/>
                  </a:lnTo>
                  <a:lnTo>
                    <a:pt x="584" y="120"/>
                  </a:lnTo>
                  <a:lnTo>
                    <a:pt x="602" y="145"/>
                  </a:lnTo>
                  <a:lnTo>
                    <a:pt x="619" y="172"/>
                  </a:lnTo>
                  <a:lnTo>
                    <a:pt x="632" y="202"/>
                  </a:lnTo>
                  <a:lnTo>
                    <a:pt x="644" y="231"/>
                  </a:lnTo>
                  <a:lnTo>
                    <a:pt x="648" y="247"/>
                  </a:lnTo>
                  <a:lnTo>
                    <a:pt x="652" y="262"/>
                  </a:lnTo>
                  <a:lnTo>
                    <a:pt x="655" y="279"/>
                  </a:lnTo>
                  <a:lnTo>
                    <a:pt x="656" y="296"/>
                  </a:lnTo>
                  <a:lnTo>
                    <a:pt x="658" y="312"/>
                  </a:lnTo>
                  <a:lnTo>
                    <a:pt x="659" y="329"/>
                  </a:lnTo>
                  <a:lnTo>
                    <a:pt x="659" y="329"/>
                  </a:lnTo>
                  <a:lnTo>
                    <a:pt x="658" y="345"/>
                  </a:lnTo>
                  <a:lnTo>
                    <a:pt x="656" y="363"/>
                  </a:lnTo>
                  <a:lnTo>
                    <a:pt x="655" y="379"/>
                  </a:lnTo>
                  <a:lnTo>
                    <a:pt x="652" y="395"/>
                  </a:lnTo>
                  <a:lnTo>
                    <a:pt x="648" y="411"/>
                  </a:lnTo>
                  <a:lnTo>
                    <a:pt x="644" y="426"/>
                  </a:lnTo>
                  <a:lnTo>
                    <a:pt x="632" y="457"/>
                  </a:lnTo>
                  <a:lnTo>
                    <a:pt x="619" y="485"/>
                  </a:lnTo>
                  <a:lnTo>
                    <a:pt x="602" y="512"/>
                  </a:lnTo>
                  <a:lnTo>
                    <a:pt x="584" y="538"/>
                  </a:lnTo>
                  <a:lnTo>
                    <a:pt x="562" y="562"/>
                  </a:lnTo>
                  <a:lnTo>
                    <a:pt x="538" y="583"/>
                  </a:lnTo>
                  <a:lnTo>
                    <a:pt x="514" y="602"/>
                  </a:lnTo>
                  <a:lnTo>
                    <a:pt x="486" y="618"/>
                  </a:lnTo>
                  <a:lnTo>
                    <a:pt x="457" y="632"/>
                  </a:lnTo>
                  <a:lnTo>
                    <a:pt x="426" y="642"/>
                  </a:lnTo>
                  <a:lnTo>
                    <a:pt x="412" y="648"/>
                  </a:lnTo>
                  <a:lnTo>
                    <a:pt x="395" y="652"/>
                  </a:lnTo>
                  <a:lnTo>
                    <a:pt x="379" y="654"/>
                  </a:lnTo>
                  <a:lnTo>
                    <a:pt x="363" y="656"/>
                  </a:lnTo>
                  <a:lnTo>
                    <a:pt x="346" y="657"/>
                  </a:lnTo>
                  <a:lnTo>
                    <a:pt x="330" y="657"/>
                  </a:lnTo>
                  <a:lnTo>
                    <a:pt x="330" y="657"/>
                  </a:lnTo>
                  <a:close/>
                  <a:moveTo>
                    <a:pt x="330" y="38"/>
                  </a:moveTo>
                  <a:lnTo>
                    <a:pt x="330" y="38"/>
                  </a:lnTo>
                  <a:lnTo>
                    <a:pt x="300" y="39"/>
                  </a:lnTo>
                  <a:lnTo>
                    <a:pt x="271" y="43"/>
                  </a:lnTo>
                  <a:lnTo>
                    <a:pt x="242" y="51"/>
                  </a:lnTo>
                  <a:lnTo>
                    <a:pt x="215" y="60"/>
                  </a:lnTo>
                  <a:lnTo>
                    <a:pt x="191" y="73"/>
                  </a:lnTo>
                  <a:lnTo>
                    <a:pt x="167" y="87"/>
                  </a:lnTo>
                  <a:lnTo>
                    <a:pt x="144" y="105"/>
                  </a:lnTo>
                  <a:lnTo>
                    <a:pt x="124" y="124"/>
                  </a:lnTo>
                  <a:lnTo>
                    <a:pt x="105" y="144"/>
                  </a:lnTo>
                  <a:lnTo>
                    <a:pt x="88" y="167"/>
                  </a:lnTo>
                  <a:lnTo>
                    <a:pt x="73" y="189"/>
                  </a:lnTo>
                  <a:lnTo>
                    <a:pt x="61" y="215"/>
                  </a:lnTo>
                  <a:lnTo>
                    <a:pt x="51" y="242"/>
                  </a:lnTo>
                  <a:lnTo>
                    <a:pt x="43" y="270"/>
                  </a:lnTo>
                  <a:lnTo>
                    <a:pt x="39" y="300"/>
                  </a:lnTo>
                  <a:lnTo>
                    <a:pt x="38" y="329"/>
                  </a:lnTo>
                  <a:lnTo>
                    <a:pt x="38" y="329"/>
                  </a:lnTo>
                  <a:lnTo>
                    <a:pt x="39" y="359"/>
                  </a:lnTo>
                  <a:lnTo>
                    <a:pt x="43" y="387"/>
                  </a:lnTo>
                  <a:lnTo>
                    <a:pt x="51" y="415"/>
                  </a:lnTo>
                  <a:lnTo>
                    <a:pt x="61" y="442"/>
                  </a:lnTo>
                  <a:lnTo>
                    <a:pt x="73" y="468"/>
                  </a:lnTo>
                  <a:lnTo>
                    <a:pt x="88" y="492"/>
                  </a:lnTo>
                  <a:lnTo>
                    <a:pt x="105" y="515"/>
                  </a:lnTo>
                  <a:lnTo>
                    <a:pt x="124" y="535"/>
                  </a:lnTo>
                  <a:lnTo>
                    <a:pt x="144" y="554"/>
                  </a:lnTo>
                  <a:lnTo>
                    <a:pt x="167" y="570"/>
                  </a:lnTo>
                  <a:lnTo>
                    <a:pt x="191" y="585"/>
                  </a:lnTo>
                  <a:lnTo>
                    <a:pt x="215" y="597"/>
                  </a:lnTo>
                  <a:lnTo>
                    <a:pt x="242" y="607"/>
                  </a:lnTo>
                  <a:lnTo>
                    <a:pt x="271" y="614"/>
                  </a:lnTo>
                  <a:lnTo>
                    <a:pt x="300" y="618"/>
                  </a:lnTo>
                  <a:lnTo>
                    <a:pt x="330" y="620"/>
                  </a:lnTo>
                  <a:lnTo>
                    <a:pt x="330" y="620"/>
                  </a:lnTo>
                  <a:lnTo>
                    <a:pt x="359" y="618"/>
                  </a:lnTo>
                  <a:lnTo>
                    <a:pt x="387" y="614"/>
                  </a:lnTo>
                  <a:lnTo>
                    <a:pt x="416" y="607"/>
                  </a:lnTo>
                  <a:lnTo>
                    <a:pt x="443" y="597"/>
                  </a:lnTo>
                  <a:lnTo>
                    <a:pt x="468" y="585"/>
                  </a:lnTo>
                  <a:lnTo>
                    <a:pt x="492" y="570"/>
                  </a:lnTo>
                  <a:lnTo>
                    <a:pt x="515" y="554"/>
                  </a:lnTo>
                  <a:lnTo>
                    <a:pt x="535" y="535"/>
                  </a:lnTo>
                  <a:lnTo>
                    <a:pt x="554" y="515"/>
                  </a:lnTo>
                  <a:lnTo>
                    <a:pt x="570" y="492"/>
                  </a:lnTo>
                  <a:lnTo>
                    <a:pt x="585" y="468"/>
                  </a:lnTo>
                  <a:lnTo>
                    <a:pt x="597" y="442"/>
                  </a:lnTo>
                  <a:lnTo>
                    <a:pt x="608" y="415"/>
                  </a:lnTo>
                  <a:lnTo>
                    <a:pt x="615" y="387"/>
                  </a:lnTo>
                  <a:lnTo>
                    <a:pt x="619" y="359"/>
                  </a:lnTo>
                  <a:lnTo>
                    <a:pt x="621" y="329"/>
                  </a:lnTo>
                  <a:lnTo>
                    <a:pt x="621" y="329"/>
                  </a:lnTo>
                  <a:lnTo>
                    <a:pt x="619" y="300"/>
                  </a:lnTo>
                  <a:lnTo>
                    <a:pt x="615" y="270"/>
                  </a:lnTo>
                  <a:lnTo>
                    <a:pt x="608" y="242"/>
                  </a:lnTo>
                  <a:lnTo>
                    <a:pt x="597" y="215"/>
                  </a:lnTo>
                  <a:lnTo>
                    <a:pt x="585" y="189"/>
                  </a:lnTo>
                  <a:lnTo>
                    <a:pt x="570" y="167"/>
                  </a:lnTo>
                  <a:lnTo>
                    <a:pt x="554" y="144"/>
                  </a:lnTo>
                  <a:lnTo>
                    <a:pt x="535" y="124"/>
                  </a:lnTo>
                  <a:lnTo>
                    <a:pt x="515" y="105"/>
                  </a:lnTo>
                  <a:lnTo>
                    <a:pt x="492" y="87"/>
                  </a:lnTo>
                  <a:lnTo>
                    <a:pt x="468" y="73"/>
                  </a:lnTo>
                  <a:lnTo>
                    <a:pt x="443" y="60"/>
                  </a:lnTo>
                  <a:lnTo>
                    <a:pt x="416" y="51"/>
                  </a:lnTo>
                  <a:lnTo>
                    <a:pt x="387" y="43"/>
                  </a:lnTo>
                  <a:lnTo>
                    <a:pt x="359" y="39"/>
                  </a:lnTo>
                  <a:lnTo>
                    <a:pt x="330" y="38"/>
                  </a:lnTo>
                  <a:lnTo>
                    <a:pt x="33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7" name="Freeform 132">
              <a:extLst>
                <a:ext uri="{FF2B5EF4-FFF2-40B4-BE49-F238E27FC236}">
                  <a16:creationId xmlns:a16="http://schemas.microsoft.com/office/drawing/2014/main" id="{EFC648BA-4C1E-42C0-93C6-394A39573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876" y="2734310"/>
              <a:ext cx="77788" cy="136525"/>
            </a:xfrm>
            <a:custGeom>
              <a:avLst/>
              <a:gdLst>
                <a:gd name="T0" fmla="*/ 86 w 97"/>
                <a:gd name="T1" fmla="*/ 92 h 172"/>
                <a:gd name="T2" fmla="*/ 86 w 97"/>
                <a:gd name="T3" fmla="*/ 0 h 172"/>
                <a:gd name="T4" fmla="*/ 6 w 97"/>
                <a:gd name="T5" fmla="*/ 0 h 172"/>
                <a:gd name="T6" fmla="*/ 6 w 97"/>
                <a:gd name="T7" fmla="*/ 0 h 172"/>
                <a:gd name="T8" fmla="*/ 4 w 97"/>
                <a:gd name="T9" fmla="*/ 2 h 172"/>
                <a:gd name="T10" fmla="*/ 3 w 97"/>
                <a:gd name="T11" fmla="*/ 3 h 172"/>
                <a:gd name="T12" fmla="*/ 2 w 97"/>
                <a:gd name="T13" fmla="*/ 4 h 172"/>
                <a:gd name="T14" fmla="*/ 0 w 97"/>
                <a:gd name="T15" fmla="*/ 6 h 172"/>
                <a:gd name="T16" fmla="*/ 0 w 97"/>
                <a:gd name="T17" fmla="*/ 59 h 172"/>
                <a:gd name="T18" fmla="*/ 0 w 97"/>
                <a:gd name="T19" fmla="*/ 59 h 172"/>
                <a:gd name="T20" fmla="*/ 2 w 97"/>
                <a:gd name="T21" fmla="*/ 62 h 172"/>
                <a:gd name="T22" fmla="*/ 3 w 97"/>
                <a:gd name="T23" fmla="*/ 63 h 172"/>
                <a:gd name="T24" fmla="*/ 33 w 97"/>
                <a:gd name="T25" fmla="*/ 94 h 172"/>
                <a:gd name="T26" fmla="*/ 33 w 97"/>
                <a:gd name="T27" fmla="*/ 167 h 172"/>
                <a:gd name="T28" fmla="*/ 33 w 97"/>
                <a:gd name="T29" fmla="*/ 167 h 172"/>
                <a:gd name="T30" fmla="*/ 34 w 97"/>
                <a:gd name="T31" fmla="*/ 170 h 172"/>
                <a:gd name="T32" fmla="*/ 35 w 97"/>
                <a:gd name="T33" fmla="*/ 171 h 172"/>
                <a:gd name="T34" fmla="*/ 37 w 97"/>
                <a:gd name="T35" fmla="*/ 172 h 172"/>
                <a:gd name="T36" fmla="*/ 38 w 97"/>
                <a:gd name="T37" fmla="*/ 172 h 172"/>
                <a:gd name="T38" fmla="*/ 92 w 97"/>
                <a:gd name="T39" fmla="*/ 172 h 172"/>
                <a:gd name="T40" fmla="*/ 92 w 97"/>
                <a:gd name="T41" fmla="*/ 172 h 172"/>
                <a:gd name="T42" fmla="*/ 94 w 97"/>
                <a:gd name="T43" fmla="*/ 172 h 172"/>
                <a:gd name="T44" fmla="*/ 96 w 97"/>
                <a:gd name="T45" fmla="*/ 171 h 172"/>
                <a:gd name="T46" fmla="*/ 97 w 97"/>
                <a:gd name="T47" fmla="*/ 170 h 172"/>
                <a:gd name="T48" fmla="*/ 97 w 97"/>
                <a:gd name="T49" fmla="*/ 167 h 172"/>
                <a:gd name="T50" fmla="*/ 97 w 97"/>
                <a:gd name="T51" fmla="*/ 109 h 172"/>
                <a:gd name="T52" fmla="*/ 92 w 97"/>
                <a:gd name="T53" fmla="*/ 104 h 172"/>
                <a:gd name="T54" fmla="*/ 92 w 97"/>
                <a:gd name="T55" fmla="*/ 104 h 172"/>
                <a:gd name="T56" fmla="*/ 88 w 97"/>
                <a:gd name="T57" fmla="*/ 98 h 172"/>
                <a:gd name="T58" fmla="*/ 86 w 97"/>
                <a:gd name="T59" fmla="*/ 92 h 172"/>
                <a:gd name="T60" fmla="*/ 86 w 97"/>
                <a:gd name="T61" fmla="*/ 9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7" h="172">
                  <a:moveTo>
                    <a:pt x="86" y="92"/>
                  </a:moveTo>
                  <a:lnTo>
                    <a:pt x="8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62"/>
                  </a:lnTo>
                  <a:lnTo>
                    <a:pt x="3" y="63"/>
                  </a:lnTo>
                  <a:lnTo>
                    <a:pt x="33" y="94"/>
                  </a:lnTo>
                  <a:lnTo>
                    <a:pt x="33" y="167"/>
                  </a:lnTo>
                  <a:lnTo>
                    <a:pt x="33" y="167"/>
                  </a:lnTo>
                  <a:lnTo>
                    <a:pt x="34" y="170"/>
                  </a:lnTo>
                  <a:lnTo>
                    <a:pt x="35" y="171"/>
                  </a:lnTo>
                  <a:lnTo>
                    <a:pt x="37" y="172"/>
                  </a:lnTo>
                  <a:lnTo>
                    <a:pt x="38" y="172"/>
                  </a:lnTo>
                  <a:lnTo>
                    <a:pt x="92" y="172"/>
                  </a:lnTo>
                  <a:lnTo>
                    <a:pt x="92" y="172"/>
                  </a:lnTo>
                  <a:lnTo>
                    <a:pt x="94" y="172"/>
                  </a:lnTo>
                  <a:lnTo>
                    <a:pt x="96" y="171"/>
                  </a:lnTo>
                  <a:lnTo>
                    <a:pt x="97" y="170"/>
                  </a:lnTo>
                  <a:lnTo>
                    <a:pt x="97" y="167"/>
                  </a:lnTo>
                  <a:lnTo>
                    <a:pt x="97" y="109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88" y="98"/>
                  </a:lnTo>
                  <a:lnTo>
                    <a:pt x="86" y="92"/>
                  </a:lnTo>
                  <a:lnTo>
                    <a:pt x="86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8" name="Freeform 133">
              <a:extLst>
                <a:ext uri="{FF2B5EF4-FFF2-40B4-BE49-F238E27FC236}">
                  <a16:creationId xmlns:a16="http://schemas.microsoft.com/office/drawing/2014/main" id="{695BDE1D-E972-456A-8066-D08C2E144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726" y="2734310"/>
              <a:ext cx="77788" cy="136525"/>
            </a:xfrm>
            <a:custGeom>
              <a:avLst/>
              <a:gdLst>
                <a:gd name="T0" fmla="*/ 91 w 97"/>
                <a:gd name="T1" fmla="*/ 0 h 172"/>
                <a:gd name="T2" fmla="*/ 11 w 97"/>
                <a:gd name="T3" fmla="*/ 0 h 172"/>
                <a:gd name="T4" fmla="*/ 11 w 97"/>
                <a:gd name="T5" fmla="*/ 92 h 172"/>
                <a:gd name="T6" fmla="*/ 11 w 97"/>
                <a:gd name="T7" fmla="*/ 92 h 172"/>
                <a:gd name="T8" fmla="*/ 9 w 97"/>
                <a:gd name="T9" fmla="*/ 98 h 172"/>
                <a:gd name="T10" fmla="*/ 7 w 97"/>
                <a:gd name="T11" fmla="*/ 104 h 172"/>
                <a:gd name="T12" fmla="*/ 0 w 97"/>
                <a:gd name="T13" fmla="*/ 109 h 172"/>
                <a:gd name="T14" fmla="*/ 0 w 97"/>
                <a:gd name="T15" fmla="*/ 167 h 172"/>
                <a:gd name="T16" fmla="*/ 0 w 97"/>
                <a:gd name="T17" fmla="*/ 167 h 172"/>
                <a:gd name="T18" fmla="*/ 1 w 97"/>
                <a:gd name="T19" fmla="*/ 170 h 172"/>
                <a:gd name="T20" fmla="*/ 1 w 97"/>
                <a:gd name="T21" fmla="*/ 171 h 172"/>
                <a:gd name="T22" fmla="*/ 4 w 97"/>
                <a:gd name="T23" fmla="*/ 172 h 172"/>
                <a:gd name="T24" fmla="*/ 5 w 97"/>
                <a:gd name="T25" fmla="*/ 172 h 172"/>
                <a:gd name="T26" fmla="*/ 59 w 97"/>
                <a:gd name="T27" fmla="*/ 172 h 172"/>
                <a:gd name="T28" fmla="*/ 59 w 97"/>
                <a:gd name="T29" fmla="*/ 172 h 172"/>
                <a:gd name="T30" fmla="*/ 62 w 97"/>
                <a:gd name="T31" fmla="*/ 172 h 172"/>
                <a:gd name="T32" fmla="*/ 63 w 97"/>
                <a:gd name="T33" fmla="*/ 171 h 172"/>
                <a:gd name="T34" fmla="*/ 64 w 97"/>
                <a:gd name="T35" fmla="*/ 170 h 172"/>
                <a:gd name="T36" fmla="*/ 64 w 97"/>
                <a:gd name="T37" fmla="*/ 167 h 172"/>
                <a:gd name="T38" fmla="*/ 64 w 97"/>
                <a:gd name="T39" fmla="*/ 94 h 172"/>
                <a:gd name="T40" fmla="*/ 95 w 97"/>
                <a:gd name="T41" fmla="*/ 63 h 172"/>
                <a:gd name="T42" fmla="*/ 95 w 97"/>
                <a:gd name="T43" fmla="*/ 63 h 172"/>
                <a:gd name="T44" fmla="*/ 97 w 97"/>
                <a:gd name="T45" fmla="*/ 62 h 172"/>
                <a:gd name="T46" fmla="*/ 97 w 97"/>
                <a:gd name="T47" fmla="*/ 59 h 172"/>
                <a:gd name="T48" fmla="*/ 97 w 97"/>
                <a:gd name="T49" fmla="*/ 6 h 172"/>
                <a:gd name="T50" fmla="*/ 97 w 97"/>
                <a:gd name="T51" fmla="*/ 6 h 172"/>
                <a:gd name="T52" fmla="*/ 97 w 97"/>
                <a:gd name="T53" fmla="*/ 4 h 172"/>
                <a:gd name="T54" fmla="*/ 95 w 97"/>
                <a:gd name="T55" fmla="*/ 3 h 172"/>
                <a:gd name="T56" fmla="*/ 94 w 97"/>
                <a:gd name="T57" fmla="*/ 2 h 172"/>
                <a:gd name="T58" fmla="*/ 91 w 97"/>
                <a:gd name="T59" fmla="*/ 0 h 172"/>
                <a:gd name="T60" fmla="*/ 91 w 97"/>
                <a:gd name="T6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7" h="172">
                  <a:moveTo>
                    <a:pt x="91" y="0"/>
                  </a:moveTo>
                  <a:lnTo>
                    <a:pt x="11" y="0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9" y="98"/>
                  </a:lnTo>
                  <a:lnTo>
                    <a:pt x="7" y="104"/>
                  </a:lnTo>
                  <a:lnTo>
                    <a:pt x="0" y="109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4" y="172"/>
                  </a:lnTo>
                  <a:lnTo>
                    <a:pt x="5" y="172"/>
                  </a:lnTo>
                  <a:lnTo>
                    <a:pt x="59" y="172"/>
                  </a:lnTo>
                  <a:lnTo>
                    <a:pt x="59" y="172"/>
                  </a:lnTo>
                  <a:lnTo>
                    <a:pt x="62" y="172"/>
                  </a:lnTo>
                  <a:lnTo>
                    <a:pt x="63" y="171"/>
                  </a:lnTo>
                  <a:lnTo>
                    <a:pt x="64" y="170"/>
                  </a:lnTo>
                  <a:lnTo>
                    <a:pt x="64" y="167"/>
                  </a:lnTo>
                  <a:lnTo>
                    <a:pt x="64" y="94"/>
                  </a:lnTo>
                  <a:lnTo>
                    <a:pt x="95" y="63"/>
                  </a:lnTo>
                  <a:lnTo>
                    <a:pt x="95" y="63"/>
                  </a:lnTo>
                  <a:lnTo>
                    <a:pt x="97" y="62"/>
                  </a:lnTo>
                  <a:lnTo>
                    <a:pt x="97" y="59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7" y="4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9" name="Freeform 134">
              <a:extLst>
                <a:ext uri="{FF2B5EF4-FFF2-40B4-BE49-F238E27FC236}">
                  <a16:creationId xmlns:a16="http://schemas.microsoft.com/office/drawing/2014/main" id="{FAD850DA-D75B-4DF1-BB39-465A80B6A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426" y="2734310"/>
              <a:ext cx="111125" cy="171450"/>
            </a:xfrm>
            <a:custGeom>
              <a:avLst/>
              <a:gdLst>
                <a:gd name="T0" fmla="*/ 134 w 140"/>
                <a:gd name="T1" fmla="*/ 0 h 215"/>
                <a:gd name="T2" fmla="*/ 5 w 140"/>
                <a:gd name="T3" fmla="*/ 0 h 215"/>
                <a:gd name="T4" fmla="*/ 5 w 140"/>
                <a:gd name="T5" fmla="*/ 0 h 215"/>
                <a:gd name="T6" fmla="*/ 2 w 140"/>
                <a:gd name="T7" fmla="*/ 1 h 215"/>
                <a:gd name="T8" fmla="*/ 1 w 140"/>
                <a:gd name="T9" fmla="*/ 1 h 215"/>
                <a:gd name="T10" fmla="*/ 0 w 140"/>
                <a:gd name="T11" fmla="*/ 4 h 215"/>
                <a:gd name="T12" fmla="*/ 0 w 140"/>
                <a:gd name="T13" fmla="*/ 5 h 215"/>
                <a:gd name="T14" fmla="*/ 0 w 140"/>
                <a:gd name="T15" fmla="*/ 91 h 215"/>
                <a:gd name="T16" fmla="*/ 0 w 140"/>
                <a:gd name="T17" fmla="*/ 91 h 215"/>
                <a:gd name="T18" fmla="*/ 0 w 140"/>
                <a:gd name="T19" fmla="*/ 94 h 215"/>
                <a:gd name="T20" fmla="*/ 1 w 140"/>
                <a:gd name="T21" fmla="*/ 95 h 215"/>
                <a:gd name="T22" fmla="*/ 32 w 140"/>
                <a:gd name="T23" fmla="*/ 126 h 215"/>
                <a:gd name="T24" fmla="*/ 32 w 140"/>
                <a:gd name="T25" fmla="*/ 209 h 215"/>
                <a:gd name="T26" fmla="*/ 32 w 140"/>
                <a:gd name="T27" fmla="*/ 209 h 215"/>
                <a:gd name="T28" fmla="*/ 32 w 140"/>
                <a:gd name="T29" fmla="*/ 211 h 215"/>
                <a:gd name="T30" fmla="*/ 33 w 140"/>
                <a:gd name="T31" fmla="*/ 213 h 215"/>
                <a:gd name="T32" fmla="*/ 35 w 140"/>
                <a:gd name="T33" fmla="*/ 215 h 215"/>
                <a:gd name="T34" fmla="*/ 37 w 140"/>
                <a:gd name="T35" fmla="*/ 215 h 215"/>
                <a:gd name="T36" fmla="*/ 102 w 140"/>
                <a:gd name="T37" fmla="*/ 215 h 215"/>
                <a:gd name="T38" fmla="*/ 102 w 140"/>
                <a:gd name="T39" fmla="*/ 215 h 215"/>
                <a:gd name="T40" fmla="*/ 103 w 140"/>
                <a:gd name="T41" fmla="*/ 215 h 215"/>
                <a:gd name="T42" fmla="*/ 106 w 140"/>
                <a:gd name="T43" fmla="*/ 213 h 215"/>
                <a:gd name="T44" fmla="*/ 106 w 140"/>
                <a:gd name="T45" fmla="*/ 211 h 215"/>
                <a:gd name="T46" fmla="*/ 107 w 140"/>
                <a:gd name="T47" fmla="*/ 209 h 215"/>
                <a:gd name="T48" fmla="*/ 107 w 140"/>
                <a:gd name="T49" fmla="*/ 126 h 215"/>
                <a:gd name="T50" fmla="*/ 137 w 140"/>
                <a:gd name="T51" fmla="*/ 95 h 215"/>
                <a:gd name="T52" fmla="*/ 137 w 140"/>
                <a:gd name="T53" fmla="*/ 95 h 215"/>
                <a:gd name="T54" fmla="*/ 138 w 140"/>
                <a:gd name="T55" fmla="*/ 94 h 215"/>
                <a:gd name="T56" fmla="*/ 140 w 140"/>
                <a:gd name="T57" fmla="*/ 91 h 215"/>
                <a:gd name="T58" fmla="*/ 140 w 140"/>
                <a:gd name="T59" fmla="*/ 5 h 215"/>
                <a:gd name="T60" fmla="*/ 140 w 140"/>
                <a:gd name="T61" fmla="*/ 5 h 215"/>
                <a:gd name="T62" fmla="*/ 138 w 140"/>
                <a:gd name="T63" fmla="*/ 4 h 215"/>
                <a:gd name="T64" fmla="*/ 137 w 140"/>
                <a:gd name="T65" fmla="*/ 1 h 215"/>
                <a:gd name="T66" fmla="*/ 135 w 140"/>
                <a:gd name="T67" fmla="*/ 1 h 215"/>
                <a:gd name="T68" fmla="*/ 134 w 140"/>
                <a:gd name="T69" fmla="*/ 0 h 215"/>
                <a:gd name="T70" fmla="*/ 134 w 140"/>
                <a:gd name="T7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15">
                  <a:moveTo>
                    <a:pt x="134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32" y="126"/>
                  </a:lnTo>
                  <a:lnTo>
                    <a:pt x="32" y="209"/>
                  </a:lnTo>
                  <a:lnTo>
                    <a:pt x="32" y="209"/>
                  </a:lnTo>
                  <a:lnTo>
                    <a:pt x="32" y="211"/>
                  </a:lnTo>
                  <a:lnTo>
                    <a:pt x="33" y="213"/>
                  </a:lnTo>
                  <a:lnTo>
                    <a:pt x="35" y="215"/>
                  </a:lnTo>
                  <a:lnTo>
                    <a:pt x="37" y="215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6" y="213"/>
                  </a:lnTo>
                  <a:lnTo>
                    <a:pt x="106" y="211"/>
                  </a:lnTo>
                  <a:lnTo>
                    <a:pt x="107" y="209"/>
                  </a:lnTo>
                  <a:lnTo>
                    <a:pt x="107" y="126"/>
                  </a:lnTo>
                  <a:lnTo>
                    <a:pt x="137" y="95"/>
                  </a:lnTo>
                  <a:lnTo>
                    <a:pt x="137" y="95"/>
                  </a:lnTo>
                  <a:lnTo>
                    <a:pt x="138" y="94"/>
                  </a:lnTo>
                  <a:lnTo>
                    <a:pt x="140" y="91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38" y="4"/>
                  </a:lnTo>
                  <a:lnTo>
                    <a:pt x="137" y="1"/>
                  </a:lnTo>
                  <a:lnTo>
                    <a:pt x="135" y="1"/>
                  </a:lnTo>
                  <a:lnTo>
                    <a:pt x="134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23EAEF0F-7214-4C2D-8EAC-B51D62D77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2650173"/>
              <a:ext cx="63500" cy="61913"/>
            </a:xfrm>
            <a:custGeom>
              <a:avLst/>
              <a:gdLst>
                <a:gd name="T0" fmla="*/ 41 w 80"/>
                <a:gd name="T1" fmla="*/ 79 h 79"/>
                <a:gd name="T2" fmla="*/ 41 w 80"/>
                <a:gd name="T3" fmla="*/ 79 h 79"/>
                <a:gd name="T4" fmla="*/ 49 w 80"/>
                <a:gd name="T5" fmla="*/ 79 h 79"/>
                <a:gd name="T6" fmla="*/ 55 w 80"/>
                <a:gd name="T7" fmla="*/ 77 h 79"/>
                <a:gd name="T8" fmla="*/ 62 w 80"/>
                <a:gd name="T9" fmla="*/ 73 h 79"/>
                <a:gd name="T10" fmla="*/ 69 w 80"/>
                <a:gd name="T11" fmla="*/ 69 h 79"/>
                <a:gd name="T12" fmla="*/ 73 w 80"/>
                <a:gd name="T13" fmla="*/ 62 h 79"/>
                <a:gd name="T14" fmla="*/ 77 w 80"/>
                <a:gd name="T15" fmla="*/ 55 h 79"/>
                <a:gd name="T16" fmla="*/ 80 w 80"/>
                <a:gd name="T17" fmla="*/ 48 h 79"/>
                <a:gd name="T18" fmla="*/ 80 w 80"/>
                <a:gd name="T19" fmla="*/ 40 h 79"/>
                <a:gd name="T20" fmla="*/ 80 w 80"/>
                <a:gd name="T21" fmla="*/ 40 h 79"/>
                <a:gd name="T22" fmla="*/ 80 w 80"/>
                <a:gd name="T23" fmla="*/ 32 h 79"/>
                <a:gd name="T24" fmla="*/ 77 w 80"/>
                <a:gd name="T25" fmla="*/ 24 h 79"/>
                <a:gd name="T26" fmla="*/ 73 w 80"/>
                <a:gd name="T27" fmla="*/ 18 h 79"/>
                <a:gd name="T28" fmla="*/ 69 w 80"/>
                <a:gd name="T29" fmla="*/ 12 h 79"/>
                <a:gd name="T30" fmla="*/ 62 w 80"/>
                <a:gd name="T31" fmla="*/ 7 h 79"/>
                <a:gd name="T32" fmla="*/ 55 w 80"/>
                <a:gd name="T33" fmla="*/ 4 h 79"/>
                <a:gd name="T34" fmla="*/ 49 w 80"/>
                <a:gd name="T35" fmla="*/ 1 h 79"/>
                <a:gd name="T36" fmla="*/ 41 w 80"/>
                <a:gd name="T37" fmla="*/ 0 h 79"/>
                <a:gd name="T38" fmla="*/ 41 w 80"/>
                <a:gd name="T39" fmla="*/ 0 h 79"/>
                <a:gd name="T40" fmla="*/ 32 w 80"/>
                <a:gd name="T41" fmla="*/ 1 h 79"/>
                <a:gd name="T42" fmla="*/ 24 w 80"/>
                <a:gd name="T43" fmla="*/ 4 h 79"/>
                <a:gd name="T44" fmla="*/ 18 w 80"/>
                <a:gd name="T45" fmla="*/ 7 h 79"/>
                <a:gd name="T46" fmla="*/ 12 w 80"/>
                <a:gd name="T47" fmla="*/ 12 h 79"/>
                <a:gd name="T48" fmla="*/ 7 w 80"/>
                <a:gd name="T49" fmla="*/ 18 h 79"/>
                <a:gd name="T50" fmla="*/ 4 w 80"/>
                <a:gd name="T51" fmla="*/ 24 h 79"/>
                <a:gd name="T52" fmla="*/ 2 w 80"/>
                <a:gd name="T53" fmla="*/ 32 h 79"/>
                <a:gd name="T54" fmla="*/ 0 w 80"/>
                <a:gd name="T55" fmla="*/ 40 h 79"/>
                <a:gd name="T56" fmla="*/ 0 w 80"/>
                <a:gd name="T57" fmla="*/ 40 h 79"/>
                <a:gd name="T58" fmla="*/ 2 w 80"/>
                <a:gd name="T59" fmla="*/ 48 h 79"/>
                <a:gd name="T60" fmla="*/ 4 w 80"/>
                <a:gd name="T61" fmla="*/ 55 h 79"/>
                <a:gd name="T62" fmla="*/ 7 w 80"/>
                <a:gd name="T63" fmla="*/ 62 h 79"/>
                <a:gd name="T64" fmla="*/ 12 w 80"/>
                <a:gd name="T65" fmla="*/ 69 h 79"/>
                <a:gd name="T66" fmla="*/ 18 w 80"/>
                <a:gd name="T67" fmla="*/ 73 h 79"/>
                <a:gd name="T68" fmla="*/ 24 w 80"/>
                <a:gd name="T69" fmla="*/ 77 h 79"/>
                <a:gd name="T70" fmla="*/ 32 w 80"/>
                <a:gd name="T71" fmla="*/ 79 h 79"/>
                <a:gd name="T72" fmla="*/ 41 w 80"/>
                <a:gd name="T73" fmla="*/ 79 h 79"/>
                <a:gd name="T74" fmla="*/ 41 w 80"/>
                <a:gd name="T7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1" y="79"/>
                  </a:moveTo>
                  <a:lnTo>
                    <a:pt x="41" y="79"/>
                  </a:lnTo>
                  <a:lnTo>
                    <a:pt x="49" y="79"/>
                  </a:lnTo>
                  <a:lnTo>
                    <a:pt x="55" y="77"/>
                  </a:lnTo>
                  <a:lnTo>
                    <a:pt x="62" y="73"/>
                  </a:lnTo>
                  <a:lnTo>
                    <a:pt x="69" y="69"/>
                  </a:lnTo>
                  <a:lnTo>
                    <a:pt x="73" y="62"/>
                  </a:lnTo>
                  <a:lnTo>
                    <a:pt x="77" y="55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7" y="24"/>
                  </a:lnTo>
                  <a:lnTo>
                    <a:pt x="73" y="18"/>
                  </a:lnTo>
                  <a:lnTo>
                    <a:pt x="69" y="12"/>
                  </a:lnTo>
                  <a:lnTo>
                    <a:pt x="62" y="7"/>
                  </a:lnTo>
                  <a:lnTo>
                    <a:pt x="55" y="4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2" y="1"/>
                  </a:lnTo>
                  <a:lnTo>
                    <a:pt x="24" y="4"/>
                  </a:lnTo>
                  <a:lnTo>
                    <a:pt x="18" y="7"/>
                  </a:lnTo>
                  <a:lnTo>
                    <a:pt x="12" y="12"/>
                  </a:lnTo>
                  <a:lnTo>
                    <a:pt x="7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4" y="55"/>
                  </a:lnTo>
                  <a:lnTo>
                    <a:pt x="7" y="62"/>
                  </a:lnTo>
                  <a:lnTo>
                    <a:pt x="12" y="69"/>
                  </a:lnTo>
                  <a:lnTo>
                    <a:pt x="18" y="73"/>
                  </a:lnTo>
                  <a:lnTo>
                    <a:pt x="24" y="77"/>
                  </a:lnTo>
                  <a:lnTo>
                    <a:pt x="32" y="79"/>
                  </a:lnTo>
                  <a:lnTo>
                    <a:pt x="41" y="79"/>
                  </a:lnTo>
                  <a:lnTo>
                    <a:pt x="41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1" name="Freeform 136">
              <a:extLst>
                <a:ext uri="{FF2B5EF4-FFF2-40B4-BE49-F238E27FC236}">
                  <a16:creationId xmlns:a16="http://schemas.microsoft.com/office/drawing/2014/main" id="{BE9DF7AA-163A-41C0-B833-E10BE05B6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51" y="2650173"/>
              <a:ext cx="63500" cy="61913"/>
            </a:xfrm>
            <a:custGeom>
              <a:avLst/>
              <a:gdLst>
                <a:gd name="T0" fmla="*/ 41 w 80"/>
                <a:gd name="T1" fmla="*/ 0 h 79"/>
                <a:gd name="T2" fmla="*/ 41 w 80"/>
                <a:gd name="T3" fmla="*/ 0 h 79"/>
                <a:gd name="T4" fmla="*/ 33 w 80"/>
                <a:gd name="T5" fmla="*/ 1 h 79"/>
                <a:gd name="T6" fmla="*/ 25 w 80"/>
                <a:gd name="T7" fmla="*/ 4 h 79"/>
                <a:gd name="T8" fmla="*/ 18 w 80"/>
                <a:gd name="T9" fmla="*/ 7 h 79"/>
                <a:gd name="T10" fmla="*/ 13 w 80"/>
                <a:gd name="T11" fmla="*/ 12 h 79"/>
                <a:gd name="T12" fmla="*/ 7 w 80"/>
                <a:gd name="T13" fmla="*/ 18 h 79"/>
                <a:gd name="T14" fmla="*/ 4 w 80"/>
                <a:gd name="T15" fmla="*/ 24 h 79"/>
                <a:gd name="T16" fmla="*/ 2 w 80"/>
                <a:gd name="T17" fmla="*/ 32 h 79"/>
                <a:gd name="T18" fmla="*/ 0 w 80"/>
                <a:gd name="T19" fmla="*/ 40 h 79"/>
                <a:gd name="T20" fmla="*/ 0 w 80"/>
                <a:gd name="T21" fmla="*/ 40 h 79"/>
                <a:gd name="T22" fmla="*/ 2 w 80"/>
                <a:gd name="T23" fmla="*/ 48 h 79"/>
                <a:gd name="T24" fmla="*/ 4 w 80"/>
                <a:gd name="T25" fmla="*/ 55 h 79"/>
                <a:gd name="T26" fmla="*/ 7 w 80"/>
                <a:gd name="T27" fmla="*/ 62 h 79"/>
                <a:gd name="T28" fmla="*/ 13 w 80"/>
                <a:gd name="T29" fmla="*/ 69 h 79"/>
                <a:gd name="T30" fmla="*/ 18 w 80"/>
                <a:gd name="T31" fmla="*/ 73 h 79"/>
                <a:gd name="T32" fmla="*/ 25 w 80"/>
                <a:gd name="T33" fmla="*/ 77 h 79"/>
                <a:gd name="T34" fmla="*/ 33 w 80"/>
                <a:gd name="T35" fmla="*/ 79 h 79"/>
                <a:gd name="T36" fmla="*/ 41 w 80"/>
                <a:gd name="T37" fmla="*/ 79 h 79"/>
                <a:gd name="T38" fmla="*/ 41 w 80"/>
                <a:gd name="T39" fmla="*/ 79 h 79"/>
                <a:gd name="T40" fmla="*/ 49 w 80"/>
                <a:gd name="T41" fmla="*/ 79 h 79"/>
                <a:gd name="T42" fmla="*/ 56 w 80"/>
                <a:gd name="T43" fmla="*/ 77 h 79"/>
                <a:gd name="T44" fmla="*/ 62 w 80"/>
                <a:gd name="T45" fmla="*/ 73 h 79"/>
                <a:gd name="T46" fmla="*/ 69 w 80"/>
                <a:gd name="T47" fmla="*/ 69 h 79"/>
                <a:gd name="T48" fmla="*/ 73 w 80"/>
                <a:gd name="T49" fmla="*/ 62 h 79"/>
                <a:gd name="T50" fmla="*/ 77 w 80"/>
                <a:gd name="T51" fmla="*/ 55 h 79"/>
                <a:gd name="T52" fmla="*/ 80 w 80"/>
                <a:gd name="T53" fmla="*/ 48 h 79"/>
                <a:gd name="T54" fmla="*/ 80 w 80"/>
                <a:gd name="T55" fmla="*/ 40 h 79"/>
                <a:gd name="T56" fmla="*/ 80 w 80"/>
                <a:gd name="T57" fmla="*/ 40 h 79"/>
                <a:gd name="T58" fmla="*/ 80 w 80"/>
                <a:gd name="T59" fmla="*/ 32 h 79"/>
                <a:gd name="T60" fmla="*/ 77 w 80"/>
                <a:gd name="T61" fmla="*/ 24 h 79"/>
                <a:gd name="T62" fmla="*/ 73 w 80"/>
                <a:gd name="T63" fmla="*/ 18 h 79"/>
                <a:gd name="T64" fmla="*/ 69 w 80"/>
                <a:gd name="T65" fmla="*/ 12 h 79"/>
                <a:gd name="T66" fmla="*/ 62 w 80"/>
                <a:gd name="T67" fmla="*/ 7 h 79"/>
                <a:gd name="T68" fmla="*/ 56 w 80"/>
                <a:gd name="T69" fmla="*/ 4 h 79"/>
                <a:gd name="T70" fmla="*/ 49 w 80"/>
                <a:gd name="T71" fmla="*/ 1 h 79"/>
                <a:gd name="T72" fmla="*/ 41 w 80"/>
                <a:gd name="T73" fmla="*/ 0 h 79"/>
                <a:gd name="T74" fmla="*/ 41 w 80"/>
                <a:gd name="T7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1" y="0"/>
                  </a:moveTo>
                  <a:lnTo>
                    <a:pt x="41" y="0"/>
                  </a:lnTo>
                  <a:lnTo>
                    <a:pt x="33" y="1"/>
                  </a:lnTo>
                  <a:lnTo>
                    <a:pt x="25" y="4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7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4" y="55"/>
                  </a:lnTo>
                  <a:lnTo>
                    <a:pt x="7" y="62"/>
                  </a:lnTo>
                  <a:lnTo>
                    <a:pt x="13" y="69"/>
                  </a:lnTo>
                  <a:lnTo>
                    <a:pt x="18" y="73"/>
                  </a:lnTo>
                  <a:lnTo>
                    <a:pt x="25" y="77"/>
                  </a:lnTo>
                  <a:lnTo>
                    <a:pt x="33" y="79"/>
                  </a:lnTo>
                  <a:lnTo>
                    <a:pt x="41" y="79"/>
                  </a:lnTo>
                  <a:lnTo>
                    <a:pt x="41" y="79"/>
                  </a:lnTo>
                  <a:lnTo>
                    <a:pt x="49" y="79"/>
                  </a:lnTo>
                  <a:lnTo>
                    <a:pt x="56" y="77"/>
                  </a:lnTo>
                  <a:lnTo>
                    <a:pt x="62" y="73"/>
                  </a:lnTo>
                  <a:lnTo>
                    <a:pt x="69" y="69"/>
                  </a:lnTo>
                  <a:lnTo>
                    <a:pt x="73" y="62"/>
                  </a:lnTo>
                  <a:lnTo>
                    <a:pt x="77" y="55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7" y="24"/>
                  </a:lnTo>
                  <a:lnTo>
                    <a:pt x="73" y="18"/>
                  </a:lnTo>
                  <a:lnTo>
                    <a:pt x="69" y="12"/>
                  </a:lnTo>
                  <a:lnTo>
                    <a:pt x="62" y="7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2" name="Freeform 137">
              <a:extLst>
                <a:ext uri="{FF2B5EF4-FFF2-40B4-BE49-F238E27FC236}">
                  <a16:creationId xmlns:a16="http://schemas.microsoft.com/office/drawing/2014/main" id="{1F8B0E16-AE32-48FE-9203-D1308A52C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2632710"/>
              <a:ext cx="80963" cy="79375"/>
            </a:xfrm>
            <a:custGeom>
              <a:avLst/>
              <a:gdLst>
                <a:gd name="T0" fmla="*/ 51 w 102"/>
                <a:gd name="T1" fmla="*/ 100 h 100"/>
                <a:gd name="T2" fmla="*/ 51 w 102"/>
                <a:gd name="T3" fmla="*/ 100 h 100"/>
                <a:gd name="T4" fmla="*/ 60 w 102"/>
                <a:gd name="T5" fmla="*/ 99 h 100"/>
                <a:gd name="T6" fmla="*/ 69 w 102"/>
                <a:gd name="T7" fmla="*/ 96 h 100"/>
                <a:gd name="T8" fmla="*/ 79 w 102"/>
                <a:gd name="T9" fmla="*/ 92 h 100"/>
                <a:gd name="T10" fmla="*/ 86 w 102"/>
                <a:gd name="T11" fmla="*/ 86 h 100"/>
                <a:gd name="T12" fmla="*/ 92 w 102"/>
                <a:gd name="T13" fmla="*/ 78 h 100"/>
                <a:gd name="T14" fmla="*/ 98 w 102"/>
                <a:gd name="T15" fmla="*/ 69 h 100"/>
                <a:gd name="T16" fmla="*/ 100 w 102"/>
                <a:gd name="T17" fmla="*/ 60 h 100"/>
                <a:gd name="T18" fmla="*/ 102 w 102"/>
                <a:gd name="T19" fmla="*/ 49 h 100"/>
                <a:gd name="T20" fmla="*/ 102 w 102"/>
                <a:gd name="T21" fmla="*/ 49 h 100"/>
                <a:gd name="T22" fmla="*/ 100 w 102"/>
                <a:gd name="T23" fmla="*/ 40 h 100"/>
                <a:gd name="T24" fmla="*/ 98 w 102"/>
                <a:gd name="T25" fmla="*/ 30 h 100"/>
                <a:gd name="T26" fmla="*/ 92 w 102"/>
                <a:gd name="T27" fmla="*/ 21 h 100"/>
                <a:gd name="T28" fmla="*/ 86 w 102"/>
                <a:gd name="T29" fmla="*/ 14 h 100"/>
                <a:gd name="T30" fmla="*/ 79 w 102"/>
                <a:gd name="T31" fmla="*/ 8 h 100"/>
                <a:gd name="T32" fmla="*/ 69 w 102"/>
                <a:gd name="T33" fmla="*/ 4 h 100"/>
                <a:gd name="T34" fmla="*/ 60 w 102"/>
                <a:gd name="T35" fmla="*/ 0 h 100"/>
                <a:gd name="T36" fmla="*/ 51 w 102"/>
                <a:gd name="T37" fmla="*/ 0 h 100"/>
                <a:gd name="T38" fmla="*/ 51 w 102"/>
                <a:gd name="T39" fmla="*/ 0 h 100"/>
                <a:gd name="T40" fmla="*/ 40 w 102"/>
                <a:gd name="T41" fmla="*/ 0 h 100"/>
                <a:gd name="T42" fmla="*/ 30 w 102"/>
                <a:gd name="T43" fmla="*/ 4 h 100"/>
                <a:gd name="T44" fmla="*/ 22 w 102"/>
                <a:gd name="T45" fmla="*/ 8 h 100"/>
                <a:gd name="T46" fmla="*/ 14 w 102"/>
                <a:gd name="T47" fmla="*/ 14 h 100"/>
                <a:gd name="T48" fmla="*/ 8 w 102"/>
                <a:gd name="T49" fmla="*/ 21 h 100"/>
                <a:gd name="T50" fmla="*/ 4 w 102"/>
                <a:gd name="T51" fmla="*/ 30 h 100"/>
                <a:gd name="T52" fmla="*/ 1 w 102"/>
                <a:gd name="T53" fmla="*/ 40 h 100"/>
                <a:gd name="T54" fmla="*/ 0 w 102"/>
                <a:gd name="T55" fmla="*/ 49 h 100"/>
                <a:gd name="T56" fmla="*/ 0 w 102"/>
                <a:gd name="T57" fmla="*/ 49 h 100"/>
                <a:gd name="T58" fmla="*/ 1 w 102"/>
                <a:gd name="T59" fmla="*/ 60 h 100"/>
                <a:gd name="T60" fmla="*/ 4 w 102"/>
                <a:gd name="T61" fmla="*/ 69 h 100"/>
                <a:gd name="T62" fmla="*/ 8 w 102"/>
                <a:gd name="T63" fmla="*/ 78 h 100"/>
                <a:gd name="T64" fmla="*/ 14 w 102"/>
                <a:gd name="T65" fmla="*/ 86 h 100"/>
                <a:gd name="T66" fmla="*/ 22 w 102"/>
                <a:gd name="T67" fmla="*/ 92 h 100"/>
                <a:gd name="T68" fmla="*/ 30 w 102"/>
                <a:gd name="T69" fmla="*/ 96 h 100"/>
                <a:gd name="T70" fmla="*/ 40 w 102"/>
                <a:gd name="T71" fmla="*/ 99 h 100"/>
                <a:gd name="T72" fmla="*/ 51 w 102"/>
                <a:gd name="T73" fmla="*/ 100 h 100"/>
                <a:gd name="T74" fmla="*/ 51 w 102"/>
                <a:gd name="T7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2" h="100">
                  <a:moveTo>
                    <a:pt x="51" y="100"/>
                  </a:moveTo>
                  <a:lnTo>
                    <a:pt x="51" y="100"/>
                  </a:lnTo>
                  <a:lnTo>
                    <a:pt x="60" y="99"/>
                  </a:lnTo>
                  <a:lnTo>
                    <a:pt x="69" y="96"/>
                  </a:lnTo>
                  <a:lnTo>
                    <a:pt x="79" y="92"/>
                  </a:lnTo>
                  <a:lnTo>
                    <a:pt x="86" y="86"/>
                  </a:lnTo>
                  <a:lnTo>
                    <a:pt x="92" y="78"/>
                  </a:lnTo>
                  <a:lnTo>
                    <a:pt x="98" y="69"/>
                  </a:lnTo>
                  <a:lnTo>
                    <a:pt x="100" y="60"/>
                  </a:lnTo>
                  <a:lnTo>
                    <a:pt x="102" y="49"/>
                  </a:lnTo>
                  <a:lnTo>
                    <a:pt x="102" y="49"/>
                  </a:lnTo>
                  <a:lnTo>
                    <a:pt x="100" y="40"/>
                  </a:lnTo>
                  <a:lnTo>
                    <a:pt x="98" y="30"/>
                  </a:lnTo>
                  <a:lnTo>
                    <a:pt x="92" y="21"/>
                  </a:lnTo>
                  <a:lnTo>
                    <a:pt x="86" y="14"/>
                  </a:lnTo>
                  <a:lnTo>
                    <a:pt x="79" y="8"/>
                  </a:lnTo>
                  <a:lnTo>
                    <a:pt x="69" y="4"/>
                  </a:lnTo>
                  <a:lnTo>
                    <a:pt x="60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4" y="30"/>
                  </a:lnTo>
                  <a:lnTo>
                    <a:pt x="1" y="4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" y="60"/>
                  </a:lnTo>
                  <a:lnTo>
                    <a:pt x="4" y="69"/>
                  </a:lnTo>
                  <a:lnTo>
                    <a:pt x="8" y="78"/>
                  </a:lnTo>
                  <a:lnTo>
                    <a:pt x="14" y="86"/>
                  </a:lnTo>
                  <a:lnTo>
                    <a:pt x="22" y="92"/>
                  </a:lnTo>
                  <a:lnTo>
                    <a:pt x="30" y="96"/>
                  </a:lnTo>
                  <a:lnTo>
                    <a:pt x="40" y="99"/>
                  </a:lnTo>
                  <a:lnTo>
                    <a:pt x="51" y="100"/>
                  </a:lnTo>
                  <a:lnTo>
                    <a:pt x="5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9C9FE72C-FF2A-4C5D-8550-899D2DD9304C}"/>
              </a:ext>
            </a:extLst>
          </p:cNvPr>
          <p:cNvSpPr/>
          <p:nvPr/>
        </p:nvSpPr>
        <p:spPr>
          <a:xfrm>
            <a:off x="7057592" y="2247918"/>
            <a:ext cx="1465253" cy="305566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endParaRPr lang="en-US" sz="1400" b="1" dirty="0">
              <a:solidFill>
                <a:schemeClr val="tx1"/>
              </a:solidFill>
              <a:cs typeface="Open Sans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tx1"/>
                </a:solidFill>
                <a:cs typeface="Open Sans"/>
              </a:rPr>
              <a:t>Rewards Optimization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ea typeface="+mn-lt"/>
                <a:cs typeface="+mn-lt"/>
              </a:rPr>
              <a:t>Talent Insights &amp; Optimization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chemeClr val="tx1"/>
              </a:solidFill>
              <a:cs typeface="Open Sans"/>
            </a:endParaRPr>
          </a:p>
          <a:p>
            <a:pPr algn="ctr">
              <a:defRPr/>
            </a:pPr>
            <a:endParaRPr lang="en-US" sz="1150" b="1" dirty="0">
              <a:solidFill>
                <a:schemeClr val="tx1"/>
              </a:solidFill>
              <a:cs typeface="Open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773195-DD15-4510-B055-98553E452EC4}"/>
              </a:ext>
            </a:extLst>
          </p:cNvPr>
          <p:cNvSpPr/>
          <p:nvPr/>
        </p:nvSpPr>
        <p:spPr>
          <a:xfrm>
            <a:off x="8605075" y="1500496"/>
            <a:ext cx="1465253" cy="30595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endParaRPr lang="en-US" sz="1400" b="1" dirty="0">
              <a:solidFill>
                <a:schemeClr val="tx1"/>
              </a:solidFill>
              <a:cs typeface="Open Sans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tx1"/>
                </a:solidFill>
                <a:cs typeface="Open Sans"/>
              </a:rPr>
              <a:t>Employer Health Consulting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ea typeface="+mn-lt"/>
                <a:cs typeface="+mn-lt"/>
              </a:rPr>
              <a:t>Employer Cost Analysis &amp; Design</a:t>
            </a:r>
            <a:endParaRPr lang="en-US" sz="1200" dirty="0">
              <a:solidFill>
                <a:schemeClr val="tx1"/>
              </a:solidFill>
              <a:cs typeface="Times New Roman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Open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600" spc="3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8BE3EB-5F11-446D-8A99-B0EE29AA436B}"/>
              </a:ext>
            </a:extLst>
          </p:cNvPr>
          <p:cNvSpPr/>
          <p:nvPr/>
        </p:nvSpPr>
        <p:spPr>
          <a:xfrm>
            <a:off x="10152559" y="2247918"/>
            <a:ext cx="1465253" cy="30595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r>
              <a:rPr lang="en-US" sz="1400" b="1" dirty="0">
                <a:solidFill>
                  <a:schemeClr val="tx1"/>
                </a:solidFill>
                <a:cs typeface="Open Sans"/>
              </a:rPr>
              <a:t>Vendor Evaluation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ea typeface="+mn-lt"/>
                <a:cs typeface="+mn-lt"/>
              </a:rPr>
              <a:t>Provider Assessment &amp; Implementation</a:t>
            </a: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4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00" b="0" i="1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1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61D855-899A-4D10-9812-ABC87D75DBA9}"/>
              </a:ext>
            </a:extLst>
          </p:cNvPr>
          <p:cNvGrpSpPr>
            <a:grpSpLocks noChangeAspect="1"/>
          </p:cNvGrpSpPr>
          <p:nvPr/>
        </p:nvGrpSpPr>
        <p:grpSpPr>
          <a:xfrm>
            <a:off x="7455884" y="3000575"/>
            <a:ext cx="633678" cy="683891"/>
            <a:chOff x="6716713" y="4183698"/>
            <a:chExt cx="522288" cy="522288"/>
          </a:xfrm>
          <a:solidFill>
            <a:schemeClr val="tx1"/>
          </a:solidFill>
        </p:grpSpPr>
        <p:sp>
          <p:nvSpPr>
            <p:cNvPr id="43" name="Freeform 73">
              <a:extLst>
                <a:ext uri="{FF2B5EF4-FFF2-40B4-BE49-F238E27FC236}">
                  <a16:creationId xmlns:a16="http://schemas.microsoft.com/office/drawing/2014/main" id="{69050F42-9D49-4236-8A0C-B7483F9942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6713" y="4183698"/>
              <a:ext cx="522288" cy="522288"/>
            </a:xfrm>
            <a:custGeom>
              <a:avLst/>
              <a:gdLst>
                <a:gd name="T0" fmla="*/ 312 w 657"/>
                <a:gd name="T1" fmla="*/ 657 h 657"/>
                <a:gd name="T2" fmla="*/ 262 w 657"/>
                <a:gd name="T3" fmla="*/ 650 h 657"/>
                <a:gd name="T4" fmla="*/ 200 w 657"/>
                <a:gd name="T5" fmla="*/ 632 h 657"/>
                <a:gd name="T6" fmla="*/ 120 w 657"/>
                <a:gd name="T7" fmla="*/ 582 h 657"/>
                <a:gd name="T8" fmla="*/ 57 w 657"/>
                <a:gd name="T9" fmla="*/ 512 h 657"/>
                <a:gd name="T10" fmla="*/ 15 w 657"/>
                <a:gd name="T11" fmla="*/ 426 h 657"/>
                <a:gd name="T12" fmla="*/ 4 w 657"/>
                <a:gd name="T13" fmla="*/ 379 h 657"/>
                <a:gd name="T14" fmla="*/ 0 w 657"/>
                <a:gd name="T15" fmla="*/ 328 h 657"/>
                <a:gd name="T16" fmla="*/ 2 w 657"/>
                <a:gd name="T17" fmla="*/ 294 h 657"/>
                <a:gd name="T18" fmla="*/ 10 w 657"/>
                <a:gd name="T19" fmla="*/ 246 h 657"/>
                <a:gd name="T20" fmla="*/ 39 w 657"/>
                <a:gd name="T21" fmla="*/ 172 h 657"/>
                <a:gd name="T22" fmla="*/ 96 w 657"/>
                <a:gd name="T23" fmla="*/ 95 h 657"/>
                <a:gd name="T24" fmla="*/ 172 w 657"/>
                <a:gd name="T25" fmla="*/ 39 h 657"/>
                <a:gd name="T26" fmla="*/ 246 w 657"/>
                <a:gd name="T27" fmla="*/ 9 h 657"/>
                <a:gd name="T28" fmla="*/ 295 w 657"/>
                <a:gd name="T29" fmla="*/ 1 h 657"/>
                <a:gd name="T30" fmla="*/ 328 w 657"/>
                <a:gd name="T31" fmla="*/ 0 h 657"/>
                <a:gd name="T32" fmla="*/ 379 w 657"/>
                <a:gd name="T33" fmla="*/ 4 h 657"/>
                <a:gd name="T34" fmla="*/ 426 w 657"/>
                <a:gd name="T35" fmla="*/ 15 h 657"/>
                <a:gd name="T36" fmla="*/ 512 w 657"/>
                <a:gd name="T37" fmla="*/ 56 h 657"/>
                <a:gd name="T38" fmla="*/ 582 w 657"/>
                <a:gd name="T39" fmla="*/ 119 h 657"/>
                <a:gd name="T40" fmla="*/ 632 w 657"/>
                <a:gd name="T41" fmla="*/ 200 h 657"/>
                <a:gd name="T42" fmla="*/ 651 w 657"/>
                <a:gd name="T43" fmla="*/ 262 h 657"/>
                <a:gd name="T44" fmla="*/ 657 w 657"/>
                <a:gd name="T45" fmla="*/ 312 h 657"/>
                <a:gd name="T46" fmla="*/ 657 w 657"/>
                <a:gd name="T47" fmla="*/ 345 h 657"/>
                <a:gd name="T48" fmla="*/ 651 w 657"/>
                <a:gd name="T49" fmla="*/ 395 h 657"/>
                <a:gd name="T50" fmla="*/ 632 w 657"/>
                <a:gd name="T51" fmla="*/ 457 h 657"/>
                <a:gd name="T52" fmla="*/ 582 w 657"/>
                <a:gd name="T53" fmla="*/ 537 h 657"/>
                <a:gd name="T54" fmla="*/ 512 w 657"/>
                <a:gd name="T55" fmla="*/ 601 h 657"/>
                <a:gd name="T56" fmla="*/ 426 w 657"/>
                <a:gd name="T57" fmla="*/ 642 h 657"/>
                <a:gd name="T58" fmla="*/ 379 w 657"/>
                <a:gd name="T59" fmla="*/ 653 h 657"/>
                <a:gd name="T60" fmla="*/ 328 w 657"/>
                <a:gd name="T61" fmla="*/ 657 h 657"/>
                <a:gd name="T62" fmla="*/ 328 w 657"/>
                <a:gd name="T63" fmla="*/ 37 h 657"/>
                <a:gd name="T64" fmla="*/ 242 w 657"/>
                <a:gd name="T65" fmla="*/ 50 h 657"/>
                <a:gd name="T66" fmla="*/ 166 w 657"/>
                <a:gd name="T67" fmla="*/ 87 h 657"/>
                <a:gd name="T68" fmla="*/ 104 w 657"/>
                <a:gd name="T69" fmla="*/ 144 h 657"/>
                <a:gd name="T70" fmla="*/ 61 w 657"/>
                <a:gd name="T71" fmla="*/ 215 h 657"/>
                <a:gd name="T72" fmla="*/ 39 w 657"/>
                <a:gd name="T73" fmla="*/ 298 h 657"/>
                <a:gd name="T74" fmla="*/ 39 w 657"/>
                <a:gd name="T75" fmla="*/ 359 h 657"/>
                <a:gd name="T76" fmla="*/ 61 w 657"/>
                <a:gd name="T77" fmla="*/ 442 h 657"/>
                <a:gd name="T78" fmla="*/ 104 w 657"/>
                <a:gd name="T79" fmla="*/ 513 h 657"/>
                <a:gd name="T80" fmla="*/ 166 w 657"/>
                <a:gd name="T81" fmla="*/ 570 h 657"/>
                <a:gd name="T82" fmla="*/ 242 w 657"/>
                <a:gd name="T83" fmla="*/ 606 h 657"/>
                <a:gd name="T84" fmla="*/ 328 w 657"/>
                <a:gd name="T85" fmla="*/ 619 h 657"/>
                <a:gd name="T86" fmla="*/ 387 w 657"/>
                <a:gd name="T87" fmla="*/ 614 h 657"/>
                <a:gd name="T88" fmla="*/ 468 w 657"/>
                <a:gd name="T89" fmla="*/ 585 h 657"/>
                <a:gd name="T90" fmla="*/ 535 w 657"/>
                <a:gd name="T91" fmla="*/ 535 h 657"/>
                <a:gd name="T92" fmla="*/ 585 w 657"/>
                <a:gd name="T93" fmla="*/ 468 h 657"/>
                <a:gd name="T94" fmla="*/ 614 w 657"/>
                <a:gd name="T95" fmla="*/ 387 h 657"/>
                <a:gd name="T96" fmla="*/ 620 w 657"/>
                <a:gd name="T97" fmla="*/ 328 h 657"/>
                <a:gd name="T98" fmla="*/ 606 w 657"/>
                <a:gd name="T99" fmla="*/ 242 h 657"/>
                <a:gd name="T100" fmla="*/ 570 w 657"/>
                <a:gd name="T101" fmla="*/ 165 h 657"/>
                <a:gd name="T102" fmla="*/ 514 w 657"/>
                <a:gd name="T103" fmla="*/ 103 h 657"/>
                <a:gd name="T104" fmla="*/ 442 w 657"/>
                <a:gd name="T105" fmla="*/ 60 h 657"/>
                <a:gd name="T106" fmla="*/ 359 w 657"/>
                <a:gd name="T107" fmla="*/ 3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7" h="657">
                  <a:moveTo>
                    <a:pt x="328" y="657"/>
                  </a:moveTo>
                  <a:lnTo>
                    <a:pt x="328" y="657"/>
                  </a:lnTo>
                  <a:lnTo>
                    <a:pt x="312" y="657"/>
                  </a:lnTo>
                  <a:lnTo>
                    <a:pt x="295" y="656"/>
                  </a:lnTo>
                  <a:lnTo>
                    <a:pt x="278" y="653"/>
                  </a:lnTo>
                  <a:lnTo>
                    <a:pt x="262" y="650"/>
                  </a:lnTo>
                  <a:lnTo>
                    <a:pt x="246" y="646"/>
                  </a:lnTo>
                  <a:lnTo>
                    <a:pt x="231" y="642"/>
                  </a:lnTo>
                  <a:lnTo>
                    <a:pt x="200" y="632"/>
                  </a:lnTo>
                  <a:lnTo>
                    <a:pt x="172" y="618"/>
                  </a:lnTo>
                  <a:lnTo>
                    <a:pt x="145" y="601"/>
                  </a:lnTo>
                  <a:lnTo>
                    <a:pt x="120" y="582"/>
                  </a:lnTo>
                  <a:lnTo>
                    <a:pt x="96" y="560"/>
                  </a:lnTo>
                  <a:lnTo>
                    <a:pt x="75" y="537"/>
                  </a:lnTo>
                  <a:lnTo>
                    <a:pt x="57" y="512"/>
                  </a:lnTo>
                  <a:lnTo>
                    <a:pt x="39" y="485"/>
                  </a:lnTo>
                  <a:lnTo>
                    <a:pt x="26" y="457"/>
                  </a:lnTo>
                  <a:lnTo>
                    <a:pt x="15" y="426"/>
                  </a:lnTo>
                  <a:lnTo>
                    <a:pt x="10" y="411"/>
                  </a:lnTo>
                  <a:lnTo>
                    <a:pt x="7" y="395"/>
                  </a:lnTo>
                  <a:lnTo>
                    <a:pt x="4" y="379"/>
                  </a:lnTo>
                  <a:lnTo>
                    <a:pt x="2" y="361"/>
                  </a:lnTo>
                  <a:lnTo>
                    <a:pt x="0" y="345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12"/>
                  </a:lnTo>
                  <a:lnTo>
                    <a:pt x="2" y="294"/>
                  </a:lnTo>
                  <a:lnTo>
                    <a:pt x="4" y="278"/>
                  </a:lnTo>
                  <a:lnTo>
                    <a:pt x="7" y="262"/>
                  </a:lnTo>
                  <a:lnTo>
                    <a:pt x="10" y="246"/>
                  </a:lnTo>
                  <a:lnTo>
                    <a:pt x="15" y="231"/>
                  </a:lnTo>
                  <a:lnTo>
                    <a:pt x="26" y="200"/>
                  </a:lnTo>
                  <a:lnTo>
                    <a:pt x="39" y="172"/>
                  </a:lnTo>
                  <a:lnTo>
                    <a:pt x="57" y="145"/>
                  </a:lnTo>
                  <a:lnTo>
                    <a:pt x="75" y="119"/>
                  </a:lnTo>
                  <a:lnTo>
                    <a:pt x="96" y="95"/>
                  </a:lnTo>
                  <a:lnTo>
                    <a:pt x="120" y="75"/>
                  </a:lnTo>
                  <a:lnTo>
                    <a:pt x="145" y="56"/>
                  </a:lnTo>
                  <a:lnTo>
                    <a:pt x="172" y="39"/>
                  </a:lnTo>
                  <a:lnTo>
                    <a:pt x="200" y="25"/>
                  </a:lnTo>
                  <a:lnTo>
                    <a:pt x="231" y="15"/>
                  </a:lnTo>
                  <a:lnTo>
                    <a:pt x="246" y="9"/>
                  </a:lnTo>
                  <a:lnTo>
                    <a:pt x="262" y="7"/>
                  </a:lnTo>
                  <a:lnTo>
                    <a:pt x="278" y="4"/>
                  </a:lnTo>
                  <a:lnTo>
                    <a:pt x="295" y="1"/>
                  </a:lnTo>
                  <a:lnTo>
                    <a:pt x="312" y="0"/>
                  </a:lnTo>
                  <a:lnTo>
                    <a:pt x="328" y="0"/>
                  </a:lnTo>
                  <a:lnTo>
                    <a:pt x="328" y="0"/>
                  </a:lnTo>
                  <a:lnTo>
                    <a:pt x="346" y="0"/>
                  </a:lnTo>
                  <a:lnTo>
                    <a:pt x="362" y="1"/>
                  </a:lnTo>
                  <a:lnTo>
                    <a:pt x="379" y="4"/>
                  </a:lnTo>
                  <a:lnTo>
                    <a:pt x="395" y="7"/>
                  </a:lnTo>
                  <a:lnTo>
                    <a:pt x="411" y="9"/>
                  </a:lnTo>
                  <a:lnTo>
                    <a:pt x="426" y="15"/>
                  </a:lnTo>
                  <a:lnTo>
                    <a:pt x="457" y="25"/>
                  </a:lnTo>
                  <a:lnTo>
                    <a:pt x="485" y="39"/>
                  </a:lnTo>
                  <a:lnTo>
                    <a:pt x="512" y="56"/>
                  </a:lnTo>
                  <a:lnTo>
                    <a:pt x="538" y="75"/>
                  </a:lnTo>
                  <a:lnTo>
                    <a:pt x="561" y="95"/>
                  </a:lnTo>
                  <a:lnTo>
                    <a:pt x="582" y="119"/>
                  </a:lnTo>
                  <a:lnTo>
                    <a:pt x="601" y="145"/>
                  </a:lnTo>
                  <a:lnTo>
                    <a:pt x="618" y="172"/>
                  </a:lnTo>
                  <a:lnTo>
                    <a:pt x="632" y="200"/>
                  </a:lnTo>
                  <a:lnTo>
                    <a:pt x="643" y="231"/>
                  </a:lnTo>
                  <a:lnTo>
                    <a:pt x="648" y="246"/>
                  </a:lnTo>
                  <a:lnTo>
                    <a:pt x="651" y="262"/>
                  </a:lnTo>
                  <a:lnTo>
                    <a:pt x="653" y="278"/>
                  </a:lnTo>
                  <a:lnTo>
                    <a:pt x="656" y="294"/>
                  </a:lnTo>
                  <a:lnTo>
                    <a:pt x="657" y="312"/>
                  </a:lnTo>
                  <a:lnTo>
                    <a:pt x="657" y="328"/>
                  </a:lnTo>
                  <a:lnTo>
                    <a:pt x="657" y="328"/>
                  </a:lnTo>
                  <a:lnTo>
                    <a:pt x="657" y="345"/>
                  </a:lnTo>
                  <a:lnTo>
                    <a:pt x="656" y="361"/>
                  </a:lnTo>
                  <a:lnTo>
                    <a:pt x="653" y="379"/>
                  </a:lnTo>
                  <a:lnTo>
                    <a:pt x="651" y="395"/>
                  </a:lnTo>
                  <a:lnTo>
                    <a:pt x="648" y="411"/>
                  </a:lnTo>
                  <a:lnTo>
                    <a:pt x="643" y="426"/>
                  </a:lnTo>
                  <a:lnTo>
                    <a:pt x="632" y="457"/>
                  </a:lnTo>
                  <a:lnTo>
                    <a:pt x="618" y="485"/>
                  </a:lnTo>
                  <a:lnTo>
                    <a:pt x="601" y="512"/>
                  </a:lnTo>
                  <a:lnTo>
                    <a:pt x="582" y="537"/>
                  </a:lnTo>
                  <a:lnTo>
                    <a:pt x="561" y="560"/>
                  </a:lnTo>
                  <a:lnTo>
                    <a:pt x="538" y="582"/>
                  </a:lnTo>
                  <a:lnTo>
                    <a:pt x="512" y="601"/>
                  </a:lnTo>
                  <a:lnTo>
                    <a:pt x="485" y="618"/>
                  </a:lnTo>
                  <a:lnTo>
                    <a:pt x="457" y="632"/>
                  </a:lnTo>
                  <a:lnTo>
                    <a:pt x="426" y="642"/>
                  </a:lnTo>
                  <a:lnTo>
                    <a:pt x="411" y="646"/>
                  </a:lnTo>
                  <a:lnTo>
                    <a:pt x="395" y="650"/>
                  </a:lnTo>
                  <a:lnTo>
                    <a:pt x="379" y="653"/>
                  </a:lnTo>
                  <a:lnTo>
                    <a:pt x="362" y="656"/>
                  </a:lnTo>
                  <a:lnTo>
                    <a:pt x="346" y="657"/>
                  </a:lnTo>
                  <a:lnTo>
                    <a:pt x="328" y="657"/>
                  </a:lnTo>
                  <a:lnTo>
                    <a:pt x="328" y="657"/>
                  </a:lnTo>
                  <a:close/>
                  <a:moveTo>
                    <a:pt x="328" y="37"/>
                  </a:moveTo>
                  <a:lnTo>
                    <a:pt x="328" y="37"/>
                  </a:lnTo>
                  <a:lnTo>
                    <a:pt x="299" y="39"/>
                  </a:lnTo>
                  <a:lnTo>
                    <a:pt x="270" y="43"/>
                  </a:lnTo>
                  <a:lnTo>
                    <a:pt x="242" y="50"/>
                  </a:lnTo>
                  <a:lnTo>
                    <a:pt x="215" y="60"/>
                  </a:lnTo>
                  <a:lnTo>
                    <a:pt x="190" y="72"/>
                  </a:lnTo>
                  <a:lnTo>
                    <a:pt x="166" y="87"/>
                  </a:lnTo>
                  <a:lnTo>
                    <a:pt x="144" y="103"/>
                  </a:lnTo>
                  <a:lnTo>
                    <a:pt x="123" y="122"/>
                  </a:lnTo>
                  <a:lnTo>
                    <a:pt x="104" y="144"/>
                  </a:lnTo>
                  <a:lnTo>
                    <a:pt x="88" y="165"/>
                  </a:lnTo>
                  <a:lnTo>
                    <a:pt x="73" y="189"/>
                  </a:lnTo>
                  <a:lnTo>
                    <a:pt x="61" y="215"/>
                  </a:lnTo>
                  <a:lnTo>
                    <a:pt x="50" y="242"/>
                  </a:lnTo>
                  <a:lnTo>
                    <a:pt x="43" y="270"/>
                  </a:lnTo>
                  <a:lnTo>
                    <a:pt x="39" y="298"/>
                  </a:lnTo>
                  <a:lnTo>
                    <a:pt x="38" y="328"/>
                  </a:lnTo>
                  <a:lnTo>
                    <a:pt x="38" y="328"/>
                  </a:lnTo>
                  <a:lnTo>
                    <a:pt x="39" y="359"/>
                  </a:lnTo>
                  <a:lnTo>
                    <a:pt x="43" y="387"/>
                  </a:lnTo>
                  <a:lnTo>
                    <a:pt x="50" y="415"/>
                  </a:lnTo>
                  <a:lnTo>
                    <a:pt x="61" y="442"/>
                  </a:lnTo>
                  <a:lnTo>
                    <a:pt x="73" y="468"/>
                  </a:lnTo>
                  <a:lnTo>
                    <a:pt x="88" y="492"/>
                  </a:lnTo>
                  <a:lnTo>
                    <a:pt x="104" y="513"/>
                  </a:lnTo>
                  <a:lnTo>
                    <a:pt x="123" y="535"/>
                  </a:lnTo>
                  <a:lnTo>
                    <a:pt x="144" y="554"/>
                  </a:lnTo>
                  <a:lnTo>
                    <a:pt x="166" y="570"/>
                  </a:lnTo>
                  <a:lnTo>
                    <a:pt x="190" y="585"/>
                  </a:lnTo>
                  <a:lnTo>
                    <a:pt x="215" y="597"/>
                  </a:lnTo>
                  <a:lnTo>
                    <a:pt x="242" y="606"/>
                  </a:lnTo>
                  <a:lnTo>
                    <a:pt x="270" y="614"/>
                  </a:lnTo>
                  <a:lnTo>
                    <a:pt x="299" y="618"/>
                  </a:lnTo>
                  <a:lnTo>
                    <a:pt x="328" y="619"/>
                  </a:lnTo>
                  <a:lnTo>
                    <a:pt x="328" y="619"/>
                  </a:lnTo>
                  <a:lnTo>
                    <a:pt x="359" y="618"/>
                  </a:lnTo>
                  <a:lnTo>
                    <a:pt x="387" y="614"/>
                  </a:lnTo>
                  <a:lnTo>
                    <a:pt x="415" y="606"/>
                  </a:lnTo>
                  <a:lnTo>
                    <a:pt x="442" y="597"/>
                  </a:lnTo>
                  <a:lnTo>
                    <a:pt x="468" y="585"/>
                  </a:lnTo>
                  <a:lnTo>
                    <a:pt x="492" y="570"/>
                  </a:lnTo>
                  <a:lnTo>
                    <a:pt x="514" y="554"/>
                  </a:lnTo>
                  <a:lnTo>
                    <a:pt x="535" y="535"/>
                  </a:lnTo>
                  <a:lnTo>
                    <a:pt x="554" y="513"/>
                  </a:lnTo>
                  <a:lnTo>
                    <a:pt x="570" y="492"/>
                  </a:lnTo>
                  <a:lnTo>
                    <a:pt x="585" y="468"/>
                  </a:lnTo>
                  <a:lnTo>
                    <a:pt x="597" y="442"/>
                  </a:lnTo>
                  <a:lnTo>
                    <a:pt x="606" y="415"/>
                  </a:lnTo>
                  <a:lnTo>
                    <a:pt x="614" y="387"/>
                  </a:lnTo>
                  <a:lnTo>
                    <a:pt x="618" y="359"/>
                  </a:lnTo>
                  <a:lnTo>
                    <a:pt x="620" y="328"/>
                  </a:lnTo>
                  <a:lnTo>
                    <a:pt x="620" y="328"/>
                  </a:lnTo>
                  <a:lnTo>
                    <a:pt x="618" y="298"/>
                  </a:lnTo>
                  <a:lnTo>
                    <a:pt x="614" y="270"/>
                  </a:lnTo>
                  <a:lnTo>
                    <a:pt x="606" y="242"/>
                  </a:lnTo>
                  <a:lnTo>
                    <a:pt x="597" y="215"/>
                  </a:lnTo>
                  <a:lnTo>
                    <a:pt x="585" y="189"/>
                  </a:lnTo>
                  <a:lnTo>
                    <a:pt x="570" y="165"/>
                  </a:lnTo>
                  <a:lnTo>
                    <a:pt x="554" y="144"/>
                  </a:lnTo>
                  <a:lnTo>
                    <a:pt x="535" y="122"/>
                  </a:lnTo>
                  <a:lnTo>
                    <a:pt x="514" y="103"/>
                  </a:lnTo>
                  <a:lnTo>
                    <a:pt x="492" y="87"/>
                  </a:lnTo>
                  <a:lnTo>
                    <a:pt x="468" y="72"/>
                  </a:lnTo>
                  <a:lnTo>
                    <a:pt x="442" y="60"/>
                  </a:lnTo>
                  <a:lnTo>
                    <a:pt x="415" y="50"/>
                  </a:lnTo>
                  <a:lnTo>
                    <a:pt x="387" y="43"/>
                  </a:lnTo>
                  <a:lnTo>
                    <a:pt x="359" y="39"/>
                  </a:lnTo>
                  <a:lnTo>
                    <a:pt x="328" y="37"/>
                  </a:lnTo>
                  <a:lnTo>
                    <a:pt x="328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Freeform 216">
              <a:extLst>
                <a:ext uri="{FF2B5EF4-FFF2-40B4-BE49-F238E27FC236}">
                  <a16:creationId xmlns:a16="http://schemas.microsoft.com/office/drawing/2014/main" id="{65814604-EF01-42F4-B430-1AE950EB09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1013" y="4294823"/>
              <a:ext cx="296863" cy="298450"/>
            </a:xfrm>
            <a:custGeom>
              <a:avLst/>
              <a:gdLst>
                <a:gd name="T0" fmla="*/ 321 w 374"/>
                <a:gd name="T1" fmla="*/ 151 h 375"/>
                <a:gd name="T2" fmla="*/ 336 w 374"/>
                <a:gd name="T3" fmla="*/ 81 h 375"/>
                <a:gd name="T4" fmla="*/ 336 w 374"/>
                <a:gd name="T5" fmla="*/ 73 h 375"/>
                <a:gd name="T6" fmla="*/ 298 w 374"/>
                <a:gd name="T7" fmla="*/ 36 h 375"/>
                <a:gd name="T8" fmla="*/ 255 w 374"/>
                <a:gd name="T9" fmla="*/ 67 h 375"/>
                <a:gd name="T10" fmla="*/ 216 w 374"/>
                <a:gd name="T11" fmla="*/ 5 h 375"/>
                <a:gd name="T12" fmla="*/ 211 w 374"/>
                <a:gd name="T13" fmla="*/ 0 h 375"/>
                <a:gd name="T14" fmla="*/ 159 w 374"/>
                <a:gd name="T15" fmla="*/ 1 h 375"/>
                <a:gd name="T16" fmla="*/ 151 w 374"/>
                <a:gd name="T17" fmla="*/ 54 h 375"/>
                <a:gd name="T18" fmla="*/ 79 w 374"/>
                <a:gd name="T19" fmla="*/ 38 h 375"/>
                <a:gd name="T20" fmla="*/ 71 w 374"/>
                <a:gd name="T21" fmla="*/ 38 h 375"/>
                <a:gd name="T22" fmla="*/ 35 w 374"/>
                <a:gd name="T23" fmla="*/ 77 h 375"/>
                <a:gd name="T24" fmla="*/ 66 w 374"/>
                <a:gd name="T25" fmla="*/ 118 h 375"/>
                <a:gd name="T26" fmla="*/ 5 w 374"/>
                <a:gd name="T27" fmla="*/ 157 h 375"/>
                <a:gd name="T28" fmla="*/ 0 w 374"/>
                <a:gd name="T29" fmla="*/ 163 h 375"/>
                <a:gd name="T30" fmla="*/ 1 w 374"/>
                <a:gd name="T31" fmla="*/ 215 h 375"/>
                <a:gd name="T32" fmla="*/ 52 w 374"/>
                <a:gd name="T33" fmla="*/ 224 h 375"/>
                <a:gd name="T34" fmla="*/ 36 w 374"/>
                <a:gd name="T35" fmla="*/ 294 h 375"/>
                <a:gd name="T36" fmla="*/ 38 w 374"/>
                <a:gd name="T37" fmla="*/ 302 h 375"/>
                <a:gd name="T38" fmla="*/ 74 w 374"/>
                <a:gd name="T39" fmla="*/ 339 h 375"/>
                <a:gd name="T40" fmla="*/ 79 w 374"/>
                <a:gd name="T41" fmla="*/ 337 h 375"/>
                <a:gd name="T42" fmla="*/ 133 w 374"/>
                <a:gd name="T43" fmla="*/ 316 h 375"/>
                <a:gd name="T44" fmla="*/ 156 w 374"/>
                <a:gd name="T45" fmla="*/ 370 h 375"/>
                <a:gd name="T46" fmla="*/ 211 w 374"/>
                <a:gd name="T47" fmla="*/ 375 h 375"/>
                <a:gd name="T48" fmla="*/ 216 w 374"/>
                <a:gd name="T49" fmla="*/ 370 h 375"/>
                <a:gd name="T50" fmla="*/ 239 w 374"/>
                <a:gd name="T51" fmla="*/ 316 h 375"/>
                <a:gd name="T52" fmla="*/ 294 w 374"/>
                <a:gd name="T53" fmla="*/ 337 h 375"/>
                <a:gd name="T54" fmla="*/ 300 w 374"/>
                <a:gd name="T55" fmla="*/ 339 h 375"/>
                <a:gd name="T56" fmla="*/ 336 w 374"/>
                <a:gd name="T57" fmla="*/ 302 h 375"/>
                <a:gd name="T58" fmla="*/ 308 w 374"/>
                <a:gd name="T59" fmla="*/ 257 h 375"/>
                <a:gd name="T60" fmla="*/ 321 w 374"/>
                <a:gd name="T61" fmla="*/ 224 h 375"/>
                <a:gd name="T62" fmla="*/ 372 w 374"/>
                <a:gd name="T63" fmla="*/ 215 h 375"/>
                <a:gd name="T64" fmla="*/ 374 w 374"/>
                <a:gd name="T65" fmla="*/ 163 h 375"/>
                <a:gd name="T66" fmla="*/ 368 w 374"/>
                <a:gd name="T67" fmla="*/ 157 h 375"/>
                <a:gd name="T68" fmla="*/ 179 w 374"/>
                <a:gd name="T69" fmla="*/ 266 h 375"/>
                <a:gd name="T70" fmla="*/ 142 w 374"/>
                <a:gd name="T71" fmla="*/ 254 h 375"/>
                <a:gd name="T72" fmla="*/ 113 w 374"/>
                <a:gd name="T73" fmla="*/ 219 h 375"/>
                <a:gd name="T74" fmla="*/ 108 w 374"/>
                <a:gd name="T75" fmla="*/ 187 h 375"/>
                <a:gd name="T76" fmla="*/ 109 w 374"/>
                <a:gd name="T77" fmla="*/ 171 h 375"/>
                <a:gd name="T78" fmla="*/ 130 w 374"/>
                <a:gd name="T79" fmla="*/ 132 h 375"/>
                <a:gd name="T80" fmla="*/ 171 w 374"/>
                <a:gd name="T81" fmla="*/ 109 h 375"/>
                <a:gd name="T82" fmla="*/ 187 w 374"/>
                <a:gd name="T83" fmla="*/ 108 h 375"/>
                <a:gd name="T84" fmla="*/ 218 w 374"/>
                <a:gd name="T85" fmla="*/ 114 h 375"/>
                <a:gd name="T86" fmla="*/ 253 w 374"/>
                <a:gd name="T87" fmla="*/ 142 h 375"/>
                <a:gd name="T88" fmla="*/ 266 w 374"/>
                <a:gd name="T89" fmla="*/ 179 h 375"/>
                <a:gd name="T90" fmla="*/ 266 w 374"/>
                <a:gd name="T91" fmla="*/ 196 h 375"/>
                <a:gd name="T92" fmla="*/ 253 w 374"/>
                <a:gd name="T93" fmla="*/ 233 h 375"/>
                <a:gd name="T94" fmla="*/ 218 w 374"/>
                <a:gd name="T95" fmla="*/ 261 h 375"/>
                <a:gd name="T96" fmla="*/ 187 w 374"/>
                <a:gd name="T97" fmla="*/ 267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4" h="375">
                  <a:moveTo>
                    <a:pt x="368" y="157"/>
                  </a:moveTo>
                  <a:lnTo>
                    <a:pt x="321" y="151"/>
                  </a:lnTo>
                  <a:lnTo>
                    <a:pt x="321" y="151"/>
                  </a:lnTo>
                  <a:lnTo>
                    <a:pt x="314" y="134"/>
                  </a:lnTo>
                  <a:lnTo>
                    <a:pt x="308" y="118"/>
                  </a:lnTo>
                  <a:lnTo>
                    <a:pt x="336" y="81"/>
                  </a:lnTo>
                  <a:lnTo>
                    <a:pt x="336" y="81"/>
                  </a:lnTo>
                  <a:lnTo>
                    <a:pt x="337" y="77"/>
                  </a:lnTo>
                  <a:lnTo>
                    <a:pt x="336" y="73"/>
                  </a:lnTo>
                  <a:lnTo>
                    <a:pt x="302" y="38"/>
                  </a:lnTo>
                  <a:lnTo>
                    <a:pt x="302" y="38"/>
                  </a:lnTo>
                  <a:lnTo>
                    <a:pt x="298" y="36"/>
                  </a:lnTo>
                  <a:lnTo>
                    <a:pt x="294" y="38"/>
                  </a:lnTo>
                  <a:lnTo>
                    <a:pt x="255" y="67"/>
                  </a:lnTo>
                  <a:lnTo>
                    <a:pt x="255" y="67"/>
                  </a:lnTo>
                  <a:lnTo>
                    <a:pt x="239" y="59"/>
                  </a:lnTo>
                  <a:lnTo>
                    <a:pt x="223" y="54"/>
                  </a:lnTo>
                  <a:lnTo>
                    <a:pt x="216" y="5"/>
                  </a:lnTo>
                  <a:lnTo>
                    <a:pt x="216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59" y="1"/>
                  </a:lnTo>
                  <a:lnTo>
                    <a:pt x="156" y="5"/>
                  </a:lnTo>
                  <a:lnTo>
                    <a:pt x="151" y="54"/>
                  </a:lnTo>
                  <a:lnTo>
                    <a:pt x="151" y="54"/>
                  </a:lnTo>
                  <a:lnTo>
                    <a:pt x="133" y="59"/>
                  </a:lnTo>
                  <a:lnTo>
                    <a:pt x="118" y="67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38" y="73"/>
                  </a:lnTo>
                  <a:lnTo>
                    <a:pt x="38" y="73"/>
                  </a:lnTo>
                  <a:lnTo>
                    <a:pt x="35" y="77"/>
                  </a:lnTo>
                  <a:lnTo>
                    <a:pt x="36" y="81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58" y="134"/>
                  </a:lnTo>
                  <a:lnTo>
                    <a:pt x="52" y="151"/>
                  </a:lnTo>
                  <a:lnTo>
                    <a:pt x="5" y="157"/>
                  </a:lnTo>
                  <a:lnTo>
                    <a:pt x="5" y="157"/>
                  </a:lnTo>
                  <a:lnTo>
                    <a:pt x="1" y="160"/>
                  </a:lnTo>
                  <a:lnTo>
                    <a:pt x="0" y="163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" y="215"/>
                  </a:lnTo>
                  <a:lnTo>
                    <a:pt x="5" y="218"/>
                  </a:lnTo>
                  <a:lnTo>
                    <a:pt x="52" y="224"/>
                  </a:lnTo>
                  <a:lnTo>
                    <a:pt x="52" y="224"/>
                  </a:lnTo>
                  <a:lnTo>
                    <a:pt x="58" y="241"/>
                  </a:lnTo>
                  <a:lnTo>
                    <a:pt x="66" y="257"/>
                  </a:lnTo>
                  <a:lnTo>
                    <a:pt x="36" y="294"/>
                  </a:lnTo>
                  <a:lnTo>
                    <a:pt x="36" y="294"/>
                  </a:lnTo>
                  <a:lnTo>
                    <a:pt x="35" y="298"/>
                  </a:lnTo>
                  <a:lnTo>
                    <a:pt x="38" y="302"/>
                  </a:lnTo>
                  <a:lnTo>
                    <a:pt x="71" y="337"/>
                  </a:lnTo>
                  <a:lnTo>
                    <a:pt x="71" y="337"/>
                  </a:lnTo>
                  <a:lnTo>
                    <a:pt x="74" y="339"/>
                  </a:lnTo>
                  <a:lnTo>
                    <a:pt x="75" y="339"/>
                  </a:lnTo>
                  <a:lnTo>
                    <a:pt x="75" y="339"/>
                  </a:lnTo>
                  <a:lnTo>
                    <a:pt x="79" y="337"/>
                  </a:lnTo>
                  <a:lnTo>
                    <a:pt x="118" y="308"/>
                  </a:lnTo>
                  <a:lnTo>
                    <a:pt x="118" y="308"/>
                  </a:lnTo>
                  <a:lnTo>
                    <a:pt x="133" y="316"/>
                  </a:lnTo>
                  <a:lnTo>
                    <a:pt x="151" y="321"/>
                  </a:lnTo>
                  <a:lnTo>
                    <a:pt x="156" y="370"/>
                  </a:lnTo>
                  <a:lnTo>
                    <a:pt x="156" y="370"/>
                  </a:lnTo>
                  <a:lnTo>
                    <a:pt x="159" y="374"/>
                  </a:lnTo>
                  <a:lnTo>
                    <a:pt x="163" y="375"/>
                  </a:lnTo>
                  <a:lnTo>
                    <a:pt x="211" y="375"/>
                  </a:lnTo>
                  <a:lnTo>
                    <a:pt x="211" y="375"/>
                  </a:lnTo>
                  <a:lnTo>
                    <a:pt x="215" y="374"/>
                  </a:lnTo>
                  <a:lnTo>
                    <a:pt x="216" y="370"/>
                  </a:lnTo>
                  <a:lnTo>
                    <a:pt x="223" y="321"/>
                  </a:lnTo>
                  <a:lnTo>
                    <a:pt x="223" y="321"/>
                  </a:lnTo>
                  <a:lnTo>
                    <a:pt x="239" y="316"/>
                  </a:lnTo>
                  <a:lnTo>
                    <a:pt x="255" y="308"/>
                  </a:lnTo>
                  <a:lnTo>
                    <a:pt x="294" y="337"/>
                  </a:lnTo>
                  <a:lnTo>
                    <a:pt x="294" y="337"/>
                  </a:lnTo>
                  <a:lnTo>
                    <a:pt x="297" y="339"/>
                  </a:lnTo>
                  <a:lnTo>
                    <a:pt x="297" y="339"/>
                  </a:lnTo>
                  <a:lnTo>
                    <a:pt x="300" y="339"/>
                  </a:lnTo>
                  <a:lnTo>
                    <a:pt x="302" y="337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37" y="298"/>
                  </a:lnTo>
                  <a:lnTo>
                    <a:pt x="336" y="294"/>
                  </a:lnTo>
                  <a:lnTo>
                    <a:pt x="308" y="257"/>
                  </a:lnTo>
                  <a:lnTo>
                    <a:pt x="308" y="257"/>
                  </a:lnTo>
                  <a:lnTo>
                    <a:pt x="314" y="241"/>
                  </a:lnTo>
                  <a:lnTo>
                    <a:pt x="321" y="224"/>
                  </a:lnTo>
                  <a:lnTo>
                    <a:pt x="368" y="218"/>
                  </a:lnTo>
                  <a:lnTo>
                    <a:pt x="368" y="218"/>
                  </a:lnTo>
                  <a:lnTo>
                    <a:pt x="372" y="215"/>
                  </a:lnTo>
                  <a:lnTo>
                    <a:pt x="374" y="211"/>
                  </a:lnTo>
                  <a:lnTo>
                    <a:pt x="374" y="163"/>
                  </a:lnTo>
                  <a:lnTo>
                    <a:pt x="374" y="163"/>
                  </a:lnTo>
                  <a:lnTo>
                    <a:pt x="372" y="160"/>
                  </a:lnTo>
                  <a:lnTo>
                    <a:pt x="368" y="157"/>
                  </a:lnTo>
                  <a:lnTo>
                    <a:pt x="368" y="157"/>
                  </a:lnTo>
                  <a:close/>
                  <a:moveTo>
                    <a:pt x="187" y="267"/>
                  </a:moveTo>
                  <a:lnTo>
                    <a:pt x="187" y="267"/>
                  </a:lnTo>
                  <a:lnTo>
                    <a:pt x="179" y="266"/>
                  </a:lnTo>
                  <a:lnTo>
                    <a:pt x="171" y="266"/>
                  </a:lnTo>
                  <a:lnTo>
                    <a:pt x="156" y="261"/>
                  </a:lnTo>
                  <a:lnTo>
                    <a:pt x="142" y="254"/>
                  </a:lnTo>
                  <a:lnTo>
                    <a:pt x="130" y="243"/>
                  </a:lnTo>
                  <a:lnTo>
                    <a:pt x="121" y="233"/>
                  </a:lnTo>
                  <a:lnTo>
                    <a:pt x="113" y="219"/>
                  </a:lnTo>
                  <a:lnTo>
                    <a:pt x="109" y="203"/>
                  </a:lnTo>
                  <a:lnTo>
                    <a:pt x="108" y="196"/>
                  </a:lnTo>
                  <a:lnTo>
                    <a:pt x="108" y="187"/>
                  </a:lnTo>
                  <a:lnTo>
                    <a:pt x="108" y="187"/>
                  </a:lnTo>
                  <a:lnTo>
                    <a:pt x="108" y="179"/>
                  </a:lnTo>
                  <a:lnTo>
                    <a:pt x="109" y="171"/>
                  </a:lnTo>
                  <a:lnTo>
                    <a:pt x="113" y="156"/>
                  </a:lnTo>
                  <a:lnTo>
                    <a:pt x="121" y="142"/>
                  </a:lnTo>
                  <a:lnTo>
                    <a:pt x="130" y="132"/>
                  </a:lnTo>
                  <a:lnTo>
                    <a:pt x="142" y="121"/>
                  </a:lnTo>
                  <a:lnTo>
                    <a:pt x="156" y="114"/>
                  </a:lnTo>
                  <a:lnTo>
                    <a:pt x="171" y="109"/>
                  </a:lnTo>
                  <a:lnTo>
                    <a:pt x="179" y="108"/>
                  </a:lnTo>
                  <a:lnTo>
                    <a:pt x="187" y="108"/>
                  </a:lnTo>
                  <a:lnTo>
                    <a:pt x="187" y="108"/>
                  </a:lnTo>
                  <a:lnTo>
                    <a:pt x="195" y="108"/>
                  </a:lnTo>
                  <a:lnTo>
                    <a:pt x="203" y="109"/>
                  </a:lnTo>
                  <a:lnTo>
                    <a:pt x="218" y="114"/>
                  </a:lnTo>
                  <a:lnTo>
                    <a:pt x="231" y="121"/>
                  </a:lnTo>
                  <a:lnTo>
                    <a:pt x="243" y="132"/>
                  </a:lnTo>
                  <a:lnTo>
                    <a:pt x="253" y="142"/>
                  </a:lnTo>
                  <a:lnTo>
                    <a:pt x="259" y="156"/>
                  </a:lnTo>
                  <a:lnTo>
                    <a:pt x="265" y="171"/>
                  </a:lnTo>
                  <a:lnTo>
                    <a:pt x="266" y="179"/>
                  </a:lnTo>
                  <a:lnTo>
                    <a:pt x="266" y="187"/>
                  </a:lnTo>
                  <a:lnTo>
                    <a:pt x="266" y="187"/>
                  </a:lnTo>
                  <a:lnTo>
                    <a:pt x="266" y="196"/>
                  </a:lnTo>
                  <a:lnTo>
                    <a:pt x="265" y="203"/>
                  </a:lnTo>
                  <a:lnTo>
                    <a:pt x="259" y="219"/>
                  </a:lnTo>
                  <a:lnTo>
                    <a:pt x="253" y="233"/>
                  </a:lnTo>
                  <a:lnTo>
                    <a:pt x="243" y="243"/>
                  </a:lnTo>
                  <a:lnTo>
                    <a:pt x="231" y="254"/>
                  </a:lnTo>
                  <a:lnTo>
                    <a:pt x="218" y="261"/>
                  </a:lnTo>
                  <a:lnTo>
                    <a:pt x="203" y="266"/>
                  </a:lnTo>
                  <a:lnTo>
                    <a:pt x="195" y="266"/>
                  </a:lnTo>
                  <a:lnTo>
                    <a:pt x="187" y="267"/>
                  </a:lnTo>
                  <a:lnTo>
                    <a:pt x="187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CA881C-A026-43C8-9413-54FB2DAB2376}"/>
              </a:ext>
            </a:extLst>
          </p:cNvPr>
          <p:cNvGrpSpPr>
            <a:grpSpLocks noChangeAspect="1"/>
          </p:cNvGrpSpPr>
          <p:nvPr/>
        </p:nvGrpSpPr>
        <p:grpSpPr>
          <a:xfrm>
            <a:off x="10556057" y="3010869"/>
            <a:ext cx="633678" cy="679748"/>
            <a:chOff x="1433513" y="5020310"/>
            <a:chExt cx="523875" cy="520700"/>
          </a:xfrm>
        </p:grpSpPr>
        <p:sp>
          <p:nvSpPr>
            <p:cNvPr id="29" name="Freeform 76">
              <a:extLst>
                <a:ext uri="{FF2B5EF4-FFF2-40B4-BE49-F238E27FC236}">
                  <a16:creationId xmlns:a16="http://schemas.microsoft.com/office/drawing/2014/main" id="{2E12BD23-1D9F-4696-AF2F-71901C2E86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3513" y="5020310"/>
              <a:ext cx="523875" cy="520700"/>
            </a:xfrm>
            <a:custGeom>
              <a:avLst/>
              <a:gdLst>
                <a:gd name="T0" fmla="*/ 312 w 658"/>
                <a:gd name="T1" fmla="*/ 657 h 657"/>
                <a:gd name="T2" fmla="*/ 263 w 658"/>
                <a:gd name="T3" fmla="*/ 650 h 657"/>
                <a:gd name="T4" fmla="*/ 201 w 658"/>
                <a:gd name="T5" fmla="*/ 631 h 657"/>
                <a:gd name="T6" fmla="*/ 119 w 658"/>
                <a:gd name="T7" fmla="*/ 582 h 657"/>
                <a:gd name="T8" fmla="*/ 56 w 658"/>
                <a:gd name="T9" fmla="*/ 512 h 657"/>
                <a:gd name="T10" fmla="*/ 15 w 658"/>
                <a:gd name="T11" fmla="*/ 426 h 657"/>
                <a:gd name="T12" fmla="*/ 4 w 658"/>
                <a:gd name="T13" fmla="*/ 379 h 657"/>
                <a:gd name="T14" fmla="*/ 0 w 658"/>
                <a:gd name="T15" fmla="*/ 328 h 657"/>
                <a:gd name="T16" fmla="*/ 2 w 658"/>
                <a:gd name="T17" fmla="*/ 294 h 657"/>
                <a:gd name="T18" fmla="*/ 11 w 658"/>
                <a:gd name="T19" fmla="*/ 246 h 657"/>
                <a:gd name="T20" fmla="*/ 40 w 658"/>
                <a:gd name="T21" fmla="*/ 172 h 657"/>
                <a:gd name="T22" fmla="*/ 97 w 658"/>
                <a:gd name="T23" fmla="*/ 95 h 657"/>
                <a:gd name="T24" fmla="*/ 172 w 658"/>
                <a:gd name="T25" fmla="*/ 39 h 657"/>
                <a:gd name="T26" fmla="*/ 247 w 658"/>
                <a:gd name="T27" fmla="*/ 9 h 657"/>
                <a:gd name="T28" fmla="*/ 295 w 658"/>
                <a:gd name="T29" fmla="*/ 1 h 657"/>
                <a:gd name="T30" fmla="*/ 329 w 658"/>
                <a:gd name="T31" fmla="*/ 0 h 657"/>
                <a:gd name="T32" fmla="*/ 379 w 658"/>
                <a:gd name="T33" fmla="*/ 4 h 657"/>
                <a:gd name="T34" fmla="*/ 427 w 658"/>
                <a:gd name="T35" fmla="*/ 14 h 657"/>
                <a:gd name="T36" fmla="*/ 513 w 658"/>
                <a:gd name="T37" fmla="*/ 56 h 657"/>
                <a:gd name="T38" fmla="*/ 583 w 658"/>
                <a:gd name="T39" fmla="*/ 119 h 657"/>
                <a:gd name="T40" fmla="*/ 633 w 658"/>
                <a:gd name="T41" fmla="*/ 200 h 657"/>
                <a:gd name="T42" fmla="*/ 652 w 658"/>
                <a:gd name="T43" fmla="*/ 262 h 657"/>
                <a:gd name="T44" fmla="*/ 657 w 658"/>
                <a:gd name="T45" fmla="*/ 311 h 657"/>
                <a:gd name="T46" fmla="*/ 657 w 658"/>
                <a:gd name="T47" fmla="*/ 345 h 657"/>
                <a:gd name="T48" fmla="*/ 652 w 658"/>
                <a:gd name="T49" fmla="*/ 395 h 657"/>
                <a:gd name="T50" fmla="*/ 633 w 658"/>
                <a:gd name="T51" fmla="*/ 457 h 657"/>
                <a:gd name="T52" fmla="*/ 583 w 658"/>
                <a:gd name="T53" fmla="*/ 537 h 657"/>
                <a:gd name="T54" fmla="*/ 513 w 658"/>
                <a:gd name="T55" fmla="*/ 600 h 657"/>
                <a:gd name="T56" fmla="*/ 427 w 658"/>
                <a:gd name="T57" fmla="*/ 642 h 657"/>
                <a:gd name="T58" fmla="*/ 379 w 658"/>
                <a:gd name="T59" fmla="*/ 653 h 657"/>
                <a:gd name="T60" fmla="*/ 329 w 658"/>
                <a:gd name="T61" fmla="*/ 657 h 657"/>
                <a:gd name="T62" fmla="*/ 329 w 658"/>
                <a:gd name="T63" fmla="*/ 37 h 657"/>
                <a:gd name="T64" fmla="*/ 243 w 658"/>
                <a:gd name="T65" fmla="*/ 49 h 657"/>
                <a:gd name="T66" fmla="*/ 166 w 658"/>
                <a:gd name="T67" fmla="*/ 87 h 657"/>
                <a:gd name="T68" fmla="*/ 105 w 658"/>
                <a:gd name="T69" fmla="*/ 143 h 657"/>
                <a:gd name="T70" fmla="*/ 60 w 658"/>
                <a:gd name="T71" fmla="*/ 215 h 657"/>
                <a:gd name="T72" fmla="*/ 39 w 658"/>
                <a:gd name="T73" fmla="*/ 298 h 657"/>
                <a:gd name="T74" fmla="*/ 39 w 658"/>
                <a:gd name="T75" fmla="*/ 358 h 657"/>
                <a:gd name="T76" fmla="*/ 60 w 658"/>
                <a:gd name="T77" fmla="*/ 442 h 657"/>
                <a:gd name="T78" fmla="*/ 105 w 658"/>
                <a:gd name="T79" fmla="*/ 513 h 657"/>
                <a:gd name="T80" fmla="*/ 166 w 658"/>
                <a:gd name="T81" fmla="*/ 569 h 657"/>
                <a:gd name="T82" fmla="*/ 243 w 658"/>
                <a:gd name="T83" fmla="*/ 606 h 657"/>
                <a:gd name="T84" fmla="*/ 329 w 658"/>
                <a:gd name="T85" fmla="*/ 619 h 657"/>
                <a:gd name="T86" fmla="*/ 388 w 658"/>
                <a:gd name="T87" fmla="*/ 614 h 657"/>
                <a:gd name="T88" fmla="*/ 467 w 658"/>
                <a:gd name="T89" fmla="*/ 584 h 657"/>
                <a:gd name="T90" fmla="*/ 535 w 658"/>
                <a:gd name="T91" fmla="*/ 535 h 657"/>
                <a:gd name="T92" fmla="*/ 586 w 658"/>
                <a:gd name="T93" fmla="*/ 467 h 657"/>
                <a:gd name="T94" fmla="*/ 614 w 658"/>
                <a:gd name="T95" fmla="*/ 387 h 657"/>
                <a:gd name="T96" fmla="*/ 621 w 658"/>
                <a:gd name="T97" fmla="*/ 328 h 657"/>
                <a:gd name="T98" fmla="*/ 607 w 658"/>
                <a:gd name="T99" fmla="*/ 242 h 657"/>
                <a:gd name="T100" fmla="*/ 571 w 658"/>
                <a:gd name="T101" fmla="*/ 165 h 657"/>
                <a:gd name="T102" fmla="*/ 515 w 658"/>
                <a:gd name="T103" fmla="*/ 103 h 657"/>
                <a:gd name="T104" fmla="*/ 442 w 658"/>
                <a:gd name="T105" fmla="*/ 60 h 657"/>
                <a:gd name="T106" fmla="*/ 359 w 658"/>
                <a:gd name="T107" fmla="*/ 3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8" h="657">
                  <a:moveTo>
                    <a:pt x="329" y="657"/>
                  </a:moveTo>
                  <a:lnTo>
                    <a:pt x="329" y="657"/>
                  </a:lnTo>
                  <a:lnTo>
                    <a:pt x="312" y="657"/>
                  </a:lnTo>
                  <a:lnTo>
                    <a:pt x="295" y="656"/>
                  </a:lnTo>
                  <a:lnTo>
                    <a:pt x="279" y="653"/>
                  </a:lnTo>
                  <a:lnTo>
                    <a:pt x="263" y="650"/>
                  </a:lnTo>
                  <a:lnTo>
                    <a:pt x="247" y="647"/>
                  </a:lnTo>
                  <a:lnTo>
                    <a:pt x="231" y="642"/>
                  </a:lnTo>
                  <a:lnTo>
                    <a:pt x="201" y="631"/>
                  </a:lnTo>
                  <a:lnTo>
                    <a:pt x="172" y="618"/>
                  </a:lnTo>
                  <a:lnTo>
                    <a:pt x="145" y="600"/>
                  </a:lnTo>
                  <a:lnTo>
                    <a:pt x="119" y="582"/>
                  </a:lnTo>
                  <a:lnTo>
                    <a:pt x="97" y="560"/>
                  </a:lnTo>
                  <a:lnTo>
                    <a:pt x="75" y="537"/>
                  </a:lnTo>
                  <a:lnTo>
                    <a:pt x="56" y="512"/>
                  </a:lnTo>
                  <a:lnTo>
                    <a:pt x="40" y="485"/>
                  </a:lnTo>
                  <a:lnTo>
                    <a:pt x="27" y="457"/>
                  </a:lnTo>
                  <a:lnTo>
                    <a:pt x="15" y="426"/>
                  </a:lnTo>
                  <a:lnTo>
                    <a:pt x="11" y="411"/>
                  </a:lnTo>
                  <a:lnTo>
                    <a:pt x="7" y="395"/>
                  </a:lnTo>
                  <a:lnTo>
                    <a:pt x="4" y="379"/>
                  </a:lnTo>
                  <a:lnTo>
                    <a:pt x="2" y="361"/>
                  </a:lnTo>
                  <a:lnTo>
                    <a:pt x="1" y="345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1" y="311"/>
                  </a:lnTo>
                  <a:lnTo>
                    <a:pt x="2" y="294"/>
                  </a:lnTo>
                  <a:lnTo>
                    <a:pt x="4" y="278"/>
                  </a:lnTo>
                  <a:lnTo>
                    <a:pt x="7" y="262"/>
                  </a:lnTo>
                  <a:lnTo>
                    <a:pt x="11" y="246"/>
                  </a:lnTo>
                  <a:lnTo>
                    <a:pt x="15" y="231"/>
                  </a:lnTo>
                  <a:lnTo>
                    <a:pt x="27" y="200"/>
                  </a:lnTo>
                  <a:lnTo>
                    <a:pt x="40" y="172"/>
                  </a:lnTo>
                  <a:lnTo>
                    <a:pt x="56" y="145"/>
                  </a:lnTo>
                  <a:lnTo>
                    <a:pt x="75" y="119"/>
                  </a:lnTo>
                  <a:lnTo>
                    <a:pt x="97" y="95"/>
                  </a:lnTo>
                  <a:lnTo>
                    <a:pt x="119" y="75"/>
                  </a:lnTo>
                  <a:lnTo>
                    <a:pt x="145" y="56"/>
                  </a:lnTo>
                  <a:lnTo>
                    <a:pt x="172" y="39"/>
                  </a:lnTo>
                  <a:lnTo>
                    <a:pt x="201" y="25"/>
                  </a:lnTo>
                  <a:lnTo>
                    <a:pt x="231" y="14"/>
                  </a:lnTo>
                  <a:lnTo>
                    <a:pt x="247" y="9"/>
                  </a:lnTo>
                  <a:lnTo>
                    <a:pt x="263" y="6"/>
                  </a:lnTo>
                  <a:lnTo>
                    <a:pt x="279" y="4"/>
                  </a:lnTo>
                  <a:lnTo>
                    <a:pt x="295" y="1"/>
                  </a:lnTo>
                  <a:lnTo>
                    <a:pt x="312" y="0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47" y="0"/>
                  </a:lnTo>
                  <a:lnTo>
                    <a:pt x="363" y="1"/>
                  </a:lnTo>
                  <a:lnTo>
                    <a:pt x="379" y="4"/>
                  </a:lnTo>
                  <a:lnTo>
                    <a:pt x="395" y="6"/>
                  </a:lnTo>
                  <a:lnTo>
                    <a:pt x="411" y="9"/>
                  </a:lnTo>
                  <a:lnTo>
                    <a:pt x="427" y="14"/>
                  </a:lnTo>
                  <a:lnTo>
                    <a:pt x="457" y="25"/>
                  </a:lnTo>
                  <a:lnTo>
                    <a:pt x="486" y="39"/>
                  </a:lnTo>
                  <a:lnTo>
                    <a:pt x="513" y="56"/>
                  </a:lnTo>
                  <a:lnTo>
                    <a:pt x="539" y="75"/>
                  </a:lnTo>
                  <a:lnTo>
                    <a:pt x="562" y="95"/>
                  </a:lnTo>
                  <a:lnTo>
                    <a:pt x="583" y="119"/>
                  </a:lnTo>
                  <a:lnTo>
                    <a:pt x="602" y="145"/>
                  </a:lnTo>
                  <a:lnTo>
                    <a:pt x="618" y="172"/>
                  </a:lnTo>
                  <a:lnTo>
                    <a:pt x="633" y="200"/>
                  </a:lnTo>
                  <a:lnTo>
                    <a:pt x="644" y="231"/>
                  </a:lnTo>
                  <a:lnTo>
                    <a:pt x="648" y="246"/>
                  </a:lnTo>
                  <a:lnTo>
                    <a:pt x="652" y="262"/>
                  </a:lnTo>
                  <a:lnTo>
                    <a:pt x="654" y="278"/>
                  </a:lnTo>
                  <a:lnTo>
                    <a:pt x="657" y="294"/>
                  </a:lnTo>
                  <a:lnTo>
                    <a:pt x="657" y="311"/>
                  </a:lnTo>
                  <a:lnTo>
                    <a:pt x="658" y="328"/>
                  </a:lnTo>
                  <a:lnTo>
                    <a:pt x="658" y="328"/>
                  </a:lnTo>
                  <a:lnTo>
                    <a:pt x="657" y="345"/>
                  </a:lnTo>
                  <a:lnTo>
                    <a:pt x="657" y="361"/>
                  </a:lnTo>
                  <a:lnTo>
                    <a:pt x="654" y="379"/>
                  </a:lnTo>
                  <a:lnTo>
                    <a:pt x="652" y="395"/>
                  </a:lnTo>
                  <a:lnTo>
                    <a:pt x="648" y="411"/>
                  </a:lnTo>
                  <a:lnTo>
                    <a:pt x="644" y="426"/>
                  </a:lnTo>
                  <a:lnTo>
                    <a:pt x="633" y="457"/>
                  </a:lnTo>
                  <a:lnTo>
                    <a:pt x="618" y="485"/>
                  </a:lnTo>
                  <a:lnTo>
                    <a:pt x="602" y="512"/>
                  </a:lnTo>
                  <a:lnTo>
                    <a:pt x="583" y="537"/>
                  </a:lnTo>
                  <a:lnTo>
                    <a:pt x="562" y="560"/>
                  </a:lnTo>
                  <a:lnTo>
                    <a:pt x="539" y="582"/>
                  </a:lnTo>
                  <a:lnTo>
                    <a:pt x="513" y="600"/>
                  </a:lnTo>
                  <a:lnTo>
                    <a:pt x="486" y="618"/>
                  </a:lnTo>
                  <a:lnTo>
                    <a:pt x="457" y="631"/>
                  </a:lnTo>
                  <a:lnTo>
                    <a:pt x="427" y="642"/>
                  </a:lnTo>
                  <a:lnTo>
                    <a:pt x="411" y="647"/>
                  </a:lnTo>
                  <a:lnTo>
                    <a:pt x="395" y="650"/>
                  </a:lnTo>
                  <a:lnTo>
                    <a:pt x="379" y="653"/>
                  </a:lnTo>
                  <a:lnTo>
                    <a:pt x="363" y="656"/>
                  </a:lnTo>
                  <a:lnTo>
                    <a:pt x="347" y="657"/>
                  </a:lnTo>
                  <a:lnTo>
                    <a:pt x="329" y="657"/>
                  </a:lnTo>
                  <a:lnTo>
                    <a:pt x="329" y="657"/>
                  </a:lnTo>
                  <a:close/>
                  <a:moveTo>
                    <a:pt x="329" y="37"/>
                  </a:moveTo>
                  <a:lnTo>
                    <a:pt x="329" y="37"/>
                  </a:lnTo>
                  <a:lnTo>
                    <a:pt x="299" y="39"/>
                  </a:lnTo>
                  <a:lnTo>
                    <a:pt x="270" y="43"/>
                  </a:lnTo>
                  <a:lnTo>
                    <a:pt x="243" y="49"/>
                  </a:lnTo>
                  <a:lnTo>
                    <a:pt x="216" y="60"/>
                  </a:lnTo>
                  <a:lnTo>
                    <a:pt x="191" y="72"/>
                  </a:lnTo>
                  <a:lnTo>
                    <a:pt x="166" y="87"/>
                  </a:lnTo>
                  <a:lnTo>
                    <a:pt x="144" y="103"/>
                  </a:lnTo>
                  <a:lnTo>
                    <a:pt x="123" y="122"/>
                  </a:lnTo>
                  <a:lnTo>
                    <a:pt x="105" y="143"/>
                  </a:lnTo>
                  <a:lnTo>
                    <a:pt x="87" y="165"/>
                  </a:lnTo>
                  <a:lnTo>
                    <a:pt x="72" y="189"/>
                  </a:lnTo>
                  <a:lnTo>
                    <a:pt x="60" y="215"/>
                  </a:lnTo>
                  <a:lnTo>
                    <a:pt x="51" y="242"/>
                  </a:lnTo>
                  <a:lnTo>
                    <a:pt x="44" y="270"/>
                  </a:lnTo>
                  <a:lnTo>
                    <a:pt x="39" y="298"/>
                  </a:lnTo>
                  <a:lnTo>
                    <a:pt x="37" y="328"/>
                  </a:lnTo>
                  <a:lnTo>
                    <a:pt x="37" y="328"/>
                  </a:lnTo>
                  <a:lnTo>
                    <a:pt x="39" y="358"/>
                  </a:lnTo>
                  <a:lnTo>
                    <a:pt x="44" y="387"/>
                  </a:lnTo>
                  <a:lnTo>
                    <a:pt x="51" y="415"/>
                  </a:lnTo>
                  <a:lnTo>
                    <a:pt x="60" y="442"/>
                  </a:lnTo>
                  <a:lnTo>
                    <a:pt x="72" y="467"/>
                  </a:lnTo>
                  <a:lnTo>
                    <a:pt x="87" y="492"/>
                  </a:lnTo>
                  <a:lnTo>
                    <a:pt x="105" y="513"/>
                  </a:lnTo>
                  <a:lnTo>
                    <a:pt x="123" y="535"/>
                  </a:lnTo>
                  <a:lnTo>
                    <a:pt x="144" y="553"/>
                  </a:lnTo>
                  <a:lnTo>
                    <a:pt x="166" y="569"/>
                  </a:lnTo>
                  <a:lnTo>
                    <a:pt x="191" y="584"/>
                  </a:lnTo>
                  <a:lnTo>
                    <a:pt x="216" y="596"/>
                  </a:lnTo>
                  <a:lnTo>
                    <a:pt x="243" y="606"/>
                  </a:lnTo>
                  <a:lnTo>
                    <a:pt x="270" y="614"/>
                  </a:lnTo>
                  <a:lnTo>
                    <a:pt x="299" y="618"/>
                  </a:lnTo>
                  <a:lnTo>
                    <a:pt x="329" y="619"/>
                  </a:lnTo>
                  <a:lnTo>
                    <a:pt x="329" y="619"/>
                  </a:lnTo>
                  <a:lnTo>
                    <a:pt x="359" y="618"/>
                  </a:lnTo>
                  <a:lnTo>
                    <a:pt x="388" y="614"/>
                  </a:lnTo>
                  <a:lnTo>
                    <a:pt x="415" y="606"/>
                  </a:lnTo>
                  <a:lnTo>
                    <a:pt x="442" y="596"/>
                  </a:lnTo>
                  <a:lnTo>
                    <a:pt x="467" y="584"/>
                  </a:lnTo>
                  <a:lnTo>
                    <a:pt x="492" y="569"/>
                  </a:lnTo>
                  <a:lnTo>
                    <a:pt x="515" y="553"/>
                  </a:lnTo>
                  <a:lnTo>
                    <a:pt x="535" y="535"/>
                  </a:lnTo>
                  <a:lnTo>
                    <a:pt x="554" y="513"/>
                  </a:lnTo>
                  <a:lnTo>
                    <a:pt x="571" y="492"/>
                  </a:lnTo>
                  <a:lnTo>
                    <a:pt x="586" y="467"/>
                  </a:lnTo>
                  <a:lnTo>
                    <a:pt x="598" y="442"/>
                  </a:lnTo>
                  <a:lnTo>
                    <a:pt x="607" y="415"/>
                  </a:lnTo>
                  <a:lnTo>
                    <a:pt x="614" y="387"/>
                  </a:lnTo>
                  <a:lnTo>
                    <a:pt x="619" y="358"/>
                  </a:lnTo>
                  <a:lnTo>
                    <a:pt x="621" y="328"/>
                  </a:lnTo>
                  <a:lnTo>
                    <a:pt x="621" y="328"/>
                  </a:lnTo>
                  <a:lnTo>
                    <a:pt x="619" y="298"/>
                  </a:lnTo>
                  <a:lnTo>
                    <a:pt x="614" y="270"/>
                  </a:lnTo>
                  <a:lnTo>
                    <a:pt x="607" y="242"/>
                  </a:lnTo>
                  <a:lnTo>
                    <a:pt x="598" y="215"/>
                  </a:lnTo>
                  <a:lnTo>
                    <a:pt x="586" y="189"/>
                  </a:lnTo>
                  <a:lnTo>
                    <a:pt x="571" y="165"/>
                  </a:lnTo>
                  <a:lnTo>
                    <a:pt x="554" y="143"/>
                  </a:lnTo>
                  <a:lnTo>
                    <a:pt x="535" y="122"/>
                  </a:lnTo>
                  <a:lnTo>
                    <a:pt x="515" y="103"/>
                  </a:lnTo>
                  <a:lnTo>
                    <a:pt x="492" y="87"/>
                  </a:lnTo>
                  <a:lnTo>
                    <a:pt x="467" y="72"/>
                  </a:lnTo>
                  <a:lnTo>
                    <a:pt x="442" y="60"/>
                  </a:lnTo>
                  <a:lnTo>
                    <a:pt x="415" y="49"/>
                  </a:lnTo>
                  <a:lnTo>
                    <a:pt x="388" y="43"/>
                  </a:lnTo>
                  <a:lnTo>
                    <a:pt x="359" y="39"/>
                  </a:lnTo>
                  <a:lnTo>
                    <a:pt x="329" y="37"/>
                  </a:lnTo>
                  <a:lnTo>
                    <a:pt x="329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0" name="Freeform 206">
              <a:extLst>
                <a:ext uri="{FF2B5EF4-FFF2-40B4-BE49-F238E27FC236}">
                  <a16:creationId xmlns:a16="http://schemas.microsoft.com/office/drawing/2014/main" id="{EFCDFF82-CC81-45A4-A65A-4535D71B9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513" y="5183823"/>
              <a:ext cx="138113" cy="14288"/>
            </a:xfrm>
            <a:custGeom>
              <a:avLst/>
              <a:gdLst>
                <a:gd name="T0" fmla="*/ 164 w 173"/>
                <a:gd name="T1" fmla="*/ 19 h 19"/>
                <a:gd name="T2" fmla="*/ 164 w 173"/>
                <a:gd name="T3" fmla="*/ 19 h 19"/>
                <a:gd name="T4" fmla="*/ 168 w 173"/>
                <a:gd name="T5" fmla="*/ 18 h 19"/>
                <a:gd name="T6" fmla="*/ 170 w 173"/>
                <a:gd name="T7" fmla="*/ 16 h 19"/>
                <a:gd name="T8" fmla="*/ 172 w 173"/>
                <a:gd name="T9" fmla="*/ 12 h 19"/>
                <a:gd name="T10" fmla="*/ 173 w 173"/>
                <a:gd name="T11" fmla="*/ 10 h 19"/>
                <a:gd name="T12" fmla="*/ 173 w 173"/>
                <a:gd name="T13" fmla="*/ 10 h 19"/>
                <a:gd name="T14" fmla="*/ 172 w 173"/>
                <a:gd name="T15" fmla="*/ 6 h 19"/>
                <a:gd name="T16" fmla="*/ 170 w 173"/>
                <a:gd name="T17" fmla="*/ 3 h 19"/>
                <a:gd name="T18" fmla="*/ 168 w 173"/>
                <a:gd name="T19" fmla="*/ 0 h 19"/>
                <a:gd name="T20" fmla="*/ 164 w 173"/>
                <a:gd name="T21" fmla="*/ 0 h 19"/>
                <a:gd name="T22" fmla="*/ 0 w 173"/>
                <a:gd name="T23" fmla="*/ 0 h 19"/>
                <a:gd name="T24" fmla="*/ 0 w 173"/>
                <a:gd name="T25" fmla="*/ 19 h 19"/>
                <a:gd name="T26" fmla="*/ 164 w 173"/>
                <a:gd name="T2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19">
                  <a:moveTo>
                    <a:pt x="164" y="19"/>
                  </a:moveTo>
                  <a:lnTo>
                    <a:pt x="164" y="19"/>
                  </a:lnTo>
                  <a:lnTo>
                    <a:pt x="168" y="18"/>
                  </a:lnTo>
                  <a:lnTo>
                    <a:pt x="170" y="16"/>
                  </a:lnTo>
                  <a:lnTo>
                    <a:pt x="172" y="12"/>
                  </a:lnTo>
                  <a:lnTo>
                    <a:pt x="173" y="10"/>
                  </a:lnTo>
                  <a:lnTo>
                    <a:pt x="173" y="10"/>
                  </a:lnTo>
                  <a:lnTo>
                    <a:pt x="172" y="6"/>
                  </a:lnTo>
                  <a:lnTo>
                    <a:pt x="170" y="3"/>
                  </a:lnTo>
                  <a:lnTo>
                    <a:pt x="168" y="0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6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1" name="Freeform 207">
              <a:extLst>
                <a:ext uri="{FF2B5EF4-FFF2-40B4-BE49-F238E27FC236}">
                  <a16:creationId xmlns:a16="http://schemas.microsoft.com/office/drawing/2014/main" id="{3ECC51A9-358A-44C8-B974-9DBC70AE0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688" y="5153660"/>
              <a:ext cx="111125" cy="73025"/>
            </a:xfrm>
            <a:custGeom>
              <a:avLst/>
              <a:gdLst>
                <a:gd name="T0" fmla="*/ 138 w 138"/>
                <a:gd name="T1" fmla="*/ 88 h 92"/>
                <a:gd name="T2" fmla="*/ 138 w 138"/>
                <a:gd name="T3" fmla="*/ 5 h 92"/>
                <a:gd name="T4" fmla="*/ 138 w 138"/>
                <a:gd name="T5" fmla="*/ 5 h 92"/>
                <a:gd name="T6" fmla="*/ 138 w 138"/>
                <a:gd name="T7" fmla="*/ 2 h 92"/>
                <a:gd name="T8" fmla="*/ 137 w 138"/>
                <a:gd name="T9" fmla="*/ 1 h 92"/>
                <a:gd name="T10" fmla="*/ 135 w 138"/>
                <a:gd name="T11" fmla="*/ 0 h 92"/>
                <a:gd name="T12" fmla="*/ 133 w 138"/>
                <a:gd name="T13" fmla="*/ 0 h 92"/>
                <a:gd name="T14" fmla="*/ 82 w 138"/>
                <a:gd name="T15" fmla="*/ 0 h 92"/>
                <a:gd name="T16" fmla="*/ 82 w 138"/>
                <a:gd name="T17" fmla="*/ 0 h 92"/>
                <a:gd name="T18" fmla="*/ 79 w 138"/>
                <a:gd name="T19" fmla="*/ 0 h 92"/>
                <a:gd name="T20" fmla="*/ 78 w 138"/>
                <a:gd name="T21" fmla="*/ 1 h 92"/>
                <a:gd name="T22" fmla="*/ 76 w 138"/>
                <a:gd name="T23" fmla="*/ 2 h 92"/>
                <a:gd name="T24" fmla="*/ 76 w 138"/>
                <a:gd name="T25" fmla="*/ 5 h 92"/>
                <a:gd name="T26" fmla="*/ 76 w 138"/>
                <a:gd name="T27" fmla="*/ 37 h 92"/>
                <a:gd name="T28" fmla="*/ 9 w 138"/>
                <a:gd name="T29" fmla="*/ 37 h 92"/>
                <a:gd name="T30" fmla="*/ 9 w 138"/>
                <a:gd name="T31" fmla="*/ 37 h 92"/>
                <a:gd name="T32" fmla="*/ 5 w 138"/>
                <a:gd name="T33" fmla="*/ 37 h 92"/>
                <a:gd name="T34" fmla="*/ 2 w 138"/>
                <a:gd name="T35" fmla="*/ 40 h 92"/>
                <a:gd name="T36" fmla="*/ 1 w 138"/>
                <a:gd name="T37" fmla="*/ 43 h 92"/>
                <a:gd name="T38" fmla="*/ 0 w 138"/>
                <a:gd name="T39" fmla="*/ 47 h 92"/>
                <a:gd name="T40" fmla="*/ 0 w 138"/>
                <a:gd name="T41" fmla="*/ 47 h 92"/>
                <a:gd name="T42" fmla="*/ 1 w 138"/>
                <a:gd name="T43" fmla="*/ 49 h 92"/>
                <a:gd name="T44" fmla="*/ 2 w 138"/>
                <a:gd name="T45" fmla="*/ 53 h 92"/>
                <a:gd name="T46" fmla="*/ 5 w 138"/>
                <a:gd name="T47" fmla="*/ 55 h 92"/>
                <a:gd name="T48" fmla="*/ 9 w 138"/>
                <a:gd name="T49" fmla="*/ 56 h 92"/>
                <a:gd name="T50" fmla="*/ 76 w 138"/>
                <a:gd name="T51" fmla="*/ 56 h 92"/>
                <a:gd name="T52" fmla="*/ 76 w 138"/>
                <a:gd name="T53" fmla="*/ 88 h 92"/>
                <a:gd name="T54" fmla="*/ 76 w 138"/>
                <a:gd name="T55" fmla="*/ 88 h 92"/>
                <a:gd name="T56" fmla="*/ 76 w 138"/>
                <a:gd name="T57" fmla="*/ 90 h 92"/>
                <a:gd name="T58" fmla="*/ 78 w 138"/>
                <a:gd name="T59" fmla="*/ 91 h 92"/>
                <a:gd name="T60" fmla="*/ 79 w 138"/>
                <a:gd name="T61" fmla="*/ 92 h 92"/>
                <a:gd name="T62" fmla="*/ 82 w 138"/>
                <a:gd name="T63" fmla="*/ 92 h 92"/>
                <a:gd name="T64" fmla="*/ 133 w 138"/>
                <a:gd name="T65" fmla="*/ 92 h 92"/>
                <a:gd name="T66" fmla="*/ 133 w 138"/>
                <a:gd name="T67" fmla="*/ 92 h 92"/>
                <a:gd name="T68" fmla="*/ 135 w 138"/>
                <a:gd name="T69" fmla="*/ 92 h 92"/>
                <a:gd name="T70" fmla="*/ 137 w 138"/>
                <a:gd name="T71" fmla="*/ 91 h 92"/>
                <a:gd name="T72" fmla="*/ 138 w 138"/>
                <a:gd name="T73" fmla="*/ 90 h 92"/>
                <a:gd name="T74" fmla="*/ 138 w 138"/>
                <a:gd name="T75" fmla="*/ 88 h 92"/>
                <a:gd name="T76" fmla="*/ 138 w 138"/>
                <a:gd name="T77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8" h="92">
                  <a:moveTo>
                    <a:pt x="138" y="88"/>
                  </a:moveTo>
                  <a:lnTo>
                    <a:pt x="138" y="5"/>
                  </a:lnTo>
                  <a:lnTo>
                    <a:pt x="138" y="5"/>
                  </a:lnTo>
                  <a:lnTo>
                    <a:pt x="138" y="2"/>
                  </a:lnTo>
                  <a:lnTo>
                    <a:pt x="137" y="1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78" y="1"/>
                  </a:lnTo>
                  <a:lnTo>
                    <a:pt x="76" y="2"/>
                  </a:lnTo>
                  <a:lnTo>
                    <a:pt x="76" y="5"/>
                  </a:lnTo>
                  <a:lnTo>
                    <a:pt x="76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5" y="37"/>
                  </a:lnTo>
                  <a:lnTo>
                    <a:pt x="2" y="40"/>
                  </a:lnTo>
                  <a:lnTo>
                    <a:pt x="1" y="4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9" y="56"/>
                  </a:lnTo>
                  <a:lnTo>
                    <a:pt x="76" y="56"/>
                  </a:lnTo>
                  <a:lnTo>
                    <a:pt x="76" y="88"/>
                  </a:lnTo>
                  <a:lnTo>
                    <a:pt x="76" y="88"/>
                  </a:lnTo>
                  <a:lnTo>
                    <a:pt x="76" y="90"/>
                  </a:lnTo>
                  <a:lnTo>
                    <a:pt x="78" y="91"/>
                  </a:lnTo>
                  <a:lnTo>
                    <a:pt x="79" y="92"/>
                  </a:lnTo>
                  <a:lnTo>
                    <a:pt x="82" y="92"/>
                  </a:lnTo>
                  <a:lnTo>
                    <a:pt x="133" y="92"/>
                  </a:lnTo>
                  <a:lnTo>
                    <a:pt x="133" y="92"/>
                  </a:lnTo>
                  <a:lnTo>
                    <a:pt x="135" y="92"/>
                  </a:lnTo>
                  <a:lnTo>
                    <a:pt x="137" y="91"/>
                  </a:lnTo>
                  <a:lnTo>
                    <a:pt x="138" y="90"/>
                  </a:lnTo>
                  <a:lnTo>
                    <a:pt x="138" y="88"/>
                  </a:lnTo>
                  <a:lnTo>
                    <a:pt x="138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2" name="Freeform 208">
              <a:extLst>
                <a:ext uri="{FF2B5EF4-FFF2-40B4-BE49-F238E27FC236}">
                  <a16:creationId xmlns:a16="http://schemas.microsoft.com/office/drawing/2014/main" id="{4BA14E8A-4DEA-4C80-A447-E7165E6A8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513" y="5363210"/>
              <a:ext cx="138113" cy="15875"/>
            </a:xfrm>
            <a:custGeom>
              <a:avLst/>
              <a:gdLst>
                <a:gd name="T0" fmla="*/ 164 w 173"/>
                <a:gd name="T1" fmla="*/ 19 h 19"/>
                <a:gd name="T2" fmla="*/ 164 w 173"/>
                <a:gd name="T3" fmla="*/ 19 h 19"/>
                <a:gd name="T4" fmla="*/ 168 w 173"/>
                <a:gd name="T5" fmla="*/ 19 h 19"/>
                <a:gd name="T6" fmla="*/ 170 w 173"/>
                <a:gd name="T7" fmla="*/ 17 h 19"/>
                <a:gd name="T8" fmla="*/ 172 w 173"/>
                <a:gd name="T9" fmla="*/ 14 h 19"/>
                <a:gd name="T10" fmla="*/ 173 w 173"/>
                <a:gd name="T11" fmla="*/ 10 h 19"/>
                <a:gd name="T12" fmla="*/ 173 w 173"/>
                <a:gd name="T13" fmla="*/ 10 h 19"/>
                <a:gd name="T14" fmla="*/ 172 w 173"/>
                <a:gd name="T15" fmla="*/ 7 h 19"/>
                <a:gd name="T16" fmla="*/ 170 w 173"/>
                <a:gd name="T17" fmla="*/ 3 h 19"/>
                <a:gd name="T18" fmla="*/ 168 w 173"/>
                <a:gd name="T19" fmla="*/ 2 h 19"/>
                <a:gd name="T20" fmla="*/ 164 w 173"/>
                <a:gd name="T21" fmla="*/ 0 h 19"/>
                <a:gd name="T22" fmla="*/ 0 w 173"/>
                <a:gd name="T23" fmla="*/ 0 h 19"/>
                <a:gd name="T24" fmla="*/ 0 w 173"/>
                <a:gd name="T25" fmla="*/ 19 h 19"/>
                <a:gd name="T26" fmla="*/ 164 w 173"/>
                <a:gd name="T2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19">
                  <a:moveTo>
                    <a:pt x="164" y="19"/>
                  </a:moveTo>
                  <a:lnTo>
                    <a:pt x="164" y="19"/>
                  </a:lnTo>
                  <a:lnTo>
                    <a:pt x="168" y="19"/>
                  </a:lnTo>
                  <a:lnTo>
                    <a:pt x="170" y="17"/>
                  </a:lnTo>
                  <a:lnTo>
                    <a:pt x="172" y="14"/>
                  </a:lnTo>
                  <a:lnTo>
                    <a:pt x="173" y="10"/>
                  </a:lnTo>
                  <a:lnTo>
                    <a:pt x="173" y="10"/>
                  </a:lnTo>
                  <a:lnTo>
                    <a:pt x="172" y="7"/>
                  </a:lnTo>
                  <a:lnTo>
                    <a:pt x="170" y="3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6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3" name="Freeform 209">
              <a:extLst>
                <a:ext uri="{FF2B5EF4-FFF2-40B4-BE49-F238E27FC236}">
                  <a16:creationId xmlns:a16="http://schemas.microsoft.com/office/drawing/2014/main" id="{D7C4ACA2-8DB2-4836-B162-A1FAF91C1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688" y="5334635"/>
              <a:ext cx="111125" cy="73025"/>
            </a:xfrm>
            <a:custGeom>
              <a:avLst/>
              <a:gdLst>
                <a:gd name="T0" fmla="*/ 138 w 138"/>
                <a:gd name="T1" fmla="*/ 87 h 93"/>
                <a:gd name="T2" fmla="*/ 138 w 138"/>
                <a:gd name="T3" fmla="*/ 4 h 93"/>
                <a:gd name="T4" fmla="*/ 138 w 138"/>
                <a:gd name="T5" fmla="*/ 4 h 93"/>
                <a:gd name="T6" fmla="*/ 138 w 138"/>
                <a:gd name="T7" fmla="*/ 3 h 93"/>
                <a:gd name="T8" fmla="*/ 137 w 138"/>
                <a:gd name="T9" fmla="*/ 1 h 93"/>
                <a:gd name="T10" fmla="*/ 135 w 138"/>
                <a:gd name="T11" fmla="*/ 0 h 93"/>
                <a:gd name="T12" fmla="*/ 133 w 138"/>
                <a:gd name="T13" fmla="*/ 0 h 93"/>
                <a:gd name="T14" fmla="*/ 82 w 138"/>
                <a:gd name="T15" fmla="*/ 0 h 93"/>
                <a:gd name="T16" fmla="*/ 82 w 138"/>
                <a:gd name="T17" fmla="*/ 0 h 93"/>
                <a:gd name="T18" fmla="*/ 79 w 138"/>
                <a:gd name="T19" fmla="*/ 0 h 93"/>
                <a:gd name="T20" fmla="*/ 78 w 138"/>
                <a:gd name="T21" fmla="*/ 1 h 93"/>
                <a:gd name="T22" fmla="*/ 76 w 138"/>
                <a:gd name="T23" fmla="*/ 3 h 93"/>
                <a:gd name="T24" fmla="*/ 76 w 138"/>
                <a:gd name="T25" fmla="*/ 4 h 93"/>
                <a:gd name="T26" fmla="*/ 76 w 138"/>
                <a:gd name="T27" fmla="*/ 36 h 93"/>
                <a:gd name="T28" fmla="*/ 9 w 138"/>
                <a:gd name="T29" fmla="*/ 36 h 93"/>
                <a:gd name="T30" fmla="*/ 9 w 138"/>
                <a:gd name="T31" fmla="*/ 36 h 93"/>
                <a:gd name="T32" fmla="*/ 5 w 138"/>
                <a:gd name="T33" fmla="*/ 38 h 93"/>
                <a:gd name="T34" fmla="*/ 2 w 138"/>
                <a:gd name="T35" fmla="*/ 39 h 93"/>
                <a:gd name="T36" fmla="*/ 1 w 138"/>
                <a:gd name="T37" fmla="*/ 43 h 93"/>
                <a:gd name="T38" fmla="*/ 0 w 138"/>
                <a:gd name="T39" fmla="*/ 46 h 93"/>
                <a:gd name="T40" fmla="*/ 0 w 138"/>
                <a:gd name="T41" fmla="*/ 46 h 93"/>
                <a:gd name="T42" fmla="*/ 1 w 138"/>
                <a:gd name="T43" fmla="*/ 50 h 93"/>
                <a:gd name="T44" fmla="*/ 2 w 138"/>
                <a:gd name="T45" fmla="*/ 53 h 93"/>
                <a:gd name="T46" fmla="*/ 5 w 138"/>
                <a:gd name="T47" fmla="*/ 55 h 93"/>
                <a:gd name="T48" fmla="*/ 9 w 138"/>
                <a:gd name="T49" fmla="*/ 55 h 93"/>
                <a:gd name="T50" fmla="*/ 76 w 138"/>
                <a:gd name="T51" fmla="*/ 55 h 93"/>
                <a:gd name="T52" fmla="*/ 76 w 138"/>
                <a:gd name="T53" fmla="*/ 87 h 93"/>
                <a:gd name="T54" fmla="*/ 76 w 138"/>
                <a:gd name="T55" fmla="*/ 87 h 93"/>
                <a:gd name="T56" fmla="*/ 76 w 138"/>
                <a:gd name="T57" fmla="*/ 89 h 93"/>
                <a:gd name="T58" fmla="*/ 78 w 138"/>
                <a:gd name="T59" fmla="*/ 92 h 93"/>
                <a:gd name="T60" fmla="*/ 79 w 138"/>
                <a:gd name="T61" fmla="*/ 93 h 93"/>
                <a:gd name="T62" fmla="*/ 82 w 138"/>
                <a:gd name="T63" fmla="*/ 93 h 93"/>
                <a:gd name="T64" fmla="*/ 133 w 138"/>
                <a:gd name="T65" fmla="*/ 93 h 93"/>
                <a:gd name="T66" fmla="*/ 133 w 138"/>
                <a:gd name="T67" fmla="*/ 93 h 93"/>
                <a:gd name="T68" fmla="*/ 135 w 138"/>
                <a:gd name="T69" fmla="*/ 93 h 93"/>
                <a:gd name="T70" fmla="*/ 137 w 138"/>
                <a:gd name="T71" fmla="*/ 92 h 93"/>
                <a:gd name="T72" fmla="*/ 138 w 138"/>
                <a:gd name="T73" fmla="*/ 89 h 93"/>
                <a:gd name="T74" fmla="*/ 138 w 138"/>
                <a:gd name="T75" fmla="*/ 87 h 93"/>
                <a:gd name="T76" fmla="*/ 138 w 138"/>
                <a:gd name="T77" fmla="*/ 8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8" h="93">
                  <a:moveTo>
                    <a:pt x="138" y="87"/>
                  </a:moveTo>
                  <a:lnTo>
                    <a:pt x="138" y="4"/>
                  </a:lnTo>
                  <a:lnTo>
                    <a:pt x="138" y="4"/>
                  </a:lnTo>
                  <a:lnTo>
                    <a:pt x="138" y="3"/>
                  </a:lnTo>
                  <a:lnTo>
                    <a:pt x="137" y="1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78" y="1"/>
                  </a:lnTo>
                  <a:lnTo>
                    <a:pt x="76" y="3"/>
                  </a:lnTo>
                  <a:lnTo>
                    <a:pt x="76" y="4"/>
                  </a:lnTo>
                  <a:lnTo>
                    <a:pt x="76" y="36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5" y="38"/>
                  </a:lnTo>
                  <a:lnTo>
                    <a:pt x="2" y="39"/>
                  </a:lnTo>
                  <a:lnTo>
                    <a:pt x="1" y="43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9" y="55"/>
                  </a:lnTo>
                  <a:lnTo>
                    <a:pt x="76" y="55"/>
                  </a:lnTo>
                  <a:lnTo>
                    <a:pt x="76" y="87"/>
                  </a:lnTo>
                  <a:lnTo>
                    <a:pt x="76" y="87"/>
                  </a:lnTo>
                  <a:lnTo>
                    <a:pt x="76" y="89"/>
                  </a:lnTo>
                  <a:lnTo>
                    <a:pt x="78" y="92"/>
                  </a:lnTo>
                  <a:lnTo>
                    <a:pt x="79" y="93"/>
                  </a:lnTo>
                  <a:lnTo>
                    <a:pt x="82" y="93"/>
                  </a:lnTo>
                  <a:lnTo>
                    <a:pt x="133" y="93"/>
                  </a:lnTo>
                  <a:lnTo>
                    <a:pt x="133" y="93"/>
                  </a:lnTo>
                  <a:lnTo>
                    <a:pt x="135" y="93"/>
                  </a:lnTo>
                  <a:lnTo>
                    <a:pt x="137" y="92"/>
                  </a:lnTo>
                  <a:lnTo>
                    <a:pt x="138" y="89"/>
                  </a:lnTo>
                  <a:lnTo>
                    <a:pt x="138" y="87"/>
                  </a:lnTo>
                  <a:lnTo>
                    <a:pt x="138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4" name="Freeform 210">
              <a:extLst>
                <a:ext uri="{FF2B5EF4-FFF2-40B4-BE49-F238E27FC236}">
                  <a16:creationId xmlns:a16="http://schemas.microsoft.com/office/drawing/2014/main" id="{71CBC786-A63C-47AD-BB82-E9F31653C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688" y="5274310"/>
              <a:ext cx="138113" cy="12700"/>
            </a:xfrm>
            <a:custGeom>
              <a:avLst/>
              <a:gdLst>
                <a:gd name="T0" fmla="*/ 9 w 173"/>
                <a:gd name="T1" fmla="*/ 0 h 17"/>
                <a:gd name="T2" fmla="*/ 9 w 173"/>
                <a:gd name="T3" fmla="*/ 0 h 17"/>
                <a:gd name="T4" fmla="*/ 5 w 173"/>
                <a:gd name="T5" fmla="*/ 0 h 17"/>
                <a:gd name="T6" fmla="*/ 2 w 173"/>
                <a:gd name="T7" fmla="*/ 2 h 17"/>
                <a:gd name="T8" fmla="*/ 1 w 173"/>
                <a:gd name="T9" fmla="*/ 5 h 17"/>
                <a:gd name="T10" fmla="*/ 0 w 173"/>
                <a:gd name="T11" fmla="*/ 8 h 17"/>
                <a:gd name="T12" fmla="*/ 0 w 173"/>
                <a:gd name="T13" fmla="*/ 8 h 17"/>
                <a:gd name="T14" fmla="*/ 1 w 173"/>
                <a:gd name="T15" fmla="*/ 12 h 17"/>
                <a:gd name="T16" fmla="*/ 2 w 173"/>
                <a:gd name="T17" fmla="*/ 14 h 17"/>
                <a:gd name="T18" fmla="*/ 5 w 173"/>
                <a:gd name="T19" fmla="*/ 17 h 17"/>
                <a:gd name="T20" fmla="*/ 9 w 173"/>
                <a:gd name="T21" fmla="*/ 17 h 17"/>
                <a:gd name="T22" fmla="*/ 173 w 173"/>
                <a:gd name="T23" fmla="*/ 17 h 17"/>
                <a:gd name="T24" fmla="*/ 173 w 173"/>
                <a:gd name="T25" fmla="*/ 0 h 17"/>
                <a:gd name="T26" fmla="*/ 9 w 173"/>
                <a:gd name="T2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17">
                  <a:moveTo>
                    <a:pt x="9" y="0"/>
                  </a:move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2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9" y="17"/>
                  </a:lnTo>
                  <a:lnTo>
                    <a:pt x="173" y="17"/>
                  </a:lnTo>
                  <a:lnTo>
                    <a:pt x="17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5" name="Freeform 211">
              <a:extLst>
                <a:ext uri="{FF2B5EF4-FFF2-40B4-BE49-F238E27FC236}">
                  <a16:creationId xmlns:a16="http://schemas.microsoft.com/office/drawing/2014/main" id="{448653D1-8D79-4484-A502-67F70D0E9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088" y="5244148"/>
              <a:ext cx="109538" cy="73025"/>
            </a:xfrm>
            <a:custGeom>
              <a:avLst/>
              <a:gdLst>
                <a:gd name="T0" fmla="*/ 61 w 138"/>
                <a:gd name="T1" fmla="*/ 87 h 93"/>
                <a:gd name="T2" fmla="*/ 61 w 138"/>
                <a:gd name="T3" fmla="*/ 55 h 93"/>
                <a:gd name="T4" fmla="*/ 129 w 138"/>
                <a:gd name="T5" fmla="*/ 55 h 93"/>
                <a:gd name="T6" fmla="*/ 129 w 138"/>
                <a:gd name="T7" fmla="*/ 55 h 93"/>
                <a:gd name="T8" fmla="*/ 133 w 138"/>
                <a:gd name="T9" fmla="*/ 55 h 93"/>
                <a:gd name="T10" fmla="*/ 135 w 138"/>
                <a:gd name="T11" fmla="*/ 52 h 93"/>
                <a:gd name="T12" fmla="*/ 137 w 138"/>
                <a:gd name="T13" fmla="*/ 50 h 93"/>
                <a:gd name="T14" fmla="*/ 138 w 138"/>
                <a:gd name="T15" fmla="*/ 46 h 93"/>
                <a:gd name="T16" fmla="*/ 138 w 138"/>
                <a:gd name="T17" fmla="*/ 46 h 93"/>
                <a:gd name="T18" fmla="*/ 137 w 138"/>
                <a:gd name="T19" fmla="*/ 43 h 93"/>
                <a:gd name="T20" fmla="*/ 135 w 138"/>
                <a:gd name="T21" fmla="*/ 40 h 93"/>
                <a:gd name="T22" fmla="*/ 133 w 138"/>
                <a:gd name="T23" fmla="*/ 38 h 93"/>
                <a:gd name="T24" fmla="*/ 129 w 138"/>
                <a:gd name="T25" fmla="*/ 38 h 93"/>
                <a:gd name="T26" fmla="*/ 61 w 138"/>
                <a:gd name="T27" fmla="*/ 38 h 93"/>
                <a:gd name="T28" fmla="*/ 61 w 138"/>
                <a:gd name="T29" fmla="*/ 5 h 93"/>
                <a:gd name="T30" fmla="*/ 61 w 138"/>
                <a:gd name="T31" fmla="*/ 5 h 93"/>
                <a:gd name="T32" fmla="*/ 61 w 138"/>
                <a:gd name="T33" fmla="*/ 3 h 93"/>
                <a:gd name="T34" fmla="*/ 60 w 138"/>
                <a:gd name="T35" fmla="*/ 1 h 93"/>
                <a:gd name="T36" fmla="*/ 59 w 138"/>
                <a:gd name="T37" fmla="*/ 0 h 93"/>
                <a:gd name="T38" fmla="*/ 56 w 138"/>
                <a:gd name="T39" fmla="*/ 0 h 93"/>
                <a:gd name="T40" fmla="*/ 5 w 138"/>
                <a:gd name="T41" fmla="*/ 0 h 93"/>
                <a:gd name="T42" fmla="*/ 5 w 138"/>
                <a:gd name="T43" fmla="*/ 0 h 93"/>
                <a:gd name="T44" fmla="*/ 2 w 138"/>
                <a:gd name="T45" fmla="*/ 0 h 93"/>
                <a:gd name="T46" fmla="*/ 1 w 138"/>
                <a:gd name="T47" fmla="*/ 1 h 93"/>
                <a:gd name="T48" fmla="*/ 0 w 138"/>
                <a:gd name="T49" fmla="*/ 3 h 93"/>
                <a:gd name="T50" fmla="*/ 0 w 138"/>
                <a:gd name="T51" fmla="*/ 5 h 93"/>
                <a:gd name="T52" fmla="*/ 0 w 138"/>
                <a:gd name="T53" fmla="*/ 87 h 93"/>
                <a:gd name="T54" fmla="*/ 0 w 138"/>
                <a:gd name="T55" fmla="*/ 87 h 93"/>
                <a:gd name="T56" fmla="*/ 0 w 138"/>
                <a:gd name="T57" fmla="*/ 90 h 93"/>
                <a:gd name="T58" fmla="*/ 1 w 138"/>
                <a:gd name="T59" fmla="*/ 91 h 93"/>
                <a:gd name="T60" fmla="*/ 2 w 138"/>
                <a:gd name="T61" fmla="*/ 93 h 93"/>
                <a:gd name="T62" fmla="*/ 5 w 138"/>
                <a:gd name="T63" fmla="*/ 93 h 93"/>
                <a:gd name="T64" fmla="*/ 56 w 138"/>
                <a:gd name="T65" fmla="*/ 93 h 93"/>
                <a:gd name="T66" fmla="*/ 56 w 138"/>
                <a:gd name="T67" fmla="*/ 93 h 93"/>
                <a:gd name="T68" fmla="*/ 59 w 138"/>
                <a:gd name="T69" fmla="*/ 93 h 93"/>
                <a:gd name="T70" fmla="*/ 60 w 138"/>
                <a:gd name="T71" fmla="*/ 91 h 93"/>
                <a:gd name="T72" fmla="*/ 61 w 138"/>
                <a:gd name="T73" fmla="*/ 90 h 93"/>
                <a:gd name="T74" fmla="*/ 61 w 138"/>
                <a:gd name="T75" fmla="*/ 87 h 93"/>
                <a:gd name="T76" fmla="*/ 61 w 138"/>
                <a:gd name="T77" fmla="*/ 8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8" h="93">
                  <a:moveTo>
                    <a:pt x="61" y="87"/>
                  </a:moveTo>
                  <a:lnTo>
                    <a:pt x="61" y="55"/>
                  </a:lnTo>
                  <a:lnTo>
                    <a:pt x="129" y="55"/>
                  </a:lnTo>
                  <a:lnTo>
                    <a:pt x="129" y="55"/>
                  </a:lnTo>
                  <a:lnTo>
                    <a:pt x="133" y="55"/>
                  </a:lnTo>
                  <a:lnTo>
                    <a:pt x="135" y="52"/>
                  </a:lnTo>
                  <a:lnTo>
                    <a:pt x="137" y="50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7" y="43"/>
                  </a:lnTo>
                  <a:lnTo>
                    <a:pt x="135" y="40"/>
                  </a:lnTo>
                  <a:lnTo>
                    <a:pt x="133" y="38"/>
                  </a:lnTo>
                  <a:lnTo>
                    <a:pt x="129" y="38"/>
                  </a:lnTo>
                  <a:lnTo>
                    <a:pt x="61" y="38"/>
                  </a:lnTo>
                  <a:lnTo>
                    <a:pt x="61" y="5"/>
                  </a:lnTo>
                  <a:lnTo>
                    <a:pt x="61" y="5"/>
                  </a:lnTo>
                  <a:lnTo>
                    <a:pt x="61" y="3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90"/>
                  </a:lnTo>
                  <a:lnTo>
                    <a:pt x="1" y="91"/>
                  </a:lnTo>
                  <a:lnTo>
                    <a:pt x="2" y="93"/>
                  </a:lnTo>
                  <a:lnTo>
                    <a:pt x="5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9" y="93"/>
                  </a:lnTo>
                  <a:lnTo>
                    <a:pt x="60" y="91"/>
                  </a:lnTo>
                  <a:lnTo>
                    <a:pt x="61" y="90"/>
                  </a:lnTo>
                  <a:lnTo>
                    <a:pt x="61" y="87"/>
                  </a:lnTo>
                  <a:lnTo>
                    <a:pt x="61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DF8AED4-392A-4E79-A863-11347032F728}"/>
              </a:ext>
            </a:extLst>
          </p:cNvPr>
          <p:cNvGrpSpPr/>
          <p:nvPr/>
        </p:nvGrpSpPr>
        <p:grpSpPr>
          <a:xfrm>
            <a:off x="9020862" y="2445568"/>
            <a:ext cx="633678" cy="679747"/>
            <a:chOff x="3090704" y="4956472"/>
            <a:chExt cx="322629" cy="32004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E09DE27-2576-407B-9C67-7CB111D9A439}"/>
                </a:ext>
              </a:extLst>
            </p:cNvPr>
            <p:cNvSpPr/>
            <p:nvPr/>
          </p:nvSpPr>
          <p:spPr>
            <a:xfrm>
              <a:off x="3123073" y="4975065"/>
              <a:ext cx="290260" cy="2902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15DF60-2E38-49E5-A723-4C6CD6C10BF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90704" y="4956472"/>
              <a:ext cx="319070" cy="320040"/>
              <a:chOff x="6715126" y="824548"/>
              <a:chExt cx="522288" cy="523875"/>
            </a:xfrm>
            <a:grpFill/>
          </p:grpSpPr>
          <p:sp>
            <p:nvSpPr>
              <p:cNvPr id="23" name="Freeform 13">
                <a:extLst>
                  <a:ext uri="{FF2B5EF4-FFF2-40B4-BE49-F238E27FC236}">
                    <a16:creationId xmlns:a16="http://schemas.microsoft.com/office/drawing/2014/main" id="{03E48208-A4C3-42DE-8F8A-8BAD1B66C1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15126" y="824548"/>
                <a:ext cx="522288" cy="523875"/>
              </a:xfrm>
              <a:custGeom>
                <a:avLst/>
                <a:gdLst>
                  <a:gd name="T0" fmla="*/ 311 w 658"/>
                  <a:gd name="T1" fmla="*/ 658 h 658"/>
                  <a:gd name="T2" fmla="*/ 262 w 658"/>
                  <a:gd name="T3" fmla="*/ 652 h 658"/>
                  <a:gd name="T4" fmla="*/ 201 w 658"/>
                  <a:gd name="T5" fmla="*/ 633 h 658"/>
                  <a:gd name="T6" fmla="*/ 119 w 658"/>
                  <a:gd name="T7" fmla="*/ 583 h 658"/>
                  <a:gd name="T8" fmla="*/ 56 w 658"/>
                  <a:gd name="T9" fmla="*/ 513 h 658"/>
                  <a:gd name="T10" fmla="*/ 14 w 658"/>
                  <a:gd name="T11" fmla="*/ 427 h 658"/>
                  <a:gd name="T12" fmla="*/ 4 w 658"/>
                  <a:gd name="T13" fmla="*/ 379 h 658"/>
                  <a:gd name="T14" fmla="*/ 0 w 658"/>
                  <a:gd name="T15" fmla="*/ 329 h 658"/>
                  <a:gd name="T16" fmla="*/ 1 w 658"/>
                  <a:gd name="T17" fmla="*/ 295 h 658"/>
                  <a:gd name="T18" fmla="*/ 10 w 658"/>
                  <a:gd name="T19" fmla="*/ 247 h 658"/>
                  <a:gd name="T20" fmla="*/ 40 w 658"/>
                  <a:gd name="T21" fmla="*/ 173 h 658"/>
                  <a:gd name="T22" fmla="*/ 96 w 658"/>
                  <a:gd name="T23" fmla="*/ 96 h 658"/>
                  <a:gd name="T24" fmla="*/ 172 w 658"/>
                  <a:gd name="T25" fmla="*/ 40 h 658"/>
                  <a:gd name="T26" fmla="*/ 247 w 658"/>
                  <a:gd name="T27" fmla="*/ 10 h 658"/>
                  <a:gd name="T28" fmla="*/ 295 w 658"/>
                  <a:gd name="T29" fmla="*/ 2 h 658"/>
                  <a:gd name="T30" fmla="*/ 329 w 658"/>
                  <a:gd name="T31" fmla="*/ 0 h 658"/>
                  <a:gd name="T32" fmla="*/ 379 w 658"/>
                  <a:gd name="T33" fmla="*/ 4 h 658"/>
                  <a:gd name="T34" fmla="*/ 426 w 658"/>
                  <a:gd name="T35" fmla="*/ 16 h 658"/>
                  <a:gd name="T36" fmla="*/ 513 w 658"/>
                  <a:gd name="T37" fmla="*/ 56 h 658"/>
                  <a:gd name="T38" fmla="*/ 583 w 658"/>
                  <a:gd name="T39" fmla="*/ 121 h 658"/>
                  <a:gd name="T40" fmla="*/ 631 w 658"/>
                  <a:gd name="T41" fmla="*/ 201 h 658"/>
                  <a:gd name="T42" fmla="*/ 651 w 658"/>
                  <a:gd name="T43" fmla="*/ 263 h 658"/>
                  <a:gd name="T44" fmla="*/ 657 w 658"/>
                  <a:gd name="T45" fmla="*/ 313 h 658"/>
                  <a:gd name="T46" fmla="*/ 657 w 658"/>
                  <a:gd name="T47" fmla="*/ 346 h 658"/>
                  <a:gd name="T48" fmla="*/ 651 w 658"/>
                  <a:gd name="T49" fmla="*/ 396 h 658"/>
                  <a:gd name="T50" fmla="*/ 631 w 658"/>
                  <a:gd name="T51" fmla="*/ 457 h 658"/>
                  <a:gd name="T52" fmla="*/ 583 w 658"/>
                  <a:gd name="T53" fmla="*/ 539 h 658"/>
                  <a:gd name="T54" fmla="*/ 513 w 658"/>
                  <a:gd name="T55" fmla="*/ 602 h 658"/>
                  <a:gd name="T56" fmla="*/ 426 w 658"/>
                  <a:gd name="T57" fmla="*/ 644 h 658"/>
                  <a:gd name="T58" fmla="*/ 379 w 658"/>
                  <a:gd name="T59" fmla="*/ 654 h 658"/>
                  <a:gd name="T60" fmla="*/ 329 w 658"/>
                  <a:gd name="T61" fmla="*/ 658 h 658"/>
                  <a:gd name="T62" fmla="*/ 329 w 658"/>
                  <a:gd name="T63" fmla="*/ 37 h 658"/>
                  <a:gd name="T64" fmla="*/ 241 w 658"/>
                  <a:gd name="T65" fmla="*/ 51 h 658"/>
                  <a:gd name="T66" fmla="*/ 166 w 658"/>
                  <a:gd name="T67" fmla="*/ 88 h 658"/>
                  <a:gd name="T68" fmla="*/ 104 w 658"/>
                  <a:gd name="T69" fmla="*/ 144 h 658"/>
                  <a:gd name="T70" fmla="*/ 60 w 658"/>
                  <a:gd name="T71" fmla="*/ 216 h 658"/>
                  <a:gd name="T72" fmla="*/ 38 w 658"/>
                  <a:gd name="T73" fmla="*/ 299 h 658"/>
                  <a:gd name="T74" fmla="*/ 38 w 658"/>
                  <a:gd name="T75" fmla="*/ 359 h 658"/>
                  <a:gd name="T76" fmla="*/ 60 w 658"/>
                  <a:gd name="T77" fmla="*/ 443 h 658"/>
                  <a:gd name="T78" fmla="*/ 104 w 658"/>
                  <a:gd name="T79" fmla="*/ 514 h 658"/>
                  <a:gd name="T80" fmla="*/ 166 w 658"/>
                  <a:gd name="T81" fmla="*/ 571 h 658"/>
                  <a:gd name="T82" fmla="*/ 241 w 658"/>
                  <a:gd name="T83" fmla="*/ 607 h 658"/>
                  <a:gd name="T84" fmla="*/ 329 w 658"/>
                  <a:gd name="T85" fmla="*/ 621 h 658"/>
                  <a:gd name="T86" fmla="*/ 387 w 658"/>
                  <a:gd name="T87" fmla="*/ 615 h 658"/>
                  <a:gd name="T88" fmla="*/ 467 w 658"/>
                  <a:gd name="T89" fmla="*/ 586 h 658"/>
                  <a:gd name="T90" fmla="*/ 534 w 658"/>
                  <a:gd name="T91" fmla="*/ 535 h 658"/>
                  <a:gd name="T92" fmla="*/ 584 w 658"/>
                  <a:gd name="T93" fmla="*/ 467 h 658"/>
                  <a:gd name="T94" fmla="*/ 614 w 658"/>
                  <a:gd name="T95" fmla="*/ 388 h 658"/>
                  <a:gd name="T96" fmla="*/ 620 w 658"/>
                  <a:gd name="T97" fmla="*/ 329 h 658"/>
                  <a:gd name="T98" fmla="*/ 607 w 658"/>
                  <a:gd name="T99" fmla="*/ 243 h 658"/>
                  <a:gd name="T100" fmla="*/ 569 w 658"/>
                  <a:gd name="T101" fmla="*/ 166 h 658"/>
                  <a:gd name="T102" fmla="*/ 514 w 658"/>
                  <a:gd name="T103" fmla="*/ 105 h 658"/>
                  <a:gd name="T104" fmla="*/ 442 w 658"/>
                  <a:gd name="T105" fmla="*/ 62 h 658"/>
                  <a:gd name="T106" fmla="*/ 358 w 658"/>
                  <a:gd name="T107" fmla="*/ 40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8" h="658">
                    <a:moveTo>
                      <a:pt x="329" y="658"/>
                    </a:moveTo>
                    <a:lnTo>
                      <a:pt x="329" y="658"/>
                    </a:lnTo>
                    <a:lnTo>
                      <a:pt x="311" y="658"/>
                    </a:lnTo>
                    <a:lnTo>
                      <a:pt x="295" y="657"/>
                    </a:lnTo>
                    <a:lnTo>
                      <a:pt x="279" y="654"/>
                    </a:lnTo>
                    <a:lnTo>
                      <a:pt x="262" y="652"/>
                    </a:lnTo>
                    <a:lnTo>
                      <a:pt x="247" y="648"/>
                    </a:lnTo>
                    <a:lnTo>
                      <a:pt x="231" y="644"/>
                    </a:lnTo>
                    <a:lnTo>
                      <a:pt x="201" y="633"/>
                    </a:lnTo>
                    <a:lnTo>
                      <a:pt x="172" y="618"/>
                    </a:lnTo>
                    <a:lnTo>
                      <a:pt x="145" y="602"/>
                    </a:lnTo>
                    <a:lnTo>
                      <a:pt x="119" y="583"/>
                    </a:lnTo>
                    <a:lnTo>
                      <a:pt x="96" y="562"/>
                    </a:lnTo>
                    <a:lnTo>
                      <a:pt x="75" y="539"/>
                    </a:lnTo>
                    <a:lnTo>
                      <a:pt x="56" y="513"/>
                    </a:lnTo>
                    <a:lnTo>
                      <a:pt x="40" y="486"/>
                    </a:lnTo>
                    <a:lnTo>
                      <a:pt x="25" y="457"/>
                    </a:lnTo>
                    <a:lnTo>
                      <a:pt x="14" y="427"/>
                    </a:lnTo>
                    <a:lnTo>
                      <a:pt x="10" y="411"/>
                    </a:lnTo>
                    <a:lnTo>
                      <a:pt x="6" y="396"/>
                    </a:lnTo>
                    <a:lnTo>
                      <a:pt x="4" y="379"/>
                    </a:lnTo>
                    <a:lnTo>
                      <a:pt x="1" y="363"/>
                    </a:lnTo>
                    <a:lnTo>
                      <a:pt x="0" y="346"/>
                    </a:lnTo>
                    <a:lnTo>
                      <a:pt x="0" y="329"/>
                    </a:lnTo>
                    <a:lnTo>
                      <a:pt x="0" y="329"/>
                    </a:lnTo>
                    <a:lnTo>
                      <a:pt x="0" y="313"/>
                    </a:lnTo>
                    <a:lnTo>
                      <a:pt x="1" y="295"/>
                    </a:lnTo>
                    <a:lnTo>
                      <a:pt x="4" y="279"/>
                    </a:lnTo>
                    <a:lnTo>
                      <a:pt x="6" y="263"/>
                    </a:lnTo>
                    <a:lnTo>
                      <a:pt x="10" y="247"/>
                    </a:lnTo>
                    <a:lnTo>
                      <a:pt x="14" y="232"/>
                    </a:lnTo>
                    <a:lnTo>
                      <a:pt x="25" y="201"/>
                    </a:lnTo>
                    <a:lnTo>
                      <a:pt x="40" y="173"/>
                    </a:lnTo>
                    <a:lnTo>
                      <a:pt x="56" y="145"/>
                    </a:lnTo>
                    <a:lnTo>
                      <a:pt x="75" y="121"/>
                    </a:lnTo>
                    <a:lnTo>
                      <a:pt x="96" y="96"/>
                    </a:lnTo>
                    <a:lnTo>
                      <a:pt x="119" y="75"/>
                    </a:lnTo>
                    <a:lnTo>
                      <a:pt x="145" y="56"/>
                    </a:lnTo>
                    <a:lnTo>
                      <a:pt x="172" y="40"/>
                    </a:lnTo>
                    <a:lnTo>
                      <a:pt x="201" y="27"/>
                    </a:lnTo>
                    <a:lnTo>
                      <a:pt x="231" y="16"/>
                    </a:lnTo>
                    <a:lnTo>
                      <a:pt x="247" y="10"/>
                    </a:lnTo>
                    <a:lnTo>
                      <a:pt x="262" y="6"/>
                    </a:lnTo>
                    <a:lnTo>
                      <a:pt x="279" y="4"/>
                    </a:lnTo>
                    <a:lnTo>
                      <a:pt x="295" y="2"/>
                    </a:lnTo>
                    <a:lnTo>
                      <a:pt x="311" y="1"/>
                    </a:lnTo>
                    <a:lnTo>
                      <a:pt x="329" y="0"/>
                    </a:lnTo>
                    <a:lnTo>
                      <a:pt x="329" y="0"/>
                    </a:lnTo>
                    <a:lnTo>
                      <a:pt x="345" y="1"/>
                    </a:lnTo>
                    <a:lnTo>
                      <a:pt x="362" y="2"/>
                    </a:lnTo>
                    <a:lnTo>
                      <a:pt x="379" y="4"/>
                    </a:lnTo>
                    <a:lnTo>
                      <a:pt x="395" y="6"/>
                    </a:lnTo>
                    <a:lnTo>
                      <a:pt x="411" y="10"/>
                    </a:lnTo>
                    <a:lnTo>
                      <a:pt x="426" y="16"/>
                    </a:lnTo>
                    <a:lnTo>
                      <a:pt x="456" y="27"/>
                    </a:lnTo>
                    <a:lnTo>
                      <a:pt x="485" y="40"/>
                    </a:lnTo>
                    <a:lnTo>
                      <a:pt x="513" y="56"/>
                    </a:lnTo>
                    <a:lnTo>
                      <a:pt x="537" y="75"/>
                    </a:lnTo>
                    <a:lnTo>
                      <a:pt x="561" y="96"/>
                    </a:lnTo>
                    <a:lnTo>
                      <a:pt x="583" y="121"/>
                    </a:lnTo>
                    <a:lnTo>
                      <a:pt x="602" y="145"/>
                    </a:lnTo>
                    <a:lnTo>
                      <a:pt x="618" y="173"/>
                    </a:lnTo>
                    <a:lnTo>
                      <a:pt x="631" y="201"/>
                    </a:lnTo>
                    <a:lnTo>
                      <a:pt x="643" y="232"/>
                    </a:lnTo>
                    <a:lnTo>
                      <a:pt x="647" y="247"/>
                    </a:lnTo>
                    <a:lnTo>
                      <a:pt x="651" y="263"/>
                    </a:lnTo>
                    <a:lnTo>
                      <a:pt x="654" y="279"/>
                    </a:lnTo>
                    <a:lnTo>
                      <a:pt x="655" y="295"/>
                    </a:lnTo>
                    <a:lnTo>
                      <a:pt x="657" y="313"/>
                    </a:lnTo>
                    <a:lnTo>
                      <a:pt x="658" y="329"/>
                    </a:lnTo>
                    <a:lnTo>
                      <a:pt x="658" y="329"/>
                    </a:lnTo>
                    <a:lnTo>
                      <a:pt x="657" y="346"/>
                    </a:lnTo>
                    <a:lnTo>
                      <a:pt x="655" y="363"/>
                    </a:lnTo>
                    <a:lnTo>
                      <a:pt x="654" y="379"/>
                    </a:lnTo>
                    <a:lnTo>
                      <a:pt x="651" y="396"/>
                    </a:lnTo>
                    <a:lnTo>
                      <a:pt x="647" y="411"/>
                    </a:lnTo>
                    <a:lnTo>
                      <a:pt x="643" y="427"/>
                    </a:lnTo>
                    <a:lnTo>
                      <a:pt x="631" y="457"/>
                    </a:lnTo>
                    <a:lnTo>
                      <a:pt x="618" y="486"/>
                    </a:lnTo>
                    <a:lnTo>
                      <a:pt x="602" y="513"/>
                    </a:lnTo>
                    <a:lnTo>
                      <a:pt x="583" y="539"/>
                    </a:lnTo>
                    <a:lnTo>
                      <a:pt x="561" y="562"/>
                    </a:lnTo>
                    <a:lnTo>
                      <a:pt x="537" y="583"/>
                    </a:lnTo>
                    <a:lnTo>
                      <a:pt x="513" y="602"/>
                    </a:lnTo>
                    <a:lnTo>
                      <a:pt x="485" y="618"/>
                    </a:lnTo>
                    <a:lnTo>
                      <a:pt x="456" y="633"/>
                    </a:lnTo>
                    <a:lnTo>
                      <a:pt x="426" y="644"/>
                    </a:lnTo>
                    <a:lnTo>
                      <a:pt x="411" y="648"/>
                    </a:lnTo>
                    <a:lnTo>
                      <a:pt x="395" y="652"/>
                    </a:lnTo>
                    <a:lnTo>
                      <a:pt x="379" y="654"/>
                    </a:lnTo>
                    <a:lnTo>
                      <a:pt x="362" y="657"/>
                    </a:lnTo>
                    <a:lnTo>
                      <a:pt x="345" y="658"/>
                    </a:lnTo>
                    <a:lnTo>
                      <a:pt x="329" y="658"/>
                    </a:lnTo>
                    <a:lnTo>
                      <a:pt x="329" y="658"/>
                    </a:lnTo>
                    <a:close/>
                    <a:moveTo>
                      <a:pt x="329" y="37"/>
                    </a:moveTo>
                    <a:lnTo>
                      <a:pt x="329" y="37"/>
                    </a:lnTo>
                    <a:lnTo>
                      <a:pt x="299" y="40"/>
                    </a:lnTo>
                    <a:lnTo>
                      <a:pt x="270" y="44"/>
                    </a:lnTo>
                    <a:lnTo>
                      <a:pt x="241" y="51"/>
                    </a:lnTo>
                    <a:lnTo>
                      <a:pt x="215" y="62"/>
                    </a:lnTo>
                    <a:lnTo>
                      <a:pt x="190" y="74"/>
                    </a:lnTo>
                    <a:lnTo>
                      <a:pt x="166" y="88"/>
                    </a:lnTo>
                    <a:lnTo>
                      <a:pt x="143" y="105"/>
                    </a:lnTo>
                    <a:lnTo>
                      <a:pt x="123" y="123"/>
                    </a:lnTo>
                    <a:lnTo>
                      <a:pt x="104" y="144"/>
                    </a:lnTo>
                    <a:lnTo>
                      <a:pt x="87" y="166"/>
                    </a:lnTo>
                    <a:lnTo>
                      <a:pt x="72" y="191"/>
                    </a:lnTo>
                    <a:lnTo>
                      <a:pt x="60" y="216"/>
                    </a:lnTo>
                    <a:lnTo>
                      <a:pt x="51" y="243"/>
                    </a:lnTo>
                    <a:lnTo>
                      <a:pt x="43" y="271"/>
                    </a:lnTo>
                    <a:lnTo>
                      <a:pt x="38" y="299"/>
                    </a:lnTo>
                    <a:lnTo>
                      <a:pt x="37" y="329"/>
                    </a:lnTo>
                    <a:lnTo>
                      <a:pt x="37" y="329"/>
                    </a:lnTo>
                    <a:lnTo>
                      <a:pt x="38" y="359"/>
                    </a:lnTo>
                    <a:lnTo>
                      <a:pt x="43" y="388"/>
                    </a:lnTo>
                    <a:lnTo>
                      <a:pt x="51" y="416"/>
                    </a:lnTo>
                    <a:lnTo>
                      <a:pt x="60" y="443"/>
                    </a:lnTo>
                    <a:lnTo>
                      <a:pt x="72" y="467"/>
                    </a:lnTo>
                    <a:lnTo>
                      <a:pt x="87" y="492"/>
                    </a:lnTo>
                    <a:lnTo>
                      <a:pt x="104" y="514"/>
                    </a:lnTo>
                    <a:lnTo>
                      <a:pt x="123" y="535"/>
                    </a:lnTo>
                    <a:lnTo>
                      <a:pt x="143" y="553"/>
                    </a:lnTo>
                    <a:lnTo>
                      <a:pt x="166" y="571"/>
                    </a:lnTo>
                    <a:lnTo>
                      <a:pt x="190" y="586"/>
                    </a:lnTo>
                    <a:lnTo>
                      <a:pt x="215" y="598"/>
                    </a:lnTo>
                    <a:lnTo>
                      <a:pt x="241" y="607"/>
                    </a:lnTo>
                    <a:lnTo>
                      <a:pt x="270" y="615"/>
                    </a:lnTo>
                    <a:lnTo>
                      <a:pt x="299" y="619"/>
                    </a:lnTo>
                    <a:lnTo>
                      <a:pt x="329" y="621"/>
                    </a:lnTo>
                    <a:lnTo>
                      <a:pt x="329" y="621"/>
                    </a:lnTo>
                    <a:lnTo>
                      <a:pt x="358" y="619"/>
                    </a:lnTo>
                    <a:lnTo>
                      <a:pt x="387" y="615"/>
                    </a:lnTo>
                    <a:lnTo>
                      <a:pt x="415" y="607"/>
                    </a:lnTo>
                    <a:lnTo>
                      <a:pt x="442" y="598"/>
                    </a:lnTo>
                    <a:lnTo>
                      <a:pt x="467" y="586"/>
                    </a:lnTo>
                    <a:lnTo>
                      <a:pt x="491" y="571"/>
                    </a:lnTo>
                    <a:lnTo>
                      <a:pt x="514" y="553"/>
                    </a:lnTo>
                    <a:lnTo>
                      <a:pt x="534" y="535"/>
                    </a:lnTo>
                    <a:lnTo>
                      <a:pt x="553" y="514"/>
                    </a:lnTo>
                    <a:lnTo>
                      <a:pt x="569" y="492"/>
                    </a:lnTo>
                    <a:lnTo>
                      <a:pt x="584" y="467"/>
                    </a:lnTo>
                    <a:lnTo>
                      <a:pt x="596" y="443"/>
                    </a:lnTo>
                    <a:lnTo>
                      <a:pt x="607" y="416"/>
                    </a:lnTo>
                    <a:lnTo>
                      <a:pt x="614" y="388"/>
                    </a:lnTo>
                    <a:lnTo>
                      <a:pt x="618" y="359"/>
                    </a:lnTo>
                    <a:lnTo>
                      <a:pt x="620" y="329"/>
                    </a:lnTo>
                    <a:lnTo>
                      <a:pt x="620" y="329"/>
                    </a:lnTo>
                    <a:lnTo>
                      <a:pt x="618" y="299"/>
                    </a:lnTo>
                    <a:lnTo>
                      <a:pt x="614" y="271"/>
                    </a:lnTo>
                    <a:lnTo>
                      <a:pt x="607" y="243"/>
                    </a:lnTo>
                    <a:lnTo>
                      <a:pt x="596" y="216"/>
                    </a:lnTo>
                    <a:lnTo>
                      <a:pt x="584" y="191"/>
                    </a:lnTo>
                    <a:lnTo>
                      <a:pt x="569" y="166"/>
                    </a:lnTo>
                    <a:lnTo>
                      <a:pt x="553" y="144"/>
                    </a:lnTo>
                    <a:lnTo>
                      <a:pt x="534" y="123"/>
                    </a:lnTo>
                    <a:lnTo>
                      <a:pt x="514" y="105"/>
                    </a:lnTo>
                    <a:lnTo>
                      <a:pt x="491" y="88"/>
                    </a:lnTo>
                    <a:lnTo>
                      <a:pt x="467" y="74"/>
                    </a:lnTo>
                    <a:lnTo>
                      <a:pt x="442" y="62"/>
                    </a:lnTo>
                    <a:lnTo>
                      <a:pt x="415" y="51"/>
                    </a:lnTo>
                    <a:lnTo>
                      <a:pt x="387" y="44"/>
                    </a:lnTo>
                    <a:lnTo>
                      <a:pt x="358" y="40"/>
                    </a:lnTo>
                    <a:lnTo>
                      <a:pt x="329" y="37"/>
                    </a:lnTo>
                    <a:lnTo>
                      <a:pt x="329" y="37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24" name="Freeform 116">
                <a:extLst>
                  <a:ext uri="{FF2B5EF4-FFF2-40B4-BE49-F238E27FC236}">
                    <a16:creationId xmlns:a16="http://schemas.microsoft.com/office/drawing/2014/main" id="{4E71A858-A390-49D6-AC93-33FD67D10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2126" y="989648"/>
                <a:ext cx="298450" cy="161925"/>
              </a:xfrm>
              <a:custGeom>
                <a:avLst/>
                <a:gdLst>
                  <a:gd name="T0" fmla="*/ 373 w 377"/>
                  <a:gd name="T1" fmla="*/ 110 h 204"/>
                  <a:gd name="T2" fmla="*/ 299 w 377"/>
                  <a:gd name="T3" fmla="*/ 36 h 204"/>
                  <a:gd name="T4" fmla="*/ 299 w 377"/>
                  <a:gd name="T5" fmla="*/ 36 h 204"/>
                  <a:gd name="T6" fmla="*/ 295 w 377"/>
                  <a:gd name="T7" fmla="*/ 33 h 204"/>
                  <a:gd name="T8" fmla="*/ 291 w 377"/>
                  <a:gd name="T9" fmla="*/ 33 h 204"/>
                  <a:gd name="T10" fmla="*/ 287 w 377"/>
                  <a:gd name="T11" fmla="*/ 33 h 204"/>
                  <a:gd name="T12" fmla="*/ 283 w 377"/>
                  <a:gd name="T13" fmla="*/ 36 h 204"/>
                  <a:gd name="T14" fmla="*/ 283 w 377"/>
                  <a:gd name="T15" fmla="*/ 36 h 204"/>
                  <a:gd name="T16" fmla="*/ 280 w 377"/>
                  <a:gd name="T17" fmla="*/ 40 h 204"/>
                  <a:gd name="T18" fmla="*/ 279 w 377"/>
                  <a:gd name="T19" fmla="*/ 44 h 204"/>
                  <a:gd name="T20" fmla="*/ 280 w 377"/>
                  <a:gd name="T21" fmla="*/ 49 h 204"/>
                  <a:gd name="T22" fmla="*/ 283 w 377"/>
                  <a:gd name="T23" fmla="*/ 53 h 204"/>
                  <a:gd name="T24" fmla="*/ 336 w 377"/>
                  <a:gd name="T25" fmla="*/ 106 h 204"/>
                  <a:gd name="T26" fmla="*/ 242 w 377"/>
                  <a:gd name="T27" fmla="*/ 106 h 204"/>
                  <a:gd name="T28" fmla="*/ 225 w 377"/>
                  <a:gd name="T29" fmla="*/ 106 h 204"/>
                  <a:gd name="T30" fmla="*/ 139 w 377"/>
                  <a:gd name="T31" fmla="*/ 106 h 204"/>
                  <a:gd name="T32" fmla="*/ 21 w 377"/>
                  <a:gd name="T33" fmla="*/ 2 h 204"/>
                  <a:gd name="T34" fmla="*/ 21 w 377"/>
                  <a:gd name="T35" fmla="*/ 2 h 204"/>
                  <a:gd name="T36" fmla="*/ 17 w 377"/>
                  <a:gd name="T37" fmla="*/ 1 h 204"/>
                  <a:gd name="T38" fmla="*/ 13 w 377"/>
                  <a:gd name="T39" fmla="*/ 0 h 204"/>
                  <a:gd name="T40" fmla="*/ 13 w 377"/>
                  <a:gd name="T41" fmla="*/ 0 h 204"/>
                  <a:gd name="T42" fmla="*/ 7 w 377"/>
                  <a:gd name="T43" fmla="*/ 1 h 204"/>
                  <a:gd name="T44" fmla="*/ 4 w 377"/>
                  <a:gd name="T45" fmla="*/ 4 h 204"/>
                  <a:gd name="T46" fmla="*/ 4 w 377"/>
                  <a:gd name="T47" fmla="*/ 4 h 204"/>
                  <a:gd name="T48" fmla="*/ 2 w 377"/>
                  <a:gd name="T49" fmla="*/ 8 h 204"/>
                  <a:gd name="T50" fmla="*/ 0 w 377"/>
                  <a:gd name="T51" fmla="*/ 12 h 204"/>
                  <a:gd name="T52" fmla="*/ 0 w 377"/>
                  <a:gd name="T53" fmla="*/ 12 h 204"/>
                  <a:gd name="T54" fmla="*/ 2 w 377"/>
                  <a:gd name="T55" fmla="*/ 16 h 204"/>
                  <a:gd name="T56" fmla="*/ 4 w 377"/>
                  <a:gd name="T57" fmla="*/ 20 h 204"/>
                  <a:gd name="T58" fmla="*/ 127 w 377"/>
                  <a:gd name="T59" fmla="*/ 127 h 204"/>
                  <a:gd name="T60" fmla="*/ 127 w 377"/>
                  <a:gd name="T61" fmla="*/ 127 h 204"/>
                  <a:gd name="T62" fmla="*/ 129 w 377"/>
                  <a:gd name="T63" fmla="*/ 129 h 204"/>
                  <a:gd name="T64" fmla="*/ 133 w 377"/>
                  <a:gd name="T65" fmla="*/ 130 h 204"/>
                  <a:gd name="T66" fmla="*/ 225 w 377"/>
                  <a:gd name="T67" fmla="*/ 130 h 204"/>
                  <a:gd name="T68" fmla="*/ 242 w 377"/>
                  <a:gd name="T69" fmla="*/ 130 h 204"/>
                  <a:gd name="T70" fmla="*/ 336 w 377"/>
                  <a:gd name="T71" fmla="*/ 130 h 204"/>
                  <a:gd name="T72" fmla="*/ 283 w 377"/>
                  <a:gd name="T73" fmla="*/ 184 h 204"/>
                  <a:gd name="T74" fmla="*/ 283 w 377"/>
                  <a:gd name="T75" fmla="*/ 184 h 204"/>
                  <a:gd name="T76" fmla="*/ 280 w 377"/>
                  <a:gd name="T77" fmla="*/ 188 h 204"/>
                  <a:gd name="T78" fmla="*/ 279 w 377"/>
                  <a:gd name="T79" fmla="*/ 192 h 204"/>
                  <a:gd name="T80" fmla="*/ 279 w 377"/>
                  <a:gd name="T81" fmla="*/ 192 h 204"/>
                  <a:gd name="T82" fmla="*/ 280 w 377"/>
                  <a:gd name="T83" fmla="*/ 196 h 204"/>
                  <a:gd name="T84" fmla="*/ 283 w 377"/>
                  <a:gd name="T85" fmla="*/ 200 h 204"/>
                  <a:gd name="T86" fmla="*/ 283 w 377"/>
                  <a:gd name="T87" fmla="*/ 200 h 204"/>
                  <a:gd name="T88" fmla="*/ 287 w 377"/>
                  <a:gd name="T89" fmla="*/ 203 h 204"/>
                  <a:gd name="T90" fmla="*/ 291 w 377"/>
                  <a:gd name="T91" fmla="*/ 204 h 204"/>
                  <a:gd name="T92" fmla="*/ 291 w 377"/>
                  <a:gd name="T93" fmla="*/ 204 h 204"/>
                  <a:gd name="T94" fmla="*/ 295 w 377"/>
                  <a:gd name="T95" fmla="*/ 203 h 204"/>
                  <a:gd name="T96" fmla="*/ 299 w 377"/>
                  <a:gd name="T97" fmla="*/ 200 h 204"/>
                  <a:gd name="T98" fmla="*/ 373 w 377"/>
                  <a:gd name="T99" fmla="*/ 126 h 204"/>
                  <a:gd name="T100" fmla="*/ 373 w 377"/>
                  <a:gd name="T101" fmla="*/ 126 h 204"/>
                  <a:gd name="T102" fmla="*/ 375 w 377"/>
                  <a:gd name="T103" fmla="*/ 123 h 204"/>
                  <a:gd name="T104" fmla="*/ 377 w 377"/>
                  <a:gd name="T105" fmla="*/ 118 h 204"/>
                  <a:gd name="T106" fmla="*/ 377 w 377"/>
                  <a:gd name="T107" fmla="*/ 118 h 204"/>
                  <a:gd name="T108" fmla="*/ 375 w 377"/>
                  <a:gd name="T109" fmla="*/ 114 h 204"/>
                  <a:gd name="T110" fmla="*/ 373 w 377"/>
                  <a:gd name="T111" fmla="*/ 110 h 204"/>
                  <a:gd name="T112" fmla="*/ 373 w 377"/>
                  <a:gd name="T113" fmla="*/ 11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7" h="204">
                    <a:moveTo>
                      <a:pt x="373" y="110"/>
                    </a:moveTo>
                    <a:lnTo>
                      <a:pt x="299" y="36"/>
                    </a:lnTo>
                    <a:lnTo>
                      <a:pt x="299" y="36"/>
                    </a:lnTo>
                    <a:lnTo>
                      <a:pt x="295" y="33"/>
                    </a:lnTo>
                    <a:lnTo>
                      <a:pt x="291" y="33"/>
                    </a:lnTo>
                    <a:lnTo>
                      <a:pt x="287" y="33"/>
                    </a:lnTo>
                    <a:lnTo>
                      <a:pt x="283" y="36"/>
                    </a:lnTo>
                    <a:lnTo>
                      <a:pt x="283" y="36"/>
                    </a:lnTo>
                    <a:lnTo>
                      <a:pt x="280" y="40"/>
                    </a:lnTo>
                    <a:lnTo>
                      <a:pt x="279" y="44"/>
                    </a:lnTo>
                    <a:lnTo>
                      <a:pt x="280" y="49"/>
                    </a:lnTo>
                    <a:lnTo>
                      <a:pt x="283" y="53"/>
                    </a:lnTo>
                    <a:lnTo>
                      <a:pt x="336" y="106"/>
                    </a:lnTo>
                    <a:lnTo>
                      <a:pt x="242" y="106"/>
                    </a:lnTo>
                    <a:lnTo>
                      <a:pt x="225" y="106"/>
                    </a:lnTo>
                    <a:lnTo>
                      <a:pt x="139" y="106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7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127" y="127"/>
                    </a:lnTo>
                    <a:lnTo>
                      <a:pt x="127" y="127"/>
                    </a:lnTo>
                    <a:lnTo>
                      <a:pt x="129" y="129"/>
                    </a:lnTo>
                    <a:lnTo>
                      <a:pt x="133" y="130"/>
                    </a:lnTo>
                    <a:lnTo>
                      <a:pt x="225" y="130"/>
                    </a:lnTo>
                    <a:lnTo>
                      <a:pt x="242" y="130"/>
                    </a:lnTo>
                    <a:lnTo>
                      <a:pt x="336" y="130"/>
                    </a:lnTo>
                    <a:lnTo>
                      <a:pt x="283" y="184"/>
                    </a:lnTo>
                    <a:lnTo>
                      <a:pt x="283" y="184"/>
                    </a:lnTo>
                    <a:lnTo>
                      <a:pt x="280" y="188"/>
                    </a:lnTo>
                    <a:lnTo>
                      <a:pt x="279" y="192"/>
                    </a:lnTo>
                    <a:lnTo>
                      <a:pt x="279" y="192"/>
                    </a:lnTo>
                    <a:lnTo>
                      <a:pt x="280" y="196"/>
                    </a:lnTo>
                    <a:lnTo>
                      <a:pt x="283" y="200"/>
                    </a:lnTo>
                    <a:lnTo>
                      <a:pt x="283" y="200"/>
                    </a:lnTo>
                    <a:lnTo>
                      <a:pt x="287" y="203"/>
                    </a:lnTo>
                    <a:lnTo>
                      <a:pt x="291" y="204"/>
                    </a:lnTo>
                    <a:lnTo>
                      <a:pt x="291" y="204"/>
                    </a:lnTo>
                    <a:lnTo>
                      <a:pt x="295" y="203"/>
                    </a:lnTo>
                    <a:lnTo>
                      <a:pt x="299" y="200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5" y="123"/>
                    </a:lnTo>
                    <a:lnTo>
                      <a:pt x="377" y="118"/>
                    </a:lnTo>
                    <a:lnTo>
                      <a:pt x="377" y="118"/>
                    </a:lnTo>
                    <a:lnTo>
                      <a:pt x="375" y="114"/>
                    </a:lnTo>
                    <a:lnTo>
                      <a:pt x="373" y="110"/>
                    </a:lnTo>
                    <a:lnTo>
                      <a:pt x="373" y="11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25" name="Freeform 117">
                <a:extLst>
                  <a:ext uri="{FF2B5EF4-FFF2-40B4-BE49-F238E27FC236}">
                    <a16:creationId xmlns:a16="http://schemas.microsoft.com/office/drawing/2014/main" id="{7A78BB91-B4A4-4481-A8D2-82B80D738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7363" y="1100773"/>
                <a:ext cx="93663" cy="93663"/>
              </a:xfrm>
              <a:custGeom>
                <a:avLst/>
                <a:gdLst>
                  <a:gd name="T0" fmla="*/ 4 w 118"/>
                  <a:gd name="T1" fmla="*/ 99 h 119"/>
                  <a:gd name="T2" fmla="*/ 4 w 118"/>
                  <a:gd name="T3" fmla="*/ 99 h 119"/>
                  <a:gd name="T4" fmla="*/ 1 w 118"/>
                  <a:gd name="T5" fmla="*/ 103 h 119"/>
                  <a:gd name="T6" fmla="*/ 0 w 118"/>
                  <a:gd name="T7" fmla="*/ 107 h 119"/>
                  <a:gd name="T8" fmla="*/ 0 w 118"/>
                  <a:gd name="T9" fmla="*/ 107 h 119"/>
                  <a:gd name="T10" fmla="*/ 1 w 118"/>
                  <a:gd name="T11" fmla="*/ 111 h 119"/>
                  <a:gd name="T12" fmla="*/ 4 w 118"/>
                  <a:gd name="T13" fmla="*/ 115 h 119"/>
                  <a:gd name="T14" fmla="*/ 4 w 118"/>
                  <a:gd name="T15" fmla="*/ 115 h 119"/>
                  <a:gd name="T16" fmla="*/ 7 w 118"/>
                  <a:gd name="T17" fmla="*/ 117 h 119"/>
                  <a:gd name="T18" fmla="*/ 12 w 118"/>
                  <a:gd name="T19" fmla="*/ 119 h 119"/>
                  <a:gd name="T20" fmla="*/ 12 w 118"/>
                  <a:gd name="T21" fmla="*/ 119 h 119"/>
                  <a:gd name="T22" fmla="*/ 16 w 118"/>
                  <a:gd name="T23" fmla="*/ 117 h 119"/>
                  <a:gd name="T24" fmla="*/ 20 w 118"/>
                  <a:gd name="T25" fmla="*/ 115 h 119"/>
                  <a:gd name="T26" fmla="*/ 118 w 118"/>
                  <a:gd name="T27" fmla="*/ 17 h 119"/>
                  <a:gd name="T28" fmla="*/ 102 w 118"/>
                  <a:gd name="T29" fmla="*/ 0 h 119"/>
                  <a:gd name="T30" fmla="*/ 4 w 118"/>
                  <a:gd name="T31" fmla="*/ 9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8" h="119">
                    <a:moveTo>
                      <a:pt x="4" y="99"/>
                    </a:moveTo>
                    <a:lnTo>
                      <a:pt x="4" y="99"/>
                    </a:lnTo>
                    <a:lnTo>
                      <a:pt x="1" y="103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1" y="111"/>
                    </a:lnTo>
                    <a:lnTo>
                      <a:pt x="4" y="115"/>
                    </a:lnTo>
                    <a:lnTo>
                      <a:pt x="4" y="115"/>
                    </a:lnTo>
                    <a:lnTo>
                      <a:pt x="7" y="117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16" y="117"/>
                    </a:lnTo>
                    <a:lnTo>
                      <a:pt x="20" y="115"/>
                    </a:lnTo>
                    <a:lnTo>
                      <a:pt x="118" y="17"/>
                    </a:lnTo>
                    <a:lnTo>
                      <a:pt x="102" y="0"/>
                    </a:lnTo>
                    <a:lnTo>
                      <a:pt x="4" y="9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Financial_Border_11">
            <a:extLst>
              <a:ext uri="{FF2B5EF4-FFF2-40B4-BE49-F238E27FC236}">
                <a16:creationId xmlns:a16="http://schemas.microsoft.com/office/drawing/2014/main" id="{CEB86D88-2D1A-478F-951B-4EEA9E7DF5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56408" y="2398743"/>
            <a:ext cx="661503" cy="689830"/>
            <a:chOff x="3203" y="3365"/>
            <a:chExt cx="341" cy="340"/>
          </a:xfrm>
          <a:solidFill>
            <a:srgbClr val="0097A9"/>
          </a:solidFill>
        </p:grpSpPr>
        <p:sp>
          <p:nvSpPr>
            <p:cNvPr id="61" name="Freeform 764">
              <a:extLst>
                <a:ext uri="{FF2B5EF4-FFF2-40B4-BE49-F238E27FC236}">
                  <a16:creationId xmlns:a16="http://schemas.microsoft.com/office/drawing/2014/main" id="{5B4651FD-78D1-44F8-962D-F052C896F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5" y="3429"/>
              <a:ext cx="156" cy="212"/>
            </a:xfrm>
            <a:custGeom>
              <a:avLst/>
              <a:gdLst>
                <a:gd name="T0" fmla="*/ 11 w 235"/>
                <a:gd name="T1" fmla="*/ 0 h 320"/>
                <a:gd name="T2" fmla="*/ 0 w 235"/>
                <a:gd name="T3" fmla="*/ 309 h 320"/>
                <a:gd name="T4" fmla="*/ 224 w 235"/>
                <a:gd name="T5" fmla="*/ 320 h 320"/>
                <a:gd name="T6" fmla="*/ 235 w 235"/>
                <a:gd name="T7" fmla="*/ 10 h 320"/>
                <a:gd name="T8" fmla="*/ 214 w 235"/>
                <a:gd name="T9" fmla="*/ 298 h 320"/>
                <a:gd name="T10" fmla="*/ 22 w 235"/>
                <a:gd name="T11" fmla="*/ 21 h 320"/>
                <a:gd name="T12" fmla="*/ 214 w 235"/>
                <a:gd name="T13" fmla="*/ 298 h 320"/>
                <a:gd name="T14" fmla="*/ 182 w 235"/>
                <a:gd name="T15" fmla="*/ 106 h 320"/>
                <a:gd name="T16" fmla="*/ 192 w 235"/>
                <a:gd name="T17" fmla="*/ 53 h 320"/>
                <a:gd name="T18" fmla="*/ 54 w 235"/>
                <a:gd name="T19" fmla="*/ 42 h 320"/>
                <a:gd name="T20" fmla="*/ 43 w 235"/>
                <a:gd name="T21" fmla="*/ 96 h 320"/>
                <a:gd name="T22" fmla="*/ 64 w 235"/>
                <a:gd name="T23" fmla="*/ 64 h 320"/>
                <a:gd name="T24" fmla="*/ 171 w 235"/>
                <a:gd name="T25" fmla="*/ 85 h 320"/>
                <a:gd name="T26" fmla="*/ 64 w 235"/>
                <a:gd name="T27" fmla="*/ 64 h 320"/>
                <a:gd name="T28" fmla="*/ 54 w 235"/>
                <a:gd name="T29" fmla="*/ 128 h 320"/>
                <a:gd name="T30" fmla="*/ 54 w 235"/>
                <a:gd name="T31" fmla="*/ 149 h 320"/>
                <a:gd name="T32" fmla="*/ 107 w 235"/>
                <a:gd name="T33" fmla="*/ 138 h 320"/>
                <a:gd name="T34" fmla="*/ 86 w 235"/>
                <a:gd name="T35" fmla="*/ 138 h 320"/>
                <a:gd name="T36" fmla="*/ 107 w 235"/>
                <a:gd name="T37" fmla="*/ 138 h 320"/>
                <a:gd name="T38" fmla="*/ 139 w 235"/>
                <a:gd name="T39" fmla="*/ 149 h 320"/>
                <a:gd name="T40" fmla="*/ 139 w 235"/>
                <a:gd name="T41" fmla="*/ 128 h 320"/>
                <a:gd name="T42" fmla="*/ 192 w 235"/>
                <a:gd name="T43" fmla="*/ 138 h 320"/>
                <a:gd name="T44" fmla="*/ 171 w 235"/>
                <a:gd name="T45" fmla="*/ 138 h 320"/>
                <a:gd name="T46" fmla="*/ 192 w 235"/>
                <a:gd name="T47" fmla="*/ 138 h 320"/>
                <a:gd name="T48" fmla="*/ 54 w 235"/>
                <a:gd name="T49" fmla="*/ 170 h 320"/>
                <a:gd name="T50" fmla="*/ 54 w 235"/>
                <a:gd name="T51" fmla="*/ 192 h 320"/>
                <a:gd name="T52" fmla="*/ 107 w 235"/>
                <a:gd name="T53" fmla="*/ 181 h 320"/>
                <a:gd name="T54" fmla="*/ 86 w 235"/>
                <a:gd name="T55" fmla="*/ 181 h 320"/>
                <a:gd name="T56" fmla="*/ 107 w 235"/>
                <a:gd name="T57" fmla="*/ 181 h 320"/>
                <a:gd name="T58" fmla="*/ 139 w 235"/>
                <a:gd name="T59" fmla="*/ 192 h 320"/>
                <a:gd name="T60" fmla="*/ 139 w 235"/>
                <a:gd name="T61" fmla="*/ 170 h 320"/>
                <a:gd name="T62" fmla="*/ 192 w 235"/>
                <a:gd name="T63" fmla="*/ 181 h 320"/>
                <a:gd name="T64" fmla="*/ 171 w 235"/>
                <a:gd name="T65" fmla="*/ 181 h 320"/>
                <a:gd name="T66" fmla="*/ 192 w 235"/>
                <a:gd name="T67" fmla="*/ 181 h 320"/>
                <a:gd name="T68" fmla="*/ 54 w 235"/>
                <a:gd name="T69" fmla="*/ 213 h 320"/>
                <a:gd name="T70" fmla="*/ 54 w 235"/>
                <a:gd name="T71" fmla="*/ 234 h 320"/>
                <a:gd name="T72" fmla="*/ 107 w 235"/>
                <a:gd name="T73" fmla="*/ 224 h 320"/>
                <a:gd name="T74" fmla="*/ 86 w 235"/>
                <a:gd name="T75" fmla="*/ 224 h 320"/>
                <a:gd name="T76" fmla="*/ 107 w 235"/>
                <a:gd name="T77" fmla="*/ 224 h 320"/>
                <a:gd name="T78" fmla="*/ 139 w 235"/>
                <a:gd name="T79" fmla="*/ 234 h 320"/>
                <a:gd name="T80" fmla="*/ 139 w 235"/>
                <a:gd name="T81" fmla="*/ 213 h 320"/>
                <a:gd name="T82" fmla="*/ 192 w 235"/>
                <a:gd name="T83" fmla="*/ 224 h 320"/>
                <a:gd name="T84" fmla="*/ 182 w 235"/>
                <a:gd name="T85" fmla="*/ 277 h 320"/>
                <a:gd name="T86" fmla="*/ 171 w 235"/>
                <a:gd name="T87" fmla="*/ 224 h 320"/>
                <a:gd name="T88" fmla="*/ 192 w 235"/>
                <a:gd name="T89" fmla="*/ 224 h 320"/>
                <a:gd name="T90" fmla="*/ 54 w 235"/>
                <a:gd name="T91" fmla="*/ 256 h 320"/>
                <a:gd name="T92" fmla="*/ 54 w 235"/>
                <a:gd name="T93" fmla="*/ 277 h 320"/>
                <a:gd name="T94" fmla="*/ 107 w 235"/>
                <a:gd name="T95" fmla="*/ 266 h 320"/>
                <a:gd name="T96" fmla="*/ 86 w 235"/>
                <a:gd name="T97" fmla="*/ 266 h 320"/>
                <a:gd name="T98" fmla="*/ 107 w 235"/>
                <a:gd name="T99" fmla="*/ 266 h 320"/>
                <a:gd name="T100" fmla="*/ 139 w 235"/>
                <a:gd name="T101" fmla="*/ 277 h 320"/>
                <a:gd name="T102" fmla="*/ 139 w 235"/>
                <a:gd name="T103" fmla="*/ 25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5" h="320">
                  <a:moveTo>
                    <a:pt x="22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0" y="315"/>
                    <a:pt x="5" y="320"/>
                    <a:pt x="11" y="320"/>
                  </a:cubicBezTo>
                  <a:cubicBezTo>
                    <a:pt x="224" y="320"/>
                    <a:pt x="224" y="320"/>
                    <a:pt x="224" y="320"/>
                  </a:cubicBezTo>
                  <a:cubicBezTo>
                    <a:pt x="230" y="320"/>
                    <a:pt x="235" y="315"/>
                    <a:pt x="235" y="309"/>
                  </a:cubicBezTo>
                  <a:cubicBezTo>
                    <a:pt x="235" y="10"/>
                    <a:pt x="235" y="10"/>
                    <a:pt x="235" y="10"/>
                  </a:cubicBezTo>
                  <a:cubicBezTo>
                    <a:pt x="235" y="4"/>
                    <a:pt x="230" y="0"/>
                    <a:pt x="224" y="0"/>
                  </a:cubicBezTo>
                  <a:close/>
                  <a:moveTo>
                    <a:pt x="214" y="298"/>
                  </a:moveTo>
                  <a:cubicBezTo>
                    <a:pt x="22" y="298"/>
                    <a:pt x="22" y="298"/>
                    <a:pt x="22" y="29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14" y="21"/>
                    <a:pt x="214" y="21"/>
                    <a:pt x="214" y="21"/>
                  </a:cubicBezTo>
                  <a:lnTo>
                    <a:pt x="214" y="298"/>
                  </a:lnTo>
                  <a:close/>
                  <a:moveTo>
                    <a:pt x="54" y="106"/>
                  </a:moveTo>
                  <a:cubicBezTo>
                    <a:pt x="182" y="106"/>
                    <a:pt x="182" y="106"/>
                    <a:pt x="182" y="106"/>
                  </a:cubicBezTo>
                  <a:cubicBezTo>
                    <a:pt x="188" y="106"/>
                    <a:pt x="192" y="102"/>
                    <a:pt x="192" y="96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2" y="47"/>
                    <a:pt x="188" y="42"/>
                    <a:pt x="182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48" y="42"/>
                    <a:pt x="43" y="47"/>
                    <a:pt x="43" y="53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102"/>
                    <a:pt x="48" y="106"/>
                    <a:pt x="54" y="106"/>
                  </a:cubicBezTo>
                  <a:close/>
                  <a:moveTo>
                    <a:pt x="64" y="64"/>
                  </a:moveTo>
                  <a:cubicBezTo>
                    <a:pt x="171" y="64"/>
                    <a:pt x="171" y="64"/>
                    <a:pt x="171" y="6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64" y="85"/>
                    <a:pt x="64" y="85"/>
                    <a:pt x="64" y="85"/>
                  </a:cubicBezTo>
                  <a:lnTo>
                    <a:pt x="64" y="64"/>
                  </a:lnTo>
                  <a:close/>
                  <a:moveTo>
                    <a:pt x="43" y="138"/>
                  </a:moveTo>
                  <a:cubicBezTo>
                    <a:pt x="43" y="132"/>
                    <a:pt x="48" y="128"/>
                    <a:pt x="54" y="128"/>
                  </a:cubicBezTo>
                  <a:cubicBezTo>
                    <a:pt x="60" y="128"/>
                    <a:pt x="64" y="132"/>
                    <a:pt x="64" y="138"/>
                  </a:cubicBezTo>
                  <a:cubicBezTo>
                    <a:pt x="64" y="144"/>
                    <a:pt x="60" y="149"/>
                    <a:pt x="54" y="149"/>
                  </a:cubicBezTo>
                  <a:cubicBezTo>
                    <a:pt x="48" y="149"/>
                    <a:pt x="43" y="144"/>
                    <a:pt x="43" y="138"/>
                  </a:cubicBezTo>
                  <a:close/>
                  <a:moveTo>
                    <a:pt x="107" y="138"/>
                  </a:moveTo>
                  <a:cubicBezTo>
                    <a:pt x="107" y="144"/>
                    <a:pt x="102" y="149"/>
                    <a:pt x="96" y="149"/>
                  </a:cubicBezTo>
                  <a:cubicBezTo>
                    <a:pt x="90" y="149"/>
                    <a:pt x="86" y="144"/>
                    <a:pt x="86" y="138"/>
                  </a:cubicBezTo>
                  <a:cubicBezTo>
                    <a:pt x="86" y="132"/>
                    <a:pt x="90" y="128"/>
                    <a:pt x="96" y="128"/>
                  </a:cubicBezTo>
                  <a:cubicBezTo>
                    <a:pt x="102" y="128"/>
                    <a:pt x="107" y="132"/>
                    <a:pt x="107" y="138"/>
                  </a:cubicBezTo>
                  <a:close/>
                  <a:moveTo>
                    <a:pt x="150" y="138"/>
                  </a:moveTo>
                  <a:cubicBezTo>
                    <a:pt x="150" y="144"/>
                    <a:pt x="145" y="149"/>
                    <a:pt x="139" y="149"/>
                  </a:cubicBezTo>
                  <a:cubicBezTo>
                    <a:pt x="133" y="149"/>
                    <a:pt x="128" y="144"/>
                    <a:pt x="128" y="138"/>
                  </a:cubicBezTo>
                  <a:cubicBezTo>
                    <a:pt x="128" y="132"/>
                    <a:pt x="133" y="128"/>
                    <a:pt x="139" y="128"/>
                  </a:cubicBezTo>
                  <a:cubicBezTo>
                    <a:pt x="145" y="128"/>
                    <a:pt x="150" y="132"/>
                    <a:pt x="150" y="138"/>
                  </a:cubicBezTo>
                  <a:close/>
                  <a:moveTo>
                    <a:pt x="192" y="138"/>
                  </a:moveTo>
                  <a:cubicBezTo>
                    <a:pt x="192" y="144"/>
                    <a:pt x="188" y="149"/>
                    <a:pt x="182" y="149"/>
                  </a:cubicBezTo>
                  <a:cubicBezTo>
                    <a:pt x="176" y="149"/>
                    <a:pt x="171" y="144"/>
                    <a:pt x="171" y="138"/>
                  </a:cubicBezTo>
                  <a:cubicBezTo>
                    <a:pt x="171" y="132"/>
                    <a:pt x="176" y="128"/>
                    <a:pt x="182" y="128"/>
                  </a:cubicBezTo>
                  <a:cubicBezTo>
                    <a:pt x="188" y="128"/>
                    <a:pt x="192" y="132"/>
                    <a:pt x="192" y="138"/>
                  </a:cubicBezTo>
                  <a:close/>
                  <a:moveTo>
                    <a:pt x="43" y="181"/>
                  </a:moveTo>
                  <a:cubicBezTo>
                    <a:pt x="43" y="175"/>
                    <a:pt x="48" y="170"/>
                    <a:pt x="54" y="170"/>
                  </a:cubicBezTo>
                  <a:cubicBezTo>
                    <a:pt x="60" y="170"/>
                    <a:pt x="64" y="175"/>
                    <a:pt x="64" y="181"/>
                  </a:cubicBezTo>
                  <a:cubicBezTo>
                    <a:pt x="64" y="187"/>
                    <a:pt x="60" y="192"/>
                    <a:pt x="54" y="192"/>
                  </a:cubicBezTo>
                  <a:cubicBezTo>
                    <a:pt x="48" y="192"/>
                    <a:pt x="43" y="187"/>
                    <a:pt x="43" y="181"/>
                  </a:cubicBezTo>
                  <a:close/>
                  <a:moveTo>
                    <a:pt x="107" y="181"/>
                  </a:moveTo>
                  <a:cubicBezTo>
                    <a:pt x="107" y="187"/>
                    <a:pt x="102" y="192"/>
                    <a:pt x="96" y="192"/>
                  </a:cubicBezTo>
                  <a:cubicBezTo>
                    <a:pt x="90" y="192"/>
                    <a:pt x="86" y="187"/>
                    <a:pt x="86" y="181"/>
                  </a:cubicBezTo>
                  <a:cubicBezTo>
                    <a:pt x="86" y="175"/>
                    <a:pt x="90" y="170"/>
                    <a:pt x="96" y="170"/>
                  </a:cubicBezTo>
                  <a:cubicBezTo>
                    <a:pt x="102" y="170"/>
                    <a:pt x="107" y="175"/>
                    <a:pt x="107" y="181"/>
                  </a:cubicBezTo>
                  <a:close/>
                  <a:moveTo>
                    <a:pt x="150" y="181"/>
                  </a:moveTo>
                  <a:cubicBezTo>
                    <a:pt x="150" y="187"/>
                    <a:pt x="145" y="192"/>
                    <a:pt x="139" y="192"/>
                  </a:cubicBezTo>
                  <a:cubicBezTo>
                    <a:pt x="133" y="192"/>
                    <a:pt x="128" y="187"/>
                    <a:pt x="128" y="181"/>
                  </a:cubicBezTo>
                  <a:cubicBezTo>
                    <a:pt x="128" y="175"/>
                    <a:pt x="133" y="170"/>
                    <a:pt x="139" y="170"/>
                  </a:cubicBezTo>
                  <a:cubicBezTo>
                    <a:pt x="145" y="170"/>
                    <a:pt x="150" y="175"/>
                    <a:pt x="150" y="181"/>
                  </a:cubicBezTo>
                  <a:close/>
                  <a:moveTo>
                    <a:pt x="192" y="181"/>
                  </a:moveTo>
                  <a:cubicBezTo>
                    <a:pt x="192" y="187"/>
                    <a:pt x="188" y="192"/>
                    <a:pt x="182" y="192"/>
                  </a:cubicBezTo>
                  <a:cubicBezTo>
                    <a:pt x="176" y="192"/>
                    <a:pt x="171" y="187"/>
                    <a:pt x="171" y="181"/>
                  </a:cubicBezTo>
                  <a:cubicBezTo>
                    <a:pt x="171" y="175"/>
                    <a:pt x="176" y="170"/>
                    <a:pt x="182" y="170"/>
                  </a:cubicBezTo>
                  <a:cubicBezTo>
                    <a:pt x="188" y="170"/>
                    <a:pt x="192" y="175"/>
                    <a:pt x="192" y="181"/>
                  </a:cubicBezTo>
                  <a:close/>
                  <a:moveTo>
                    <a:pt x="43" y="224"/>
                  </a:moveTo>
                  <a:cubicBezTo>
                    <a:pt x="43" y="218"/>
                    <a:pt x="48" y="213"/>
                    <a:pt x="54" y="213"/>
                  </a:cubicBezTo>
                  <a:cubicBezTo>
                    <a:pt x="60" y="213"/>
                    <a:pt x="64" y="218"/>
                    <a:pt x="64" y="224"/>
                  </a:cubicBezTo>
                  <a:cubicBezTo>
                    <a:pt x="64" y="230"/>
                    <a:pt x="60" y="234"/>
                    <a:pt x="54" y="234"/>
                  </a:cubicBezTo>
                  <a:cubicBezTo>
                    <a:pt x="48" y="234"/>
                    <a:pt x="43" y="230"/>
                    <a:pt x="43" y="224"/>
                  </a:cubicBezTo>
                  <a:close/>
                  <a:moveTo>
                    <a:pt x="107" y="224"/>
                  </a:moveTo>
                  <a:cubicBezTo>
                    <a:pt x="107" y="230"/>
                    <a:pt x="102" y="234"/>
                    <a:pt x="96" y="234"/>
                  </a:cubicBezTo>
                  <a:cubicBezTo>
                    <a:pt x="90" y="234"/>
                    <a:pt x="86" y="230"/>
                    <a:pt x="86" y="224"/>
                  </a:cubicBezTo>
                  <a:cubicBezTo>
                    <a:pt x="86" y="218"/>
                    <a:pt x="90" y="213"/>
                    <a:pt x="96" y="213"/>
                  </a:cubicBezTo>
                  <a:cubicBezTo>
                    <a:pt x="102" y="213"/>
                    <a:pt x="107" y="218"/>
                    <a:pt x="107" y="224"/>
                  </a:cubicBezTo>
                  <a:close/>
                  <a:moveTo>
                    <a:pt x="150" y="224"/>
                  </a:moveTo>
                  <a:cubicBezTo>
                    <a:pt x="150" y="230"/>
                    <a:pt x="145" y="234"/>
                    <a:pt x="139" y="234"/>
                  </a:cubicBezTo>
                  <a:cubicBezTo>
                    <a:pt x="133" y="234"/>
                    <a:pt x="128" y="230"/>
                    <a:pt x="128" y="224"/>
                  </a:cubicBezTo>
                  <a:cubicBezTo>
                    <a:pt x="128" y="218"/>
                    <a:pt x="133" y="213"/>
                    <a:pt x="139" y="213"/>
                  </a:cubicBezTo>
                  <a:cubicBezTo>
                    <a:pt x="145" y="213"/>
                    <a:pt x="150" y="218"/>
                    <a:pt x="150" y="224"/>
                  </a:cubicBezTo>
                  <a:close/>
                  <a:moveTo>
                    <a:pt x="192" y="224"/>
                  </a:moveTo>
                  <a:cubicBezTo>
                    <a:pt x="192" y="266"/>
                    <a:pt x="192" y="266"/>
                    <a:pt x="192" y="266"/>
                  </a:cubicBezTo>
                  <a:cubicBezTo>
                    <a:pt x="192" y="272"/>
                    <a:pt x="188" y="277"/>
                    <a:pt x="182" y="277"/>
                  </a:cubicBezTo>
                  <a:cubicBezTo>
                    <a:pt x="176" y="277"/>
                    <a:pt x="171" y="272"/>
                    <a:pt x="171" y="266"/>
                  </a:cubicBezTo>
                  <a:cubicBezTo>
                    <a:pt x="171" y="224"/>
                    <a:pt x="171" y="224"/>
                    <a:pt x="171" y="224"/>
                  </a:cubicBezTo>
                  <a:cubicBezTo>
                    <a:pt x="171" y="218"/>
                    <a:pt x="176" y="213"/>
                    <a:pt x="182" y="213"/>
                  </a:cubicBezTo>
                  <a:cubicBezTo>
                    <a:pt x="188" y="213"/>
                    <a:pt x="192" y="218"/>
                    <a:pt x="192" y="224"/>
                  </a:cubicBezTo>
                  <a:close/>
                  <a:moveTo>
                    <a:pt x="43" y="266"/>
                  </a:moveTo>
                  <a:cubicBezTo>
                    <a:pt x="43" y="260"/>
                    <a:pt x="48" y="256"/>
                    <a:pt x="54" y="256"/>
                  </a:cubicBezTo>
                  <a:cubicBezTo>
                    <a:pt x="60" y="256"/>
                    <a:pt x="64" y="260"/>
                    <a:pt x="64" y="266"/>
                  </a:cubicBezTo>
                  <a:cubicBezTo>
                    <a:pt x="64" y="272"/>
                    <a:pt x="60" y="277"/>
                    <a:pt x="54" y="277"/>
                  </a:cubicBezTo>
                  <a:cubicBezTo>
                    <a:pt x="48" y="277"/>
                    <a:pt x="43" y="272"/>
                    <a:pt x="43" y="266"/>
                  </a:cubicBezTo>
                  <a:close/>
                  <a:moveTo>
                    <a:pt x="107" y="266"/>
                  </a:moveTo>
                  <a:cubicBezTo>
                    <a:pt x="107" y="272"/>
                    <a:pt x="102" y="277"/>
                    <a:pt x="96" y="277"/>
                  </a:cubicBezTo>
                  <a:cubicBezTo>
                    <a:pt x="90" y="277"/>
                    <a:pt x="86" y="272"/>
                    <a:pt x="86" y="266"/>
                  </a:cubicBezTo>
                  <a:cubicBezTo>
                    <a:pt x="86" y="260"/>
                    <a:pt x="90" y="256"/>
                    <a:pt x="96" y="256"/>
                  </a:cubicBezTo>
                  <a:cubicBezTo>
                    <a:pt x="102" y="256"/>
                    <a:pt x="107" y="260"/>
                    <a:pt x="107" y="266"/>
                  </a:cubicBezTo>
                  <a:close/>
                  <a:moveTo>
                    <a:pt x="150" y="266"/>
                  </a:moveTo>
                  <a:cubicBezTo>
                    <a:pt x="150" y="272"/>
                    <a:pt x="145" y="277"/>
                    <a:pt x="139" y="277"/>
                  </a:cubicBezTo>
                  <a:cubicBezTo>
                    <a:pt x="133" y="277"/>
                    <a:pt x="128" y="272"/>
                    <a:pt x="128" y="266"/>
                  </a:cubicBezTo>
                  <a:cubicBezTo>
                    <a:pt x="128" y="260"/>
                    <a:pt x="133" y="256"/>
                    <a:pt x="139" y="256"/>
                  </a:cubicBezTo>
                  <a:cubicBezTo>
                    <a:pt x="145" y="256"/>
                    <a:pt x="150" y="260"/>
                    <a:pt x="150" y="2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62" name="Freeform 765">
              <a:extLst>
                <a:ext uri="{FF2B5EF4-FFF2-40B4-BE49-F238E27FC236}">
                  <a16:creationId xmlns:a16="http://schemas.microsoft.com/office/drawing/2014/main" id="{901C9A9F-2E5E-4444-B3F9-E8B4FC6C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3" y="3365"/>
              <a:ext cx="341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68" name="Left Brace 67">
            <a:extLst>
              <a:ext uri="{FF2B5EF4-FFF2-40B4-BE49-F238E27FC236}">
                <a16:creationId xmlns:a16="http://schemas.microsoft.com/office/drawing/2014/main" id="{7B311DB8-9429-4068-8A52-C1977307C691}"/>
              </a:ext>
            </a:extLst>
          </p:cNvPr>
          <p:cNvSpPr/>
          <p:nvPr/>
        </p:nvSpPr>
        <p:spPr bwMode="auto">
          <a:xfrm rot="16200000">
            <a:off x="4494147" y="3180114"/>
            <a:ext cx="241056" cy="4611893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F408BC-26DA-4189-8064-4D65E0A4CCBC}"/>
              </a:ext>
            </a:extLst>
          </p:cNvPr>
          <p:cNvSpPr txBox="1"/>
          <p:nvPr/>
        </p:nvSpPr>
        <p:spPr>
          <a:xfrm>
            <a:off x="3019260" y="5655721"/>
            <a:ext cx="3053837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PENSION</a:t>
            </a:r>
            <a:r>
              <a:rPr lang="en-US" sz="1400" b="1" dirty="0"/>
              <a:t> ACTUARIAL PROJECTS</a:t>
            </a:r>
            <a:endParaRPr lang="en-US" b="1" dirty="0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DD69BCA9-3796-4C82-9A0D-8FDEA86ECA38}"/>
              </a:ext>
            </a:extLst>
          </p:cNvPr>
          <p:cNvSpPr/>
          <p:nvPr/>
        </p:nvSpPr>
        <p:spPr bwMode="auto">
          <a:xfrm rot="16200000">
            <a:off x="9215399" y="3171801"/>
            <a:ext cx="241056" cy="4611893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1BE9E6-8412-49FE-AE5B-328D3AB779F4}"/>
              </a:ext>
            </a:extLst>
          </p:cNvPr>
          <p:cNvSpPr txBox="1"/>
          <p:nvPr/>
        </p:nvSpPr>
        <p:spPr>
          <a:xfrm>
            <a:off x="7956459" y="5718651"/>
            <a:ext cx="3053837" cy="3077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BROADER REWARDS </a:t>
            </a:r>
            <a:r>
              <a:rPr lang="en-US" sz="1400" b="1" dirty="0"/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54649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503068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6" y="4036462"/>
            <a:ext cx="6454774" cy="86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kern="0" dirty="0">
                <a:latin typeface="Arial"/>
                <a:cs typeface="Times New Roman"/>
              </a:rPr>
              <a:t>Overview of Pension Projects - Traditional and Special</a:t>
            </a: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892BA4F-0C5E-4751-B463-E37D245AB398}"/>
              </a:ext>
            </a:extLst>
          </p:cNvPr>
          <p:cNvSpPr txBox="1"/>
          <p:nvPr/>
        </p:nvSpPr>
        <p:spPr>
          <a:xfrm>
            <a:off x="6315867" y="2516716"/>
            <a:ext cx="1356233" cy="2031325"/>
          </a:xfrm>
          <a:prstGeom prst="rect">
            <a:avLst/>
          </a:prstGeom>
          <a:solidFill>
            <a:srgbClr val="A6D86E"/>
          </a:solidFill>
          <a:ln w="19050">
            <a:solidFill>
              <a:srgbClr val="336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r>
              <a:rPr lang="en-US" b="1"/>
              <a:t>Funding and Accounting Valuations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112E2F7-9DAA-43EC-A5E2-F650E608C12C}"/>
              </a:ext>
            </a:extLst>
          </p:cNvPr>
          <p:cNvSpPr/>
          <p:nvPr/>
        </p:nvSpPr>
        <p:spPr>
          <a:xfrm>
            <a:off x="1798195" y="1296979"/>
            <a:ext cx="4218690" cy="5299953"/>
          </a:xfrm>
          <a:prstGeom prst="rect">
            <a:avLst/>
          </a:prstGeom>
          <a:noFill/>
          <a:ln w="22225">
            <a:solidFill>
              <a:srgbClr val="0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lvl="0" algn="ctr">
              <a:defRPr/>
            </a:pPr>
            <a:r>
              <a:rPr lang="en-US" b="1" dirty="0">
                <a:solidFill>
                  <a:schemeClr val="tx2"/>
                </a:solidFill>
                <a:cs typeface="Open Sans"/>
              </a:rPr>
              <a:t>Funding Valuations</a:t>
            </a:r>
          </a:p>
          <a:p>
            <a:pPr lvl="0" algn="ctr">
              <a:defRPr/>
            </a:pPr>
            <a:endParaRPr kumimoji="0" lang="en-US" i="0" u="none" strike="noStrike" kern="1200" cap="none" spc="3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Verdana" panose="020B0604030504040204" pitchFamily="34" charset="0"/>
              <a:cs typeface="Open Sans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kumimoji="0" lang="en-US" sz="1450" i="0" u="none" strike="noStrike" kern="1200" cap="none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Verdana"/>
                <a:cs typeface="Open Sans"/>
              </a:rPr>
              <a:t>Compute </a:t>
            </a: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minimum</a:t>
            </a:r>
            <a:r>
              <a:rPr kumimoji="0" lang="en-US" sz="1450" i="0" u="none" strike="noStrike" kern="1200" cap="none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Verdana"/>
                <a:cs typeface="Open Sans"/>
              </a:rPr>
              <a:t> required cash contributions (MRC) and maximum tax-deductible contributions (MTDC)</a:t>
            </a:r>
            <a:endParaRPr lang="en-US" sz="1450" dirty="0">
              <a:solidFill>
                <a:schemeClr val="tx2"/>
              </a:solidFill>
              <a:ea typeface="Verdana"/>
              <a:cs typeface="Open Sans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Certify plan’s funded status 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Funding levels determine ‘at-risk’ status </a:t>
            </a:r>
            <a:endParaRPr lang="en-US" sz="1450" dirty="0">
              <a:solidFill>
                <a:schemeClr val="tx2"/>
              </a:solidFill>
              <a:ea typeface="Verdana" panose="020B0604030504040204" pitchFamily="34" charset="0"/>
              <a:cs typeface="Open Sans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There may be restrictions on lump sum payments and/or benefit accruals depending on funding levels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Times New Roman"/>
              </a:rPr>
              <a:t>Assumptions: Discount Rate and Mortality assumptions mandated by US Internal Revenue Services (IRS)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Times New Roman"/>
              </a:rPr>
              <a:t>Compliance Filings – PBGC (Pension Benefit Guarantee Corporation), Form 5500, Non-discrimination testing (NDT) </a:t>
            </a:r>
            <a:endParaRPr lang="en-US" sz="1600" dirty="0">
              <a:solidFill>
                <a:schemeClr val="tx2"/>
              </a:solidFill>
              <a:ea typeface="Verdana" panose="020B0604030504040204" pitchFamily="34" charset="0"/>
              <a:cs typeface="Open San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C8966EB-7645-493A-84AE-89F78A7C1ECF}"/>
              </a:ext>
            </a:extLst>
          </p:cNvPr>
          <p:cNvSpPr/>
          <p:nvPr/>
        </p:nvSpPr>
        <p:spPr>
          <a:xfrm>
            <a:off x="7901349" y="1296979"/>
            <a:ext cx="4218690" cy="5299953"/>
          </a:xfrm>
          <a:prstGeom prst="rect">
            <a:avLst/>
          </a:prstGeom>
          <a:noFill/>
          <a:ln w="22225">
            <a:solidFill>
              <a:srgbClr val="0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lvl="0" algn="ctr">
              <a:defRPr/>
            </a:pPr>
            <a:r>
              <a:rPr lang="en-US" b="1" dirty="0">
                <a:solidFill>
                  <a:schemeClr val="tx2"/>
                </a:solidFill>
                <a:cs typeface="Open Sans"/>
              </a:rPr>
              <a:t>Accounting Valuations</a:t>
            </a:r>
          </a:p>
          <a:p>
            <a:pPr lvl="0" algn="ctr">
              <a:defRPr/>
            </a:pPr>
            <a:endParaRPr kumimoji="0" lang="en-US" i="0" u="none" strike="noStrike" kern="1200" cap="none" spc="3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Verdana" panose="020B0604030504040204" pitchFamily="34" charset="0"/>
              <a:cs typeface="Open Sans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kumimoji="0" lang="en-US" sz="1450" i="0" u="none" strike="noStrike" kern="1200" cap="none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Verdana"/>
                <a:cs typeface="Open Sans"/>
              </a:rPr>
              <a:t>Annual valuations under Accounting Standards such as US GAAP / IAS19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kumimoji="0" lang="en-US" sz="1450" i="0" u="none" strike="noStrike" kern="1200" cap="none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Verdana"/>
                <a:cs typeface="Open Sans"/>
              </a:rPr>
              <a:t>Calculation of Pension Expense and Disclosures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Special Accounting such as Curtailment, Settlement, Special Termination Benefits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Assumptions: Discount Rate set by the employer by reference to market yields on high quality corporate bonds &amp; Mortality per the latest table developed by </a:t>
            </a:r>
            <a:r>
              <a:rPr lang="en-US" sz="1450" dirty="0" err="1">
                <a:solidFill>
                  <a:schemeClr val="tx2"/>
                </a:solidFill>
                <a:ea typeface="Verdana"/>
                <a:cs typeface="Open Sans"/>
              </a:rPr>
              <a:t>SoA</a:t>
            </a:r>
            <a:endParaRPr lang="en-US" sz="1450" dirty="0">
              <a:solidFill>
                <a:schemeClr val="tx2"/>
              </a:solidFill>
              <a:ea typeface="Verdana"/>
              <a:cs typeface="Open Sans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450" dirty="0">
                <a:solidFill>
                  <a:schemeClr val="tx2"/>
                </a:solidFill>
                <a:ea typeface="Verdana"/>
                <a:cs typeface="Open Sans"/>
              </a:rPr>
              <a:t>Accounting for Other Post Retirement Employee Benefit Plans (Medical, dental, vision, disability, life insurance) and Supplemental Executive Retirement Plans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CF4F238-8B15-4EF4-BC43-8CD38EB42E45}"/>
              </a:ext>
            </a:extLst>
          </p:cNvPr>
          <p:cNvGrpSpPr>
            <a:grpSpLocks noChangeAspect="1"/>
          </p:cNvGrpSpPr>
          <p:nvPr/>
        </p:nvGrpSpPr>
        <p:grpSpPr>
          <a:xfrm>
            <a:off x="6626814" y="2638844"/>
            <a:ext cx="633678" cy="679747"/>
            <a:chOff x="10234613" y="5860098"/>
            <a:chExt cx="523875" cy="520700"/>
          </a:xfrm>
          <a:solidFill>
            <a:srgbClr val="336600"/>
          </a:solidFill>
        </p:grpSpPr>
        <p:sp>
          <p:nvSpPr>
            <p:cNvPr id="98" name="Freeform 61">
              <a:extLst>
                <a:ext uri="{FF2B5EF4-FFF2-40B4-BE49-F238E27FC236}">
                  <a16:creationId xmlns:a16="http://schemas.microsoft.com/office/drawing/2014/main" id="{36EC51B5-2811-4E07-84F1-88E779D0E4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34613" y="5860098"/>
              <a:ext cx="523875" cy="520700"/>
            </a:xfrm>
            <a:custGeom>
              <a:avLst/>
              <a:gdLst>
                <a:gd name="T0" fmla="*/ 313 w 658"/>
                <a:gd name="T1" fmla="*/ 658 h 658"/>
                <a:gd name="T2" fmla="*/ 263 w 658"/>
                <a:gd name="T3" fmla="*/ 651 h 658"/>
                <a:gd name="T4" fmla="*/ 201 w 658"/>
                <a:gd name="T5" fmla="*/ 632 h 658"/>
                <a:gd name="T6" fmla="*/ 119 w 658"/>
                <a:gd name="T7" fmla="*/ 582 h 658"/>
                <a:gd name="T8" fmla="*/ 56 w 658"/>
                <a:gd name="T9" fmla="*/ 512 h 658"/>
                <a:gd name="T10" fmla="*/ 14 w 658"/>
                <a:gd name="T11" fmla="*/ 426 h 658"/>
                <a:gd name="T12" fmla="*/ 4 w 658"/>
                <a:gd name="T13" fmla="*/ 379 h 658"/>
                <a:gd name="T14" fmla="*/ 0 w 658"/>
                <a:gd name="T15" fmla="*/ 328 h 658"/>
                <a:gd name="T16" fmla="*/ 2 w 658"/>
                <a:gd name="T17" fmla="*/ 295 h 658"/>
                <a:gd name="T18" fmla="*/ 10 w 658"/>
                <a:gd name="T19" fmla="*/ 246 h 658"/>
                <a:gd name="T20" fmla="*/ 40 w 658"/>
                <a:gd name="T21" fmla="*/ 172 h 658"/>
                <a:gd name="T22" fmla="*/ 96 w 658"/>
                <a:gd name="T23" fmla="*/ 96 h 658"/>
                <a:gd name="T24" fmla="*/ 173 w 658"/>
                <a:gd name="T25" fmla="*/ 39 h 658"/>
                <a:gd name="T26" fmla="*/ 247 w 658"/>
                <a:gd name="T27" fmla="*/ 10 h 658"/>
                <a:gd name="T28" fmla="*/ 295 w 658"/>
                <a:gd name="T29" fmla="*/ 2 h 658"/>
                <a:gd name="T30" fmla="*/ 329 w 658"/>
                <a:gd name="T31" fmla="*/ 0 h 658"/>
                <a:gd name="T32" fmla="*/ 379 w 658"/>
                <a:gd name="T33" fmla="*/ 3 h 658"/>
                <a:gd name="T34" fmla="*/ 427 w 658"/>
                <a:gd name="T35" fmla="*/ 15 h 658"/>
                <a:gd name="T36" fmla="*/ 513 w 658"/>
                <a:gd name="T37" fmla="*/ 56 h 658"/>
                <a:gd name="T38" fmla="*/ 583 w 658"/>
                <a:gd name="T39" fmla="*/ 120 h 658"/>
                <a:gd name="T40" fmla="*/ 633 w 658"/>
                <a:gd name="T41" fmla="*/ 201 h 658"/>
                <a:gd name="T42" fmla="*/ 651 w 658"/>
                <a:gd name="T43" fmla="*/ 262 h 658"/>
                <a:gd name="T44" fmla="*/ 658 w 658"/>
                <a:gd name="T45" fmla="*/ 312 h 658"/>
                <a:gd name="T46" fmla="*/ 658 w 658"/>
                <a:gd name="T47" fmla="*/ 346 h 658"/>
                <a:gd name="T48" fmla="*/ 651 w 658"/>
                <a:gd name="T49" fmla="*/ 396 h 658"/>
                <a:gd name="T50" fmla="*/ 633 w 658"/>
                <a:gd name="T51" fmla="*/ 457 h 658"/>
                <a:gd name="T52" fmla="*/ 583 w 658"/>
                <a:gd name="T53" fmla="*/ 538 h 658"/>
                <a:gd name="T54" fmla="*/ 513 w 658"/>
                <a:gd name="T55" fmla="*/ 601 h 658"/>
                <a:gd name="T56" fmla="*/ 427 w 658"/>
                <a:gd name="T57" fmla="*/ 643 h 658"/>
                <a:gd name="T58" fmla="*/ 379 w 658"/>
                <a:gd name="T59" fmla="*/ 654 h 658"/>
                <a:gd name="T60" fmla="*/ 329 w 658"/>
                <a:gd name="T61" fmla="*/ 658 h 658"/>
                <a:gd name="T62" fmla="*/ 329 w 658"/>
                <a:gd name="T63" fmla="*/ 38 h 658"/>
                <a:gd name="T64" fmla="*/ 243 w 658"/>
                <a:gd name="T65" fmla="*/ 50 h 658"/>
                <a:gd name="T66" fmla="*/ 166 w 658"/>
                <a:gd name="T67" fmla="*/ 88 h 658"/>
                <a:gd name="T68" fmla="*/ 104 w 658"/>
                <a:gd name="T69" fmla="*/ 144 h 658"/>
                <a:gd name="T70" fmla="*/ 60 w 658"/>
                <a:gd name="T71" fmla="*/ 215 h 658"/>
                <a:gd name="T72" fmla="*/ 39 w 658"/>
                <a:gd name="T73" fmla="*/ 299 h 658"/>
                <a:gd name="T74" fmla="*/ 39 w 658"/>
                <a:gd name="T75" fmla="*/ 358 h 658"/>
                <a:gd name="T76" fmla="*/ 60 w 658"/>
                <a:gd name="T77" fmla="*/ 443 h 658"/>
                <a:gd name="T78" fmla="*/ 104 w 658"/>
                <a:gd name="T79" fmla="*/ 514 h 658"/>
                <a:gd name="T80" fmla="*/ 166 w 658"/>
                <a:gd name="T81" fmla="*/ 570 h 658"/>
                <a:gd name="T82" fmla="*/ 243 w 658"/>
                <a:gd name="T83" fmla="*/ 607 h 658"/>
                <a:gd name="T84" fmla="*/ 329 w 658"/>
                <a:gd name="T85" fmla="*/ 620 h 658"/>
                <a:gd name="T86" fmla="*/ 388 w 658"/>
                <a:gd name="T87" fmla="*/ 615 h 658"/>
                <a:gd name="T88" fmla="*/ 467 w 658"/>
                <a:gd name="T89" fmla="*/ 585 h 658"/>
                <a:gd name="T90" fmla="*/ 535 w 658"/>
                <a:gd name="T91" fmla="*/ 535 h 658"/>
                <a:gd name="T92" fmla="*/ 586 w 658"/>
                <a:gd name="T93" fmla="*/ 468 h 658"/>
                <a:gd name="T94" fmla="*/ 614 w 658"/>
                <a:gd name="T95" fmla="*/ 387 h 658"/>
                <a:gd name="T96" fmla="*/ 621 w 658"/>
                <a:gd name="T97" fmla="*/ 328 h 658"/>
                <a:gd name="T98" fmla="*/ 607 w 658"/>
                <a:gd name="T99" fmla="*/ 242 h 658"/>
                <a:gd name="T100" fmla="*/ 571 w 658"/>
                <a:gd name="T101" fmla="*/ 166 h 658"/>
                <a:gd name="T102" fmla="*/ 514 w 658"/>
                <a:gd name="T103" fmla="*/ 104 h 658"/>
                <a:gd name="T104" fmla="*/ 442 w 658"/>
                <a:gd name="T105" fmla="*/ 61 h 658"/>
                <a:gd name="T106" fmla="*/ 359 w 658"/>
                <a:gd name="T107" fmla="*/ 39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8" h="658">
                  <a:moveTo>
                    <a:pt x="329" y="658"/>
                  </a:moveTo>
                  <a:lnTo>
                    <a:pt x="329" y="658"/>
                  </a:lnTo>
                  <a:lnTo>
                    <a:pt x="313" y="658"/>
                  </a:lnTo>
                  <a:lnTo>
                    <a:pt x="295" y="656"/>
                  </a:lnTo>
                  <a:lnTo>
                    <a:pt x="279" y="654"/>
                  </a:lnTo>
                  <a:lnTo>
                    <a:pt x="263" y="651"/>
                  </a:lnTo>
                  <a:lnTo>
                    <a:pt x="247" y="647"/>
                  </a:lnTo>
                  <a:lnTo>
                    <a:pt x="231" y="643"/>
                  </a:lnTo>
                  <a:lnTo>
                    <a:pt x="201" y="632"/>
                  </a:lnTo>
                  <a:lnTo>
                    <a:pt x="173" y="619"/>
                  </a:lnTo>
                  <a:lnTo>
                    <a:pt x="145" y="601"/>
                  </a:lnTo>
                  <a:lnTo>
                    <a:pt x="119" y="582"/>
                  </a:lnTo>
                  <a:lnTo>
                    <a:pt x="96" y="561"/>
                  </a:lnTo>
                  <a:lnTo>
                    <a:pt x="75" y="538"/>
                  </a:lnTo>
                  <a:lnTo>
                    <a:pt x="56" y="512"/>
                  </a:lnTo>
                  <a:lnTo>
                    <a:pt x="40" y="486"/>
                  </a:lnTo>
                  <a:lnTo>
                    <a:pt x="27" y="457"/>
                  </a:lnTo>
                  <a:lnTo>
                    <a:pt x="14" y="426"/>
                  </a:lnTo>
                  <a:lnTo>
                    <a:pt x="10" y="410"/>
                  </a:lnTo>
                  <a:lnTo>
                    <a:pt x="6" y="396"/>
                  </a:lnTo>
                  <a:lnTo>
                    <a:pt x="4" y="379"/>
                  </a:lnTo>
                  <a:lnTo>
                    <a:pt x="2" y="362"/>
                  </a:lnTo>
                  <a:lnTo>
                    <a:pt x="1" y="346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1" y="312"/>
                  </a:lnTo>
                  <a:lnTo>
                    <a:pt x="2" y="295"/>
                  </a:lnTo>
                  <a:lnTo>
                    <a:pt x="4" y="279"/>
                  </a:lnTo>
                  <a:lnTo>
                    <a:pt x="6" y="262"/>
                  </a:lnTo>
                  <a:lnTo>
                    <a:pt x="10" y="246"/>
                  </a:lnTo>
                  <a:lnTo>
                    <a:pt x="14" y="232"/>
                  </a:lnTo>
                  <a:lnTo>
                    <a:pt x="27" y="201"/>
                  </a:lnTo>
                  <a:lnTo>
                    <a:pt x="40" y="172"/>
                  </a:lnTo>
                  <a:lnTo>
                    <a:pt x="56" y="146"/>
                  </a:lnTo>
                  <a:lnTo>
                    <a:pt x="75" y="120"/>
                  </a:lnTo>
                  <a:lnTo>
                    <a:pt x="96" y="96"/>
                  </a:lnTo>
                  <a:lnTo>
                    <a:pt x="119" y="76"/>
                  </a:lnTo>
                  <a:lnTo>
                    <a:pt x="145" y="56"/>
                  </a:lnTo>
                  <a:lnTo>
                    <a:pt x="173" y="39"/>
                  </a:lnTo>
                  <a:lnTo>
                    <a:pt x="201" y="26"/>
                  </a:lnTo>
                  <a:lnTo>
                    <a:pt x="231" y="15"/>
                  </a:lnTo>
                  <a:lnTo>
                    <a:pt x="247" y="10"/>
                  </a:lnTo>
                  <a:lnTo>
                    <a:pt x="263" y="7"/>
                  </a:lnTo>
                  <a:lnTo>
                    <a:pt x="279" y="3"/>
                  </a:lnTo>
                  <a:lnTo>
                    <a:pt x="295" y="2"/>
                  </a:lnTo>
                  <a:lnTo>
                    <a:pt x="313" y="0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46" y="0"/>
                  </a:lnTo>
                  <a:lnTo>
                    <a:pt x="363" y="2"/>
                  </a:lnTo>
                  <a:lnTo>
                    <a:pt x="379" y="3"/>
                  </a:lnTo>
                  <a:lnTo>
                    <a:pt x="395" y="7"/>
                  </a:lnTo>
                  <a:lnTo>
                    <a:pt x="411" y="10"/>
                  </a:lnTo>
                  <a:lnTo>
                    <a:pt x="427" y="15"/>
                  </a:lnTo>
                  <a:lnTo>
                    <a:pt x="457" y="26"/>
                  </a:lnTo>
                  <a:lnTo>
                    <a:pt x="486" y="39"/>
                  </a:lnTo>
                  <a:lnTo>
                    <a:pt x="513" y="56"/>
                  </a:lnTo>
                  <a:lnTo>
                    <a:pt x="539" y="76"/>
                  </a:lnTo>
                  <a:lnTo>
                    <a:pt x="561" y="96"/>
                  </a:lnTo>
                  <a:lnTo>
                    <a:pt x="583" y="120"/>
                  </a:lnTo>
                  <a:lnTo>
                    <a:pt x="602" y="146"/>
                  </a:lnTo>
                  <a:lnTo>
                    <a:pt x="618" y="172"/>
                  </a:lnTo>
                  <a:lnTo>
                    <a:pt x="633" y="201"/>
                  </a:lnTo>
                  <a:lnTo>
                    <a:pt x="643" y="232"/>
                  </a:lnTo>
                  <a:lnTo>
                    <a:pt x="647" y="246"/>
                  </a:lnTo>
                  <a:lnTo>
                    <a:pt x="651" y="262"/>
                  </a:lnTo>
                  <a:lnTo>
                    <a:pt x="654" y="279"/>
                  </a:lnTo>
                  <a:lnTo>
                    <a:pt x="657" y="295"/>
                  </a:lnTo>
                  <a:lnTo>
                    <a:pt x="658" y="312"/>
                  </a:lnTo>
                  <a:lnTo>
                    <a:pt x="658" y="328"/>
                  </a:lnTo>
                  <a:lnTo>
                    <a:pt x="658" y="328"/>
                  </a:lnTo>
                  <a:lnTo>
                    <a:pt x="658" y="346"/>
                  </a:lnTo>
                  <a:lnTo>
                    <a:pt x="657" y="362"/>
                  </a:lnTo>
                  <a:lnTo>
                    <a:pt x="654" y="379"/>
                  </a:lnTo>
                  <a:lnTo>
                    <a:pt x="651" y="396"/>
                  </a:lnTo>
                  <a:lnTo>
                    <a:pt x="647" y="410"/>
                  </a:lnTo>
                  <a:lnTo>
                    <a:pt x="643" y="426"/>
                  </a:lnTo>
                  <a:lnTo>
                    <a:pt x="633" y="457"/>
                  </a:lnTo>
                  <a:lnTo>
                    <a:pt x="618" y="486"/>
                  </a:lnTo>
                  <a:lnTo>
                    <a:pt x="602" y="512"/>
                  </a:lnTo>
                  <a:lnTo>
                    <a:pt x="583" y="538"/>
                  </a:lnTo>
                  <a:lnTo>
                    <a:pt x="561" y="561"/>
                  </a:lnTo>
                  <a:lnTo>
                    <a:pt x="539" y="582"/>
                  </a:lnTo>
                  <a:lnTo>
                    <a:pt x="513" y="601"/>
                  </a:lnTo>
                  <a:lnTo>
                    <a:pt x="486" y="619"/>
                  </a:lnTo>
                  <a:lnTo>
                    <a:pt x="457" y="632"/>
                  </a:lnTo>
                  <a:lnTo>
                    <a:pt x="427" y="643"/>
                  </a:lnTo>
                  <a:lnTo>
                    <a:pt x="411" y="647"/>
                  </a:lnTo>
                  <a:lnTo>
                    <a:pt x="395" y="651"/>
                  </a:lnTo>
                  <a:lnTo>
                    <a:pt x="379" y="654"/>
                  </a:lnTo>
                  <a:lnTo>
                    <a:pt x="363" y="656"/>
                  </a:lnTo>
                  <a:lnTo>
                    <a:pt x="346" y="658"/>
                  </a:lnTo>
                  <a:lnTo>
                    <a:pt x="329" y="658"/>
                  </a:lnTo>
                  <a:lnTo>
                    <a:pt x="329" y="658"/>
                  </a:lnTo>
                  <a:close/>
                  <a:moveTo>
                    <a:pt x="329" y="38"/>
                  </a:moveTo>
                  <a:lnTo>
                    <a:pt x="329" y="38"/>
                  </a:lnTo>
                  <a:lnTo>
                    <a:pt x="299" y="39"/>
                  </a:lnTo>
                  <a:lnTo>
                    <a:pt x="270" y="43"/>
                  </a:lnTo>
                  <a:lnTo>
                    <a:pt x="243" y="50"/>
                  </a:lnTo>
                  <a:lnTo>
                    <a:pt x="216" y="61"/>
                  </a:lnTo>
                  <a:lnTo>
                    <a:pt x="191" y="73"/>
                  </a:lnTo>
                  <a:lnTo>
                    <a:pt x="166" y="88"/>
                  </a:lnTo>
                  <a:lnTo>
                    <a:pt x="143" y="104"/>
                  </a:lnTo>
                  <a:lnTo>
                    <a:pt x="123" y="123"/>
                  </a:lnTo>
                  <a:lnTo>
                    <a:pt x="104" y="144"/>
                  </a:lnTo>
                  <a:lnTo>
                    <a:pt x="87" y="166"/>
                  </a:lnTo>
                  <a:lnTo>
                    <a:pt x="74" y="190"/>
                  </a:lnTo>
                  <a:lnTo>
                    <a:pt x="60" y="215"/>
                  </a:lnTo>
                  <a:lnTo>
                    <a:pt x="51" y="242"/>
                  </a:lnTo>
                  <a:lnTo>
                    <a:pt x="44" y="271"/>
                  </a:lnTo>
                  <a:lnTo>
                    <a:pt x="39" y="299"/>
                  </a:lnTo>
                  <a:lnTo>
                    <a:pt x="37" y="328"/>
                  </a:lnTo>
                  <a:lnTo>
                    <a:pt x="37" y="328"/>
                  </a:lnTo>
                  <a:lnTo>
                    <a:pt x="39" y="358"/>
                  </a:lnTo>
                  <a:lnTo>
                    <a:pt x="44" y="387"/>
                  </a:lnTo>
                  <a:lnTo>
                    <a:pt x="51" y="416"/>
                  </a:lnTo>
                  <a:lnTo>
                    <a:pt x="60" y="443"/>
                  </a:lnTo>
                  <a:lnTo>
                    <a:pt x="74" y="468"/>
                  </a:lnTo>
                  <a:lnTo>
                    <a:pt x="87" y="491"/>
                  </a:lnTo>
                  <a:lnTo>
                    <a:pt x="104" y="514"/>
                  </a:lnTo>
                  <a:lnTo>
                    <a:pt x="123" y="535"/>
                  </a:lnTo>
                  <a:lnTo>
                    <a:pt x="143" y="554"/>
                  </a:lnTo>
                  <a:lnTo>
                    <a:pt x="166" y="570"/>
                  </a:lnTo>
                  <a:lnTo>
                    <a:pt x="191" y="585"/>
                  </a:lnTo>
                  <a:lnTo>
                    <a:pt x="216" y="597"/>
                  </a:lnTo>
                  <a:lnTo>
                    <a:pt x="243" y="607"/>
                  </a:lnTo>
                  <a:lnTo>
                    <a:pt x="270" y="615"/>
                  </a:lnTo>
                  <a:lnTo>
                    <a:pt x="299" y="619"/>
                  </a:lnTo>
                  <a:lnTo>
                    <a:pt x="329" y="620"/>
                  </a:lnTo>
                  <a:lnTo>
                    <a:pt x="329" y="620"/>
                  </a:lnTo>
                  <a:lnTo>
                    <a:pt x="359" y="619"/>
                  </a:lnTo>
                  <a:lnTo>
                    <a:pt x="388" y="615"/>
                  </a:lnTo>
                  <a:lnTo>
                    <a:pt x="415" y="607"/>
                  </a:lnTo>
                  <a:lnTo>
                    <a:pt x="442" y="597"/>
                  </a:lnTo>
                  <a:lnTo>
                    <a:pt x="467" y="585"/>
                  </a:lnTo>
                  <a:lnTo>
                    <a:pt x="492" y="570"/>
                  </a:lnTo>
                  <a:lnTo>
                    <a:pt x="514" y="554"/>
                  </a:lnTo>
                  <a:lnTo>
                    <a:pt x="535" y="535"/>
                  </a:lnTo>
                  <a:lnTo>
                    <a:pt x="553" y="514"/>
                  </a:lnTo>
                  <a:lnTo>
                    <a:pt x="571" y="491"/>
                  </a:lnTo>
                  <a:lnTo>
                    <a:pt x="586" y="468"/>
                  </a:lnTo>
                  <a:lnTo>
                    <a:pt x="598" y="443"/>
                  </a:lnTo>
                  <a:lnTo>
                    <a:pt x="607" y="416"/>
                  </a:lnTo>
                  <a:lnTo>
                    <a:pt x="614" y="387"/>
                  </a:lnTo>
                  <a:lnTo>
                    <a:pt x="619" y="358"/>
                  </a:lnTo>
                  <a:lnTo>
                    <a:pt x="621" y="328"/>
                  </a:lnTo>
                  <a:lnTo>
                    <a:pt x="621" y="328"/>
                  </a:lnTo>
                  <a:lnTo>
                    <a:pt x="619" y="299"/>
                  </a:lnTo>
                  <a:lnTo>
                    <a:pt x="614" y="271"/>
                  </a:lnTo>
                  <a:lnTo>
                    <a:pt x="607" y="242"/>
                  </a:lnTo>
                  <a:lnTo>
                    <a:pt x="598" y="215"/>
                  </a:lnTo>
                  <a:lnTo>
                    <a:pt x="586" y="190"/>
                  </a:lnTo>
                  <a:lnTo>
                    <a:pt x="571" y="166"/>
                  </a:lnTo>
                  <a:lnTo>
                    <a:pt x="553" y="144"/>
                  </a:lnTo>
                  <a:lnTo>
                    <a:pt x="535" y="123"/>
                  </a:lnTo>
                  <a:lnTo>
                    <a:pt x="514" y="104"/>
                  </a:lnTo>
                  <a:lnTo>
                    <a:pt x="492" y="88"/>
                  </a:lnTo>
                  <a:lnTo>
                    <a:pt x="467" y="73"/>
                  </a:lnTo>
                  <a:lnTo>
                    <a:pt x="442" y="61"/>
                  </a:lnTo>
                  <a:lnTo>
                    <a:pt x="415" y="50"/>
                  </a:lnTo>
                  <a:lnTo>
                    <a:pt x="388" y="43"/>
                  </a:lnTo>
                  <a:lnTo>
                    <a:pt x="359" y="39"/>
                  </a:lnTo>
                  <a:lnTo>
                    <a:pt x="329" y="38"/>
                  </a:lnTo>
                  <a:lnTo>
                    <a:pt x="329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99" name="Freeform 264">
              <a:extLst>
                <a:ext uri="{FF2B5EF4-FFF2-40B4-BE49-F238E27FC236}">
                  <a16:creationId xmlns:a16="http://schemas.microsoft.com/office/drawing/2014/main" id="{B47942C2-07E7-4152-A2E4-46BEC0151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0038" y="5983923"/>
              <a:ext cx="88900" cy="87313"/>
            </a:xfrm>
            <a:custGeom>
              <a:avLst/>
              <a:gdLst>
                <a:gd name="T0" fmla="*/ 55 w 112"/>
                <a:gd name="T1" fmla="*/ 0 h 111"/>
                <a:gd name="T2" fmla="*/ 55 w 112"/>
                <a:gd name="T3" fmla="*/ 0 h 111"/>
                <a:gd name="T4" fmla="*/ 45 w 112"/>
                <a:gd name="T5" fmla="*/ 2 h 111"/>
                <a:gd name="T6" fmla="*/ 34 w 112"/>
                <a:gd name="T7" fmla="*/ 4 h 111"/>
                <a:gd name="T8" fmla="*/ 24 w 112"/>
                <a:gd name="T9" fmla="*/ 10 h 111"/>
                <a:gd name="T10" fmla="*/ 16 w 112"/>
                <a:gd name="T11" fmla="*/ 16 h 111"/>
                <a:gd name="T12" fmla="*/ 10 w 112"/>
                <a:gd name="T13" fmla="*/ 25 h 111"/>
                <a:gd name="T14" fmla="*/ 4 w 112"/>
                <a:gd name="T15" fmla="*/ 34 h 111"/>
                <a:gd name="T16" fmla="*/ 2 w 112"/>
                <a:gd name="T17" fmla="*/ 45 h 111"/>
                <a:gd name="T18" fmla="*/ 0 w 112"/>
                <a:gd name="T19" fmla="*/ 55 h 111"/>
                <a:gd name="T20" fmla="*/ 0 w 112"/>
                <a:gd name="T21" fmla="*/ 55 h 111"/>
                <a:gd name="T22" fmla="*/ 2 w 112"/>
                <a:gd name="T23" fmla="*/ 66 h 111"/>
                <a:gd name="T24" fmla="*/ 4 w 112"/>
                <a:gd name="T25" fmla="*/ 77 h 111"/>
                <a:gd name="T26" fmla="*/ 10 w 112"/>
                <a:gd name="T27" fmla="*/ 86 h 111"/>
                <a:gd name="T28" fmla="*/ 16 w 112"/>
                <a:gd name="T29" fmla="*/ 94 h 111"/>
                <a:gd name="T30" fmla="*/ 24 w 112"/>
                <a:gd name="T31" fmla="*/ 101 h 111"/>
                <a:gd name="T32" fmla="*/ 34 w 112"/>
                <a:gd name="T33" fmla="*/ 106 h 111"/>
                <a:gd name="T34" fmla="*/ 45 w 112"/>
                <a:gd name="T35" fmla="*/ 111 h 111"/>
                <a:gd name="T36" fmla="*/ 55 w 112"/>
                <a:gd name="T37" fmla="*/ 111 h 111"/>
                <a:gd name="T38" fmla="*/ 55 w 112"/>
                <a:gd name="T39" fmla="*/ 111 h 111"/>
                <a:gd name="T40" fmla="*/ 67 w 112"/>
                <a:gd name="T41" fmla="*/ 111 h 111"/>
                <a:gd name="T42" fmla="*/ 77 w 112"/>
                <a:gd name="T43" fmla="*/ 106 h 111"/>
                <a:gd name="T44" fmla="*/ 86 w 112"/>
                <a:gd name="T45" fmla="*/ 101 h 111"/>
                <a:gd name="T46" fmla="*/ 94 w 112"/>
                <a:gd name="T47" fmla="*/ 94 h 111"/>
                <a:gd name="T48" fmla="*/ 102 w 112"/>
                <a:gd name="T49" fmla="*/ 86 h 111"/>
                <a:gd name="T50" fmla="*/ 106 w 112"/>
                <a:gd name="T51" fmla="*/ 77 h 111"/>
                <a:gd name="T52" fmla="*/ 110 w 112"/>
                <a:gd name="T53" fmla="*/ 66 h 111"/>
                <a:gd name="T54" fmla="*/ 112 w 112"/>
                <a:gd name="T55" fmla="*/ 55 h 111"/>
                <a:gd name="T56" fmla="*/ 112 w 112"/>
                <a:gd name="T57" fmla="*/ 55 h 111"/>
                <a:gd name="T58" fmla="*/ 110 w 112"/>
                <a:gd name="T59" fmla="*/ 45 h 111"/>
                <a:gd name="T60" fmla="*/ 106 w 112"/>
                <a:gd name="T61" fmla="*/ 34 h 111"/>
                <a:gd name="T62" fmla="*/ 102 w 112"/>
                <a:gd name="T63" fmla="*/ 25 h 111"/>
                <a:gd name="T64" fmla="*/ 94 w 112"/>
                <a:gd name="T65" fmla="*/ 16 h 111"/>
                <a:gd name="T66" fmla="*/ 86 w 112"/>
                <a:gd name="T67" fmla="*/ 10 h 111"/>
                <a:gd name="T68" fmla="*/ 77 w 112"/>
                <a:gd name="T69" fmla="*/ 4 h 111"/>
                <a:gd name="T70" fmla="*/ 67 w 112"/>
                <a:gd name="T71" fmla="*/ 2 h 111"/>
                <a:gd name="T72" fmla="*/ 55 w 112"/>
                <a:gd name="T73" fmla="*/ 0 h 111"/>
                <a:gd name="T74" fmla="*/ 55 w 112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111">
                  <a:moveTo>
                    <a:pt x="55" y="0"/>
                  </a:moveTo>
                  <a:lnTo>
                    <a:pt x="55" y="0"/>
                  </a:lnTo>
                  <a:lnTo>
                    <a:pt x="45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5"/>
                  </a:lnTo>
                  <a:lnTo>
                    <a:pt x="4" y="34"/>
                  </a:lnTo>
                  <a:lnTo>
                    <a:pt x="2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1"/>
                  </a:lnTo>
                  <a:lnTo>
                    <a:pt x="34" y="106"/>
                  </a:lnTo>
                  <a:lnTo>
                    <a:pt x="45" y="111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7" y="111"/>
                  </a:lnTo>
                  <a:lnTo>
                    <a:pt x="77" y="106"/>
                  </a:lnTo>
                  <a:lnTo>
                    <a:pt x="86" y="101"/>
                  </a:lnTo>
                  <a:lnTo>
                    <a:pt x="94" y="94"/>
                  </a:lnTo>
                  <a:lnTo>
                    <a:pt x="102" y="86"/>
                  </a:lnTo>
                  <a:lnTo>
                    <a:pt x="106" y="77"/>
                  </a:lnTo>
                  <a:lnTo>
                    <a:pt x="110" y="66"/>
                  </a:lnTo>
                  <a:lnTo>
                    <a:pt x="112" y="55"/>
                  </a:lnTo>
                  <a:lnTo>
                    <a:pt x="112" y="55"/>
                  </a:lnTo>
                  <a:lnTo>
                    <a:pt x="110" y="45"/>
                  </a:lnTo>
                  <a:lnTo>
                    <a:pt x="106" y="34"/>
                  </a:lnTo>
                  <a:lnTo>
                    <a:pt x="102" y="25"/>
                  </a:lnTo>
                  <a:lnTo>
                    <a:pt x="94" y="16"/>
                  </a:lnTo>
                  <a:lnTo>
                    <a:pt x="86" y="10"/>
                  </a:lnTo>
                  <a:lnTo>
                    <a:pt x="77" y="4"/>
                  </a:lnTo>
                  <a:lnTo>
                    <a:pt x="67" y="2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0" name="Freeform 265">
              <a:extLst>
                <a:ext uri="{FF2B5EF4-FFF2-40B4-BE49-F238E27FC236}">
                  <a16:creationId xmlns:a16="http://schemas.microsoft.com/office/drawing/2014/main" id="{A0452EAB-3009-4EF5-BB15-EF3177C07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663" y="6142673"/>
              <a:ext cx="87313" cy="88900"/>
            </a:xfrm>
            <a:custGeom>
              <a:avLst/>
              <a:gdLst>
                <a:gd name="T0" fmla="*/ 56 w 111"/>
                <a:gd name="T1" fmla="*/ 0 h 111"/>
                <a:gd name="T2" fmla="*/ 56 w 111"/>
                <a:gd name="T3" fmla="*/ 0 h 111"/>
                <a:gd name="T4" fmla="*/ 45 w 111"/>
                <a:gd name="T5" fmla="*/ 1 h 111"/>
                <a:gd name="T6" fmla="*/ 34 w 111"/>
                <a:gd name="T7" fmla="*/ 4 h 111"/>
                <a:gd name="T8" fmla="*/ 25 w 111"/>
                <a:gd name="T9" fmla="*/ 9 h 111"/>
                <a:gd name="T10" fmla="*/ 17 w 111"/>
                <a:gd name="T11" fmla="*/ 16 h 111"/>
                <a:gd name="T12" fmla="*/ 10 w 111"/>
                <a:gd name="T13" fmla="*/ 24 h 111"/>
                <a:gd name="T14" fmla="*/ 4 w 111"/>
                <a:gd name="T15" fmla="*/ 34 h 111"/>
                <a:gd name="T16" fmla="*/ 2 w 111"/>
                <a:gd name="T17" fmla="*/ 44 h 111"/>
                <a:gd name="T18" fmla="*/ 0 w 111"/>
                <a:gd name="T19" fmla="*/ 55 h 111"/>
                <a:gd name="T20" fmla="*/ 0 w 111"/>
                <a:gd name="T21" fmla="*/ 55 h 111"/>
                <a:gd name="T22" fmla="*/ 2 w 111"/>
                <a:gd name="T23" fmla="*/ 67 h 111"/>
                <a:gd name="T24" fmla="*/ 4 w 111"/>
                <a:gd name="T25" fmla="*/ 78 h 111"/>
                <a:gd name="T26" fmla="*/ 10 w 111"/>
                <a:gd name="T27" fmla="*/ 87 h 111"/>
                <a:gd name="T28" fmla="*/ 17 w 111"/>
                <a:gd name="T29" fmla="*/ 95 h 111"/>
                <a:gd name="T30" fmla="*/ 25 w 111"/>
                <a:gd name="T31" fmla="*/ 102 h 111"/>
                <a:gd name="T32" fmla="*/ 34 w 111"/>
                <a:gd name="T33" fmla="*/ 107 h 111"/>
                <a:gd name="T34" fmla="*/ 45 w 111"/>
                <a:gd name="T35" fmla="*/ 110 h 111"/>
                <a:gd name="T36" fmla="*/ 56 w 111"/>
                <a:gd name="T37" fmla="*/ 111 h 111"/>
                <a:gd name="T38" fmla="*/ 56 w 111"/>
                <a:gd name="T39" fmla="*/ 111 h 111"/>
                <a:gd name="T40" fmla="*/ 66 w 111"/>
                <a:gd name="T41" fmla="*/ 110 h 111"/>
                <a:gd name="T42" fmla="*/ 77 w 111"/>
                <a:gd name="T43" fmla="*/ 107 h 111"/>
                <a:gd name="T44" fmla="*/ 86 w 111"/>
                <a:gd name="T45" fmla="*/ 102 h 111"/>
                <a:gd name="T46" fmla="*/ 95 w 111"/>
                <a:gd name="T47" fmla="*/ 95 h 111"/>
                <a:gd name="T48" fmla="*/ 101 w 111"/>
                <a:gd name="T49" fmla="*/ 87 h 111"/>
                <a:gd name="T50" fmla="*/ 107 w 111"/>
                <a:gd name="T51" fmla="*/ 78 h 111"/>
                <a:gd name="T52" fmla="*/ 111 w 111"/>
                <a:gd name="T53" fmla="*/ 67 h 111"/>
                <a:gd name="T54" fmla="*/ 111 w 111"/>
                <a:gd name="T55" fmla="*/ 55 h 111"/>
                <a:gd name="T56" fmla="*/ 111 w 111"/>
                <a:gd name="T57" fmla="*/ 55 h 111"/>
                <a:gd name="T58" fmla="*/ 111 w 111"/>
                <a:gd name="T59" fmla="*/ 44 h 111"/>
                <a:gd name="T60" fmla="*/ 107 w 111"/>
                <a:gd name="T61" fmla="*/ 34 h 111"/>
                <a:gd name="T62" fmla="*/ 101 w 111"/>
                <a:gd name="T63" fmla="*/ 24 h 111"/>
                <a:gd name="T64" fmla="*/ 95 w 111"/>
                <a:gd name="T65" fmla="*/ 16 h 111"/>
                <a:gd name="T66" fmla="*/ 86 w 111"/>
                <a:gd name="T67" fmla="*/ 9 h 111"/>
                <a:gd name="T68" fmla="*/ 77 w 111"/>
                <a:gd name="T69" fmla="*/ 4 h 111"/>
                <a:gd name="T70" fmla="*/ 66 w 111"/>
                <a:gd name="T71" fmla="*/ 1 h 111"/>
                <a:gd name="T72" fmla="*/ 56 w 111"/>
                <a:gd name="T73" fmla="*/ 0 h 111"/>
                <a:gd name="T74" fmla="*/ 56 w 111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111">
                  <a:moveTo>
                    <a:pt x="56" y="0"/>
                  </a:moveTo>
                  <a:lnTo>
                    <a:pt x="56" y="0"/>
                  </a:lnTo>
                  <a:lnTo>
                    <a:pt x="45" y="1"/>
                  </a:lnTo>
                  <a:lnTo>
                    <a:pt x="34" y="4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67"/>
                  </a:lnTo>
                  <a:lnTo>
                    <a:pt x="4" y="78"/>
                  </a:lnTo>
                  <a:lnTo>
                    <a:pt x="10" y="87"/>
                  </a:lnTo>
                  <a:lnTo>
                    <a:pt x="17" y="95"/>
                  </a:lnTo>
                  <a:lnTo>
                    <a:pt x="25" y="102"/>
                  </a:lnTo>
                  <a:lnTo>
                    <a:pt x="34" y="107"/>
                  </a:lnTo>
                  <a:lnTo>
                    <a:pt x="45" y="110"/>
                  </a:lnTo>
                  <a:lnTo>
                    <a:pt x="56" y="111"/>
                  </a:lnTo>
                  <a:lnTo>
                    <a:pt x="56" y="111"/>
                  </a:lnTo>
                  <a:lnTo>
                    <a:pt x="66" y="110"/>
                  </a:lnTo>
                  <a:lnTo>
                    <a:pt x="77" y="107"/>
                  </a:lnTo>
                  <a:lnTo>
                    <a:pt x="86" y="102"/>
                  </a:lnTo>
                  <a:lnTo>
                    <a:pt x="95" y="95"/>
                  </a:lnTo>
                  <a:lnTo>
                    <a:pt x="101" y="87"/>
                  </a:lnTo>
                  <a:lnTo>
                    <a:pt x="107" y="78"/>
                  </a:lnTo>
                  <a:lnTo>
                    <a:pt x="111" y="67"/>
                  </a:lnTo>
                  <a:lnTo>
                    <a:pt x="111" y="55"/>
                  </a:lnTo>
                  <a:lnTo>
                    <a:pt x="111" y="55"/>
                  </a:lnTo>
                  <a:lnTo>
                    <a:pt x="111" y="44"/>
                  </a:lnTo>
                  <a:lnTo>
                    <a:pt x="107" y="34"/>
                  </a:lnTo>
                  <a:lnTo>
                    <a:pt x="101" y="24"/>
                  </a:lnTo>
                  <a:lnTo>
                    <a:pt x="95" y="16"/>
                  </a:lnTo>
                  <a:lnTo>
                    <a:pt x="86" y="9"/>
                  </a:lnTo>
                  <a:lnTo>
                    <a:pt x="77" y="4"/>
                  </a:lnTo>
                  <a:lnTo>
                    <a:pt x="66" y="1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1" name="Freeform 266">
              <a:extLst>
                <a:ext uri="{FF2B5EF4-FFF2-40B4-BE49-F238E27FC236}">
                  <a16:creationId xmlns:a16="http://schemas.microsoft.com/office/drawing/2014/main" id="{291A2FB8-60E5-4926-AEB8-CD2B88ACB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1" y="6142673"/>
              <a:ext cx="87313" cy="88900"/>
            </a:xfrm>
            <a:custGeom>
              <a:avLst/>
              <a:gdLst>
                <a:gd name="T0" fmla="*/ 55 w 112"/>
                <a:gd name="T1" fmla="*/ 0 h 111"/>
                <a:gd name="T2" fmla="*/ 55 w 112"/>
                <a:gd name="T3" fmla="*/ 0 h 111"/>
                <a:gd name="T4" fmla="*/ 44 w 112"/>
                <a:gd name="T5" fmla="*/ 1 h 111"/>
                <a:gd name="T6" fmla="*/ 34 w 112"/>
                <a:gd name="T7" fmla="*/ 4 h 111"/>
                <a:gd name="T8" fmla="*/ 24 w 112"/>
                <a:gd name="T9" fmla="*/ 9 h 111"/>
                <a:gd name="T10" fmla="*/ 16 w 112"/>
                <a:gd name="T11" fmla="*/ 16 h 111"/>
                <a:gd name="T12" fmla="*/ 9 w 112"/>
                <a:gd name="T13" fmla="*/ 24 h 111"/>
                <a:gd name="T14" fmla="*/ 4 w 112"/>
                <a:gd name="T15" fmla="*/ 34 h 111"/>
                <a:gd name="T16" fmla="*/ 1 w 112"/>
                <a:gd name="T17" fmla="*/ 44 h 111"/>
                <a:gd name="T18" fmla="*/ 0 w 112"/>
                <a:gd name="T19" fmla="*/ 55 h 111"/>
                <a:gd name="T20" fmla="*/ 0 w 112"/>
                <a:gd name="T21" fmla="*/ 55 h 111"/>
                <a:gd name="T22" fmla="*/ 1 w 112"/>
                <a:gd name="T23" fmla="*/ 67 h 111"/>
                <a:gd name="T24" fmla="*/ 4 w 112"/>
                <a:gd name="T25" fmla="*/ 78 h 111"/>
                <a:gd name="T26" fmla="*/ 9 w 112"/>
                <a:gd name="T27" fmla="*/ 87 h 111"/>
                <a:gd name="T28" fmla="*/ 16 w 112"/>
                <a:gd name="T29" fmla="*/ 95 h 111"/>
                <a:gd name="T30" fmla="*/ 24 w 112"/>
                <a:gd name="T31" fmla="*/ 102 h 111"/>
                <a:gd name="T32" fmla="*/ 34 w 112"/>
                <a:gd name="T33" fmla="*/ 107 h 111"/>
                <a:gd name="T34" fmla="*/ 44 w 112"/>
                <a:gd name="T35" fmla="*/ 110 h 111"/>
                <a:gd name="T36" fmla="*/ 55 w 112"/>
                <a:gd name="T37" fmla="*/ 111 h 111"/>
                <a:gd name="T38" fmla="*/ 55 w 112"/>
                <a:gd name="T39" fmla="*/ 111 h 111"/>
                <a:gd name="T40" fmla="*/ 67 w 112"/>
                <a:gd name="T41" fmla="*/ 110 h 111"/>
                <a:gd name="T42" fmla="*/ 77 w 112"/>
                <a:gd name="T43" fmla="*/ 107 h 111"/>
                <a:gd name="T44" fmla="*/ 87 w 112"/>
                <a:gd name="T45" fmla="*/ 102 h 111"/>
                <a:gd name="T46" fmla="*/ 95 w 112"/>
                <a:gd name="T47" fmla="*/ 95 h 111"/>
                <a:gd name="T48" fmla="*/ 102 w 112"/>
                <a:gd name="T49" fmla="*/ 87 h 111"/>
                <a:gd name="T50" fmla="*/ 106 w 112"/>
                <a:gd name="T51" fmla="*/ 78 h 111"/>
                <a:gd name="T52" fmla="*/ 110 w 112"/>
                <a:gd name="T53" fmla="*/ 67 h 111"/>
                <a:gd name="T54" fmla="*/ 112 w 112"/>
                <a:gd name="T55" fmla="*/ 55 h 111"/>
                <a:gd name="T56" fmla="*/ 112 w 112"/>
                <a:gd name="T57" fmla="*/ 55 h 111"/>
                <a:gd name="T58" fmla="*/ 110 w 112"/>
                <a:gd name="T59" fmla="*/ 44 h 111"/>
                <a:gd name="T60" fmla="*/ 106 w 112"/>
                <a:gd name="T61" fmla="*/ 34 h 111"/>
                <a:gd name="T62" fmla="*/ 102 w 112"/>
                <a:gd name="T63" fmla="*/ 24 h 111"/>
                <a:gd name="T64" fmla="*/ 95 w 112"/>
                <a:gd name="T65" fmla="*/ 16 h 111"/>
                <a:gd name="T66" fmla="*/ 87 w 112"/>
                <a:gd name="T67" fmla="*/ 9 h 111"/>
                <a:gd name="T68" fmla="*/ 77 w 112"/>
                <a:gd name="T69" fmla="*/ 4 h 111"/>
                <a:gd name="T70" fmla="*/ 67 w 112"/>
                <a:gd name="T71" fmla="*/ 1 h 111"/>
                <a:gd name="T72" fmla="*/ 55 w 112"/>
                <a:gd name="T73" fmla="*/ 0 h 111"/>
                <a:gd name="T74" fmla="*/ 55 w 112"/>
                <a:gd name="T7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111">
                  <a:moveTo>
                    <a:pt x="55" y="0"/>
                  </a:moveTo>
                  <a:lnTo>
                    <a:pt x="55" y="0"/>
                  </a:lnTo>
                  <a:lnTo>
                    <a:pt x="44" y="1"/>
                  </a:lnTo>
                  <a:lnTo>
                    <a:pt x="34" y="4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8"/>
                  </a:lnTo>
                  <a:lnTo>
                    <a:pt x="9" y="87"/>
                  </a:lnTo>
                  <a:lnTo>
                    <a:pt x="16" y="95"/>
                  </a:lnTo>
                  <a:lnTo>
                    <a:pt x="24" y="102"/>
                  </a:lnTo>
                  <a:lnTo>
                    <a:pt x="34" y="107"/>
                  </a:lnTo>
                  <a:lnTo>
                    <a:pt x="44" y="110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7" y="110"/>
                  </a:lnTo>
                  <a:lnTo>
                    <a:pt x="77" y="107"/>
                  </a:lnTo>
                  <a:lnTo>
                    <a:pt x="87" y="102"/>
                  </a:lnTo>
                  <a:lnTo>
                    <a:pt x="95" y="95"/>
                  </a:lnTo>
                  <a:lnTo>
                    <a:pt x="102" y="87"/>
                  </a:lnTo>
                  <a:lnTo>
                    <a:pt x="106" y="78"/>
                  </a:lnTo>
                  <a:lnTo>
                    <a:pt x="110" y="67"/>
                  </a:lnTo>
                  <a:lnTo>
                    <a:pt x="112" y="55"/>
                  </a:lnTo>
                  <a:lnTo>
                    <a:pt x="112" y="55"/>
                  </a:lnTo>
                  <a:lnTo>
                    <a:pt x="110" y="44"/>
                  </a:lnTo>
                  <a:lnTo>
                    <a:pt x="106" y="34"/>
                  </a:lnTo>
                  <a:lnTo>
                    <a:pt x="102" y="24"/>
                  </a:lnTo>
                  <a:lnTo>
                    <a:pt x="95" y="16"/>
                  </a:lnTo>
                  <a:lnTo>
                    <a:pt x="87" y="9"/>
                  </a:lnTo>
                  <a:lnTo>
                    <a:pt x="77" y="4"/>
                  </a:lnTo>
                  <a:lnTo>
                    <a:pt x="67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2" name="Freeform 267">
              <a:extLst>
                <a:ext uri="{FF2B5EF4-FFF2-40B4-BE49-F238E27FC236}">
                  <a16:creationId xmlns:a16="http://schemas.microsoft.com/office/drawing/2014/main" id="{C6389E4A-E824-4AC3-B547-D1EBF4E20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8451" y="6077585"/>
              <a:ext cx="90488" cy="84138"/>
            </a:xfrm>
            <a:custGeom>
              <a:avLst/>
              <a:gdLst>
                <a:gd name="T0" fmla="*/ 67 w 113"/>
                <a:gd name="T1" fmla="*/ 52 h 105"/>
                <a:gd name="T2" fmla="*/ 67 w 113"/>
                <a:gd name="T3" fmla="*/ 0 h 105"/>
                <a:gd name="T4" fmla="*/ 67 w 113"/>
                <a:gd name="T5" fmla="*/ 0 h 105"/>
                <a:gd name="T6" fmla="*/ 56 w 113"/>
                <a:gd name="T7" fmla="*/ 1 h 105"/>
                <a:gd name="T8" fmla="*/ 56 w 113"/>
                <a:gd name="T9" fmla="*/ 1 h 105"/>
                <a:gd name="T10" fmla="*/ 47 w 113"/>
                <a:gd name="T11" fmla="*/ 0 h 105"/>
                <a:gd name="T12" fmla="*/ 47 w 113"/>
                <a:gd name="T13" fmla="*/ 52 h 105"/>
                <a:gd name="T14" fmla="*/ 0 w 113"/>
                <a:gd name="T15" fmla="*/ 89 h 105"/>
                <a:gd name="T16" fmla="*/ 0 w 113"/>
                <a:gd name="T17" fmla="*/ 89 h 105"/>
                <a:gd name="T18" fmla="*/ 7 w 113"/>
                <a:gd name="T19" fmla="*/ 97 h 105"/>
                <a:gd name="T20" fmla="*/ 12 w 113"/>
                <a:gd name="T21" fmla="*/ 105 h 105"/>
                <a:gd name="T22" fmla="*/ 56 w 113"/>
                <a:gd name="T23" fmla="*/ 70 h 105"/>
                <a:gd name="T24" fmla="*/ 101 w 113"/>
                <a:gd name="T25" fmla="*/ 105 h 105"/>
                <a:gd name="T26" fmla="*/ 101 w 113"/>
                <a:gd name="T27" fmla="*/ 105 h 105"/>
                <a:gd name="T28" fmla="*/ 106 w 113"/>
                <a:gd name="T29" fmla="*/ 97 h 105"/>
                <a:gd name="T30" fmla="*/ 113 w 113"/>
                <a:gd name="T31" fmla="*/ 89 h 105"/>
                <a:gd name="T32" fmla="*/ 67 w 113"/>
                <a:gd name="T3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05">
                  <a:moveTo>
                    <a:pt x="67" y="52"/>
                  </a:moveTo>
                  <a:lnTo>
                    <a:pt x="67" y="0"/>
                  </a:lnTo>
                  <a:lnTo>
                    <a:pt x="67" y="0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47" y="0"/>
                  </a:lnTo>
                  <a:lnTo>
                    <a:pt x="47" y="52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7" y="97"/>
                  </a:lnTo>
                  <a:lnTo>
                    <a:pt x="12" y="105"/>
                  </a:lnTo>
                  <a:lnTo>
                    <a:pt x="56" y="70"/>
                  </a:lnTo>
                  <a:lnTo>
                    <a:pt x="101" y="105"/>
                  </a:lnTo>
                  <a:lnTo>
                    <a:pt x="101" y="105"/>
                  </a:lnTo>
                  <a:lnTo>
                    <a:pt x="106" y="97"/>
                  </a:lnTo>
                  <a:lnTo>
                    <a:pt x="113" y="89"/>
                  </a:lnTo>
                  <a:lnTo>
                    <a:pt x="6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12E360-5B9B-4B85-B029-72611B2ADFC5}"/>
              </a:ext>
            </a:extLst>
          </p:cNvPr>
          <p:cNvCxnSpPr/>
          <p:nvPr/>
        </p:nvCxnSpPr>
        <p:spPr bwMode="auto">
          <a:xfrm flipH="1" flipV="1">
            <a:off x="6931025" y="1752600"/>
            <a:ext cx="11522" cy="762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8163202-DDD8-4866-AD02-EFCB2E0200FF}"/>
              </a:ext>
            </a:extLst>
          </p:cNvPr>
          <p:cNvCxnSpPr/>
          <p:nvPr/>
        </p:nvCxnSpPr>
        <p:spPr bwMode="auto">
          <a:xfrm flipH="1" flipV="1">
            <a:off x="6948052" y="4604155"/>
            <a:ext cx="11522" cy="762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938887-1435-43CD-9CBC-A602F27792D0}"/>
              </a:ext>
            </a:extLst>
          </p:cNvPr>
          <p:cNvCxnSpPr>
            <a:cxnSpLocks/>
          </p:cNvCxnSpPr>
          <p:nvPr/>
        </p:nvCxnSpPr>
        <p:spPr bwMode="auto">
          <a:xfrm>
            <a:off x="6953813" y="1752600"/>
            <a:ext cx="9475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DF0715C-CE5D-4EF9-A721-3349A386D1F9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6885" y="5366155"/>
            <a:ext cx="92566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1" name="Rectangle 2">
            <a:extLst>
              <a:ext uri="{FF2B5EF4-FFF2-40B4-BE49-F238E27FC236}">
                <a16:creationId xmlns:a16="http://schemas.microsoft.com/office/drawing/2014/main" id="{8BF728E5-3516-4488-8265-C8EB7834757E}"/>
              </a:ext>
            </a:extLst>
          </p:cNvPr>
          <p:cNvSpPr txBox="1">
            <a:spLocks noChangeArrowheads="1"/>
          </p:cNvSpPr>
          <p:nvPr/>
        </p:nvSpPr>
        <p:spPr>
          <a:xfrm>
            <a:off x="1798195" y="261068"/>
            <a:ext cx="7442596" cy="7826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b="1" kern="0" dirty="0">
                <a:solidFill>
                  <a:schemeClr val="tx1"/>
                </a:solidFill>
              </a:rPr>
              <a:t>Traditional Actuarial Projects </a:t>
            </a:r>
            <a:endParaRPr lang="en-US" altLang="en-US" sz="2800" b="1" kern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596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227690-E48B-4212-B38D-37DEEFDBCF09}"/>
              </a:ext>
            </a:extLst>
          </p:cNvPr>
          <p:cNvSpPr/>
          <p:nvPr/>
        </p:nvSpPr>
        <p:spPr>
          <a:xfrm>
            <a:off x="1824085" y="1241351"/>
            <a:ext cx="10059821" cy="5123793"/>
          </a:xfrm>
          <a:prstGeom prst="rect">
            <a:avLst/>
          </a:prstGeom>
          <a:noFill/>
          <a:ln w="19050">
            <a:solidFill>
              <a:srgbClr val="0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0" rtlCol="0" anchor="t" anchorCtr="0"/>
          <a:lstStyle/>
          <a:p>
            <a:pPr lvl="0">
              <a:spcBef>
                <a:spcPts val="1200"/>
              </a:spcBef>
              <a:defRPr/>
            </a:pPr>
            <a:r>
              <a:rPr lang="en-US" b="1" dirty="0">
                <a:solidFill>
                  <a:schemeClr val="tx2"/>
                </a:solidFill>
                <a:cs typeface="Open Sans"/>
              </a:rPr>
              <a:t>	      Audit Reviews</a:t>
            </a:r>
          </a:p>
          <a:p>
            <a:pPr lvl="0">
              <a:defRPr/>
            </a:pPr>
            <a:endParaRPr lang="en-US" dirty="0">
              <a:solidFill>
                <a:schemeClr val="tx2"/>
              </a:solidFill>
              <a:cs typeface="Times New Roman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ea typeface="Verdana"/>
                <a:cs typeface="Open Sans"/>
              </a:rPr>
              <a:t>Actuaries work with auditors to test the financials prepared by the client in order to identify potential material misstatements and inconsistencies</a:t>
            </a:r>
            <a:endParaRPr lang="en-US" dirty="0"/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ea typeface="Verdana"/>
                <a:cs typeface="Open Sans"/>
              </a:rPr>
              <a:t>Assist with several types of audits - Corporate Audits -  USGAAP (ASC 715-30, ASC 715-60, ASC 712-10), IFRS,  INDAS19, Plan Audits – ASC 960, ASC 965, benefit calculation testing, plan provision reviews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ea typeface="Verdana"/>
                <a:cs typeface="Open Sans"/>
              </a:rPr>
              <a:t>Review consistency and reasonableness of the preparing actuary’s expense and disclosure reports by performing independent calculations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ea typeface="Verdana"/>
                <a:cs typeface="Open Sans"/>
              </a:rPr>
              <a:t>Assess appropriateness of accounting treatment for interim measurements, plan amendments and special events such as curtailment, settlement, </a:t>
            </a:r>
            <a:r>
              <a:rPr lang="en-US" sz="1600" dirty="0" err="1">
                <a:solidFill>
                  <a:srgbClr val="000000"/>
                </a:solidFill>
                <a:ea typeface="Verdana"/>
                <a:cs typeface="Open Sans"/>
              </a:rPr>
              <a:t>etc</a:t>
            </a:r>
            <a:endParaRPr lang="en-US" sz="1600" dirty="0">
              <a:solidFill>
                <a:srgbClr val="000000"/>
              </a:solidFill>
              <a:ea typeface="Verdana"/>
              <a:cs typeface="Open Sans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ea typeface="Verdana"/>
                <a:cs typeface="Open Sans"/>
              </a:rPr>
              <a:t>Test appropriateness of actuarial assumptions (Discount rate, long-term rate of return on assets, salary increase, mortality, turnover, retirement, cash balance interest crediting rate, lump sum conversion etc.)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99EFA6-55FA-4AA4-98E5-EE79ACA28091}"/>
              </a:ext>
            </a:extLst>
          </p:cNvPr>
          <p:cNvGrpSpPr>
            <a:grpSpLocks noChangeAspect="1"/>
          </p:cNvGrpSpPr>
          <p:nvPr/>
        </p:nvGrpSpPr>
        <p:grpSpPr>
          <a:xfrm>
            <a:off x="2203455" y="1314802"/>
            <a:ext cx="608291" cy="629534"/>
            <a:chOff x="3194050" y="2502536"/>
            <a:chExt cx="522288" cy="522288"/>
          </a:xfrm>
          <a:solidFill>
            <a:srgbClr val="008080"/>
          </a:solidFill>
        </p:grpSpPr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3A87DAFD-5B31-471A-A629-3DAA5E35D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4050" y="2502536"/>
              <a:ext cx="522288" cy="522288"/>
            </a:xfrm>
            <a:custGeom>
              <a:avLst/>
              <a:gdLst>
                <a:gd name="T0" fmla="*/ 312 w 659"/>
                <a:gd name="T1" fmla="*/ 657 h 657"/>
                <a:gd name="T2" fmla="*/ 262 w 659"/>
                <a:gd name="T3" fmla="*/ 652 h 657"/>
                <a:gd name="T4" fmla="*/ 202 w 659"/>
                <a:gd name="T5" fmla="*/ 632 h 657"/>
                <a:gd name="T6" fmla="*/ 120 w 659"/>
                <a:gd name="T7" fmla="*/ 583 h 657"/>
                <a:gd name="T8" fmla="*/ 57 w 659"/>
                <a:gd name="T9" fmla="*/ 512 h 657"/>
                <a:gd name="T10" fmla="*/ 15 w 659"/>
                <a:gd name="T11" fmla="*/ 426 h 657"/>
                <a:gd name="T12" fmla="*/ 4 w 659"/>
                <a:gd name="T13" fmla="*/ 379 h 657"/>
                <a:gd name="T14" fmla="*/ 0 w 659"/>
                <a:gd name="T15" fmla="*/ 329 h 657"/>
                <a:gd name="T16" fmla="*/ 2 w 659"/>
                <a:gd name="T17" fmla="*/ 296 h 657"/>
                <a:gd name="T18" fmla="*/ 11 w 659"/>
                <a:gd name="T19" fmla="*/ 247 h 657"/>
                <a:gd name="T20" fmla="*/ 41 w 659"/>
                <a:gd name="T21" fmla="*/ 172 h 657"/>
                <a:gd name="T22" fmla="*/ 97 w 659"/>
                <a:gd name="T23" fmla="*/ 97 h 657"/>
                <a:gd name="T24" fmla="*/ 172 w 659"/>
                <a:gd name="T25" fmla="*/ 40 h 657"/>
                <a:gd name="T26" fmla="*/ 248 w 659"/>
                <a:gd name="T27" fmla="*/ 11 h 657"/>
                <a:gd name="T28" fmla="*/ 296 w 659"/>
                <a:gd name="T29" fmla="*/ 1 h 657"/>
                <a:gd name="T30" fmla="*/ 330 w 659"/>
                <a:gd name="T31" fmla="*/ 0 h 657"/>
                <a:gd name="T32" fmla="*/ 379 w 659"/>
                <a:gd name="T33" fmla="*/ 4 h 657"/>
                <a:gd name="T34" fmla="*/ 426 w 659"/>
                <a:gd name="T35" fmla="*/ 15 h 657"/>
                <a:gd name="T36" fmla="*/ 514 w 659"/>
                <a:gd name="T37" fmla="*/ 56 h 657"/>
                <a:gd name="T38" fmla="*/ 584 w 659"/>
                <a:gd name="T39" fmla="*/ 120 h 657"/>
                <a:gd name="T40" fmla="*/ 632 w 659"/>
                <a:gd name="T41" fmla="*/ 202 h 657"/>
                <a:gd name="T42" fmla="*/ 652 w 659"/>
                <a:gd name="T43" fmla="*/ 262 h 657"/>
                <a:gd name="T44" fmla="*/ 658 w 659"/>
                <a:gd name="T45" fmla="*/ 312 h 657"/>
                <a:gd name="T46" fmla="*/ 658 w 659"/>
                <a:gd name="T47" fmla="*/ 345 h 657"/>
                <a:gd name="T48" fmla="*/ 652 w 659"/>
                <a:gd name="T49" fmla="*/ 395 h 657"/>
                <a:gd name="T50" fmla="*/ 632 w 659"/>
                <a:gd name="T51" fmla="*/ 457 h 657"/>
                <a:gd name="T52" fmla="*/ 584 w 659"/>
                <a:gd name="T53" fmla="*/ 538 h 657"/>
                <a:gd name="T54" fmla="*/ 514 w 659"/>
                <a:gd name="T55" fmla="*/ 602 h 657"/>
                <a:gd name="T56" fmla="*/ 426 w 659"/>
                <a:gd name="T57" fmla="*/ 642 h 657"/>
                <a:gd name="T58" fmla="*/ 379 w 659"/>
                <a:gd name="T59" fmla="*/ 654 h 657"/>
                <a:gd name="T60" fmla="*/ 330 w 659"/>
                <a:gd name="T61" fmla="*/ 657 h 657"/>
                <a:gd name="T62" fmla="*/ 330 w 659"/>
                <a:gd name="T63" fmla="*/ 38 h 657"/>
                <a:gd name="T64" fmla="*/ 242 w 659"/>
                <a:gd name="T65" fmla="*/ 51 h 657"/>
                <a:gd name="T66" fmla="*/ 167 w 659"/>
                <a:gd name="T67" fmla="*/ 87 h 657"/>
                <a:gd name="T68" fmla="*/ 105 w 659"/>
                <a:gd name="T69" fmla="*/ 144 h 657"/>
                <a:gd name="T70" fmla="*/ 61 w 659"/>
                <a:gd name="T71" fmla="*/ 215 h 657"/>
                <a:gd name="T72" fmla="*/ 39 w 659"/>
                <a:gd name="T73" fmla="*/ 300 h 657"/>
                <a:gd name="T74" fmla="*/ 39 w 659"/>
                <a:gd name="T75" fmla="*/ 359 h 657"/>
                <a:gd name="T76" fmla="*/ 61 w 659"/>
                <a:gd name="T77" fmla="*/ 442 h 657"/>
                <a:gd name="T78" fmla="*/ 105 w 659"/>
                <a:gd name="T79" fmla="*/ 515 h 657"/>
                <a:gd name="T80" fmla="*/ 167 w 659"/>
                <a:gd name="T81" fmla="*/ 570 h 657"/>
                <a:gd name="T82" fmla="*/ 242 w 659"/>
                <a:gd name="T83" fmla="*/ 607 h 657"/>
                <a:gd name="T84" fmla="*/ 330 w 659"/>
                <a:gd name="T85" fmla="*/ 620 h 657"/>
                <a:gd name="T86" fmla="*/ 387 w 659"/>
                <a:gd name="T87" fmla="*/ 614 h 657"/>
                <a:gd name="T88" fmla="*/ 468 w 659"/>
                <a:gd name="T89" fmla="*/ 585 h 657"/>
                <a:gd name="T90" fmla="*/ 535 w 659"/>
                <a:gd name="T91" fmla="*/ 535 h 657"/>
                <a:gd name="T92" fmla="*/ 585 w 659"/>
                <a:gd name="T93" fmla="*/ 468 h 657"/>
                <a:gd name="T94" fmla="*/ 615 w 659"/>
                <a:gd name="T95" fmla="*/ 387 h 657"/>
                <a:gd name="T96" fmla="*/ 621 w 659"/>
                <a:gd name="T97" fmla="*/ 329 h 657"/>
                <a:gd name="T98" fmla="*/ 608 w 659"/>
                <a:gd name="T99" fmla="*/ 242 h 657"/>
                <a:gd name="T100" fmla="*/ 570 w 659"/>
                <a:gd name="T101" fmla="*/ 167 h 657"/>
                <a:gd name="T102" fmla="*/ 515 w 659"/>
                <a:gd name="T103" fmla="*/ 105 h 657"/>
                <a:gd name="T104" fmla="*/ 443 w 659"/>
                <a:gd name="T105" fmla="*/ 60 h 657"/>
                <a:gd name="T106" fmla="*/ 359 w 659"/>
                <a:gd name="T107" fmla="*/ 39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9" h="657">
                  <a:moveTo>
                    <a:pt x="330" y="657"/>
                  </a:moveTo>
                  <a:lnTo>
                    <a:pt x="330" y="657"/>
                  </a:lnTo>
                  <a:lnTo>
                    <a:pt x="312" y="657"/>
                  </a:lnTo>
                  <a:lnTo>
                    <a:pt x="296" y="656"/>
                  </a:lnTo>
                  <a:lnTo>
                    <a:pt x="280" y="654"/>
                  </a:lnTo>
                  <a:lnTo>
                    <a:pt x="262" y="652"/>
                  </a:lnTo>
                  <a:lnTo>
                    <a:pt x="248" y="648"/>
                  </a:lnTo>
                  <a:lnTo>
                    <a:pt x="232" y="642"/>
                  </a:lnTo>
                  <a:lnTo>
                    <a:pt x="202" y="632"/>
                  </a:lnTo>
                  <a:lnTo>
                    <a:pt x="172" y="618"/>
                  </a:lnTo>
                  <a:lnTo>
                    <a:pt x="146" y="602"/>
                  </a:lnTo>
                  <a:lnTo>
                    <a:pt x="120" y="583"/>
                  </a:lnTo>
                  <a:lnTo>
                    <a:pt x="97" y="562"/>
                  </a:lnTo>
                  <a:lnTo>
                    <a:pt x="76" y="538"/>
                  </a:lnTo>
                  <a:lnTo>
                    <a:pt x="57" y="512"/>
                  </a:lnTo>
                  <a:lnTo>
                    <a:pt x="41" y="485"/>
                  </a:lnTo>
                  <a:lnTo>
                    <a:pt x="26" y="457"/>
                  </a:lnTo>
                  <a:lnTo>
                    <a:pt x="15" y="426"/>
                  </a:lnTo>
                  <a:lnTo>
                    <a:pt x="11" y="411"/>
                  </a:lnTo>
                  <a:lnTo>
                    <a:pt x="7" y="395"/>
                  </a:lnTo>
                  <a:lnTo>
                    <a:pt x="4" y="379"/>
                  </a:lnTo>
                  <a:lnTo>
                    <a:pt x="2" y="363"/>
                  </a:lnTo>
                  <a:lnTo>
                    <a:pt x="0" y="345"/>
                  </a:lnTo>
                  <a:lnTo>
                    <a:pt x="0" y="329"/>
                  </a:lnTo>
                  <a:lnTo>
                    <a:pt x="0" y="329"/>
                  </a:lnTo>
                  <a:lnTo>
                    <a:pt x="0" y="312"/>
                  </a:lnTo>
                  <a:lnTo>
                    <a:pt x="2" y="296"/>
                  </a:lnTo>
                  <a:lnTo>
                    <a:pt x="4" y="279"/>
                  </a:lnTo>
                  <a:lnTo>
                    <a:pt x="7" y="262"/>
                  </a:lnTo>
                  <a:lnTo>
                    <a:pt x="11" y="247"/>
                  </a:lnTo>
                  <a:lnTo>
                    <a:pt x="15" y="231"/>
                  </a:lnTo>
                  <a:lnTo>
                    <a:pt x="26" y="202"/>
                  </a:lnTo>
                  <a:lnTo>
                    <a:pt x="41" y="172"/>
                  </a:lnTo>
                  <a:lnTo>
                    <a:pt x="57" y="145"/>
                  </a:lnTo>
                  <a:lnTo>
                    <a:pt x="76" y="120"/>
                  </a:lnTo>
                  <a:lnTo>
                    <a:pt x="97" y="97"/>
                  </a:lnTo>
                  <a:lnTo>
                    <a:pt x="120" y="75"/>
                  </a:lnTo>
                  <a:lnTo>
                    <a:pt x="146" y="56"/>
                  </a:lnTo>
                  <a:lnTo>
                    <a:pt x="172" y="40"/>
                  </a:lnTo>
                  <a:lnTo>
                    <a:pt x="202" y="25"/>
                  </a:lnTo>
                  <a:lnTo>
                    <a:pt x="232" y="15"/>
                  </a:lnTo>
                  <a:lnTo>
                    <a:pt x="248" y="11"/>
                  </a:lnTo>
                  <a:lnTo>
                    <a:pt x="262" y="7"/>
                  </a:lnTo>
                  <a:lnTo>
                    <a:pt x="280" y="4"/>
                  </a:lnTo>
                  <a:lnTo>
                    <a:pt x="296" y="1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30" y="0"/>
                  </a:lnTo>
                  <a:lnTo>
                    <a:pt x="346" y="0"/>
                  </a:lnTo>
                  <a:lnTo>
                    <a:pt x="363" y="1"/>
                  </a:lnTo>
                  <a:lnTo>
                    <a:pt x="379" y="4"/>
                  </a:lnTo>
                  <a:lnTo>
                    <a:pt x="395" y="7"/>
                  </a:lnTo>
                  <a:lnTo>
                    <a:pt x="412" y="11"/>
                  </a:lnTo>
                  <a:lnTo>
                    <a:pt x="426" y="15"/>
                  </a:lnTo>
                  <a:lnTo>
                    <a:pt x="457" y="25"/>
                  </a:lnTo>
                  <a:lnTo>
                    <a:pt x="486" y="40"/>
                  </a:lnTo>
                  <a:lnTo>
                    <a:pt x="514" y="56"/>
                  </a:lnTo>
                  <a:lnTo>
                    <a:pt x="538" y="75"/>
                  </a:lnTo>
                  <a:lnTo>
                    <a:pt x="562" y="97"/>
                  </a:lnTo>
                  <a:lnTo>
                    <a:pt x="584" y="120"/>
                  </a:lnTo>
                  <a:lnTo>
                    <a:pt x="602" y="145"/>
                  </a:lnTo>
                  <a:lnTo>
                    <a:pt x="619" y="172"/>
                  </a:lnTo>
                  <a:lnTo>
                    <a:pt x="632" y="202"/>
                  </a:lnTo>
                  <a:lnTo>
                    <a:pt x="644" y="231"/>
                  </a:lnTo>
                  <a:lnTo>
                    <a:pt x="648" y="247"/>
                  </a:lnTo>
                  <a:lnTo>
                    <a:pt x="652" y="262"/>
                  </a:lnTo>
                  <a:lnTo>
                    <a:pt x="655" y="279"/>
                  </a:lnTo>
                  <a:lnTo>
                    <a:pt x="656" y="296"/>
                  </a:lnTo>
                  <a:lnTo>
                    <a:pt x="658" y="312"/>
                  </a:lnTo>
                  <a:lnTo>
                    <a:pt x="659" y="329"/>
                  </a:lnTo>
                  <a:lnTo>
                    <a:pt x="659" y="329"/>
                  </a:lnTo>
                  <a:lnTo>
                    <a:pt x="658" y="345"/>
                  </a:lnTo>
                  <a:lnTo>
                    <a:pt x="656" y="363"/>
                  </a:lnTo>
                  <a:lnTo>
                    <a:pt x="655" y="379"/>
                  </a:lnTo>
                  <a:lnTo>
                    <a:pt x="652" y="395"/>
                  </a:lnTo>
                  <a:lnTo>
                    <a:pt x="648" y="411"/>
                  </a:lnTo>
                  <a:lnTo>
                    <a:pt x="644" y="426"/>
                  </a:lnTo>
                  <a:lnTo>
                    <a:pt x="632" y="457"/>
                  </a:lnTo>
                  <a:lnTo>
                    <a:pt x="619" y="485"/>
                  </a:lnTo>
                  <a:lnTo>
                    <a:pt x="602" y="512"/>
                  </a:lnTo>
                  <a:lnTo>
                    <a:pt x="584" y="538"/>
                  </a:lnTo>
                  <a:lnTo>
                    <a:pt x="562" y="562"/>
                  </a:lnTo>
                  <a:lnTo>
                    <a:pt x="538" y="583"/>
                  </a:lnTo>
                  <a:lnTo>
                    <a:pt x="514" y="602"/>
                  </a:lnTo>
                  <a:lnTo>
                    <a:pt x="486" y="618"/>
                  </a:lnTo>
                  <a:lnTo>
                    <a:pt x="457" y="632"/>
                  </a:lnTo>
                  <a:lnTo>
                    <a:pt x="426" y="642"/>
                  </a:lnTo>
                  <a:lnTo>
                    <a:pt x="412" y="648"/>
                  </a:lnTo>
                  <a:lnTo>
                    <a:pt x="395" y="652"/>
                  </a:lnTo>
                  <a:lnTo>
                    <a:pt x="379" y="654"/>
                  </a:lnTo>
                  <a:lnTo>
                    <a:pt x="363" y="656"/>
                  </a:lnTo>
                  <a:lnTo>
                    <a:pt x="346" y="657"/>
                  </a:lnTo>
                  <a:lnTo>
                    <a:pt x="330" y="657"/>
                  </a:lnTo>
                  <a:lnTo>
                    <a:pt x="330" y="657"/>
                  </a:lnTo>
                  <a:close/>
                  <a:moveTo>
                    <a:pt x="330" y="38"/>
                  </a:moveTo>
                  <a:lnTo>
                    <a:pt x="330" y="38"/>
                  </a:lnTo>
                  <a:lnTo>
                    <a:pt x="300" y="39"/>
                  </a:lnTo>
                  <a:lnTo>
                    <a:pt x="271" y="43"/>
                  </a:lnTo>
                  <a:lnTo>
                    <a:pt x="242" y="51"/>
                  </a:lnTo>
                  <a:lnTo>
                    <a:pt x="215" y="60"/>
                  </a:lnTo>
                  <a:lnTo>
                    <a:pt x="191" y="73"/>
                  </a:lnTo>
                  <a:lnTo>
                    <a:pt x="167" y="87"/>
                  </a:lnTo>
                  <a:lnTo>
                    <a:pt x="144" y="105"/>
                  </a:lnTo>
                  <a:lnTo>
                    <a:pt x="124" y="124"/>
                  </a:lnTo>
                  <a:lnTo>
                    <a:pt x="105" y="144"/>
                  </a:lnTo>
                  <a:lnTo>
                    <a:pt x="88" y="167"/>
                  </a:lnTo>
                  <a:lnTo>
                    <a:pt x="73" y="189"/>
                  </a:lnTo>
                  <a:lnTo>
                    <a:pt x="61" y="215"/>
                  </a:lnTo>
                  <a:lnTo>
                    <a:pt x="51" y="242"/>
                  </a:lnTo>
                  <a:lnTo>
                    <a:pt x="43" y="270"/>
                  </a:lnTo>
                  <a:lnTo>
                    <a:pt x="39" y="300"/>
                  </a:lnTo>
                  <a:lnTo>
                    <a:pt x="38" y="329"/>
                  </a:lnTo>
                  <a:lnTo>
                    <a:pt x="38" y="329"/>
                  </a:lnTo>
                  <a:lnTo>
                    <a:pt x="39" y="359"/>
                  </a:lnTo>
                  <a:lnTo>
                    <a:pt x="43" y="387"/>
                  </a:lnTo>
                  <a:lnTo>
                    <a:pt x="51" y="415"/>
                  </a:lnTo>
                  <a:lnTo>
                    <a:pt x="61" y="442"/>
                  </a:lnTo>
                  <a:lnTo>
                    <a:pt x="73" y="468"/>
                  </a:lnTo>
                  <a:lnTo>
                    <a:pt x="88" y="492"/>
                  </a:lnTo>
                  <a:lnTo>
                    <a:pt x="105" y="515"/>
                  </a:lnTo>
                  <a:lnTo>
                    <a:pt x="124" y="535"/>
                  </a:lnTo>
                  <a:lnTo>
                    <a:pt x="144" y="554"/>
                  </a:lnTo>
                  <a:lnTo>
                    <a:pt x="167" y="570"/>
                  </a:lnTo>
                  <a:lnTo>
                    <a:pt x="191" y="585"/>
                  </a:lnTo>
                  <a:lnTo>
                    <a:pt x="215" y="597"/>
                  </a:lnTo>
                  <a:lnTo>
                    <a:pt x="242" y="607"/>
                  </a:lnTo>
                  <a:lnTo>
                    <a:pt x="271" y="614"/>
                  </a:lnTo>
                  <a:lnTo>
                    <a:pt x="300" y="618"/>
                  </a:lnTo>
                  <a:lnTo>
                    <a:pt x="330" y="620"/>
                  </a:lnTo>
                  <a:lnTo>
                    <a:pt x="330" y="620"/>
                  </a:lnTo>
                  <a:lnTo>
                    <a:pt x="359" y="618"/>
                  </a:lnTo>
                  <a:lnTo>
                    <a:pt x="387" y="614"/>
                  </a:lnTo>
                  <a:lnTo>
                    <a:pt x="416" y="607"/>
                  </a:lnTo>
                  <a:lnTo>
                    <a:pt x="443" y="597"/>
                  </a:lnTo>
                  <a:lnTo>
                    <a:pt x="468" y="585"/>
                  </a:lnTo>
                  <a:lnTo>
                    <a:pt x="492" y="570"/>
                  </a:lnTo>
                  <a:lnTo>
                    <a:pt x="515" y="554"/>
                  </a:lnTo>
                  <a:lnTo>
                    <a:pt x="535" y="535"/>
                  </a:lnTo>
                  <a:lnTo>
                    <a:pt x="554" y="515"/>
                  </a:lnTo>
                  <a:lnTo>
                    <a:pt x="570" y="492"/>
                  </a:lnTo>
                  <a:lnTo>
                    <a:pt x="585" y="468"/>
                  </a:lnTo>
                  <a:lnTo>
                    <a:pt x="597" y="442"/>
                  </a:lnTo>
                  <a:lnTo>
                    <a:pt x="608" y="415"/>
                  </a:lnTo>
                  <a:lnTo>
                    <a:pt x="615" y="387"/>
                  </a:lnTo>
                  <a:lnTo>
                    <a:pt x="619" y="359"/>
                  </a:lnTo>
                  <a:lnTo>
                    <a:pt x="621" y="329"/>
                  </a:lnTo>
                  <a:lnTo>
                    <a:pt x="621" y="329"/>
                  </a:lnTo>
                  <a:lnTo>
                    <a:pt x="619" y="300"/>
                  </a:lnTo>
                  <a:lnTo>
                    <a:pt x="615" y="270"/>
                  </a:lnTo>
                  <a:lnTo>
                    <a:pt x="608" y="242"/>
                  </a:lnTo>
                  <a:lnTo>
                    <a:pt x="597" y="215"/>
                  </a:lnTo>
                  <a:lnTo>
                    <a:pt x="585" y="189"/>
                  </a:lnTo>
                  <a:lnTo>
                    <a:pt x="570" y="167"/>
                  </a:lnTo>
                  <a:lnTo>
                    <a:pt x="554" y="144"/>
                  </a:lnTo>
                  <a:lnTo>
                    <a:pt x="535" y="124"/>
                  </a:lnTo>
                  <a:lnTo>
                    <a:pt x="515" y="105"/>
                  </a:lnTo>
                  <a:lnTo>
                    <a:pt x="492" y="87"/>
                  </a:lnTo>
                  <a:lnTo>
                    <a:pt x="468" y="73"/>
                  </a:lnTo>
                  <a:lnTo>
                    <a:pt x="443" y="60"/>
                  </a:lnTo>
                  <a:lnTo>
                    <a:pt x="416" y="51"/>
                  </a:lnTo>
                  <a:lnTo>
                    <a:pt x="387" y="43"/>
                  </a:lnTo>
                  <a:lnTo>
                    <a:pt x="359" y="39"/>
                  </a:lnTo>
                  <a:lnTo>
                    <a:pt x="330" y="38"/>
                  </a:lnTo>
                  <a:lnTo>
                    <a:pt x="33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7" name="Freeform 132">
              <a:extLst>
                <a:ext uri="{FF2B5EF4-FFF2-40B4-BE49-F238E27FC236}">
                  <a16:creationId xmlns:a16="http://schemas.microsoft.com/office/drawing/2014/main" id="{EFC648BA-4C1E-42C0-93C6-394A39573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876" y="2734310"/>
              <a:ext cx="77788" cy="136525"/>
            </a:xfrm>
            <a:custGeom>
              <a:avLst/>
              <a:gdLst>
                <a:gd name="T0" fmla="*/ 86 w 97"/>
                <a:gd name="T1" fmla="*/ 92 h 172"/>
                <a:gd name="T2" fmla="*/ 86 w 97"/>
                <a:gd name="T3" fmla="*/ 0 h 172"/>
                <a:gd name="T4" fmla="*/ 6 w 97"/>
                <a:gd name="T5" fmla="*/ 0 h 172"/>
                <a:gd name="T6" fmla="*/ 6 w 97"/>
                <a:gd name="T7" fmla="*/ 0 h 172"/>
                <a:gd name="T8" fmla="*/ 4 w 97"/>
                <a:gd name="T9" fmla="*/ 2 h 172"/>
                <a:gd name="T10" fmla="*/ 3 w 97"/>
                <a:gd name="T11" fmla="*/ 3 h 172"/>
                <a:gd name="T12" fmla="*/ 2 w 97"/>
                <a:gd name="T13" fmla="*/ 4 h 172"/>
                <a:gd name="T14" fmla="*/ 0 w 97"/>
                <a:gd name="T15" fmla="*/ 6 h 172"/>
                <a:gd name="T16" fmla="*/ 0 w 97"/>
                <a:gd name="T17" fmla="*/ 59 h 172"/>
                <a:gd name="T18" fmla="*/ 0 w 97"/>
                <a:gd name="T19" fmla="*/ 59 h 172"/>
                <a:gd name="T20" fmla="*/ 2 w 97"/>
                <a:gd name="T21" fmla="*/ 62 h 172"/>
                <a:gd name="T22" fmla="*/ 3 w 97"/>
                <a:gd name="T23" fmla="*/ 63 h 172"/>
                <a:gd name="T24" fmla="*/ 33 w 97"/>
                <a:gd name="T25" fmla="*/ 94 h 172"/>
                <a:gd name="T26" fmla="*/ 33 w 97"/>
                <a:gd name="T27" fmla="*/ 167 h 172"/>
                <a:gd name="T28" fmla="*/ 33 w 97"/>
                <a:gd name="T29" fmla="*/ 167 h 172"/>
                <a:gd name="T30" fmla="*/ 34 w 97"/>
                <a:gd name="T31" fmla="*/ 170 h 172"/>
                <a:gd name="T32" fmla="*/ 35 w 97"/>
                <a:gd name="T33" fmla="*/ 171 h 172"/>
                <a:gd name="T34" fmla="*/ 37 w 97"/>
                <a:gd name="T35" fmla="*/ 172 h 172"/>
                <a:gd name="T36" fmla="*/ 38 w 97"/>
                <a:gd name="T37" fmla="*/ 172 h 172"/>
                <a:gd name="T38" fmla="*/ 92 w 97"/>
                <a:gd name="T39" fmla="*/ 172 h 172"/>
                <a:gd name="T40" fmla="*/ 92 w 97"/>
                <a:gd name="T41" fmla="*/ 172 h 172"/>
                <a:gd name="T42" fmla="*/ 94 w 97"/>
                <a:gd name="T43" fmla="*/ 172 h 172"/>
                <a:gd name="T44" fmla="*/ 96 w 97"/>
                <a:gd name="T45" fmla="*/ 171 h 172"/>
                <a:gd name="T46" fmla="*/ 97 w 97"/>
                <a:gd name="T47" fmla="*/ 170 h 172"/>
                <a:gd name="T48" fmla="*/ 97 w 97"/>
                <a:gd name="T49" fmla="*/ 167 h 172"/>
                <a:gd name="T50" fmla="*/ 97 w 97"/>
                <a:gd name="T51" fmla="*/ 109 h 172"/>
                <a:gd name="T52" fmla="*/ 92 w 97"/>
                <a:gd name="T53" fmla="*/ 104 h 172"/>
                <a:gd name="T54" fmla="*/ 92 w 97"/>
                <a:gd name="T55" fmla="*/ 104 h 172"/>
                <a:gd name="T56" fmla="*/ 88 w 97"/>
                <a:gd name="T57" fmla="*/ 98 h 172"/>
                <a:gd name="T58" fmla="*/ 86 w 97"/>
                <a:gd name="T59" fmla="*/ 92 h 172"/>
                <a:gd name="T60" fmla="*/ 86 w 97"/>
                <a:gd name="T61" fmla="*/ 9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7" h="172">
                  <a:moveTo>
                    <a:pt x="86" y="92"/>
                  </a:moveTo>
                  <a:lnTo>
                    <a:pt x="8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62"/>
                  </a:lnTo>
                  <a:lnTo>
                    <a:pt x="3" y="63"/>
                  </a:lnTo>
                  <a:lnTo>
                    <a:pt x="33" y="94"/>
                  </a:lnTo>
                  <a:lnTo>
                    <a:pt x="33" y="167"/>
                  </a:lnTo>
                  <a:lnTo>
                    <a:pt x="33" y="167"/>
                  </a:lnTo>
                  <a:lnTo>
                    <a:pt x="34" y="170"/>
                  </a:lnTo>
                  <a:lnTo>
                    <a:pt x="35" y="171"/>
                  </a:lnTo>
                  <a:lnTo>
                    <a:pt x="37" y="172"/>
                  </a:lnTo>
                  <a:lnTo>
                    <a:pt x="38" y="172"/>
                  </a:lnTo>
                  <a:lnTo>
                    <a:pt x="92" y="172"/>
                  </a:lnTo>
                  <a:lnTo>
                    <a:pt x="92" y="172"/>
                  </a:lnTo>
                  <a:lnTo>
                    <a:pt x="94" y="172"/>
                  </a:lnTo>
                  <a:lnTo>
                    <a:pt x="96" y="171"/>
                  </a:lnTo>
                  <a:lnTo>
                    <a:pt x="97" y="170"/>
                  </a:lnTo>
                  <a:lnTo>
                    <a:pt x="97" y="167"/>
                  </a:lnTo>
                  <a:lnTo>
                    <a:pt x="97" y="109"/>
                  </a:lnTo>
                  <a:lnTo>
                    <a:pt x="92" y="104"/>
                  </a:lnTo>
                  <a:lnTo>
                    <a:pt x="92" y="104"/>
                  </a:lnTo>
                  <a:lnTo>
                    <a:pt x="88" y="98"/>
                  </a:lnTo>
                  <a:lnTo>
                    <a:pt x="86" y="92"/>
                  </a:lnTo>
                  <a:lnTo>
                    <a:pt x="86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8" name="Freeform 133">
              <a:extLst>
                <a:ext uri="{FF2B5EF4-FFF2-40B4-BE49-F238E27FC236}">
                  <a16:creationId xmlns:a16="http://schemas.microsoft.com/office/drawing/2014/main" id="{695BDE1D-E972-456A-8066-D08C2E144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726" y="2734310"/>
              <a:ext cx="77788" cy="136525"/>
            </a:xfrm>
            <a:custGeom>
              <a:avLst/>
              <a:gdLst>
                <a:gd name="T0" fmla="*/ 91 w 97"/>
                <a:gd name="T1" fmla="*/ 0 h 172"/>
                <a:gd name="T2" fmla="*/ 11 w 97"/>
                <a:gd name="T3" fmla="*/ 0 h 172"/>
                <a:gd name="T4" fmla="*/ 11 w 97"/>
                <a:gd name="T5" fmla="*/ 92 h 172"/>
                <a:gd name="T6" fmla="*/ 11 w 97"/>
                <a:gd name="T7" fmla="*/ 92 h 172"/>
                <a:gd name="T8" fmla="*/ 9 w 97"/>
                <a:gd name="T9" fmla="*/ 98 h 172"/>
                <a:gd name="T10" fmla="*/ 7 w 97"/>
                <a:gd name="T11" fmla="*/ 104 h 172"/>
                <a:gd name="T12" fmla="*/ 0 w 97"/>
                <a:gd name="T13" fmla="*/ 109 h 172"/>
                <a:gd name="T14" fmla="*/ 0 w 97"/>
                <a:gd name="T15" fmla="*/ 167 h 172"/>
                <a:gd name="T16" fmla="*/ 0 w 97"/>
                <a:gd name="T17" fmla="*/ 167 h 172"/>
                <a:gd name="T18" fmla="*/ 1 w 97"/>
                <a:gd name="T19" fmla="*/ 170 h 172"/>
                <a:gd name="T20" fmla="*/ 1 w 97"/>
                <a:gd name="T21" fmla="*/ 171 h 172"/>
                <a:gd name="T22" fmla="*/ 4 w 97"/>
                <a:gd name="T23" fmla="*/ 172 h 172"/>
                <a:gd name="T24" fmla="*/ 5 w 97"/>
                <a:gd name="T25" fmla="*/ 172 h 172"/>
                <a:gd name="T26" fmla="*/ 59 w 97"/>
                <a:gd name="T27" fmla="*/ 172 h 172"/>
                <a:gd name="T28" fmla="*/ 59 w 97"/>
                <a:gd name="T29" fmla="*/ 172 h 172"/>
                <a:gd name="T30" fmla="*/ 62 w 97"/>
                <a:gd name="T31" fmla="*/ 172 h 172"/>
                <a:gd name="T32" fmla="*/ 63 w 97"/>
                <a:gd name="T33" fmla="*/ 171 h 172"/>
                <a:gd name="T34" fmla="*/ 64 w 97"/>
                <a:gd name="T35" fmla="*/ 170 h 172"/>
                <a:gd name="T36" fmla="*/ 64 w 97"/>
                <a:gd name="T37" fmla="*/ 167 h 172"/>
                <a:gd name="T38" fmla="*/ 64 w 97"/>
                <a:gd name="T39" fmla="*/ 94 h 172"/>
                <a:gd name="T40" fmla="*/ 95 w 97"/>
                <a:gd name="T41" fmla="*/ 63 h 172"/>
                <a:gd name="T42" fmla="*/ 95 w 97"/>
                <a:gd name="T43" fmla="*/ 63 h 172"/>
                <a:gd name="T44" fmla="*/ 97 w 97"/>
                <a:gd name="T45" fmla="*/ 62 h 172"/>
                <a:gd name="T46" fmla="*/ 97 w 97"/>
                <a:gd name="T47" fmla="*/ 59 h 172"/>
                <a:gd name="T48" fmla="*/ 97 w 97"/>
                <a:gd name="T49" fmla="*/ 6 h 172"/>
                <a:gd name="T50" fmla="*/ 97 w 97"/>
                <a:gd name="T51" fmla="*/ 6 h 172"/>
                <a:gd name="T52" fmla="*/ 97 w 97"/>
                <a:gd name="T53" fmla="*/ 4 h 172"/>
                <a:gd name="T54" fmla="*/ 95 w 97"/>
                <a:gd name="T55" fmla="*/ 3 h 172"/>
                <a:gd name="T56" fmla="*/ 94 w 97"/>
                <a:gd name="T57" fmla="*/ 2 h 172"/>
                <a:gd name="T58" fmla="*/ 91 w 97"/>
                <a:gd name="T59" fmla="*/ 0 h 172"/>
                <a:gd name="T60" fmla="*/ 91 w 97"/>
                <a:gd name="T6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7" h="172">
                  <a:moveTo>
                    <a:pt x="91" y="0"/>
                  </a:moveTo>
                  <a:lnTo>
                    <a:pt x="11" y="0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9" y="98"/>
                  </a:lnTo>
                  <a:lnTo>
                    <a:pt x="7" y="104"/>
                  </a:lnTo>
                  <a:lnTo>
                    <a:pt x="0" y="109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4" y="172"/>
                  </a:lnTo>
                  <a:lnTo>
                    <a:pt x="5" y="172"/>
                  </a:lnTo>
                  <a:lnTo>
                    <a:pt x="59" y="172"/>
                  </a:lnTo>
                  <a:lnTo>
                    <a:pt x="59" y="172"/>
                  </a:lnTo>
                  <a:lnTo>
                    <a:pt x="62" y="172"/>
                  </a:lnTo>
                  <a:lnTo>
                    <a:pt x="63" y="171"/>
                  </a:lnTo>
                  <a:lnTo>
                    <a:pt x="64" y="170"/>
                  </a:lnTo>
                  <a:lnTo>
                    <a:pt x="64" y="167"/>
                  </a:lnTo>
                  <a:lnTo>
                    <a:pt x="64" y="94"/>
                  </a:lnTo>
                  <a:lnTo>
                    <a:pt x="95" y="63"/>
                  </a:lnTo>
                  <a:lnTo>
                    <a:pt x="95" y="63"/>
                  </a:lnTo>
                  <a:lnTo>
                    <a:pt x="97" y="62"/>
                  </a:lnTo>
                  <a:lnTo>
                    <a:pt x="97" y="59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7" y="4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9" name="Freeform 134">
              <a:extLst>
                <a:ext uri="{FF2B5EF4-FFF2-40B4-BE49-F238E27FC236}">
                  <a16:creationId xmlns:a16="http://schemas.microsoft.com/office/drawing/2014/main" id="{FAD850DA-D75B-4DF1-BB39-465A80B6A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426" y="2734310"/>
              <a:ext cx="111125" cy="171450"/>
            </a:xfrm>
            <a:custGeom>
              <a:avLst/>
              <a:gdLst>
                <a:gd name="T0" fmla="*/ 134 w 140"/>
                <a:gd name="T1" fmla="*/ 0 h 215"/>
                <a:gd name="T2" fmla="*/ 5 w 140"/>
                <a:gd name="T3" fmla="*/ 0 h 215"/>
                <a:gd name="T4" fmla="*/ 5 w 140"/>
                <a:gd name="T5" fmla="*/ 0 h 215"/>
                <a:gd name="T6" fmla="*/ 2 w 140"/>
                <a:gd name="T7" fmla="*/ 1 h 215"/>
                <a:gd name="T8" fmla="*/ 1 w 140"/>
                <a:gd name="T9" fmla="*/ 1 h 215"/>
                <a:gd name="T10" fmla="*/ 0 w 140"/>
                <a:gd name="T11" fmla="*/ 4 h 215"/>
                <a:gd name="T12" fmla="*/ 0 w 140"/>
                <a:gd name="T13" fmla="*/ 5 h 215"/>
                <a:gd name="T14" fmla="*/ 0 w 140"/>
                <a:gd name="T15" fmla="*/ 91 h 215"/>
                <a:gd name="T16" fmla="*/ 0 w 140"/>
                <a:gd name="T17" fmla="*/ 91 h 215"/>
                <a:gd name="T18" fmla="*/ 0 w 140"/>
                <a:gd name="T19" fmla="*/ 94 h 215"/>
                <a:gd name="T20" fmla="*/ 1 w 140"/>
                <a:gd name="T21" fmla="*/ 95 h 215"/>
                <a:gd name="T22" fmla="*/ 32 w 140"/>
                <a:gd name="T23" fmla="*/ 126 h 215"/>
                <a:gd name="T24" fmla="*/ 32 w 140"/>
                <a:gd name="T25" fmla="*/ 209 h 215"/>
                <a:gd name="T26" fmla="*/ 32 w 140"/>
                <a:gd name="T27" fmla="*/ 209 h 215"/>
                <a:gd name="T28" fmla="*/ 32 w 140"/>
                <a:gd name="T29" fmla="*/ 211 h 215"/>
                <a:gd name="T30" fmla="*/ 33 w 140"/>
                <a:gd name="T31" fmla="*/ 213 h 215"/>
                <a:gd name="T32" fmla="*/ 35 w 140"/>
                <a:gd name="T33" fmla="*/ 215 h 215"/>
                <a:gd name="T34" fmla="*/ 37 w 140"/>
                <a:gd name="T35" fmla="*/ 215 h 215"/>
                <a:gd name="T36" fmla="*/ 102 w 140"/>
                <a:gd name="T37" fmla="*/ 215 h 215"/>
                <a:gd name="T38" fmla="*/ 102 w 140"/>
                <a:gd name="T39" fmla="*/ 215 h 215"/>
                <a:gd name="T40" fmla="*/ 103 w 140"/>
                <a:gd name="T41" fmla="*/ 215 h 215"/>
                <a:gd name="T42" fmla="*/ 106 w 140"/>
                <a:gd name="T43" fmla="*/ 213 h 215"/>
                <a:gd name="T44" fmla="*/ 106 w 140"/>
                <a:gd name="T45" fmla="*/ 211 h 215"/>
                <a:gd name="T46" fmla="*/ 107 w 140"/>
                <a:gd name="T47" fmla="*/ 209 h 215"/>
                <a:gd name="T48" fmla="*/ 107 w 140"/>
                <a:gd name="T49" fmla="*/ 126 h 215"/>
                <a:gd name="T50" fmla="*/ 137 w 140"/>
                <a:gd name="T51" fmla="*/ 95 h 215"/>
                <a:gd name="T52" fmla="*/ 137 w 140"/>
                <a:gd name="T53" fmla="*/ 95 h 215"/>
                <a:gd name="T54" fmla="*/ 138 w 140"/>
                <a:gd name="T55" fmla="*/ 94 h 215"/>
                <a:gd name="T56" fmla="*/ 140 w 140"/>
                <a:gd name="T57" fmla="*/ 91 h 215"/>
                <a:gd name="T58" fmla="*/ 140 w 140"/>
                <a:gd name="T59" fmla="*/ 5 h 215"/>
                <a:gd name="T60" fmla="*/ 140 w 140"/>
                <a:gd name="T61" fmla="*/ 5 h 215"/>
                <a:gd name="T62" fmla="*/ 138 w 140"/>
                <a:gd name="T63" fmla="*/ 4 h 215"/>
                <a:gd name="T64" fmla="*/ 137 w 140"/>
                <a:gd name="T65" fmla="*/ 1 h 215"/>
                <a:gd name="T66" fmla="*/ 135 w 140"/>
                <a:gd name="T67" fmla="*/ 1 h 215"/>
                <a:gd name="T68" fmla="*/ 134 w 140"/>
                <a:gd name="T69" fmla="*/ 0 h 215"/>
                <a:gd name="T70" fmla="*/ 134 w 140"/>
                <a:gd name="T7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15">
                  <a:moveTo>
                    <a:pt x="134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32" y="126"/>
                  </a:lnTo>
                  <a:lnTo>
                    <a:pt x="32" y="209"/>
                  </a:lnTo>
                  <a:lnTo>
                    <a:pt x="32" y="209"/>
                  </a:lnTo>
                  <a:lnTo>
                    <a:pt x="32" y="211"/>
                  </a:lnTo>
                  <a:lnTo>
                    <a:pt x="33" y="213"/>
                  </a:lnTo>
                  <a:lnTo>
                    <a:pt x="35" y="215"/>
                  </a:lnTo>
                  <a:lnTo>
                    <a:pt x="37" y="215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6" y="213"/>
                  </a:lnTo>
                  <a:lnTo>
                    <a:pt x="106" y="211"/>
                  </a:lnTo>
                  <a:lnTo>
                    <a:pt x="107" y="209"/>
                  </a:lnTo>
                  <a:lnTo>
                    <a:pt x="107" y="126"/>
                  </a:lnTo>
                  <a:lnTo>
                    <a:pt x="137" y="95"/>
                  </a:lnTo>
                  <a:lnTo>
                    <a:pt x="137" y="95"/>
                  </a:lnTo>
                  <a:lnTo>
                    <a:pt x="138" y="94"/>
                  </a:lnTo>
                  <a:lnTo>
                    <a:pt x="140" y="91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38" y="4"/>
                  </a:lnTo>
                  <a:lnTo>
                    <a:pt x="137" y="1"/>
                  </a:lnTo>
                  <a:lnTo>
                    <a:pt x="135" y="1"/>
                  </a:lnTo>
                  <a:lnTo>
                    <a:pt x="134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23EAEF0F-7214-4C2D-8EAC-B51D62D77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2650173"/>
              <a:ext cx="63500" cy="61913"/>
            </a:xfrm>
            <a:custGeom>
              <a:avLst/>
              <a:gdLst>
                <a:gd name="T0" fmla="*/ 41 w 80"/>
                <a:gd name="T1" fmla="*/ 79 h 79"/>
                <a:gd name="T2" fmla="*/ 41 w 80"/>
                <a:gd name="T3" fmla="*/ 79 h 79"/>
                <a:gd name="T4" fmla="*/ 49 w 80"/>
                <a:gd name="T5" fmla="*/ 79 h 79"/>
                <a:gd name="T6" fmla="*/ 55 w 80"/>
                <a:gd name="T7" fmla="*/ 77 h 79"/>
                <a:gd name="T8" fmla="*/ 62 w 80"/>
                <a:gd name="T9" fmla="*/ 73 h 79"/>
                <a:gd name="T10" fmla="*/ 69 w 80"/>
                <a:gd name="T11" fmla="*/ 69 h 79"/>
                <a:gd name="T12" fmla="*/ 73 w 80"/>
                <a:gd name="T13" fmla="*/ 62 h 79"/>
                <a:gd name="T14" fmla="*/ 77 w 80"/>
                <a:gd name="T15" fmla="*/ 55 h 79"/>
                <a:gd name="T16" fmla="*/ 80 w 80"/>
                <a:gd name="T17" fmla="*/ 48 h 79"/>
                <a:gd name="T18" fmla="*/ 80 w 80"/>
                <a:gd name="T19" fmla="*/ 40 h 79"/>
                <a:gd name="T20" fmla="*/ 80 w 80"/>
                <a:gd name="T21" fmla="*/ 40 h 79"/>
                <a:gd name="T22" fmla="*/ 80 w 80"/>
                <a:gd name="T23" fmla="*/ 32 h 79"/>
                <a:gd name="T24" fmla="*/ 77 w 80"/>
                <a:gd name="T25" fmla="*/ 24 h 79"/>
                <a:gd name="T26" fmla="*/ 73 w 80"/>
                <a:gd name="T27" fmla="*/ 18 h 79"/>
                <a:gd name="T28" fmla="*/ 69 w 80"/>
                <a:gd name="T29" fmla="*/ 12 h 79"/>
                <a:gd name="T30" fmla="*/ 62 w 80"/>
                <a:gd name="T31" fmla="*/ 7 h 79"/>
                <a:gd name="T32" fmla="*/ 55 w 80"/>
                <a:gd name="T33" fmla="*/ 4 h 79"/>
                <a:gd name="T34" fmla="*/ 49 w 80"/>
                <a:gd name="T35" fmla="*/ 1 h 79"/>
                <a:gd name="T36" fmla="*/ 41 w 80"/>
                <a:gd name="T37" fmla="*/ 0 h 79"/>
                <a:gd name="T38" fmla="*/ 41 w 80"/>
                <a:gd name="T39" fmla="*/ 0 h 79"/>
                <a:gd name="T40" fmla="*/ 32 w 80"/>
                <a:gd name="T41" fmla="*/ 1 h 79"/>
                <a:gd name="T42" fmla="*/ 24 w 80"/>
                <a:gd name="T43" fmla="*/ 4 h 79"/>
                <a:gd name="T44" fmla="*/ 18 w 80"/>
                <a:gd name="T45" fmla="*/ 7 h 79"/>
                <a:gd name="T46" fmla="*/ 12 w 80"/>
                <a:gd name="T47" fmla="*/ 12 h 79"/>
                <a:gd name="T48" fmla="*/ 7 w 80"/>
                <a:gd name="T49" fmla="*/ 18 h 79"/>
                <a:gd name="T50" fmla="*/ 4 w 80"/>
                <a:gd name="T51" fmla="*/ 24 h 79"/>
                <a:gd name="T52" fmla="*/ 2 w 80"/>
                <a:gd name="T53" fmla="*/ 32 h 79"/>
                <a:gd name="T54" fmla="*/ 0 w 80"/>
                <a:gd name="T55" fmla="*/ 40 h 79"/>
                <a:gd name="T56" fmla="*/ 0 w 80"/>
                <a:gd name="T57" fmla="*/ 40 h 79"/>
                <a:gd name="T58" fmla="*/ 2 w 80"/>
                <a:gd name="T59" fmla="*/ 48 h 79"/>
                <a:gd name="T60" fmla="*/ 4 w 80"/>
                <a:gd name="T61" fmla="*/ 55 h 79"/>
                <a:gd name="T62" fmla="*/ 7 w 80"/>
                <a:gd name="T63" fmla="*/ 62 h 79"/>
                <a:gd name="T64" fmla="*/ 12 w 80"/>
                <a:gd name="T65" fmla="*/ 69 h 79"/>
                <a:gd name="T66" fmla="*/ 18 w 80"/>
                <a:gd name="T67" fmla="*/ 73 h 79"/>
                <a:gd name="T68" fmla="*/ 24 w 80"/>
                <a:gd name="T69" fmla="*/ 77 h 79"/>
                <a:gd name="T70" fmla="*/ 32 w 80"/>
                <a:gd name="T71" fmla="*/ 79 h 79"/>
                <a:gd name="T72" fmla="*/ 41 w 80"/>
                <a:gd name="T73" fmla="*/ 79 h 79"/>
                <a:gd name="T74" fmla="*/ 41 w 80"/>
                <a:gd name="T7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1" y="79"/>
                  </a:moveTo>
                  <a:lnTo>
                    <a:pt x="41" y="79"/>
                  </a:lnTo>
                  <a:lnTo>
                    <a:pt x="49" y="79"/>
                  </a:lnTo>
                  <a:lnTo>
                    <a:pt x="55" y="77"/>
                  </a:lnTo>
                  <a:lnTo>
                    <a:pt x="62" y="73"/>
                  </a:lnTo>
                  <a:lnTo>
                    <a:pt x="69" y="69"/>
                  </a:lnTo>
                  <a:lnTo>
                    <a:pt x="73" y="62"/>
                  </a:lnTo>
                  <a:lnTo>
                    <a:pt x="77" y="55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7" y="24"/>
                  </a:lnTo>
                  <a:lnTo>
                    <a:pt x="73" y="18"/>
                  </a:lnTo>
                  <a:lnTo>
                    <a:pt x="69" y="12"/>
                  </a:lnTo>
                  <a:lnTo>
                    <a:pt x="62" y="7"/>
                  </a:lnTo>
                  <a:lnTo>
                    <a:pt x="55" y="4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2" y="1"/>
                  </a:lnTo>
                  <a:lnTo>
                    <a:pt x="24" y="4"/>
                  </a:lnTo>
                  <a:lnTo>
                    <a:pt x="18" y="7"/>
                  </a:lnTo>
                  <a:lnTo>
                    <a:pt x="12" y="12"/>
                  </a:lnTo>
                  <a:lnTo>
                    <a:pt x="7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4" y="55"/>
                  </a:lnTo>
                  <a:lnTo>
                    <a:pt x="7" y="62"/>
                  </a:lnTo>
                  <a:lnTo>
                    <a:pt x="12" y="69"/>
                  </a:lnTo>
                  <a:lnTo>
                    <a:pt x="18" y="73"/>
                  </a:lnTo>
                  <a:lnTo>
                    <a:pt x="24" y="77"/>
                  </a:lnTo>
                  <a:lnTo>
                    <a:pt x="32" y="79"/>
                  </a:lnTo>
                  <a:lnTo>
                    <a:pt x="41" y="79"/>
                  </a:lnTo>
                  <a:lnTo>
                    <a:pt x="41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1" name="Freeform 136">
              <a:extLst>
                <a:ext uri="{FF2B5EF4-FFF2-40B4-BE49-F238E27FC236}">
                  <a16:creationId xmlns:a16="http://schemas.microsoft.com/office/drawing/2014/main" id="{BE9DF7AA-163A-41C0-B833-E10BE05B6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51" y="2650173"/>
              <a:ext cx="63500" cy="61913"/>
            </a:xfrm>
            <a:custGeom>
              <a:avLst/>
              <a:gdLst>
                <a:gd name="T0" fmla="*/ 41 w 80"/>
                <a:gd name="T1" fmla="*/ 0 h 79"/>
                <a:gd name="T2" fmla="*/ 41 w 80"/>
                <a:gd name="T3" fmla="*/ 0 h 79"/>
                <a:gd name="T4" fmla="*/ 33 w 80"/>
                <a:gd name="T5" fmla="*/ 1 h 79"/>
                <a:gd name="T6" fmla="*/ 25 w 80"/>
                <a:gd name="T7" fmla="*/ 4 h 79"/>
                <a:gd name="T8" fmla="*/ 18 w 80"/>
                <a:gd name="T9" fmla="*/ 7 h 79"/>
                <a:gd name="T10" fmla="*/ 13 w 80"/>
                <a:gd name="T11" fmla="*/ 12 h 79"/>
                <a:gd name="T12" fmla="*/ 7 w 80"/>
                <a:gd name="T13" fmla="*/ 18 h 79"/>
                <a:gd name="T14" fmla="*/ 4 w 80"/>
                <a:gd name="T15" fmla="*/ 24 h 79"/>
                <a:gd name="T16" fmla="*/ 2 w 80"/>
                <a:gd name="T17" fmla="*/ 32 h 79"/>
                <a:gd name="T18" fmla="*/ 0 w 80"/>
                <a:gd name="T19" fmla="*/ 40 h 79"/>
                <a:gd name="T20" fmla="*/ 0 w 80"/>
                <a:gd name="T21" fmla="*/ 40 h 79"/>
                <a:gd name="T22" fmla="*/ 2 w 80"/>
                <a:gd name="T23" fmla="*/ 48 h 79"/>
                <a:gd name="T24" fmla="*/ 4 w 80"/>
                <a:gd name="T25" fmla="*/ 55 h 79"/>
                <a:gd name="T26" fmla="*/ 7 w 80"/>
                <a:gd name="T27" fmla="*/ 62 h 79"/>
                <a:gd name="T28" fmla="*/ 13 w 80"/>
                <a:gd name="T29" fmla="*/ 69 h 79"/>
                <a:gd name="T30" fmla="*/ 18 w 80"/>
                <a:gd name="T31" fmla="*/ 73 h 79"/>
                <a:gd name="T32" fmla="*/ 25 w 80"/>
                <a:gd name="T33" fmla="*/ 77 h 79"/>
                <a:gd name="T34" fmla="*/ 33 w 80"/>
                <a:gd name="T35" fmla="*/ 79 h 79"/>
                <a:gd name="T36" fmla="*/ 41 w 80"/>
                <a:gd name="T37" fmla="*/ 79 h 79"/>
                <a:gd name="T38" fmla="*/ 41 w 80"/>
                <a:gd name="T39" fmla="*/ 79 h 79"/>
                <a:gd name="T40" fmla="*/ 49 w 80"/>
                <a:gd name="T41" fmla="*/ 79 h 79"/>
                <a:gd name="T42" fmla="*/ 56 w 80"/>
                <a:gd name="T43" fmla="*/ 77 h 79"/>
                <a:gd name="T44" fmla="*/ 62 w 80"/>
                <a:gd name="T45" fmla="*/ 73 h 79"/>
                <a:gd name="T46" fmla="*/ 69 w 80"/>
                <a:gd name="T47" fmla="*/ 69 h 79"/>
                <a:gd name="T48" fmla="*/ 73 w 80"/>
                <a:gd name="T49" fmla="*/ 62 h 79"/>
                <a:gd name="T50" fmla="*/ 77 w 80"/>
                <a:gd name="T51" fmla="*/ 55 h 79"/>
                <a:gd name="T52" fmla="*/ 80 w 80"/>
                <a:gd name="T53" fmla="*/ 48 h 79"/>
                <a:gd name="T54" fmla="*/ 80 w 80"/>
                <a:gd name="T55" fmla="*/ 40 h 79"/>
                <a:gd name="T56" fmla="*/ 80 w 80"/>
                <a:gd name="T57" fmla="*/ 40 h 79"/>
                <a:gd name="T58" fmla="*/ 80 w 80"/>
                <a:gd name="T59" fmla="*/ 32 h 79"/>
                <a:gd name="T60" fmla="*/ 77 w 80"/>
                <a:gd name="T61" fmla="*/ 24 h 79"/>
                <a:gd name="T62" fmla="*/ 73 w 80"/>
                <a:gd name="T63" fmla="*/ 18 h 79"/>
                <a:gd name="T64" fmla="*/ 69 w 80"/>
                <a:gd name="T65" fmla="*/ 12 h 79"/>
                <a:gd name="T66" fmla="*/ 62 w 80"/>
                <a:gd name="T67" fmla="*/ 7 h 79"/>
                <a:gd name="T68" fmla="*/ 56 w 80"/>
                <a:gd name="T69" fmla="*/ 4 h 79"/>
                <a:gd name="T70" fmla="*/ 49 w 80"/>
                <a:gd name="T71" fmla="*/ 1 h 79"/>
                <a:gd name="T72" fmla="*/ 41 w 80"/>
                <a:gd name="T73" fmla="*/ 0 h 79"/>
                <a:gd name="T74" fmla="*/ 41 w 80"/>
                <a:gd name="T7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1" y="0"/>
                  </a:moveTo>
                  <a:lnTo>
                    <a:pt x="41" y="0"/>
                  </a:lnTo>
                  <a:lnTo>
                    <a:pt x="33" y="1"/>
                  </a:lnTo>
                  <a:lnTo>
                    <a:pt x="25" y="4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7" y="18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4" y="55"/>
                  </a:lnTo>
                  <a:lnTo>
                    <a:pt x="7" y="62"/>
                  </a:lnTo>
                  <a:lnTo>
                    <a:pt x="13" y="69"/>
                  </a:lnTo>
                  <a:lnTo>
                    <a:pt x="18" y="73"/>
                  </a:lnTo>
                  <a:lnTo>
                    <a:pt x="25" y="77"/>
                  </a:lnTo>
                  <a:lnTo>
                    <a:pt x="33" y="79"/>
                  </a:lnTo>
                  <a:lnTo>
                    <a:pt x="41" y="79"/>
                  </a:lnTo>
                  <a:lnTo>
                    <a:pt x="41" y="79"/>
                  </a:lnTo>
                  <a:lnTo>
                    <a:pt x="49" y="79"/>
                  </a:lnTo>
                  <a:lnTo>
                    <a:pt x="56" y="77"/>
                  </a:lnTo>
                  <a:lnTo>
                    <a:pt x="62" y="73"/>
                  </a:lnTo>
                  <a:lnTo>
                    <a:pt x="69" y="69"/>
                  </a:lnTo>
                  <a:lnTo>
                    <a:pt x="73" y="62"/>
                  </a:lnTo>
                  <a:lnTo>
                    <a:pt x="77" y="55"/>
                  </a:lnTo>
                  <a:lnTo>
                    <a:pt x="80" y="48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77" y="24"/>
                  </a:lnTo>
                  <a:lnTo>
                    <a:pt x="73" y="18"/>
                  </a:lnTo>
                  <a:lnTo>
                    <a:pt x="69" y="12"/>
                  </a:lnTo>
                  <a:lnTo>
                    <a:pt x="62" y="7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2" name="Freeform 137">
              <a:extLst>
                <a:ext uri="{FF2B5EF4-FFF2-40B4-BE49-F238E27FC236}">
                  <a16:creationId xmlns:a16="http://schemas.microsoft.com/office/drawing/2014/main" id="{1F8B0E16-AE32-48FE-9203-D1308A52C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2632710"/>
              <a:ext cx="80963" cy="79375"/>
            </a:xfrm>
            <a:custGeom>
              <a:avLst/>
              <a:gdLst>
                <a:gd name="T0" fmla="*/ 51 w 102"/>
                <a:gd name="T1" fmla="*/ 100 h 100"/>
                <a:gd name="T2" fmla="*/ 51 w 102"/>
                <a:gd name="T3" fmla="*/ 100 h 100"/>
                <a:gd name="T4" fmla="*/ 60 w 102"/>
                <a:gd name="T5" fmla="*/ 99 h 100"/>
                <a:gd name="T6" fmla="*/ 69 w 102"/>
                <a:gd name="T7" fmla="*/ 96 h 100"/>
                <a:gd name="T8" fmla="*/ 79 w 102"/>
                <a:gd name="T9" fmla="*/ 92 h 100"/>
                <a:gd name="T10" fmla="*/ 86 w 102"/>
                <a:gd name="T11" fmla="*/ 86 h 100"/>
                <a:gd name="T12" fmla="*/ 92 w 102"/>
                <a:gd name="T13" fmla="*/ 78 h 100"/>
                <a:gd name="T14" fmla="*/ 98 w 102"/>
                <a:gd name="T15" fmla="*/ 69 h 100"/>
                <a:gd name="T16" fmla="*/ 100 w 102"/>
                <a:gd name="T17" fmla="*/ 60 h 100"/>
                <a:gd name="T18" fmla="*/ 102 w 102"/>
                <a:gd name="T19" fmla="*/ 49 h 100"/>
                <a:gd name="T20" fmla="*/ 102 w 102"/>
                <a:gd name="T21" fmla="*/ 49 h 100"/>
                <a:gd name="T22" fmla="*/ 100 w 102"/>
                <a:gd name="T23" fmla="*/ 40 h 100"/>
                <a:gd name="T24" fmla="*/ 98 w 102"/>
                <a:gd name="T25" fmla="*/ 30 h 100"/>
                <a:gd name="T26" fmla="*/ 92 w 102"/>
                <a:gd name="T27" fmla="*/ 21 h 100"/>
                <a:gd name="T28" fmla="*/ 86 w 102"/>
                <a:gd name="T29" fmla="*/ 14 h 100"/>
                <a:gd name="T30" fmla="*/ 79 w 102"/>
                <a:gd name="T31" fmla="*/ 8 h 100"/>
                <a:gd name="T32" fmla="*/ 69 w 102"/>
                <a:gd name="T33" fmla="*/ 4 h 100"/>
                <a:gd name="T34" fmla="*/ 60 w 102"/>
                <a:gd name="T35" fmla="*/ 0 h 100"/>
                <a:gd name="T36" fmla="*/ 51 w 102"/>
                <a:gd name="T37" fmla="*/ 0 h 100"/>
                <a:gd name="T38" fmla="*/ 51 w 102"/>
                <a:gd name="T39" fmla="*/ 0 h 100"/>
                <a:gd name="T40" fmla="*/ 40 w 102"/>
                <a:gd name="T41" fmla="*/ 0 h 100"/>
                <a:gd name="T42" fmla="*/ 30 w 102"/>
                <a:gd name="T43" fmla="*/ 4 h 100"/>
                <a:gd name="T44" fmla="*/ 22 w 102"/>
                <a:gd name="T45" fmla="*/ 8 h 100"/>
                <a:gd name="T46" fmla="*/ 14 w 102"/>
                <a:gd name="T47" fmla="*/ 14 h 100"/>
                <a:gd name="T48" fmla="*/ 8 w 102"/>
                <a:gd name="T49" fmla="*/ 21 h 100"/>
                <a:gd name="T50" fmla="*/ 4 w 102"/>
                <a:gd name="T51" fmla="*/ 30 h 100"/>
                <a:gd name="T52" fmla="*/ 1 w 102"/>
                <a:gd name="T53" fmla="*/ 40 h 100"/>
                <a:gd name="T54" fmla="*/ 0 w 102"/>
                <a:gd name="T55" fmla="*/ 49 h 100"/>
                <a:gd name="T56" fmla="*/ 0 w 102"/>
                <a:gd name="T57" fmla="*/ 49 h 100"/>
                <a:gd name="T58" fmla="*/ 1 w 102"/>
                <a:gd name="T59" fmla="*/ 60 h 100"/>
                <a:gd name="T60" fmla="*/ 4 w 102"/>
                <a:gd name="T61" fmla="*/ 69 h 100"/>
                <a:gd name="T62" fmla="*/ 8 w 102"/>
                <a:gd name="T63" fmla="*/ 78 h 100"/>
                <a:gd name="T64" fmla="*/ 14 w 102"/>
                <a:gd name="T65" fmla="*/ 86 h 100"/>
                <a:gd name="T66" fmla="*/ 22 w 102"/>
                <a:gd name="T67" fmla="*/ 92 h 100"/>
                <a:gd name="T68" fmla="*/ 30 w 102"/>
                <a:gd name="T69" fmla="*/ 96 h 100"/>
                <a:gd name="T70" fmla="*/ 40 w 102"/>
                <a:gd name="T71" fmla="*/ 99 h 100"/>
                <a:gd name="T72" fmla="*/ 51 w 102"/>
                <a:gd name="T73" fmla="*/ 100 h 100"/>
                <a:gd name="T74" fmla="*/ 51 w 102"/>
                <a:gd name="T7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2" h="100">
                  <a:moveTo>
                    <a:pt x="51" y="100"/>
                  </a:moveTo>
                  <a:lnTo>
                    <a:pt x="51" y="100"/>
                  </a:lnTo>
                  <a:lnTo>
                    <a:pt x="60" y="99"/>
                  </a:lnTo>
                  <a:lnTo>
                    <a:pt x="69" y="96"/>
                  </a:lnTo>
                  <a:lnTo>
                    <a:pt x="79" y="92"/>
                  </a:lnTo>
                  <a:lnTo>
                    <a:pt x="86" y="86"/>
                  </a:lnTo>
                  <a:lnTo>
                    <a:pt x="92" y="78"/>
                  </a:lnTo>
                  <a:lnTo>
                    <a:pt x="98" y="69"/>
                  </a:lnTo>
                  <a:lnTo>
                    <a:pt x="100" y="60"/>
                  </a:lnTo>
                  <a:lnTo>
                    <a:pt x="102" y="49"/>
                  </a:lnTo>
                  <a:lnTo>
                    <a:pt x="102" y="49"/>
                  </a:lnTo>
                  <a:lnTo>
                    <a:pt x="100" y="40"/>
                  </a:lnTo>
                  <a:lnTo>
                    <a:pt x="98" y="30"/>
                  </a:lnTo>
                  <a:lnTo>
                    <a:pt x="92" y="21"/>
                  </a:lnTo>
                  <a:lnTo>
                    <a:pt x="86" y="14"/>
                  </a:lnTo>
                  <a:lnTo>
                    <a:pt x="79" y="8"/>
                  </a:lnTo>
                  <a:lnTo>
                    <a:pt x="69" y="4"/>
                  </a:lnTo>
                  <a:lnTo>
                    <a:pt x="60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4" y="30"/>
                  </a:lnTo>
                  <a:lnTo>
                    <a:pt x="1" y="4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" y="60"/>
                  </a:lnTo>
                  <a:lnTo>
                    <a:pt x="4" y="69"/>
                  </a:lnTo>
                  <a:lnTo>
                    <a:pt x="8" y="78"/>
                  </a:lnTo>
                  <a:lnTo>
                    <a:pt x="14" y="86"/>
                  </a:lnTo>
                  <a:lnTo>
                    <a:pt x="22" y="92"/>
                  </a:lnTo>
                  <a:lnTo>
                    <a:pt x="30" y="96"/>
                  </a:lnTo>
                  <a:lnTo>
                    <a:pt x="40" y="99"/>
                  </a:lnTo>
                  <a:lnTo>
                    <a:pt x="51" y="100"/>
                  </a:lnTo>
                  <a:lnTo>
                    <a:pt x="5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19" name="Rectangle 2">
            <a:extLst>
              <a:ext uri="{FF2B5EF4-FFF2-40B4-BE49-F238E27FC236}">
                <a16:creationId xmlns:a16="http://schemas.microsoft.com/office/drawing/2014/main" id="{145406ED-FE0C-4EC4-8069-B3CE490AFD64}"/>
              </a:ext>
            </a:extLst>
          </p:cNvPr>
          <p:cNvSpPr txBox="1">
            <a:spLocks noChangeArrowheads="1"/>
          </p:cNvSpPr>
          <p:nvPr/>
        </p:nvSpPr>
        <p:spPr>
          <a:xfrm>
            <a:off x="1824085" y="250952"/>
            <a:ext cx="7442596" cy="7826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b="1" kern="0" dirty="0">
                <a:solidFill>
                  <a:schemeClr val="tx1"/>
                </a:solidFill>
              </a:rPr>
              <a:t>Traditional Actuarial Projects (contd.)</a:t>
            </a:r>
          </a:p>
        </p:txBody>
      </p:sp>
    </p:spTree>
    <p:extLst>
      <p:ext uri="{BB962C8B-B14F-4D97-AF65-F5344CB8AC3E}">
        <p14:creationId xmlns:p14="http://schemas.microsoft.com/office/powerpoint/2010/main" val="258798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626FFF6-92D2-43C0-A1F4-ED60FFC919FE}"/>
              </a:ext>
            </a:extLst>
          </p:cNvPr>
          <p:cNvSpPr txBox="1">
            <a:spLocks noChangeArrowheads="1"/>
          </p:cNvSpPr>
          <p:nvPr/>
        </p:nvSpPr>
        <p:spPr>
          <a:xfrm>
            <a:off x="1853530" y="240052"/>
            <a:ext cx="744259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b="1" kern="0" dirty="0">
                <a:solidFill>
                  <a:schemeClr val="tx1"/>
                </a:solidFill>
              </a:rPr>
              <a:t>Special Pension Projects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C9E5A9-98BC-4F4A-835B-7B70A5E1D68C}"/>
              </a:ext>
            </a:extLst>
          </p:cNvPr>
          <p:cNvGrpSpPr/>
          <p:nvPr/>
        </p:nvGrpSpPr>
        <p:grpSpPr>
          <a:xfrm>
            <a:off x="1909032" y="1232112"/>
            <a:ext cx="9827497" cy="5001563"/>
            <a:chOff x="3259371" y="2323255"/>
            <a:chExt cx="8358547" cy="496405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ADD5639-5989-4627-BD73-096D6BDF5575}"/>
                </a:ext>
              </a:extLst>
            </p:cNvPr>
            <p:cNvSpPr txBox="1">
              <a:spLocks/>
            </p:cNvSpPr>
            <p:nvPr/>
          </p:nvSpPr>
          <p:spPr>
            <a:xfrm>
              <a:off x="3259371" y="2617206"/>
              <a:ext cx="2144043" cy="4043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46A38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Asset Liability Modeling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ontserrat Light" charset="0"/>
                <a:cs typeface="Montserrat Light" charset="0"/>
              </a:endParaRPr>
            </a:p>
            <a:p>
              <a:pPr marL="0" marR="0" lvl="0" indent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- Projection of assets and liability on deterministic/stochastic scenarios</a:t>
              </a:r>
            </a:p>
            <a:p>
              <a:pPr marR="0" lvl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- Assist the sponsor with informed policies for funding and accounting strategies, benefit design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A6B839D-CE2D-49B1-BF04-C39582B9D846}"/>
                </a:ext>
              </a:extLst>
            </p:cNvPr>
            <p:cNvSpPr/>
            <p:nvPr/>
          </p:nvSpPr>
          <p:spPr>
            <a:xfrm>
              <a:off x="4836740" y="2740375"/>
              <a:ext cx="734793" cy="830879"/>
            </a:xfrm>
            <a:prstGeom prst="ellipse">
              <a:avLst/>
            </a:prstGeom>
            <a:solidFill>
              <a:srgbClr val="99CCFF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87A8AAA-AB8B-4FA9-AC17-037A0C5544BB}"/>
                </a:ext>
              </a:extLst>
            </p:cNvPr>
            <p:cNvCxnSpPr/>
            <p:nvPr/>
          </p:nvCxnSpPr>
          <p:spPr>
            <a:xfrm>
              <a:off x="3344425" y="2327542"/>
              <a:ext cx="136758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B073C0E-78AF-4E99-B606-6A74F08A2B9E}"/>
                </a:ext>
              </a:extLst>
            </p:cNvPr>
            <p:cNvSpPr/>
            <p:nvPr/>
          </p:nvSpPr>
          <p:spPr>
            <a:xfrm>
              <a:off x="6695739" y="3117460"/>
              <a:ext cx="830879" cy="83087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02342EB-DBC2-4E45-A597-F9A7C08DF40B}"/>
                </a:ext>
              </a:extLst>
            </p:cNvPr>
            <p:cNvCxnSpPr/>
            <p:nvPr/>
          </p:nvCxnSpPr>
          <p:spPr>
            <a:xfrm>
              <a:off x="6198310" y="2327542"/>
              <a:ext cx="136758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38849D8-13C8-4E90-8A9E-621A2D18E3D4}"/>
                </a:ext>
              </a:extLst>
            </p:cNvPr>
            <p:cNvSpPr txBox="1"/>
            <p:nvPr/>
          </p:nvSpPr>
          <p:spPr>
            <a:xfrm>
              <a:off x="6035449" y="2617206"/>
              <a:ext cx="2951566" cy="4670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62B5E5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Experience Studies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Montserrat Light" charset="0"/>
                <a:cs typeface="Montserrat Light" charset="0"/>
              </a:endParaRPr>
            </a:p>
            <a:p>
              <a:pPr marR="0" lvl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- </a:t>
              </a: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Analysis of salary scale, withdrawal, </a:t>
              </a:r>
              <a:r>
                <a:rPr lang="en-US" kern="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retirement, benefit form election, % married, </a:t>
              </a: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mortality, </a:t>
              </a:r>
              <a:r>
                <a:rPr lang="en-US" kern="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disability assumptions </a:t>
              </a:r>
            </a:p>
            <a:p>
              <a:pPr marR="0" lvl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- Review done every 3 or 5 years for bigger plans </a:t>
              </a:r>
            </a:p>
            <a:p>
              <a:pPr marR="0" lvl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- </a:t>
              </a:r>
              <a:r>
                <a:rPr lang="en-US" dirty="0"/>
                <a:t>Analysis of past data along with expectations of future experience. Evaluate impact of proposed changes</a:t>
              </a:r>
              <a:endParaRPr lang="en-US" kern="0" dirty="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EFF33-6E9B-4140-89EC-246BC6DA8C07}"/>
                </a:ext>
              </a:extLst>
            </p:cNvPr>
            <p:cNvSpPr/>
            <p:nvPr/>
          </p:nvSpPr>
          <p:spPr>
            <a:xfrm>
              <a:off x="7785139" y="5219326"/>
              <a:ext cx="800153" cy="830880"/>
            </a:xfrm>
            <a:prstGeom prst="ellipse">
              <a:avLst/>
            </a:prstGeom>
            <a:solidFill>
              <a:srgbClr val="C2E49C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4008676-7F24-4E54-85B6-41329B1BEE95}"/>
                </a:ext>
              </a:extLst>
            </p:cNvPr>
            <p:cNvCxnSpPr/>
            <p:nvPr/>
          </p:nvCxnSpPr>
          <p:spPr>
            <a:xfrm>
              <a:off x="9231488" y="2323255"/>
              <a:ext cx="136758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4C26A7E-13F7-4C42-9DCD-327D3418E914}"/>
                </a:ext>
              </a:extLst>
            </p:cNvPr>
            <p:cNvSpPr txBox="1"/>
            <p:nvPr/>
          </p:nvSpPr>
          <p:spPr>
            <a:xfrm>
              <a:off x="9155133" y="2612919"/>
              <a:ext cx="2462785" cy="34372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12169"/>
                  </a:solidFill>
                  <a:effectLst/>
                  <a:uLnTx/>
                  <a:uFillTx/>
                  <a:cs typeface="Times New Roman"/>
                </a:rPr>
                <a:t>Benefit Calculation/Review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Montserrat SemiBold" charset="0"/>
                <a:cs typeface="Times New Roman"/>
              </a:endParaRPr>
            </a:p>
            <a:p>
              <a:pPr defTabSz="1219170">
                <a:lnSpc>
                  <a:spcPct val="150000"/>
                </a:lnSpc>
                <a:spcAft>
                  <a:spcPts val="600"/>
                </a:spcAft>
                <a:defRPr/>
              </a:pPr>
              <a:r>
                <a:rPr lang="en-US" sz="1800" dirty="0"/>
                <a:t>- </a:t>
              </a:r>
              <a:r>
                <a:rPr lang="en-US" dirty="0"/>
                <a:t>Perform pension benefit calculations and estimates</a:t>
              </a:r>
              <a:endParaRPr lang="en-US" dirty="0">
                <a:cs typeface="Times New Roman"/>
              </a:endParaRPr>
            </a:p>
            <a:p>
              <a:pPr defTabSz="1219170">
                <a:lnSpc>
                  <a:spcPct val="150000"/>
                </a:lnSpc>
                <a:spcAft>
                  <a:spcPts val="600"/>
                </a:spcAft>
                <a:defRPr/>
              </a:pPr>
              <a:r>
                <a:rPr lang="en-US" dirty="0"/>
                <a:t>- Prepare statements and participant communications</a:t>
              </a:r>
              <a:endParaRPr lang="en-US" dirty="0">
                <a:cs typeface="Times New Roman"/>
              </a:endParaRPr>
            </a:p>
            <a:p>
              <a:pPr defTabSz="1219170">
                <a:lnSpc>
                  <a:spcPct val="150000"/>
                </a:lnSpc>
                <a:spcAft>
                  <a:spcPts val="600"/>
                </a:spcAft>
                <a:defRPr/>
              </a:pPr>
              <a:r>
                <a:rPr lang="en-US" dirty="0"/>
                <a:t>- Carry out independent reviews of calculations prepared by administrator 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C4A703-E4BD-4608-8F39-11B0EA7CF401}"/>
                </a:ext>
              </a:extLst>
            </p:cNvPr>
            <p:cNvSpPr/>
            <p:nvPr/>
          </p:nvSpPr>
          <p:spPr>
            <a:xfrm>
              <a:off x="10555487" y="4977450"/>
              <a:ext cx="749049" cy="83087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FBF268BC-E104-40A5-96DF-200D82672911}"/>
              </a:ext>
            </a:extLst>
          </p:cNvPr>
          <p:cNvSpPr/>
          <p:nvPr/>
        </p:nvSpPr>
        <p:spPr>
          <a:xfrm>
            <a:off x="2476685" y="3957722"/>
            <a:ext cx="830879" cy="830879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97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74826" y="3503068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7" y="3992880"/>
            <a:ext cx="459549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kern="0">
                <a:latin typeface="Arial"/>
                <a:cs typeface="Times New Roman"/>
              </a:rPr>
              <a:t>Changing Landscape </a:t>
            </a:r>
            <a:endParaRPr lang="en-US" altLang="en-US" sz="2400" b="1" kern="0">
              <a:cs typeface="Times New Roman"/>
            </a:endParaRPr>
          </a:p>
          <a:p>
            <a:pPr algn="l"/>
            <a:r>
              <a:rPr lang="en-US" altLang="en-US" sz="2400" b="1" kern="0">
                <a:latin typeface="Arial"/>
                <a:cs typeface="Times New Roman"/>
              </a:rPr>
              <a:t>and </a:t>
            </a:r>
          </a:p>
          <a:p>
            <a:pPr algn="l"/>
            <a:r>
              <a:rPr lang="en-US" altLang="en-US" sz="2400" b="1" kern="0">
                <a:latin typeface="Arial"/>
                <a:cs typeface="Times New Roman"/>
              </a:rPr>
              <a:t>Emerging Opportunities</a:t>
            </a: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4392613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s-ES" altLang="en-US" sz="3600" b="1" ker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74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59" y="10571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3780" y="105714"/>
            <a:ext cx="931289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800" b="1" kern="0" dirty="0">
                <a:solidFill>
                  <a:schemeClr val="tx1"/>
                </a:solidFill>
              </a:rPr>
              <a:t>Changing Landscape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www.actuariesindia.org</a:t>
            </a:r>
          </a:p>
        </p:txBody>
      </p: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40CD01F2-0FFC-4ECC-AFA1-1DFB5CF66EE3}"/>
              </a:ext>
            </a:extLst>
          </p:cNvPr>
          <p:cNvGrpSpPr/>
          <p:nvPr/>
        </p:nvGrpSpPr>
        <p:grpSpPr>
          <a:xfrm>
            <a:off x="9672766" y="2235808"/>
            <a:ext cx="360" cy="360"/>
            <a:chOff x="9672766" y="223580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E6780A1D-9C87-497B-979E-F7A9AF9A94BE}"/>
                    </a:ext>
                  </a:extLst>
                </p14:cNvPr>
                <p14:cNvContentPartPr/>
                <p14:nvPr/>
              </p14:nvContentPartPr>
              <p14:xfrm>
                <a:off x="9672766" y="2235808"/>
                <a:ext cx="360" cy="3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E6780A1D-9C87-497B-979E-F7A9AF9A94B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63766" y="222680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1F62107F-FB2C-4089-A1A9-7D2E215463F9}"/>
                    </a:ext>
                  </a:extLst>
                </p14:cNvPr>
                <p14:cNvContentPartPr/>
                <p14:nvPr/>
              </p14:nvContentPartPr>
              <p14:xfrm>
                <a:off x="9672766" y="2235808"/>
                <a:ext cx="360" cy="36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1F62107F-FB2C-4089-A1A9-7D2E215463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63766" y="222680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784595-B8B9-482C-AE17-559962694474}"/>
              </a:ext>
            </a:extLst>
          </p:cNvPr>
          <p:cNvCxnSpPr>
            <a:cxnSpLocks/>
          </p:cNvCxnSpPr>
          <p:nvPr/>
        </p:nvCxnSpPr>
        <p:spPr>
          <a:xfrm>
            <a:off x="1904647" y="860458"/>
            <a:ext cx="4550744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81763EF-349D-430D-B633-3D9F9312ABBA}"/>
              </a:ext>
            </a:extLst>
          </p:cNvPr>
          <p:cNvSpPr/>
          <p:nvPr/>
        </p:nvSpPr>
        <p:spPr>
          <a:xfrm>
            <a:off x="1853127" y="1018322"/>
            <a:ext cx="5162262" cy="498598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Determination of Discount Rate for Funding Valuations</a:t>
            </a:r>
            <a:endParaRPr lang="en-US" b="1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Pension Protection Act (2006)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mandated the </a:t>
            </a:r>
            <a:r>
              <a:rPr lang="en-US" sz="1600" dirty="0"/>
              <a:t>use of corporate bond interest rates for DB Plans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6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Moving Ahead for Progress in 21</a:t>
            </a:r>
            <a:r>
              <a:rPr lang="en-US" sz="1600" i="1" baseline="300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sz="16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Century Act (2012) </a:t>
            </a:r>
            <a:r>
              <a:rPr lang="en-US" sz="16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provided funding relief for plan sponsors by introducing interest rate stabilization corridor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Highway and Transportation Funding Act (2014)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Bipartisan Budget Act (2015)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 extended and widened the interest rate corridors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COVID-19 related relief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600" i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Coronavirus Aid, Relief and Economic Security (CARES) Act of 2020 </a:t>
            </a:r>
            <a:r>
              <a:rPr lang="en-US" sz="1600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en-US" sz="16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provided one-time relief by allowing a deferral in 2020 contributions and using the 2019 </a:t>
            </a:r>
            <a:r>
              <a:rPr lang="en-US" sz="1600" dirty="0"/>
              <a:t>AFTAP at-risk status for plan year 2020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American Rescue Plan (ARP) Act of 2021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further extended the corridors and provided further reliefs to reduce MRC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0FF5F95-713F-4491-87B2-627FF9D9DAB4}"/>
              </a:ext>
            </a:extLst>
          </p:cNvPr>
          <p:cNvCxnSpPr>
            <a:cxnSpLocks/>
          </p:cNvCxnSpPr>
          <p:nvPr/>
        </p:nvCxnSpPr>
        <p:spPr>
          <a:xfrm>
            <a:off x="7288569" y="861113"/>
            <a:ext cx="2277486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A1577DE-1047-4F98-AE8F-32100413E15C}"/>
              </a:ext>
            </a:extLst>
          </p:cNvPr>
          <p:cNvSpPr/>
          <p:nvPr/>
        </p:nvSpPr>
        <p:spPr>
          <a:xfrm>
            <a:off x="7257112" y="1041084"/>
            <a:ext cx="4831308" cy="261610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Impact</a:t>
            </a:r>
            <a:endParaRPr lang="en-US" sz="1700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7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Post the Great Recession of 2008, interest rates were at historical lows and use of the Interest rate stabilization lowered the MRC, increased the AFTAP and removed funding- based benefit restrictions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7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The delay in contributions provided flexibility during the Covid related liquidity crunch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n-US" sz="1700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C382E87-0BCE-400A-B5D6-C6A7E06F7DCB}"/>
              </a:ext>
            </a:extLst>
          </p:cNvPr>
          <p:cNvCxnSpPr>
            <a:cxnSpLocks/>
          </p:cNvCxnSpPr>
          <p:nvPr/>
        </p:nvCxnSpPr>
        <p:spPr>
          <a:xfrm>
            <a:off x="7338118" y="3580323"/>
            <a:ext cx="2277486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ACADCE9-96BF-453B-A537-09B236782849}"/>
              </a:ext>
            </a:extLst>
          </p:cNvPr>
          <p:cNvSpPr/>
          <p:nvPr/>
        </p:nvSpPr>
        <p:spPr>
          <a:xfrm>
            <a:off x="7257112" y="3738300"/>
            <a:ext cx="4626794" cy="337015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Opportunity</a:t>
            </a:r>
            <a:endParaRPr lang="en-US" sz="1700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7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Increased consulting opportunities to ensure our clients’ compliance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7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Helping clients be compliant to the new regulations and build contribution strategies to save on PBGC premiums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700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Consulting clients for plan redesigns to reduce the risk on defined benefits driven by volatile interest rates and assets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US" sz="1700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n-US" sz="1700" dirty="0">
              <a:solidFill>
                <a:prstClr val="black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94578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E16E8B87E7943B6DC90CFCC14CF07" ma:contentTypeVersion="4" ma:contentTypeDescription="Create a new document." ma:contentTypeScope="" ma:versionID="26b2320f2c39c99d5994cb49b652be36">
  <xsd:schema xmlns:xsd="http://www.w3.org/2001/XMLSchema" xmlns:xs="http://www.w3.org/2001/XMLSchema" xmlns:p="http://schemas.microsoft.com/office/2006/metadata/properties" xmlns:ns2="daf92ace-d961-4ad7-89f2-ca168e02e272" targetNamespace="http://schemas.microsoft.com/office/2006/metadata/properties" ma:root="true" ma:fieldsID="eadf736280032fcd3c5579f2c426b787" ns2:_="">
    <xsd:import namespace="daf92ace-d961-4ad7-89f2-ca168e02e2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92ace-d961-4ad7-89f2-ca168e02e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7CBEB0-FF48-44A6-999D-5B8C0FDB1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07C61-B1B2-423A-93DF-E9A9E6E7A729}">
  <ds:schemaRefs>
    <ds:schemaRef ds:uri="daf92ace-d961-4ad7-89f2-ca168e02e2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5F15EB3-E9DF-4AA5-A739-5F27057631E5}">
  <ds:schemaRefs>
    <ds:schemaRef ds:uri="http://purl.org/dc/dcmitype/"/>
    <ds:schemaRef ds:uri="http://purl.org/dc/elements/1.1/"/>
    <ds:schemaRef ds:uri="http://www.w3.org/XML/1998/namespace"/>
    <ds:schemaRef ds:uri="daf92ace-d961-4ad7-89f2-ca168e02e27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 16_9 onscreen</Template>
  <TotalTime>443</TotalTime>
  <Words>1145</Words>
  <Application>Microsoft Office PowerPoint</Application>
  <PresentationFormat>Widescreen</PresentationFormat>
  <Paragraphs>223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Bahamas</vt:lpstr>
      <vt:lpstr>Calibri</vt:lpstr>
      <vt:lpstr>Courier New</vt:lpstr>
      <vt:lpstr>Garamond</vt:lpstr>
      <vt:lpstr>Montserrat Light</vt:lpstr>
      <vt:lpstr>Open Sans</vt:lpstr>
      <vt:lpstr>Times New Roman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Sarkar, Sreoshi</cp:lastModifiedBy>
  <cp:revision>228</cp:revision>
  <dcterms:created xsi:type="dcterms:W3CDTF">2011-07-20T12:11:57Z</dcterms:created>
  <dcterms:modified xsi:type="dcterms:W3CDTF">2022-09-19T16:57:32Z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0x0101005F5E16E8B87E7943B6DC90CFCC14CF07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2022-08-24T15:07:58Z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e4f9f9b5-b434-4b77-ad7d-f7dea74c6571</vt:lpwstr>
  </property>
  <property fmtid="{D5CDD505-2E9C-101B-9397-08002B2CF9AE}" pid="9" name="MSIP_Label_ea60d57e-af5b-4752-ac57-3e4f28ca11dc_ContentBits">
    <vt:lpwstr>0</vt:lpwstr>
  </property>
</Properties>
</file>