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84" r:id="rId2"/>
    <p:sldId id="324" r:id="rId3"/>
    <p:sldId id="326" r:id="rId4"/>
    <p:sldId id="327" r:id="rId5"/>
    <p:sldId id="328" r:id="rId6"/>
    <p:sldId id="329" r:id="rId7"/>
    <p:sldId id="330" r:id="rId8"/>
    <p:sldId id="331" r:id="rId9"/>
    <p:sldId id="325" r:id="rId10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E4770"/>
    <a:srgbClr val="00789C"/>
    <a:srgbClr val="A8B50A"/>
    <a:srgbClr val="EBF06E"/>
    <a:srgbClr val="664A78"/>
    <a:srgbClr val="D4470F"/>
    <a:srgbClr val="FF9900"/>
    <a:srgbClr val="6EC9E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13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436B1-BAB4-465F-8511-BF0722E9315D}" type="datetimeFigureOut">
              <a:rPr lang="en-GB" smtClean="0"/>
              <a:pPr/>
              <a:t>29/06/2015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770DE-3BC9-41DF-8CD0-638EDF63292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10061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6876000" cy="424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FFFF"/>
                </a:solidFill>
              </a:rPr>
              <a:t>&lt; Picture to go here &gt;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7020000" y="0"/>
            <a:ext cx="212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2549" y="0"/>
            <a:ext cx="1078903" cy="43278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4392000"/>
            <a:ext cx="6876000" cy="246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000" y="4581128"/>
            <a:ext cx="6120000" cy="890960"/>
          </a:xfrm>
          <a:solidFill>
            <a:schemeClr val="tx1"/>
          </a:solidFill>
        </p:spPr>
        <p:txBody>
          <a:bodyPr anchor="b" anchorCtr="0">
            <a:normAutofit/>
          </a:bodyPr>
          <a:lstStyle>
            <a:lvl1pPr>
              <a:lnSpc>
                <a:spcPct val="8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5544000"/>
            <a:ext cx="6120000" cy="7200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0000" y="6300000"/>
            <a:ext cx="2160000" cy="297352"/>
          </a:xfrm>
          <a:solidFill>
            <a:schemeClr val="tx1"/>
          </a:solidFill>
        </p:spPr>
        <p:txBody>
          <a:bodyPr/>
          <a:lstStyle>
            <a:lvl1pPr algn="l">
              <a:defRPr sz="1600">
                <a:solidFill>
                  <a:schemeClr val="bg1"/>
                </a:solidFill>
                <a:latin typeface="Sansa Lloyds" pitchFamily="2" charset="0"/>
              </a:defRPr>
            </a:lvl1pPr>
          </a:lstStyle>
          <a:p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6876000" cy="424006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61020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(Strip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099425" y="0"/>
            <a:ext cx="1044575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FFFFFF"/>
                </a:solidFill>
              </a:rPr>
              <a:t>&lt; Picture to </a:t>
            </a:r>
            <a:br>
              <a:rPr lang="en-GB" dirty="0">
                <a:solidFill>
                  <a:srgbClr val="FFFFFF"/>
                </a:solidFill>
              </a:rPr>
            </a:br>
            <a:r>
              <a:rPr lang="en-GB" dirty="0">
                <a:solidFill>
                  <a:srgbClr val="FFFFFF"/>
                </a:solidFill>
              </a:rPr>
              <a:t>go here &gt;</a:t>
            </a:r>
          </a:p>
        </p:txBody>
      </p:sp>
      <p:pic>
        <p:nvPicPr>
          <p:cNvPr id="5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425" y="0"/>
            <a:ext cx="1044575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00" y="332656"/>
            <a:ext cx="7470000" cy="792000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0000" y="1259999"/>
            <a:ext cx="7470000" cy="49320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fontAlgn="base">
              <a:spcBef>
                <a:spcPct val="0"/>
              </a:spcBef>
              <a:spcAft>
                <a:spcPct val="0"/>
              </a:spcAft>
              <a:defRPr sz="60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37A1925-A46B-43EF-B07C-72593BD32E3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0064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(Stripe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248443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5" rIns="91428" bIns="45715" anchor="ctr"/>
          <a:lstStyle/>
          <a:p>
            <a:pPr algn="ctr" defTabSz="914287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pic>
        <p:nvPicPr>
          <p:cNvPr id="5" name="Picture 8" descr="TAB_SMALL_K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450" y="0"/>
            <a:ext cx="1093788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00" y="900000"/>
            <a:ext cx="1908212" cy="3600000"/>
          </a:xfr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664001" y="900000"/>
            <a:ext cx="5256000" cy="52920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5046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with Two Columns (No Strip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00" y="332656"/>
            <a:ext cx="8334000" cy="792000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0000" y="1259999"/>
            <a:ext cx="4032000" cy="49320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752000" y="1259999"/>
            <a:ext cx="4032000" cy="49320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fontAlgn="base">
              <a:spcBef>
                <a:spcPct val="0"/>
              </a:spcBef>
              <a:spcAft>
                <a:spcPct val="0"/>
              </a:spcAft>
              <a:defRPr sz="60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E5936C1-2222-4BE4-AECC-E93AD2BBD3D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933304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64000" y="899999"/>
            <a:ext cx="5256000" cy="52884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664000" y="0"/>
            <a:ext cx="5256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0000" y="900000"/>
            <a:ext cx="1908212" cy="2592288"/>
          </a:xfrm>
          <a:prstGeom prst="rect">
            <a:avLst/>
          </a:prstGeom>
        </p:spPr>
        <p:txBody>
          <a:bodyPr vert="horz" lIns="0" tIns="36000" rIns="0" bIns="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64000" y="6669380"/>
            <a:ext cx="108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000" y="6669380"/>
            <a:ext cx="270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840000" y="6669380"/>
            <a:ext cx="1080000" cy="1231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600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© Lloyd’s 2012</a:t>
            </a:r>
            <a:endParaRPr lang="en-GB" sz="600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822000" y="6669380"/>
            <a:ext cx="36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1589B9E-2B9E-4029-964A-B092C6CF81C7}" type="slidenum">
              <a:rPr lang="en-GB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0861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6" r:id="rId3"/>
    <p:sldLayoutId id="2147483668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75000"/>
        </a:lnSpc>
        <a:spcBef>
          <a:spcPct val="0"/>
        </a:spcBef>
        <a:buNone/>
        <a:defRPr sz="2400" kern="1200">
          <a:solidFill>
            <a:schemeClr val="bg1"/>
          </a:solidFill>
          <a:latin typeface="Sansa Lloyds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Clr>
          <a:schemeClr val="accent1"/>
        </a:buClr>
        <a:buSzPct val="90000"/>
        <a:buFont typeface="Arial" pitchFamily="34" charset="0"/>
        <a:buChar char="►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28650" indent="-266700" algn="l" defTabSz="914400" rtl="0" eaLnBrk="1" latinLnBrk="0" hangingPunct="1">
        <a:spcBef>
          <a:spcPts val="0"/>
        </a:spcBef>
        <a:spcAft>
          <a:spcPts val="1200"/>
        </a:spcAft>
        <a:buClr>
          <a:schemeClr val="accent1"/>
        </a:buClr>
        <a:buSzPct val="90000"/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95350" indent="-266700" algn="l" defTabSz="914400" rtl="0" eaLnBrk="1" latinLnBrk="0" hangingPunct="1">
        <a:spcBef>
          <a:spcPts val="0"/>
        </a:spcBef>
        <a:spcAft>
          <a:spcPts val="1200"/>
        </a:spcAft>
        <a:buClr>
          <a:schemeClr val="accent1"/>
        </a:buClr>
        <a:buSzPct val="90000"/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62050" indent="-266700" algn="l" defTabSz="914400" rtl="0" eaLnBrk="1" latinLnBrk="0" hangingPunct="1">
        <a:spcBef>
          <a:spcPts val="0"/>
        </a:spcBef>
        <a:spcAft>
          <a:spcPts val="1200"/>
        </a:spcAft>
        <a:buClr>
          <a:schemeClr val="accent1"/>
        </a:buClr>
        <a:buSzPct val="90000"/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38275" indent="-276225" algn="l" defTabSz="914400" rtl="0" eaLnBrk="1" latinLnBrk="0" hangingPunct="1">
        <a:spcBef>
          <a:spcPts val="0"/>
        </a:spcBef>
        <a:spcAft>
          <a:spcPts val="1200"/>
        </a:spcAft>
        <a:buClr>
          <a:schemeClr val="accent1"/>
        </a:buClr>
        <a:buSzPct val="90000"/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5085184"/>
            <a:ext cx="5832648" cy="576064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Current issues in General Insurance 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3528" y="5733256"/>
            <a:ext cx="6120000" cy="549296"/>
          </a:xfrm>
        </p:spPr>
        <p:txBody>
          <a:bodyPr>
            <a:normAutofit/>
          </a:bodyPr>
          <a:lstStyle/>
          <a:p>
            <a:r>
              <a:rPr lang="en-GB" sz="2000" dirty="0" smtClean="0">
                <a:cs typeface="Times New Roman" pitchFamily="18" charset="0"/>
              </a:rPr>
              <a:t>Reinsurance – Regulations and Opportunities 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FF"/>
                </a:solidFill>
                <a:latin typeface="+mn-lt"/>
              </a:rPr>
              <a:t>3 July 2015 </a:t>
            </a:r>
            <a:endParaRPr lang="en-GB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189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Disclaimer 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understanding is that India is looking to develop itself as an international (re)insurance center besides, having SEZ as a (re) insurance hub, seeking to attract (re) insurers to underwrite both onshore and offshore business</a:t>
            </a:r>
          </a:p>
          <a:p>
            <a:r>
              <a:rPr lang="en-US" dirty="0" smtClean="0"/>
              <a:t>There’s also an objective to promote Ease of Doing Business in line with the International Best Practices</a:t>
            </a:r>
          </a:p>
          <a:p>
            <a:r>
              <a:rPr lang="en-US" dirty="0" smtClean="0"/>
              <a:t>India is also looking ensure that it benchmarks with the other Hubs – Hong Kong, Singapore and also with Dubai International Financial Centre</a:t>
            </a:r>
          </a:p>
          <a:p>
            <a:r>
              <a:rPr lang="en-US" dirty="0" smtClean="0"/>
              <a:t>The following comments are therefore to accommodate these objectives rather than to cater to any external entity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Regulations for Registration and Operations of Branch Offices of Foreign Reinsurers (excluding Lloyd’s) </a:t>
            </a:r>
            <a:endParaRPr lang="en-US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Procedure for registration</a:t>
            </a:r>
          </a:p>
          <a:p>
            <a:r>
              <a:rPr lang="en-US" dirty="0" smtClean="0"/>
              <a:t>Requisition for registration application</a:t>
            </a:r>
          </a:p>
          <a:p>
            <a:r>
              <a:rPr lang="en-US" dirty="0" smtClean="0"/>
              <a:t>Eligibility norms</a:t>
            </a:r>
          </a:p>
          <a:p>
            <a:r>
              <a:rPr lang="en-US" dirty="0" smtClean="0"/>
              <a:t>Consideration of requisition for registration application</a:t>
            </a:r>
          </a:p>
          <a:p>
            <a:r>
              <a:rPr lang="en-US" dirty="0" smtClean="0"/>
              <a:t>Application for registration and its consideration </a:t>
            </a:r>
          </a:p>
          <a:p>
            <a:r>
              <a:rPr lang="en-US" dirty="0" smtClean="0"/>
              <a:t>Conditions governing the registration of branches of foreign reinsurers</a:t>
            </a:r>
          </a:p>
          <a:p>
            <a:r>
              <a:rPr lang="en-US" dirty="0" smtClean="0"/>
              <a:t>Manner of computation of annual fee</a:t>
            </a:r>
          </a:p>
          <a:p>
            <a:r>
              <a:rPr lang="en-US" dirty="0" smtClean="0"/>
              <a:t>Operational issues pertaining to Branch offices of foreign reinsurer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Regulations for Registration and Operations of Branch Offices of Foreign Reinsurers (excluding Lloyd’s) </a:t>
            </a:r>
            <a:endParaRPr lang="en-US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Operational issues pertaining to Branch offices of foreign reinsurer</a:t>
            </a:r>
          </a:p>
          <a:p>
            <a:pPr lvl="1"/>
            <a:r>
              <a:rPr lang="en-US" dirty="0" smtClean="0"/>
              <a:t>Geographical Scope</a:t>
            </a:r>
          </a:p>
          <a:p>
            <a:pPr lvl="1"/>
            <a:r>
              <a:rPr lang="en-US" dirty="0" smtClean="0"/>
              <a:t>Appointment of Chief Executive Officer and Key Management Personnel</a:t>
            </a:r>
          </a:p>
          <a:p>
            <a:pPr lvl="1"/>
            <a:r>
              <a:rPr lang="en-US" dirty="0" smtClean="0"/>
              <a:t>Outsourcing</a:t>
            </a:r>
          </a:p>
          <a:p>
            <a:pPr lvl="1"/>
            <a:r>
              <a:rPr lang="en-US" dirty="0" smtClean="0"/>
              <a:t>Accounting and Investments</a:t>
            </a:r>
          </a:p>
          <a:p>
            <a:pPr lvl="1"/>
            <a:r>
              <a:rPr lang="en-US" dirty="0" smtClean="0"/>
              <a:t>Reinsurance and Retrocession</a:t>
            </a:r>
          </a:p>
          <a:p>
            <a:pPr lvl="1"/>
            <a:r>
              <a:rPr lang="en-US" dirty="0" smtClean="0"/>
              <a:t>Order of preference for cessions by Indian Insurers</a:t>
            </a:r>
          </a:p>
          <a:p>
            <a:pPr lvl="1"/>
            <a:r>
              <a:rPr lang="en-US" dirty="0" smtClean="0"/>
              <a:t>Repatriation of surplus</a:t>
            </a:r>
          </a:p>
          <a:p>
            <a:pPr lvl="1"/>
            <a:r>
              <a:rPr lang="en-US" dirty="0" smtClean="0"/>
              <a:t>Delegated authorities </a:t>
            </a:r>
          </a:p>
          <a:p>
            <a:pPr lvl="1"/>
            <a:r>
              <a:rPr lang="en-US" dirty="0" smtClean="0"/>
              <a:t>Supervision and Control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IRDAI (IFSC) Guidelines 2015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Reinsurance Business</a:t>
            </a:r>
          </a:p>
          <a:p>
            <a:pPr lvl="1"/>
            <a:r>
              <a:rPr lang="en-US" dirty="0" smtClean="0"/>
              <a:t>Eligibility Criteria</a:t>
            </a:r>
          </a:p>
          <a:p>
            <a:pPr lvl="1"/>
            <a:r>
              <a:rPr lang="en-US" dirty="0" smtClean="0"/>
              <a:t>Application and consideration for registration</a:t>
            </a:r>
          </a:p>
          <a:p>
            <a:pPr lvl="1"/>
            <a:r>
              <a:rPr lang="en-US" dirty="0" smtClean="0"/>
              <a:t>Scope of Operations</a:t>
            </a:r>
          </a:p>
          <a:p>
            <a:pPr lvl="1"/>
            <a:r>
              <a:rPr lang="en-US" dirty="0" smtClean="0"/>
              <a:t>Assigned Capital </a:t>
            </a:r>
          </a:p>
          <a:p>
            <a:r>
              <a:rPr lang="en-US" dirty="0" smtClean="0"/>
              <a:t>Direct insurance Business in SEZ</a:t>
            </a:r>
          </a:p>
          <a:p>
            <a:r>
              <a:rPr lang="en-US" dirty="0" smtClean="0"/>
              <a:t>Terms, conditions and requirements of Certification of Registration</a:t>
            </a:r>
          </a:p>
          <a:p>
            <a:r>
              <a:rPr lang="en-US" dirty="0" smtClean="0"/>
              <a:t>Applicability of the provisions of Insurance Act, 1938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+mn-lt"/>
              </a:rPr>
              <a:t>Building a successful (re)insurance hub</a:t>
            </a:r>
            <a:r>
              <a:rPr lang="en-US" sz="2800" b="1" dirty="0" smtClean="0">
                <a:latin typeface="+mn-lt"/>
              </a:rPr>
              <a:t>: </a:t>
            </a:r>
            <a:r>
              <a:rPr lang="en-US" sz="3200" b="1" dirty="0" smtClean="0">
                <a:latin typeface="+mn-lt"/>
              </a:rPr>
              <a:t>Lessons from Dubai and Singapore 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Dubai and Singapore are the undisputed reinsurance centers for Middle East and Emerging Asia</a:t>
            </a:r>
          </a:p>
          <a:p>
            <a:r>
              <a:rPr lang="en-US" dirty="0" smtClean="0"/>
              <a:t>It’s a consequence of acute foresight and careful economic engineering</a:t>
            </a:r>
          </a:p>
          <a:p>
            <a:r>
              <a:rPr lang="en-US" dirty="0" smtClean="0"/>
              <a:t>Ingredients of a reinsurance hub</a:t>
            </a:r>
          </a:p>
          <a:p>
            <a:pPr lvl="1"/>
            <a:r>
              <a:rPr lang="en-US" dirty="0" smtClean="0"/>
              <a:t>Economic and political stability</a:t>
            </a:r>
          </a:p>
          <a:p>
            <a:pPr lvl="1"/>
            <a:r>
              <a:rPr lang="en-US" dirty="0" smtClean="0"/>
              <a:t>Quality of local legislation and regulation</a:t>
            </a:r>
          </a:p>
          <a:p>
            <a:pPr lvl="1"/>
            <a:r>
              <a:rPr lang="en-US" dirty="0" smtClean="0"/>
              <a:t>Ease of Doing Business</a:t>
            </a:r>
          </a:p>
          <a:p>
            <a:pPr lvl="1"/>
            <a:r>
              <a:rPr lang="en-US" dirty="0" smtClean="0"/>
              <a:t>Cosmopolitan environment</a:t>
            </a:r>
          </a:p>
          <a:p>
            <a:pPr lvl="1"/>
            <a:r>
              <a:rPr lang="en-US" dirty="0" smtClean="0"/>
              <a:t>Availability (importability) of highly skilled finance professionals </a:t>
            </a:r>
          </a:p>
          <a:p>
            <a:pPr lvl="1"/>
            <a:r>
              <a:rPr lang="en-US" dirty="0" smtClean="0"/>
              <a:t>Adequate education and training facilities</a:t>
            </a:r>
          </a:p>
          <a:p>
            <a:pPr lvl="1"/>
            <a:r>
              <a:rPr lang="en-US" dirty="0" smtClean="0"/>
              <a:t>Competitive tax environment </a:t>
            </a:r>
          </a:p>
          <a:p>
            <a:pPr lvl="1"/>
            <a:r>
              <a:rPr lang="en-US" dirty="0" smtClean="0"/>
              <a:t>Convenient geographical location</a:t>
            </a:r>
          </a:p>
          <a:p>
            <a:r>
              <a:rPr lang="en-US" dirty="0" smtClean="0"/>
              <a:t>Available capacity for mainline and niche segments</a:t>
            </a:r>
          </a:p>
          <a:p>
            <a:r>
              <a:rPr lang="en-US" dirty="0" smtClean="0"/>
              <a:t>Cluster of services – specialized lawyers, Loss adjusters, Risk Engineers, forensic Accountants and HR Consultants etc.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DIFC – A purposefully built free zone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DIFC offers its member companies major benefits</a:t>
            </a:r>
          </a:p>
          <a:p>
            <a:pPr lvl="1"/>
            <a:r>
              <a:rPr lang="en-US" dirty="0" smtClean="0"/>
              <a:t>Full foreign ownership</a:t>
            </a:r>
          </a:p>
          <a:p>
            <a:pPr lvl="1"/>
            <a:r>
              <a:rPr lang="en-US" dirty="0" smtClean="0"/>
              <a:t>Zero tax rate</a:t>
            </a:r>
          </a:p>
          <a:p>
            <a:pPr lvl="1"/>
            <a:r>
              <a:rPr lang="en-US" dirty="0" smtClean="0"/>
              <a:t>No restrictions on capital convertibility</a:t>
            </a:r>
          </a:p>
          <a:p>
            <a:pPr lvl="1"/>
            <a:r>
              <a:rPr lang="en-US" dirty="0" smtClean="0"/>
              <a:t>No restrictions on profit repatriation</a:t>
            </a:r>
          </a:p>
          <a:p>
            <a:pPr lvl="1"/>
            <a:r>
              <a:rPr lang="en-US" dirty="0" smtClean="0"/>
              <a:t>Cluster of reinsurers, Lloyd’s cover holders, MGAs and other specialized service providers</a:t>
            </a:r>
          </a:p>
          <a:p>
            <a:r>
              <a:rPr lang="en-US" dirty="0" smtClean="0"/>
              <a:t>The Free Zone has its own independent regulator: DFSA</a:t>
            </a:r>
          </a:p>
          <a:p>
            <a:pPr lvl="1"/>
            <a:r>
              <a:rPr lang="en-US" dirty="0" smtClean="0"/>
              <a:t>Committed to risk and principles based approach </a:t>
            </a:r>
          </a:p>
          <a:p>
            <a:pPr lvl="1"/>
            <a:r>
              <a:rPr lang="en-US" dirty="0" smtClean="0"/>
              <a:t>Offers independent common law judiciary with jurisdictions over civil and commercial disputes</a:t>
            </a:r>
          </a:p>
          <a:p>
            <a:r>
              <a:rPr lang="en-US" dirty="0" smtClean="0"/>
              <a:t>Cluster of 18 (re) insurers, 37 intermediaries and 16 specialized services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Singapore – a nation wide regulatory framework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(re)insurance hub of Singapore offers a common, nation-wide legal and regulatory framework for both onshore and offshore business</a:t>
            </a:r>
          </a:p>
          <a:p>
            <a:r>
              <a:rPr lang="en-US" dirty="0" smtClean="0"/>
              <a:t>Singapore has become world’s most competitive economy </a:t>
            </a:r>
          </a:p>
          <a:p>
            <a:pPr lvl="1"/>
            <a:r>
              <a:rPr lang="en-US" dirty="0" smtClean="0"/>
              <a:t>English common law system</a:t>
            </a:r>
          </a:p>
          <a:p>
            <a:pPr lvl="1"/>
            <a:r>
              <a:rPr lang="en-US" dirty="0" smtClean="0"/>
              <a:t>Sophisticated regulatory environment</a:t>
            </a:r>
          </a:p>
          <a:p>
            <a:pPr lvl="1"/>
            <a:r>
              <a:rPr lang="en-US" dirty="0" smtClean="0"/>
              <a:t>Competitive tax rules (10% corporate tax for offshore business)</a:t>
            </a:r>
          </a:p>
          <a:p>
            <a:pPr lvl="1"/>
            <a:r>
              <a:rPr lang="en-US" dirty="0" smtClean="0"/>
              <a:t>Superior quality of living and a deep talent pool</a:t>
            </a:r>
          </a:p>
          <a:p>
            <a:pPr lvl="1"/>
            <a:r>
              <a:rPr lang="en-US" dirty="0" smtClean="0"/>
              <a:t>Removal of foreign ownership limits and Risk Based Capital framework</a:t>
            </a:r>
          </a:p>
          <a:p>
            <a:pPr lvl="1"/>
            <a:r>
              <a:rPr lang="en-US" dirty="0" smtClean="0"/>
              <a:t>Singapore has 78 direct insurers, 31 reinsurers, 64 captives, and 73 Brokers – operators regulated through SIF &amp; OIF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sz="4000" dirty="0" smtClean="0">
                <a:solidFill>
                  <a:srgbClr val="0070C0"/>
                </a:solidFill>
              </a:rPr>
              <a:t>Thank You 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loyd's Theme">
  <a:themeElements>
    <a:clrScheme name="Lloyds - dark blue">
      <a:dk1>
        <a:srgbClr val="000000"/>
      </a:dk1>
      <a:lt1>
        <a:srgbClr val="FFFFFF"/>
      </a:lt1>
      <a:dk2>
        <a:srgbClr val="007EA3"/>
      </a:dk2>
      <a:lt2>
        <a:srgbClr val="FFFFFF"/>
      </a:lt2>
      <a:accent1>
        <a:srgbClr val="007EA3"/>
      </a:accent1>
      <a:accent2>
        <a:srgbClr val="FF9900"/>
      </a:accent2>
      <a:accent3>
        <a:srgbClr val="9EA900"/>
      </a:accent3>
      <a:accent4>
        <a:srgbClr val="6EC9E0"/>
      </a:accent4>
      <a:accent5>
        <a:srgbClr val="631D76"/>
      </a:accent5>
      <a:accent6>
        <a:srgbClr val="9E4770"/>
      </a:accent6>
      <a:hlink>
        <a:srgbClr val="4D4D4D"/>
      </a:hlink>
      <a:folHlink>
        <a:srgbClr val="4D4D4D"/>
      </a:folHlink>
    </a:clrScheme>
    <a:fontScheme name="Lloyd's Fonts">
      <a:majorFont>
        <a:latin typeface="Sansa Lloyd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3993</TotalTime>
  <Words>563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Lloyd's Theme</vt:lpstr>
      <vt:lpstr>Current issues in General Insurance </vt:lpstr>
      <vt:lpstr>Disclaimer </vt:lpstr>
      <vt:lpstr>Regulations for Registration and Operations of Branch Offices of Foreign Reinsurers (excluding Lloyd’s) </vt:lpstr>
      <vt:lpstr>Regulations for Registration and Operations of Branch Offices of Foreign Reinsurers (excluding Lloyd’s) </vt:lpstr>
      <vt:lpstr>IRDAI (IFSC) Guidelines 2015 </vt:lpstr>
      <vt:lpstr>Building a successful (re)insurance hub: Lessons from Dubai and Singapore </vt:lpstr>
      <vt:lpstr>DIFC – A purposefully built free zone </vt:lpstr>
      <vt:lpstr>Singapore – a nation wide regulatory framework </vt:lpstr>
      <vt:lpstr>Slide 9</vt:lpstr>
    </vt:vector>
  </TitlesOfParts>
  <Company>Lloyd's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New Capital &amp; Entrants</dc:title>
  <dc:creator>Stevenson, Robert</dc:creator>
  <cp:lastModifiedBy>ILOM04186</cp:lastModifiedBy>
  <cp:revision>150</cp:revision>
  <cp:lastPrinted>2013-08-28T10:21:10Z</cp:lastPrinted>
  <dcterms:created xsi:type="dcterms:W3CDTF">2012-05-01T13:02:01Z</dcterms:created>
  <dcterms:modified xsi:type="dcterms:W3CDTF">2015-06-29T11:22:54Z</dcterms:modified>
</cp:coreProperties>
</file>