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7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8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9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1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theme/theme12.xml" ContentType="application/vnd.openxmlformats-officedocument.theme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theme/theme13.xml" ContentType="application/vnd.openxmlformats-officedocument.theme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14.xml" ContentType="application/vnd.openxmlformats-officedocument.theme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theme/theme15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16.xml" ContentType="application/vnd.openxmlformats-officedocument.theme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7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theme/theme18.xml" ContentType="application/vnd.openxmlformats-officedocument.theme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theme/theme19.xml" ContentType="application/vnd.openxmlformats-officedocument.theme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theme/theme20.xml" ContentType="application/vnd.openxmlformats-officedocument.theme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theme/theme21.xml" ContentType="application/vnd.openxmlformats-officedocument.theme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theme/theme22.xml" ContentType="application/vnd.openxmlformats-officedocument.theme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theme/theme23.xml" ContentType="application/vnd.openxmlformats-officedocument.theme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theme/theme24.xml" ContentType="application/vnd.openxmlformats-officedocument.theme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theme/theme25.xml" ContentType="application/vnd.openxmlformats-officedocument.theme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theme/theme26.xml" ContentType="application/vnd.openxmlformats-officedocument.theme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theme/theme27.xml" ContentType="application/vnd.openxmlformats-officedocument.theme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theme/theme28.xml" ContentType="application/vnd.openxmlformats-officedocument.theme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slideLayouts/slideLayout28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slideLayouts/slideLayout289.xml" ContentType="application/vnd.openxmlformats-officedocument.presentationml.slideLayout+xml"/>
  <Override PartName="/ppt/slideLayouts/slideLayout290.xml" ContentType="application/vnd.openxmlformats-officedocument.presentationml.slideLayout+xml"/>
  <Override PartName="/ppt/theme/theme29.xml" ContentType="application/vnd.openxmlformats-officedocument.theme+xml"/>
  <Override PartName="/ppt/slideLayouts/slideLayout291.xml" ContentType="application/vnd.openxmlformats-officedocument.presentationml.slideLayout+xml"/>
  <Override PartName="/ppt/slideLayouts/slideLayout292.xml" ContentType="application/vnd.openxmlformats-officedocument.presentationml.slideLayout+xml"/>
  <Override PartName="/ppt/slideLayouts/slideLayout293.xml" ContentType="application/vnd.openxmlformats-officedocument.presentationml.slideLayout+xml"/>
  <Override PartName="/ppt/slideLayouts/slideLayout294.xml" ContentType="application/vnd.openxmlformats-officedocument.presentationml.slideLayout+xml"/>
  <Override PartName="/ppt/slideLayouts/slideLayout29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297.xml" ContentType="application/vnd.openxmlformats-officedocument.presentationml.slideLayout+xml"/>
  <Override PartName="/ppt/slideLayouts/slideLayout298.xml" ContentType="application/vnd.openxmlformats-officedocument.presentationml.slideLayout+xml"/>
  <Override PartName="/ppt/theme/theme30.xml" ContentType="application/vnd.openxmlformats-officedocument.theme+xml"/>
  <Override PartName="/ppt/slideLayouts/slideLayout299.xml" ContentType="application/vnd.openxmlformats-officedocument.presentationml.slideLayout+xml"/>
  <Override PartName="/ppt/slideLayouts/slideLayout300.xml" ContentType="application/vnd.openxmlformats-officedocument.presentationml.slideLayout+xml"/>
  <Override PartName="/ppt/slideLayouts/slideLayout301.xml" ContentType="application/vnd.openxmlformats-officedocument.presentationml.slideLayout+xml"/>
  <Override PartName="/ppt/slideLayouts/slideLayout30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slideLayouts/slideLayout304.xml" ContentType="application/vnd.openxmlformats-officedocument.presentationml.slideLayout+xml"/>
  <Override PartName="/ppt/slideLayouts/slideLayout305.xml" ContentType="application/vnd.openxmlformats-officedocument.presentationml.slideLayout+xml"/>
  <Override PartName="/ppt/slideLayouts/slideLayout306.xml" ContentType="application/vnd.openxmlformats-officedocument.presentationml.slideLayout+xml"/>
  <Override PartName="/ppt/slideLayouts/slideLayout307.xml" ContentType="application/vnd.openxmlformats-officedocument.presentationml.slideLayout+xml"/>
  <Override PartName="/ppt/theme/theme31.xml" ContentType="application/vnd.openxmlformats-officedocument.theme+xml"/>
  <Override PartName="/ppt/slideLayouts/slideLayout308.xml" ContentType="application/vnd.openxmlformats-officedocument.presentationml.slideLayout+xml"/>
  <Override PartName="/ppt/slideLayouts/slideLayout309.xml" ContentType="application/vnd.openxmlformats-officedocument.presentationml.slideLayout+xml"/>
  <Override PartName="/ppt/slideLayouts/slideLayout310.xml" ContentType="application/vnd.openxmlformats-officedocument.presentationml.slideLayout+xml"/>
  <Override PartName="/ppt/slideLayouts/slideLayout311.xml" ContentType="application/vnd.openxmlformats-officedocument.presentationml.slideLayout+xml"/>
  <Override PartName="/ppt/slideLayouts/slideLayout312.xml" ContentType="application/vnd.openxmlformats-officedocument.presentationml.slideLayout+xml"/>
  <Override PartName="/ppt/slideLayouts/slideLayout313.xml" ContentType="application/vnd.openxmlformats-officedocument.presentationml.slideLayout+xml"/>
  <Override PartName="/ppt/slideLayouts/slideLayout314.xml" ContentType="application/vnd.openxmlformats-officedocument.presentationml.slideLayout+xml"/>
  <Override PartName="/ppt/slideLayouts/slideLayout315.xml" ContentType="application/vnd.openxmlformats-officedocument.presentationml.slideLayout+xml"/>
  <Override PartName="/ppt/theme/theme32.xml" ContentType="application/vnd.openxmlformats-officedocument.theme+xml"/>
  <Override PartName="/ppt/theme/theme33.xml" ContentType="application/vnd.openxmlformats-officedocument.theme+xml"/>
  <Override PartName="/ppt/theme/theme3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  <p:sldMasterId id="2147483650" r:id="rId2"/>
    <p:sldMasterId id="2147483654" r:id="rId3"/>
    <p:sldMasterId id="2147484206" r:id="rId4"/>
    <p:sldMasterId id="2147484218" r:id="rId5"/>
    <p:sldMasterId id="2147484232" r:id="rId6"/>
    <p:sldMasterId id="2147484242" r:id="rId7"/>
    <p:sldMasterId id="2147484259" r:id="rId8"/>
    <p:sldMasterId id="2147484271" r:id="rId9"/>
    <p:sldMasterId id="2147484281" r:id="rId10"/>
    <p:sldMasterId id="2147484291" r:id="rId11"/>
    <p:sldMasterId id="2147484301" r:id="rId12"/>
    <p:sldMasterId id="2147484311" r:id="rId13"/>
    <p:sldMasterId id="2147484321" r:id="rId14"/>
    <p:sldMasterId id="2147484331" r:id="rId15"/>
    <p:sldMasterId id="2147484343" r:id="rId16"/>
    <p:sldMasterId id="2147484353" r:id="rId17"/>
    <p:sldMasterId id="2147484363" r:id="rId18"/>
    <p:sldMasterId id="2147484410" r:id="rId19"/>
    <p:sldMasterId id="2147484420" r:id="rId20"/>
    <p:sldMasterId id="2147484438" r:id="rId21"/>
    <p:sldMasterId id="2147484450" r:id="rId22"/>
    <p:sldMasterId id="2147484472" r:id="rId23"/>
    <p:sldMasterId id="2147484482" r:id="rId24"/>
    <p:sldMasterId id="2147484492" r:id="rId25"/>
    <p:sldMasterId id="2147484503" r:id="rId26"/>
    <p:sldMasterId id="2147484513" r:id="rId27"/>
    <p:sldMasterId id="2147484522" r:id="rId28"/>
    <p:sldMasterId id="2147484531" r:id="rId29"/>
    <p:sldMasterId id="2147484540" r:id="rId30"/>
    <p:sldMasterId id="2147484549" r:id="rId31"/>
    <p:sldMasterId id="2147484559" r:id="rId32"/>
  </p:sldMasterIdLst>
  <p:notesMasterIdLst>
    <p:notesMasterId r:id="rId57"/>
  </p:notesMasterIdLst>
  <p:handoutMasterIdLst>
    <p:handoutMasterId r:id="rId58"/>
  </p:handoutMasterIdLst>
  <p:sldIdLst>
    <p:sldId id="422" r:id="rId33"/>
    <p:sldId id="466" r:id="rId34"/>
    <p:sldId id="429" r:id="rId35"/>
    <p:sldId id="430" r:id="rId36"/>
    <p:sldId id="431" r:id="rId37"/>
    <p:sldId id="438" r:id="rId38"/>
    <p:sldId id="455" r:id="rId39"/>
    <p:sldId id="434" r:id="rId40"/>
    <p:sldId id="435" r:id="rId41"/>
    <p:sldId id="465" r:id="rId42"/>
    <p:sldId id="464" r:id="rId43"/>
    <p:sldId id="463" r:id="rId44"/>
    <p:sldId id="461" r:id="rId45"/>
    <p:sldId id="456" r:id="rId46"/>
    <p:sldId id="441" r:id="rId47"/>
    <p:sldId id="445" r:id="rId48"/>
    <p:sldId id="450" r:id="rId49"/>
    <p:sldId id="442" r:id="rId50"/>
    <p:sldId id="444" r:id="rId51"/>
    <p:sldId id="451" r:id="rId52"/>
    <p:sldId id="459" r:id="rId53"/>
    <p:sldId id="436" r:id="rId54"/>
    <p:sldId id="437" r:id="rId55"/>
    <p:sldId id="417" r:id="rId56"/>
  </p:sldIdLst>
  <p:sldSz cx="9144000" cy="6858000" type="screen4x3"/>
  <p:notesSz cx="6797675" cy="99282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3">
          <p15:clr>
            <a:srgbClr val="A4A3A4"/>
          </p15:clr>
        </p15:guide>
        <p15:guide id="2" pos="217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V Prasad     /ACTTM/ICICILOMBARD/PRBD" initials="JP/" lastIdx="0" clrIdx="0">
    <p:extLst>
      <p:ext uri="{19B8F6BF-5375-455C-9EA6-DF929625EA0E}">
        <p15:presenceInfo xmlns:p15="http://schemas.microsoft.com/office/powerpoint/2012/main" userId="S-1-5-21-1343024091-725345543-504838010-2135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4D"/>
    <a:srgbClr val="053C6D"/>
    <a:srgbClr val="972926"/>
    <a:srgbClr val="800000"/>
    <a:srgbClr val="E77817"/>
    <a:srgbClr val="D9D9D9"/>
    <a:srgbClr val="993300"/>
    <a:srgbClr val="003366"/>
    <a:srgbClr val="9933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1162" autoAdjust="0"/>
  </p:normalViewPr>
  <p:slideViewPr>
    <p:cSldViewPr>
      <p:cViewPr>
        <p:scale>
          <a:sx n="50" d="100"/>
          <a:sy n="50" d="100"/>
        </p:scale>
        <p:origin x="1086" y="2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20" y="-84"/>
      </p:cViewPr>
      <p:guideLst>
        <p:guide orient="horz" pos="2893"/>
        <p:guide pos="217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7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2.xml"/><Relationship Id="rId42" Type="http://schemas.openxmlformats.org/officeDocument/2006/relationships/slide" Target="slides/slide10.xml"/><Relationship Id="rId47" Type="http://schemas.openxmlformats.org/officeDocument/2006/relationships/slide" Target="slides/slide15.xml"/><Relationship Id="rId50" Type="http://schemas.openxmlformats.org/officeDocument/2006/relationships/slide" Target="slides/slide18.xml"/><Relationship Id="rId55" Type="http://schemas.openxmlformats.org/officeDocument/2006/relationships/slide" Target="slides/slide23.xml"/><Relationship Id="rId63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Master" Target="slideMasters/slideMaster29.xml"/><Relationship Id="rId41" Type="http://schemas.openxmlformats.org/officeDocument/2006/relationships/slide" Target="slides/slide9.xml"/><Relationship Id="rId54" Type="http://schemas.openxmlformats.org/officeDocument/2006/relationships/slide" Target="slides/slide2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" Target="slides/slide5.xml"/><Relationship Id="rId40" Type="http://schemas.openxmlformats.org/officeDocument/2006/relationships/slide" Target="slides/slide8.xml"/><Relationship Id="rId45" Type="http://schemas.openxmlformats.org/officeDocument/2006/relationships/slide" Target="slides/slide13.xml"/><Relationship Id="rId53" Type="http://schemas.openxmlformats.org/officeDocument/2006/relationships/slide" Target="slides/slide21.xml"/><Relationship Id="rId58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4.xml"/><Relationship Id="rId49" Type="http://schemas.openxmlformats.org/officeDocument/2006/relationships/slide" Target="slides/slide17.xml"/><Relationship Id="rId57" Type="http://schemas.openxmlformats.org/officeDocument/2006/relationships/notesMaster" Target="notesMasters/notesMaster1.xml"/><Relationship Id="rId61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12.xml"/><Relationship Id="rId52" Type="http://schemas.openxmlformats.org/officeDocument/2006/relationships/slide" Target="slides/slide20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" Target="slides/slide3.xml"/><Relationship Id="rId43" Type="http://schemas.openxmlformats.org/officeDocument/2006/relationships/slide" Target="slides/slide11.xml"/><Relationship Id="rId48" Type="http://schemas.openxmlformats.org/officeDocument/2006/relationships/slide" Target="slides/slide16.xml"/><Relationship Id="rId56" Type="http://schemas.openxmlformats.org/officeDocument/2006/relationships/slide" Target="slides/slide24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1.xml"/><Relationship Id="rId38" Type="http://schemas.openxmlformats.org/officeDocument/2006/relationships/slide" Target="slides/slide6.xml"/><Relationship Id="rId46" Type="http://schemas.openxmlformats.org/officeDocument/2006/relationships/slide" Target="slides/slide14.xml"/><Relationship Id="rId5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82031\AppData\Local\Microsoft\Windows\Temporary%20Internet%20Files\Content.Outlook\II80G4R7\Industry%20dat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82031\Desktop\IAI%20ppt%20for%20Bhargav%20CIGI\Industry%20data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960784313725481E-2"/>
          <c:y val="8.5106382978723707E-2"/>
          <c:w val="0.73857611548556434"/>
          <c:h val="0.80070921985815735"/>
        </c:manualLayout>
      </c:layout>
      <c:barChart>
        <c:barDir val="col"/>
        <c:grouping val="stacked"/>
        <c:varyColors val="0"/>
        <c:ser>
          <c:idx val="5"/>
          <c:order val="0"/>
          <c:tx>
            <c:strRef>
              <c:f>'Industry product'!$B$15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>
                    <a:solidFill>
                      <a:schemeClr val="bg1"/>
                    </a:solidFill>
                    <a:latin typeface="Zurich B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'Industry product'!$C$14:$D$14</c:f>
              <c:strCache>
                <c:ptCount val="2"/>
                <c:pt idx="0">
                  <c:v>FY2005</c:v>
                </c:pt>
                <c:pt idx="1">
                  <c:v>FY2015</c:v>
                </c:pt>
              </c:strCache>
            </c:strRef>
          </c:cat>
          <c:val>
            <c:numRef>
              <c:f>'Industry product'!$C$15:$D$15</c:f>
              <c:numCache>
                <c:formatCode>0%</c:formatCode>
                <c:ptCount val="2"/>
                <c:pt idx="0">
                  <c:v>0.16383044566114222</c:v>
                </c:pt>
                <c:pt idx="1">
                  <c:v>0.13311926489726691</c:v>
                </c:pt>
              </c:numCache>
            </c:numRef>
          </c:val>
        </c:ser>
        <c:ser>
          <c:idx val="4"/>
          <c:order val="1"/>
          <c:tx>
            <c:strRef>
              <c:f>'Industry product'!$B$16</c:f>
              <c:strCache>
                <c:ptCount val="1"/>
                <c:pt idx="0">
                  <c:v>Health &amp; PA</c:v>
                </c:pt>
              </c:strCache>
            </c:strRef>
          </c:tx>
          <c:spPr>
            <a:solidFill>
              <a:srgbClr val="AF292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>
                    <a:solidFill>
                      <a:schemeClr val="bg1"/>
                    </a:solidFill>
                    <a:latin typeface="Zurich B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'Industry product'!$C$14:$D$14</c:f>
              <c:strCache>
                <c:ptCount val="2"/>
                <c:pt idx="0">
                  <c:v>FY2005</c:v>
                </c:pt>
                <c:pt idx="1">
                  <c:v>FY2015</c:v>
                </c:pt>
              </c:strCache>
            </c:strRef>
          </c:cat>
          <c:val>
            <c:numRef>
              <c:f>'Industry product'!$C$16:$D$16</c:f>
              <c:numCache>
                <c:formatCode>0%</c:formatCode>
                <c:ptCount val="2"/>
                <c:pt idx="0">
                  <c:v>0.1198693830321757</c:v>
                </c:pt>
                <c:pt idx="1">
                  <c:v>0.26633057642585822</c:v>
                </c:pt>
              </c:numCache>
            </c:numRef>
          </c:val>
        </c:ser>
        <c:ser>
          <c:idx val="3"/>
          <c:order val="2"/>
          <c:tx>
            <c:strRef>
              <c:f>'Industry product'!$B$17</c:f>
              <c:strCache>
                <c:ptCount val="1"/>
                <c:pt idx="0">
                  <c:v>Own Damage</c:v>
                </c:pt>
              </c:strCache>
            </c:strRef>
          </c:tx>
          <c:spPr>
            <a:solidFill>
              <a:srgbClr val="053C6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>
                    <a:solidFill>
                      <a:schemeClr val="bg1"/>
                    </a:solidFill>
                    <a:latin typeface="Zurich B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'Industry product'!$C$14:$D$14</c:f>
              <c:strCache>
                <c:ptCount val="2"/>
                <c:pt idx="0">
                  <c:v>FY2005</c:v>
                </c:pt>
                <c:pt idx="1">
                  <c:v>FY2015</c:v>
                </c:pt>
              </c:strCache>
            </c:strRef>
          </c:cat>
          <c:val>
            <c:numRef>
              <c:f>'Industry product'!$C$17:$D$17</c:f>
              <c:numCache>
                <c:formatCode>0%</c:formatCode>
                <c:ptCount val="2"/>
                <c:pt idx="0">
                  <c:v>0.28648979627391752</c:v>
                </c:pt>
                <c:pt idx="1">
                  <c:v>0.22868543913590886</c:v>
                </c:pt>
              </c:numCache>
            </c:numRef>
          </c:val>
        </c:ser>
        <c:ser>
          <c:idx val="2"/>
          <c:order val="3"/>
          <c:tx>
            <c:strRef>
              <c:f>'Industry product'!$B$18</c:f>
              <c:strCache>
                <c:ptCount val="1"/>
                <c:pt idx="0">
                  <c:v>Third Party</c:v>
                </c:pt>
              </c:strCache>
            </c:strRef>
          </c:tx>
          <c:spPr>
            <a:solidFill>
              <a:srgbClr val="E7781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>
                    <a:solidFill>
                      <a:srgbClr val="00004D"/>
                    </a:solidFill>
                    <a:latin typeface="Zurich B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'Industry product'!$C$14:$D$14</c:f>
              <c:strCache>
                <c:ptCount val="2"/>
                <c:pt idx="0">
                  <c:v>FY2005</c:v>
                </c:pt>
                <c:pt idx="1">
                  <c:v>FY2015</c:v>
                </c:pt>
              </c:strCache>
            </c:strRef>
          </c:cat>
          <c:val>
            <c:numRef>
              <c:f>'Industry product'!$C$18:$D$18</c:f>
              <c:numCache>
                <c:formatCode>0%</c:formatCode>
                <c:ptCount val="2"/>
                <c:pt idx="0">
                  <c:v>0.12935678780398202</c:v>
                </c:pt>
                <c:pt idx="1">
                  <c:v>0.21336551685050614</c:v>
                </c:pt>
              </c:numCache>
            </c:numRef>
          </c:val>
        </c:ser>
        <c:ser>
          <c:idx val="0"/>
          <c:order val="4"/>
          <c:tx>
            <c:strRef>
              <c:f>'Industry product'!$B$19</c:f>
              <c:strCache>
                <c:ptCount val="1"/>
                <c:pt idx="0">
                  <c:v>Marine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>
                    <a:solidFill>
                      <a:schemeClr val="bg1"/>
                    </a:solidFill>
                    <a:latin typeface="Zurich B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'Industry product'!$C$14:$D$14</c:f>
              <c:strCache>
                <c:ptCount val="2"/>
                <c:pt idx="0">
                  <c:v>FY2005</c:v>
                </c:pt>
                <c:pt idx="1">
                  <c:v>FY2015</c:v>
                </c:pt>
              </c:strCache>
            </c:strRef>
          </c:cat>
          <c:val>
            <c:numRef>
              <c:f>'Industry product'!$C$19:$D$19</c:f>
              <c:numCache>
                <c:formatCode>0%</c:formatCode>
                <c:ptCount val="2"/>
                <c:pt idx="0">
                  <c:v>6.9590441687348209E-2</c:v>
                </c:pt>
                <c:pt idx="1">
                  <c:v>3.5626045471145125E-2</c:v>
                </c:pt>
              </c:numCache>
            </c:numRef>
          </c:val>
        </c:ser>
        <c:ser>
          <c:idx val="1"/>
          <c:order val="5"/>
          <c:tx>
            <c:strRef>
              <c:f>'Industry product'!$B$20</c:f>
              <c:strCache>
                <c:ptCount val="1"/>
                <c:pt idx="0">
                  <c:v>Property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>
                    <a:solidFill>
                      <a:srgbClr val="00004D"/>
                    </a:solidFill>
                    <a:latin typeface="Zurich BT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'Industry product'!$C$14:$D$14</c:f>
              <c:strCache>
                <c:ptCount val="2"/>
                <c:pt idx="0">
                  <c:v>FY2005</c:v>
                </c:pt>
                <c:pt idx="1">
                  <c:v>FY2015</c:v>
                </c:pt>
              </c:strCache>
            </c:strRef>
          </c:cat>
          <c:val>
            <c:numRef>
              <c:f>'Industry product'!$C$20:$D$20</c:f>
              <c:numCache>
                <c:formatCode>0%</c:formatCode>
                <c:ptCount val="2"/>
                <c:pt idx="0">
                  <c:v>0.23086314554143647</c:v>
                </c:pt>
                <c:pt idx="1">
                  <c:v>0.12287315721931659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1440960"/>
        <c:axId val="308984464"/>
      </c:barChart>
      <c:catAx>
        <c:axId val="27144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b="1">
                <a:solidFill>
                  <a:srgbClr val="00004D"/>
                </a:solidFill>
                <a:latin typeface="Zurich BT" pitchFamily="34" charset="0"/>
              </a:defRPr>
            </a:pPr>
            <a:endParaRPr lang="en-US"/>
          </a:p>
        </c:txPr>
        <c:crossAx val="308984464"/>
        <c:crosses val="autoZero"/>
        <c:auto val="1"/>
        <c:lblAlgn val="ctr"/>
        <c:lblOffset val="100"/>
        <c:noMultiLvlLbl val="0"/>
      </c:catAx>
      <c:valAx>
        <c:axId val="308984464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27144096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ayout>
        <c:manualLayout>
          <c:xMode val="edge"/>
          <c:yMode val="edge"/>
          <c:x val="0.76602314373478264"/>
          <c:y val="4.1480984782905982E-2"/>
          <c:w val="0.16236523166051303"/>
          <c:h val="0.87722615681707894"/>
        </c:manualLayout>
      </c:layout>
      <c:overlay val="0"/>
      <c:txPr>
        <a:bodyPr/>
        <a:lstStyle/>
        <a:p>
          <a:pPr>
            <a:defRPr lang="en-US" b="1">
              <a:solidFill>
                <a:srgbClr val="00004D"/>
              </a:solidFill>
              <a:latin typeface="Zurich BT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6975308641975349E-2"/>
          <c:y val="5.7291666666666664E-2"/>
          <c:w val="0.77009332166812638"/>
          <c:h val="0.77500000000000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'Industry at slide'!$AC$79</c:f>
              <c:strCache>
                <c:ptCount val="1"/>
                <c:pt idx="0">
                  <c:v>Pvt - Third Party</c:v>
                </c:pt>
              </c:strCache>
            </c:strRef>
          </c:tx>
          <c:spPr>
            <a:solidFill>
              <a:srgbClr val="97292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'Industry at slide'!$AD$78:$AF$78</c:f>
              <c:strCache>
                <c:ptCount val="3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</c:strCache>
            </c:strRef>
          </c:cat>
          <c:val>
            <c:numRef>
              <c:f>'Industry at slide'!$AD$79:$AF$79</c:f>
              <c:numCache>
                <c:formatCode>_(* #,##0_);_(* \(#,##0\);_(* "-"??_);_(@_)</c:formatCode>
                <c:ptCount val="3"/>
                <c:pt idx="0">
                  <c:v>77.954390000000004</c:v>
                </c:pt>
                <c:pt idx="1">
                  <c:v>81.819090000000003</c:v>
                </c:pt>
                <c:pt idx="2">
                  <c:v>94.932945000000004</c:v>
                </c:pt>
              </c:numCache>
            </c:numRef>
          </c:val>
        </c:ser>
        <c:ser>
          <c:idx val="1"/>
          <c:order val="1"/>
          <c:tx>
            <c:strRef>
              <c:f>'Industry at slide'!$AC$80</c:f>
              <c:strCache>
                <c:ptCount val="1"/>
                <c:pt idx="0">
                  <c:v>Pvt - Total</c:v>
                </c:pt>
              </c:strCache>
            </c:strRef>
          </c:tx>
          <c:spPr>
            <a:solidFill>
              <a:srgbClr val="053C6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'Industry at slide'!$AD$78:$AF$78</c:f>
              <c:strCache>
                <c:ptCount val="3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</c:strCache>
            </c:strRef>
          </c:cat>
          <c:val>
            <c:numRef>
              <c:f>'Industry at slide'!$AD$80:$AF$80</c:f>
              <c:numCache>
                <c:formatCode>_(* #,##0_);_(* \(#,##0\);_(* "-"??_);_(@_)</c:formatCode>
                <c:ptCount val="3"/>
                <c:pt idx="0">
                  <c:v>96.429462799999982</c:v>
                </c:pt>
                <c:pt idx="1">
                  <c:v>105.22693</c:v>
                </c:pt>
                <c:pt idx="2">
                  <c:v>123.98162700000022</c:v>
                </c:pt>
              </c:numCache>
            </c:numRef>
          </c:val>
        </c:ser>
        <c:ser>
          <c:idx val="2"/>
          <c:order val="2"/>
          <c:tx>
            <c:strRef>
              <c:f>'Industry at slide'!$AC$81</c:f>
              <c:strCache>
                <c:ptCount val="1"/>
              </c:strCache>
            </c:strRef>
          </c:tx>
          <c:invertIfNegative val="0"/>
          <c:cat>
            <c:strRef>
              <c:f>'Industry at slide'!$AD$78:$AF$78</c:f>
              <c:strCache>
                <c:ptCount val="3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</c:strCache>
            </c:strRef>
          </c:cat>
          <c:val>
            <c:numRef>
              <c:f>'Industry at slide'!$AD$81:$AF$81</c:f>
              <c:numCache>
                <c:formatCode>0%</c:formatCode>
                <c:ptCount val="3"/>
                <c:pt idx="0">
                  <c:v>0.80840842348859665</c:v>
                </c:pt>
                <c:pt idx="1">
                  <c:v>0.7775489601378659</c:v>
                </c:pt>
                <c:pt idx="2">
                  <c:v>0.76570171965883627</c:v>
                </c:pt>
              </c:numCache>
            </c:numRef>
          </c:val>
        </c:ser>
        <c:ser>
          <c:idx val="3"/>
          <c:order val="3"/>
          <c:tx>
            <c:strRef>
              <c:f>'Industry at slide'!$AC$82</c:f>
              <c:strCache>
                <c:ptCount val="1"/>
              </c:strCache>
            </c:strRef>
          </c:tx>
          <c:invertIfNegative val="0"/>
          <c:cat>
            <c:strRef>
              <c:f>'Industry at slide'!$AD$78:$AF$78</c:f>
              <c:strCache>
                <c:ptCount val="3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</c:strCache>
            </c:strRef>
          </c:cat>
          <c:val>
            <c:numRef>
              <c:f>'Industry at slide'!$AD$82:$AF$82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'Industry at slide'!$AC$83</c:f>
              <c:strCache>
                <c:ptCount val="1"/>
                <c:pt idx="0">
                  <c:v>Pub - Third Party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227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'Industry at slide'!$AD$78:$AF$78</c:f>
              <c:strCache>
                <c:ptCount val="3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</c:strCache>
            </c:strRef>
          </c:cat>
          <c:val>
            <c:numRef>
              <c:f>'Industry at slide'!$AD$83:$AF$83</c:f>
              <c:numCache>
                <c:formatCode>_(* #,##0_);_(* \(#,##0\);_(* "-"??_);_(@_)</c:formatCode>
                <c:ptCount val="3"/>
                <c:pt idx="0">
                  <c:v>160.2115539999995</c:v>
                </c:pt>
                <c:pt idx="1">
                  <c:v>196.28471499999998</c:v>
                </c:pt>
                <c:pt idx="2">
                  <c:v>232.38501700000046</c:v>
                </c:pt>
              </c:numCache>
            </c:numRef>
          </c:val>
        </c:ser>
        <c:ser>
          <c:idx val="5"/>
          <c:order val="5"/>
          <c:tx>
            <c:strRef>
              <c:f>'Industry at slide'!$AC$84</c:f>
              <c:strCache>
                <c:ptCount val="1"/>
                <c:pt idx="0">
                  <c:v>Pub - Total</c:v>
                </c:pt>
              </c:strCache>
            </c:strRef>
          </c:tx>
          <c:spPr>
            <a:solidFill>
              <a:srgbClr val="E77817"/>
            </a:solidFill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341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'Industry at slide'!$AD$78:$AF$78</c:f>
              <c:strCache>
                <c:ptCount val="3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</c:strCache>
            </c:strRef>
          </c:cat>
          <c:val>
            <c:numRef>
              <c:f>'Industry at slide'!$AD$84:$AF$84</c:f>
              <c:numCache>
                <c:formatCode>_(* #,##0_);_(* \(#,##0\);_(* "-"??_);_(@_)</c:formatCode>
                <c:ptCount val="3"/>
                <c:pt idx="0">
                  <c:v>258.02353899999883</c:v>
                </c:pt>
                <c:pt idx="1">
                  <c:v>299.84060399999998</c:v>
                </c:pt>
                <c:pt idx="2">
                  <c:v>344.74788200000086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0517496"/>
        <c:axId val="310518280"/>
      </c:barChart>
      <c:catAx>
        <c:axId val="310517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Zurich BT" pitchFamily="34" charset="0"/>
              </a:defRPr>
            </a:pPr>
            <a:endParaRPr lang="en-US"/>
          </a:p>
        </c:txPr>
        <c:crossAx val="310518280"/>
        <c:crosses val="autoZero"/>
        <c:auto val="1"/>
        <c:lblAlgn val="ctr"/>
        <c:lblOffset val="100"/>
        <c:noMultiLvlLbl val="0"/>
      </c:catAx>
      <c:valAx>
        <c:axId val="310518280"/>
        <c:scaling>
          <c:orientation val="minMax"/>
        </c:scaling>
        <c:delete val="1"/>
        <c:axPos val="l"/>
        <c:numFmt formatCode="_(* #,##0_);_(* \(#,##0\);_(* &quot;-&quot;??_);_(@_)" sourceLinked="1"/>
        <c:majorTickMark val="out"/>
        <c:minorTickMark val="none"/>
        <c:tickLblPos val="nextTo"/>
        <c:crossAx val="310517496"/>
        <c:crosses val="autoZero"/>
        <c:crossBetween val="between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5716596189365148"/>
          <c:y val="0.24856135170603724"/>
          <c:w val="0.23632401028207833"/>
          <c:h val="0.55961061962983205"/>
        </c:manualLayout>
      </c:layout>
      <c:overlay val="0"/>
    </c:legend>
    <c:plotVisOnly val="1"/>
    <c:dispBlanksAs val="gap"/>
    <c:showDLblsOverMax val="0"/>
  </c:chart>
  <c:spPr>
    <a:solidFill>
      <a:prstClr val="white">
        <a:lumMod val="95000"/>
      </a:prstClr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53C6D"/>
            </a:solidFill>
          </c:spPr>
          <c:invertIfNegative val="0"/>
          <c:dLbls>
            <c:dLbl>
              <c:idx val="12"/>
              <c:layout>
                <c:manualLayout>
                  <c:x val="1.6844833171363791E-2"/>
                  <c:y val="1.990049751243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'Historical Data'!$A$4:$A$18</c:f>
              <c:strCache>
                <c:ptCount val="15"/>
                <c:pt idx="0">
                  <c:v>FY01</c:v>
                </c:pt>
                <c:pt idx="1">
                  <c:v>FY02</c:v>
                </c:pt>
                <c:pt idx="2">
                  <c:v>FY03</c:v>
                </c:pt>
                <c:pt idx="3">
                  <c:v>FY04</c:v>
                </c:pt>
                <c:pt idx="4">
                  <c:v>FY05</c:v>
                </c:pt>
                <c:pt idx="5">
                  <c:v>FY06</c:v>
                </c:pt>
                <c:pt idx="6">
                  <c:v>FY07</c:v>
                </c:pt>
                <c:pt idx="7">
                  <c:v>FY08</c:v>
                </c:pt>
                <c:pt idx="8">
                  <c:v>FY09</c:v>
                </c:pt>
                <c:pt idx="9">
                  <c:v>FY10</c:v>
                </c:pt>
                <c:pt idx="10">
                  <c:v>FY11</c:v>
                </c:pt>
                <c:pt idx="11">
                  <c:v>FY12</c:v>
                </c:pt>
                <c:pt idx="12">
                  <c:v>FY13</c:v>
                </c:pt>
                <c:pt idx="13">
                  <c:v>FY14</c:v>
                </c:pt>
                <c:pt idx="14">
                  <c:v>FY15</c:v>
                </c:pt>
              </c:strCache>
            </c:strRef>
          </c:cat>
          <c:val>
            <c:numRef>
              <c:f>'Historical Data'!$F$4:$F$18</c:f>
              <c:numCache>
                <c:formatCode>0%</c:formatCode>
                <c:ptCount val="15"/>
                <c:pt idx="0">
                  <c:v>6.0000000000000032E-2</c:v>
                </c:pt>
                <c:pt idx="1">
                  <c:v>-4.0000000000000022E-2</c:v>
                </c:pt>
                <c:pt idx="2">
                  <c:v>8.0000000000000043E-2</c:v>
                </c:pt>
                <c:pt idx="3">
                  <c:v>0.16</c:v>
                </c:pt>
                <c:pt idx="4">
                  <c:v>0.13</c:v>
                </c:pt>
                <c:pt idx="5">
                  <c:v>0.13</c:v>
                </c:pt>
                <c:pt idx="6">
                  <c:v>0.2100000000000001</c:v>
                </c:pt>
                <c:pt idx="7">
                  <c:v>0.13</c:v>
                </c:pt>
                <c:pt idx="8">
                  <c:v>2.0000000000000011E-2</c:v>
                </c:pt>
                <c:pt idx="9">
                  <c:v>0.05</c:v>
                </c:pt>
                <c:pt idx="10">
                  <c:v>-0.05</c:v>
                </c:pt>
                <c:pt idx="11">
                  <c:v>-1.0000000000000005E-2</c:v>
                </c:pt>
                <c:pt idx="12">
                  <c:v>0.127</c:v>
                </c:pt>
                <c:pt idx="13">
                  <c:v>0.1470000000000001</c:v>
                </c:pt>
                <c:pt idx="14">
                  <c:v>0.13548246305868553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980544"/>
        <c:axId val="308979368"/>
      </c:barChart>
      <c:lineChart>
        <c:grouping val="standard"/>
        <c:varyColors val="0"/>
        <c:ser>
          <c:idx val="1"/>
          <c:order val="1"/>
          <c:tx>
            <c:strRef>
              <c:f>'Historical Data'!$C$3</c:f>
              <c:strCache>
                <c:ptCount val="1"/>
                <c:pt idx="0">
                  <c:v>Net Worth</c:v>
                </c:pt>
              </c:strCache>
            </c:strRef>
          </c:tx>
          <c:spPr>
            <a:ln>
              <a:solidFill>
                <a:srgbClr val="972926"/>
              </a:solidFill>
            </a:ln>
          </c:spPr>
          <c:cat>
            <c:strRef>
              <c:f>'Historical Data'!$A$4:$A$18</c:f>
              <c:strCache>
                <c:ptCount val="15"/>
                <c:pt idx="0">
                  <c:v>FY01</c:v>
                </c:pt>
                <c:pt idx="1">
                  <c:v>FY02</c:v>
                </c:pt>
                <c:pt idx="2">
                  <c:v>FY03</c:v>
                </c:pt>
                <c:pt idx="3">
                  <c:v>FY04</c:v>
                </c:pt>
                <c:pt idx="4">
                  <c:v>FY05</c:v>
                </c:pt>
                <c:pt idx="5">
                  <c:v>FY06</c:v>
                </c:pt>
                <c:pt idx="6">
                  <c:v>FY07</c:v>
                </c:pt>
                <c:pt idx="7">
                  <c:v>FY08</c:v>
                </c:pt>
                <c:pt idx="8">
                  <c:v>FY09</c:v>
                </c:pt>
                <c:pt idx="9">
                  <c:v>FY10</c:v>
                </c:pt>
                <c:pt idx="10">
                  <c:v>FY11</c:v>
                </c:pt>
                <c:pt idx="11">
                  <c:v>FY12</c:v>
                </c:pt>
                <c:pt idx="12">
                  <c:v>FY13</c:v>
                </c:pt>
                <c:pt idx="13">
                  <c:v>FY14</c:v>
                </c:pt>
                <c:pt idx="14">
                  <c:v>FY15</c:v>
                </c:pt>
              </c:strCache>
            </c:strRef>
          </c:cat>
          <c:val>
            <c:numRef>
              <c:f>'Historical Data'!$C$4:$C$18</c:f>
              <c:numCache>
                <c:formatCode>_(* #,##0_);_(* \(#,##0\);_(* "-"??_);_(@_)</c:formatCode>
                <c:ptCount val="15"/>
                <c:pt idx="0">
                  <c:v>66.326999999999998</c:v>
                </c:pt>
                <c:pt idx="1">
                  <c:v>67.220600000000005</c:v>
                </c:pt>
                <c:pt idx="2">
                  <c:v>74.838399999999979</c:v>
                </c:pt>
                <c:pt idx="3">
                  <c:v>80.40979999999999</c:v>
                </c:pt>
                <c:pt idx="4">
                  <c:v>93.792641999999972</c:v>
                </c:pt>
                <c:pt idx="5">
                  <c:v>111.99189100000002</c:v>
                </c:pt>
                <c:pt idx="6">
                  <c:v>144.54647800000001</c:v>
                </c:pt>
                <c:pt idx="7">
                  <c:v>172.92486800000003</c:v>
                </c:pt>
                <c:pt idx="8">
                  <c:v>190.52930000000001</c:v>
                </c:pt>
                <c:pt idx="9">
                  <c:v>205.98130000000012</c:v>
                </c:pt>
                <c:pt idx="10">
                  <c:v>214.08696600000007</c:v>
                </c:pt>
                <c:pt idx="11">
                  <c:v>235.9769</c:v>
                </c:pt>
                <c:pt idx="12">
                  <c:v>278.8</c:v>
                </c:pt>
                <c:pt idx="13">
                  <c:v>325</c:v>
                </c:pt>
                <c:pt idx="14">
                  <c:v>374.1500000000002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8983680"/>
        <c:axId val="308982112"/>
      </c:lineChart>
      <c:catAx>
        <c:axId val="308980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53C6D"/>
                </a:solidFill>
              </a:defRPr>
            </a:pPr>
            <a:endParaRPr lang="en-US"/>
          </a:p>
        </c:txPr>
        <c:crossAx val="308979368"/>
        <c:crosses val="autoZero"/>
        <c:auto val="1"/>
        <c:lblAlgn val="ctr"/>
        <c:lblOffset val="100"/>
        <c:noMultiLvlLbl val="0"/>
      </c:catAx>
      <c:valAx>
        <c:axId val="3089793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1">
                    <a:solidFill>
                      <a:srgbClr val="053C6D"/>
                    </a:solidFill>
                  </a:defRPr>
                </a:pPr>
                <a:r>
                  <a:rPr lang="en-IN" b="1">
                    <a:solidFill>
                      <a:srgbClr val="053C6D"/>
                    </a:solidFill>
                  </a:rPr>
                  <a:t>Retunr</a:t>
                </a:r>
                <a:r>
                  <a:rPr lang="en-IN" b="1" baseline="0">
                    <a:solidFill>
                      <a:srgbClr val="053C6D"/>
                    </a:solidFill>
                  </a:rPr>
                  <a:t> on Equity</a:t>
                </a:r>
                <a:endParaRPr lang="en-IN" b="1">
                  <a:solidFill>
                    <a:srgbClr val="053C6D"/>
                  </a:solidFill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53C6D"/>
                </a:solidFill>
              </a:defRPr>
            </a:pPr>
            <a:endParaRPr lang="en-US"/>
          </a:p>
        </c:txPr>
        <c:crossAx val="308980544"/>
        <c:crosses val="autoZero"/>
        <c:crossBetween val="between"/>
      </c:valAx>
      <c:valAx>
        <c:axId val="308982112"/>
        <c:scaling>
          <c:orientation val="minMax"/>
          <c:min val="-1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972926"/>
                    </a:solidFill>
                  </a:defRPr>
                </a:pPr>
                <a:r>
                  <a:rPr lang="en-IN">
                    <a:solidFill>
                      <a:srgbClr val="972926"/>
                    </a:solidFill>
                  </a:rPr>
                  <a:t>Net</a:t>
                </a:r>
                <a:r>
                  <a:rPr lang="en-IN" baseline="0">
                    <a:solidFill>
                      <a:srgbClr val="972926"/>
                    </a:solidFill>
                  </a:rPr>
                  <a:t> Worth in INR Billions</a:t>
                </a:r>
                <a:endParaRPr lang="en-IN">
                  <a:solidFill>
                    <a:srgbClr val="972926"/>
                  </a:solidFill>
                </a:endParaRPr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972926"/>
                </a:solidFill>
              </a:defRPr>
            </a:pPr>
            <a:endParaRPr lang="en-US"/>
          </a:p>
        </c:txPr>
        <c:crossAx val="308983680"/>
        <c:crosses val="max"/>
        <c:crossBetween val="between"/>
      </c:valAx>
      <c:catAx>
        <c:axId val="308983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8982112"/>
        <c:crossesAt val="0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0.10294</cdr:x>
      <cdr:y>0</cdr:y>
    </cdr:from>
    <cdr:to>
      <cdr:x>0.29883</cdr:x>
      <cdr:y>0.07305</cdr:y>
    </cdr:to>
    <cdr:sp macro="" textlink="">
      <cdr:nvSpPr>
        <cdr:cNvPr id="2" name="TextBox 12"/>
        <cdr:cNvSpPr txBox="1"/>
      </cdr:nvSpPr>
      <cdr:spPr>
        <a:xfrm xmlns:a="http://schemas.openxmlformats.org/drawingml/2006/main">
          <a:off x="533400" y="0"/>
          <a:ext cx="1015021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GB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5pPr>
          <a:lvl6pPr marL="2286000" algn="l" defTabSz="914400" rtl="0" eaLnBrk="1" latinLnBrk="0" hangingPunct="1"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6pPr>
          <a:lvl7pPr marL="2743200" algn="l" defTabSz="914400" rtl="0" eaLnBrk="1" latinLnBrk="0" hangingPunct="1"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7pPr>
          <a:lvl8pPr marL="3200400" algn="l" defTabSz="914400" rtl="0" eaLnBrk="1" latinLnBrk="0" hangingPunct="1"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8pPr>
          <a:lvl9pPr marL="3657600" algn="l" defTabSz="914400" rtl="0" eaLnBrk="1" latinLnBrk="0" hangingPunct="1"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9pPr>
        </a:lstStyle>
        <a:p xmlns:a="http://schemas.openxmlformats.org/drawingml/2006/main">
          <a:r>
            <a:rPr lang="en-IN" sz="1100" b="1" dirty="0" smtClean="0">
              <a:solidFill>
                <a:srgbClr val="00004D"/>
              </a:solidFill>
              <a:latin typeface="Zurich BT"/>
            </a:rPr>
            <a:t>180.5 </a:t>
          </a:r>
          <a:r>
            <a:rPr lang="en-IN" sz="1100" b="1" dirty="0" err="1" smtClean="0">
              <a:solidFill>
                <a:srgbClr val="00004D"/>
              </a:solidFill>
              <a:latin typeface="Zurich BT"/>
            </a:rPr>
            <a:t>bn</a:t>
          </a:r>
          <a:r>
            <a:rPr lang="en-IN" sz="1100" b="1" dirty="0" smtClean="0">
              <a:solidFill>
                <a:srgbClr val="00004D"/>
              </a:solidFill>
              <a:latin typeface="Zurich BT"/>
            </a:rPr>
            <a:t> INR</a:t>
          </a:r>
          <a:endParaRPr lang="en-IN" sz="1100" b="1" dirty="0">
            <a:solidFill>
              <a:srgbClr val="00004D"/>
            </a:solidFill>
            <a:latin typeface="Zurich BT"/>
          </a:endParaRPr>
        </a:p>
      </cdr:txBody>
    </cdr:sp>
  </cdr:relSizeAnchor>
  <cdr:relSizeAnchor xmlns:cdr="http://schemas.openxmlformats.org/drawingml/2006/chartDrawing">
    <cdr:from>
      <cdr:x>0.48529</cdr:x>
      <cdr:y>0</cdr:y>
    </cdr:from>
    <cdr:to>
      <cdr:x>0.6586</cdr:x>
      <cdr:y>0.07305</cdr:y>
    </cdr:to>
    <cdr:sp macro="" textlink="">
      <cdr:nvSpPr>
        <cdr:cNvPr id="3" name="TextBox 13"/>
        <cdr:cNvSpPr txBox="1"/>
      </cdr:nvSpPr>
      <cdr:spPr>
        <a:xfrm xmlns:a="http://schemas.openxmlformats.org/drawingml/2006/main">
          <a:off x="2514600" y="-76200"/>
          <a:ext cx="898003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GB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5pPr>
          <a:lvl6pPr marL="2286000" algn="l" defTabSz="914400" rtl="0" eaLnBrk="1" latinLnBrk="0" hangingPunct="1"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6pPr>
          <a:lvl7pPr marL="2743200" algn="l" defTabSz="914400" rtl="0" eaLnBrk="1" latinLnBrk="0" hangingPunct="1"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7pPr>
          <a:lvl8pPr marL="3200400" algn="l" defTabSz="914400" rtl="0" eaLnBrk="1" latinLnBrk="0" hangingPunct="1"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8pPr>
          <a:lvl9pPr marL="3657600" algn="l" defTabSz="914400" rtl="0" eaLnBrk="1" latinLnBrk="0" hangingPunct="1">
            <a:defRPr sz="1400" kern="1200">
              <a:solidFill>
                <a:sysClr val="window" lastClr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defRPr>
          </a:lvl9pPr>
        </a:lstStyle>
        <a:p xmlns:a="http://schemas.openxmlformats.org/drawingml/2006/main">
          <a:r>
            <a:rPr lang="en-IN" sz="1100" b="1" dirty="0" smtClean="0">
              <a:solidFill>
                <a:srgbClr val="00004D"/>
              </a:solidFill>
              <a:latin typeface="Zurich BT"/>
            </a:rPr>
            <a:t>848 </a:t>
          </a:r>
          <a:r>
            <a:rPr lang="en-IN" sz="1100" b="1" dirty="0" err="1" smtClean="0">
              <a:solidFill>
                <a:srgbClr val="00004D"/>
              </a:solidFill>
              <a:latin typeface="Zurich BT"/>
            </a:rPr>
            <a:t>bn</a:t>
          </a:r>
          <a:r>
            <a:rPr lang="en-IN" sz="1100" b="1" dirty="0" smtClean="0">
              <a:solidFill>
                <a:srgbClr val="00004D"/>
              </a:solidFill>
              <a:latin typeface="Zurich BT"/>
            </a:rPr>
            <a:t> INR</a:t>
          </a:r>
          <a:endParaRPr lang="en-IN" sz="1100" b="1" dirty="0">
            <a:solidFill>
              <a:srgbClr val="00004D"/>
            </a:solidFill>
            <a:latin typeface="Zurich B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75" cy="49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35" y="1"/>
            <a:ext cx="2944875" cy="49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477"/>
            <a:ext cx="2944875" cy="49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35" y="9431477"/>
            <a:ext cx="2944875" cy="49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BFA8B24-A713-4727-AE6C-5B09743A4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04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1" y="1"/>
            <a:ext cx="6799243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2" y="2"/>
            <a:ext cx="2944875" cy="4933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880" tIns="46440" rIns="92880" bIns="4644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52803" y="2"/>
            <a:ext cx="2944875" cy="4933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880" tIns="46440" rIns="92880" bIns="4644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2338" y="746125"/>
            <a:ext cx="4956175" cy="3717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4791" y="4713197"/>
            <a:ext cx="4988097" cy="4467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880" tIns="46440" rIns="92880" bIns="464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2" y="9431476"/>
            <a:ext cx="2944875" cy="4933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880" tIns="46440" rIns="92880" bIns="4644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2803" y="9431476"/>
            <a:ext cx="2944875" cy="4933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880" tIns="46440" rIns="92880" bIns="4644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88C40E2-DD96-4C2F-9C74-A38D5AEDBC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036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D8177-ED5F-49ED-A657-CE8B583CC125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5263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1719">
              <a:defRPr/>
            </a:pPr>
            <a:fld id="{575EE29B-14AA-4A57-B429-6A8D043CE7C6}" type="slidenum">
              <a:rPr lang="en-US" smtClean="0"/>
              <a:pPr defTabSz="931719">
                <a:defRPr/>
              </a:pPr>
              <a:t>10</a:t>
            </a:fld>
            <a:endParaRPr lang="en-US" dirty="0" smtClean="0"/>
          </a:p>
        </p:txBody>
      </p:sp>
      <p:sp>
        <p:nvSpPr>
          <p:cNvPr id="261122" name="Rectangle 7"/>
          <p:cNvSpPr txBox="1">
            <a:spLocks noGrp="1" noChangeArrowheads="1"/>
          </p:cNvSpPr>
          <p:nvPr/>
        </p:nvSpPr>
        <p:spPr bwMode="auto">
          <a:xfrm>
            <a:off x="3848328" y="9433174"/>
            <a:ext cx="2947815" cy="493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4" tIns="46657" rIns="93314" bIns="46657" anchor="b"/>
          <a:lstStyle/>
          <a:p>
            <a:pPr algn="r" defTabSz="931719"/>
            <a:fld id="{37874FB1-28EB-493B-ABC7-A121B7685CD6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algn="r" defTabSz="931719"/>
              <a:t>10</a:t>
            </a:fld>
            <a:endParaRPr lang="en-US" sz="12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val="2788912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88C40E2-DD96-4C2F-9C74-A38D5AEDBCA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242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88C40E2-DD96-4C2F-9C74-A38D5AEDBCA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332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88C40E2-DD96-4C2F-9C74-A38D5AEDBCA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480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1719">
              <a:defRPr/>
            </a:pPr>
            <a:fld id="{575EE29B-14AA-4A57-B429-6A8D043CE7C6}" type="slidenum">
              <a:rPr lang="en-US" smtClean="0"/>
              <a:pPr defTabSz="931719">
                <a:defRPr/>
              </a:pPr>
              <a:t>14</a:t>
            </a:fld>
            <a:endParaRPr lang="en-US" dirty="0" smtClean="0"/>
          </a:p>
        </p:txBody>
      </p:sp>
      <p:sp>
        <p:nvSpPr>
          <p:cNvPr id="261122" name="Rectangle 7"/>
          <p:cNvSpPr txBox="1">
            <a:spLocks noGrp="1" noChangeArrowheads="1"/>
          </p:cNvSpPr>
          <p:nvPr/>
        </p:nvSpPr>
        <p:spPr bwMode="auto">
          <a:xfrm>
            <a:off x="3848328" y="9433174"/>
            <a:ext cx="2947815" cy="493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4" tIns="46657" rIns="93314" bIns="46657" anchor="b"/>
          <a:lstStyle/>
          <a:p>
            <a:pPr algn="r" defTabSz="931719"/>
            <a:fld id="{37874FB1-28EB-493B-ABC7-A121B7685CD6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algn="r" defTabSz="931719"/>
              <a:t>14</a:t>
            </a:fld>
            <a:endParaRPr lang="en-US" sz="12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val="2788912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1719">
              <a:defRPr/>
            </a:pPr>
            <a:fld id="{575EE29B-14AA-4A57-B429-6A8D043CE7C6}" type="slidenum">
              <a:rPr lang="en-US" smtClean="0"/>
              <a:pPr defTabSz="931719">
                <a:defRPr/>
              </a:pPr>
              <a:t>21</a:t>
            </a:fld>
            <a:endParaRPr lang="en-US" dirty="0" smtClean="0"/>
          </a:p>
        </p:txBody>
      </p:sp>
      <p:sp>
        <p:nvSpPr>
          <p:cNvPr id="261122" name="Rectangle 7"/>
          <p:cNvSpPr txBox="1">
            <a:spLocks noGrp="1" noChangeArrowheads="1"/>
          </p:cNvSpPr>
          <p:nvPr/>
        </p:nvSpPr>
        <p:spPr bwMode="auto">
          <a:xfrm>
            <a:off x="3848328" y="9433174"/>
            <a:ext cx="2947815" cy="493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4" tIns="46657" rIns="93314" bIns="46657" anchor="b"/>
          <a:lstStyle/>
          <a:p>
            <a:pPr algn="r" defTabSz="931719"/>
            <a:fld id="{37874FB1-28EB-493B-ABC7-A121B7685CD6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algn="r" defTabSz="931719"/>
              <a:t>21</a:t>
            </a:fld>
            <a:endParaRPr lang="en-US" sz="12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val="2788912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StarSymbol"/>
              <a:buNone/>
            </a:pPr>
            <a:fld id="{F69313EE-350A-458C-BDD4-BDBB3EFDD591}" type="slidenum">
              <a:rPr lang="en-GB" smtClean="0"/>
              <a:pPr>
                <a:buFont typeface="StarSymbol"/>
                <a:buNone/>
              </a:pPr>
              <a:t>24</a:t>
            </a:fld>
            <a:endParaRPr lang="en-GB" smtClean="0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56175" cy="3717925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4791" y="4713195"/>
            <a:ext cx="4989665" cy="4469058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0048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1719">
              <a:defRPr/>
            </a:pPr>
            <a:fld id="{575EE29B-14AA-4A57-B429-6A8D043CE7C6}" type="slidenum">
              <a:rPr lang="en-US" smtClean="0"/>
              <a:pPr defTabSz="931719">
                <a:defRPr/>
              </a:pPr>
              <a:t>2</a:t>
            </a:fld>
            <a:endParaRPr lang="en-US" dirty="0" smtClean="0"/>
          </a:p>
        </p:txBody>
      </p:sp>
      <p:sp>
        <p:nvSpPr>
          <p:cNvPr id="261122" name="Rectangle 7"/>
          <p:cNvSpPr txBox="1">
            <a:spLocks noGrp="1" noChangeArrowheads="1"/>
          </p:cNvSpPr>
          <p:nvPr/>
        </p:nvSpPr>
        <p:spPr bwMode="auto">
          <a:xfrm>
            <a:off x="3848328" y="9433174"/>
            <a:ext cx="2947815" cy="493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4" tIns="46657" rIns="93314" bIns="46657" anchor="b"/>
          <a:lstStyle/>
          <a:p>
            <a:pPr algn="r" defTabSz="931719"/>
            <a:fld id="{37874FB1-28EB-493B-ABC7-A121B7685CD6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algn="r" defTabSz="931719"/>
              <a:t>2</a:t>
            </a:fld>
            <a:endParaRPr lang="en-US" sz="12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val="2788912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None/>
            </a:pPr>
            <a:endParaRPr lang="en-US" sz="1400" b="0" baseline="0" dirty="0" smtClean="0">
              <a:latin typeface="Zurich B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88C40E2-DD96-4C2F-9C74-A38D5AEDBCA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67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0338" name="Notes Placeholder 2"/>
          <p:cNvSpPr>
            <a:spLocks noGrp="1"/>
          </p:cNvSpPr>
          <p:nvPr>
            <p:ph type="body" idx="1"/>
          </p:nvPr>
        </p:nvSpPr>
        <p:spPr>
          <a:xfrm>
            <a:off x="680385" y="4716589"/>
            <a:ext cx="5438448" cy="4465669"/>
          </a:xfrm>
          <a:noFill/>
          <a:ln/>
        </p:spPr>
        <p:txBody>
          <a:bodyPr lIns="94232" tIns="47117" rIns="94232" bIns="47117"/>
          <a:lstStyle/>
          <a:p>
            <a:pPr lvl="1">
              <a:buFont typeface="Arial" pitchFamily="34" charset="0"/>
              <a:buNone/>
            </a:pPr>
            <a:endParaRPr lang="en-US" sz="1100" baseline="0" dirty="0" smtClean="0">
              <a:latin typeface="Zurich BT" pitchFamily="34" charset="0"/>
            </a:endParaRPr>
          </a:p>
        </p:txBody>
      </p:sp>
      <p:sp>
        <p:nvSpPr>
          <p:cNvPr id="270339" name="Slide Number Placeholder 3"/>
          <p:cNvSpPr txBox="1">
            <a:spLocks noGrp="1"/>
          </p:cNvSpPr>
          <p:nvPr/>
        </p:nvSpPr>
        <p:spPr bwMode="auto">
          <a:xfrm>
            <a:off x="3848330" y="9433175"/>
            <a:ext cx="2947815" cy="493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232" tIns="47117" rIns="94232" bIns="47117" anchor="b"/>
          <a:lstStyle/>
          <a:p>
            <a:pPr algn="r" defTabSz="939591" rtl="0" fontAlgn="base">
              <a:spcBef>
                <a:spcPct val="0"/>
              </a:spcBef>
              <a:spcAft>
                <a:spcPct val="0"/>
              </a:spcAft>
            </a:pPr>
            <a:fld id="{F4BC5EE3-EB57-4DD3-B5F3-E35879C522DC}" type="slidenum">
              <a:rPr lang="en-US" sz="1100" kern="1200">
                <a:solidFill>
                  <a:prstClr val="black"/>
                </a:solidFill>
                <a:latin typeface="Times New Roman" pitchFamily="18" charset="0"/>
                <a:ea typeface="+mn-ea"/>
                <a:cs typeface="Arial" charset="0"/>
              </a:rPr>
              <a:pPr algn="r" defTabSz="939591" rtl="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100" kern="1200" dirty="0">
              <a:solidFill>
                <a:prstClr val="black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02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88C40E2-DD96-4C2F-9C74-A38D5AEDBCA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833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88C40E2-DD96-4C2F-9C74-A38D5AEDBCA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202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1719">
              <a:defRPr/>
            </a:pPr>
            <a:fld id="{575EE29B-14AA-4A57-B429-6A8D043CE7C6}" type="slidenum">
              <a:rPr lang="en-US" smtClean="0"/>
              <a:pPr defTabSz="931719">
                <a:defRPr/>
              </a:pPr>
              <a:t>7</a:t>
            </a:fld>
            <a:endParaRPr lang="en-US" dirty="0" smtClean="0"/>
          </a:p>
        </p:txBody>
      </p:sp>
      <p:sp>
        <p:nvSpPr>
          <p:cNvPr id="261122" name="Rectangle 7"/>
          <p:cNvSpPr txBox="1">
            <a:spLocks noGrp="1" noChangeArrowheads="1"/>
          </p:cNvSpPr>
          <p:nvPr/>
        </p:nvSpPr>
        <p:spPr bwMode="auto">
          <a:xfrm>
            <a:off x="3848328" y="9433174"/>
            <a:ext cx="2947815" cy="493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4" tIns="46657" rIns="93314" bIns="46657" anchor="b"/>
          <a:lstStyle/>
          <a:p>
            <a:pPr algn="r" defTabSz="931719"/>
            <a:fld id="{37874FB1-28EB-493B-ABC7-A121B7685CD6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algn="r" defTabSz="931719"/>
              <a:t>7</a:t>
            </a:fld>
            <a:endParaRPr lang="en-US" sz="12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val="2788912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88C40E2-DD96-4C2F-9C74-A38D5AEDBCA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924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88C40E2-DD96-4C2F-9C74-A38D5AEDBCA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08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7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8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9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0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2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3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4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5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7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8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9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2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0.xml"/></Relationships>
</file>

<file path=ppt/slideLayouts/_rels/slideLayout2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2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2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2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2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2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2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2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2.xml"/></Relationships>
</file>

<file path=ppt/slideLayouts/_rels/slideLayout3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32FF1-C3BA-4A27-A296-F2C2733FB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14188-E2D3-4211-809C-171703B93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 Logo Colour With We Keep You Go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3188" y="442913"/>
            <a:ext cx="432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0" y="2895600"/>
            <a:ext cx="701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6553200"/>
            <a:ext cx="6553200" cy="307975"/>
            <a:chOff x="1344" y="4149"/>
            <a:chExt cx="4416" cy="17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344" y="4149"/>
              <a:ext cx="4416" cy="173"/>
            </a:xfrm>
            <a:prstGeom prst="parallelogram">
              <a:avLst>
                <a:gd name="adj" fmla="val 39116"/>
              </a:avLst>
            </a:prstGeom>
            <a:gradFill rotWithShape="0">
              <a:gsLst>
                <a:gs pos="0">
                  <a:srgbClr val="AC2900"/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>
                <a:solidFill>
                  <a:schemeClr val="bg1"/>
                </a:solidFill>
                <a:latin typeface="Zurich BT" charset="0"/>
                <a:cs typeface="+mn-cs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5569" y="4149"/>
              <a:ext cx="191" cy="173"/>
            </a:xfrm>
            <a:prstGeom prst="parallelogram">
              <a:avLst>
                <a:gd name="adj" fmla="val 0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>
                <a:solidFill>
                  <a:schemeClr val="bg1"/>
                </a:solidFill>
                <a:latin typeface="Zurich BT" charset="0"/>
                <a:cs typeface="+mn-cs"/>
              </a:endParaRPr>
            </a:p>
          </p:txBody>
        </p:sp>
      </p:grp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F6E4B-421F-40B3-972A-83CE2171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 Logo Colour With We Keep You Go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3188" y="442913"/>
            <a:ext cx="432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0" y="2895600"/>
            <a:ext cx="701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6553200"/>
            <a:ext cx="6553200" cy="307975"/>
            <a:chOff x="1344" y="4149"/>
            <a:chExt cx="4416" cy="17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344" y="4149"/>
              <a:ext cx="4416" cy="173"/>
            </a:xfrm>
            <a:prstGeom prst="parallelogram">
              <a:avLst>
                <a:gd name="adj" fmla="val 39116"/>
              </a:avLst>
            </a:prstGeom>
            <a:gradFill rotWithShape="0">
              <a:gsLst>
                <a:gs pos="0">
                  <a:srgbClr val="AC2900"/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>
                <a:solidFill>
                  <a:schemeClr val="bg1"/>
                </a:solidFill>
                <a:latin typeface="Zurich BT" charset="0"/>
                <a:cs typeface="+mn-cs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5569" y="4149"/>
              <a:ext cx="191" cy="173"/>
            </a:xfrm>
            <a:prstGeom prst="parallelogram">
              <a:avLst>
                <a:gd name="adj" fmla="val 0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>
                <a:solidFill>
                  <a:schemeClr val="bg1"/>
                </a:solidFill>
                <a:latin typeface="Zurich BT" charset="0"/>
                <a:cs typeface="+mn-cs"/>
              </a:endParaRPr>
            </a:p>
          </p:txBody>
        </p:sp>
      </p:grp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008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34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49068-DD65-438B-9AEE-BF89C52D7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 Logo Colour With We Keep You Go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3188" y="442913"/>
            <a:ext cx="432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0" y="2895600"/>
            <a:ext cx="701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6553200"/>
            <a:ext cx="6553200" cy="307975"/>
            <a:chOff x="1344" y="4149"/>
            <a:chExt cx="4416" cy="17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344" y="4149"/>
              <a:ext cx="4416" cy="173"/>
            </a:xfrm>
            <a:prstGeom prst="parallelogram">
              <a:avLst>
                <a:gd name="adj" fmla="val 39116"/>
              </a:avLst>
            </a:prstGeom>
            <a:gradFill rotWithShape="0">
              <a:gsLst>
                <a:gs pos="0">
                  <a:srgbClr val="AC2900"/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>
                <a:solidFill>
                  <a:schemeClr val="bg1"/>
                </a:solidFill>
                <a:latin typeface="Zurich BT" charset="0"/>
                <a:cs typeface="+mn-cs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5569" y="4149"/>
              <a:ext cx="191" cy="173"/>
            </a:xfrm>
            <a:prstGeom prst="parallelogram">
              <a:avLst>
                <a:gd name="adj" fmla="val 0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>
                <a:solidFill>
                  <a:schemeClr val="bg1"/>
                </a:solidFill>
                <a:latin typeface="Zurich BT" charset="0"/>
                <a:cs typeface="+mn-cs"/>
              </a:endParaRPr>
            </a:p>
          </p:txBody>
        </p:sp>
      </p:grp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008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34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D3C90-8B3C-45EF-8EF8-F26162F0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 Logo Colour With We Keep You Goi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3188" y="442913"/>
            <a:ext cx="432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0" y="2895600"/>
            <a:ext cx="701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6553200"/>
            <a:ext cx="6553200" cy="307975"/>
            <a:chOff x="1344" y="4149"/>
            <a:chExt cx="4416" cy="17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344" y="4149"/>
              <a:ext cx="4416" cy="173"/>
            </a:xfrm>
            <a:prstGeom prst="parallelogram">
              <a:avLst>
                <a:gd name="adj" fmla="val 39116"/>
              </a:avLst>
            </a:prstGeom>
            <a:gradFill rotWithShape="0">
              <a:gsLst>
                <a:gs pos="0">
                  <a:srgbClr val="AC2900"/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hangingPunct="0"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5569" y="4149"/>
              <a:ext cx="191" cy="173"/>
            </a:xfrm>
            <a:prstGeom prst="parallelogram">
              <a:avLst>
                <a:gd name="adj" fmla="val 0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hangingPunct="0"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</p:grp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 Logo Colour With We Keep You Goi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3188" y="442913"/>
            <a:ext cx="432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0" y="2895600"/>
            <a:ext cx="701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6553200"/>
            <a:ext cx="6553200" cy="307975"/>
            <a:chOff x="1344" y="4149"/>
            <a:chExt cx="4416" cy="17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344" y="4149"/>
              <a:ext cx="4416" cy="173"/>
            </a:xfrm>
            <a:prstGeom prst="parallelogram">
              <a:avLst>
                <a:gd name="adj" fmla="val 39116"/>
              </a:avLst>
            </a:prstGeom>
            <a:gradFill rotWithShape="0">
              <a:gsLst>
                <a:gs pos="0">
                  <a:srgbClr val="AC2900"/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hangingPunct="0"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5569" y="4149"/>
              <a:ext cx="191" cy="173"/>
            </a:xfrm>
            <a:prstGeom prst="parallelogram">
              <a:avLst>
                <a:gd name="adj" fmla="val 0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hangingPunct="0"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</p:grp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008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34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5AFE7-8F68-479A-A629-34A193E0C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008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34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E93D7-F5B1-42B8-927D-4CEFDB39D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5" y="677863"/>
            <a:ext cx="1943100" cy="4884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5200" y="677863"/>
            <a:ext cx="5680075" cy="4884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 Logo Colour With We Keep You Goi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3188" y="442913"/>
            <a:ext cx="432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0" y="2895600"/>
            <a:ext cx="701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6553200"/>
            <a:ext cx="6553200" cy="307975"/>
            <a:chOff x="1344" y="4149"/>
            <a:chExt cx="4416" cy="17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344" y="4149"/>
              <a:ext cx="4416" cy="173"/>
            </a:xfrm>
            <a:prstGeom prst="parallelogram">
              <a:avLst>
                <a:gd name="adj" fmla="val 39116"/>
              </a:avLst>
            </a:prstGeom>
            <a:gradFill rotWithShape="0">
              <a:gsLst>
                <a:gs pos="0">
                  <a:srgbClr val="AC2900"/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hangingPunct="0"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5569" y="4149"/>
              <a:ext cx="191" cy="173"/>
            </a:xfrm>
            <a:prstGeom prst="parallelogram">
              <a:avLst>
                <a:gd name="adj" fmla="val 0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hangingPunct="0"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</p:grp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008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34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05617-0C55-4030-96C1-F18189725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 Logo Colour With We Keep You Goi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3188" y="442913"/>
            <a:ext cx="432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0" y="2895600"/>
            <a:ext cx="701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6553200"/>
            <a:ext cx="6553200" cy="307975"/>
            <a:chOff x="1344" y="4149"/>
            <a:chExt cx="4416" cy="17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344" y="4149"/>
              <a:ext cx="4416" cy="173"/>
            </a:xfrm>
            <a:prstGeom prst="parallelogram">
              <a:avLst>
                <a:gd name="adj" fmla="val 39116"/>
              </a:avLst>
            </a:prstGeom>
            <a:gradFill rotWithShape="0">
              <a:gsLst>
                <a:gs pos="0">
                  <a:srgbClr val="AC2900"/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hangingPunct="0"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5569" y="4149"/>
              <a:ext cx="191" cy="173"/>
            </a:xfrm>
            <a:prstGeom prst="parallelogram">
              <a:avLst>
                <a:gd name="adj" fmla="val 0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hangingPunct="0"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</p:grp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008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34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F8B9F-122D-4F4F-9753-AE3575600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 Logo Colour With We Keep You Goi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3188" y="442913"/>
            <a:ext cx="432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0" y="2895600"/>
            <a:ext cx="701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6553200"/>
            <a:ext cx="6553200" cy="307975"/>
            <a:chOff x="1344" y="4149"/>
            <a:chExt cx="4416" cy="17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344" y="4149"/>
              <a:ext cx="4416" cy="173"/>
            </a:xfrm>
            <a:prstGeom prst="parallelogram">
              <a:avLst>
                <a:gd name="adj" fmla="val 39116"/>
              </a:avLst>
            </a:prstGeom>
            <a:gradFill rotWithShape="0">
              <a:gsLst>
                <a:gs pos="0">
                  <a:srgbClr val="AC2900"/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hangingPunct="0"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5569" y="4149"/>
              <a:ext cx="191" cy="173"/>
            </a:xfrm>
            <a:prstGeom prst="parallelogram">
              <a:avLst>
                <a:gd name="adj" fmla="val 0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hangingPunct="0"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</p:grp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008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34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1B1F7-0102-482D-B8F0-13931EBFE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 Logo Colour With We Keep You Goi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3188" y="442913"/>
            <a:ext cx="432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0" y="2895600"/>
            <a:ext cx="701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6553200"/>
            <a:ext cx="6553200" cy="307975"/>
            <a:chOff x="1344" y="4149"/>
            <a:chExt cx="4416" cy="17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344" y="4149"/>
              <a:ext cx="4416" cy="173"/>
            </a:xfrm>
            <a:prstGeom prst="parallelogram">
              <a:avLst>
                <a:gd name="adj" fmla="val 39116"/>
              </a:avLst>
            </a:prstGeom>
            <a:gradFill rotWithShape="0">
              <a:gsLst>
                <a:gs pos="0">
                  <a:srgbClr val="AC2900"/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hangingPunct="0"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5569" y="4149"/>
              <a:ext cx="191" cy="173"/>
            </a:xfrm>
            <a:prstGeom prst="parallelogram">
              <a:avLst>
                <a:gd name="adj" fmla="val 0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hangingPunct="0"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</p:grp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008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34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3A1BF-3C1E-4375-A70E-2FA26F02C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</p:spTree>
  </p:cSld>
  <p:clrMapOvr>
    <a:masterClrMapping/>
  </p:clrMapOvr>
  <p:transition spd="slow"/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smtClean="0"/>
          </a:p>
        </p:txBody>
      </p:sp>
    </p:spTree>
  </p:cSld>
  <p:clrMapOvr>
    <a:masterClrMapping/>
  </p:clrMapOvr>
  <p:transition spd="slow"/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"/>
            <a:ext cx="4267200" cy="1419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6553200"/>
            <a:ext cx="7162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F533F-4385-4D72-B7E3-046643B1C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008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34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50C2C-54FE-4F68-AC61-658968B44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5" y="677863"/>
            <a:ext cx="1943100" cy="4884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5200" y="677863"/>
            <a:ext cx="5680075" cy="4884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</p:spTree>
  </p:cSld>
  <p:clrMapOvr>
    <a:masterClrMapping/>
  </p:clrMapOvr>
  <p:transition spd="slow"/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</p:spTree>
  </p:cSld>
  <p:clrMapOvr>
    <a:masterClrMapping/>
  </p:clrMapOvr>
  <p:transition spd="slow"/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GB" noProof="0" smtClean="0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008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34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0B2C1-B6FF-47B2-86DD-AC371734D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65200" y="677863"/>
            <a:ext cx="7775575" cy="4884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smtClean="0"/>
          </a:p>
        </p:txBody>
      </p:sp>
    </p:spTree>
  </p:cSld>
  <p:clrMapOvr>
    <a:masterClrMapping/>
  </p:clrMapOvr>
  <p:transition spd="slow"/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008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3400" y="62293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BC7BB-60FB-494E-8CA4-A6FB35001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5" y="677863"/>
            <a:ext cx="1943100" cy="4884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5200" y="677863"/>
            <a:ext cx="5680075" cy="4884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 Logo Colour With We Keep You Goi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3188" y="442913"/>
            <a:ext cx="432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0" y="2895600"/>
            <a:ext cx="701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6553200"/>
            <a:ext cx="6553200" cy="307975"/>
            <a:chOff x="1344" y="4149"/>
            <a:chExt cx="4416" cy="17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344" y="4149"/>
              <a:ext cx="4416" cy="173"/>
            </a:xfrm>
            <a:prstGeom prst="parallelogram">
              <a:avLst>
                <a:gd name="adj" fmla="val 39116"/>
              </a:avLst>
            </a:prstGeom>
            <a:gradFill rotWithShape="0">
              <a:gsLst>
                <a:gs pos="0">
                  <a:srgbClr val="AC2900"/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>
                <a:solidFill>
                  <a:schemeClr val="bg1"/>
                </a:solidFill>
                <a:latin typeface="Zurich BT" charset="0"/>
                <a:cs typeface="+mn-cs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5569" y="4149"/>
              <a:ext cx="191" cy="173"/>
            </a:xfrm>
            <a:prstGeom prst="parallelogram">
              <a:avLst>
                <a:gd name="adj" fmla="val 0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>
                <a:solidFill>
                  <a:schemeClr val="bg1"/>
                </a:solidFill>
                <a:latin typeface="Zurich BT" charset="0"/>
                <a:cs typeface="+mn-cs"/>
              </a:endParaRPr>
            </a:p>
          </p:txBody>
        </p:sp>
      </p:grp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</p:spTree>
  </p:cSld>
  <p:clrMapOvr>
    <a:masterClrMapping/>
  </p:clrMapOvr>
  <p:transition spd="slow"/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smtClean="0"/>
          </a:p>
        </p:txBody>
      </p:sp>
    </p:spTree>
  </p:cSld>
  <p:clrMapOvr>
    <a:masterClrMapping/>
  </p:clrMapOvr>
  <p:transition spd="slow"/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 Logo Colour With We Keep You Goi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3188" y="442913"/>
            <a:ext cx="432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0" y="2895600"/>
            <a:ext cx="701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6553200"/>
            <a:ext cx="6553200" cy="307975"/>
            <a:chOff x="1344" y="4149"/>
            <a:chExt cx="4416" cy="17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344" y="4149"/>
              <a:ext cx="4416" cy="173"/>
            </a:xfrm>
            <a:prstGeom prst="parallelogram">
              <a:avLst>
                <a:gd name="adj" fmla="val 39116"/>
              </a:avLst>
            </a:prstGeom>
            <a:gradFill rotWithShape="0">
              <a:gsLst>
                <a:gs pos="0">
                  <a:srgbClr val="AC2900"/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hangingPunct="0"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5569" y="4149"/>
              <a:ext cx="191" cy="173"/>
            </a:xfrm>
            <a:prstGeom prst="parallelogram">
              <a:avLst>
                <a:gd name="adj" fmla="val 0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hangingPunct="0"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</p:grp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smtClean="0"/>
          </a:p>
        </p:txBody>
      </p:sp>
    </p:spTree>
  </p:cSld>
  <p:clrMapOvr>
    <a:masterClrMapping/>
  </p:clrMapOvr>
  <p:transition spd="slow"/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 Logo Colour With We Keep You Goi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3188" y="442913"/>
            <a:ext cx="432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0" y="2895600"/>
            <a:ext cx="701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6553200"/>
            <a:ext cx="6553200" cy="307975"/>
            <a:chOff x="1344" y="4149"/>
            <a:chExt cx="4416" cy="17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344" y="4149"/>
              <a:ext cx="4416" cy="173"/>
            </a:xfrm>
            <a:prstGeom prst="parallelogram">
              <a:avLst>
                <a:gd name="adj" fmla="val 39116"/>
              </a:avLst>
            </a:prstGeom>
            <a:gradFill rotWithShape="0">
              <a:gsLst>
                <a:gs pos="0">
                  <a:srgbClr val="AC2900"/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hangingPunct="0"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5569" y="4149"/>
              <a:ext cx="191" cy="173"/>
            </a:xfrm>
            <a:prstGeom prst="parallelogram">
              <a:avLst>
                <a:gd name="adj" fmla="val 0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hangingPunct="0"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</p:grp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</p:spTree>
  </p:cSld>
  <p:clrMapOvr>
    <a:masterClrMapping/>
  </p:clrMapOvr>
  <p:transition spd="slow"/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smtClean="0"/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 Logo Colour With We Keep You Goi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3188" y="442913"/>
            <a:ext cx="432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0" y="2895600"/>
            <a:ext cx="701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6553200"/>
            <a:ext cx="6553200" cy="307975"/>
            <a:chOff x="1344" y="4149"/>
            <a:chExt cx="4416" cy="17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344" y="4149"/>
              <a:ext cx="4416" cy="173"/>
            </a:xfrm>
            <a:prstGeom prst="parallelogram">
              <a:avLst>
                <a:gd name="adj" fmla="val 39116"/>
              </a:avLst>
            </a:prstGeom>
            <a:gradFill rotWithShape="0">
              <a:gsLst>
                <a:gs pos="0">
                  <a:srgbClr val="AC2900"/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5569" y="4149"/>
              <a:ext cx="191" cy="173"/>
            </a:xfrm>
            <a:prstGeom prst="parallelogram">
              <a:avLst>
                <a:gd name="adj" fmla="val 0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800" kern="1200">
                <a:solidFill>
                  <a:prstClr val="white"/>
                </a:solidFill>
                <a:latin typeface="Zurich BT" charset="0"/>
                <a:ea typeface="+mn-ea"/>
                <a:cs typeface="Arial"/>
              </a:endParaRPr>
            </a:p>
          </p:txBody>
        </p:sp>
      </p:grp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</p:spTree>
  </p:cSld>
  <p:clrMapOvr>
    <a:masterClrMapping/>
  </p:clrMapOvr>
  <p:transition spd="slow"/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smtClean="0"/>
          </a:p>
        </p:txBody>
      </p:sp>
    </p:spTree>
  </p:cSld>
  <p:clrMapOvr>
    <a:masterClrMapping/>
  </p:clrMapOvr>
  <p:transition spd="slow"/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pic>
        <p:nvPicPr>
          <p:cNvPr id="5" name="Picture 5" descr="Patch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01_Bottom-1_White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819775"/>
            <a:ext cx="42386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04925" y="2667000"/>
            <a:ext cx="7610475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7300" y="36576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777" y="186485"/>
            <a:ext cx="7862047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2" y="1205752"/>
            <a:ext cx="7862047" cy="48902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1140" y="1201270"/>
            <a:ext cx="3810000" cy="489473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201270"/>
            <a:ext cx="3810000" cy="489473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4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200" b="1" dirty="0" smtClean="0">
                <a:solidFill>
                  <a:srgbClr val="000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0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18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GB" sz="1800" b="1" dirty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279525"/>
          <a:ext cx="784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2"/>
                <a:gridCol w="1752600"/>
                <a:gridCol w="1752600"/>
                <a:gridCol w="17525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3175" y="1524000"/>
            <a:ext cx="6219825" cy="1600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lvl="1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b="1" dirty="0">
                <a:solidFill>
                  <a:srgbClr val="00004D"/>
                </a:solidFill>
              </a:rPr>
              <a:t>Click to edit bullet point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</p:txBody>
      </p:sp>
      <p:sp>
        <p:nvSpPr>
          <p:cNvPr id="5" name="Pentagon 4"/>
          <p:cNvSpPr/>
          <p:nvPr/>
        </p:nvSpPr>
        <p:spPr bwMode="auto">
          <a:xfrm>
            <a:off x="897964" y="1958340"/>
            <a:ext cx="1645920" cy="731520"/>
          </a:xfrm>
          <a:prstGeom prst="homePlat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</a:rPr>
              <a:t>Team Composition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363" y="3505200"/>
            <a:ext cx="7894637" cy="1600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lvl="1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2000" b="1" dirty="0">
                <a:solidFill>
                  <a:srgbClr val="00004D"/>
                </a:solidFill>
              </a:rPr>
              <a:t>Click to edit bullet points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914400" lvl="3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None/>
              <a:defRPr/>
            </a:pPr>
            <a:endParaRPr lang="en-US" b="1" dirty="0">
              <a:solidFill>
                <a:srgbClr val="00004D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812" y="121920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812" y="1858962"/>
            <a:ext cx="3887788" cy="43132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4899212" y="120015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1"/>
          </p:nvPr>
        </p:nvSpPr>
        <p:spPr>
          <a:xfrm>
            <a:off x="4899212" y="1839912"/>
            <a:ext cx="3887788" cy="4332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pic>
        <p:nvPicPr>
          <p:cNvPr id="5" name="Picture 5" descr="Patch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01_Bottom-1_White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819775"/>
            <a:ext cx="42386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04925" y="2667000"/>
            <a:ext cx="7610475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7300" y="36576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777" y="186485"/>
            <a:ext cx="7862047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2" y="1205752"/>
            <a:ext cx="7862047" cy="48902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1140" y="1201270"/>
            <a:ext cx="3810000" cy="489473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201270"/>
            <a:ext cx="3810000" cy="489473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4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200" b="1" dirty="0" smtClean="0">
                <a:solidFill>
                  <a:srgbClr val="000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0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18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GB" sz="1800" b="1" dirty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279525"/>
          <a:ext cx="784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2"/>
                <a:gridCol w="1752600"/>
                <a:gridCol w="1752600"/>
                <a:gridCol w="17525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3175" y="1524000"/>
            <a:ext cx="6219825" cy="1600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lvl="1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b="1" dirty="0">
                <a:solidFill>
                  <a:srgbClr val="00004D"/>
                </a:solidFill>
              </a:rPr>
              <a:t>Click to edit bullet point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</p:txBody>
      </p:sp>
      <p:sp>
        <p:nvSpPr>
          <p:cNvPr id="5" name="Pentagon 4"/>
          <p:cNvSpPr/>
          <p:nvPr/>
        </p:nvSpPr>
        <p:spPr bwMode="auto">
          <a:xfrm>
            <a:off x="897964" y="1958340"/>
            <a:ext cx="1645920" cy="731520"/>
          </a:xfrm>
          <a:prstGeom prst="homePlat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</a:rPr>
              <a:t>Team Composition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363" y="3505200"/>
            <a:ext cx="7894637" cy="1600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lvl="1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2000" b="1" dirty="0">
                <a:solidFill>
                  <a:srgbClr val="00004D"/>
                </a:solidFill>
              </a:rPr>
              <a:t>Click to edit bullet points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914400" lvl="3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None/>
              <a:defRPr/>
            </a:pPr>
            <a:endParaRPr lang="en-US" b="1" dirty="0">
              <a:solidFill>
                <a:srgbClr val="00004D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812" y="121920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812" y="1858962"/>
            <a:ext cx="3887788" cy="43132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4899212" y="120015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1"/>
          </p:nvPr>
        </p:nvSpPr>
        <p:spPr>
          <a:xfrm>
            <a:off x="4899212" y="1839912"/>
            <a:ext cx="3887788" cy="4332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pic>
        <p:nvPicPr>
          <p:cNvPr id="5" name="Picture 5" descr="Patch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01_Bottom-1_White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819775"/>
            <a:ext cx="42386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04925" y="2667000"/>
            <a:ext cx="7610475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7300" y="36576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777" y="186485"/>
            <a:ext cx="7862047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2" y="1205752"/>
            <a:ext cx="7862047" cy="48902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1140" y="1201270"/>
            <a:ext cx="3810000" cy="489473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201270"/>
            <a:ext cx="3810000" cy="489473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4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200" b="1" dirty="0" smtClean="0">
                <a:solidFill>
                  <a:srgbClr val="000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0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18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GB" sz="1800" b="1" dirty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279525"/>
          <a:ext cx="784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2"/>
                <a:gridCol w="1752600"/>
                <a:gridCol w="1752600"/>
                <a:gridCol w="17525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3175" y="1524000"/>
            <a:ext cx="6219825" cy="1600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lvl="1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b="1" dirty="0">
                <a:solidFill>
                  <a:srgbClr val="00004D"/>
                </a:solidFill>
              </a:rPr>
              <a:t>Click to edit bullet point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</p:txBody>
      </p:sp>
      <p:sp>
        <p:nvSpPr>
          <p:cNvPr id="5" name="Pentagon 4"/>
          <p:cNvSpPr/>
          <p:nvPr/>
        </p:nvSpPr>
        <p:spPr bwMode="auto">
          <a:xfrm>
            <a:off x="897964" y="1958340"/>
            <a:ext cx="1645920" cy="731520"/>
          </a:xfrm>
          <a:prstGeom prst="homePlat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</a:rPr>
              <a:t>Team Composition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363" y="3505200"/>
            <a:ext cx="7894637" cy="1600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lvl="1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2000" b="1" dirty="0">
                <a:solidFill>
                  <a:srgbClr val="00004D"/>
                </a:solidFill>
              </a:rPr>
              <a:t>Click to edit bullet points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914400" lvl="3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None/>
              <a:defRPr/>
            </a:pPr>
            <a:endParaRPr lang="en-US" b="1" dirty="0">
              <a:solidFill>
                <a:srgbClr val="00004D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812" y="121920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812" y="1858962"/>
            <a:ext cx="3887788" cy="43132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4899212" y="120015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1"/>
          </p:nvPr>
        </p:nvSpPr>
        <p:spPr>
          <a:xfrm>
            <a:off x="4899212" y="1839912"/>
            <a:ext cx="3887788" cy="4332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pic>
        <p:nvPicPr>
          <p:cNvPr id="5" name="Picture 5" descr="Patch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01_Bottom-1_White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819775"/>
            <a:ext cx="42386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04925" y="2667000"/>
            <a:ext cx="7610475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7300" y="36576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777" y="186485"/>
            <a:ext cx="7862047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2" y="1205752"/>
            <a:ext cx="7862047" cy="48902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1140" y="1201270"/>
            <a:ext cx="3810000" cy="489473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201270"/>
            <a:ext cx="3810000" cy="489473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4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200" b="1" dirty="0" smtClean="0">
                <a:solidFill>
                  <a:srgbClr val="000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0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18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GB" sz="1800" b="1" dirty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279525"/>
          <a:ext cx="784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2"/>
                <a:gridCol w="1752600"/>
                <a:gridCol w="1752600"/>
                <a:gridCol w="17525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3175" y="1524000"/>
            <a:ext cx="6219825" cy="1600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lvl="1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b="1" dirty="0">
                <a:solidFill>
                  <a:srgbClr val="00004D"/>
                </a:solidFill>
              </a:rPr>
              <a:t>Click to edit bullet point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</p:txBody>
      </p:sp>
      <p:sp>
        <p:nvSpPr>
          <p:cNvPr id="5" name="Pentagon 4"/>
          <p:cNvSpPr/>
          <p:nvPr/>
        </p:nvSpPr>
        <p:spPr bwMode="auto">
          <a:xfrm>
            <a:off x="897964" y="1958340"/>
            <a:ext cx="1645920" cy="731520"/>
          </a:xfrm>
          <a:prstGeom prst="homePlat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</a:rPr>
              <a:t>Team Composition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363" y="3505200"/>
            <a:ext cx="7894637" cy="1600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lvl="1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2000" b="1" dirty="0">
                <a:solidFill>
                  <a:srgbClr val="00004D"/>
                </a:solidFill>
              </a:rPr>
              <a:t>Click to edit bullet points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914400" lvl="3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None/>
              <a:defRPr/>
            </a:pPr>
            <a:endParaRPr lang="en-US" b="1" dirty="0">
              <a:solidFill>
                <a:srgbClr val="00004D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812" y="121920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812" y="1858962"/>
            <a:ext cx="3887788" cy="43132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4899212" y="120015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1"/>
          </p:nvPr>
        </p:nvSpPr>
        <p:spPr>
          <a:xfrm>
            <a:off x="4899212" y="1839912"/>
            <a:ext cx="3887788" cy="4332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pic>
        <p:nvPicPr>
          <p:cNvPr id="5" name="Picture 5" descr="Patch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01_Bottom-1_White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819775"/>
            <a:ext cx="42386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04925" y="2667000"/>
            <a:ext cx="7610475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7300" y="36576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777" y="186485"/>
            <a:ext cx="7862047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2" y="1205752"/>
            <a:ext cx="7862047" cy="48902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1140" y="1201270"/>
            <a:ext cx="3810000" cy="489473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201270"/>
            <a:ext cx="3810000" cy="489473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4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200" b="1" dirty="0" smtClean="0">
                <a:solidFill>
                  <a:srgbClr val="000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0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18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GB" sz="1800" b="1" dirty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279525"/>
          <a:ext cx="784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2"/>
                <a:gridCol w="1752600"/>
                <a:gridCol w="1752600"/>
                <a:gridCol w="17525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3175" y="1524000"/>
            <a:ext cx="6219825" cy="1600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lvl="1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b="1" dirty="0">
                <a:solidFill>
                  <a:srgbClr val="00004D"/>
                </a:solidFill>
              </a:rPr>
              <a:t>Click to edit bullet point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</p:txBody>
      </p:sp>
      <p:sp>
        <p:nvSpPr>
          <p:cNvPr id="5" name="Pentagon 4"/>
          <p:cNvSpPr/>
          <p:nvPr/>
        </p:nvSpPr>
        <p:spPr bwMode="auto">
          <a:xfrm>
            <a:off x="897964" y="1958340"/>
            <a:ext cx="1645920" cy="731520"/>
          </a:xfrm>
          <a:prstGeom prst="homePlat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</a:rPr>
              <a:t>Team Composition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363" y="3505200"/>
            <a:ext cx="7894637" cy="1600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lvl="1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2000" b="1" dirty="0">
                <a:solidFill>
                  <a:srgbClr val="00004D"/>
                </a:solidFill>
              </a:rPr>
              <a:t>Click to edit bullet points</a:t>
            </a:r>
          </a:p>
          <a:p>
            <a:pPr marL="742950" lvl="2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1200150" lvl="3" indent="-285750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dirty="0">
                <a:solidFill>
                  <a:srgbClr val="00004D"/>
                </a:solidFill>
              </a:rPr>
              <a:t>Click to edit bullet points</a:t>
            </a:r>
          </a:p>
          <a:p>
            <a:pPr marL="914400" lvl="3" fontAlgn="auto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None/>
              <a:defRPr/>
            </a:pPr>
            <a:endParaRPr lang="en-US" b="1" dirty="0">
              <a:solidFill>
                <a:srgbClr val="00004D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812" y="121920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812" y="1858962"/>
            <a:ext cx="3887788" cy="43132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4899212" y="120015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1"/>
          </p:nvPr>
        </p:nvSpPr>
        <p:spPr>
          <a:xfrm>
            <a:off x="4899212" y="1839912"/>
            <a:ext cx="3887788" cy="4332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pic>
        <p:nvPicPr>
          <p:cNvPr id="5" name="Picture 5" descr="Patch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01_Bottom-1_White-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819775"/>
            <a:ext cx="42386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04925" y="2667000"/>
            <a:ext cx="7610475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7300" y="36576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DD64C-64BD-4149-BA67-137BC3BC9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3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777" y="186485"/>
            <a:ext cx="7862047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2" y="1205752"/>
            <a:ext cx="7862047" cy="48902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3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1140" y="1201270"/>
            <a:ext cx="3810000" cy="489473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201270"/>
            <a:ext cx="3810000" cy="489473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4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200" b="1" dirty="0" smtClean="0">
                <a:solidFill>
                  <a:srgbClr val="000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0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18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GB" sz="1800" b="1" dirty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279525"/>
          <a:ext cx="784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2"/>
                <a:gridCol w="1752600"/>
                <a:gridCol w="1752600"/>
                <a:gridCol w="17525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3175" y="1524000"/>
            <a:ext cx="6219825" cy="1600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lvl="1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</a:t>
            </a:r>
          </a:p>
          <a:p>
            <a:pPr marL="742950" lvl="2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points</a:t>
            </a:r>
          </a:p>
          <a:p>
            <a:pPr marL="742950" lvl="2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points</a:t>
            </a:r>
          </a:p>
          <a:p>
            <a:pPr marL="1200150" lvl="3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points</a:t>
            </a:r>
          </a:p>
          <a:p>
            <a:pPr marL="1200150" lvl="3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points</a:t>
            </a:r>
          </a:p>
        </p:txBody>
      </p:sp>
      <p:sp>
        <p:nvSpPr>
          <p:cNvPr id="5" name="Pentagon 4"/>
          <p:cNvSpPr/>
          <p:nvPr/>
        </p:nvSpPr>
        <p:spPr bwMode="auto">
          <a:xfrm>
            <a:off x="897964" y="1958340"/>
            <a:ext cx="1645920" cy="731520"/>
          </a:xfrm>
          <a:prstGeom prst="homePlat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1200" dirty="0">
                <a:solidFill>
                  <a:prstClr val="white"/>
                </a:solidFill>
                <a:latin typeface="Zurich BT"/>
                <a:ea typeface="+mn-ea"/>
                <a:cs typeface="Arial"/>
              </a:rPr>
              <a:t>Team Composition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363" y="3505200"/>
            <a:ext cx="7894637" cy="1600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lvl="1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2000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points</a:t>
            </a:r>
          </a:p>
          <a:p>
            <a:pPr marL="742950" lvl="2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points</a:t>
            </a:r>
          </a:p>
          <a:p>
            <a:pPr marL="1200150" lvl="3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points</a:t>
            </a:r>
          </a:p>
          <a:p>
            <a:pPr marL="1200150" lvl="3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points</a:t>
            </a:r>
          </a:p>
          <a:p>
            <a:pPr marL="914400" lvl="3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None/>
              <a:defRPr/>
            </a:pPr>
            <a:endParaRPr lang="en-US" b="1" kern="1200" dirty="0">
              <a:solidFill>
                <a:srgbClr val="00004D"/>
              </a:solidFill>
              <a:latin typeface="Zurich BT"/>
              <a:ea typeface="+mn-ea"/>
              <a:cs typeface="Aria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3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812" y="121920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812" y="1858962"/>
            <a:ext cx="3887788" cy="43132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4899212" y="120015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1"/>
          </p:nvPr>
        </p:nvSpPr>
        <p:spPr>
          <a:xfrm>
            <a:off x="4899212" y="1839912"/>
            <a:ext cx="3887788" cy="4332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3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30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3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rtl="0" eaLnBrk="0" hangingPunct="0">
              <a:defRPr/>
            </a:pPr>
            <a:endParaRPr lang="en-US" sz="2400" kern="1200">
              <a:solidFill>
                <a:prstClr val="white"/>
              </a:solidFill>
              <a:latin typeface="Times New Roman" pitchFamily="18" charset="0"/>
              <a:ea typeface="+mn-ea"/>
              <a:cs typeface="Arial"/>
            </a:endParaRPr>
          </a:p>
        </p:txBody>
      </p:sp>
      <p:pic>
        <p:nvPicPr>
          <p:cNvPr id="5" name="Picture 5" descr="Patch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01_Bottom-1_White-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819775"/>
            <a:ext cx="42386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04925" y="2667000"/>
            <a:ext cx="7610475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7300" y="36576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777" y="186485"/>
            <a:ext cx="7862047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2" y="1205752"/>
            <a:ext cx="7862047" cy="48902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3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1140" y="1201270"/>
            <a:ext cx="3810000" cy="489473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201270"/>
            <a:ext cx="3810000" cy="489473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4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200" b="1" dirty="0" smtClean="0">
                <a:solidFill>
                  <a:srgbClr val="000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20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US" sz="1800" b="1" dirty="0" smtClean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 lang="en-GB" sz="1800" b="1" dirty="0">
                <a:solidFill>
                  <a:srgbClr val="00004D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279525"/>
          <a:ext cx="7848600" cy="222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2"/>
                <a:gridCol w="1752600"/>
                <a:gridCol w="1752600"/>
                <a:gridCol w="17525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4D"/>
                          </a:solidFill>
                        </a:rPr>
                        <a:t>Click to add</a:t>
                      </a:r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004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3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3175" y="1524000"/>
            <a:ext cx="6219825" cy="1600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lvl="1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</a:t>
            </a:r>
          </a:p>
          <a:p>
            <a:pPr marL="742950" lvl="2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points</a:t>
            </a:r>
          </a:p>
          <a:p>
            <a:pPr marL="742950" lvl="2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points</a:t>
            </a:r>
          </a:p>
          <a:p>
            <a:pPr marL="1200150" lvl="3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points</a:t>
            </a:r>
          </a:p>
          <a:p>
            <a:pPr marL="1200150" lvl="3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points</a:t>
            </a:r>
          </a:p>
        </p:txBody>
      </p:sp>
      <p:sp>
        <p:nvSpPr>
          <p:cNvPr id="5" name="Pentagon 4"/>
          <p:cNvSpPr/>
          <p:nvPr/>
        </p:nvSpPr>
        <p:spPr bwMode="auto">
          <a:xfrm>
            <a:off x="897964" y="1958340"/>
            <a:ext cx="1645920" cy="731520"/>
          </a:xfrm>
          <a:prstGeom prst="homePlat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1200" dirty="0">
                <a:solidFill>
                  <a:prstClr val="white"/>
                </a:solidFill>
                <a:latin typeface="Zurich BT"/>
                <a:ea typeface="+mn-ea"/>
                <a:cs typeface="Arial"/>
              </a:rPr>
              <a:t>Team Composition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363" y="3505200"/>
            <a:ext cx="7894637" cy="1600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lvl="1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2000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points</a:t>
            </a:r>
          </a:p>
          <a:p>
            <a:pPr marL="742950" lvl="2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points</a:t>
            </a:r>
          </a:p>
          <a:p>
            <a:pPr marL="1200150" lvl="3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points</a:t>
            </a:r>
          </a:p>
          <a:p>
            <a:pPr marL="1200150" lvl="3" indent="-285750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1600" b="1" kern="1200" dirty="0">
                <a:solidFill>
                  <a:srgbClr val="00004D"/>
                </a:solidFill>
                <a:latin typeface="Zurich BT"/>
                <a:ea typeface="+mn-ea"/>
                <a:cs typeface="Arial"/>
              </a:rPr>
              <a:t>Click to edit bullet points</a:t>
            </a:r>
          </a:p>
          <a:p>
            <a:pPr marL="914400" lvl="3" algn="l" rtl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None/>
              <a:defRPr/>
            </a:pPr>
            <a:endParaRPr lang="en-US" b="1" kern="1200" dirty="0">
              <a:solidFill>
                <a:srgbClr val="00004D"/>
              </a:solidFill>
              <a:latin typeface="Zurich BT"/>
              <a:ea typeface="+mn-ea"/>
              <a:cs typeface="Aria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3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812" y="121920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812" y="1858962"/>
            <a:ext cx="3887788" cy="43132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4899212" y="1200150"/>
            <a:ext cx="3887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1"/>
          </p:nvPr>
        </p:nvSpPr>
        <p:spPr>
          <a:xfrm>
            <a:off x="4899212" y="1839912"/>
            <a:ext cx="3887788" cy="4332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97964" y="186485"/>
            <a:ext cx="786503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3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5" y="677863"/>
            <a:ext cx="1943100" cy="4884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5200" y="677863"/>
            <a:ext cx="5680075" cy="4884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ACD67-037F-4F99-9A04-D0DA2FC36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5" y="677863"/>
            <a:ext cx="1943100" cy="4884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5200" y="677863"/>
            <a:ext cx="5680075" cy="4884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D06C1-FED2-4EF9-9A62-737FD46CB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5" y="677863"/>
            <a:ext cx="1943100" cy="4884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5200" y="677863"/>
            <a:ext cx="5680075" cy="4884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  <p:transition spd="slow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 Logo Colour With We Keep You Go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3188" y="442913"/>
            <a:ext cx="432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0" y="2895600"/>
            <a:ext cx="701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6553200"/>
            <a:ext cx="6553200" cy="307975"/>
            <a:chOff x="1344" y="4149"/>
            <a:chExt cx="4416" cy="17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344" y="4149"/>
              <a:ext cx="4416" cy="173"/>
            </a:xfrm>
            <a:prstGeom prst="parallelogram">
              <a:avLst>
                <a:gd name="adj" fmla="val 39116"/>
              </a:avLst>
            </a:prstGeom>
            <a:gradFill rotWithShape="0">
              <a:gsLst>
                <a:gs pos="0">
                  <a:srgbClr val="AC2900"/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>
                <a:solidFill>
                  <a:schemeClr val="bg1"/>
                </a:solidFill>
                <a:latin typeface="Zurich BT" charset="0"/>
                <a:cs typeface="+mn-cs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5569" y="4149"/>
              <a:ext cx="191" cy="173"/>
            </a:xfrm>
            <a:prstGeom prst="parallelogram">
              <a:avLst>
                <a:gd name="adj" fmla="val 0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>
                <a:solidFill>
                  <a:schemeClr val="bg1"/>
                </a:solidFill>
                <a:latin typeface="Zurich BT" charset="0"/>
                <a:cs typeface="+mn-cs"/>
              </a:endParaRPr>
            </a:p>
          </p:txBody>
        </p:sp>
      </p:grpSp>
      <p:pic>
        <p:nvPicPr>
          <p:cNvPr id="10" name="Picture 15" descr="10 Years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8100" y="5410200"/>
            <a:ext cx="134620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78265-1400-4C50-BDBF-275A12B5F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"/>
            <a:ext cx="4267200" cy="1419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6553200"/>
            <a:ext cx="7162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8E7B6-6337-425C-84C7-BED6369C8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5" y="677863"/>
            <a:ext cx="1943100" cy="4884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5200" y="677863"/>
            <a:ext cx="5680075" cy="4884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68614-B824-44FB-9927-7E74B9F0F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68375" y="1600200"/>
            <a:ext cx="77724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677863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GB" noProof="0" dirty="0" smtClean="0"/>
          </a:p>
        </p:txBody>
      </p:sp>
    </p:spTree>
  </p:cSld>
  <p:clrMapOvr>
    <a:masterClrMapping/>
  </p:clrMapOvr>
  <p:transition spd="slow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65200" y="677863"/>
            <a:ext cx="7775575" cy="4884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770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9E670-CC67-4D50-97C3-FDE9ACA7B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5" y="677863"/>
            <a:ext cx="1943100" cy="4884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5200" y="677863"/>
            <a:ext cx="5680075" cy="4884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L Logo Colour With We Keep You Go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3188" y="442913"/>
            <a:ext cx="432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33500" y="2895600"/>
            <a:ext cx="701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44613" y="4572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6553200"/>
            <a:ext cx="6553200" cy="307975"/>
            <a:chOff x="1344" y="4149"/>
            <a:chExt cx="4416" cy="17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344" y="4149"/>
              <a:ext cx="4416" cy="173"/>
            </a:xfrm>
            <a:prstGeom prst="parallelogram">
              <a:avLst>
                <a:gd name="adj" fmla="val 39116"/>
              </a:avLst>
            </a:prstGeom>
            <a:gradFill rotWithShape="0">
              <a:gsLst>
                <a:gs pos="0">
                  <a:srgbClr val="AC2900"/>
                </a:gs>
                <a:gs pos="100000">
                  <a:srgbClr val="FF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>
                <a:solidFill>
                  <a:schemeClr val="bg1"/>
                </a:solidFill>
                <a:latin typeface="Zurich BT" charset="0"/>
                <a:cs typeface="+mn-cs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5569" y="4149"/>
              <a:ext cx="191" cy="173"/>
            </a:xfrm>
            <a:prstGeom prst="parallelogram">
              <a:avLst>
                <a:gd name="adj" fmla="val 0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>
                <a:solidFill>
                  <a:schemeClr val="bg1"/>
                </a:solidFill>
                <a:latin typeface="Zurich BT" charset="0"/>
                <a:cs typeface="+mn-cs"/>
              </a:endParaRPr>
            </a:p>
          </p:txBody>
        </p:sp>
      </p:grp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7875" y="2914650"/>
            <a:ext cx="6858000" cy="762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4225" y="4724400"/>
            <a:ext cx="6438900" cy="6667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3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07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16.xml"/><Relationship Id="rId10" Type="http://schemas.openxmlformats.org/officeDocument/2006/relationships/theme" Target="../theme/theme1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25.xml"/><Relationship Id="rId10" Type="http://schemas.openxmlformats.org/officeDocument/2006/relationships/theme" Target="../theme/theme12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7.xml"/><Relationship Id="rId3" Type="http://schemas.openxmlformats.org/officeDocument/2006/relationships/slideLayout" Target="../slideLayouts/slideLayout132.xml"/><Relationship Id="rId7" Type="http://schemas.openxmlformats.org/officeDocument/2006/relationships/slideLayout" Target="../slideLayouts/slideLayout136.xml"/><Relationship Id="rId2" Type="http://schemas.openxmlformats.org/officeDocument/2006/relationships/slideLayout" Target="../slideLayouts/slideLayout131.xml"/><Relationship Id="rId1" Type="http://schemas.openxmlformats.org/officeDocument/2006/relationships/slideLayout" Target="../slideLayouts/slideLayout130.xml"/><Relationship Id="rId6" Type="http://schemas.openxmlformats.org/officeDocument/2006/relationships/slideLayout" Target="../slideLayouts/slideLayout135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34.xml"/><Relationship Id="rId10" Type="http://schemas.openxmlformats.org/officeDocument/2006/relationships/theme" Target="../theme/theme13.xml"/><Relationship Id="rId4" Type="http://schemas.openxmlformats.org/officeDocument/2006/relationships/slideLayout" Target="../slideLayouts/slideLayout133.xml"/><Relationship Id="rId9" Type="http://schemas.openxmlformats.org/officeDocument/2006/relationships/slideLayout" Target="../slideLayouts/slideLayout13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6.xml"/><Relationship Id="rId3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145.xml"/><Relationship Id="rId2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39.xml"/><Relationship Id="rId6" Type="http://schemas.openxmlformats.org/officeDocument/2006/relationships/slideLayout" Target="../slideLayouts/slideLayout144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43.xml"/><Relationship Id="rId10" Type="http://schemas.openxmlformats.org/officeDocument/2006/relationships/theme" Target="../theme/theme14.xml"/><Relationship Id="rId4" Type="http://schemas.openxmlformats.org/officeDocument/2006/relationships/slideLayout" Target="../slideLayouts/slideLayout142.xml"/><Relationship Id="rId9" Type="http://schemas.openxmlformats.org/officeDocument/2006/relationships/slideLayout" Target="../slideLayouts/slideLayout147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0.xml"/><Relationship Id="rId7" Type="http://schemas.openxmlformats.org/officeDocument/2006/relationships/slideLayout" Target="../slideLayouts/slideLayout154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53.xml"/><Relationship Id="rId11" Type="http://schemas.openxmlformats.org/officeDocument/2006/relationships/slideLayout" Target="../slideLayouts/slideLayout158.xml"/><Relationship Id="rId5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7.xml"/><Relationship Id="rId4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6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6.xml"/><Relationship Id="rId3" Type="http://schemas.openxmlformats.org/officeDocument/2006/relationships/slideLayout" Target="../slideLayouts/slideLayout161.xml"/><Relationship Id="rId7" Type="http://schemas.openxmlformats.org/officeDocument/2006/relationships/slideLayout" Target="../slideLayouts/slideLayout165.xml"/><Relationship Id="rId2" Type="http://schemas.openxmlformats.org/officeDocument/2006/relationships/slideLayout" Target="../slideLayouts/slideLayout160.xml"/><Relationship Id="rId1" Type="http://schemas.openxmlformats.org/officeDocument/2006/relationships/slideLayout" Target="../slideLayouts/slideLayout159.xml"/><Relationship Id="rId6" Type="http://schemas.openxmlformats.org/officeDocument/2006/relationships/slideLayout" Target="../slideLayouts/slideLayout164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63.xml"/><Relationship Id="rId10" Type="http://schemas.openxmlformats.org/officeDocument/2006/relationships/theme" Target="../theme/theme16.xml"/><Relationship Id="rId4" Type="http://schemas.openxmlformats.org/officeDocument/2006/relationships/slideLayout" Target="../slideLayouts/slideLayout162.xml"/><Relationship Id="rId9" Type="http://schemas.openxmlformats.org/officeDocument/2006/relationships/slideLayout" Target="../slideLayouts/slideLayout167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5.xml"/><Relationship Id="rId3" Type="http://schemas.openxmlformats.org/officeDocument/2006/relationships/slideLayout" Target="../slideLayouts/slideLayout170.xml"/><Relationship Id="rId7" Type="http://schemas.openxmlformats.org/officeDocument/2006/relationships/slideLayout" Target="../slideLayouts/slideLayout174.xml"/><Relationship Id="rId2" Type="http://schemas.openxmlformats.org/officeDocument/2006/relationships/slideLayout" Target="../slideLayouts/slideLayout169.xml"/><Relationship Id="rId1" Type="http://schemas.openxmlformats.org/officeDocument/2006/relationships/slideLayout" Target="../slideLayouts/slideLayout168.xml"/><Relationship Id="rId6" Type="http://schemas.openxmlformats.org/officeDocument/2006/relationships/slideLayout" Target="../slideLayouts/slideLayout173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72.xml"/><Relationship Id="rId10" Type="http://schemas.openxmlformats.org/officeDocument/2006/relationships/theme" Target="../theme/theme17.xml"/><Relationship Id="rId4" Type="http://schemas.openxmlformats.org/officeDocument/2006/relationships/slideLayout" Target="../slideLayouts/slideLayout171.xml"/><Relationship Id="rId9" Type="http://schemas.openxmlformats.org/officeDocument/2006/relationships/slideLayout" Target="../slideLayouts/slideLayout176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81.xml"/><Relationship Id="rId10" Type="http://schemas.openxmlformats.org/officeDocument/2006/relationships/theme" Target="../theme/theme18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3.xml"/><Relationship Id="rId3" Type="http://schemas.openxmlformats.org/officeDocument/2006/relationships/slideLayout" Target="../slideLayouts/slideLayout188.xml"/><Relationship Id="rId7" Type="http://schemas.openxmlformats.org/officeDocument/2006/relationships/slideLayout" Target="../slideLayouts/slideLayout192.xml"/><Relationship Id="rId2" Type="http://schemas.openxmlformats.org/officeDocument/2006/relationships/slideLayout" Target="../slideLayouts/slideLayout187.xml"/><Relationship Id="rId1" Type="http://schemas.openxmlformats.org/officeDocument/2006/relationships/slideLayout" Target="../slideLayouts/slideLayout186.xml"/><Relationship Id="rId6" Type="http://schemas.openxmlformats.org/officeDocument/2006/relationships/slideLayout" Target="../slideLayouts/slideLayout191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90.xml"/><Relationship Id="rId10" Type="http://schemas.openxmlformats.org/officeDocument/2006/relationships/theme" Target="../theme/theme19.xml"/><Relationship Id="rId4" Type="http://schemas.openxmlformats.org/officeDocument/2006/relationships/slideLayout" Target="../slideLayouts/slideLayout189.xml"/><Relationship Id="rId9" Type="http://schemas.openxmlformats.org/officeDocument/2006/relationships/slideLayout" Target="../slideLayouts/slideLayout19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2.xml"/><Relationship Id="rId13" Type="http://schemas.openxmlformats.org/officeDocument/2006/relationships/slideLayout" Target="../slideLayouts/slideLayout207.xml"/><Relationship Id="rId18" Type="http://schemas.openxmlformats.org/officeDocument/2006/relationships/theme" Target="../theme/theme20.xml"/><Relationship Id="rId3" Type="http://schemas.openxmlformats.org/officeDocument/2006/relationships/slideLayout" Target="../slideLayouts/slideLayout197.xml"/><Relationship Id="rId7" Type="http://schemas.openxmlformats.org/officeDocument/2006/relationships/slideLayout" Target="../slideLayouts/slideLayout201.xml"/><Relationship Id="rId12" Type="http://schemas.openxmlformats.org/officeDocument/2006/relationships/slideLayout" Target="../slideLayouts/slideLayout206.xml"/><Relationship Id="rId17" Type="http://schemas.openxmlformats.org/officeDocument/2006/relationships/slideLayout" Target="../slideLayouts/slideLayout211.xml"/><Relationship Id="rId2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210.xml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195.xml"/><Relationship Id="rId6" Type="http://schemas.openxmlformats.org/officeDocument/2006/relationships/slideLayout" Target="../slideLayouts/slideLayout200.xml"/><Relationship Id="rId11" Type="http://schemas.openxmlformats.org/officeDocument/2006/relationships/slideLayout" Target="../slideLayouts/slideLayout205.xml"/><Relationship Id="rId5" Type="http://schemas.openxmlformats.org/officeDocument/2006/relationships/slideLayout" Target="../slideLayouts/slideLayout199.xml"/><Relationship Id="rId15" Type="http://schemas.openxmlformats.org/officeDocument/2006/relationships/slideLayout" Target="../slideLayouts/slideLayout209.xml"/><Relationship Id="rId10" Type="http://schemas.openxmlformats.org/officeDocument/2006/relationships/slideLayout" Target="../slideLayouts/slideLayout204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198.xml"/><Relationship Id="rId9" Type="http://schemas.openxmlformats.org/officeDocument/2006/relationships/slideLayout" Target="../slideLayouts/slideLayout203.xml"/><Relationship Id="rId14" Type="http://schemas.openxmlformats.org/officeDocument/2006/relationships/slideLayout" Target="../slideLayouts/slideLayout20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14.xml"/><Relationship Id="rId7" Type="http://schemas.openxmlformats.org/officeDocument/2006/relationships/slideLayout" Target="../slideLayouts/slideLayout218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13.xml"/><Relationship Id="rId1" Type="http://schemas.openxmlformats.org/officeDocument/2006/relationships/slideLayout" Target="../slideLayouts/slideLayout212.xml"/><Relationship Id="rId6" Type="http://schemas.openxmlformats.org/officeDocument/2006/relationships/slideLayout" Target="../slideLayouts/slideLayout217.xml"/><Relationship Id="rId11" Type="http://schemas.openxmlformats.org/officeDocument/2006/relationships/slideLayout" Target="../slideLayouts/slideLayout222.xml"/><Relationship Id="rId5" Type="http://schemas.openxmlformats.org/officeDocument/2006/relationships/slideLayout" Target="../slideLayouts/slideLayout216.xml"/><Relationship Id="rId10" Type="http://schemas.openxmlformats.org/officeDocument/2006/relationships/slideLayout" Target="../slideLayouts/slideLayout221.xml"/><Relationship Id="rId4" Type="http://schemas.openxmlformats.org/officeDocument/2006/relationships/slideLayout" Target="../slideLayouts/slideLayout215.xml"/><Relationship Id="rId9" Type="http://schemas.openxmlformats.org/officeDocument/2006/relationships/slideLayout" Target="../slideLayouts/slideLayout220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0.xml"/><Relationship Id="rId3" Type="http://schemas.openxmlformats.org/officeDocument/2006/relationships/slideLayout" Target="../slideLayouts/slideLayout225.xml"/><Relationship Id="rId7" Type="http://schemas.openxmlformats.org/officeDocument/2006/relationships/slideLayout" Target="../slideLayouts/slideLayout229.xml"/><Relationship Id="rId2" Type="http://schemas.openxmlformats.org/officeDocument/2006/relationships/slideLayout" Target="../slideLayouts/slideLayout224.xml"/><Relationship Id="rId1" Type="http://schemas.openxmlformats.org/officeDocument/2006/relationships/slideLayout" Target="../slideLayouts/slideLayout223.xml"/><Relationship Id="rId6" Type="http://schemas.openxmlformats.org/officeDocument/2006/relationships/slideLayout" Target="../slideLayouts/slideLayout228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227.xml"/><Relationship Id="rId10" Type="http://schemas.openxmlformats.org/officeDocument/2006/relationships/theme" Target="../theme/theme22.xml"/><Relationship Id="rId4" Type="http://schemas.openxmlformats.org/officeDocument/2006/relationships/slideLayout" Target="../slideLayouts/slideLayout226.xml"/><Relationship Id="rId9" Type="http://schemas.openxmlformats.org/officeDocument/2006/relationships/slideLayout" Target="../slideLayouts/slideLayout231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236.xml"/><Relationship Id="rId10" Type="http://schemas.openxmlformats.org/officeDocument/2006/relationships/theme" Target="../theme/theme23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8.xml"/><Relationship Id="rId3" Type="http://schemas.openxmlformats.org/officeDocument/2006/relationships/slideLayout" Target="../slideLayouts/slideLayout243.xml"/><Relationship Id="rId7" Type="http://schemas.openxmlformats.org/officeDocument/2006/relationships/slideLayout" Target="../slideLayouts/slideLayout247.xml"/><Relationship Id="rId2" Type="http://schemas.openxmlformats.org/officeDocument/2006/relationships/slideLayout" Target="../slideLayouts/slideLayout242.xml"/><Relationship Id="rId1" Type="http://schemas.openxmlformats.org/officeDocument/2006/relationships/slideLayout" Target="../slideLayouts/slideLayout241.xml"/><Relationship Id="rId6" Type="http://schemas.openxmlformats.org/officeDocument/2006/relationships/slideLayout" Target="../slideLayouts/slideLayout24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245.xml"/><Relationship Id="rId10" Type="http://schemas.openxmlformats.org/officeDocument/2006/relationships/theme" Target="../theme/theme24.xml"/><Relationship Id="rId4" Type="http://schemas.openxmlformats.org/officeDocument/2006/relationships/slideLayout" Target="../slideLayouts/slideLayout244.xml"/><Relationship Id="rId9" Type="http://schemas.openxmlformats.org/officeDocument/2006/relationships/slideLayout" Target="../slideLayouts/slideLayout249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7.xml"/><Relationship Id="rId3" Type="http://schemas.openxmlformats.org/officeDocument/2006/relationships/slideLayout" Target="../slideLayouts/slideLayout252.xml"/><Relationship Id="rId7" Type="http://schemas.openxmlformats.org/officeDocument/2006/relationships/slideLayout" Target="../slideLayouts/slideLayout256.xml"/><Relationship Id="rId2" Type="http://schemas.openxmlformats.org/officeDocument/2006/relationships/slideLayout" Target="../slideLayouts/slideLayout251.xml"/><Relationship Id="rId1" Type="http://schemas.openxmlformats.org/officeDocument/2006/relationships/slideLayout" Target="../slideLayouts/slideLayout250.xml"/><Relationship Id="rId6" Type="http://schemas.openxmlformats.org/officeDocument/2006/relationships/slideLayout" Target="../slideLayouts/slideLayout255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254.xml"/><Relationship Id="rId10" Type="http://schemas.openxmlformats.org/officeDocument/2006/relationships/theme" Target="../theme/theme25.xml"/><Relationship Id="rId4" Type="http://schemas.openxmlformats.org/officeDocument/2006/relationships/slideLayout" Target="../slideLayouts/slideLayout253.xml"/><Relationship Id="rId9" Type="http://schemas.openxmlformats.org/officeDocument/2006/relationships/slideLayout" Target="../slideLayouts/slideLayout258.xml"/></Relationships>
</file>

<file path=ppt/slideMasters/_rels/slideMaster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6.xml"/><Relationship Id="rId3" Type="http://schemas.openxmlformats.org/officeDocument/2006/relationships/slideLayout" Target="../slideLayouts/slideLayout261.xml"/><Relationship Id="rId7" Type="http://schemas.openxmlformats.org/officeDocument/2006/relationships/slideLayout" Target="../slideLayouts/slideLayout265.xml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60.xml"/><Relationship Id="rId1" Type="http://schemas.openxmlformats.org/officeDocument/2006/relationships/slideLayout" Target="../slideLayouts/slideLayout259.xml"/><Relationship Id="rId6" Type="http://schemas.openxmlformats.org/officeDocument/2006/relationships/slideLayout" Target="../slideLayouts/slideLayout264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263.xml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262.xml"/><Relationship Id="rId9" Type="http://schemas.openxmlformats.org/officeDocument/2006/relationships/theme" Target="../theme/theme26.xml"/></Relationships>
</file>

<file path=ppt/slideMasters/_rels/slideMaster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4.xml"/><Relationship Id="rId3" Type="http://schemas.openxmlformats.org/officeDocument/2006/relationships/slideLayout" Target="../slideLayouts/slideLayout269.xml"/><Relationship Id="rId7" Type="http://schemas.openxmlformats.org/officeDocument/2006/relationships/slideLayout" Target="../slideLayouts/slideLayout273.xml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68.xml"/><Relationship Id="rId1" Type="http://schemas.openxmlformats.org/officeDocument/2006/relationships/slideLayout" Target="../slideLayouts/slideLayout267.xml"/><Relationship Id="rId6" Type="http://schemas.openxmlformats.org/officeDocument/2006/relationships/slideLayout" Target="../slideLayouts/slideLayout272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271.xml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270.xml"/><Relationship Id="rId9" Type="http://schemas.openxmlformats.org/officeDocument/2006/relationships/theme" Target="../theme/theme27.xml"/></Relationships>
</file>

<file path=ppt/slideMasters/_rels/slideMaster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2.xml"/><Relationship Id="rId3" Type="http://schemas.openxmlformats.org/officeDocument/2006/relationships/slideLayout" Target="../slideLayouts/slideLayout277.xml"/><Relationship Id="rId7" Type="http://schemas.openxmlformats.org/officeDocument/2006/relationships/slideLayout" Target="../slideLayouts/slideLayout281.xml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76.xml"/><Relationship Id="rId1" Type="http://schemas.openxmlformats.org/officeDocument/2006/relationships/slideLayout" Target="../slideLayouts/slideLayout275.xml"/><Relationship Id="rId6" Type="http://schemas.openxmlformats.org/officeDocument/2006/relationships/slideLayout" Target="../slideLayouts/slideLayout280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279.xml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278.xml"/><Relationship Id="rId9" Type="http://schemas.openxmlformats.org/officeDocument/2006/relationships/theme" Target="../theme/theme28.xml"/></Relationships>
</file>

<file path=ppt/slideMasters/_rels/slideMaster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0.xml"/><Relationship Id="rId3" Type="http://schemas.openxmlformats.org/officeDocument/2006/relationships/slideLayout" Target="../slideLayouts/slideLayout285.xml"/><Relationship Id="rId7" Type="http://schemas.openxmlformats.org/officeDocument/2006/relationships/slideLayout" Target="../slideLayouts/slideLayout289.xml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84.xml"/><Relationship Id="rId1" Type="http://schemas.openxmlformats.org/officeDocument/2006/relationships/slideLayout" Target="../slideLayouts/slideLayout283.xml"/><Relationship Id="rId6" Type="http://schemas.openxmlformats.org/officeDocument/2006/relationships/slideLayout" Target="../slideLayouts/slideLayout288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287.xml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286.xml"/><Relationship Id="rId9" Type="http://schemas.openxmlformats.org/officeDocument/2006/relationships/theme" Target="../theme/theme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3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8.xml"/><Relationship Id="rId3" Type="http://schemas.openxmlformats.org/officeDocument/2006/relationships/slideLayout" Target="../slideLayouts/slideLayout293.xml"/><Relationship Id="rId7" Type="http://schemas.openxmlformats.org/officeDocument/2006/relationships/slideLayout" Target="../slideLayouts/slideLayout297.xml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92.xml"/><Relationship Id="rId1" Type="http://schemas.openxmlformats.org/officeDocument/2006/relationships/slideLayout" Target="../slideLayouts/slideLayout291.xml"/><Relationship Id="rId6" Type="http://schemas.openxmlformats.org/officeDocument/2006/relationships/slideLayout" Target="../slideLayouts/slideLayout296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295.xml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294.xml"/><Relationship Id="rId9" Type="http://schemas.openxmlformats.org/officeDocument/2006/relationships/theme" Target="../theme/theme30.xml"/></Relationships>
</file>

<file path=ppt/slideMasters/_rels/slideMaster3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6.xml"/><Relationship Id="rId13" Type="http://schemas.openxmlformats.org/officeDocument/2006/relationships/image" Target="../media/image11.png"/><Relationship Id="rId3" Type="http://schemas.openxmlformats.org/officeDocument/2006/relationships/slideLayout" Target="../slideLayouts/slideLayout301.xml"/><Relationship Id="rId7" Type="http://schemas.openxmlformats.org/officeDocument/2006/relationships/slideLayout" Target="../slideLayouts/slideLayout305.xml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300.xml"/><Relationship Id="rId1" Type="http://schemas.openxmlformats.org/officeDocument/2006/relationships/slideLayout" Target="../slideLayouts/slideLayout299.xml"/><Relationship Id="rId6" Type="http://schemas.openxmlformats.org/officeDocument/2006/relationships/slideLayout" Target="../slideLayouts/slideLayout304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303.xml"/><Relationship Id="rId10" Type="http://schemas.openxmlformats.org/officeDocument/2006/relationships/theme" Target="../theme/theme31.xml"/><Relationship Id="rId4" Type="http://schemas.openxmlformats.org/officeDocument/2006/relationships/slideLayout" Target="../slideLayouts/slideLayout302.xml"/><Relationship Id="rId9" Type="http://schemas.openxmlformats.org/officeDocument/2006/relationships/slideLayout" Target="../slideLayouts/slideLayout307.xml"/></Relationships>
</file>

<file path=ppt/slideMasters/_rels/slideMaster3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5.xml"/><Relationship Id="rId3" Type="http://schemas.openxmlformats.org/officeDocument/2006/relationships/slideLayout" Target="../slideLayouts/slideLayout310.xml"/><Relationship Id="rId7" Type="http://schemas.openxmlformats.org/officeDocument/2006/relationships/slideLayout" Target="../slideLayouts/slideLayout314.xml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309.xml"/><Relationship Id="rId1" Type="http://schemas.openxmlformats.org/officeDocument/2006/relationships/slideLayout" Target="../slideLayouts/slideLayout308.xml"/><Relationship Id="rId6" Type="http://schemas.openxmlformats.org/officeDocument/2006/relationships/slideLayout" Target="../slideLayouts/slideLayout313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312.xml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311.xml"/><Relationship Id="rId9" Type="http://schemas.openxmlformats.org/officeDocument/2006/relationships/theme" Target="../theme/theme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62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slideLayout" Target="../slideLayouts/slideLayout79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82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76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98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 Logo Colour With We Keep You Goi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43599" y="5949951"/>
            <a:ext cx="2825496" cy="9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>
              <a:solidFill>
                <a:srgbClr val="00004D"/>
              </a:solidFill>
              <a:latin typeface="+mn-lt"/>
              <a:cs typeface="+mn-cs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056063" y="6486525"/>
            <a:ext cx="190500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D203D56-BC1C-41EC-B2A7-E5B2C26FC746}" type="slidenum">
              <a:rPr lang="en-US" sz="900"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2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</p:sldLayoutIdLst>
  <p:transition spd="slow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 Logo Colour With We Keep You Goi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43599" y="5949951"/>
            <a:ext cx="2825496" cy="9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>
              <a:solidFill>
                <a:srgbClr val="00004D"/>
              </a:solidFill>
              <a:latin typeface="+mn-lt"/>
              <a:cs typeface="+mn-cs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056063" y="6486525"/>
            <a:ext cx="190500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D203D56-BC1C-41EC-B2A7-E5B2C26FC746}" type="slidenum">
              <a:rPr lang="en-US" sz="900"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2" r:id="rId1"/>
    <p:sldLayoutId id="2147484293" r:id="rId2"/>
    <p:sldLayoutId id="2147484294" r:id="rId3"/>
    <p:sldLayoutId id="2147484295" r:id="rId4"/>
    <p:sldLayoutId id="2147484296" r:id="rId5"/>
    <p:sldLayoutId id="2147484297" r:id="rId6"/>
    <p:sldLayoutId id="2147484298" r:id="rId7"/>
    <p:sldLayoutId id="2147484299" r:id="rId8"/>
    <p:sldLayoutId id="2147484300" r:id="rId9"/>
  </p:sldLayoutIdLst>
  <p:transition spd="slow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 Logo Colour With We Keep You Goi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43599" y="5949951"/>
            <a:ext cx="2825496" cy="9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>
              <a:solidFill>
                <a:srgbClr val="00004D"/>
              </a:solidFill>
              <a:latin typeface="+mn-lt"/>
              <a:cs typeface="+mn-cs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056063" y="6486525"/>
            <a:ext cx="190500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D203D56-BC1C-41EC-B2A7-E5B2C26FC746}" type="slidenum">
              <a:rPr lang="en-US" sz="900"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2" r:id="rId1"/>
    <p:sldLayoutId id="2147484303" r:id="rId2"/>
    <p:sldLayoutId id="2147484304" r:id="rId3"/>
    <p:sldLayoutId id="2147484305" r:id="rId4"/>
    <p:sldLayoutId id="2147484306" r:id="rId5"/>
    <p:sldLayoutId id="2147484307" r:id="rId6"/>
    <p:sldLayoutId id="2147484308" r:id="rId7"/>
    <p:sldLayoutId id="2147484309" r:id="rId8"/>
    <p:sldLayoutId id="2147484310" r:id="rId9"/>
  </p:sldLayoutIdLst>
  <p:transition spd="slow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 Logo Colour With We Keep You Goi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943599" y="5949950"/>
            <a:ext cx="2825496" cy="9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0" eaLnBrk="0" hangingPunct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 kern="1200">
              <a:solidFill>
                <a:srgbClr val="00004D"/>
              </a:solidFill>
              <a:latin typeface="Zurich BT"/>
              <a:ea typeface="+mn-ea"/>
              <a:cs typeface="Arial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</p:sldLayoutIdLst>
  <p:transition spd="slow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 Logo Colour With We Keep You Goi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943599" y="5949950"/>
            <a:ext cx="2825496" cy="9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0" eaLnBrk="0" hangingPunct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 kern="1200">
              <a:solidFill>
                <a:srgbClr val="00004D"/>
              </a:solidFill>
              <a:latin typeface="Zurich BT"/>
              <a:ea typeface="+mn-ea"/>
              <a:cs typeface="Arial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2" r:id="rId1"/>
    <p:sldLayoutId id="2147484323" r:id="rId2"/>
    <p:sldLayoutId id="2147484324" r:id="rId3"/>
    <p:sldLayoutId id="2147484325" r:id="rId4"/>
    <p:sldLayoutId id="2147484326" r:id="rId5"/>
    <p:sldLayoutId id="2147484327" r:id="rId6"/>
    <p:sldLayoutId id="2147484328" r:id="rId7"/>
    <p:sldLayoutId id="2147484329" r:id="rId8"/>
    <p:sldLayoutId id="2147484330" r:id="rId9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IL Logo Colour With We Keep You Goi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43599" y="5949950"/>
            <a:ext cx="2825496" cy="9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 b="1" kern="1200">
              <a:solidFill>
                <a:srgbClr val="00004D"/>
              </a:solidFill>
              <a:latin typeface="Zurich BT"/>
              <a:ea typeface="+mn-ea"/>
              <a:cs typeface="Arial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800" b="1" kern="1200">
              <a:solidFill>
                <a:srgbClr val="FFFFFF"/>
              </a:solidFill>
              <a:latin typeface="Zurich BT" charset="0"/>
              <a:ea typeface="+mn-ea"/>
              <a:cs typeface="Arial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800" b="1" kern="1200">
              <a:solidFill>
                <a:srgbClr val="FFFFFF"/>
              </a:solidFill>
              <a:latin typeface="Zurich BT" charset="0"/>
              <a:ea typeface="+mn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  <p:sldLayoutId id="2147484339" r:id="rId8"/>
    <p:sldLayoutId id="2147484340" r:id="rId9"/>
    <p:sldLayoutId id="2147484341" r:id="rId10"/>
    <p:sldLayoutId id="2147484342" r:id="rId11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 Logo Colour With We Keep You Goi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943599" y="5949950"/>
            <a:ext cx="2825496" cy="9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0" eaLnBrk="0" hangingPunct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 kern="1200">
              <a:solidFill>
                <a:srgbClr val="00004D"/>
              </a:solidFill>
              <a:latin typeface="Zurich BT"/>
              <a:ea typeface="+mn-ea"/>
              <a:cs typeface="Arial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 Logo Colour With We Keep You Goi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943599" y="5949950"/>
            <a:ext cx="2825496" cy="9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0" eaLnBrk="0" hangingPunct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 kern="1200">
              <a:solidFill>
                <a:srgbClr val="00004D"/>
              </a:solidFill>
              <a:latin typeface="Zurich BT"/>
              <a:ea typeface="+mn-ea"/>
              <a:cs typeface="Arial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 Logo Colour With We Keep You Goi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943599" y="5949950"/>
            <a:ext cx="2825496" cy="9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0" eaLnBrk="0" hangingPunct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 kern="1200">
              <a:solidFill>
                <a:srgbClr val="00004D"/>
              </a:solidFill>
              <a:latin typeface="Zurich BT"/>
              <a:ea typeface="+mn-ea"/>
              <a:cs typeface="Arial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 Logo Colour With We Keep You Goi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943599" y="5911313"/>
            <a:ext cx="2825496" cy="9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0" eaLnBrk="0" hangingPunct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 kern="1200">
              <a:solidFill>
                <a:srgbClr val="00004D"/>
              </a:solidFill>
              <a:latin typeface="Zurich BT"/>
              <a:ea typeface="+mn-ea"/>
              <a:cs typeface="Arial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</p:sldLayoutIdLst>
  <p:transition spd="slow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 charset="0"/>
            </a:endParaRPr>
          </a:p>
        </p:txBody>
      </p:sp>
      <p:pic>
        <p:nvPicPr>
          <p:cNvPr id="3077" name="Picture 1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934075" y="5915025"/>
            <a:ext cx="2828925" cy="942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078" name="Picture 13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" y="6719888"/>
            <a:ext cx="5105400" cy="138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21" r:id="rId1"/>
    <p:sldLayoutId id="2147484422" r:id="rId2"/>
    <p:sldLayoutId id="2147484423" r:id="rId3"/>
    <p:sldLayoutId id="2147484424" r:id="rId4"/>
    <p:sldLayoutId id="2147484425" r:id="rId5"/>
    <p:sldLayoutId id="2147484426" r:id="rId6"/>
    <p:sldLayoutId id="2147484427" r:id="rId7"/>
    <p:sldLayoutId id="2147484428" r:id="rId8"/>
    <p:sldLayoutId id="2147484429" r:id="rId9"/>
    <p:sldLayoutId id="2147484430" r:id="rId10"/>
    <p:sldLayoutId id="2147484431" r:id="rId11"/>
    <p:sldLayoutId id="2147484432" r:id="rId12"/>
    <p:sldLayoutId id="2147484433" r:id="rId13"/>
    <p:sldLayoutId id="2147484434" r:id="rId14"/>
    <p:sldLayoutId id="2147484435" r:id="rId15"/>
    <p:sldLayoutId id="2147484436" r:id="rId16"/>
    <p:sldLayoutId id="2147484437" r:id="rId17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3pPr>
      <a:lvl4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4pPr>
      <a:lvl5pPr marL="18288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1600" b="1">
          <a:solidFill>
            <a:srgbClr val="00004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1600" b="1">
          <a:solidFill>
            <a:srgbClr val="0000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1600" b="1">
          <a:solidFill>
            <a:srgbClr val="0000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1600" b="1">
          <a:solidFill>
            <a:srgbClr val="0000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1600" b="1">
          <a:solidFill>
            <a:srgbClr val="0000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L Logo Colour With We Keep You Goi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32488" y="5899150"/>
            <a:ext cx="2828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b="1" kern="1200" dirty="0">
              <a:solidFill>
                <a:srgbClr val="00004D"/>
              </a:solidFill>
              <a:latin typeface="Zurich B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1077913" y="6718300"/>
            <a:ext cx="4826000" cy="128588"/>
          </a:xfrm>
          <a:prstGeom prst="parallelogram">
            <a:avLst>
              <a:gd name="adj" fmla="val 2901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kern="1200" dirty="0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kern="1200" dirty="0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9" r:id="rId1"/>
    <p:sldLayoutId id="2147484440" r:id="rId2"/>
    <p:sldLayoutId id="2147484441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47" r:id="rId9"/>
    <p:sldLayoutId id="2147484448" r:id="rId10"/>
    <p:sldLayoutId id="2147484449" r:id="rId11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 Logo Colour With We Keep You Goi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943599" y="5949950"/>
            <a:ext cx="2825496" cy="9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>
              <a:solidFill>
                <a:srgbClr val="00004D"/>
              </a:solidFill>
              <a:latin typeface="+mn-lt"/>
              <a:cs typeface="+mn-cs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056063" y="6486525"/>
            <a:ext cx="190500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307FFA2-4D0E-44E7-AC10-48E52591E475}" type="slidenum">
              <a:rPr lang="en-US" sz="900"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</p:sldLayoutIdLst>
  <p:transition spd="slow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 Logo Colour With We Keep You Goi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943600" y="5949950"/>
            <a:ext cx="2817147" cy="94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0" eaLnBrk="0" hangingPunct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 kern="1200">
              <a:solidFill>
                <a:srgbClr val="00004D"/>
              </a:solidFill>
              <a:latin typeface="Zurich BT"/>
              <a:ea typeface="+mn-ea"/>
              <a:cs typeface="Arial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3" r:id="rId1"/>
    <p:sldLayoutId id="2147484474" r:id="rId2"/>
    <p:sldLayoutId id="2147484475" r:id="rId3"/>
    <p:sldLayoutId id="2147484476" r:id="rId4"/>
    <p:sldLayoutId id="2147484477" r:id="rId5"/>
    <p:sldLayoutId id="2147484478" r:id="rId6"/>
    <p:sldLayoutId id="2147484479" r:id="rId7"/>
    <p:sldLayoutId id="2147484480" r:id="rId8"/>
    <p:sldLayoutId id="2147484481" r:id="rId9"/>
  </p:sldLayoutIdLst>
  <p:transition spd="slow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 Logo Colour With We Keep You Goi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943600" y="5949950"/>
            <a:ext cx="2817147" cy="94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0" eaLnBrk="0" hangingPunct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 kern="1200">
              <a:solidFill>
                <a:srgbClr val="00004D"/>
              </a:solidFill>
              <a:latin typeface="Zurich BT"/>
              <a:ea typeface="+mn-ea"/>
              <a:cs typeface="Arial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3" r:id="rId1"/>
    <p:sldLayoutId id="2147484484" r:id="rId2"/>
    <p:sldLayoutId id="2147484485" r:id="rId3"/>
    <p:sldLayoutId id="2147484486" r:id="rId4"/>
    <p:sldLayoutId id="2147484487" r:id="rId5"/>
    <p:sldLayoutId id="2147484488" r:id="rId6"/>
    <p:sldLayoutId id="2147484489" r:id="rId7"/>
    <p:sldLayoutId id="2147484490" r:id="rId8"/>
    <p:sldLayoutId id="2147484491" r:id="rId9"/>
  </p:sldLayoutIdLst>
  <p:transition spd="slow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 Logo Colour With We Keep You Goi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943600" y="5949950"/>
            <a:ext cx="2817147" cy="94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 kern="1200">
              <a:solidFill>
                <a:srgbClr val="00004D"/>
              </a:solidFill>
              <a:latin typeface="Zurich BT"/>
              <a:ea typeface="+mn-ea"/>
              <a:cs typeface="Arial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800" kern="1200">
              <a:solidFill>
                <a:prstClr val="white"/>
              </a:solidFill>
              <a:latin typeface="Zurich BT" charset="0"/>
              <a:ea typeface="+mn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3" r:id="rId1"/>
    <p:sldLayoutId id="2147484494" r:id="rId2"/>
    <p:sldLayoutId id="2147484495" r:id="rId3"/>
    <p:sldLayoutId id="2147484496" r:id="rId4"/>
    <p:sldLayoutId id="2147484497" r:id="rId5"/>
    <p:sldLayoutId id="2147484498" r:id="rId6"/>
    <p:sldLayoutId id="2147484499" r:id="rId7"/>
    <p:sldLayoutId id="2147484500" r:id="rId8"/>
    <p:sldLayoutId id="2147484501" r:id="rId9"/>
  </p:sldLayoutIdLst>
  <p:transition spd="slow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206500"/>
            <a:ext cx="77724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185738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>
              <a:solidFill>
                <a:srgbClr val="00004D"/>
              </a:solidFill>
              <a:latin typeface="+mn-lt"/>
              <a:cs typeface="+mn-cs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90600" y="6486525"/>
            <a:ext cx="190500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3224CFD-482A-4202-BDE2-1A0161E4C117}" type="slidenum">
              <a:rPr lang="en-US" sz="9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latin typeface="+mn-lt"/>
              <a:cs typeface="+mn-cs"/>
            </a:endParaRPr>
          </a:p>
        </p:txBody>
      </p:sp>
      <p:pic>
        <p:nvPicPr>
          <p:cNvPr id="1030" name="Picture 12" descr="Patch-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3" descr="01_Bottom-1_White-Log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29375" y="6248400"/>
            <a:ext cx="24098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Patch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4375" y="1019175"/>
            <a:ext cx="8429625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04" r:id="rId1"/>
    <p:sldLayoutId id="2147484505" r:id="rId2"/>
    <p:sldLayoutId id="2147484506" r:id="rId3"/>
    <p:sldLayoutId id="2147484507" r:id="rId4"/>
    <p:sldLayoutId id="2147484508" r:id="rId5"/>
    <p:sldLayoutId id="2147484509" r:id="rId6"/>
    <p:sldLayoutId id="2147484510" r:id="rId7"/>
    <p:sldLayoutId id="2147484511" r:id="rId8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206500"/>
            <a:ext cx="77724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185738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>
              <a:solidFill>
                <a:srgbClr val="00004D"/>
              </a:solidFill>
              <a:latin typeface="+mn-lt"/>
              <a:cs typeface="+mn-cs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90600" y="6486525"/>
            <a:ext cx="190500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3224CFD-482A-4202-BDE2-1A0161E4C117}" type="slidenum">
              <a:rPr lang="en-US" sz="9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latin typeface="+mn-lt"/>
              <a:cs typeface="+mn-cs"/>
            </a:endParaRPr>
          </a:p>
        </p:txBody>
      </p:sp>
      <p:pic>
        <p:nvPicPr>
          <p:cNvPr id="1030" name="Picture 12" descr="Patch-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3" descr="01_Bottom-1_White-Log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29375" y="6248400"/>
            <a:ext cx="24098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Patch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4375" y="1019175"/>
            <a:ext cx="8429625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14" r:id="rId1"/>
    <p:sldLayoutId id="2147484515" r:id="rId2"/>
    <p:sldLayoutId id="2147484516" r:id="rId3"/>
    <p:sldLayoutId id="2147484517" r:id="rId4"/>
    <p:sldLayoutId id="2147484518" r:id="rId5"/>
    <p:sldLayoutId id="2147484519" r:id="rId6"/>
    <p:sldLayoutId id="2147484520" r:id="rId7"/>
    <p:sldLayoutId id="2147484521" r:id="rId8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206500"/>
            <a:ext cx="77724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185738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>
              <a:solidFill>
                <a:srgbClr val="00004D"/>
              </a:solidFill>
              <a:latin typeface="+mn-lt"/>
              <a:cs typeface="+mn-cs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90600" y="6486525"/>
            <a:ext cx="190500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3224CFD-482A-4202-BDE2-1A0161E4C117}" type="slidenum">
              <a:rPr lang="en-US" sz="9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latin typeface="+mn-lt"/>
              <a:cs typeface="+mn-cs"/>
            </a:endParaRPr>
          </a:p>
        </p:txBody>
      </p:sp>
      <p:pic>
        <p:nvPicPr>
          <p:cNvPr id="1030" name="Picture 12" descr="Patch-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3" descr="01_Bottom-1_White-Log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29375" y="6248400"/>
            <a:ext cx="24098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Patch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4375" y="1019175"/>
            <a:ext cx="8429625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23" r:id="rId1"/>
    <p:sldLayoutId id="2147484524" r:id="rId2"/>
    <p:sldLayoutId id="2147484525" r:id="rId3"/>
    <p:sldLayoutId id="2147484526" r:id="rId4"/>
    <p:sldLayoutId id="2147484527" r:id="rId5"/>
    <p:sldLayoutId id="2147484528" r:id="rId6"/>
    <p:sldLayoutId id="2147484529" r:id="rId7"/>
    <p:sldLayoutId id="2147484530" r:id="rId8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206500"/>
            <a:ext cx="77724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185738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>
              <a:solidFill>
                <a:srgbClr val="00004D"/>
              </a:solidFill>
              <a:latin typeface="+mn-lt"/>
              <a:cs typeface="+mn-cs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90600" y="6486525"/>
            <a:ext cx="190500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3224CFD-482A-4202-BDE2-1A0161E4C117}" type="slidenum">
              <a:rPr lang="en-US" sz="9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latin typeface="+mn-lt"/>
              <a:cs typeface="+mn-cs"/>
            </a:endParaRPr>
          </a:p>
        </p:txBody>
      </p:sp>
      <p:pic>
        <p:nvPicPr>
          <p:cNvPr id="1030" name="Picture 12" descr="Patch-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3" descr="01_Bottom-1_White-Log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29375" y="6248400"/>
            <a:ext cx="24098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Patch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4375" y="1019175"/>
            <a:ext cx="8429625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34" r:id="rId3"/>
    <p:sldLayoutId id="2147484535" r:id="rId4"/>
    <p:sldLayoutId id="2147484536" r:id="rId5"/>
    <p:sldLayoutId id="2147484537" r:id="rId6"/>
    <p:sldLayoutId id="2147484538" r:id="rId7"/>
    <p:sldLayoutId id="2147484539" r:id="rId8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L Logo Colour With We Keep You Goi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34075" y="5899150"/>
            <a:ext cx="2828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defTabSz="914400" eaLnBrk="0" hangingPunct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1800" b="1" dirty="0">
              <a:solidFill>
                <a:srgbClr val="00004D"/>
              </a:solidFill>
              <a:latin typeface="Zurich BT" pitchFamily="34" charset="0"/>
              <a:ea typeface="+mn-ea"/>
              <a:cs typeface="+mn-cs"/>
            </a:endParaRP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1077913" y="6718300"/>
            <a:ext cx="4826000" cy="128588"/>
          </a:xfrm>
          <a:prstGeom prst="parallelogram">
            <a:avLst>
              <a:gd name="adj" fmla="val 2901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hangingPunct="0">
              <a:defRPr/>
            </a:pPr>
            <a:endParaRPr lang="en-GB" sz="18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hangingPunct="0">
              <a:defRPr/>
            </a:pPr>
            <a:endParaRPr lang="en-GB" sz="18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206500"/>
            <a:ext cx="77724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185738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>
              <a:solidFill>
                <a:srgbClr val="00004D"/>
              </a:solidFill>
              <a:latin typeface="+mn-lt"/>
              <a:cs typeface="+mn-cs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90600" y="6486525"/>
            <a:ext cx="190500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3224CFD-482A-4202-BDE2-1A0161E4C117}" type="slidenum">
              <a:rPr lang="en-US" sz="9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latin typeface="+mn-lt"/>
              <a:cs typeface="+mn-cs"/>
            </a:endParaRPr>
          </a:p>
        </p:txBody>
      </p:sp>
      <p:pic>
        <p:nvPicPr>
          <p:cNvPr id="1030" name="Picture 12" descr="Patch-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3" descr="01_Bottom-1_White-Log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29375" y="6248400"/>
            <a:ext cx="24098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Patch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4375" y="1019175"/>
            <a:ext cx="8429625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41" r:id="rId1"/>
    <p:sldLayoutId id="2147484542" r:id="rId2"/>
    <p:sldLayoutId id="2147484543" r:id="rId3"/>
    <p:sldLayoutId id="2147484544" r:id="rId4"/>
    <p:sldLayoutId id="2147484545" r:id="rId5"/>
    <p:sldLayoutId id="2147484546" r:id="rId6"/>
    <p:sldLayoutId id="2147484547" r:id="rId7"/>
    <p:sldLayoutId id="2147484548" r:id="rId8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206500"/>
            <a:ext cx="77724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185738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0" eaLnBrk="0" hangingPunct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 kern="1200">
              <a:solidFill>
                <a:srgbClr val="00004D"/>
              </a:solidFill>
              <a:latin typeface="Zurich BT"/>
              <a:ea typeface="+mn-ea"/>
              <a:cs typeface="Arial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90600" y="6486525"/>
            <a:ext cx="190500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rtl="0">
              <a:defRPr/>
            </a:pPr>
            <a:fld id="{D35E187E-9556-474E-9E45-8DAB78FA7146}" type="slidenum">
              <a:rPr lang="en-US" sz="900" kern="1200">
                <a:solidFill>
                  <a:prstClr val="black"/>
                </a:solidFill>
                <a:latin typeface="Zurich BT"/>
                <a:ea typeface="+mn-ea"/>
                <a:cs typeface="Arial"/>
              </a:rPr>
              <a:pPr algn="r" rtl="0">
                <a:defRPr/>
              </a:pPr>
              <a:t>‹#›</a:t>
            </a:fld>
            <a:endParaRPr lang="en-US" sz="900" kern="1200" dirty="0">
              <a:solidFill>
                <a:prstClr val="black"/>
              </a:solidFill>
              <a:latin typeface="Zurich BT"/>
              <a:ea typeface="+mn-ea"/>
              <a:cs typeface="Arial"/>
            </a:endParaRPr>
          </a:p>
        </p:txBody>
      </p:sp>
      <p:pic>
        <p:nvPicPr>
          <p:cNvPr id="1030" name="Picture 12" descr="Patch-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3" descr="01_Bottom-1_White-Logo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429375" y="6248400"/>
            <a:ext cx="24098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Patch-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14375" y="1019175"/>
            <a:ext cx="8429625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206500"/>
            <a:ext cx="77724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185738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0" eaLnBrk="0" hangingPunct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 kern="1200">
              <a:solidFill>
                <a:srgbClr val="00004D"/>
              </a:solidFill>
              <a:latin typeface="Zurich BT"/>
              <a:ea typeface="+mn-ea"/>
              <a:cs typeface="Arial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90600" y="6486525"/>
            <a:ext cx="190500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rtl="0">
              <a:defRPr/>
            </a:pPr>
            <a:fld id="{D35E187E-9556-474E-9E45-8DAB78FA7146}" type="slidenum">
              <a:rPr lang="en-US" sz="900" kern="1200">
                <a:solidFill>
                  <a:prstClr val="black"/>
                </a:solidFill>
                <a:latin typeface="Zurich BT"/>
                <a:ea typeface="+mn-ea"/>
                <a:cs typeface="Arial"/>
              </a:rPr>
              <a:pPr algn="r" rtl="0">
                <a:defRPr/>
              </a:pPr>
              <a:t>‹#›</a:t>
            </a:fld>
            <a:endParaRPr lang="en-US" sz="900" kern="1200" dirty="0">
              <a:solidFill>
                <a:prstClr val="black"/>
              </a:solidFill>
              <a:latin typeface="Zurich BT"/>
              <a:ea typeface="+mn-ea"/>
              <a:cs typeface="Arial"/>
            </a:endParaRPr>
          </a:p>
        </p:txBody>
      </p:sp>
      <p:pic>
        <p:nvPicPr>
          <p:cNvPr id="1030" name="Picture 12" descr="Patch-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3" descr="01_Bottom-1_White-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29375" y="6248400"/>
            <a:ext cx="24098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Patch-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4375" y="1019175"/>
            <a:ext cx="8429625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61" r:id="rId2"/>
    <p:sldLayoutId id="2147484562" r:id="rId3"/>
    <p:sldLayoutId id="2147484563" r:id="rId4"/>
    <p:sldLayoutId id="2147484564" r:id="rId5"/>
    <p:sldLayoutId id="2147484565" r:id="rId6"/>
    <p:sldLayoutId id="2147484566" r:id="rId7"/>
    <p:sldLayoutId id="2147484567" r:id="rId8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IL Logo Colour With We Keep You Goi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37504" y="5913377"/>
            <a:ext cx="2825496" cy="9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 b="0">
              <a:solidFill>
                <a:srgbClr val="00004D"/>
              </a:solidFill>
              <a:latin typeface="+mn-lt"/>
              <a:cs typeface="+mn-cs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 b="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 b="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  <p:sp>
        <p:nvSpPr>
          <p:cNvPr id="768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IL Logo Colour With We Keep You Goi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943599" y="5913377"/>
            <a:ext cx="2825496" cy="9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 b="0">
              <a:solidFill>
                <a:srgbClr val="00004D"/>
              </a:solidFill>
              <a:latin typeface="+mn-lt"/>
              <a:cs typeface="+mn-cs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 b="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 b="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  <p:sldLayoutId id="2147484221" r:id="rId3"/>
    <p:sldLayoutId id="2147484222" r:id="rId4"/>
    <p:sldLayoutId id="2147484223" r:id="rId5"/>
    <p:sldLayoutId id="2147484224" r:id="rId6"/>
    <p:sldLayoutId id="2147484225" r:id="rId7"/>
    <p:sldLayoutId id="2147484226" r:id="rId8"/>
    <p:sldLayoutId id="2147484227" r:id="rId9"/>
    <p:sldLayoutId id="2147484228" r:id="rId10"/>
    <p:sldLayoutId id="2147484229" r:id="rId11"/>
    <p:sldLayoutId id="2147484230" r:id="rId12"/>
    <p:sldLayoutId id="2147484231" r:id="rId1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 Logo Colour With We Keep You Goi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43599" y="5949951"/>
            <a:ext cx="2825496" cy="9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>
              <a:solidFill>
                <a:srgbClr val="00004D"/>
              </a:solidFill>
              <a:latin typeface="+mn-lt"/>
              <a:cs typeface="+mn-cs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056063" y="6486525"/>
            <a:ext cx="190500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D203D56-BC1C-41EC-B2A7-E5B2C26FC746}" type="slidenum">
              <a:rPr lang="en-US" sz="900"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</p:sldLayoutIdLst>
  <p:transition spd="slow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  <p:pic>
        <p:nvPicPr>
          <p:cNvPr id="6149" name="Picture 1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934075" y="5915025"/>
            <a:ext cx="2828925" cy="942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150" name="Picture 1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38200" y="6719888"/>
            <a:ext cx="5105400" cy="138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94" name="Text Box 70"/>
          <p:cNvSpPr txBox="1">
            <a:spLocks noChangeArrowheads="1"/>
          </p:cNvSpPr>
          <p:nvPr/>
        </p:nvSpPr>
        <p:spPr bwMode="auto">
          <a:xfrm>
            <a:off x="4343400" y="6556375"/>
            <a:ext cx="190500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93F0F4C-599A-4D1E-9C78-33E3FE900A6B}" type="slidenum">
              <a:rPr lang="en-US" sz="90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  <p:sldLayoutId id="2147484255" r:id="rId13"/>
    <p:sldLayoutId id="2147484256" r:id="rId14"/>
    <p:sldLayoutId id="2147484257" r:id="rId15"/>
    <p:sldLayoutId id="2147484258" r:id="rId16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3pPr>
      <a:lvl4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</a:defRPr>
      </a:lvl4pPr>
      <a:lvl5pPr marL="18288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1600" b="1">
          <a:solidFill>
            <a:srgbClr val="00004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1600" b="1">
          <a:solidFill>
            <a:srgbClr val="0000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1600" b="1">
          <a:solidFill>
            <a:srgbClr val="0000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1600" b="1">
          <a:solidFill>
            <a:srgbClr val="0000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1600" b="1">
          <a:solidFill>
            <a:srgbClr val="0000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L Logo Colour With We Keep You Goi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43599" y="5949950"/>
            <a:ext cx="2825496" cy="9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rtl="0" eaLnBrk="0" hangingPunct="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 kern="1200" dirty="0">
              <a:solidFill>
                <a:srgbClr val="00004D"/>
              </a:solidFill>
              <a:latin typeface="Zurich BT"/>
              <a:ea typeface="+mn-ea"/>
              <a:cs typeface="Arial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 dirty="0">
              <a:solidFill>
                <a:srgbClr val="FFFFFF"/>
              </a:solidFill>
              <a:latin typeface="Zurich BT" charset="0"/>
              <a:ea typeface="+mn-ea"/>
              <a:cs typeface="Arial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eaLnBrk="0" hangingPunct="0">
              <a:defRPr/>
            </a:pPr>
            <a:endParaRPr lang="en-GB" sz="2800" kern="1200" dirty="0">
              <a:solidFill>
                <a:srgbClr val="FFFFFF"/>
              </a:solidFill>
              <a:latin typeface="Zurich BT" charset="0"/>
              <a:ea typeface="+mn-ea"/>
              <a:cs typeface="Arial"/>
            </a:endParaRPr>
          </a:p>
        </p:txBody>
      </p:sp>
      <p:sp>
        <p:nvSpPr>
          <p:cNvPr id="71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L Logo Colour With We Keep You Goi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43599" y="5949951"/>
            <a:ext cx="2825496" cy="9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16002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677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295400" y="1981200"/>
            <a:ext cx="7029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endParaRPr lang="en-US" sz="2400">
              <a:solidFill>
                <a:srgbClr val="00004D"/>
              </a:solidFill>
              <a:latin typeface="+mn-lt"/>
              <a:cs typeface="+mn-cs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90600" y="6716713"/>
            <a:ext cx="4913313" cy="141287"/>
          </a:xfrm>
          <a:prstGeom prst="parallelogram">
            <a:avLst>
              <a:gd name="adj" fmla="val 26887"/>
            </a:avLst>
          </a:prstGeom>
          <a:solidFill>
            <a:srgbClr val="AC2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914400" y="1352550"/>
            <a:ext cx="7861300" cy="46038"/>
          </a:xfrm>
          <a:prstGeom prst="parallelogram">
            <a:avLst>
              <a:gd name="adj" fmla="val 132020"/>
            </a:avLst>
          </a:prstGeom>
          <a:gradFill rotWithShape="0">
            <a:gsLst>
              <a:gs pos="0">
                <a:srgbClr val="BE2D00"/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>
              <a:solidFill>
                <a:schemeClr val="bg1"/>
              </a:solidFill>
              <a:latin typeface="Zurich BT" charset="0"/>
              <a:cs typeface="+mn-cs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056063" y="6486525"/>
            <a:ext cx="190500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562D52B-EAD8-4A6A-A45F-1E38689B5C5D}" type="slidenum">
              <a:rPr lang="en-US" sz="900"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4D"/>
          </a:solidFill>
          <a:latin typeface="Zurich B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400" b="1">
          <a:solidFill>
            <a:srgbClr val="0000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200" b="1">
          <a:solidFill>
            <a:srgbClr val="00004D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A8900"/>
        </a:buClr>
        <a:buSzPct val="80000"/>
        <a:buFont typeface="Wingdings" pitchFamily="2" charset="2"/>
        <a:buChar char="l"/>
        <a:defRPr sz="2000" b="1">
          <a:solidFill>
            <a:srgbClr val="0000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7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68.xml"/><Relationship Id="rId1" Type="http://schemas.openxmlformats.org/officeDocument/2006/relationships/themeOverride" Target="../theme/themeOverr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ctrTitle"/>
          </p:nvPr>
        </p:nvSpPr>
        <p:spPr>
          <a:xfrm>
            <a:off x="990600" y="2438400"/>
            <a:ext cx="6858000" cy="7620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Reserving: Importance, Challenges and Suggestions</a:t>
            </a:r>
          </a:p>
        </p:txBody>
      </p:sp>
      <p:sp>
        <p:nvSpPr>
          <p:cNvPr id="3" name="Title 4"/>
          <p:cNvSpPr txBox="1">
            <a:spLocks/>
          </p:cNvSpPr>
          <p:nvPr/>
        </p:nvSpPr>
        <p:spPr bwMode="auto">
          <a:xfrm>
            <a:off x="990600" y="37338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ct val="20000"/>
              </a:spcBef>
              <a:buClr>
                <a:srgbClr val="FA8900"/>
              </a:buClr>
              <a:buSzPct val="80000"/>
              <a:defRPr/>
            </a:pPr>
            <a:r>
              <a:rPr lang="en-US" sz="2000" b="1" kern="0" dirty="0" smtClean="0">
                <a:solidFill>
                  <a:srgbClr val="00004D"/>
                </a:solidFill>
                <a:latin typeface="+mn-lt"/>
                <a:ea typeface="+mn-ea"/>
                <a:cs typeface="+mn-cs"/>
              </a:rPr>
              <a:t>July 03, 2015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48665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762000" y="196559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Importance of reserves 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  <p:sp>
        <p:nvSpPr>
          <p:cNvPr id="260099" name="Line 1031"/>
          <p:cNvSpPr>
            <a:spLocks noChangeShapeType="1"/>
          </p:cNvSpPr>
          <p:nvPr/>
        </p:nvSpPr>
        <p:spPr bwMode="auto">
          <a:xfrm>
            <a:off x="774700" y="1873515"/>
            <a:ext cx="7429500" cy="1588"/>
          </a:xfrm>
          <a:prstGeom prst="line">
            <a:avLst/>
          </a:prstGeom>
          <a:noFill/>
          <a:ln w="7632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046"/>
          <p:cNvGrpSpPr>
            <a:grpSpLocks/>
          </p:cNvGrpSpPr>
          <p:nvPr/>
        </p:nvGrpSpPr>
        <p:grpSpPr bwMode="auto">
          <a:xfrm>
            <a:off x="762000" y="1187715"/>
            <a:ext cx="7427913" cy="665163"/>
            <a:chOff x="672" y="960"/>
            <a:chExt cx="4679" cy="419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9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>
                  <a:solidFill>
                    <a:schemeClr val="bg1"/>
                  </a:solidFill>
                  <a:latin typeface="+mj-lt"/>
                  <a:cs typeface="+mn-cs"/>
                </a:rPr>
                <a:t>Market overview</a:t>
              </a:r>
            </a:p>
          </p:txBody>
        </p:sp>
      </p:grpSp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762000" y="2762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2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lvl="0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prstClr val="white"/>
                  </a:solidFill>
                  <a:latin typeface="Zurich BT"/>
                  <a:cs typeface="Arial"/>
                </a:rPr>
                <a:t>Indian industry and reserving evolution</a:t>
              </a:r>
              <a:endParaRPr lang="en-GB" sz="2800" dirty="0">
                <a:solidFill>
                  <a:prstClr val="white"/>
                </a:solidFill>
                <a:latin typeface="Zurich BT"/>
                <a:cs typeface="Arial"/>
              </a:endParaRPr>
            </a:p>
          </p:txBody>
        </p:sp>
      </p:grpSp>
      <p:grpSp>
        <p:nvGrpSpPr>
          <p:cNvPr id="5" name="Group 1027"/>
          <p:cNvGrpSpPr>
            <a:grpSpLocks/>
          </p:cNvGrpSpPr>
          <p:nvPr/>
        </p:nvGrpSpPr>
        <p:grpSpPr bwMode="auto">
          <a:xfrm>
            <a:off x="762000" y="3524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Challenges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  <p:grpSp>
        <p:nvGrpSpPr>
          <p:cNvPr id="6" name="Group 1046"/>
          <p:cNvGrpSpPr>
            <a:grpSpLocks/>
          </p:cNvGrpSpPr>
          <p:nvPr/>
        </p:nvGrpSpPr>
        <p:grpSpPr bwMode="auto">
          <a:xfrm>
            <a:off x="762000" y="2743200"/>
            <a:ext cx="7427913" cy="665163"/>
            <a:chOff x="672" y="960"/>
            <a:chExt cx="4679" cy="419"/>
          </a:xfrm>
          <a:solidFill>
            <a:srgbClr val="97292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3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  <a:latin typeface="+mj-lt"/>
                  <a:cs typeface="+mn-cs"/>
                </a:rPr>
                <a:t>Indian industry and reserving evolution</a:t>
              </a:r>
              <a:endParaRPr lang="en-GB" sz="2800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</p:grpSp>
      <p:grpSp>
        <p:nvGrpSpPr>
          <p:cNvPr id="9" name="Group 1027"/>
          <p:cNvGrpSpPr>
            <a:grpSpLocks/>
          </p:cNvGrpSpPr>
          <p:nvPr/>
        </p:nvGrpSpPr>
        <p:grpSpPr bwMode="auto">
          <a:xfrm>
            <a:off x="762000" y="426720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4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Way forward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381000"/>
            <a:ext cx="7862047" cy="685800"/>
          </a:xfrm>
        </p:spPr>
        <p:txBody>
          <a:bodyPr/>
          <a:lstStyle/>
          <a:p>
            <a:r>
              <a:rPr lang="en-IN" dirty="0" smtClean="0"/>
              <a:t>Evolution of reserving practices in India</a:t>
            </a:r>
            <a:endParaRPr lang="en-IN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2506"/>
          <a:stretch>
            <a:fillRect/>
          </a:stretch>
        </p:blipFill>
        <p:spPr bwMode="auto">
          <a:xfrm>
            <a:off x="685800" y="1371600"/>
            <a:ext cx="8305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862047" cy="685800"/>
          </a:xfrm>
        </p:spPr>
        <p:txBody>
          <a:bodyPr/>
          <a:lstStyle/>
          <a:p>
            <a:r>
              <a:rPr lang="en-IN" dirty="0" smtClean="0"/>
              <a:t>Indian Industry Evolution</a:t>
            </a:r>
            <a:endParaRPr lang="en-IN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533399" y="1143000"/>
          <a:ext cx="8610601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Left Brace 3"/>
          <p:cNvSpPr/>
          <p:nvPr/>
        </p:nvSpPr>
        <p:spPr bwMode="auto">
          <a:xfrm rot="16200000">
            <a:off x="2971800" y="4111821"/>
            <a:ext cx="76200" cy="2819400"/>
          </a:xfrm>
          <a:prstGeom prst="leftBrace">
            <a:avLst>
              <a:gd name="adj1" fmla="val 8333"/>
              <a:gd name="adj2" fmla="val 49167"/>
            </a:avLst>
          </a:prstGeom>
          <a:noFill/>
          <a:ln w="324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5635822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>
                <a:solidFill>
                  <a:srgbClr val="053C6D"/>
                </a:solidFill>
                <a:latin typeface="+mj-lt"/>
              </a:rPr>
              <a:t>Initial Liberalisation</a:t>
            </a:r>
            <a:endParaRPr lang="en-IN" sz="1600" dirty="0">
              <a:solidFill>
                <a:srgbClr val="053C6D"/>
              </a:solidFill>
              <a:latin typeface="+mj-lt"/>
            </a:endParaRPr>
          </a:p>
        </p:txBody>
      </p:sp>
      <p:sp>
        <p:nvSpPr>
          <p:cNvPr id="10" name="Left Brace 9"/>
          <p:cNvSpPr/>
          <p:nvPr/>
        </p:nvSpPr>
        <p:spPr bwMode="auto">
          <a:xfrm rot="16200000">
            <a:off x="5295900" y="4838700"/>
            <a:ext cx="76200" cy="1371600"/>
          </a:xfrm>
          <a:prstGeom prst="leftBrace">
            <a:avLst>
              <a:gd name="adj1" fmla="val 8333"/>
              <a:gd name="adj2" fmla="val 49167"/>
            </a:avLst>
          </a:prstGeom>
          <a:noFill/>
          <a:ln w="324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5635823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 err="1" smtClean="0">
                <a:solidFill>
                  <a:srgbClr val="053C6D"/>
                </a:solidFill>
                <a:latin typeface="+mj-lt"/>
              </a:rPr>
              <a:t>Detariffication</a:t>
            </a:r>
            <a:endParaRPr lang="en-IN" sz="1600" dirty="0">
              <a:solidFill>
                <a:srgbClr val="053C6D"/>
              </a:solidFill>
              <a:latin typeface="+mj-lt"/>
            </a:endParaRPr>
          </a:p>
        </p:txBody>
      </p:sp>
      <p:sp>
        <p:nvSpPr>
          <p:cNvPr id="12" name="Left Brace 11"/>
          <p:cNvSpPr/>
          <p:nvPr/>
        </p:nvSpPr>
        <p:spPr bwMode="auto">
          <a:xfrm rot="16200000">
            <a:off x="7581900" y="4838700"/>
            <a:ext cx="76200" cy="1371600"/>
          </a:xfrm>
          <a:prstGeom prst="leftBrace">
            <a:avLst>
              <a:gd name="adj1" fmla="val 8333"/>
              <a:gd name="adj2" fmla="val 49167"/>
            </a:avLst>
          </a:prstGeom>
          <a:noFill/>
          <a:ln w="324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560504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>
                <a:solidFill>
                  <a:srgbClr val="053C6D"/>
                </a:solidFill>
                <a:latin typeface="+mj-lt"/>
              </a:rPr>
              <a:t>Recovery</a:t>
            </a:r>
            <a:endParaRPr lang="en-IN" sz="1600" dirty="0">
              <a:solidFill>
                <a:srgbClr val="053C6D"/>
              </a:solidFill>
              <a:latin typeface="+mj-lt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19800" y="3200400"/>
            <a:ext cx="990600" cy="2514600"/>
          </a:xfrm>
          <a:prstGeom prst="ellipse">
            <a:avLst/>
          </a:prstGeom>
          <a:noFill/>
          <a:ln w="324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38963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053C6D"/>
                </a:solidFill>
                <a:latin typeface="+mj-lt"/>
              </a:rPr>
              <a:t>TP CV Pool </a:t>
            </a:r>
          </a:p>
          <a:p>
            <a:pPr algn="ctr"/>
            <a:r>
              <a:rPr lang="en-IN" dirty="0" smtClean="0">
                <a:solidFill>
                  <a:srgbClr val="053C6D"/>
                </a:solidFill>
                <a:latin typeface="+mj-lt"/>
              </a:rPr>
              <a:t>Dismantling</a:t>
            </a:r>
            <a:endParaRPr lang="en-IN" dirty="0">
              <a:solidFill>
                <a:srgbClr val="053C6D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381000"/>
            <a:ext cx="7862047" cy="685800"/>
          </a:xfrm>
        </p:spPr>
        <p:txBody>
          <a:bodyPr/>
          <a:lstStyle/>
          <a:p>
            <a:r>
              <a:rPr lang="en-IN" dirty="0" smtClean="0"/>
              <a:t>Indian market reserving shock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 year 2011 and 2012, the ultimate expected loss ratio for third party commercial pool were revised</a:t>
            </a:r>
          </a:p>
          <a:p>
            <a:pPr lvl="1"/>
            <a:r>
              <a:rPr lang="en-IN" dirty="0" smtClean="0"/>
              <a:t>Financial loss of more than INR 100 billion (approx. 50% of Net worth of Industry)</a:t>
            </a:r>
          </a:p>
          <a:p>
            <a:pPr lvl="1"/>
            <a:r>
              <a:rPr lang="en-IN" dirty="0" smtClean="0"/>
              <a:t>The regulator dismantled the pool and to aid the industry which needed huge capital infusion the following steps were taken</a:t>
            </a:r>
          </a:p>
          <a:p>
            <a:pPr lvl="2"/>
            <a:r>
              <a:rPr lang="en-IN" dirty="0" smtClean="0"/>
              <a:t>Relief in Solvency Ratio requirement</a:t>
            </a:r>
          </a:p>
          <a:p>
            <a:pPr lvl="2"/>
            <a:r>
              <a:rPr lang="en-IN" dirty="0" smtClean="0"/>
              <a:t>Allowance to defer the loss and cash settlement over a period of three years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20135"/>
            <a:ext cx="556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b="1" dirty="0" smtClean="0">
                <a:solidFill>
                  <a:srgbClr val="00004D"/>
                </a:solidFill>
                <a:latin typeface="+mj-lt"/>
              </a:rPr>
              <a:t>*Data for 75% of market by premium volume</a:t>
            </a:r>
          </a:p>
          <a:p>
            <a:r>
              <a:rPr lang="en-IN" sz="1100" b="1" dirty="0" smtClean="0">
                <a:solidFill>
                  <a:srgbClr val="00004D"/>
                </a:solidFill>
                <a:latin typeface="+mj-lt"/>
              </a:rPr>
              <a:t>** Excluding unrealized gains at Mar14 </a:t>
            </a:r>
            <a:endParaRPr lang="en-IN" sz="1100" b="1" dirty="0">
              <a:solidFill>
                <a:srgbClr val="00004D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895671"/>
            <a:ext cx="807720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lvl="1" indent="-342900" defTabSz="91440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</a:pPr>
            <a:r>
              <a:rPr lang="en-IN" sz="2400" b="1" kern="0" dirty="0" smtClean="0">
                <a:latin typeface="Zurich BT"/>
                <a:cs typeface="Arial"/>
              </a:rPr>
              <a:t>As at Mar 14 the net claims outstanding pertaining to motor  third party is approx. 321 billion* against Industry net worth of approx. 325 billion**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48665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762000" y="196559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Importance of reserves 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  <p:sp>
        <p:nvSpPr>
          <p:cNvPr id="260099" name="Line 1031"/>
          <p:cNvSpPr>
            <a:spLocks noChangeShapeType="1"/>
          </p:cNvSpPr>
          <p:nvPr/>
        </p:nvSpPr>
        <p:spPr bwMode="auto">
          <a:xfrm>
            <a:off x="774700" y="1873515"/>
            <a:ext cx="7429500" cy="1588"/>
          </a:xfrm>
          <a:prstGeom prst="line">
            <a:avLst/>
          </a:prstGeom>
          <a:noFill/>
          <a:ln w="7632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046"/>
          <p:cNvGrpSpPr>
            <a:grpSpLocks/>
          </p:cNvGrpSpPr>
          <p:nvPr/>
        </p:nvGrpSpPr>
        <p:grpSpPr bwMode="auto">
          <a:xfrm>
            <a:off x="762000" y="1187715"/>
            <a:ext cx="7427913" cy="665163"/>
            <a:chOff x="672" y="960"/>
            <a:chExt cx="4679" cy="419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9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>
                  <a:solidFill>
                    <a:schemeClr val="bg1"/>
                  </a:solidFill>
                  <a:latin typeface="+mj-lt"/>
                  <a:cs typeface="+mn-cs"/>
                </a:rPr>
                <a:t>Market overview</a:t>
              </a:r>
            </a:p>
          </p:txBody>
        </p:sp>
      </p:grpSp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762000" y="2762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2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lvl="0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prstClr val="white"/>
                  </a:solidFill>
                  <a:latin typeface="Zurich BT"/>
                  <a:cs typeface="Arial"/>
                </a:rPr>
                <a:t>Indian industry and reserving evolution</a:t>
              </a:r>
              <a:endParaRPr lang="en-GB" sz="2800" dirty="0">
                <a:solidFill>
                  <a:prstClr val="white"/>
                </a:solidFill>
                <a:latin typeface="Zurich BT"/>
                <a:cs typeface="Arial"/>
              </a:endParaRPr>
            </a:p>
          </p:txBody>
        </p:sp>
      </p:grpSp>
      <p:grpSp>
        <p:nvGrpSpPr>
          <p:cNvPr id="5" name="Group 1027"/>
          <p:cNvGrpSpPr>
            <a:grpSpLocks/>
          </p:cNvGrpSpPr>
          <p:nvPr/>
        </p:nvGrpSpPr>
        <p:grpSpPr bwMode="auto">
          <a:xfrm>
            <a:off x="762000" y="3524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Challenges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  <p:grpSp>
        <p:nvGrpSpPr>
          <p:cNvPr id="6" name="Group 1046"/>
          <p:cNvGrpSpPr>
            <a:grpSpLocks/>
          </p:cNvGrpSpPr>
          <p:nvPr/>
        </p:nvGrpSpPr>
        <p:grpSpPr bwMode="auto">
          <a:xfrm>
            <a:off x="762000" y="3525837"/>
            <a:ext cx="7427913" cy="665163"/>
            <a:chOff x="672" y="960"/>
            <a:chExt cx="4679" cy="419"/>
          </a:xfrm>
          <a:solidFill>
            <a:srgbClr val="97292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3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  <a:latin typeface="+mj-lt"/>
                  <a:cs typeface="+mn-cs"/>
                </a:rPr>
                <a:t>Challenges</a:t>
              </a:r>
              <a:endParaRPr lang="en-GB" sz="2800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</p:grpSp>
      <p:grpSp>
        <p:nvGrpSpPr>
          <p:cNvPr id="20" name="Group 1027"/>
          <p:cNvGrpSpPr>
            <a:grpSpLocks/>
          </p:cNvGrpSpPr>
          <p:nvPr/>
        </p:nvGrpSpPr>
        <p:grpSpPr bwMode="auto">
          <a:xfrm>
            <a:off x="762000" y="426720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4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Way forward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862047" cy="685800"/>
          </a:xfrm>
        </p:spPr>
        <p:txBody>
          <a:bodyPr/>
          <a:lstStyle/>
          <a:p>
            <a:r>
              <a:rPr lang="en-US" dirty="0" smtClean="0"/>
              <a:t>Primary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experience (both data and personnel)</a:t>
            </a:r>
          </a:p>
          <a:p>
            <a:pPr lvl="1"/>
            <a:r>
              <a:rPr lang="en-US" dirty="0" smtClean="0"/>
              <a:t>Motor Third Party intimations take 8 years and settlements 15</a:t>
            </a:r>
          </a:p>
          <a:p>
            <a:pPr lvl="2"/>
            <a:r>
              <a:rPr lang="en-US" dirty="0" smtClean="0"/>
              <a:t>Given the market growth and entry of private players relevant &amp; credible data is not available</a:t>
            </a:r>
          </a:p>
          <a:p>
            <a:pPr lvl="1"/>
            <a:r>
              <a:rPr lang="en-US" dirty="0" smtClean="0"/>
              <a:t>Building actuarial talent is a continuing process for most companies</a:t>
            </a:r>
          </a:p>
          <a:p>
            <a:pPr lvl="2"/>
            <a:r>
              <a:rPr lang="en-US" dirty="0" smtClean="0"/>
              <a:t>Few actuaries with extensive reserving experience </a:t>
            </a:r>
          </a:p>
          <a:p>
            <a:r>
              <a:rPr lang="en-US" dirty="0" smtClean="0"/>
              <a:t>Market disclosure and peer review</a:t>
            </a:r>
          </a:p>
          <a:p>
            <a:pPr lvl="1"/>
            <a:r>
              <a:rPr lang="en-US" dirty="0" smtClean="0"/>
              <a:t>Unlike other markets there is no disclosure mechanism, and peer review is voluntary</a:t>
            </a:r>
          </a:p>
          <a:p>
            <a:pPr lvl="1"/>
            <a:r>
              <a:rPr lang="en-US" dirty="0" smtClean="0"/>
              <a:t>Industry researches and initiative</a:t>
            </a:r>
          </a:p>
          <a:p>
            <a:r>
              <a:rPr lang="en-US" dirty="0" smtClean="0"/>
              <a:t>Established market standards for reserving</a:t>
            </a:r>
          </a:p>
          <a:p>
            <a:pPr lvl="1"/>
            <a:r>
              <a:rPr lang="en-US" dirty="0" smtClean="0"/>
              <a:t>PDR and run-off triangles for IBNR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3600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381000"/>
            <a:ext cx="7862047" cy="685800"/>
          </a:xfrm>
        </p:spPr>
        <p:txBody>
          <a:bodyPr/>
          <a:lstStyle/>
          <a:p>
            <a:r>
              <a:rPr lang="en-IN" dirty="0" smtClean="0"/>
              <a:t>Data 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2" y="1066800"/>
            <a:ext cx="7862047" cy="4890247"/>
          </a:xfrm>
        </p:spPr>
        <p:txBody>
          <a:bodyPr/>
          <a:lstStyle/>
          <a:p>
            <a:r>
              <a:rPr lang="en-IN" dirty="0" smtClean="0"/>
              <a:t>More than 5% of claims reported in a year pertain to underwriting year more than 7 years old</a:t>
            </a:r>
          </a:p>
          <a:p>
            <a:pPr lvl="1"/>
            <a:r>
              <a:rPr lang="en-IN" dirty="0" smtClean="0"/>
              <a:t>Late claims reporting although a problem is still a problem that is relatively predictable</a:t>
            </a:r>
          </a:p>
          <a:p>
            <a:endParaRPr lang="en-IN" dirty="0" smtClean="0"/>
          </a:p>
          <a:p>
            <a:r>
              <a:rPr lang="en-IN" dirty="0" smtClean="0"/>
              <a:t>Inflation and other trends</a:t>
            </a:r>
          </a:p>
          <a:p>
            <a:pPr lvl="1"/>
            <a:r>
              <a:rPr lang="en-IN" dirty="0" smtClean="0"/>
              <a:t>Settlement period 15 years but 15 years of historical inflation data is a challenge</a:t>
            </a:r>
          </a:p>
          <a:p>
            <a:pPr lvl="1"/>
            <a:r>
              <a:rPr lang="en-IN" dirty="0" smtClean="0"/>
              <a:t>Wage inflation and its impact on current reserves</a:t>
            </a:r>
          </a:p>
          <a:p>
            <a:pPr lvl="1"/>
            <a:r>
              <a:rPr lang="en-IN" dirty="0" smtClean="0"/>
              <a:t>Effects like legislative changes and legal rulings ex. </a:t>
            </a:r>
            <a:r>
              <a:rPr lang="en-IN" dirty="0" err="1" smtClean="0"/>
              <a:t>Sarla</a:t>
            </a:r>
            <a:r>
              <a:rPr lang="en-IN" dirty="0" smtClean="0"/>
              <a:t> Verma add to uncertainty </a:t>
            </a:r>
          </a:p>
          <a:p>
            <a:endParaRPr lang="en-IN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38200" y="6504801"/>
            <a:ext cx="22926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b="1" dirty="0" smtClean="0">
                <a:solidFill>
                  <a:srgbClr val="00004D"/>
                </a:solidFill>
                <a:latin typeface="+mj-lt"/>
              </a:rPr>
              <a:t>Source: IIB bespoke reports </a:t>
            </a:r>
            <a:endParaRPr lang="en-IN" sz="1200" b="1" dirty="0">
              <a:solidFill>
                <a:srgbClr val="00004D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381000"/>
            <a:ext cx="7862047" cy="685800"/>
          </a:xfrm>
        </p:spPr>
        <p:txBody>
          <a:bodyPr/>
          <a:lstStyle/>
          <a:p>
            <a:r>
              <a:rPr lang="en-IN" dirty="0" smtClean="0"/>
              <a:t>Data 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Motor TP CV dismantled pool</a:t>
            </a:r>
            <a:r>
              <a:rPr lang="en-IN" baseline="30000" dirty="0" smtClean="0"/>
              <a:t>*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Industry research and initiatives</a:t>
            </a:r>
          </a:p>
          <a:p>
            <a:pPr lvl="1"/>
            <a:r>
              <a:rPr lang="en-IN" dirty="0" smtClean="0"/>
              <a:t>In UK, GIRO formed a Third Party working Party in 2012 which reflects its finding in its updates</a:t>
            </a:r>
          </a:p>
          <a:p>
            <a:pPr lvl="2"/>
            <a:r>
              <a:rPr lang="en-IN" dirty="0" smtClean="0"/>
              <a:t>Trends, Inflation, Reporting etc.</a:t>
            </a:r>
          </a:p>
          <a:p>
            <a:pPr lvl="1"/>
            <a:r>
              <a:rPr lang="en-IN" dirty="0" smtClean="0"/>
              <a:t>OGDEN Tables (published by GAD)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2" y="1752600"/>
          <a:ext cx="6860284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773"/>
                <a:gridCol w="590879"/>
                <a:gridCol w="588038"/>
                <a:gridCol w="588038"/>
                <a:gridCol w="588038"/>
                <a:gridCol w="588038"/>
                <a:gridCol w="588038"/>
                <a:gridCol w="588038"/>
                <a:gridCol w="588038"/>
                <a:gridCol w="208280"/>
                <a:gridCol w="970086"/>
              </a:tblGrid>
              <a:tr h="430427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UWY/</a:t>
                      </a:r>
                    </a:p>
                    <a:p>
                      <a:r>
                        <a:rPr lang="en-IN" sz="1400" dirty="0" smtClean="0"/>
                        <a:t>Delay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12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24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36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48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60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72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84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96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GAD Estimate</a:t>
                      </a:r>
                      <a:endParaRPr lang="en-IN" sz="1400" dirty="0"/>
                    </a:p>
                  </a:txBody>
                  <a:tcPr>
                    <a:solidFill>
                      <a:srgbClr val="972926"/>
                    </a:solidFill>
                  </a:tcPr>
                </a:tc>
              </a:tr>
              <a:tr h="249195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2007-08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9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69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97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134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157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155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162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170</a:t>
                      </a:r>
                      <a:endParaRPr lang="en-IN" sz="1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IN" sz="1400" dirty="0"/>
                    </a:p>
                  </a:txBody>
                  <a:tcPr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159-197</a:t>
                      </a:r>
                      <a:endParaRPr lang="en-IN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72926"/>
                    </a:solidFill>
                  </a:tcPr>
                </a:tc>
              </a:tr>
              <a:tr h="249195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2008-09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14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66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113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143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142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151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162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sz="1600" dirty="0"/>
                    </a:p>
                  </a:txBody>
                  <a:tcPr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188-233</a:t>
                      </a:r>
                      <a:endParaRPr lang="en-IN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72926"/>
                    </a:solidFill>
                  </a:tcPr>
                </a:tc>
              </a:tr>
              <a:tr h="249195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2009-10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17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68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117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120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131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144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sz="1600" dirty="0"/>
                    </a:p>
                  </a:txBody>
                  <a:tcPr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200-249</a:t>
                      </a:r>
                      <a:endParaRPr lang="en-IN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72926"/>
                    </a:solidFill>
                  </a:tcPr>
                </a:tc>
              </a:tr>
              <a:tr h="249195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2010-11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9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69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89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105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121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sz="1600" dirty="0"/>
                    </a:p>
                  </a:txBody>
                  <a:tcPr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213-263</a:t>
                      </a:r>
                      <a:endParaRPr lang="en-IN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72926"/>
                    </a:solidFill>
                  </a:tcPr>
                </a:tc>
              </a:tr>
              <a:tr h="249195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2011-12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8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36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54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400" dirty="0" smtClean="0"/>
                        <a:t>66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IN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sz="1600" dirty="0"/>
                    </a:p>
                  </a:txBody>
                  <a:tcPr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145</a:t>
                      </a:r>
                      <a:endParaRPr lang="en-IN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7292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30998" y="1521023"/>
            <a:ext cx="1431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srgbClr val="00004D"/>
                </a:solidFill>
                <a:latin typeface="+mj-lt"/>
              </a:rPr>
              <a:t>Incurred Ratios</a:t>
            </a:r>
            <a:endParaRPr lang="en-IN" dirty="0">
              <a:solidFill>
                <a:srgbClr val="00004D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810000"/>
            <a:ext cx="685800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latin typeface="+mj-lt"/>
              </a:rPr>
              <a:t> Claims O/s ~ 18% of NIC till Date for UWY 2007-08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6504801"/>
            <a:ext cx="24416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100" b="1" dirty="0" smtClean="0">
                <a:solidFill>
                  <a:srgbClr val="00004D"/>
                </a:solidFill>
                <a:latin typeface="+mj-lt"/>
              </a:rPr>
              <a:t>Source: Estimated Industry figures</a:t>
            </a:r>
            <a:endParaRPr lang="en-IN" sz="1100" b="1" dirty="0">
              <a:solidFill>
                <a:srgbClr val="00004D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381000"/>
            <a:ext cx="7862047" cy="685800"/>
          </a:xfrm>
        </p:spPr>
        <p:txBody>
          <a:bodyPr/>
          <a:lstStyle/>
          <a:p>
            <a:r>
              <a:rPr lang="en-IN" dirty="0" smtClean="0"/>
              <a:t>Personnel challenge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4191000"/>
            <a:ext cx="7848599" cy="1904999"/>
          </a:xfrm>
        </p:spPr>
        <p:txBody>
          <a:bodyPr/>
          <a:lstStyle/>
          <a:p>
            <a:r>
              <a:rPr lang="en-IN" dirty="0" smtClean="0"/>
              <a:t>In year 2014 and 2013, 363 students appeared for SA series exams, only 16%(57) appeared for specialization on GI space </a:t>
            </a:r>
          </a:p>
          <a:p>
            <a:pPr lvl="1"/>
            <a:r>
              <a:rPr lang="en-IN" dirty="0" smtClean="0">
                <a:ea typeface="+mn-ea"/>
              </a:rPr>
              <a:t>3 out 57 people passed SA3 exam</a:t>
            </a:r>
            <a:endParaRPr lang="en-IN" dirty="0">
              <a:ea typeface="+mn-e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219200"/>
          <a:ext cx="8153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142875">
                <a:tc>
                  <a:txBody>
                    <a:bodyPr/>
                    <a:lstStyle/>
                    <a:p>
                      <a:r>
                        <a:rPr lang="en-IN" dirty="0" smtClean="0"/>
                        <a:t>Class of Membership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As on 31</a:t>
                      </a:r>
                      <a:r>
                        <a:rPr lang="en-IN" baseline="30000" dirty="0" smtClean="0"/>
                        <a:t>st</a:t>
                      </a:r>
                      <a:r>
                        <a:rPr lang="en-IN" dirty="0" smtClean="0"/>
                        <a:t> March 2005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As on 31st Jan 2015</a:t>
                      </a:r>
                      <a:endParaRPr lang="en-IN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r>
                        <a:rPr lang="en-IN" dirty="0" smtClean="0"/>
                        <a:t>Fellows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203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290</a:t>
                      </a:r>
                      <a:endParaRPr lang="en-IN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r>
                        <a:rPr lang="en-IN" dirty="0" smtClean="0"/>
                        <a:t>Affiliates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15</a:t>
                      </a:r>
                      <a:endParaRPr lang="en-IN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r>
                        <a:rPr lang="en-IN" dirty="0" smtClean="0"/>
                        <a:t>Associates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136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158</a:t>
                      </a:r>
                      <a:endParaRPr lang="en-IN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r>
                        <a:rPr lang="en-IN" dirty="0" smtClean="0"/>
                        <a:t>Students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3,486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9,846</a:t>
                      </a:r>
                      <a:endParaRPr lang="en-IN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r>
                        <a:rPr lang="en-IN" dirty="0" smtClean="0"/>
                        <a:t>Total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3,843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10,309</a:t>
                      </a:r>
                      <a:endParaRPr lang="en-IN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r>
                        <a:rPr lang="en-IN" dirty="0" smtClean="0"/>
                        <a:t>Hon. Fellows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</a:t>
                      </a:r>
                      <a:endParaRPr lang="en-IN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r>
                        <a:rPr lang="en-IN" dirty="0" smtClean="0"/>
                        <a:t>Grand Total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3,849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10,315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165" y="6320135"/>
            <a:ext cx="17844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sz="1100" b="1" dirty="0" smtClean="0">
              <a:solidFill>
                <a:srgbClr val="00004D"/>
              </a:solidFill>
              <a:latin typeface="+mj-lt"/>
            </a:endParaRPr>
          </a:p>
          <a:p>
            <a:r>
              <a:rPr lang="en-IN" sz="1100" b="1" dirty="0" smtClean="0">
                <a:solidFill>
                  <a:srgbClr val="00004D"/>
                </a:solidFill>
                <a:latin typeface="+mj-lt"/>
              </a:rPr>
              <a:t>Source: IAI exam results</a:t>
            </a:r>
            <a:endParaRPr lang="en-IN" sz="1100" b="1" dirty="0">
              <a:solidFill>
                <a:srgbClr val="00004D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381000"/>
            <a:ext cx="7862047" cy="685800"/>
          </a:xfrm>
        </p:spPr>
        <p:txBody>
          <a:bodyPr/>
          <a:lstStyle/>
          <a:p>
            <a:r>
              <a:rPr lang="en-IN" dirty="0" smtClean="0"/>
              <a:t>Market disclosure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No defined formats/practice to disclose quality of reserving</a:t>
            </a:r>
          </a:p>
          <a:p>
            <a:pPr lvl="1"/>
            <a:r>
              <a:rPr lang="en-IN" dirty="0" smtClean="0"/>
              <a:t>The market should adopt international practices such as Form 10-k from the developed markets for more transparency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6324600"/>
            <a:ext cx="556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b="1" dirty="0" smtClean="0">
                <a:solidFill>
                  <a:srgbClr val="00004D"/>
                </a:solidFill>
                <a:latin typeface="+mj-lt"/>
              </a:rPr>
              <a:t>Source: http://www.sec.gov/Archives for The Chubb Corporation</a:t>
            </a:r>
          </a:p>
          <a:p>
            <a:r>
              <a:rPr lang="en-IN" sz="1100" b="1" dirty="0" smtClean="0">
                <a:solidFill>
                  <a:srgbClr val="00004D"/>
                </a:solidFill>
                <a:latin typeface="+mj-lt"/>
              </a:rPr>
              <a:t>Such information is also required by rating agencies ex. AM Best</a:t>
            </a:r>
            <a:endParaRPr lang="en-IN" sz="1100" b="1" dirty="0">
              <a:solidFill>
                <a:srgbClr val="00004D"/>
              </a:solidFill>
              <a:latin typeface="+mj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1" y="3048000"/>
          <a:ext cx="7848599" cy="3317235"/>
        </p:xfrm>
        <a:graphic>
          <a:graphicData uri="http://schemas.openxmlformats.org/drawingml/2006/table">
            <a:tbl>
              <a:tblPr/>
              <a:tblGrid>
                <a:gridCol w="3993148"/>
                <a:gridCol w="963863"/>
                <a:gridCol w="963863"/>
                <a:gridCol w="963863"/>
                <a:gridCol w="963862"/>
              </a:tblGrid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sng" strike="noStrike" dirty="0">
                          <a:solidFill>
                            <a:srgbClr val="FFFFFF"/>
                          </a:solidFill>
                          <a:latin typeface="Zurich BT"/>
                        </a:rPr>
                        <a:t>Year Ended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sng" strike="noStrike">
                          <a:solidFill>
                            <a:srgbClr val="FFFFFF"/>
                          </a:solidFill>
                          <a:latin typeface="Zurich BT"/>
                        </a:rPr>
                        <a:t>2011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sng" strike="noStrike">
                          <a:solidFill>
                            <a:srgbClr val="FFFFFF"/>
                          </a:solidFill>
                          <a:latin typeface="Zurich BT"/>
                        </a:rPr>
                        <a:t>2012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sng" strike="noStrike">
                          <a:solidFill>
                            <a:srgbClr val="FFFFFF"/>
                          </a:solidFill>
                          <a:latin typeface="Zurich BT"/>
                        </a:rPr>
                        <a:t>2013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sng" strike="noStrike">
                          <a:solidFill>
                            <a:srgbClr val="FFFFFF"/>
                          </a:solidFill>
                          <a:latin typeface="Zurich BT"/>
                        </a:rPr>
                        <a:t>2014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53C6D"/>
                    </a:solidFill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FFFFFF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chemeClr val="tx1"/>
                          </a:solidFill>
                          <a:latin typeface="Zurich BT"/>
                        </a:rPr>
                        <a:t>(In $ Millions)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FFFFFF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FFFFFF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FFFFFF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FFFFFF"/>
                          </a:solidFill>
                          <a:latin typeface="Zurich BT"/>
                        </a:rPr>
                        <a:t>Net Liability for Unpaid Losses and </a:t>
                      </a:r>
                      <a:r>
                        <a:rPr lang="en-IN" sz="1400" b="0" i="0" u="none" strike="noStrike" dirty="0" smtClean="0">
                          <a:solidFill>
                            <a:srgbClr val="FFFFFF"/>
                          </a:solidFill>
                          <a:latin typeface="Zurich BT"/>
                        </a:rPr>
                        <a:t>LAE</a:t>
                      </a:r>
                      <a:endParaRPr lang="en-IN" sz="1400" b="0" i="0" u="none" strike="noStrike" dirty="0">
                        <a:solidFill>
                          <a:srgbClr val="FFFFFF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FFFFFF"/>
                          </a:solidFill>
                          <a:latin typeface="Zurich BT"/>
                        </a:rPr>
                        <a:t> $    21,329 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FFFFFF"/>
                          </a:solidFill>
                          <a:latin typeface="Zurich BT"/>
                        </a:rPr>
                        <a:t> $    22,022 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FFFFFF"/>
                          </a:solidFill>
                          <a:latin typeface="Zurich BT"/>
                        </a:rPr>
                        <a:t> $    21,344 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FFFFFF"/>
                          </a:solidFill>
                          <a:latin typeface="Zurich BT"/>
                        </a:rPr>
                        <a:t> $    21,039 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53C6D"/>
                    </a:solidFill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Zurich BT"/>
                        </a:rPr>
                        <a:t>Net Liability Re-estimated as of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Zurich BT"/>
                        </a:rPr>
                        <a:t>One Year Later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Zurich BT"/>
                        </a:rPr>
                        <a:t>       20,715 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     21,310 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     20,708 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Zurich BT"/>
                        </a:rPr>
                        <a:t>Two Year Later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     20,141 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     20,717 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Zurich BT"/>
                        </a:rPr>
                        <a:t>Three Year Later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     19,602 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FFFFFF"/>
                          </a:solidFill>
                          <a:latin typeface="Zurich BT"/>
                        </a:rPr>
                        <a:t>Total Cumulative Net Deficiency (Redundancy)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FFFFFF"/>
                          </a:solidFill>
                          <a:latin typeface="Zurich BT"/>
                        </a:rPr>
                        <a:t> $    (1,727)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FFFFFF"/>
                          </a:solidFill>
                          <a:latin typeface="Zurich BT"/>
                        </a:rPr>
                        <a:t> $    (1,305)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FFFFFF"/>
                          </a:solidFill>
                          <a:latin typeface="Zurich BT"/>
                        </a:rPr>
                        <a:t> $       (636)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FFFFFF"/>
                          </a:solidFill>
                          <a:latin typeface="Zurich BT"/>
                        </a:rPr>
                        <a:t> 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53C6D"/>
                    </a:solidFill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Cumulative Amount of Net Liability Paid as of: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One Year Later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       4,493 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       4,952 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Zurich BT"/>
                        </a:rPr>
                        <a:t>         4,534 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Two Year Later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       7,416 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       7,915 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Zurich BT"/>
                        </a:rPr>
                        <a:t>Three Year Later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Zurich BT"/>
                        </a:rPr>
                        <a:t>         9,487 </a:t>
                      </a: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Zurich BT"/>
                      </a:endParaRPr>
                    </a:p>
                  </a:txBody>
                  <a:tcPr marL="7789" marR="7789" marT="7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48665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762000" y="196559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Importance of reserves 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  <p:sp>
        <p:nvSpPr>
          <p:cNvPr id="260099" name="Line 1031"/>
          <p:cNvSpPr>
            <a:spLocks noChangeShapeType="1"/>
          </p:cNvSpPr>
          <p:nvPr/>
        </p:nvSpPr>
        <p:spPr bwMode="auto">
          <a:xfrm>
            <a:off x="774700" y="1873515"/>
            <a:ext cx="7429500" cy="1588"/>
          </a:xfrm>
          <a:prstGeom prst="line">
            <a:avLst/>
          </a:prstGeom>
          <a:noFill/>
          <a:ln w="7632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046"/>
          <p:cNvGrpSpPr>
            <a:grpSpLocks/>
          </p:cNvGrpSpPr>
          <p:nvPr/>
        </p:nvGrpSpPr>
        <p:grpSpPr bwMode="auto">
          <a:xfrm>
            <a:off x="762000" y="1187715"/>
            <a:ext cx="7427913" cy="665163"/>
            <a:chOff x="672" y="960"/>
            <a:chExt cx="4679" cy="419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9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>
                  <a:solidFill>
                    <a:schemeClr val="bg1"/>
                  </a:solidFill>
                  <a:latin typeface="+mj-lt"/>
                  <a:cs typeface="+mn-cs"/>
                </a:rPr>
                <a:t>Market overview</a:t>
              </a:r>
            </a:p>
          </p:txBody>
        </p:sp>
      </p:grpSp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762000" y="2762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2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lvl="0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prstClr val="white"/>
                  </a:solidFill>
                  <a:latin typeface="Zurich BT"/>
                  <a:cs typeface="Arial"/>
                </a:rPr>
                <a:t>Indian industry and reserving evolution</a:t>
              </a:r>
              <a:endParaRPr lang="en-GB" sz="2800" dirty="0">
                <a:solidFill>
                  <a:prstClr val="white"/>
                </a:solidFill>
                <a:latin typeface="Zurich BT"/>
                <a:cs typeface="Arial"/>
              </a:endParaRPr>
            </a:p>
          </p:txBody>
        </p:sp>
      </p:grpSp>
      <p:grpSp>
        <p:nvGrpSpPr>
          <p:cNvPr id="5" name="Group 1027"/>
          <p:cNvGrpSpPr>
            <a:grpSpLocks/>
          </p:cNvGrpSpPr>
          <p:nvPr/>
        </p:nvGrpSpPr>
        <p:grpSpPr bwMode="auto">
          <a:xfrm>
            <a:off x="762000" y="3524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Challenges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  <p:grpSp>
        <p:nvGrpSpPr>
          <p:cNvPr id="6" name="Group 1046"/>
          <p:cNvGrpSpPr>
            <a:grpSpLocks/>
          </p:cNvGrpSpPr>
          <p:nvPr/>
        </p:nvGrpSpPr>
        <p:grpSpPr bwMode="auto">
          <a:xfrm>
            <a:off x="762000" y="1179403"/>
            <a:ext cx="7427913" cy="665163"/>
            <a:chOff x="672" y="960"/>
            <a:chExt cx="4679" cy="419"/>
          </a:xfrm>
          <a:solidFill>
            <a:srgbClr val="97292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3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  <a:latin typeface="+mj-lt"/>
                  <a:cs typeface="+mn-cs"/>
                </a:rPr>
                <a:t>Market overview</a:t>
              </a:r>
              <a:endParaRPr lang="en-GB" sz="2800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</p:grpSp>
      <p:grpSp>
        <p:nvGrpSpPr>
          <p:cNvPr id="9" name="Group 1027"/>
          <p:cNvGrpSpPr>
            <a:grpSpLocks/>
          </p:cNvGrpSpPr>
          <p:nvPr/>
        </p:nvGrpSpPr>
        <p:grpSpPr bwMode="auto">
          <a:xfrm>
            <a:off x="762000" y="4286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4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Way forward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US motor run off triangle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Run off triangles published under Schedule P of NAIC( National Association of Insurance Commissioners, US)</a:t>
            </a:r>
          </a:p>
          <a:p>
            <a:pPr lvl="1"/>
            <a:r>
              <a:rPr lang="en-IN" dirty="0" smtClean="0"/>
              <a:t>Data above is data for Commercial Auto Data till 2006 </a:t>
            </a:r>
          </a:p>
          <a:p>
            <a:pPr lvl="1"/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1998" y="1147114"/>
          <a:ext cx="8229601" cy="2662886"/>
        </p:xfrm>
        <a:graphic>
          <a:graphicData uri="http://schemas.openxmlformats.org/drawingml/2006/table">
            <a:tbl>
              <a:tblPr/>
              <a:tblGrid>
                <a:gridCol w="1230721"/>
                <a:gridCol w="699888"/>
                <a:gridCol w="699888"/>
                <a:gridCol w="699888"/>
                <a:gridCol w="699888"/>
                <a:gridCol w="699888"/>
                <a:gridCol w="699888"/>
                <a:gridCol w="699888"/>
                <a:gridCol w="699888"/>
                <a:gridCol w="699888"/>
                <a:gridCol w="699888"/>
              </a:tblGrid>
              <a:tr h="7811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 dirty="0">
                          <a:solidFill>
                            <a:srgbClr val="FFFFFF"/>
                          </a:solidFill>
                          <a:latin typeface="Zurich BT" pitchFamily="34" charset="0"/>
                        </a:rPr>
                        <a:t>Accident Year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C6D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IN" sz="1200" b="1" i="0" u="none" strike="noStrike" dirty="0">
                          <a:solidFill>
                            <a:srgbClr val="FFFFFF"/>
                          </a:solidFill>
                          <a:latin typeface="Zurich BT" pitchFamily="34" charset="0"/>
                        </a:rPr>
                        <a:t>Development </a:t>
                      </a:r>
                      <a:r>
                        <a:rPr lang="en-IN" sz="1200" b="1" i="0" u="none" strike="noStrike" dirty="0" smtClean="0">
                          <a:solidFill>
                            <a:srgbClr val="FFFFFF"/>
                          </a:solidFill>
                          <a:latin typeface="Zurich BT" pitchFamily="34" charset="0"/>
                        </a:rPr>
                        <a:t>Year – Cumulative Claims</a:t>
                      </a:r>
                      <a:r>
                        <a:rPr lang="en-IN" sz="1200" b="1" i="0" u="none" strike="noStrike" baseline="0" dirty="0" smtClean="0">
                          <a:solidFill>
                            <a:srgbClr val="FFFFFF"/>
                          </a:solidFill>
                          <a:latin typeface="Zurich BT" pitchFamily="34" charset="0"/>
                        </a:rPr>
                        <a:t> Paid Data (In $ thousands)</a:t>
                      </a:r>
                      <a:endParaRPr lang="en-IN" sz="1200" b="1" i="0" u="none" strike="noStrike" dirty="0">
                        <a:solidFill>
                          <a:srgbClr val="FFFFFF"/>
                        </a:solidFill>
                        <a:latin typeface="Zurich BT" pitchFamily="34" charset="0"/>
                      </a:endParaRP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53C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811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1" i="0" u="none" strike="noStrike" dirty="0">
                          <a:solidFill>
                            <a:srgbClr val="FFFFFF"/>
                          </a:solidFill>
                          <a:latin typeface="Zurich BT" pitchFamily="34" charset="0"/>
                        </a:rPr>
                        <a:t>1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1" i="0" u="none" strike="noStrike" dirty="0">
                          <a:solidFill>
                            <a:srgbClr val="FFFFFF"/>
                          </a:solidFill>
                          <a:latin typeface="Zurich BT" pitchFamily="34" charset="0"/>
                        </a:rPr>
                        <a:t>2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1" i="0" u="none" strike="noStrike" dirty="0">
                          <a:solidFill>
                            <a:srgbClr val="FFFFFF"/>
                          </a:solidFill>
                          <a:latin typeface="Zurich BT" pitchFamily="34" charset="0"/>
                        </a:rPr>
                        <a:t>3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1" i="0" u="none" strike="noStrike" dirty="0">
                          <a:solidFill>
                            <a:srgbClr val="FFFFFF"/>
                          </a:solidFill>
                          <a:latin typeface="Zurich BT" pitchFamily="34" charset="0"/>
                        </a:rPr>
                        <a:t>4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1" i="0" u="none" strike="noStrike">
                          <a:solidFill>
                            <a:srgbClr val="FFFFFF"/>
                          </a:solidFill>
                          <a:latin typeface="Zurich BT" pitchFamily="34" charset="0"/>
                        </a:rPr>
                        <a:t>5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1" i="0" u="none" strike="noStrike">
                          <a:solidFill>
                            <a:srgbClr val="FFFFFF"/>
                          </a:solidFill>
                          <a:latin typeface="Zurich BT" pitchFamily="34" charset="0"/>
                        </a:rPr>
                        <a:t>6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1" i="0" u="none" strike="noStrike" dirty="0">
                          <a:solidFill>
                            <a:srgbClr val="FFFFFF"/>
                          </a:solidFill>
                          <a:latin typeface="Zurich BT" pitchFamily="34" charset="0"/>
                        </a:rPr>
                        <a:t>7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1" i="0" u="none" strike="noStrike" dirty="0">
                          <a:solidFill>
                            <a:srgbClr val="FFFFFF"/>
                          </a:solidFill>
                          <a:latin typeface="Zurich BT" pitchFamily="34" charset="0"/>
                        </a:rPr>
                        <a:t>8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1" i="0" u="none" strike="noStrike" dirty="0">
                          <a:solidFill>
                            <a:srgbClr val="FFFFFF"/>
                          </a:solidFill>
                          <a:latin typeface="Zurich BT" pitchFamily="34" charset="0"/>
                        </a:rPr>
                        <a:t>9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C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200" b="1" i="0" u="none" strike="noStrike" dirty="0">
                          <a:solidFill>
                            <a:srgbClr val="FFFFFF"/>
                          </a:solidFill>
                          <a:latin typeface="Zurich BT" pitchFamily="34" charset="0"/>
                        </a:rPr>
                        <a:t>10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C6D"/>
                    </a:solidFill>
                  </a:tcPr>
                </a:tc>
              </a:tr>
              <a:tr h="228216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1988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154,058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326,916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Zurich BT"/>
                        </a:rPr>
                        <a:t>  447,963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Zurich BT"/>
                        </a:rPr>
                        <a:t>  528,167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Zurich BT"/>
                        </a:rPr>
                        <a:t>  574,471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Zurich BT"/>
                        </a:rPr>
                        <a:t>  599,428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Zurich BT"/>
                        </a:rPr>
                        <a:t>  613,573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619,616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621,956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Zurich BT"/>
                        </a:rPr>
                        <a:t>  626,097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216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1989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173,856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357,652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488,306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569,371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624,655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648,988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662,268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668,959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674,441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675,090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16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1990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181,888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391,331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527,129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616,793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667,426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698,277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712,917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718,396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720,782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723,059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16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1991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179,520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381,993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522,324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613,352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672,472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698,335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711,762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718,625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722,194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724,213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16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1992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181,066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403,957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548,391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648,274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706,559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731,033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744,628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752,396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756,024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758,922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16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1993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215,436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440,324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596,185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707,671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762,039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790,029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811,095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817,551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824,623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826,899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16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1994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249,231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490,657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662,138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768,095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834,689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872,255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885,664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892,395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896,207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901,277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16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1995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258,839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511,937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675,166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785,605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845,676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881,647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896,033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899,316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904,844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908,628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16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1996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271,565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510,191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672,921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789,596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862,107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901,679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920,294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927,686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929,875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Zurich BT"/>
                        </a:rPr>
                        <a:t>  934,577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216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1997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272,342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518,460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693,590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817,377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885,170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919,783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940,272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947,633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latin typeface="Zurich BT"/>
                        </a:rPr>
                        <a:t>  949,132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latin typeface="Zurich BT"/>
                        </a:rPr>
                        <a:t>  951,111 </a:t>
                      </a: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6428601"/>
            <a:ext cx="49824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100" b="1" dirty="0" smtClean="0">
                <a:solidFill>
                  <a:srgbClr val="00004D"/>
                </a:solidFill>
                <a:latin typeface="+mj-lt"/>
              </a:rPr>
              <a:t>Source: CAS website - Loss Reserving Data Pulled From NAIC Schedule P</a:t>
            </a:r>
            <a:endParaRPr lang="en-IN" sz="1100" b="1" dirty="0">
              <a:solidFill>
                <a:srgbClr val="00004D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48665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762000" y="196559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Importance of reserves 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  <p:sp>
        <p:nvSpPr>
          <p:cNvPr id="260099" name="Line 1031"/>
          <p:cNvSpPr>
            <a:spLocks noChangeShapeType="1"/>
          </p:cNvSpPr>
          <p:nvPr/>
        </p:nvSpPr>
        <p:spPr bwMode="auto">
          <a:xfrm>
            <a:off x="774700" y="1873515"/>
            <a:ext cx="7429500" cy="1588"/>
          </a:xfrm>
          <a:prstGeom prst="line">
            <a:avLst/>
          </a:prstGeom>
          <a:noFill/>
          <a:ln w="7632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046"/>
          <p:cNvGrpSpPr>
            <a:grpSpLocks/>
          </p:cNvGrpSpPr>
          <p:nvPr/>
        </p:nvGrpSpPr>
        <p:grpSpPr bwMode="auto">
          <a:xfrm>
            <a:off x="762000" y="1187715"/>
            <a:ext cx="7427913" cy="665163"/>
            <a:chOff x="672" y="960"/>
            <a:chExt cx="4679" cy="419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9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>
                  <a:solidFill>
                    <a:schemeClr val="bg1"/>
                  </a:solidFill>
                  <a:latin typeface="+mj-lt"/>
                  <a:cs typeface="+mn-cs"/>
                </a:rPr>
                <a:t>Market overview</a:t>
              </a:r>
            </a:p>
          </p:txBody>
        </p:sp>
      </p:grpSp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762000" y="2762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2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lvl="0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prstClr val="white"/>
                  </a:solidFill>
                  <a:latin typeface="Zurich BT"/>
                  <a:cs typeface="Arial"/>
                </a:rPr>
                <a:t>Indian industry and reserving evolution</a:t>
              </a:r>
              <a:endParaRPr lang="en-GB" sz="2800" dirty="0">
                <a:solidFill>
                  <a:prstClr val="white"/>
                </a:solidFill>
                <a:latin typeface="Zurich BT"/>
                <a:cs typeface="Arial"/>
              </a:endParaRPr>
            </a:p>
          </p:txBody>
        </p:sp>
      </p:grpSp>
      <p:grpSp>
        <p:nvGrpSpPr>
          <p:cNvPr id="5" name="Group 1027"/>
          <p:cNvGrpSpPr>
            <a:grpSpLocks/>
          </p:cNvGrpSpPr>
          <p:nvPr/>
        </p:nvGrpSpPr>
        <p:grpSpPr bwMode="auto">
          <a:xfrm>
            <a:off x="762000" y="3524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Challenges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  <p:grpSp>
        <p:nvGrpSpPr>
          <p:cNvPr id="20" name="Group 1027"/>
          <p:cNvGrpSpPr>
            <a:grpSpLocks/>
          </p:cNvGrpSpPr>
          <p:nvPr/>
        </p:nvGrpSpPr>
        <p:grpSpPr bwMode="auto">
          <a:xfrm>
            <a:off x="762000" y="426720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4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Way forward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  <p:grpSp>
        <p:nvGrpSpPr>
          <p:cNvPr id="6" name="Group 1046"/>
          <p:cNvGrpSpPr>
            <a:grpSpLocks/>
          </p:cNvGrpSpPr>
          <p:nvPr/>
        </p:nvGrpSpPr>
        <p:grpSpPr bwMode="auto">
          <a:xfrm>
            <a:off x="762000" y="4267200"/>
            <a:ext cx="7427913" cy="665163"/>
            <a:chOff x="672" y="960"/>
            <a:chExt cx="4679" cy="419"/>
          </a:xfrm>
          <a:solidFill>
            <a:srgbClr val="97292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3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  <a:latin typeface="+mj-lt"/>
                  <a:cs typeface="+mn-cs"/>
                </a:rPr>
                <a:t>Way forward</a:t>
              </a:r>
              <a:endParaRPr lang="en-GB" sz="2800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381000"/>
            <a:ext cx="7862047" cy="685800"/>
          </a:xfrm>
        </p:spPr>
        <p:txBody>
          <a:bodyPr/>
          <a:lstStyle/>
          <a:p>
            <a:r>
              <a:rPr lang="en-IN" dirty="0" smtClean="0"/>
              <a:t>Suggestions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Industry level research initiative</a:t>
            </a:r>
          </a:p>
          <a:p>
            <a:pPr lvl="1"/>
            <a:r>
              <a:rPr lang="en-IN" dirty="0" smtClean="0"/>
              <a:t>GIRO (General Insurance Research Organizing) conventions and working parties</a:t>
            </a:r>
          </a:p>
          <a:p>
            <a:pPr lvl="2"/>
            <a:r>
              <a:rPr lang="en-IN" dirty="0" smtClean="0"/>
              <a:t>Research publication and creation ex. OGDEN tables</a:t>
            </a:r>
          </a:p>
          <a:p>
            <a:pPr lvl="2"/>
            <a:r>
              <a:rPr lang="en-IN" dirty="0" smtClean="0"/>
              <a:t>Appropriate inflation index estimation</a:t>
            </a:r>
          </a:p>
          <a:p>
            <a:pPr lvl="2"/>
            <a:r>
              <a:rPr lang="en-IN" dirty="0" smtClean="0"/>
              <a:t>Study of phenomenon such as</a:t>
            </a:r>
          </a:p>
          <a:p>
            <a:pPr lvl="3"/>
            <a:r>
              <a:rPr lang="en-IN" dirty="0" smtClean="0"/>
              <a:t>New type of court rulings </a:t>
            </a:r>
          </a:p>
          <a:p>
            <a:pPr lvl="3"/>
            <a:r>
              <a:rPr lang="en-IN" dirty="0" smtClean="0"/>
              <a:t>Introduction of new guidelines ex. DAIR or new Motor vehicle act</a:t>
            </a:r>
          </a:p>
          <a:p>
            <a:r>
              <a:rPr lang="en-IN" dirty="0" smtClean="0"/>
              <a:t>Establishment of Indian GAD</a:t>
            </a:r>
          </a:p>
          <a:p>
            <a:pPr lvl="1"/>
            <a:r>
              <a:rPr lang="en-IN" dirty="0" smtClean="0"/>
              <a:t>Publishing standard claim diagnostics</a:t>
            </a:r>
          </a:p>
          <a:p>
            <a:pPr lvl="2"/>
            <a:r>
              <a:rPr lang="en-IN" dirty="0" smtClean="0"/>
              <a:t>Average claim size</a:t>
            </a:r>
          </a:p>
          <a:p>
            <a:pPr lvl="2"/>
            <a:r>
              <a:rPr lang="en-IN" dirty="0" smtClean="0"/>
              <a:t>Frequency</a:t>
            </a:r>
          </a:p>
          <a:p>
            <a:pPr lvl="2"/>
            <a:r>
              <a:rPr lang="en-IN" dirty="0" smtClean="0"/>
              <a:t>Settlement delays</a:t>
            </a:r>
          </a:p>
          <a:p>
            <a:pPr lvl="1"/>
            <a:endParaRPr lang="en-IN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381000"/>
            <a:ext cx="7862047" cy="685800"/>
          </a:xfrm>
        </p:spPr>
        <p:txBody>
          <a:bodyPr/>
          <a:lstStyle/>
          <a:p>
            <a:r>
              <a:rPr lang="en-IN" dirty="0" smtClean="0"/>
              <a:t>Suggestions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Professional guidelines</a:t>
            </a:r>
          </a:p>
          <a:p>
            <a:pPr lvl="1"/>
            <a:r>
              <a:rPr lang="en-IN" dirty="0" smtClean="0"/>
              <a:t>Technique/choice of method</a:t>
            </a:r>
          </a:p>
          <a:p>
            <a:pPr lvl="1"/>
            <a:r>
              <a:rPr lang="en-IN" dirty="0" smtClean="0"/>
              <a:t>Minimum benchmarks for assumptions under the technique </a:t>
            </a:r>
          </a:p>
          <a:p>
            <a:pPr lvl="2"/>
            <a:r>
              <a:rPr lang="en-IN" dirty="0" smtClean="0"/>
              <a:t>Criteria for deviation </a:t>
            </a:r>
          </a:p>
          <a:p>
            <a:pPr lvl="1"/>
            <a:r>
              <a:rPr lang="en-IN" dirty="0" smtClean="0"/>
              <a:t>Peer Review</a:t>
            </a:r>
          </a:p>
          <a:p>
            <a:pPr lvl="1"/>
            <a:r>
              <a:rPr lang="en-IN" dirty="0" smtClean="0"/>
              <a:t>Enhanced public disclosures</a:t>
            </a:r>
          </a:p>
          <a:p>
            <a:pPr lvl="2"/>
            <a:r>
              <a:rPr lang="en-IN" dirty="0" smtClean="0"/>
              <a:t>Reserving templates</a:t>
            </a:r>
          </a:p>
          <a:p>
            <a:pPr lvl="2"/>
            <a:r>
              <a:rPr lang="en-IN" dirty="0" smtClean="0"/>
              <a:t>Loss triangles </a:t>
            </a:r>
          </a:p>
          <a:p>
            <a:pPr lvl="1"/>
            <a:r>
              <a:rPr lang="en-IN" dirty="0" smtClean="0"/>
              <a:t>Communication</a:t>
            </a:r>
            <a:endParaRPr lang="en-IN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3200400"/>
            <a:ext cx="7772400" cy="586957"/>
          </a:xfrm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Thank you</a:t>
            </a:r>
            <a:endParaRPr lang="en-GB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862047" cy="685800"/>
          </a:xfrm>
        </p:spPr>
        <p:txBody>
          <a:bodyPr/>
          <a:lstStyle/>
          <a:p>
            <a:r>
              <a:rPr lang="en-US" dirty="0" smtClean="0"/>
              <a:t>Industry overview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>
              <a:defRPr/>
            </a:pPr>
            <a:r>
              <a:rPr lang="en-IN" sz="2400" kern="1200" dirty="0" smtClean="0"/>
              <a:t>Currently there are 28 players operating in the industry</a:t>
            </a:r>
          </a:p>
          <a:p>
            <a:pPr marL="742950" lvl="2" indent="-285750">
              <a:defRPr/>
            </a:pPr>
            <a:r>
              <a:rPr lang="en-IN" kern="1200" dirty="0" smtClean="0"/>
              <a:t>17 private general insurers, 4 public sector general insurers </a:t>
            </a:r>
            <a:r>
              <a:rPr lang="en-IN" dirty="0" smtClean="0"/>
              <a:t>&amp; 7</a:t>
            </a:r>
            <a:r>
              <a:rPr lang="en-IN" kern="1200" dirty="0" smtClean="0"/>
              <a:t> mono-line insurers</a:t>
            </a:r>
          </a:p>
          <a:p>
            <a:pPr marL="285750" lvl="1">
              <a:defRPr/>
            </a:pPr>
            <a:r>
              <a:rPr lang="en-IN" sz="2400" kern="1200" dirty="0" smtClean="0">
                <a:ea typeface="Times New Roman"/>
                <a:cs typeface="Univers LT Std 45 Light"/>
              </a:rPr>
              <a:t>Industry’s Gross direct premium has grown </a:t>
            </a:r>
            <a:r>
              <a:rPr lang="en-IN" sz="2400" kern="1200" dirty="0" smtClean="0">
                <a:latin typeface="Rupee Foradian" pitchFamily="34" charset="0"/>
                <a:ea typeface="Times New Roman"/>
                <a:cs typeface="Univers LT Std 45 Light"/>
              </a:rPr>
              <a:t>`</a:t>
            </a:r>
            <a:r>
              <a:rPr lang="en-IN" sz="2400" kern="1200" dirty="0" smtClean="0">
                <a:ea typeface="Times New Roman"/>
                <a:cs typeface="Univers LT Std 45 Light"/>
              </a:rPr>
              <a:t> 180.46 billion in FY2005 to </a:t>
            </a:r>
            <a:r>
              <a:rPr lang="en-IN" sz="2400" kern="1200" dirty="0" smtClean="0">
                <a:latin typeface="Rupee Foradian" pitchFamily="34" charset="0"/>
                <a:ea typeface="Times New Roman"/>
                <a:cs typeface="Univers LT Std 45 Light"/>
              </a:rPr>
              <a:t>`</a:t>
            </a:r>
            <a:r>
              <a:rPr lang="en-IN" sz="2400" kern="1200" dirty="0" smtClean="0">
                <a:ea typeface="Times New Roman"/>
                <a:cs typeface="Univers LT Std 45 Light"/>
              </a:rPr>
              <a:t> 848.02 billion FY2015</a:t>
            </a:r>
          </a:p>
          <a:p>
            <a:pPr marL="742950" lvl="2" indent="-285750">
              <a:defRPr/>
            </a:pPr>
            <a:r>
              <a:rPr lang="en-IN" kern="1200" dirty="0" smtClean="0">
                <a:ea typeface="Times New Roman"/>
                <a:cs typeface="Univers LT Std 45 Light"/>
              </a:rPr>
              <a:t>CAGR of 17% over the last 10 years</a:t>
            </a:r>
          </a:p>
          <a:p>
            <a:pPr marL="342900" lvl="1">
              <a:defRPr/>
            </a:pPr>
            <a:r>
              <a:rPr lang="en-IN" kern="1200" dirty="0" smtClean="0"/>
              <a:t>Policy count has grown from 41.7 million in FY2004 to 113.7 million in FY2014</a:t>
            </a:r>
          </a:p>
          <a:p>
            <a:pPr marL="685800" lvl="2">
              <a:defRPr/>
            </a:pPr>
            <a:r>
              <a:rPr lang="en-IN" kern="1200" dirty="0" smtClean="0"/>
              <a:t>Penetration has moved up to 0.8% from 0.6% over the past decade</a:t>
            </a:r>
          </a:p>
          <a:p>
            <a:endParaRPr lang="en-IN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862047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Industry product portfolio: premium</a:t>
            </a:r>
          </a:p>
        </p:txBody>
      </p:sp>
      <p:sp>
        <p:nvSpPr>
          <p:cNvPr id="1032" name="Text Box 6"/>
          <p:cNvSpPr txBox="1">
            <a:spLocks noChangeArrowheads="1"/>
          </p:cNvSpPr>
          <p:nvPr/>
        </p:nvSpPr>
        <p:spPr bwMode="auto">
          <a:xfrm>
            <a:off x="457200" y="6596390"/>
            <a:ext cx="2971800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 kern="1200" dirty="0">
                <a:solidFill>
                  <a:srgbClr val="00004D"/>
                </a:solidFill>
                <a:latin typeface="Zurich BT" pitchFamily="34" charset="0"/>
                <a:ea typeface="+mn-ea"/>
                <a:cs typeface="Arial" charset="0"/>
              </a:rPr>
              <a:t>Source: IRDA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4648200"/>
            <a:ext cx="8534400" cy="1926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IN" sz="2000" b="1" dirty="0" smtClean="0">
                <a:solidFill>
                  <a:srgbClr val="00004D"/>
                </a:solidFill>
                <a:latin typeface="Zurich BT"/>
                <a:cs typeface="Arial"/>
              </a:rPr>
              <a:t>Motor is an important segment with contribution of 44%</a:t>
            </a:r>
          </a:p>
          <a:p>
            <a:pPr marL="285750" lvl="1" indent="-28575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IN" sz="2000" b="1" dirty="0" smtClean="0">
                <a:solidFill>
                  <a:srgbClr val="00004D"/>
                </a:solidFill>
                <a:latin typeface="Zurich BT"/>
                <a:cs typeface="Arial"/>
              </a:rPr>
              <a:t>Health &amp; PA is the second highest contributor with 27% </a:t>
            </a:r>
          </a:p>
          <a:p>
            <a:pPr marL="623888" lvl="2" indent="-166688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IN" sz="1800" b="1" dirty="0" smtClean="0">
                <a:solidFill>
                  <a:srgbClr val="00004D"/>
                </a:solidFill>
                <a:latin typeface="Zurich BT"/>
                <a:cs typeface="Arial"/>
              </a:rPr>
              <a:t>Rising awareness among people about the benefits of health insurance</a:t>
            </a:r>
          </a:p>
          <a:p>
            <a:pPr marL="623888" lvl="2" indent="-166688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  <a:defRPr/>
            </a:pPr>
            <a:r>
              <a:rPr lang="en-IN" sz="1800" b="1" dirty="0" smtClean="0">
                <a:solidFill>
                  <a:srgbClr val="00004D"/>
                </a:solidFill>
                <a:latin typeface="Zurich BT"/>
                <a:ea typeface="Times New Roman"/>
                <a:cs typeface="Univers LT Std 45 Light"/>
              </a:rPr>
              <a:t>Government schemes provide coverage to below the poverty line (BPL) population</a:t>
            </a:r>
            <a:endParaRPr lang="en-US" b="1" dirty="0" smtClean="0">
              <a:solidFill>
                <a:srgbClr val="00004D"/>
              </a:solidFill>
              <a:latin typeface="Zurich BT"/>
              <a:cs typeface="Arial"/>
            </a:endParaRPr>
          </a:p>
          <a:p>
            <a:endParaRPr lang="en-IN" dirty="0"/>
          </a:p>
        </p:txBody>
      </p:sp>
      <p:graphicFrame>
        <p:nvGraphicFramePr>
          <p:cNvPr id="16" name="Chart 15"/>
          <p:cNvGraphicFramePr/>
          <p:nvPr/>
        </p:nvGraphicFramePr>
        <p:xfrm>
          <a:off x="762000" y="1143000"/>
          <a:ext cx="5181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96000" y="2260937"/>
            <a:ext cx="2819399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latin typeface="+mj-lt"/>
              </a:rPr>
              <a:t>Motor Third Party is approximately the size of total GI Industry at FY2005</a:t>
            </a:r>
            <a:endParaRPr lang="en-IN" sz="2000" b="1" dirty="0">
              <a:latin typeface="+mj-lt"/>
            </a:endParaRPr>
          </a:p>
        </p:txBody>
      </p:sp>
      <p:grpSp>
        <p:nvGrpSpPr>
          <p:cNvPr id="18" name="Group 12"/>
          <p:cNvGrpSpPr/>
          <p:nvPr/>
        </p:nvGrpSpPr>
        <p:grpSpPr>
          <a:xfrm rot="21421412">
            <a:off x="2212940" y="3205090"/>
            <a:ext cx="1204536" cy="757017"/>
            <a:chOff x="2610871" y="3212033"/>
            <a:chExt cx="1399509" cy="697994"/>
          </a:xfrm>
        </p:grpSpPr>
        <p:cxnSp>
          <p:nvCxnSpPr>
            <p:cNvPr id="19" name="Straight Connector 18"/>
            <p:cNvCxnSpPr/>
            <p:nvPr/>
          </p:nvCxnSpPr>
          <p:spPr bwMode="auto">
            <a:xfrm flipV="1">
              <a:off x="2610871" y="3212033"/>
              <a:ext cx="1371600" cy="228600"/>
            </a:xfrm>
            <a:prstGeom prst="line">
              <a:avLst/>
            </a:prstGeom>
            <a:solidFill>
              <a:srgbClr val="C0C0C0"/>
            </a:solidFill>
            <a:ln w="324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2638780" y="3681427"/>
              <a:ext cx="1371600" cy="228600"/>
            </a:xfrm>
            <a:prstGeom prst="line">
              <a:avLst/>
            </a:prstGeom>
            <a:solidFill>
              <a:srgbClr val="C0C0C0"/>
            </a:solidFill>
            <a:ln w="324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" name="Group 12"/>
          <p:cNvGrpSpPr/>
          <p:nvPr/>
        </p:nvGrpSpPr>
        <p:grpSpPr>
          <a:xfrm rot="20786707">
            <a:off x="2236310" y="2027461"/>
            <a:ext cx="1284906" cy="666266"/>
            <a:chOff x="2610871" y="3212033"/>
            <a:chExt cx="1399509" cy="697994"/>
          </a:xfrm>
        </p:grpSpPr>
        <p:cxnSp>
          <p:nvCxnSpPr>
            <p:cNvPr id="22" name="Straight Connector 21"/>
            <p:cNvCxnSpPr/>
            <p:nvPr/>
          </p:nvCxnSpPr>
          <p:spPr bwMode="auto">
            <a:xfrm flipV="1">
              <a:off x="2610871" y="3212033"/>
              <a:ext cx="1371600" cy="228600"/>
            </a:xfrm>
            <a:prstGeom prst="line">
              <a:avLst/>
            </a:prstGeom>
            <a:solidFill>
              <a:srgbClr val="C0C0C0"/>
            </a:solidFill>
            <a:ln w="324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2638780" y="3681427"/>
              <a:ext cx="1371600" cy="228600"/>
            </a:xfrm>
            <a:prstGeom prst="line">
              <a:avLst/>
            </a:prstGeom>
            <a:solidFill>
              <a:srgbClr val="C0C0C0"/>
            </a:solidFill>
            <a:ln w="324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381000"/>
            <a:ext cx="7862047" cy="685800"/>
          </a:xfrm>
        </p:spPr>
        <p:txBody>
          <a:bodyPr/>
          <a:lstStyle/>
          <a:p>
            <a:r>
              <a:rPr lang="en-IN" dirty="0" smtClean="0"/>
              <a:t>General Insurer Balance Sheet: Liabilities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153" y="1205752"/>
            <a:ext cx="7557247" cy="4890247"/>
          </a:xfrm>
        </p:spPr>
        <p:txBody>
          <a:bodyPr/>
          <a:lstStyle/>
          <a:p>
            <a:r>
              <a:rPr lang="en-IN" dirty="0" smtClean="0"/>
              <a:t> Reserve for Unexpired Risk</a:t>
            </a:r>
          </a:p>
          <a:p>
            <a:pPr lvl="1"/>
            <a:r>
              <a:rPr lang="en-IN" dirty="0" smtClean="0"/>
              <a:t>Currently it is in the form of unexpired premium reserve basis IRDA provided formula</a:t>
            </a:r>
          </a:p>
          <a:p>
            <a:r>
              <a:rPr lang="en-IN" dirty="0" smtClean="0"/>
              <a:t> Reserve for Claim Outstanding</a:t>
            </a:r>
          </a:p>
          <a:p>
            <a:pPr lvl="1"/>
            <a:r>
              <a:rPr lang="en-IN" dirty="0" smtClean="0"/>
              <a:t>Differs from Company to Company and is dependent on product type and Company’s philosophy to claims reserving ex. Standard reserve etc.</a:t>
            </a:r>
          </a:p>
          <a:p>
            <a:r>
              <a:rPr lang="en-IN" dirty="0" smtClean="0"/>
              <a:t> IBNR Reserve </a:t>
            </a:r>
          </a:p>
          <a:p>
            <a:pPr lvl="1"/>
            <a:r>
              <a:rPr lang="en-IN" dirty="0" smtClean="0"/>
              <a:t>Estimated by actuarial unit of an insurance company under guidance of Appointed Actuary</a:t>
            </a:r>
          </a:p>
          <a:p>
            <a:pPr lvl="1"/>
            <a:endParaRPr lang="en-IN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762000" y="1295400"/>
            <a:ext cx="609600" cy="1219200"/>
          </a:xfrm>
          <a:prstGeom prst="rect">
            <a:avLst/>
          </a:prstGeom>
          <a:solidFill>
            <a:srgbClr val="800000"/>
          </a:solidFill>
          <a:ln w="324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N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>33%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62000" y="2590800"/>
            <a:ext cx="609600" cy="2743200"/>
          </a:xfrm>
          <a:prstGeom prst="rect">
            <a:avLst/>
          </a:prstGeom>
          <a:solidFill>
            <a:srgbClr val="053C6D"/>
          </a:solidFill>
          <a:ln w="324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IN" sz="1800" dirty="0" smtClean="0">
              <a:latin typeface="+mj-lt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IN" sz="1800" dirty="0" smtClean="0">
              <a:latin typeface="+mj-lt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IN" sz="1800" dirty="0" smtClean="0">
              <a:latin typeface="+mj-lt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N" sz="1800" dirty="0" smtClean="0">
                <a:latin typeface="+mj-lt"/>
                <a:cs typeface="Arial" charset="0"/>
              </a:rPr>
              <a:t>67</a:t>
            </a:r>
            <a:r>
              <a:rPr kumimoji="0" lang="en-IN" sz="18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charset="0"/>
              </a:rPr>
              <a:t>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9165" y="6320135"/>
            <a:ext cx="32544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100" b="1" dirty="0" smtClean="0">
                <a:solidFill>
                  <a:srgbClr val="00004D"/>
                </a:solidFill>
                <a:latin typeface="+mj-lt"/>
              </a:rPr>
              <a:t>* Data for 75% companies by premium volume</a:t>
            </a:r>
          </a:p>
          <a:p>
            <a:r>
              <a:rPr lang="en-IN" sz="1100" b="1" dirty="0" smtClean="0">
                <a:solidFill>
                  <a:srgbClr val="00004D"/>
                </a:solidFill>
                <a:latin typeface="+mj-lt"/>
              </a:rPr>
              <a:t>Source: Public disclosure</a:t>
            </a:r>
            <a:endParaRPr lang="en-IN" sz="1100" b="1" dirty="0">
              <a:solidFill>
                <a:srgbClr val="00004D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862047" cy="685800"/>
          </a:xfrm>
        </p:spPr>
        <p:txBody>
          <a:bodyPr/>
          <a:lstStyle/>
          <a:p>
            <a:r>
              <a:rPr lang="en-IN" dirty="0" smtClean="0"/>
              <a:t>Industry product portfolio: reserves*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809146" y="6320135"/>
            <a:ext cx="32159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100" b="1" dirty="0" smtClean="0">
                <a:solidFill>
                  <a:srgbClr val="00004D"/>
                </a:solidFill>
                <a:latin typeface="+mj-lt"/>
              </a:rPr>
              <a:t>*Data for 75% companies by premium volume</a:t>
            </a:r>
          </a:p>
          <a:p>
            <a:r>
              <a:rPr lang="en-IN" sz="1100" b="1" dirty="0" smtClean="0">
                <a:solidFill>
                  <a:srgbClr val="00004D"/>
                </a:solidFill>
                <a:latin typeface="+mj-lt"/>
              </a:rPr>
              <a:t>Source: Annual Reports</a:t>
            </a:r>
            <a:endParaRPr lang="en-IN" sz="1100" b="1" dirty="0">
              <a:solidFill>
                <a:srgbClr val="00004D"/>
              </a:solidFill>
              <a:latin typeface="+mj-lt"/>
            </a:endParaRPr>
          </a:p>
        </p:txBody>
      </p:sp>
      <p:graphicFrame>
        <p:nvGraphicFramePr>
          <p:cNvPr id="15" name="Chart 14"/>
          <p:cNvGraphicFramePr/>
          <p:nvPr/>
        </p:nvGraphicFramePr>
        <p:xfrm>
          <a:off x="762000" y="1143000"/>
          <a:ext cx="8001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62000" y="4419600"/>
            <a:ext cx="8077200" cy="157581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lvl="1" indent="-342900" defTabSz="91440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</a:pPr>
            <a:r>
              <a:rPr lang="en-IN" sz="2400" b="1" kern="0" dirty="0" smtClean="0">
                <a:latin typeface="Zurich BT"/>
                <a:cs typeface="Arial"/>
              </a:rPr>
              <a:t>Motor TP approx. INR 321 billion, constitutes 70% of industry net claims outstanding</a:t>
            </a:r>
          </a:p>
          <a:p>
            <a:pPr marL="742950" lvl="2" indent="-342900" defTabSz="914400">
              <a:spcBef>
                <a:spcPct val="20000"/>
              </a:spcBef>
              <a:buClr>
                <a:srgbClr val="FA8900"/>
              </a:buClr>
              <a:buSzPct val="80000"/>
              <a:buFont typeface="Wingdings" pitchFamily="2" charset="2"/>
              <a:buChar char="l"/>
            </a:pPr>
            <a:r>
              <a:rPr lang="en-IN" sz="2200" b="1" kern="0" dirty="0" smtClean="0">
                <a:latin typeface="Zurich BT"/>
                <a:cs typeface="Arial"/>
              </a:rPr>
              <a:t>TP reserves grew at 16% </a:t>
            </a:r>
            <a:r>
              <a:rPr lang="en-IN" sz="2200" b="1" kern="0" dirty="0" err="1" smtClean="0">
                <a:latin typeface="Zurich BT"/>
                <a:cs typeface="Arial"/>
              </a:rPr>
              <a:t>vis</a:t>
            </a:r>
            <a:r>
              <a:rPr lang="en-IN" sz="2200" b="1" kern="0" dirty="0" smtClean="0">
                <a:latin typeface="Zurich BT"/>
                <a:cs typeface="Arial"/>
              </a:rPr>
              <a:t> a </a:t>
            </a:r>
            <a:r>
              <a:rPr lang="en-IN" sz="2200" b="1" kern="0" dirty="0" err="1" smtClean="0">
                <a:latin typeface="Zurich BT"/>
                <a:cs typeface="Arial"/>
              </a:rPr>
              <a:t>vis</a:t>
            </a:r>
            <a:r>
              <a:rPr lang="en-IN" sz="2200" b="1" kern="0" dirty="0" smtClean="0">
                <a:latin typeface="Zurich BT"/>
                <a:cs typeface="Arial"/>
              </a:rPr>
              <a:t> non TP reserves at 11%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3087" y="1143000"/>
            <a:ext cx="84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100" dirty="0" smtClean="0">
                <a:solidFill>
                  <a:srgbClr val="00004D"/>
                </a:solidFill>
                <a:latin typeface="+mj-lt"/>
              </a:rPr>
              <a:t>INR billion</a:t>
            </a:r>
            <a:endParaRPr lang="en-IN" sz="1100" dirty="0">
              <a:solidFill>
                <a:srgbClr val="00004D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48665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762000" y="196559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8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Importance of reserves 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  <p:sp>
        <p:nvSpPr>
          <p:cNvPr id="260099" name="Line 1031"/>
          <p:cNvSpPr>
            <a:spLocks noChangeShapeType="1"/>
          </p:cNvSpPr>
          <p:nvPr/>
        </p:nvSpPr>
        <p:spPr bwMode="auto">
          <a:xfrm>
            <a:off x="774700" y="1873515"/>
            <a:ext cx="7429500" cy="1588"/>
          </a:xfrm>
          <a:prstGeom prst="line">
            <a:avLst/>
          </a:prstGeom>
          <a:noFill/>
          <a:ln w="7632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046"/>
          <p:cNvGrpSpPr>
            <a:grpSpLocks/>
          </p:cNvGrpSpPr>
          <p:nvPr/>
        </p:nvGrpSpPr>
        <p:grpSpPr bwMode="auto">
          <a:xfrm>
            <a:off x="762000" y="1187715"/>
            <a:ext cx="7427913" cy="665163"/>
            <a:chOff x="672" y="960"/>
            <a:chExt cx="4679" cy="419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9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>
                  <a:solidFill>
                    <a:schemeClr val="bg1"/>
                  </a:solidFill>
                  <a:latin typeface="+mj-lt"/>
                  <a:cs typeface="+mn-cs"/>
                </a:rPr>
                <a:t>Market overview</a:t>
              </a:r>
            </a:p>
          </p:txBody>
        </p:sp>
      </p:grpSp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762000" y="2762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2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lvl="0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prstClr val="white"/>
                  </a:solidFill>
                  <a:latin typeface="Zurich BT"/>
                  <a:cs typeface="Arial"/>
                </a:rPr>
                <a:t>Indian industry and reserving evolution</a:t>
              </a:r>
              <a:endParaRPr lang="en-GB" sz="2800" dirty="0">
                <a:solidFill>
                  <a:prstClr val="white"/>
                </a:solidFill>
                <a:latin typeface="Zurich BT"/>
                <a:cs typeface="Arial"/>
              </a:endParaRPr>
            </a:p>
          </p:txBody>
        </p:sp>
      </p:grpSp>
      <p:grpSp>
        <p:nvGrpSpPr>
          <p:cNvPr id="5" name="Group 1027"/>
          <p:cNvGrpSpPr>
            <a:grpSpLocks/>
          </p:cNvGrpSpPr>
          <p:nvPr/>
        </p:nvGrpSpPr>
        <p:grpSpPr bwMode="auto">
          <a:xfrm>
            <a:off x="762000" y="3524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5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Challenges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  <p:grpSp>
        <p:nvGrpSpPr>
          <p:cNvPr id="6" name="Group 1046"/>
          <p:cNvGrpSpPr>
            <a:grpSpLocks/>
          </p:cNvGrpSpPr>
          <p:nvPr/>
        </p:nvGrpSpPr>
        <p:grpSpPr bwMode="auto">
          <a:xfrm>
            <a:off x="762000" y="1968500"/>
            <a:ext cx="7427913" cy="665163"/>
            <a:chOff x="672" y="960"/>
            <a:chExt cx="4679" cy="419"/>
          </a:xfrm>
          <a:solidFill>
            <a:srgbClr val="97292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AutoShape 1047"/>
            <p:cNvSpPr>
              <a:spLocks noChangeArrowheads="1"/>
            </p:cNvSpPr>
            <p:nvPr/>
          </p:nvSpPr>
          <p:spPr bwMode="auto">
            <a:xfrm>
              <a:off x="672" y="960"/>
              <a:ext cx="4679" cy="419"/>
            </a:xfrm>
            <a:prstGeom prst="roundRect">
              <a:avLst>
                <a:gd name="adj" fmla="val 236"/>
              </a:avLst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3" name="Text Box 1048"/>
            <p:cNvSpPr txBox="1">
              <a:spLocks noChangeArrowheads="1"/>
            </p:cNvSpPr>
            <p:nvPr/>
          </p:nvSpPr>
          <p:spPr bwMode="auto">
            <a:xfrm>
              <a:off x="672" y="1006"/>
              <a:ext cx="4679" cy="292"/>
            </a:xfrm>
            <a:prstGeom prst="rect">
              <a:avLst/>
            </a:prstGeom>
            <a:grpFill/>
            <a:ln w="9360">
              <a:solidFill>
                <a:srgbClr val="A6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marL="223838" indent="-223838">
                <a:buClr>
                  <a:srgbClr val="FA8900"/>
                </a:buClr>
                <a:buSzPct val="120000"/>
                <a:buFont typeface="Zurich BT" pitchFamily="34" charset="0"/>
                <a:buNone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solidFill>
                    <a:schemeClr val="bg1"/>
                  </a:solidFill>
                  <a:latin typeface="+mj-lt"/>
                  <a:cs typeface="+mn-cs"/>
                </a:rPr>
                <a:t>Importance of reserves</a:t>
              </a:r>
              <a:endParaRPr lang="en-GB" sz="2800" dirty="0">
                <a:solidFill>
                  <a:schemeClr val="bg1"/>
                </a:solidFill>
                <a:latin typeface="+mj-lt"/>
                <a:cs typeface="+mn-cs"/>
              </a:endParaRPr>
            </a:p>
          </p:txBody>
        </p:sp>
      </p:grpSp>
      <p:grpSp>
        <p:nvGrpSpPr>
          <p:cNvPr id="20" name="Group 1027"/>
          <p:cNvGrpSpPr>
            <a:grpSpLocks/>
          </p:cNvGrpSpPr>
          <p:nvPr/>
        </p:nvGrpSpPr>
        <p:grpSpPr bwMode="auto">
          <a:xfrm>
            <a:off x="762000" y="4286250"/>
            <a:ext cx="7424738" cy="666750"/>
            <a:chOff x="672" y="1440"/>
            <a:chExt cx="4677" cy="420"/>
          </a:xfrm>
          <a:solidFill>
            <a:srgbClr val="053C6D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AutoShape 1028"/>
            <p:cNvSpPr>
              <a:spLocks noChangeArrowheads="1"/>
            </p:cNvSpPr>
            <p:nvPr/>
          </p:nvSpPr>
          <p:spPr bwMode="auto">
            <a:xfrm>
              <a:off x="672" y="1440"/>
              <a:ext cx="4677" cy="420"/>
            </a:xfrm>
            <a:prstGeom prst="roundRect">
              <a:avLst>
                <a:gd name="adj" fmla="val 236"/>
              </a:avLst>
            </a:prstGeom>
            <a:grpFill/>
            <a:ln w="936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 b="0" dirty="0">
                <a:solidFill>
                  <a:schemeClr val="tx1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4" name="Text Box 1029"/>
            <p:cNvSpPr txBox="1">
              <a:spLocks noChangeArrowheads="1"/>
            </p:cNvSpPr>
            <p:nvPr/>
          </p:nvSpPr>
          <p:spPr bwMode="auto">
            <a:xfrm>
              <a:off x="672" y="1486"/>
              <a:ext cx="4677" cy="3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90000" tIns="46800" rIns="90000" bIns="46800" anchor="ctr">
              <a:spAutoFit/>
            </a:bodyPr>
            <a:lstStyle/>
            <a:p>
              <a:pPr marL="223838" indent="-223838">
                <a:buClr>
                  <a:srgbClr val="FA8900"/>
                </a:buClr>
                <a:buSzPct val="120000"/>
                <a:tabLst>
                  <a:tab pos="223838" algn="l"/>
                  <a:tab pos="671513" algn="l"/>
                  <a:tab pos="1120775" algn="l"/>
                  <a:tab pos="1570038" algn="l"/>
                  <a:tab pos="2019300" algn="l"/>
                  <a:tab pos="2468563" algn="l"/>
                  <a:tab pos="2917825" algn="l"/>
                  <a:tab pos="3367088" algn="l"/>
                  <a:tab pos="3816350" algn="l"/>
                  <a:tab pos="4265613" algn="l"/>
                  <a:tab pos="4714875" algn="l"/>
                  <a:tab pos="5164138" algn="l"/>
                  <a:tab pos="5613400" algn="l"/>
                  <a:tab pos="6062663" algn="l"/>
                  <a:tab pos="6511925" algn="l"/>
                  <a:tab pos="6961188" algn="l"/>
                  <a:tab pos="7410450" algn="l"/>
                  <a:tab pos="7859713" algn="l"/>
                  <a:tab pos="8308975" algn="l"/>
                  <a:tab pos="8758238" algn="l"/>
                  <a:tab pos="9207500" algn="l"/>
                </a:tabLst>
                <a:defRPr/>
              </a:pPr>
              <a:r>
                <a:rPr lang="en-GB" sz="2800" dirty="0" smtClean="0">
                  <a:latin typeface="+mj-lt"/>
                  <a:cs typeface="+mn-cs"/>
                </a:rPr>
                <a:t>Way forward</a:t>
              </a:r>
              <a:endParaRPr lang="en-GB" sz="2800" dirty="0">
                <a:latin typeface="+mj-lt"/>
                <a:cs typeface="+mn-cs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381000"/>
            <a:ext cx="7862047" cy="685800"/>
          </a:xfrm>
        </p:spPr>
        <p:txBody>
          <a:bodyPr/>
          <a:lstStyle/>
          <a:p>
            <a:r>
              <a:rPr lang="en-IN" dirty="0" smtClean="0"/>
              <a:t>Why insurers fail?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t="6231"/>
          <a:stretch>
            <a:fillRect/>
          </a:stretch>
        </p:blipFill>
        <p:spPr bwMode="auto">
          <a:xfrm>
            <a:off x="762001" y="1219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33400" y="6477000"/>
            <a:ext cx="6172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b="1" dirty="0" smtClean="0">
                <a:solidFill>
                  <a:srgbClr val="00004D"/>
                </a:solidFill>
                <a:latin typeface="+mj-lt"/>
              </a:rPr>
              <a:t>Source: The dynamics of property and casualty insurance insolvency in Canada 2007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381000"/>
            <a:ext cx="7862047" cy="685800"/>
          </a:xfrm>
        </p:spPr>
        <p:txBody>
          <a:bodyPr/>
          <a:lstStyle/>
          <a:p>
            <a:r>
              <a:rPr lang="en-IN" dirty="0" smtClean="0"/>
              <a:t>Indian industry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Indian GI space displays the following characteristics</a:t>
            </a:r>
          </a:p>
          <a:p>
            <a:pPr lvl="1">
              <a:buNone/>
            </a:pP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996966"/>
          <a:ext cx="6705600" cy="405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39721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Characteristic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Risk (Type)</a:t>
                      </a:r>
                      <a:endParaRPr lang="en-IN" dirty="0"/>
                    </a:p>
                  </a:txBody>
                  <a:tcPr/>
                </a:tc>
              </a:tr>
              <a:tr h="39721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Reserving and Pricing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</a:tr>
              <a:tr h="39721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Rapid Growth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</a:tr>
              <a:tr h="55609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Catastrophe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</a:tr>
              <a:tr h="55609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Policy</a:t>
                      </a:r>
                      <a:r>
                        <a:rPr lang="en-IN" baseline="0" dirty="0" smtClean="0"/>
                        <a:t> and legislative change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Moderate  to High</a:t>
                      </a:r>
                      <a:endParaRPr lang="en-IN" dirty="0"/>
                    </a:p>
                  </a:txBody>
                  <a:tcPr/>
                </a:tc>
              </a:tr>
              <a:tr h="55609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Significant change in business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Moderate </a:t>
                      </a:r>
                      <a:endParaRPr lang="en-IN" dirty="0"/>
                    </a:p>
                  </a:txBody>
                  <a:tcPr/>
                </a:tc>
              </a:tr>
              <a:tr h="39721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Fraud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Moderate</a:t>
                      </a:r>
                      <a:endParaRPr lang="en-IN" dirty="0"/>
                    </a:p>
                  </a:txBody>
                  <a:tcPr/>
                </a:tc>
              </a:tr>
              <a:tr h="39721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Data and Systems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Moderate</a:t>
                      </a:r>
                      <a:endParaRPr lang="en-IN" dirty="0"/>
                    </a:p>
                  </a:txBody>
                  <a:tcPr/>
                </a:tc>
              </a:tr>
              <a:tr h="39721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Concentration/aggregation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Moderate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ICICI Lombard_Celebrating 10 years PPTX Template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2_ICICI Lombard_Celebrating 10 years PPTX Template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3_ICICI Lombard_Celebrating 10 years PPTX Template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heme1.ICICI_11_Sub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_Theme1.ICICI_11_Sub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5_ICICI Lombard_Celebrating 10 years PPT-2003 template">
  <a:themeElements>
    <a:clrScheme name="">
      <a:dk1>
        <a:srgbClr val="000000"/>
      </a:dk1>
      <a:lt1>
        <a:srgbClr val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FFFFFF"/>
      </a:accent3>
      <a:accent4>
        <a:srgbClr val="000000"/>
      </a:accent4>
      <a:accent5>
        <a:srgbClr val="AAAFBA"/>
      </a:accent5>
      <a:accent6>
        <a:srgbClr val="D16C14"/>
      </a:accent6>
      <a:hlink>
        <a:srgbClr val="0000FF"/>
      </a:hlink>
      <a:folHlink>
        <a:srgbClr val="800080"/>
      </a:folHlink>
    </a:clrScheme>
    <a:fontScheme name="ICICI Lombard_Celebrating 10 years PPT-2003 template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CICI Lombard_Celebrating 10 years PPT-2003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ICI Lombard_Celebrating 10 years PPT-2003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ICI Lombard_Celebrating 10 years PPT-2003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ICI Lombard_Celebrating 10 years PPT-2003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ICI Lombard_Celebrating 10 years PPT-2003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ICI Lombard_Celebrating 10 years PPT-2003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ICI Lombard_Celebrating 10 years PPT-2003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ICI Lombard_Celebrating 10 years PPT-2003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ICI Lombard_Celebrating 10 years PPT-2003 templat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ICI Lombard_Celebrating 10 years PPT-2003 template 10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ICI Lombard_Celebrating 10 years PPT-2003 template 1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ICI Lombard_Celebrating 10 years PPT-2003 template 1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ICI Lombard_Celebrating 10 years PPT-2003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ICI Lombard_Celebrating 10 years PPT-2003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ICI Lombard_Celebrating 10 years PPT-2003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ICI Lombard_Celebrating 10 years PPT-2003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ICI Lombard_Celebrating 10 years PPT-2003 template 17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ICI Lombard_Celebrating 10 years PPT-2003 template 18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ICI Lombard_Celebrating 10 years PPT-2003 template 19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2_Theme1.ICICI_11_Sub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3_Theme1.ICICI_11_Sub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4_Theme1.ICICI_11_Sub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5_Theme1.ICICI_11_Sub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_IL PPT theme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"/>
      </a:majorFont>
      <a:minorFont>
        <a:latin typeface="Zurich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8000">
                <a:gamma/>
                <a:shade val="46275"/>
                <a:invGamma/>
              </a:srgbClr>
            </a:gs>
            <a:gs pos="50000">
              <a:srgbClr val="008000">
                <a:alpha val="95000"/>
              </a:srgbClr>
            </a:gs>
            <a:gs pos="100000">
              <a:srgbClr val="008000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Zurich B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8000">
                <a:gamma/>
                <a:shade val="46275"/>
                <a:invGamma/>
              </a:srgbClr>
            </a:gs>
            <a:gs pos="50000">
              <a:srgbClr val="008000">
                <a:alpha val="95000"/>
              </a:srgbClr>
            </a:gs>
            <a:gs pos="100000">
              <a:srgbClr val="008000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Zurich BT" charset="0"/>
          </a:defRPr>
        </a:defPPr>
      </a:lstStyle>
    </a:ln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1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_new version_IL">
  <a:themeElements>
    <a:clrScheme name="">
      <a:dk1>
        <a:srgbClr val="000000"/>
      </a:dk1>
      <a:lt1>
        <a:srgbClr val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FFFFFF"/>
      </a:accent3>
      <a:accent4>
        <a:srgbClr val="000000"/>
      </a:accent4>
      <a:accent5>
        <a:srgbClr val="AAAFBA"/>
      </a:accent5>
      <a:accent6>
        <a:srgbClr val="D16C14"/>
      </a:accent6>
      <a:hlink>
        <a:srgbClr val="0000FF"/>
      </a:hlink>
      <a:folHlink>
        <a:srgbClr val="800080"/>
      </a:folHlink>
    </a:clrScheme>
    <a:fontScheme name="new version_IL">
      <a:majorFont>
        <a:latin typeface="Zurich BT"/>
        <a:ea typeface=""/>
        <a:cs typeface=""/>
      </a:majorFont>
      <a:minorFont>
        <a:latin typeface="Zurich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>
          <a:headEnd/>
          <a:tailEnd/>
        </a:ln>
      </a:spPr>
      <a:bodyPr wrap="none" anchor="ctr"/>
      <a:lstStyle>
        <a:defPPr marL="228600" indent="-228600" defTabSz="914400">
          <a:spcBef>
            <a:spcPct val="20000"/>
          </a:spcBef>
          <a:buClr>
            <a:srgbClr val="FA8900"/>
          </a:buClr>
          <a:buSzPct val="80000"/>
          <a:buFont typeface="Wingdings" pitchFamily="2" charset="2"/>
          <a:buChar char="l"/>
          <a:defRPr sz="2000" b="1" dirty="0" smtClean="0">
            <a:solidFill>
              <a:srgbClr val="00004D"/>
            </a:solidFill>
          </a:defRPr>
        </a:defPPr>
      </a:lstStyle>
      <a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a:style>
    </a:spDef>
  </a:objectDefaults>
  <a:extraClrSchemeLst>
    <a:extraClrScheme>
      <a:clrScheme name="new version_I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version_I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version_I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version_I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version_I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version_I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version_I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version_IL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6_Theme1.ICICI_11_Sub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7_Theme1.ICICI_11_Sub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8_Theme1.ICICI_11_Sub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9_Theme1.ICICI_11_Sub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ICICI Lombard_Nibhaye Vaade_PPT Template_2003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CICI Lombard_Nibhaye Vaade PPT Template" id="{7E1BE590-B110-4A33-9AE3-09F2E935AC22}" vid="{45BD5ABB-AB9D-4F8A-B551-22EC7227F285}"/>
    </a:ext>
  </a:extLst>
</a:theme>
</file>

<file path=ppt/theme/theme27.xml><?xml version="1.0" encoding="utf-8"?>
<a:theme xmlns:a="http://schemas.openxmlformats.org/drawingml/2006/main" name="1_ICICI Lombard_Nibhaye Vaade_PPT Template_2003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CICI Lombard_Nibhaye Vaade PPT Template" id="{7E1BE590-B110-4A33-9AE3-09F2E935AC22}" vid="{45BD5ABB-AB9D-4F8A-B551-22EC7227F285}"/>
    </a:ext>
  </a:extLst>
</a:theme>
</file>

<file path=ppt/theme/theme28.xml><?xml version="1.0" encoding="utf-8"?>
<a:theme xmlns:a="http://schemas.openxmlformats.org/drawingml/2006/main" name="2_ICICI Lombard_Nibhaye Vaade_PPT Template_2003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CICI Lombard_Nibhaye Vaade PPT Template" id="{7E1BE590-B110-4A33-9AE3-09F2E935AC22}" vid="{45BD5ABB-AB9D-4F8A-B551-22EC7227F285}"/>
    </a:ext>
  </a:extLst>
</a:theme>
</file>

<file path=ppt/theme/theme29.xml><?xml version="1.0" encoding="utf-8"?>
<a:theme xmlns:a="http://schemas.openxmlformats.org/drawingml/2006/main" name="3_ICICI Lombard_Nibhaye Vaade_PPT Template_2003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CICI Lombard_Nibhaye Vaade PPT Template" id="{7E1BE590-B110-4A33-9AE3-09F2E935AC22}" vid="{45BD5ABB-AB9D-4F8A-B551-22EC7227F285}"/>
    </a:ext>
  </a:extLst>
</a:theme>
</file>

<file path=ppt/theme/theme3.xml><?xml version="1.0" encoding="utf-8"?>
<a:theme xmlns:a="http://schemas.openxmlformats.org/drawingml/2006/main" name="new version_IL">
  <a:themeElements>
    <a:clrScheme name="">
      <a:dk1>
        <a:srgbClr val="000000"/>
      </a:dk1>
      <a:lt1>
        <a:srgbClr val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FFFFFF"/>
      </a:accent3>
      <a:accent4>
        <a:srgbClr val="000000"/>
      </a:accent4>
      <a:accent5>
        <a:srgbClr val="AAAFBA"/>
      </a:accent5>
      <a:accent6>
        <a:srgbClr val="D16C14"/>
      </a:accent6>
      <a:hlink>
        <a:srgbClr val="0000FF"/>
      </a:hlink>
      <a:folHlink>
        <a:srgbClr val="800080"/>
      </a:folHlink>
    </a:clrScheme>
    <a:fontScheme name="new version_IL">
      <a:majorFont>
        <a:latin typeface="Zurich BT"/>
        <a:ea typeface=""/>
        <a:cs typeface=""/>
      </a:majorFont>
      <a:minorFont>
        <a:latin typeface="Zurich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>
          <a:headEnd/>
          <a:tailEnd/>
        </a:ln>
      </a:spPr>
      <a:bodyPr wrap="none" anchor="ctr"/>
      <a:lstStyle>
        <a:defPPr marL="228600" indent="-228600" defTabSz="914400">
          <a:spcBef>
            <a:spcPct val="20000"/>
          </a:spcBef>
          <a:buClr>
            <a:srgbClr val="FA8900"/>
          </a:buClr>
          <a:buSzPct val="80000"/>
          <a:buFont typeface="Wingdings" pitchFamily="2" charset="2"/>
          <a:buChar char="l"/>
          <a:defRPr sz="2000" b="1" dirty="0" smtClean="0">
            <a:solidFill>
              <a:srgbClr val="00004D"/>
            </a:solidFill>
          </a:defRPr>
        </a:defPPr>
      </a:lstStyle>
      <a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a:style>
    </a:spDef>
  </a:objectDefaults>
  <a:extraClrSchemeLst>
    <a:extraClrScheme>
      <a:clrScheme name="new version_I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version_I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version_I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version_I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version_I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version_I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version_I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version_IL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0.xml><?xml version="1.0" encoding="utf-8"?>
<a:theme xmlns:a="http://schemas.openxmlformats.org/drawingml/2006/main" name="11_ICICI Lombard_Nibhaye Vaade_PPT Template_2003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CICI Lombard_Nibhaye Vaade PPT Template" id="{7E1BE590-B110-4A33-9AE3-09F2E935AC22}" vid="{45BD5ABB-AB9D-4F8A-B551-22EC7227F285}"/>
    </a:ext>
  </a:extLst>
</a:theme>
</file>

<file path=ppt/theme/theme31.xml><?xml version="1.0" encoding="utf-8"?>
<a:theme xmlns:a="http://schemas.openxmlformats.org/drawingml/2006/main" name="ICICI Lombard_Nibhaye Vaade_PPT Template_97-2003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CICI Lombard_Nibhaye Vaade PPT Template" id="{7E1BE590-B110-4A33-9AE3-09F2E935AC22}" vid="{45BD5ABB-AB9D-4F8A-B551-22EC7227F285}"/>
    </a:ext>
  </a:extLst>
</a:theme>
</file>

<file path=ppt/theme/theme32.xml><?xml version="1.0" encoding="utf-8"?>
<a:theme xmlns:a="http://schemas.openxmlformats.org/drawingml/2006/main" name="1_ICICI Lombard_Nibhaye Vaade_PPT Template_97-2003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CICI Lombard_Nibhaye Vaade PPT Template" id="{7E1BE590-B110-4A33-9AE3-09F2E935AC22}" vid="{45BD5ABB-AB9D-4F8A-B551-22EC7227F285}"/>
    </a:ext>
  </a:extLst>
</a:theme>
</file>

<file path=ppt/theme/theme3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ICICI_Lombard_Celebrating_10_years_PPTX_Template">
  <a:themeElements>
    <a:clrScheme name="">
      <a:dk1>
        <a:srgbClr val="000000"/>
      </a:dk1>
      <a:lt1>
        <a:srgbClr val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FFFFFF"/>
      </a:accent3>
      <a:accent4>
        <a:srgbClr val="000000"/>
      </a:accent4>
      <a:accent5>
        <a:srgbClr val="AAAFBA"/>
      </a:accent5>
      <a:accent6>
        <a:srgbClr val="D16C14"/>
      </a:accent6>
      <a:hlink>
        <a:srgbClr val="0000FF"/>
      </a:hlink>
      <a:folHlink>
        <a:srgbClr val="800080"/>
      </a:folHlink>
    </a:clrScheme>
    <a:fontScheme name="3_ICICI_Lombard_Celebrating_10_years_PPTX_Template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ICICI_Lombard_Celebrating_10_years_PPTX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ICICI_Lombard_Celebrating_10_years_PPTX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0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ICICI_Lombard_Celebrating_10_years_PPTX_Template 1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7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8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9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ICICI_Lombard_Celebrating_10_years_PPTX_Template">
  <a:themeElements>
    <a:clrScheme name="">
      <a:dk1>
        <a:srgbClr val="000000"/>
      </a:dk1>
      <a:lt1>
        <a:srgbClr val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FFFFFF"/>
      </a:accent3>
      <a:accent4>
        <a:srgbClr val="000000"/>
      </a:accent4>
      <a:accent5>
        <a:srgbClr val="AAAFBA"/>
      </a:accent5>
      <a:accent6>
        <a:srgbClr val="D16C14"/>
      </a:accent6>
      <a:hlink>
        <a:srgbClr val="0000FF"/>
      </a:hlink>
      <a:folHlink>
        <a:srgbClr val="800080"/>
      </a:folHlink>
    </a:clrScheme>
    <a:fontScheme name="2_ICICI_Lombard_Celebrating_10_years_PPTX_Template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ICICI_Lombard_Celebrating_10_years_PPTX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CICI_Lombard_Celebrating_10_years_PPTX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CICI_Lombard_Celebrating_10_years_PPTX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CICI_Lombard_Celebrating_10_years_PPTX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CICI_Lombard_Celebrating_10_years_PPTX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CICI_Lombard_Celebrating_10_years_PPTX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CICI_Lombard_Celebrating_10_years_PPTX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CICI_Lombard_Celebrating_10_years_PPTX_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CICI_Lombard_Celebrating_10_years_PPTX_Templat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CICI_Lombard_Celebrating_10_years_PPTX_Template 10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CICI_Lombard_Celebrating_10_years_PPTX_Template 1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CICI_Lombard_Celebrating_10_years_PPTX_Template 1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CICI_Lombard_Celebrating_10_years_PPTX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CICI_Lombard_Celebrating_10_years_PPTX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CICI_Lombard_Celebrating_10_years_PPTX_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CICI_Lombard_Celebrating_10_years_PPTX_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CICI_Lombard_Celebrating_10_years_PPTX_Template 17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CICI_Lombard_Celebrating_10_years_PPTX_Template 18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CICI_Lombard_Celebrating_10_years_PPTX_Template 19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ICICI Lombard_Celebrating 10 years PPTX Template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IL PPT theme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"/>
      </a:majorFont>
      <a:minorFont>
        <a:latin typeface="Zurich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8000">
                <a:gamma/>
                <a:shade val="46275"/>
                <a:invGamma/>
              </a:srgbClr>
            </a:gs>
            <a:gs pos="50000">
              <a:srgbClr val="008000">
                <a:alpha val="95000"/>
              </a:srgbClr>
            </a:gs>
            <a:gs pos="100000">
              <a:srgbClr val="008000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Zurich B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8000">
                <a:gamma/>
                <a:shade val="46275"/>
                <a:invGamma/>
              </a:srgbClr>
            </a:gs>
            <a:gs pos="50000">
              <a:srgbClr val="008000">
                <a:alpha val="95000"/>
              </a:srgbClr>
            </a:gs>
            <a:gs pos="100000">
              <a:srgbClr val="008000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Zurich BT" charset="0"/>
          </a:defRPr>
        </a:defPPr>
      </a:lstStyle>
    </a:ln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1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1_ICICI_Lombard_Celebrating_10_years_PPTX_Template">
  <a:themeElements>
    <a:clrScheme name="">
      <a:dk1>
        <a:srgbClr val="000000"/>
      </a:dk1>
      <a:lt1>
        <a:srgbClr val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FFFFFF"/>
      </a:accent3>
      <a:accent4>
        <a:srgbClr val="000000"/>
      </a:accent4>
      <a:accent5>
        <a:srgbClr val="AAAFBA"/>
      </a:accent5>
      <a:accent6>
        <a:srgbClr val="D16C14"/>
      </a:accent6>
      <a:hlink>
        <a:srgbClr val="0000FF"/>
      </a:hlink>
      <a:folHlink>
        <a:srgbClr val="800080"/>
      </a:folHlink>
    </a:clrScheme>
    <a:fontScheme name="3_ICICI_Lombard_Celebrating_10_years_PPTX_Template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ICICI_Lombard_Celebrating_10_years_PPTX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ICICI_Lombard_Celebrating_10_years_PPTX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0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ICICI_Lombard_Celebrating_10_years_PPTX_Template 1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7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8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ICI_Lombard_Celebrating_10_years_PPTX_Template 19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 Years Template">
  <a:themeElements>
    <a:clrScheme name="IL Corporate">
      <a:dk1>
        <a:sysClr val="windowText" lastClr="000000"/>
      </a:dk1>
      <a:lt1>
        <a:sysClr val="window" lastClr="FFFFFF"/>
      </a:lt1>
      <a:dk2>
        <a:srgbClr val="972926"/>
      </a:dk2>
      <a:lt2>
        <a:srgbClr val="E77817"/>
      </a:lt2>
      <a:accent1>
        <a:srgbClr val="053C6D"/>
      </a:accent1>
      <a:accent2>
        <a:srgbClr val="E77817"/>
      </a:accent2>
      <a:accent3>
        <a:srgbClr val="972926"/>
      </a:accent3>
      <a:accent4>
        <a:srgbClr val="7F7F7F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IL new">
      <a:majorFont>
        <a:latin typeface="Zurich BT"/>
        <a:ea typeface=""/>
        <a:cs typeface="Arial"/>
      </a:majorFont>
      <a:minorFont>
        <a:latin typeface="Zurich B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24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L 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9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97292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0">
        <a:dk1>
          <a:srgbClr val="000000"/>
        </a:dk1>
        <a:lt1>
          <a:srgbClr val="FFFFFF"/>
        </a:lt1>
        <a:dk2>
          <a:srgbClr val="972926"/>
        </a:dk2>
        <a:lt2>
          <a:srgbClr val="E77817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L new 11">
        <a:dk1>
          <a:srgbClr val="000000"/>
        </a:dk1>
        <a:lt1>
          <a:srgbClr val="FFFFFF"/>
        </a:lt1>
        <a:dk2>
          <a:srgbClr val="972926"/>
        </a:dk2>
        <a:lt2>
          <a:srgbClr val="800080"/>
        </a:lt2>
        <a:accent1>
          <a:srgbClr val="053C6D"/>
        </a:accent1>
        <a:accent2>
          <a:srgbClr val="E77817"/>
        </a:accent2>
        <a:accent3>
          <a:srgbClr val="FFFFFF"/>
        </a:accent3>
        <a:accent4>
          <a:srgbClr val="000000"/>
        </a:accent4>
        <a:accent5>
          <a:srgbClr val="AAAFBA"/>
        </a:accent5>
        <a:accent6>
          <a:srgbClr val="D16C14"/>
        </a:accent6>
        <a:hlink>
          <a:srgbClr val="053C6D"/>
        </a:hlink>
        <a:folHlink>
          <a:srgbClr val="9729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IL Corporate">
    <a:dk1>
      <a:sysClr val="windowText" lastClr="000000"/>
    </a:dk1>
    <a:lt1>
      <a:sysClr val="window" lastClr="FFFFFF"/>
    </a:lt1>
    <a:dk2>
      <a:srgbClr val="972926"/>
    </a:dk2>
    <a:lt2>
      <a:srgbClr val="E77817"/>
    </a:lt2>
    <a:accent1>
      <a:srgbClr val="053C6D"/>
    </a:accent1>
    <a:accent2>
      <a:srgbClr val="E77817"/>
    </a:accent2>
    <a:accent3>
      <a:srgbClr val="972926"/>
    </a:accent3>
    <a:accent4>
      <a:srgbClr val="7F7F7F"/>
    </a:accent4>
    <a:accent5>
      <a:srgbClr val="FFFF00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15352</TotalTime>
  <Words>1509</Words>
  <Application>Microsoft Office PowerPoint</Application>
  <PresentationFormat>On-screen Show (4:3)</PresentationFormat>
  <Paragraphs>453</Paragraphs>
  <Slides>24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32</vt:i4>
      </vt:variant>
      <vt:variant>
        <vt:lpstr>Slide Titles</vt:lpstr>
      </vt:variant>
      <vt:variant>
        <vt:i4>24</vt:i4>
      </vt:variant>
    </vt:vector>
  </HeadingPairs>
  <TitlesOfParts>
    <vt:vector size="64" baseType="lpstr">
      <vt:lpstr>Arial Unicode MS</vt:lpstr>
      <vt:lpstr>Arial</vt:lpstr>
      <vt:lpstr>Rupee Foradian</vt:lpstr>
      <vt:lpstr>StarSymbol</vt:lpstr>
      <vt:lpstr>Times New Roman</vt:lpstr>
      <vt:lpstr>Univers LT Std 45 Light</vt:lpstr>
      <vt:lpstr>Wingdings</vt:lpstr>
      <vt:lpstr>Zurich BT</vt:lpstr>
      <vt:lpstr>2_Custom Design</vt:lpstr>
      <vt:lpstr>Custom Design</vt:lpstr>
      <vt:lpstr>new version_IL</vt:lpstr>
      <vt:lpstr>3_ICICI_Lombard_Celebrating_10_years_PPTX_Template</vt:lpstr>
      <vt:lpstr>2_ICICI_Lombard_Celebrating_10_years_PPTX_Template</vt:lpstr>
      <vt:lpstr>ICICI Lombard_Celebrating 10 years PPTX Template</vt:lpstr>
      <vt:lpstr>IL PPT theme</vt:lpstr>
      <vt:lpstr>21_ICICI_Lombard_Celebrating_10_years_PPTX_Template</vt:lpstr>
      <vt:lpstr>11 Years Template</vt:lpstr>
      <vt:lpstr>1_ICICI Lombard_Celebrating 10 years PPTX Template</vt:lpstr>
      <vt:lpstr>2_ICICI Lombard_Celebrating 10 years PPTX Template</vt:lpstr>
      <vt:lpstr>3_ICICI Lombard_Celebrating 10 years PPTX Template</vt:lpstr>
      <vt:lpstr>Theme1.ICICI_11_Sub</vt:lpstr>
      <vt:lpstr>1_Theme1.ICICI_11_Sub</vt:lpstr>
      <vt:lpstr>5_ICICI Lombard_Celebrating 10 years PPT-2003 template</vt:lpstr>
      <vt:lpstr>2_Theme1.ICICI_11_Sub</vt:lpstr>
      <vt:lpstr>3_Theme1.ICICI_11_Sub</vt:lpstr>
      <vt:lpstr>4_Theme1.ICICI_11_Sub</vt:lpstr>
      <vt:lpstr>5_Theme1.ICICI_11_Sub</vt:lpstr>
      <vt:lpstr>1_IL PPT theme</vt:lpstr>
      <vt:lpstr>1_new version_IL</vt:lpstr>
      <vt:lpstr>6_Theme1.ICICI_11_Sub</vt:lpstr>
      <vt:lpstr>7_Theme1.ICICI_11_Sub</vt:lpstr>
      <vt:lpstr>8_Theme1.ICICI_11_Sub</vt:lpstr>
      <vt:lpstr>9_Theme1.ICICI_11_Sub</vt:lpstr>
      <vt:lpstr>ICICI Lombard_Nibhaye Vaade_PPT Template_2003</vt:lpstr>
      <vt:lpstr>1_ICICI Lombard_Nibhaye Vaade_PPT Template_2003</vt:lpstr>
      <vt:lpstr>2_ICICI Lombard_Nibhaye Vaade_PPT Template_2003</vt:lpstr>
      <vt:lpstr>3_ICICI Lombard_Nibhaye Vaade_PPT Template_2003</vt:lpstr>
      <vt:lpstr>11_ICICI Lombard_Nibhaye Vaade_PPT Template_2003</vt:lpstr>
      <vt:lpstr>ICICI Lombard_Nibhaye Vaade_PPT Template_97-2003</vt:lpstr>
      <vt:lpstr>1_ICICI Lombard_Nibhaye Vaade_PPT Template_97-2003</vt:lpstr>
      <vt:lpstr>Reserving: Importance, Challenges and Suggestions</vt:lpstr>
      <vt:lpstr>Agenda</vt:lpstr>
      <vt:lpstr>Industry overview</vt:lpstr>
      <vt:lpstr>Industry product portfolio: premium</vt:lpstr>
      <vt:lpstr>General Insurer Balance Sheet: Liabilities</vt:lpstr>
      <vt:lpstr>Industry product portfolio: reserves*</vt:lpstr>
      <vt:lpstr>Agenda</vt:lpstr>
      <vt:lpstr>Why insurers fail?</vt:lpstr>
      <vt:lpstr>Indian industry</vt:lpstr>
      <vt:lpstr>Agenda</vt:lpstr>
      <vt:lpstr>Evolution of reserving practices in India</vt:lpstr>
      <vt:lpstr>Indian Industry Evolution</vt:lpstr>
      <vt:lpstr>Indian market reserving shock</vt:lpstr>
      <vt:lpstr>Agenda</vt:lpstr>
      <vt:lpstr>Primary challenges</vt:lpstr>
      <vt:lpstr>Data challenges</vt:lpstr>
      <vt:lpstr>Data challenges</vt:lpstr>
      <vt:lpstr>Personnel challenge</vt:lpstr>
      <vt:lpstr>Market disclosure</vt:lpstr>
      <vt:lpstr>US motor run off triangle</vt:lpstr>
      <vt:lpstr>Agenda</vt:lpstr>
      <vt:lpstr>Suggestions</vt:lpstr>
      <vt:lpstr>Suggestions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cp:lastModifiedBy>Nipun</cp:lastModifiedBy>
  <cp:revision>1811</cp:revision>
  <dcterms:modified xsi:type="dcterms:W3CDTF">2015-07-03T03:53:25Z</dcterms:modified>
</cp:coreProperties>
</file>