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25"/>
  </p:notesMasterIdLst>
  <p:sldIdLst>
    <p:sldId id="260" r:id="rId3"/>
    <p:sldId id="261" r:id="rId4"/>
    <p:sldId id="262" r:id="rId5"/>
    <p:sldId id="281" r:id="rId6"/>
    <p:sldId id="263" r:id="rId7"/>
    <p:sldId id="271" r:id="rId8"/>
    <p:sldId id="282" r:id="rId9"/>
    <p:sldId id="270" r:id="rId10"/>
    <p:sldId id="264" r:id="rId11"/>
    <p:sldId id="265" r:id="rId12"/>
    <p:sldId id="285" r:id="rId13"/>
    <p:sldId id="286" r:id="rId14"/>
    <p:sldId id="287" r:id="rId15"/>
    <p:sldId id="288" r:id="rId16"/>
    <p:sldId id="283" r:id="rId17"/>
    <p:sldId id="267" r:id="rId18"/>
    <p:sldId id="268" r:id="rId19"/>
    <p:sldId id="266" r:id="rId20"/>
    <p:sldId id="269" r:id="rId21"/>
    <p:sldId id="284" r:id="rId22"/>
    <p:sldId id="279" r:id="rId23"/>
    <p:sldId id="280"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1278" y="-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D32B5A-112C-4AE6-875C-0ED6994DC26A}" type="datetimeFigureOut">
              <a:rPr lang="en-US" smtClean="0"/>
              <a:pPr/>
              <a:t>04-Dec-15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63E7AC-6455-4A0F-B654-220C7D7B7B8D}" type="slidenum">
              <a:rPr lang="en-US" smtClean="0"/>
              <a:pPr/>
              <a:t>‹#›</a:t>
            </a:fld>
            <a:endParaRPr lang="en-US"/>
          </a:p>
        </p:txBody>
      </p:sp>
    </p:spTree>
    <p:extLst>
      <p:ext uri="{BB962C8B-B14F-4D97-AF65-F5344CB8AC3E}">
        <p14:creationId xmlns:p14="http://schemas.microsoft.com/office/powerpoint/2010/main" val="17980884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www.actuariesindia.org</a:t>
            </a:r>
            <a:endParaRPr lang="en-US" dirty="0"/>
          </a:p>
        </p:txBody>
      </p:sp>
      <p:sp>
        <p:nvSpPr>
          <p:cNvPr id="6" name="Slide Number Placeholder 5"/>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r>
              <a:rPr lang="en-US" smtClean="0"/>
              <a:t>28 July, 2011</a:t>
            </a:r>
            <a:endParaRPr lang="en-US"/>
          </a:p>
        </p:txBody>
      </p:sp>
      <p:sp>
        <p:nvSpPr>
          <p:cNvPr id="5" name="Footer Placeholder 4"/>
          <p:cNvSpPr>
            <a:spLocks noGrp="1"/>
          </p:cNvSpPr>
          <p:nvPr>
            <p:ph type="ftr" sz="quarter" idx="11"/>
          </p:nvPr>
        </p:nvSpPr>
        <p:spPr/>
        <p:txBody>
          <a:bodyPr/>
          <a:lstStyle/>
          <a:p>
            <a:r>
              <a:rPr lang="en-US" smtClean="0"/>
              <a:t>www.actuariesindia.org</a:t>
            </a:r>
            <a:endParaRPr lang="en-US"/>
          </a:p>
        </p:txBody>
      </p:sp>
      <p:sp>
        <p:nvSpPr>
          <p:cNvPr id="6" name="Slide Number Placeholder 5"/>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r>
              <a:rPr lang="en-US" smtClean="0"/>
              <a:t>28 July, 2011</a:t>
            </a:r>
            <a:endParaRPr lang="en-US"/>
          </a:p>
        </p:txBody>
      </p:sp>
      <p:sp>
        <p:nvSpPr>
          <p:cNvPr id="5" name="Footer Placeholder 4"/>
          <p:cNvSpPr>
            <a:spLocks noGrp="1"/>
          </p:cNvSpPr>
          <p:nvPr>
            <p:ph type="ftr" sz="quarter" idx="11"/>
          </p:nvPr>
        </p:nvSpPr>
        <p:spPr/>
        <p:txBody>
          <a:bodyPr/>
          <a:lstStyle/>
          <a:p>
            <a:r>
              <a:rPr lang="en-US" smtClean="0"/>
              <a:t>www.actuariesindia.org</a:t>
            </a:r>
            <a:endParaRPr lang="en-US"/>
          </a:p>
        </p:txBody>
      </p:sp>
      <p:sp>
        <p:nvSpPr>
          <p:cNvPr id="6" name="Slide Number Placeholder 5"/>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28 July, 2011</a:t>
            </a:r>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smtClean="0"/>
              <a:t>www.actuariesindia.org</a:t>
            </a: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279DE1F-5E27-4B45-9D15-005F28CE4332}" type="slidenum">
              <a:rPr lang="en-GB"/>
              <a:pPr>
                <a:defRPr/>
              </a:pPr>
              <a:t>‹#›</a:t>
            </a:fld>
            <a:endParaRPr lang="en-GB"/>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28 July, 2011</a:t>
            </a:r>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smtClean="0"/>
              <a:t>www.actuariesindia.org</a:t>
            </a: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6321966-726A-4E9E-9E02-D49DCD2200A8}" type="slidenum">
              <a:rPr lang="en-GB"/>
              <a:pPr>
                <a:defRPr/>
              </a:pPr>
              <a:t>‹#›</a:t>
            </a:fld>
            <a:endParaRPr lang="en-GB"/>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28 July, 2011</a:t>
            </a:r>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smtClean="0"/>
              <a:t>www.actuariesindia.org</a:t>
            </a: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FA6E245-2043-4183-82FC-0A7BD6A0EBFD}" type="slidenum">
              <a:rPr lang="en-GB"/>
              <a:pPr>
                <a:defRPr/>
              </a:pPr>
              <a:t>‹#›</a:t>
            </a:fld>
            <a:endParaRPr lang="en-GB"/>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Rectangle 4"/>
          <p:cNvSpPr>
            <a:spLocks noGrp="1" noChangeArrowheads="1"/>
          </p:cNvSpPr>
          <p:nvPr>
            <p:ph type="dt" sz="half" idx="10"/>
          </p:nvPr>
        </p:nvSpPr>
        <p:spPr>
          <a:ln/>
        </p:spPr>
        <p:txBody>
          <a:bodyPr/>
          <a:lstStyle>
            <a:lvl1pPr>
              <a:defRPr/>
            </a:lvl1pPr>
          </a:lstStyle>
          <a:p>
            <a:pPr>
              <a:defRPr/>
            </a:pPr>
            <a:r>
              <a:rPr lang="en-US" dirty="0" smtClean="0"/>
              <a:t>Date</a:t>
            </a: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r>
              <a:rPr lang="en-GB" dirty="0" smtClean="0"/>
              <a:t>www.actuariesindia.org</a:t>
            </a: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93A73AEE-D506-4373-89E6-5210E2A754A0}" type="slidenum">
              <a:rPr lang="en-GB"/>
              <a:pPr>
                <a:defRPr/>
              </a:pPr>
              <a:t>‹#›</a:t>
            </a:fld>
            <a:endParaRPr lang="en-GB" dirty="0"/>
          </a:p>
        </p:txBody>
      </p:sp>
      <p:grpSp>
        <p:nvGrpSpPr>
          <p:cNvPr id="8" name="Group 10"/>
          <p:cNvGrpSpPr/>
          <p:nvPr userDrawn="1"/>
        </p:nvGrpSpPr>
        <p:grpSpPr>
          <a:xfrm>
            <a:off x="269528" y="228600"/>
            <a:ext cx="8874472" cy="1284827"/>
            <a:chOff x="269528" y="5496973"/>
            <a:chExt cx="8874472" cy="1284827"/>
          </a:xfrm>
        </p:grpSpPr>
        <p:pic>
          <p:nvPicPr>
            <p:cNvPr id="9" name="Picture 2"/>
            <p:cNvPicPr>
              <a:picLocks noChangeAspect="1" noChangeArrowheads="1"/>
            </p:cNvPicPr>
            <p:nvPr/>
          </p:nvPicPr>
          <p:blipFill>
            <a:blip r:embed="rId2" cstate="print"/>
            <a:srcRect/>
            <a:stretch>
              <a:fillRect/>
            </a:stretch>
          </p:blipFill>
          <p:spPr bwMode="auto">
            <a:xfrm>
              <a:off x="269528" y="5496973"/>
              <a:ext cx="1483072" cy="1284827"/>
            </a:xfrm>
            <a:prstGeom prst="rect">
              <a:avLst/>
            </a:prstGeom>
            <a:noFill/>
            <a:ln w="9525">
              <a:noFill/>
              <a:miter lim="800000"/>
              <a:headEnd/>
              <a:tailEnd/>
            </a:ln>
          </p:spPr>
        </p:pic>
        <p:sp>
          <p:nvSpPr>
            <p:cNvPr id="10" name="Rectangle 5"/>
            <p:cNvSpPr>
              <a:spLocks noChangeArrowheads="1"/>
            </p:cNvSpPr>
            <p:nvPr/>
          </p:nvSpPr>
          <p:spPr bwMode="auto">
            <a:xfrm rot="10800000" flipV="1">
              <a:off x="1752600" y="5820488"/>
              <a:ext cx="73914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smtClean="0">
                  <a:ln>
                    <a:noFill/>
                  </a:ln>
                  <a:solidFill>
                    <a:srgbClr val="1F497D"/>
                  </a:solidFill>
                  <a:effectLst/>
                  <a:latin typeface="Bahamas" pitchFamily="34" charset="0"/>
                  <a:cs typeface="Times New Roman" pitchFamily="18" charset="0"/>
                </a:rPr>
                <a:t>Institute of Actuaries of India</a:t>
              </a:r>
              <a:endParaRPr kumimoji="0" lang="en-US" sz="4000" b="1" i="0" u="none" strike="noStrike" cap="none" normalizeH="0" baseline="0" dirty="0" smtClean="0">
                <a:ln>
                  <a:noFill/>
                </a:ln>
                <a:solidFill>
                  <a:schemeClr val="tx1"/>
                </a:solidFill>
                <a:effectLst/>
                <a:latin typeface="Bahamas" pitchFamily="34" charset="0"/>
                <a:cs typeface="Times New Roman" pitchFamily="18" charset="0"/>
              </a:endParaRPr>
            </a:p>
          </p:txBody>
        </p:sp>
      </p:grpSp>
      <p:sp>
        <p:nvSpPr>
          <p:cNvPr id="11" name="Rectangle 10"/>
          <p:cNvSpPr/>
          <p:nvPr userDrawn="1"/>
        </p:nvSpPr>
        <p:spPr>
          <a:xfrm>
            <a:off x="0" y="2743200"/>
            <a:ext cx="9144000" cy="830997"/>
          </a:xfrm>
          <a:prstGeom prst="rect">
            <a:avLst/>
          </a:prstGeom>
        </p:spPr>
        <p:txBody>
          <a:bodyPr wrap="square">
            <a:spAutoFit/>
          </a:bodyPr>
          <a:lstStyle/>
          <a:p>
            <a:pPr algn="ctr">
              <a:buNone/>
            </a:pPr>
            <a:r>
              <a:rPr lang="en-US" sz="4800" b="1" dirty="0" smtClean="0">
                <a:latin typeface="Garamond" pitchFamily="18" charset="0"/>
                <a:ea typeface="Verdana" pitchFamily="34" charset="0"/>
                <a:cs typeface="Verdana" pitchFamily="34" charset="0"/>
              </a:rPr>
              <a:t>Title</a:t>
            </a:r>
          </a:p>
        </p:txBody>
      </p:sp>
      <p:sp>
        <p:nvSpPr>
          <p:cNvPr id="12" name="Rectangle 11"/>
          <p:cNvSpPr/>
          <p:nvPr userDrawn="1"/>
        </p:nvSpPr>
        <p:spPr>
          <a:xfrm>
            <a:off x="0" y="3733800"/>
            <a:ext cx="9144000" cy="830997"/>
          </a:xfrm>
          <a:prstGeom prst="rect">
            <a:avLst/>
          </a:prstGeom>
        </p:spPr>
        <p:txBody>
          <a:bodyPr wrap="square">
            <a:spAutoFit/>
          </a:bodyPr>
          <a:lstStyle/>
          <a:p>
            <a:pPr algn="ctr">
              <a:buNone/>
            </a:pPr>
            <a:r>
              <a:rPr lang="en-US" sz="4800" b="1" dirty="0" smtClean="0">
                <a:latin typeface="Garamond" pitchFamily="18" charset="0"/>
                <a:ea typeface="Verdana" pitchFamily="34" charset="0"/>
                <a:cs typeface="Verdana" pitchFamily="34" charset="0"/>
              </a:rPr>
              <a:t>By</a:t>
            </a:r>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28 July, 2011</a:t>
            </a:r>
            <a:endParaRPr lang="en-GB"/>
          </a:p>
        </p:txBody>
      </p:sp>
      <p:sp>
        <p:nvSpPr>
          <p:cNvPr id="4" name="Rectangle 5"/>
          <p:cNvSpPr>
            <a:spLocks noGrp="1" noChangeArrowheads="1"/>
          </p:cNvSpPr>
          <p:nvPr>
            <p:ph type="ftr" sz="quarter" idx="11"/>
          </p:nvPr>
        </p:nvSpPr>
        <p:spPr>
          <a:ln/>
        </p:spPr>
        <p:txBody>
          <a:bodyPr/>
          <a:lstStyle>
            <a:lvl1pPr>
              <a:defRPr/>
            </a:lvl1pPr>
          </a:lstStyle>
          <a:p>
            <a:pPr>
              <a:defRPr/>
            </a:pPr>
            <a:r>
              <a:rPr lang="en-GB" smtClean="0"/>
              <a:t>www.actuariesindia.org</a:t>
            </a: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2EF8FD5A-4369-451A-AE4B-9EB0FD82F618}" type="slidenum">
              <a:rPr lang="en-GB"/>
              <a:pPr>
                <a:defRPr/>
              </a:pPr>
              <a:t>‹#›</a:t>
            </a:fld>
            <a:endParaRPr lang="en-GB"/>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28 July, 2011</a:t>
            </a:r>
            <a:endParaRPr lang="en-GB"/>
          </a:p>
        </p:txBody>
      </p:sp>
      <p:sp>
        <p:nvSpPr>
          <p:cNvPr id="3" name="Rectangle 5"/>
          <p:cNvSpPr>
            <a:spLocks noGrp="1" noChangeArrowheads="1"/>
          </p:cNvSpPr>
          <p:nvPr>
            <p:ph type="ftr" sz="quarter" idx="11"/>
          </p:nvPr>
        </p:nvSpPr>
        <p:spPr>
          <a:ln/>
        </p:spPr>
        <p:txBody>
          <a:bodyPr/>
          <a:lstStyle>
            <a:lvl1pPr>
              <a:defRPr/>
            </a:lvl1pPr>
          </a:lstStyle>
          <a:p>
            <a:pPr>
              <a:defRPr/>
            </a:pPr>
            <a:r>
              <a:rPr lang="en-GB" smtClean="0"/>
              <a:t>www.actuariesindia.org</a:t>
            </a: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D629C963-6CA3-4910-ACAB-89103C5891B0}" type="slidenum">
              <a:rPr lang="en-GB"/>
              <a:pPr>
                <a:defRPr/>
              </a:pPr>
              <a:t>‹#›</a:t>
            </a:fld>
            <a:endParaRPr lang="en-GB"/>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r>
              <a:rPr lang="en-US" smtClean="0"/>
              <a:t>28 July, 2011</a:t>
            </a:r>
            <a:endParaRPr lang="en-US"/>
          </a:p>
        </p:txBody>
      </p:sp>
      <p:sp>
        <p:nvSpPr>
          <p:cNvPr id="5" name="Footer Placeholder 4"/>
          <p:cNvSpPr>
            <a:spLocks noGrp="1"/>
          </p:cNvSpPr>
          <p:nvPr>
            <p:ph type="ftr" sz="quarter" idx="11"/>
          </p:nvPr>
        </p:nvSpPr>
        <p:spPr/>
        <p:txBody>
          <a:bodyPr/>
          <a:lstStyle/>
          <a:p>
            <a:r>
              <a:rPr lang="en-US" smtClean="0"/>
              <a:t>www.actuariesindia.org</a:t>
            </a:r>
            <a:endParaRPr lang="en-US"/>
          </a:p>
        </p:txBody>
      </p:sp>
      <p:sp>
        <p:nvSpPr>
          <p:cNvPr id="6" name="Slide Number Placeholder 5"/>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r>
              <a:rPr lang="en-US" smtClean="0"/>
              <a:t>28 July, 2011</a:t>
            </a:r>
            <a:endParaRPr lang="en-US"/>
          </a:p>
        </p:txBody>
      </p:sp>
      <p:sp>
        <p:nvSpPr>
          <p:cNvPr id="5" name="Footer Placeholder 4"/>
          <p:cNvSpPr>
            <a:spLocks noGrp="1"/>
          </p:cNvSpPr>
          <p:nvPr>
            <p:ph type="ftr" sz="quarter" idx="11"/>
          </p:nvPr>
        </p:nvSpPr>
        <p:spPr/>
        <p:txBody>
          <a:bodyPr/>
          <a:lstStyle/>
          <a:p>
            <a:r>
              <a:rPr lang="en-US" smtClean="0"/>
              <a:t>www.actuariesindia.org</a:t>
            </a:r>
            <a:endParaRPr lang="en-US"/>
          </a:p>
        </p:txBody>
      </p:sp>
      <p:sp>
        <p:nvSpPr>
          <p:cNvPr id="6" name="Slide Number Placeholder 5"/>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r>
              <a:rPr lang="en-US" smtClean="0"/>
              <a:t>28 July, 2011</a:t>
            </a:r>
            <a:endParaRPr lang="en-US"/>
          </a:p>
        </p:txBody>
      </p:sp>
      <p:sp>
        <p:nvSpPr>
          <p:cNvPr id="6" name="Footer Placeholder 5"/>
          <p:cNvSpPr>
            <a:spLocks noGrp="1"/>
          </p:cNvSpPr>
          <p:nvPr>
            <p:ph type="ftr" sz="quarter" idx="11"/>
          </p:nvPr>
        </p:nvSpPr>
        <p:spPr/>
        <p:txBody>
          <a:bodyPr/>
          <a:lstStyle/>
          <a:p>
            <a:r>
              <a:rPr lang="en-US" smtClean="0"/>
              <a:t>www.actuariesindia.org</a:t>
            </a:r>
            <a:endParaRPr lang="en-US"/>
          </a:p>
        </p:txBody>
      </p:sp>
      <p:sp>
        <p:nvSpPr>
          <p:cNvPr id="7" name="Slide Number Placeholder 6"/>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r>
              <a:rPr lang="en-US" smtClean="0"/>
              <a:t>28 July, 2011</a:t>
            </a:r>
            <a:endParaRPr lang="en-US"/>
          </a:p>
        </p:txBody>
      </p:sp>
      <p:sp>
        <p:nvSpPr>
          <p:cNvPr id="8" name="Footer Placeholder 7"/>
          <p:cNvSpPr>
            <a:spLocks noGrp="1"/>
          </p:cNvSpPr>
          <p:nvPr>
            <p:ph type="ftr" sz="quarter" idx="11"/>
          </p:nvPr>
        </p:nvSpPr>
        <p:spPr/>
        <p:txBody>
          <a:bodyPr/>
          <a:lstStyle/>
          <a:p>
            <a:r>
              <a:rPr lang="en-US" smtClean="0"/>
              <a:t>www.actuariesindia.org</a:t>
            </a:r>
            <a:endParaRPr lang="en-US"/>
          </a:p>
        </p:txBody>
      </p:sp>
      <p:sp>
        <p:nvSpPr>
          <p:cNvPr id="9" name="Slide Number Placeholder 8"/>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r>
              <a:rPr lang="en-US" smtClean="0"/>
              <a:t>28 July, 2011</a:t>
            </a:r>
            <a:endParaRPr lang="en-US"/>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r>
              <a:rPr lang="en-US" smtClean="0"/>
              <a:t>28 July, 2011</a:t>
            </a:r>
            <a:endParaRPr lang="en-US"/>
          </a:p>
        </p:txBody>
      </p:sp>
      <p:sp>
        <p:nvSpPr>
          <p:cNvPr id="3" name="Footer Placeholder 2"/>
          <p:cNvSpPr>
            <a:spLocks noGrp="1"/>
          </p:cNvSpPr>
          <p:nvPr>
            <p:ph type="ftr" sz="quarter" idx="11"/>
          </p:nvPr>
        </p:nvSpPr>
        <p:spPr/>
        <p:txBody>
          <a:bodyPr/>
          <a:lstStyle/>
          <a:p>
            <a:r>
              <a:rPr lang="en-US" smtClean="0"/>
              <a:t>www.actuariesindia.org</a:t>
            </a:r>
            <a:endParaRPr lang="en-US"/>
          </a:p>
        </p:txBody>
      </p:sp>
      <p:sp>
        <p:nvSpPr>
          <p:cNvPr id="4" name="Slide Number Placeholder 3"/>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r>
              <a:rPr lang="en-US" smtClean="0"/>
              <a:t>28 July, 2011</a:t>
            </a:r>
            <a:endParaRPr lang="en-US"/>
          </a:p>
        </p:txBody>
      </p:sp>
      <p:sp>
        <p:nvSpPr>
          <p:cNvPr id="6" name="Footer Placeholder 5"/>
          <p:cNvSpPr>
            <a:spLocks noGrp="1"/>
          </p:cNvSpPr>
          <p:nvPr>
            <p:ph type="ftr" sz="quarter" idx="11"/>
          </p:nvPr>
        </p:nvSpPr>
        <p:spPr/>
        <p:txBody>
          <a:bodyPr/>
          <a:lstStyle/>
          <a:p>
            <a:r>
              <a:rPr lang="en-US" smtClean="0"/>
              <a:t>www.actuariesindia.org</a:t>
            </a:r>
            <a:endParaRPr lang="en-US"/>
          </a:p>
        </p:txBody>
      </p:sp>
      <p:sp>
        <p:nvSpPr>
          <p:cNvPr id="7" name="Slide Number Placeholder 6"/>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r>
              <a:rPr lang="en-US" smtClean="0"/>
              <a:t>28 July, 2011</a:t>
            </a:r>
            <a:endParaRPr lang="en-US"/>
          </a:p>
        </p:txBody>
      </p:sp>
      <p:sp>
        <p:nvSpPr>
          <p:cNvPr id="6" name="Footer Placeholder 5"/>
          <p:cNvSpPr>
            <a:spLocks noGrp="1"/>
          </p:cNvSpPr>
          <p:nvPr>
            <p:ph type="ftr" sz="quarter" idx="11"/>
          </p:nvPr>
        </p:nvSpPr>
        <p:spPr/>
        <p:txBody>
          <a:bodyPr/>
          <a:lstStyle/>
          <a:p>
            <a:r>
              <a:rPr lang="en-US" smtClean="0"/>
              <a:t>www.actuariesindia.org</a:t>
            </a:r>
            <a:endParaRPr lang="en-US"/>
          </a:p>
        </p:txBody>
      </p:sp>
      <p:sp>
        <p:nvSpPr>
          <p:cNvPr id="7" name="Slide Number Placeholder 6"/>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76200" y="6356350"/>
            <a:ext cx="2895600" cy="365125"/>
          </a:xfrm>
          <a:prstGeom prst="rect">
            <a:avLst/>
          </a:prstGeom>
        </p:spPr>
        <p:txBody>
          <a:bodyPr vert="horz" lIns="91440" tIns="45720" rIns="91440" bIns="45720" rtlCol="0" anchor="ctr"/>
          <a:lstStyle>
            <a:lvl1pPr algn="ctr">
              <a:defRPr sz="1600" b="1">
                <a:solidFill>
                  <a:srgbClr val="C00000"/>
                </a:solidFill>
                <a:latin typeface="Garamond" pitchFamily="18" charset="0"/>
              </a:defRPr>
            </a:lvl1pPr>
          </a:lstStyle>
          <a:p>
            <a:r>
              <a:rPr lang="en-US" dirty="0" smtClean="0"/>
              <a:t>www.actuariesindia.org</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600" b="1">
                <a:solidFill>
                  <a:schemeClr val="tx2">
                    <a:lumMod val="75000"/>
                  </a:schemeClr>
                </a:solidFill>
                <a:latin typeface="Garamond" pitchFamily="18" charset="0"/>
              </a:defRPr>
            </a:lvl1pPr>
          </a:lstStyle>
          <a:p>
            <a:fld id="{1A13C416-6B76-4DFF-BC13-59A396451C72}" type="slidenum">
              <a:rPr lang="en-US" smtClean="0"/>
              <a:pPr/>
              <a:t>‹#›</a:t>
            </a:fld>
            <a:endParaRPr lang="en-US" dirty="0"/>
          </a:p>
        </p:txBody>
      </p:sp>
      <p:sp>
        <p:nvSpPr>
          <p:cNvPr id="9" name="Line 15"/>
          <p:cNvSpPr>
            <a:spLocks noChangeShapeType="1"/>
          </p:cNvSpPr>
          <p:nvPr userDrawn="1"/>
        </p:nvSpPr>
        <p:spPr bwMode="auto">
          <a:xfrm>
            <a:off x="119063" y="1143000"/>
            <a:ext cx="8845550" cy="0"/>
          </a:xfrm>
          <a:prstGeom prst="line">
            <a:avLst/>
          </a:prstGeom>
          <a:ln w="38100">
            <a:solidFill>
              <a:srgbClr val="C00000"/>
            </a:solidFill>
            <a:headEnd/>
            <a:tailEnd/>
          </a:ln>
        </p:spPr>
        <p:style>
          <a:lnRef idx="2">
            <a:schemeClr val="accent6"/>
          </a:lnRef>
          <a:fillRef idx="0">
            <a:schemeClr val="accent6"/>
          </a:fillRef>
          <a:effectRef idx="1">
            <a:schemeClr val="accent6"/>
          </a:effectRef>
          <a:fontRef idx="minor">
            <a:schemeClr val="tx1"/>
          </a:fontRef>
        </p:style>
        <p:txBody>
          <a:bodyPr wrap="none" anchor="ctr"/>
          <a:lstStyle/>
          <a:p>
            <a:pPr>
              <a:defRPr/>
            </a:pPr>
            <a:endParaRPr lang="en-US"/>
          </a:p>
        </p:txBody>
      </p:sp>
      <p:graphicFrame>
        <p:nvGraphicFramePr>
          <p:cNvPr id="10" name="Object 6"/>
          <p:cNvGraphicFramePr>
            <a:graphicFrameLocks noChangeAspect="1"/>
          </p:cNvGraphicFramePr>
          <p:nvPr userDrawn="1"/>
        </p:nvGraphicFramePr>
        <p:xfrm>
          <a:off x="7959296" y="279377"/>
          <a:ext cx="956104" cy="695348"/>
        </p:xfrm>
        <a:graphic>
          <a:graphicData uri="http://schemas.openxmlformats.org/presentationml/2006/ole">
            <mc:AlternateContent xmlns:mc="http://schemas.openxmlformats.org/markup-compatibility/2006">
              <mc:Choice xmlns:v="urn:schemas-microsoft-com:vml" Requires="v">
                <p:oleObj spid="_x0000_s1102" r:id="rId14" imgW="3961905" imgH="3415873" progId="">
                  <p:embed/>
                </p:oleObj>
              </mc:Choice>
              <mc:Fallback>
                <p:oleObj r:id="rId14" imgW="3961905" imgH="3415873" progId="">
                  <p:embed/>
                  <p:pic>
                    <p:nvPicPr>
                      <p:cNvPr id="0" name="Object 6"/>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959296" y="279377"/>
                        <a:ext cx="956104" cy="695348"/>
                      </a:xfrm>
                      <a:prstGeom prst="rect">
                        <a:avLst/>
                      </a:prstGeom>
                      <a:solidFill>
                        <a:srgbClr val="C0C0C0"/>
                      </a:solidFill>
                    </p:spPr>
                  </p:pic>
                </p:oleObj>
              </mc:Fallback>
            </mc:AlternateContent>
          </a:graphicData>
        </a:graphic>
      </p:graphicFrame>
      <p:sp>
        <p:nvSpPr>
          <p:cNvPr id="11" name="Title Placeholder 10"/>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en-US" smtClean="0"/>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r>
              <a:rPr lang="en-US" smtClean="0"/>
              <a:t>28 July, 2011</a:t>
            </a:r>
            <a:endParaRPr lang="en-GB"/>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r>
              <a:rPr lang="en-GB" smtClean="0"/>
              <a:t>www.actuariesindia.org</a:t>
            </a:r>
            <a:endParaRPr lang="en-GB"/>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B118C919-524D-4AE6-802D-F6FBC61D86FD}"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6" r:id="rId5"/>
    <p:sldLayoutId id="2147483667" r:id="rId6"/>
    <p:sldLayoutId id="2147483672" r:id="rId7"/>
  </p:sldLayoutIdLst>
  <p:transition/>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4"/>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latin typeface="Arial" panose="020B0604020202020204" pitchFamily="34" charset="0"/>
              <a:cs typeface="Arial" panose="020B0604020202020204" pitchFamily="34" charset="0"/>
            </a:endParaRPr>
          </a:p>
        </p:txBody>
      </p:sp>
      <p:sp>
        <p:nvSpPr>
          <p:cNvPr id="1027" name="Rectangle 3"/>
          <p:cNvSpPr>
            <a:spLocks noChangeArrowheads="1"/>
          </p:cNvSpPr>
          <p:nvPr/>
        </p:nvSpPr>
        <p:spPr bwMode="auto">
          <a:xfrm>
            <a:off x="1135063" y="457200"/>
            <a:ext cx="939800" cy="812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grpSp>
        <p:nvGrpSpPr>
          <p:cNvPr id="2" name="Group 10"/>
          <p:cNvGrpSpPr/>
          <p:nvPr/>
        </p:nvGrpSpPr>
        <p:grpSpPr>
          <a:xfrm>
            <a:off x="269528" y="239173"/>
            <a:ext cx="8874472" cy="1284827"/>
            <a:chOff x="269528" y="5496973"/>
            <a:chExt cx="8874472" cy="1284827"/>
          </a:xfrm>
        </p:grpSpPr>
        <p:pic>
          <p:nvPicPr>
            <p:cNvPr id="1026" name="Picture 2"/>
            <p:cNvPicPr>
              <a:picLocks noChangeAspect="1" noChangeArrowheads="1"/>
            </p:cNvPicPr>
            <p:nvPr/>
          </p:nvPicPr>
          <p:blipFill>
            <a:blip r:embed="rId2" cstate="print"/>
            <a:srcRect/>
            <a:stretch>
              <a:fillRect/>
            </a:stretch>
          </p:blipFill>
          <p:spPr bwMode="auto">
            <a:xfrm>
              <a:off x="269528" y="5496973"/>
              <a:ext cx="1483072" cy="1284827"/>
            </a:xfrm>
            <a:prstGeom prst="rect">
              <a:avLst/>
            </a:prstGeom>
            <a:noFill/>
            <a:ln w="9525">
              <a:noFill/>
              <a:miter lim="800000"/>
              <a:headEnd/>
              <a:tailEnd/>
            </a:ln>
          </p:spPr>
        </p:pic>
        <p:sp>
          <p:nvSpPr>
            <p:cNvPr id="1029" name="Rectangle 5"/>
            <p:cNvSpPr>
              <a:spLocks noChangeArrowheads="1"/>
            </p:cNvSpPr>
            <p:nvPr/>
          </p:nvSpPr>
          <p:spPr bwMode="auto">
            <a:xfrm rot="10800000" flipV="1">
              <a:off x="1752600" y="5820488"/>
              <a:ext cx="73914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40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grpSp>
      <p:sp>
        <p:nvSpPr>
          <p:cNvPr id="8" name="Line 5"/>
          <p:cNvSpPr>
            <a:spLocks noChangeShapeType="1"/>
          </p:cNvSpPr>
          <p:nvPr/>
        </p:nvSpPr>
        <p:spPr bwMode="auto">
          <a:xfrm flipV="1">
            <a:off x="0" y="6172200"/>
            <a:ext cx="9144000" cy="45719"/>
          </a:xfrm>
          <a:prstGeom prst="line">
            <a:avLst/>
          </a:prstGeom>
          <a:noFill/>
          <a:ln w="38100">
            <a:solidFill>
              <a:srgbClr val="A50021"/>
            </a:solidFill>
            <a:round/>
            <a:headEnd/>
            <a:tailEnd/>
          </a:ln>
        </p:spPr>
        <p:txBody>
          <a:bodyPr wrap="none" anchor="ctr"/>
          <a:lstStyle/>
          <a:p>
            <a:endParaRPr lang="en-US">
              <a:latin typeface="Arial" panose="020B0604020202020204" pitchFamily="34" charset="0"/>
              <a:cs typeface="Arial" panose="020B0604020202020204" pitchFamily="34" charset="0"/>
            </a:endParaRPr>
          </a:p>
        </p:txBody>
      </p:sp>
      <p:sp>
        <p:nvSpPr>
          <p:cNvPr id="10" name="Footer Placeholder 4"/>
          <p:cNvSpPr txBox="1">
            <a:spLocks/>
          </p:cNvSpPr>
          <p:nvPr/>
        </p:nvSpPr>
        <p:spPr>
          <a:xfrm>
            <a:off x="1600200" y="6477000"/>
            <a:ext cx="5791200" cy="228600"/>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smtClean="0">
                <a:ln>
                  <a:noFill/>
                </a:ln>
                <a:solidFill>
                  <a:schemeClr val="accent6">
                    <a:lumMod val="50000"/>
                  </a:schemeClr>
                </a:solidFill>
                <a:effectLst/>
                <a:uLnTx/>
                <a:uFillTx/>
                <a:latin typeface="Arial" panose="020B0604020202020204" pitchFamily="34" charset="0"/>
                <a:cs typeface="Arial" panose="020B0604020202020204" pitchFamily="34" charset="0"/>
              </a:rPr>
              <a:t>Serving</a:t>
            </a:r>
            <a:r>
              <a:rPr kumimoji="0" lang="en-US" sz="1200" b="1" i="1" u="none" strike="noStrike" kern="1200" cap="none" spc="0" normalizeH="0" noProof="0" dirty="0" smtClean="0">
                <a:ln>
                  <a:noFill/>
                </a:ln>
                <a:solidFill>
                  <a:schemeClr val="accent6">
                    <a:lumMod val="50000"/>
                  </a:schemeClr>
                </a:solidFill>
                <a:effectLst/>
                <a:uLnTx/>
                <a:uFillTx/>
                <a:latin typeface="Arial" panose="020B0604020202020204" pitchFamily="34" charset="0"/>
                <a:cs typeface="Arial" panose="020B0604020202020204" pitchFamily="34" charset="0"/>
              </a:rPr>
              <a:t> the Cause of Public Interest</a:t>
            </a:r>
            <a:endParaRPr kumimoji="0" lang="en-US" sz="1200" b="1" i="1" u="none" strike="noStrike" kern="1200" cap="none" spc="0" normalizeH="0" baseline="0" noProof="0" dirty="0">
              <a:ln>
                <a:noFill/>
              </a:ln>
              <a:solidFill>
                <a:schemeClr val="accent6">
                  <a:lumMod val="50000"/>
                </a:schemeClr>
              </a:solidFill>
              <a:effectLst/>
              <a:uLnTx/>
              <a:uFillTx/>
              <a:latin typeface="Arial" panose="020B0604020202020204" pitchFamily="34" charset="0"/>
              <a:cs typeface="Arial" panose="020B0604020202020204" pitchFamily="34" charset="0"/>
            </a:endParaRPr>
          </a:p>
        </p:txBody>
      </p:sp>
      <p:sp>
        <p:nvSpPr>
          <p:cNvPr id="11" name="Footer Placeholder 4"/>
          <p:cNvSpPr txBox="1">
            <a:spLocks/>
          </p:cNvSpPr>
          <p:nvPr/>
        </p:nvSpPr>
        <p:spPr>
          <a:xfrm>
            <a:off x="1676400" y="6248400"/>
            <a:ext cx="5791200" cy="228600"/>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smtClean="0">
                <a:ln>
                  <a:noFill/>
                </a:ln>
                <a:solidFill>
                  <a:schemeClr val="accent6">
                    <a:lumMod val="50000"/>
                  </a:schemeClr>
                </a:solidFill>
                <a:effectLst/>
                <a:uLnTx/>
                <a:uFillTx/>
                <a:latin typeface="Arial" panose="020B0604020202020204" pitchFamily="34" charset="0"/>
                <a:cs typeface="Arial" panose="020B0604020202020204" pitchFamily="34" charset="0"/>
              </a:rPr>
              <a:t>Indian Actuarial Profession</a:t>
            </a:r>
            <a:endParaRPr kumimoji="0" lang="en-US" sz="1200" b="1" i="1" u="none" strike="noStrike" kern="1200" cap="none" spc="0" normalizeH="0" baseline="0" noProof="0" dirty="0">
              <a:ln>
                <a:noFill/>
              </a:ln>
              <a:solidFill>
                <a:schemeClr val="accent6">
                  <a:lumMod val="50000"/>
                </a:schemeClr>
              </a:solidFill>
              <a:effectLst/>
              <a:uLnTx/>
              <a:uFillTx/>
              <a:latin typeface="Arial" panose="020B0604020202020204" pitchFamily="34" charset="0"/>
              <a:cs typeface="Arial" panose="020B0604020202020204" pitchFamily="34" charset="0"/>
            </a:endParaRPr>
          </a:p>
        </p:txBody>
      </p:sp>
      <p:sp>
        <p:nvSpPr>
          <p:cNvPr id="16" name="TextBox 15"/>
          <p:cNvSpPr txBox="1"/>
          <p:nvPr/>
        </p:nvSpPr>
        <p:spPr>
          <a:xfrm>
            <a:off x="1981200" y="533400"/>
            <a:ext cx="6019800" cy="584775"/>
          </a:xfrm>
          <a:prstGeom prst="rect">
            <a:avLst/>
          </a:prstGeom>
          <a:noFill/>
        </p:spPr>
        <p:txBody>
          <a:bodyPr wrap="square" rtlCol="0">
            <a:spAutoFit/>
          </a:bodyPr>
          <a:lstStyle/>
          <a:p>
            <a:pPr algn="ctr"/>
            <a:r>
              <a:rPr lang="en-US" sz="3200" b="1" dirty="0" smtClean="0">
                <a:latin typeface="Arial" panose="020B0604020202020204" pitchFamily="34" charset="0"/>
                <a:cs typeface="Arial" panose="020B0604020202020204" pitchFamily="34" charset="0"/>
              </a:rPr>
              <a:t>24</a:t>
            </a:r>
            <a:r>
              <a:rPr lang="en-US" sz="3200" b="1" baseline="30000" dirty="0" smtClean="0">
                <a:latin typeface="Arial" panose="020B0604020202020204" pitchFamily="34" charset="0"/>
                <a:cs typeface="Arial" panose="020B0604020202020204" pitchFamily="34" charset="0"/>
              </a:rPr>
              <a:t>th</a:t>
            </a:r>
            <a:r>
              <a:rPr lang="en-US" sz="3200" b="1" dirty="0" smtClean="0">
                <a:latin typeface="Arial" panose="020B0604020202020204" pitchFamily="34" charset="0"/>
                <a:cs typeface="Arial" panose="020B0604020202020204" pitchFamily="34" charset="0"/>
              </a:rPr>
              <a:t> India Fellowship Seminar</a:t>
            </a:r>
            <a:endParaRPr lang="en-US" sz="3200" b="1" dirty="0">
              <a:latin typeface="Arial" panose="020B0604020202020204" pitchFamily="34" charset="0"/>
              <a:cs typeface="Arial" panose="020B0604020202020204" pitchFamily="34" charset="0"/>
            </a:endParaRPr>
          </a:p>
        </p:txBody>
      </p:sp>
      <p:sp>
        <p:nvSpPr>
          <p:cNvPr id="17" name="TextBox 16"/>
          <p:cNvSpPr txBox="1"/>
          <p:nvPr/>
        </p:nvSpPr>
        <p:spPr>
          <a:xfrm>
            <a:off x="1951382" y="1967597"/>
            <a:ext cx="6583018" cy="830997"/>
          </a:xfrm>
          <a:prstGeom prst="rect">
            <a:avLst/>
          </a:prstGeom>
          <a:noFill/>
        </p:spPr>
        <p:txBody>
          <a:bodyPr wrap="square" rtlCol="0">
            <a:spAutoFit/>
          </a:bodyPr>
          <a:lstStyle/>
          <a:p>
            <a:r>
              <a:rPr lang="en-US" sz="2400" b="1" dirty="0" smtClean="0">
                <a:latin typeface="Arial" panose="020B0604020202020204" pitchFamily="34" charset="0"/>
                <a:cs typeface="Arial" panose="020B0604020202020204" pitchFamily="34" charset="0"/>
              </a:rPr>
              <a:t>Challenges in Pricing of Export Credit Insurance</a:t>
            </a:r>
            <a:endParaRPr lang="en-US" sz="2400" b="1" dirty="0">
              <a:latin typeface="Arial" panose="020B0604020202020204" pitchFamily="34" charset="0"/>
              <a:cs typeface="Arial" panose="020B0604020202020204" pitchFamily="34" charset="0"/>
            </a:endParaRPr>
          </a:p>
        </p:txBody>
      </p:sp>
      <p:sp>
        <p:nvSpPr>
          <p:cNvPr id="18" name="TextBox 17"/>
          <p:cNvSpPr txBox="1"/>
          <p:nvPr/>
        </p:nvSpPr>
        <p:spPr>
          <a:xfrm>
            <a:off x="1988724" y="2929877"/>
            <a:ext cx="3810000" cy="369332"/>
          </a:xfrm>
          <a:prstGeom prst="rect">
            <a:avLst/>
          </a:prstGeom>
          <a:noFill/>
        </p:spPr>
        <p:txBody>
          <a:bodyPr wrap="square" rtlCol="0">
            <a:spAutoFit/>
          </a:bodyPr>
          <a:lstStyle/>
          <a:p>
            <a:r>
              <a:rPr lang="en-US" dirty="0" smtClean="0">
                <a:latin typeface="Arial" panose="020B0604020202020204" pitchFamily="34" charset="0"/>
                <a:cs typeface="Arial" panose="020B0604020202020204" pitchFamily="34" charset="0"/>
              </a:rPr>
              <a:t>Guide: Ms. Priscilla Sinha</a:t>
            </a:r>
            <a:endParaRPr lang="en-US" dirty="0">
              <a:latin typeface="Arial" panose="020B0604020202020204" pitchFamily="34" charset="0"/>
              <a:cs typeface="Arial" panose="020B0604020202020204" pitchFamily="34" charset="0"/>
            </a:endParaRPr>
          </a:p>
        </p:txBody>
      </p:sp>
      <p:sp>
        <p:nvSpPr>
          <p:cNvPr id="20" name="TextBox 19"/>
          <p:cNvSpPr txBox="1"/>
          <p:nvPr/>
        </p:nvSpPr>
        <p:spPr>
          <a:xfrm>
            <a:off x="2057400" y="3657600"/>
            <a:ext cx="3581400" cy="1200329"/>
          </a:xfrm>
          <a:prstGeom prst="rect">
            <a:avLst/>
          </a:prstGeom>
          <a:noFill/>
        </p:spPr>
        <p:txBody>
          <a:bodyPr wrap="square" rtlCol="0">
            <a:spAutoFit/>
          </a:bodyPr>
          <a:lstStyle/>
          <a:p>
            <a:r>
              <a:rPr lang="en-US" dirty="0" smtClean="0">
                <a:latin typeface="Arial" panose="020B0604020202020204" pitchFamily="34" charset="0"/>
                <a:cs typeface="Arial" panose="020B0604020202020204" pitchFamily="34" charset="0"/>
              </a:rPr>
              <a:t>Presenters:</a:t>
            </a:r>
          </a:p>
          <a:p>
            <a:r>
              <a:rPr lang="en-US" dirty="0" smtClean="0">
                <a:latin typeface="Arial" panose="020B0604020202020204" pitchFamily="34" charset="0"/>
                <a:cs typeface="Arial" panose="020B0604020202020204" pitchFamily="34" charset="0"/>
              </a:rPr>
              <a:t>Mr. </a:t>
            </a:r>
            <a:r>
              <a:rPr lang="en-US" dirty="0" err="1" smtClean="0">
                <a:latin typeface="Arial" panose="020B0604020202020204" pitchFamily="34" charset="0"/>
                <a:cs typeface="Arial" panose="020B0604020202020204" pitchFamily="34" charset="0"/>
              </a:rPr>
              <a:t>Priyank</a:t>
            </a:r>
            <a:r>
              <a:rPr lang="en-US" dirty="0" smtClean="0">
                <a:latin typeface="Arial" panose="020B0604020202020204" pitchFamily="34" charset="0"/>
                <a:cs typeface="Arial" panose="020B0604020202020204" pitchFamily="34" charset="0"/>
              </a:rPr>
              <a:t> Gupta</a:t>
            </a:r>
          </a:p>
          <a:p>
            <a:r>
              <a:rPr lang="en-US" dirty="0" smtClean="0">
                <a:latin typeface="Arial" panose="020B0604020202020204" pitchFamily="34" charset="0"/>
                <a:cs typeface="Arial" panose="020B0604020202020204" pitchFamily="34" charset="0"/>
              </a:rPr>
              <a:t>Mr. Vikas </a:t>
            </a:r>
            <a:r>
              <a:rPr lang="en-US" dirty="0" err="1" smtClean="0">
                <a:latin typeface="Arial" panose="020B0604020202020204" pitchFamily="34" charset="0"/>
                <a:cs typeface="Arial" panose="020B0604020202020204" pitchFamily="34" charset="0"/>
              </a:rPr>
              <a:t>Garg</a:t>
            </a:r>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Mr. Manalur Sandilya</a:t>
            </a:r>
            <a:endParaRPr lang="en-US" dirty="0">
              <a:latin typeface="Arial" panose="020B0604020202020204" pitchFamily="34" charset="0"/>
              <a:cs typeface="Arial" panose="020B0604020202020204" pitchFamily="34" charset="0"/>
            </a:endParaRPr>
          </a:p>
        </p:txBody>
      </p:sp>
      <p:sp>
        <p:nvSpPr>
          <p:cNvPr id="21" name="TextBox 20"/>
          <p:cNvSpPr txBox="1"/>
          <p:nvPr/>
        </p:nvSpPr>
        <p:spPr>
          <a:xfrm>
            <a:off x="5638800" y="5518868"/>
            <a:ext cx="3352800" cy="646331"/>
          </a:xfrm>
          <a:prstGeom prst="rect">
            <a:avLst/>
          </a:prstGeom>
          <a:noFill/>
        </p:spPr>
        <p:txBody>
          <a:bodyPr wrap="square" rtlCol="0">
            <a:spAutoFit/>
          </a:bodyPr>
          <a:lstStyle/>
          <a:p>
            <a:r>
              <a:rPr lang="en-US" b="1" dirty="0" smtClean="0">
                <a:latin typeface="Arial" panose="020B0604020202020204" pitchFamily="34" charset="0"/>
                <a:cs typeface="Arial" panose="020B0604020202020204" pitchFamily="34" charset="0"/>
              </a:rPr>
              <a:t>10</a:t>
            </a:r>
            <a:r>
              <a:rPr lang="en-US" b="1" baseline="30000" dirty="0" smtClean="0">
                <a:latin typeface="Arial" panose="020B0604020202020204" pitchFamily="34" charset="0"/>
                <a:cs typeface="Arial" panose="020B0604020202020204" pitchFamily="34" charset="0"/>
              </a:rPr>
              <a:t>th </a:t>
            </a:r>
            <a:r>
              <a:rPr lang="en-US" b="1" dirty="0" smtClean="0">
                <a:latin typeface="Arial" panose="020B0604020202020204" pitchFamily="34" charset="0"/>
                <a:cs typeface="Arial" panose="020B0604020202020204" pitchFamily="34" charset="0"/>
              </a:rPr>
              <a:t>- </a:t>
            </a:r>
            <a:r>
              <a:rPr lang="en-US" b="1" dirty="0" smtClean="0">
                <a:latin typeface="Arial" panose="020B0604020202020204" pitchFamily="34" charset="0"/>
                <a:cs typeface="Arial" panose="020B0604020202020204" pitchFamily="34" charset="0"/>
              </a:rPr>
              <a:t>11</a:t>
            </a:r>
            <a:r>
              <a:rPr lang="en-US" b="1" baseline="30000" dirty="0" smtClean="0">
                <a:latin typeface="Arial" panose="020B0604020202020204" pitchFamily="34" charset="0"/>
                <a:cs typeface="Arial" panose="020B0604020202020204" pitchFamily="34" charset="0"/>
              </a:rPr>
              <a:t>th</a:t>
            </a:r>
            <a:r>
              <a:rPr lang="en-US" b="1" dirty="0" smtClean="0">
                <a:latin typeface="Arial" panose="020B0604020202020204" pitchFamily="34" charset="0"/>
                <a:cs typeface="Arial" panose="020B0604020202020204" pitchFamily="34" charset="0"/>
              </a:rPr>
              <a:t> December 2015, Mumbai</a:t>
            </a:r>
            <a:endParaRPr lang="en-US" b="1" dirty="0">
              <a:latin typeface="Arial" panose="020B0604020202020204" pitchFamily="34" charset="0"/>
              <a:cs typeface="Arial" panose="020B0604020202020204" pitchFamily="34" charset="0"/>
            </a:endParaRPr>
          </a:p>
        </p:txBody>
      </p:sp>
      <p:sp>
        <p:nvSpPr>
          <p:cNvPr id="22" name="Line 5"/>
          <p:cNvSpPr>
            <a:spLocks noChangeShapeType="1"/>
          </p:cNvSpPr>
          <p:nvPr/>
        </p:nvSpPr>
        <p:spPr bwMode="auto">
          <a:xfrm flipV="1">
            <a:off x="0" y="1524000"/>
            <a:ext cx="9144000" cy="45719"/>
          </a:xfrm>
          <a:prstGeom prst="line">
            <a:avLst/>
          </a:prstGeom>
          <a:noFill/>
          <a:ln w="38100">
            <a:solidFill>
              <a:srgbClr val="A50021"/>
            </a:solidFill>
            <a:round/>
            <a:headEnd/>
            <a:tailEnd/>
          </a:ln>
        </p:spPr>
        <p:txBody>
          <a:bodyPr wrap="none" anchor="ctr"/>
          <a:lstStyle/>
          <a:p>
            <a:endParaRPr lang="en-US">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smtClean="0">
                <a:latin typeface="Arial" panose="020B0604020202020204" pitchFamily="34" charset="0"/>
                <a:cs typeface="Arial" panose="020B0604020202020204" pitchFamily="34" charset="0"/>
              </a:rPr>
              <a:t>Actuarial Pricing Standards Issues</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lnSpcReduction="10000"/>
          </a:bodyPr>
          <a:lstStyle/>
          <a:p>
            <a:pPr algn="just">
              <a:lnSpc>
                <a:spcPct val="150000"/>
              </a:lnSpc>
            </a:pPr>
            <a:r>
              <a:rPr lang="en-US" sz="2400" dirty="0" smtClean="0">
                <a:latin typeface="Arial" panose="020B0604020202020204" pitchFamily="34" charset="0"/>
                <a:cs typeface="Arial" panose="020B0604020202020204" pitchFamily="34" charset="0"/>
              </a:rPr>
              <a:t>Application of Regulations</a:t>
            </a:r>
          </a:p>
          <a:p>
            <a:pPr algn="just">
              <a:lnSpc>
                <a:spcPct val="150000"/>
              </a:lnSpc>
            </a:pPr>
            <a:r>
              <a:rPr lang="en-US" sz="2400" dirty="0" smtClean="0">
                <a:latin typeface="Arial" panose="020B0604020202020204" pitchFamily="34" charset="0"/>
                <a:cs typeface="Arial" panose="020B0604020202020204" pitchFamily="34" charset="0"/>
              </a:rPr>
              <a:t>ECGC Pricing</a:t>
            </a:r>
          </a:p>
          <a:p>
            <a:pPr algn="just">
              <a:lnSpc>
                <a:spcPct val="150000"/>
              </a:lnSpc>
            </a:pPr>
            <a:r>
              <a:rPr lang="en-US" sz="2400" dirty="0" smtClean="0">
                <a:latin typeface="Arial" panose="020B0604020202020204" pitchFamily="34" charset="0"/>
                <a:cs typeface="Arial" panose="020B0604020202020204" pitchFamily="34" charset="0"/>
              </a:rPr>
              <a:t>Non-ECGC Pricing</a:t>
            </a:r>
          </a:p>
          <a:p>
            <a:pPr algn="just">
              <a:lnSpc>
                <a:spcPct val="150000"/>
              </a:lnSpc>
            </a:pPr>
            <a:r>
              <a:rPr lang="en-US" sz="2400" dirty="0" smtClean="0">
                <a:latin typeface="Arial" panose="020B0604020202020204" pitchFamily="34" charset="0"/>
                <a:cs typeface="Arial" panose="020B0604020202020204" pitchFamily="34" charset="0"/>
              </a:rPr>
              <a:t>Rates to follow Four Basic Pricing Precepts: </a:t>
            </a:r>
          </a:p>
          <a:p>
            <a:pPr lvl="2" algn="just">
              <a:lnSpc>
                <a:spcPct val="150000"/>
              </a:lnSpc>
            </a:pPr>
            <a:r>
              <a:rPr lang="en-US" sz="2000" dirty="0" smtClean="0">
                <a:latin typeface="Arial" panose="020B0604020202020204" pitchFamily="34" charset="0"/>
                <a:cs typeface="Arial" panose="020B0604020202020204" pitchFamily="34" charset="0"/>
              </a:rPr>
              <a:t>Reasonable</a:t>
            </a:r>
          </a:p>
          <a:p>
            <a:pPr lvl="2" algn="just">
              <a:lnSpc>
                <a:spcPct val="150000"/>
              </a:lnSpc>
            </a:pPr>
            <a:r>
              <a:rPr lang="en-US" sz="2000" dirty="0" smtClean="0">
                <a:latin typeface="Arial" panose="020B0604020202020204" pitchFamily="34" charset="0"/>
                <a:cs typeface="Arial" panose="020B0604020202020204" pitchFamily="34" charset="0"/>
              </a:rPr>
              <a:t>Not Excessive</a:t>
            </a:r>
          </a:p>
          <a:p>
            <a:pPr lvl="2" algn="just">
              <a:lnSpc>
                <a:spcPct val="150000"/>
              </a:lnSpc>
            </a:pPr>
            <a:r>
              <a:rPr lang="en-US" sz="2000" dirty="0" smtClean="0">
                <a:latin typeface="Arial" panose="020B0604020202020204" pitchFamily="34" charset="0"/>
                <a:cs typeface="Arial" panose="020B0604020202020204" pitchFamily="34" charset="0"/>
              </a:rPr>
              <a:t>Not Inadequate</a:t>
            </a:r>
          </a:p>
          <a:p>
            <a:pPr lvl="2" algn="just">
              <a:lnSpc>
                <a:spcPct val="150000"/>
              </a:lnSpc>
            </a:pPr>
            <a:r>
              <a:rPr lang="en-US" sz="2000" dirty="0" smtClean="0">
                <a:latin typeface="Arial" panose="020B0604020202020204" pitchFamily="34" charset="0"/>
                <a:cs typeface="Arial" panose="020B0604020202020204" pitchFamily="34" charset="0"/>
              </a:rPr>
              <a:t>Not unfairly discriminatory</a:t>
            </a:r>
          </a:p>
          <a:p>
            <a:pPr lvl="2"/>
            <a:endParaRPr lang="en-US"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dirty="0" smtClean="0">
                <a:latin typeface="Arial" panose="020B0604020202020204" pitchFamily="34" charset="0"/>
                <a:cs typeface="Arial" panose="020B0604020202020204" pitchFamily="34" charset="0"/>
              </a:rPr>
              <a:t>www.actuariesindia.org</a:t>
            </a:r>
            <a:endParaRPr lang="en-US"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1A13C416-6B76-4DFF-BC13-59A396451C72}" type="slidenum">
              <a:rPr lang="en-US" smtClean="0">
                <a:latin typeface="Arial" panose="020B0604020202020204" pitchFamily="34" charset="0"/>
                <a:cs typeface="Arial" panose="020B0604020202020204" pitchFamily="34" charset="0"/>
              </a:rPr>
              <a:pPr/>
              <a:t>10</a:t>
            </a:fld>
            <a:endParaRPr 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215897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smtClean="0">
                <a:latin typeface="Arial" panose="020B0604020202020204" pitchFamily="34" charset="0"/>
                <a:cs typeface="Arial" panose="020B0604020202020204" pitchFamily="34" charset="0"/>
              </a:rPr>
              <a:t>Agenda</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lnSpcReduction="10000"/>
          </a:bodyPr>
          <a:lstStyle/>
          <a:p>
            <a:pPr>
              <a:lnSpc>
                <a:spcPct val="150000"/>
              </a:lnSpc>
            </a:pPr>
            <a:r>
              <a:rPr lang="en-US" sz="2400" dirty="0" smtClean="0">
                <a:solidFill>
                  <a:schemeClr val="bg1">
                    <a:lumMod val="85000"/>
                  </a:schemeClr>
                </a:solidFill>
                <a:latin typeface="Arial" panose="020B0604020202020204" pitchFamily="34" charset="0"/>
                <a:cs typeface="Arial" panose="020B0604020202020204" pitchFamily="34" charset="0"/>
              </a:rPr>
              <a:t>Introduction</a:t>
            </a:r>
          </a:p>
          <a:p>
            <a:pPr>
              <a:lnSpc>
                <a:spcPct val="150000"/>
              </a:lnSpc>
            </a:pPr>
            <a:r>
              <a:rPr lang="en-US" sz="2400" dirty="0" smtClean="0">
                <a:solidFill>
                  <a:schemeClr val="bg1">
                    <a:lumMod val="85000"/>
                  </a:schemeClr>
                </a:solidFill>
                <a:latin typeface="Arial" panose="020B0604020202020204" pitchFamily="34" charset="0"/>
                <a:cs typeface="Arial" panose="020B0604020202020204" pitchFamily="34" charset="0"/>
              </a:rPr>
              <a:t>Issues</a:t>
            </a:r>
          </a:p>
          <a:p>
            <a:pPr lvl="1">
              <a:lnSpc>
                <a:spcPct val="150000"/>
              </a:lnSpc>
            </a:pPr>
            <a:r>
              <a:rPr lang="en-US" sz="2400" dirty="0" smtClean="0">
                <a:solidFill>
                  <a:schemeClr val="bg1">
                    <a:lumMod val="85000"/>
                  </a:schemeClr>
                </a:solidFill>
                <a:latin typeface="Arial" panose="020B0604020202020204" pitchFamily="34" charset="0"/>
                <a:cs typeface="Arial" panose="020B0604020202020204" pitchFamily="34" charset="0"/>
              </a:rPr>
              <a:t>Product </a:t>
            </a:r>
          </a:p>
          <a:p>
            <a:pPr lvl="1">
              <a:lnSpc>
                <a:spcPct val="150000"/>
              </a:lnSpc>
            </a:pPr>
            <a:r>
              <a:rPr lang="en-US" sz="2400" dirty="0" smtClean="0">
                <a:solidFill>
                  <a:schemeClr val="bg1">
                    <a:lumMod val="85000"/>
                  </a:schemeClr>
                </a:solidFill>
                <a:latin typeface="Arial" panose="020B0604020202020204" pitchFamily="34" charset="0"/>
                <a:cs typeface="Arial" panose="020B0604020202020204" pitchFamily="34" charset="0"/>
              </a:rPr>
              <a:t>Underwriting</a:t>
            </a:r>
          </a:p>
          <a:p>
            <a:pPr lvl="1">
              <a:lnSpc>
                <a:spcPct val="150000"/>
              </a:lnSpc>
            </a:pPr>
            <a:r>
              <a:rPr lang="en-US" sz="2400" dirty="0" smtClean="0">
                <a:solidFill>
                  <a:schemeClr val="bg1">
                    <a:lumMod val="85000"/>
                  </a:schemeClr>
                </a:solidFill>
                <a:latin typeface="Arial" panose="020B0604020202020204" pitchFamily="34" charset="0"/>
                <a:cs typeface="Arial" panose="020B0604020202020204" pitchFamily="34" charset="0"/>
              </a:rPr>
              <a:t>Actuarial Standards applicable to </a:t>
            </a:r>
            <a:r>
              <a:rPr lang="en-US" sz="2400" dirty="0" smtClean="0">
                <a:solidFill>
                  <a:schemeClr val="bg1">
                    <a:lumMod val="85000"/>
                  </a:schemeClr>
                </a:solidFill>
                <a:latin typeface="Arial" panose="020B0604020202020204" pitchFamily="34" charset="0"/>
                <a:cs typeface="Arial" panose="020B0604020202020204" pitchFamily="34" charset="0"/>
              </a:rPr>
              <a:t>Pricing</a:t>
            </a:r>
          </a:p>
          <a:p>
            <a:pPr>
              <a:lnSpc>
                <a:spcPct val="150000"/>
              </a:lnSpc>
            </a:pPr>
            <a:r>
              <a:rPr lang="en-US" sz="2400" dirty="0">
                <a:latin typeface="Arial" panose="020B0604020202020204" pitchFamily="34" charset="0"/>
                <a:cs typeface="Arial" panose="020B0604020202020204" pitchFamily="34" charset="0"/>
              </a:rPr>
              <a:t>Pricing </a:t>
            </a:r>
            <a:r>
              <a:rPr lang="en-US" sz="2400" dirty="0" smtClean="0">
                <a:latin typeface="Arial" panose="020B0604020202020204" pitchFamily="34" charset="0"/>
                <a:cs typeface="Arial" panose="020B0604020202020204" pitchFamily="34" charset="0"/>
              </a:rPr>
              <a:t>Approaches</a:t>
            </a:r>
            <a:endParaRPr lang="en-US" sz="2400" dirty="0">
              <a:latin typeface="Arial" panose="020B0604020202020204" pitchFamily="34" charset="0"/>
              <a:cs typeface="Arial" panose="020B0604020202020204" pitchFamily="34" charset="0"/>
            </a:endParaRPr>
          </a:p>
          <a:p>
            <a:pPr>
              <a:lnSpc>
                <a:spcPct val="150000"/>
              </a:lnSpc>
            </a:pPr>
            <a:r>
              <a:rPr lang="en-US" sz="2400" dirty="0" smtClean="0">
                <a:solidFill>
                  <a:schemeClr val="bg1">
                    <a:lumMod val="85000"/>
                  </a:schemeClr>
                </a:solidFill>
                <a:latin typeface="Arial" panose="020B0604020202020204" pitchFamily="34" charset="0"/>
                <a:cs typeface="Arial" panose="020B0604020202020204" pitchFamily="34" charset="0"/>
              </a:rPr>
              <a:t>Challenges</a:t>
            </a:r>
          </a:p>
          <a:p>
            <a:pPr>
              <a:lnSpc>
                <a:spcPct val="150000"/>
              </a:lnSpc>
            </a:pPr>
            <a:r>
              <a:rPr lang="en-US" sz="2400" dirty="0" smtClean="0">
                <a:solidFill>
                  <a:schemeClr val="bg1">
                    <a:lumMod val="85000"/>
                  </a:schemeClr>
                </a:solidFill>
                <a:latin typeface="Arial" panose="020B0604020202020204" pitchFamily="34" charset="0"/>
                <a:cs typeface="Arial" panose="020B0604020202020204" pitchFamily="34" charset="0"/>
              </a:rPr>
              <a:t>Way </a:t>
            </a:r>
            <a:r>
              <a:rPr lang="en-US" sz="2400" dirty="0" smtClean="0">
                <a:solidFill>
                  <a:schemeClr val="bg1">
                    <a:lumMod val="85000"/>
                  </a:schemeClr>
                </a:solidFill>
                <a:latin typeface="Arial" panose="020B0604020202020204" pitchFamily="34" charset="0"/>
                <a:cs typeface="Arial" panose="020B0604020202020204" pitchFamily="34" charset="0"/>
              </a:rPr>
              <a:t>Forward</a:t>
            </a:r>
            <a:endParaRPr lang="en-US" dirty="0" smtClean="0">
              <a:solidFill>
                <a:schemeClr val="bg1">
                  <a:lumMod val="85000"/>
                </a:schemeClr>
              </a:solidFill>
              <a:latin typeface="Arial" panose="020B0604020202020204" pitchFamily="34" charset="0"/>
              <a:cs typeface="Arial" panose="020B0604020202020204" pitchFamily="34" charset="0"/>
            </a:endParaRPr>
          </a:p>
          <a:p>
            <a:pPr lvl="2"/>
            <a:endParaRPr lang="en-US"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smtClean="0">
                <a:latin typeface="Arial" panose="020B0604020202020204" pitchFamily="34" charset="0"/>
                <a:cs typeface="Arial" panose="020B0604020202020204" pitchFamily="34" charset="0"/>
              </a:rPr>
              <a:t>www.actuariesindia.org</a:t>
            </a:r>
            <a:endParaRPr lang="en-US">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1A13C416-6B76-4DFF-BC13-59A396451C72}" type="slidenum">
              <a:rPr lang="en-US" smtClean="0">
                <a:latin typeface="Arial" panose="020B0604020202020204" pitchFamily="34" charset="0"/>
                <a:cs typeface="Arial" panose="020B0604020202020204" pitchFamily="34" charset="0"/>
              </a:rPr>
              <a:pPr/>
              <a:t>11</a:t>
            </a:fld>
            <a:endParaRPr 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545995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smtClean="0">
                <a:latin typeface="Arial" panose="020B0604020202020204" pitchFamily="34" charset="0"/>
                <a:cs typeface="Arial" panose="020B0604020202020204" pitchFamily="34" charset="0"/>
              </a:rPr>
              <a:t>Pricing Approaches</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Autofit/>
          </a:bodyPr>
          <a:lstStyle/>
          <a:p>
            <a:pPr algn="just"/>
            <a:r>
              <a:rPr lang="en-US" sz="2400" dirty="0" smtClean="0">
                <a:latin typeface="Arial" panose="020B0604020202020204" pitchFamily="34" charset="0"/>
                <a:cs typeface="Arial" panose="020B0604020202020204" pitchFamily="34" charset="0"/>
              </a:rPr>
              <a:t>Commonly used pricing approaches are:</a:t>
            </a:r>
          </a:p>
          <a:p>
            <a:pPr algn="just"/>
            <a:endParaRPr lang="en-US" sz="1200" dirty="0" smtClean="0">
              <a:latin typeface="Arial" panose="020B0604020202020204" pitchFamily="34" charset="0"/>
              <a:cs typeface="Arial" panose="020B0604020202020204" pitchFamily="34" charset="0"/>
            </a:endParaRPr>
          </a:p>
          <a:p>
            <a:pPr lvl="1" algn="just"/>
            <a:r>
              <a:rPr lang="en-US" sz="2000" b="1" dirty="0" smtClean="0">
                <a:latin typeface="Arial" panose="020B0604020202020204" pitchFamily="34" charset="0"/>
                <a:cs typeface="Arial" panose="020B0604020202020204" pitchFamily="34" charset="0"/>
              </a:rPr>
              <a:t>Experience </a:t>
            </a:r>
            <a:r>
              <a:rPr lang="en-US" sz="2000" b="1" dirty="0">
                <a:latin typeface="Arial" panose="020B0604020202020204" pitchFamily="34" charset="0"/>
                <a:cs typeface="Arial" panose="020B0604020202020204" pitchFamily="34" charset="0"/>
              </a:rPr>
              <a:t>Rating </a:t>
            </a:r>
            <a:r>
              <a:rPr lang="en-US" sz="2000" dirty="0">
                <a:latin typeface="Arial" panose="020B0604020202020204" pitchFamily="34" charset="0"/>
                <a:cs typeface="Arial" panose="020B0604020202020204" pitchFamily="34" charset="0"/>
              </a:rPr>
              <a:t>– The pricing approach in which the premium of each individual risk depends, at least in part, on the actual claims experience of that </a:t>
            </a:r>
            <a:r>
              <a:rPr lang="en-US" sz="2000" dirty="0" smtClean="0">
                <a:latin typeface="Arial" panose="020B0604020202020204" pitchFamily="34" charset="0"/>
                <a:cs typeface="Arial" panose="020B0604020202020204" pitchFamily="34" charset="0"/>
              </a:rPr>
              <a:t>risk.</a:t>
            </a:r>
          </a:p>
          <a:p>
            <a:pPr lvl="1" algn="just"/>
            <a:endParaRPr lang="en-US" sz="1200" dirty="0" smtClean="0">
              <a:latin typeface="Arial" panose="020B0604020202020204" pitchFamily="34" charset="0"/>
              <a:cs typeface="Arial" panose="020B0604020202020204" pitchFamily="34" charset="0"/>
            </a:endParaRPr>
          </a:p>
          <a:p>
            <a:pPr lvl="1" algn="just"/>
            <a:endParaRPr lang="en-US" sz="1200" dirty="0" smtClean="0">
              <a:latin typeface="Arial" panose="020B0604020202020204" pitchFamily="34" charset="0"/>
              <a:cs typeface="Arial" panose="020B0604020202020204" pitchFamily="34" charset="0"/>
            </a:endParaRPr>
          </a:p>
          <a:p>
            <a:pPr lvl="1" algn="just"/>
            <a:r>
              <a:rPr lang="en-US" sz="2000" b="1" dirty="0">
                <a:latin typeface="Arial" panose="020B0604020202020204" pitchFamily="34" charset="0"/>
                <a:cs typeface="Arial" panose="020B0604020202020204" pitchFamily="34" charset="0"/>
              </a:rPr>
              <a:t>Exposure Rating </a:t>
            </a:r>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The pricing approach in which the premium is based on </a:t>
            </a:r>
            <a:r>
              <a:rPr lang="en-US" sz="2000" dirty="0" smtClean="0">
                <a:latin typeface="Arial" panose="020B0604020202020204" pitchFamily="34" charset="0"/>
                <a:cs typeface="Arial" panose="020B0604020202020204" pitchFamily="34" charset="0"/>
              </a:rPr>
              <a:t>similar portfolio of policies. </a:t>
            </a:r>
            <a:r>
              <a:rPr lang="en-US" sz="2000" dirty="0">
                <a:latin typeface="Arial" panose="020B0604020202020204" pitchFamily="34" charset="0"/>
                <a:cs typeface="Arial" panose="020B0604020202020204" pitchFamily="34" charset="0"/>
              </a:rPr>
              <a:t>The premium of each individual insured does not depend on the actual claims experience of that insured, but on the amount of exposure that the insured brings to the insurer. </a:t>
            </a:r>
          </a:p>
          <a:p>
            <a:pPr lvl="3"/>
            <a:endParaRPr lang="en-US" sz="24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smtClean="0">
                <a:latin typeface="Arial" panose="020B0604020202020204" pitchFamily="34" charset="0"/>
                <a:cs typeface="Arial" panose="020B0604020202020204" pitchFamily="34" charset="0"/>
              </a:rPr>
              <a:t>www.actuariesindia.org</a:t>
            </a:r>
            <a:endParaRPr lang="en-US">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1A13C416-6B76-4DFF-BC13-59A396451C72}" type="slidenum">
              <a:rPr lang="en-US" smtClean="0">
                <a:latin typeface="Arial" panose="020B0604020202020204" pitchFamily="34" charset="0"/>
                <a:cs typeface="Arial" panose="020B0604020202020204" pitchFamily="34" charset="0"/>
              </a:rPr>
              <a:pPr/>
              <a:t>12</a:t>
            </a:fld>
            <a:endParaRPr 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879753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smtClean="0">
                <a:latin typeface="Arial" panose="020B0604020202020204" pitchFamily="34" charset="0"/>
                <a:cs typeface="Arial" panose="020B0604020202020204" pitchFamily="34" charset="0"/>
              </a:rPr>
              <a:t>Experience Rating</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Autofit/>
          </a:bodyPr>
          <a:lstStyle/>
          <a:p>
            <a:pPr algn="just"/>
            <a:r>
              <a:rPr lang="en-US" sz="2000" dirty="0" smtClean="0">
                <a:latin typeface="Arial" panose="020B0604020202020204" pitchFamily="34" charset="0"/>
                <a:cs typeface="Arial" panose="020B0604020202020204" pitchFamily="34" charset="0"/>
              </a:rPr>
              <a:t>Commonly used for Export Credit Insurance (where data exists!). </a:t>
            </a:r>
          </a:p>
          <a:p>
            <a:pPr algn="just"/>
            <a:endParaRPr lang="en-US" sz="1200" dirty="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Calculates </a:t>
            </a:r>
            <a:r>
              <a:rPr lang="en-US" sz="2000" dirty="0">
                <a:latin typeface="Arial" panose="020B0604020202020204" pitchFamily="34" charset="0"/>
                <a:cs typeface="Arial" panose="020B0604020202020204" pitchFamily="34" charset="0"/>
              </a:rPr>
              <a:t>correct rate for a portfolio </a:t>
            </a:r>
            <a:r>
              <a:rPr lang="en-US" sz="2000" dirty="0" smtClean="0">
                <a:latin typeface="Arial" panose="020B0604020202020204" pitchFamily="34" charset="0"/>
                <a:cs typeface="Arial" panose="020B0604020202020204" pitchFamily="34" charset="0"/>
              </a:rPr>
              <a:t>as based </a:t>
            </a:r>
            <a:r>
              <a:rPr lang="en-US" sz="2000" dirty="0">
                <a:latin typeface="Arial" panose="020B0604020202020204" pitchFamily="34" charset="0"/>
                <a:cs typeface="Arial" panose="020B0604020202020204" pitchFamily="34" charset="0"/>
              </a:rPr>
              <a:t>on its own experience.</a:t>
            </a:r>
          </a:p>
          <a:p>
            <a:pPr algn="just"/>
            <a:endParaRPr lang="en-US" sz="1200" dirty="0">
              <a:latin typeface="Arial" panose="020B0604020202020204" pitchFamily="34" charset="0"/>
              <a:cs typeface="Arial" panose="020B0604020202020204" pitchFamily="34" charset="0"/>
            </a:endParaRPr>
          </a:p>
          <a:p>
            <a:pPr algn="just"/>
            <a:r>
              <a:rPr lang="en-US" sz="2000" dirty="0">
                <a:latin typeface="Arial" panose="020B0604020202020204" pitchFamily="34" charset="0"/>
                <a:cs typeface="Arial" panose="020B0604020202020204" pitchFamily="34" charset="0"/>
              </a:rPr>
              <a:t>So, we do not need to make many assumptions about the applicability of the data when we price.</a:t>
            </a:r>
          </a:p>
          <a:p>
            <a:pPr algn="just"/>
            <a:endParaRPr lang="en-US" sz="1200" dirty="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But it is demanding methodology with regards to data quantity and quality.</a:t>
            </a:r>
          </a:p>
          <a:p>
            <a:pPr algn="just"/>
            <a:endParaRPr lang="en-US" sz="1200" dirty="0" smtClean="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Large </a:t>
            </a:r>
            <a:r>
              <a:rPr lang="en-US" sz="2000" dirty="0">
                <a:latin typeface="Arial" panose="020B0604020202020204" pitchFamily="34" charset="0"/>
                <a:cs typeface="Arial" panose="020B0604020202020204" pitchFamily="34" charset="0"/>
              </a:rPr>
              <a:t>losses </a:t>
            </a:r>
            <a:r>
              <a:rPr lang="en-US" sz="2000" dirty="0" smtClean="0">
                <a:latin typeface="Arial" panose="020B0604020202020204" pitchFamily="34" charset="0"/>
                <a:cs typeface="Arial" panose="020B0604020202020204" pitchFamily="34" charset="0"/>
              </a:rPr>
              <a:t>can distort the calculation of rates (if not carefully allowed for).</a:t>
            </a:r>
          </a:p>
          <a:p>
            <a:endParaRPr lang="en-US" sz="1200" dirty="0" smtClean="0">
              <a:latin typeface="Arial" panose="020B0604020202020204" pitchFamily="34" charset="0"/>
              <a:cs typeface="Arial" panose="020B0604020202020204" pitchFamily="34" charset="0"/>
            </a:endParaRPr>
          </a:p>
          <a:p>
            <a:pPr lvl="3"/>
            <a:endParaRPr lang="en-US" sz="24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smtClean="0">
                <a:latin typeface="Arial" panose="020B0604020202020204" pitchFamily="34" charset="0"/>
                <a:cs typeface="Arial" panose="020B0604020202020204" pitchFamily="34" charset="0"/>
              </a:rPr>
              <a:t>www.actuariesindia.org</a:t>
            </a:r>
            <a:endParaRPr lang="en-US">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1A13C416-6B76-4DFF-BC13-59A396451C72}" type="slidenum">
              <a:rPr lang="en-US" smtClean="0">
                <a:latin typeface="Arial" panose="020B0604020202020204" pitchFamily="34" charset="0"/>
                <a:cs typeface="Arial" panose="020B0604020202020204" pitchFamily="34" charset="0"/>
              </a:rPr>
              <a:pPr/>
              <a:t>13</a:t>
            </a:fld>
            <a:endParaRPr 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124684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smtClean="0">
                <a:latin typeface="Arial" panose="020B0604020202020204" pitchFamily="34" charset="0"/>
                <a:cs typeface="Arial" panose="020B0604020202020204" pitchFamily="34" charset="0"/>
              </a:rPr>
              <a:t>Exposure Rating</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Autofit/>
          </a:bodyPr>
          <a:lstStyle/>
          <a:p>
            <a:pPr algn="just"/>
            <a:r>
              <a:rPr lang="en-US" sz="2000" dirty="0" smtClean="0">
                <a:latin typeface="Arial" panose="020B0604020202020204" pitchFamily="34" charset="0"/>
                <a:cs typeface="Arial" panose="020B0604020202020204" pitchFamily="34" charset="0"/>
              </a:rPr>
              <a:t>Permits the use of industry data.</a:t>
            </a:r>
          </a:p>
          <a:p>
            <a:pPr algn="just"/>
            <a:endParaRPr lang="en-US" sz="1200" dirty="0" smtClean="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Frequently used as a benchmark when there is no sufficient credible claims history from the client.</a:t>
            </a:r>
          </a:p>
          <a:p>
            <a:pPr algn="just"/>
            <a:endParaRPr lang="en-US" sz="1200" dirty="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Requires the estimation of frequency and severity of losses.</a:t>
            </a:r>
            <a:endParaRPr lang="en-US" sz="2000" dirty="0">
              <a:latin typeface="Arial" panose="020B0604020202020204" pitchFamily="34" charset="0"/>
              <a:cs typeface="Arial" panose="020B0604020202020204" pitchFamily="34" charset="0"/>
            </a:endParaRPr>
          </a:p>
          <a:p>
            <a:pPr algn="just"/>
            <a:endParaRPr lang="en-US" sz="1200" dirty="0" smtClean="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Provides a complement of credibility for experience rate.</a:t>
            </a:r>
          </a:p>
          <a:p>
            <a:pPr algn="just"/>
            <a:endParaRPr lang="en-US" sz="1200" dirty="0" smtClean="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Extensively used in reinsurance to estimate the total expected losses for the layer covered.</a:t>
            </a:r>
            <a:endParaRPr lang="en-US" sz="2000" dirty="0">
              <a:latin typeface="Arial" panose="020B0604020202020204" pitchFamily="34" charset="0"/>
              <a:cs typeface="Arial" panose="020B0604020202020204" pitchFamily="34" charset="0"/>
            </a:endParaRPr>
          </a:p>
          <a:p>
            <a:pPr algn="just"/>
            <a:endParaRPr lang="en-US" sz="2000" dirty="0" smtClean="0">
              <a:latin typeface="Arial" panose="020B0604020202020204" pitchFamily="34" charset="0"/>
              <a:cs typeface="Arial" panose="020B0604020202020204" pitchFamily="34" charset="0"/>
            </a:endParaRPr>
          </a:p>
          <a:p>
            <a:endParaRPr lang="en-US" sz="1200" dirty="0" smtClean="0">
              <a:latin typeface="Arial" panose="020B0604020202020204" pitchFamily="34" charset="0"/>
              <a:cs typeface="Arial" panose="020B0604020202020204" pitchFamily="34" charset="0"/>
            </a:endParaRPr>
          </a:p>
          <a:p>
            <a:pPr lvl="3"/>
            <a:endParaRPr lang="en-US" sz="24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smtClean="0">
                <a:latin typeface="Arial" panose="020B0604020202020204" pitchFamily="34" charset="0"/>
                <a:cs typeface="Arial" panose="020B0604020202020204" pitchFamily="34" charset="0"/>
              </a:rPr>
              <a:t>www.actuariesindia.org</a:t>
            </a:r>
            <a:endParaRPr lang="en-US">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1A13C416-6B76-4DFF-BC13-59A396451C72}" type="slidenum">
              <a:rPr lang="en-US" smtClean="0">
                <a:latin typeface="Arial" panose="020B0604020202020204" pitchFamily="34" charset="0"/>
                <a:cs typeface="Arial" panose="020B0604020202020204" pitchFamily="34" charset="0"/>
              </a:rPr>
              <a:pPr/>
              <a:t>14</a:t>
            </a:fld>
            <a:endParaRPr 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336397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smtClean="0">
                <a:latin typeface="Arial" panose="020B0604020202020204" pitchFamily="34" charset="0"/>
                <a:cs typeface="Arial" panose="020B0604020202020204" pitchFamily="34" charset="0"/>
              </a:rPr>
              <a:t>Agenda</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lnSpcReduction="10000"/>
          </a:bodyPr>
          <a:lstStyle/>
          <a:p>
            <a:pPr>
              <a:lnSpc>
                <a:spcPct val="150000"/>
              </a:lnSpc>
            </a:pPr>
            <a:r>
              <a:rPr lang="en-US" sz="2400" dirty="0" smtClean="0">
                <a:solidFill>
                  <a:schemeClr val="bg1">
                    <a:lumMod val="85000"/>
                  </a:schemeClr>
                </a:solidFill>
                <a:latin typeface="Arial" panose="020B0604020202020204" pitchFamily="34" charset="0"/>
                <a:cs typeface="Arial" panose="020B0604020202020204" pitchFamily="34" charset="0"/>
              </a:rPr>
              <a:t>Introduction</a:t>
            </a:r>
          </a:p>
          <a:p>
            <a:pPr>
              <a:lnSpc>
                <a:spcPct val="150000"/>
              </a:lnSpc>
            </a:pPr>
            <a:r>
              <a:rPr lang="en-US" sz="2400" dirty="0" smtClean="0">
                <a:solidFill>
                  <a:schemeClr val="bg1">
                    <a:lumMod val="85000"/>
                  </a:schemeClr>
                </a:solidFill>
                <a:latin typeface="Arial" panose="020B0604020202020204" pitchFamily="34" charset="0"/>
                <a:cs typeface="Arial" panose="020B0604020202020204" pitchFamily="34" charset="0"/>
              </a:rPr>
              <a:t>Issues</a:t>
            </a:r>
          </a:p>
          <a:p>
            <a:pPr lvl="1">
              <a:lnSpc>
                <a:spcPct val="150000"/>
              </a:lnSpc>
            </a:pPr>
            <a:r>
              <a:rPr lang="en-US" sz="2400" dirty="0" smtClean="0">
                <a:solidFill>
                  <a:schemeClr val="bg1">
                    <a:lumMod val="85000"/>
                  </a:schemeClr>
                </a:solidFill>
                <a:latin typeface="Arial" panose="020B0604020202020204" pitchFamily="34" charset="0"/>
                <a:cs typeface="Arial" panose="020B0604020202020204" pitchFamily="34" charset="0"/>
              </a:rPr>
              <a:t>Product </a:t>
            </a:r>
          </a:p>
          <a:p>
            <a:pPr lvl="1">
              <a:lnSpc>
                <a:spcPct val="150000"/>
              </a:lnSpc>
            </a:pPr>
            <a:r>
              <a:rPr lang="en-US" sz="2400" dirty="0" smtClean="0">
                <a:solidFill>
                  <a:schemeClr val="bg1">
                    <a:lumMod val="85000"/>
                  </a:schemeClr>
                </a:solidFill>
                <a:latin typeface="Arial" panose="020B0604020202020204" pitchFamily="34" charset="0"/>
                <a:cs typeface="Arial" panose="020B0604020202020204" pitchFamily="34" charset="0"/>
              </a:rPr>
              <a:t>Underwriting</a:t>
            </a:r>
          </a:p>
          <a:p>
            <a:pPr lvl="1">
              <a:lnSpc>
                <a:spcPct val="150000"/>
              </a:lnSpc>
            </a:pPr>
            <a:r>
              <a:rPr lang="en-US" sz="2400" dirty="0" smtClean="0">
                <a:solidFill>
                  <a:schemeClr val="bg1">
                    <a:lumMod val="85000"/>
                  </a:schemeClr>
                </a:solidFill>
                <a:latin typeface="Arial" panose="020B0604020202020204" pitchFamily="34" charset="0"/>
                <a:cs typeface="Arial" panose="020B0604020202020204" pitchFamily="34" charset="0"/>
              </a:rPr>
              <a:t>Actuarial Standards applicable to </a:t>
            </a:r>
            <a:r>
              <a:rPr lang="en-US" sz="2400" dirty="0" smtClean="0">
                <a:solidFill>
                  <a:schemeClr val="bg1">
                    <a:lumMod val="85000"/>
                  </a:schemeClr>
                </a:solidFill>
                <a:latin typeface="Arial" panose="020B0604020202020204" pitchFamily="34" charset="0"/>
                <a:cs typeface="Arial" panose="020B0604020202020204" pitchFamily="34" charset="0"/>
              </a:rPr>
              <a:t>Pricing</a:t>
            </a:r>
          </a:p>
          <a:p>
            <a:pPr>
              <a:lnSpc>
                <a:spcPct val="150000"/>
              </a:lnSpc>
            </a:pPr>
            <a:r>
              <a:rPr lang="en-US" sz="2400" dirty="0">
                <a:solidFill>
                  <a:schemeClr val="bg1">
                    <a:lumMod val="85000"/>
                  </a:schemeClr>
                </a:solidFill>
                <a:latin typeface="Arial" panose="020B0604020202020204" pitchFamily="34" charset="0"/>
                <a:cs typeface="Arial" panose="020B0604020202020204" pitchFamily="34" charset="0"/>
              </a:rPr>
              <a:t>Pricing </a:t>
            </a:r>
            <a:r>
              <a:rPr lang="en-US" sz="2400" dirty="0" smtClean="0">
                <a:solidFill>
                  <a:schemeClr val="bg1">
                    <a:lumMod val="85000"/>
                  </a:schemeClr>
                </a:solidFill>
                <a:latin typeface="Arial" panose="020B0604020202020204" pitchFamily="34" charset="0"/>
                <a:cs typeface="Arial" panose="020B0604020202020204" pitchFamily="34" charset="0"/>
              </a:rPr>
              <a:t>Approaches</a:t>
            </a:r>
            <a:endParaRPr lang="en-US" sz="2400" dirty="0">
              <a:solidFill>
                <a:schemeClr val="bg1">
                  <a:lumMod val="85000"/>
                </a:schemeClr>
              </a:solidFill>
              <a:latin typeface="Arial" panose="020B0604020202020204" pitchFamily="34" charset="0"/>
              <a:cs typeface="Arial" panose="020B0604020202020204" pitchFamily="34" charset="0"/>
            </a:endParaRPr>
          </a:p>
          <a:p>
            <a:pPr>
              <a:lnSpc>
                <a:spcPct val="150000"/>
              </a:lnSpc>
            </a:pPr>
            <a:r>
              <a:rPr lang="en-US" sz="2400" dirty="0" smtClean="0">
                <a:latin typeface="Arial" panose="020B0604020202020204" pitchFamily="34" charset="0"/>
                <a:cs typeface="Arial" panose="020B0604020202020204" pitchFamily="34" charset="0"/>
              </a:rPr>
              <a:t>Challenges</a:t>
            </a:r>
          </a:p>
          <a:p>
            <a:pPr>
              <a:lnSpc>
                <a:spcPct val="150000"/>
              </a:lnSpc>
            </a:pPr>
            <a:r>
              <a:rPr lang="en-US" sz="2400" dirty="0" smtClean="0">
                <a:solidFill>
                  <a:schemeClr val="bg1">
                    <a:lumMod val="85000"/>
                  </a:schemeClr>
                </a:solidFill>
                <a:latin typeface="Arial" panose="020B0604020202020204" pitchFamily="34" charset="0"/>
                <a:cs typeface="Arial" panose="020B0604020202020204" pitchFamily="34" charset="0"/>
              </a:rPr>
              <a:t>Way </a:t>
            </a:r>
            <a:r>
              <a:rPr lang="en-US" sz="2400" dirty="0" smtClean="0">
                <a:solidFill>
                  <a:schemeClr val="bg1">
                    <a:lumMod val="85000"/>
                  </a:schemeClr>
                </a:solidFill>
                <a:latin typeface="Arial" panose="020B0604020202020204" pitchFamily="34" charset="0"/>
                <a:cs typeface="Arial" panose="020B0604020202020204" pitchFamily="34" charset="0"/>
              </a:rPr>
              <a:t>Forward</a:t>
            </a:r>
            <a:endParaRPr lang="en-US" dirty="0" smtClean="0">
              <a:solidFill>
                <a:schemeClr val="bg1">
                  <a:lumMod val="85000"/>
                </a:schemeClr>
              </a:solidFill>
              <a:latin typeface="Arial" panose="020B0604020202020204" pitchFamily="34" charset="0"/>
              <a:cs typeface="Arial" panose="020B0604020202020204" pitchFamily="34" charset="0"/>
            </a:endParaRPr>
          </a:p>
          <a:p>
            <a:pPr lvl="2"/>
            <a:endParaRPr lang="en-US"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smtClean="0">
                <a:latin typeface="Arial" panose="020B0604020202020204" pitchFamily="34" charset="0"/>
                <a:cs typeface="Arial" panose="020B0604020202020204" pitchFamily="34" charset="0"/>
              </a:rPr>
              <a:t>www.actuariesindia.org</a:t>
            </a:r>
            <a:endParaRPr lang="en-US">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1A13C416-6B76-4DFF-BC13-59A396451C72}" type="slidenum">
              <a:rPr lang="en-US" smtClean="0">
                <a:latin typeface="Arial" panose="020B0604020202020204" pitchFamily="34" charset="0"/>
                <a:cs typeface="Arial" panose="020B0604020202020204" pitchFamily="34" charset="0"/>
              </a:rPr>
              <a:pPr/>
              <a:t>15</a:t>
            </a:fld>
            <a:endParaRPr 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545995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smtClean="0">
                <a:latin typeface="Arial" panose="020B0604020202020204" pitchFamily="34" charset="0"/>
                <a:cs typeface="Arial" panose="020B0604020202020204" pitchFamily="34" charset="0"/>
              </a:rPr>
              <a:t>Challenges (1)</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algn="just"/>
            <a:r>
              <a:rPr lang="en-US" sz="2400" dirty="0">
                <a:latin typeface="Arial" panose="020B0604020202020204" pitchFamily="34" charset="0"/>
                <a:cs typeface="Arial" panose="020B0604020202020204" pitchFamily="34" charset="0"/>
              </a:rPr>
              <a:t>Major challenge lies in the collection of data</a:t>
            </a:r>
          </a:p>
          <a:p>
            <a:pPr lvl="1" algn="just"/>
            <a:r>
              <a:rPr lang="en-US" sz="2000" dirty="0">
                <a:latin typeface="Arial" panose="020B0604020202020204" pitchFamily="34" charset="0"/>
                <a:cs typeface="Arial" panose="020B0604020202020204" pitchFamily="34" charset="0"/>
              </a:rPr>
              <a:t>Homogeneity of Risks</a:t>
            </a:r>
          </a:p>
          <a:p>
            <a:pPr lvl="1" algn="just"/>
            <a:r>
              <a:rPr lang="en-US" sz="2000" dirty="0" smtClean="0">
                <a:latin typeface="Arial" panose="020B0604020202020204" pitchFamily="34" charset="0"/>
                <a:cs typeface="Arial" panose="020B0604020202020204" pitchFamily="34" charset="0"/>
              </a:rPr>
              <a:t>Unavailability </a:t>
            </a:r>
            <a:r>
              <a:rPr lang="en-US" sz="2000" dirty="0">
                <a:latin typeface="Arial" panose="020B0604020202020204" pitchFamily="34" charset="0"/>
                <a:cs typeface="Arial" panose="020B0604020202020204" pitchFamily="34" charset="0"/>
              </a:rPr>
              <a:t>of Market Data/Published </a:t>
            </a:r>
            <a:r>
              <a:rPr lang="en-US" sz="2000" dirty="0" smtClean="0">
                <a:latin typeface="Arial" panose="020B0604020202020204" pitchFamily="34" charset="0"/>
                <a:cs typeface="Arial" panose="020B0604020202020204" pitchFamily="34" charset="0"/>
              </a:rPr>
              <a:t>Data</a:t>
            </a:r>
          </a:p>
          <a:p>
            <a:pPr lvl="1" algn="just"/>
            <a:endParaRPr lang="en-US" sz="2000" dirty="0" smtClean="0">
              <a:latin typeface="Arial" panose="020B0604020202020204" pitchFamily="34" charset="0"/>
              <a:cs typeface="Arial" panose="020B0604020202020204" pitchFamily="34" charset="0"/>
            </a:endParaRPr>
          </a:p>
          <a:p>
            <a:pPr marL="457200" lvl="1" indent="0" algn="just">
              <a:buNone/>
            </a:pPr>
            <a:endParaRPr lang="en-US" sz="2000" dirty="0">
              <a:latin typeface="Arial" panose="020B0604020202020204" pitchFamily="34" charset="0"/>
              <a:cs typeface="Arial" panose="020B0604020202020204" pitchFamily="34" charset="0"/>
            </a:endParaRPr>
          </a:p>
          <a:p>
            <a:pPr algn="just"/>
            <a:r>
              <a:rPr lang="en-US" sz="2400" dirty="0" smtClean="0">
                <a:latin typeface="Arial" panose="020B0604020202020204" pitchFamily="34" charset="0"/>
                <a:cs typeface="Arial" panose="020B0604020202020204" pitchFamily="34" charset="0"/>
              </a:rPr>
              <a:t>Assumptions underlying Pricing Model:</a:t>
            </a:r>
          </a:p>
          <a:p>
            <a:pPr lvl="1" algn="just"/>
            <a:r>
              <a:rPr lang="en-US" sz="2000" dirty="0" smtClean="0">
                <a:latin typeface="Arial" panose="020B0604020202020204" pitchFamily="34" charset="0"/>
                <a:cs typeface="Arial" panose="020B0604020202020204" pitchFamily="34" charset="0"/>
              </a:rPr>
              <a:t>Terms of Credit</a:t>
            </a:r>
          </a:p>
          <a:p>
            <a:pPr lvl="1" algn="just"/>
            <a:r>
              <a:rPr lang="en-US" sz="2000" dirty="0" smtClean="0">
                <a:latin typeface="Arial" panose="020B0604020202020204" pitchFamily="34" charset="0"/>
                <a:cs typeface="Arial" panose="020B0604020202020204" pitchFamily="34" charset="0"/>
              </a:rPr>
              <a:t>Country Rating</a:t>
            </a:r>
          </a:p>
          <a:p>
            <a:pPr lvl="1" algn="just"/>
            <a:r>
              <a:rPr lang="en-US" sz="2000" dirty="0">
                <a:latin typeface="Arial" panose="020B0604020202020204" pitchFamily="34" charset="0"/>
                <a:cs typeface="Arial" panose="020B0604020202020204" pitchFamily="34" charset="0"/>
              </a:rPr>
              <a:t>Other factors like Bank rating, country block rating (e.g. OPEC, OECD)</a:t>
            </a:r>
            <a:endParaRPr lang="en-US" sz="2400" dirty="0" smtClean="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smtClean="0">
                <a:latin typeface="Arial" panose="020B0604020202020204" pitchFamily="34" charset="0"/>
                <a:cs typeface="Arial" panose="020B0604020202020204" pitchFamily="34" charset="0"/>
              </a:rPr>
              <a:t>www.actuariesindia.org</a:t>
            </a:r>
            <a:endParaRPr lang="en-US">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1A13C416-6B76-4DFF-BC13-59A396451C72}" type="slidenum">
              <a:rPr lang="en-US" smtClean="0">
                <a:latin typeface="Arial" panose="020B0604020202020204" pitchFamily="34" charset="0"/>
                <a:cs typeface="Arial" panose="020B0604020202020204" pitchFamily="34" charset="0"/>
              </a:rPr>
              <a:pPr/>
              <a:t>16</a:t>
            </a:fld>
            <a:endParaRPr 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240091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smtClean="0">
                <a:latin typeface="Arial" panose="020B0604020202020204" pitchFamily="34" charset="0"/>
                <a:cs typeface="Arial" panose="020B0604020202020204" pitchFamily="34" charset="0"/>
              </a:rPr>
              <a:t>Challenges (2)</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lnSpcReduction="10000"/>
          </a:bodyPr>
          <a:lstStyle/>
          <a:p>
            <a:pPr algn="just"/>
            <a:r>
              <a:rPr lang="en-US" sz="2400" dirty="0">
                <a:latin typeface="Arial" panose="020B0604020202020204" pitchFamily="34" charset="0"/>
                <a:cs typeface="Arial" panose="020B0604020202020204" pitchFamily="34" charset="0"/>
              </a:rPr>
              <a:t>Level of recoveries – generally very low as buyers are in foreign countries</a:t>
            </a:r>
          </a:p>
          <a:p>
            <a:pPr algn="just"/>
            <a:endParaRPr lang="en-US" sz="2400" dirty="0" smtClean="0">
              <a:latin typeface="Arial" panose="020B0604020202020204" pitchFamily="34" charset="0"/>
              <a:cs typeface="Arial" panose="020B0604020202020204" pitchFamily="34" charset="0"/>
            </a:endParaRPr>
          </a:p>
          <a:p>
            <a:pPr algn="just"/>
            <a:r>
              <a:rPr lang="en-US" sz="2400" dirty="0" smtClean="0">
                <a:latin typeface="Arial" panose="020B0604020202020204" pitchFamily="34" charset="0"/>
                <a:cs typeface="Arial" panose="020B0604020202020204" pitchFamily="34" charset="0"/>
              </a:rPr>
              <a:t>Medium to Long tailed line of business</a:t>
            </a:r>
          </a:p>
          <a:p>
            <a:pPr algn="just"/>
            <a:endParaRPr lang="en-US" sz="2400" dirty="0" smtClean="0">
              <a:latin typeface="Arial" panose="020B0604020202020204" pitchFamily="34" charset="0"/>
              <a:cs typeface="Arial" panose="020B0604020202020204" pitchFamily="34" charset="0"/>
            </a:endParaRPr>
          </a:p>
          <a:p>
            <a:pPr algn="just"/>
            <a:r>
              <a:rPr lang="en-US" sz="2400" dirty="0" smtClean="0">
                <a:latin typeface="Arial" panose="020B0604020202020204" pitchFamily="34" charset="0"/>
                <a:cs typeface="Arial" panose="020B0604020202020204" pitchFamily="34" charset="0"/>
              </a:rPr>
              <a:t>Need to get IBNR and IBNER calculation right</a:t>
            </a:r>
          </a:p>
          <a:p>
            <a:pPr algn="just"/>
            <a:endParaRPr lang="en-US" sz="2400" dirty="0" smtClean="0">
              <a:latin typeface="Arial" panose="020B0604020202020204" pitchFamily="34" charset="0"/>
              <a:cs typeface="Arial" panose="020B0604020202020204" pitchFamily="34" charset="0"/>
            </a:endParaRPr>
          </a:p>
          <a:p>
            <a:pPr algn="just"/>
            <a:r>
              <a:rPr lang="en-US" sz="2400" dirty="0" smtClean="0">
                <a:latin typeface="Arial" panose="020B0604020202020204" pitchFamily="34" charset="0"/>
                <a:cs typeface="Arial" panose="020B0604020202020204" pitchFamily="34" charset="0"/>
              </a:rPr>
              <a:t>Reserving Guidelines put forward by the regulator</a:t>
            </a:r>
          </a:p>
          <a:p>
            <a:pPr algn="just"/>
            <a:endParaRPr lang="en-US" sz="2400" dirty="0" smtClean="0">
              <a:latin typeface="Arial" panose="020B0604020202020204" pitchFamily="34" charset="0"/>
              <a:cs typeface="Arial" panose="020B0604020202020204" pitchFamily="34" charset="0"/>
            </a:endParaRPr>
          </a:p>
          <a:p>
            <a:pPr algn="just"/>
            <a:r>
              <a:rPr lang="en-US" sz="2400" dirty="0" smtClean="0">
                <a:latin typeface="Arial" panose="020B0604020202020204" pitchFamily="34" charset="0"/>
                <a:cs typeface="Arial" panose="020B0604020202020204" pitchFamily="34" charset="0"/>
              </a:rPr>
              <a:t>Assets </a:t>
            </a:r>
            <a:r>
              <a:rPr lang="en-US" sz="2400" dirty="0">
                <a:latin typeface="Arial" panose="020B0604020202020204" pitchFamily="34" charset="0"/>
                <a:cs typeface="Arial" panose="020B0604020202020204" pitchFamily="34" charset="0"/>
              </a:rPr>
              <a:t>Risk – need to hold medium &amp; </a:t>
            </a:r>
            <a:r>
              <a:rPr lang="en-US" sz="2400" dirty="0" smtClean="0">
                <a:latin typeface="Arial" panose="020B0604020202020204" pitchFamily="34" charset="0"/>
                <a:cs typeface="Arial" panose="020B0604020202020204" pitchFamily="34" charset="0"/>
              </a:rPr>
              <a:t>long </a:t>
            </a:r>
            <a:r>
              <a:rPr lang="en-US" sz="2400" dirty="0">
                <a:latin typeface="Arial" panose="020B0604020202020204" pitchFamily="34" charset="0"/>
                <a:cs typeface="Arial" panose="020B0604020202020204" pitchFamily="34" charset="0"/>
              </a:rPr>
              <a:t>dated securities which are more risky</a:t>
            </a:r>
            <a:endParaRPr lang="en-US" sz="2400" dirty="0" smtClean="0">
              <a:latin typeface="Arial" panose="020B0604020202020204" pitchFamily="34" charset="0"/>
              <a:cs typeface="Arial" panose="020B0604020202020204" pitchFamily="34" charset="0"/>
            </a:endParaRPr>
          </a:p>
          <a:p>
            <a:pPr marL="457200" lvl="1" indent="0">
              <a:lnSpc>
                <a:spcPct val="150000"/>
              </a:lnSpc>
              <a:buNone/>
            </a:pPr>
            <a:endParaRPr lang="en-US" sz="2400" dirty="0" smtClean="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dirty="0" smtClean="0">
                <a:latin typeface="Arial" panose="020B0604020202020204" pitchFamily="34" charset="0"/>
                <a:cs typeface="Arial" panose="020B0604020202020204" pitchFamily="34" charset="0"/>
              </a:rPr>
              <a:t>www.actuariesindia.org</a:t>
            </a:r>
            <a:endParaRPr lang="en-US"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1A13C416-6B76-4DFF-BC13-59A396451C72}" type="slidenum">
              <a:rPr lang="en-US" smtClean="0">
                <a:latin typeface="Arial" panose="020B0604020202020204" pitchFamily="34" charset="0"/>
                <a:cs typeface="Arial" panose="020B0604020202020204" pitchFamily="34" charset="0"/>
              </a:rPr>
              <a:pPr/>
              <a:t>17</a:t>
            </a:fld>
            <a:endParaRPr 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490446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smtClean="0">
                <a:latin typeface="Arial" panose="020B0604020202020204" pitchFamily="34" charset="0"/>
                <a:cs typeface="Arial" panose="020B0604020202020204" pitchFamily="34" charset="0"/>
              </a:rPr>
              <a:t>Challenges (3)</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algn="just">
              <a:lnSpc>
                <a:spcPct val="200000"/>
              </a:lnSpc>
            </a:pPr>
            <a:r>
              <a:rPr lang="en-US" sz="2400" dirty="0">
                <a:latin typeface="Arial" panose="020B0604020202020204" pitchFamily="34" charset="0"/>
                <a:cs typeface="Arial" panose="020B0604020202020204" pitchFamily="34" charset="0"/>
              </a:rPr>
              <a:t>Competitive Pressure</a:t>
            </a:r>
          </a:p>
          <a:p>
            <a:pPr algn="just">
              <a:lnSpc>
                <a:spcPct val="200000"/>
              </a:lnSpc>
            </a:pPr>
            <a:r>
              <a:rPr lang="en-US" sz="2400" dirty="0" smtClean="0">
                <a:latin typeface="Arial" panose="020B0604020202020204" pitchFamily="34" charset="0"/>
                <a:cs typeface="Arial" panose="020B0604020202020204" pitchFamily="34" charset="0"/>
              </a:rPr>
              <a:t>Volatility of Risks</a:t>
            </a:r>
          </a:p>
          <a:p>
            <a:pPr algn="just">
              <a:lnSpc>
                <a:spcPct val="200000"/>
              </a:lnSpc>
            </a:pPr>
            <a:r>
              <a:rPr lang="en-US" sz="2400" dirty="0">
                <a:latin typeface="Arial" panose="020B0604020202020204" pitchFamily="34" charset="0"/>
                <a:cs typeface="Arial" panose="020B0604020202020204" pitchFamily="34" charset="0"/>
              </a:rPr>
              <a:t>Availability of Reinsurance Capacity</a:t>
            </a:r>
          </a:p>
          <a:p>
            <a:pPr algn="just">
              <a:lnSpc>
                <a:spcPct val="200000"/>
              </a:lnSpc>
            </a:pPr>
            <a:r>
              <a:rPr lang="en-US" sz="2400" dirty="0" smtClean="0">
                <a:latin typeface="Arial" panose="020B0604020202020204" pitchFamily="34" charset="0"/>
                <a:cs typeface="Arial" panose="020B0604020202020204" pitchFamily="34" charset="0"/>
              </a:rPr>
              <a:t>Capital </a:t>
            </a:r>
            <a:r>
              <a:rPr lang="en-US" sz="2400" dirty="0">
                <a:latin typeface="Arial" panose="020B0604020202020204" pitchFamily="34" charset="0"/>
                <a:cs typeface="Arial" panose="020B0604020202020204" pitchFamily="34" charset="0"/>
              </a:rPr>
              <a:t>Requirements</a:t>
            </a:r>
          </a:p>
          <a:p>
            <a:pPr algn="just">
              <a:lnSpc>
                <a:spcPct val="200000"/>
              </a:lnSpc>
            </a:pPr>
            <a:r>
              <a:rPr lang="en-US" sz="2400" dirty="0">
                <a:latin typeface="Arial" panose="020B0604020202020204" pitchFamily="34" charset="0"/>
                <a:cs typeface="Arial" panose="020B0604020202020204" pitchFamily="34" charset="0"/>
              </a:rPr>
              <a:t>Possibility of Concentration </a:t>
            </a:r>
            <a:r>
              <a:rPr lang="en-US" sz="2400" dirty="0" smtClean="0">
                <a:latin typeface="Arial" panose="020B0604020202020204" pitchFamily="34" charset="0"/>
                <a:cs typeface="Arial" panose="020B0604020202020204" pitchFamily="34" charset="0"/>
              </a:rPr>
              <a:t>risk</a:t>
            </a:r>
          </a:p>
        </p:txBody>
      </p:sp>
      <p:sp>
        <p:nvSpPr>
          <p:cNvPr id="4" name="Footer Placeholder 3"/>
          <p:cNvSpPr>
            <a:spLocks noGrp="1"/>
          </p:cNvSpPr>
          <p:nvPr>
            <p:ph type="ftr" sz="quarter" idx="11"/>
          </p:nvPr>
        </p:nvSpPr>
        <p:spPr/>
        <p:txBody>
          <a:bodyPr/>
          <a:lstStyle/>
          <a:p>
            <a:r>
              <a:rPr lang="en-US" smtClean="0">
                <a:latin typeface="Arial" panose="020B0604020202020204" pitchFamily="34" charset="0"/>
                <a:cs typeface="Arial" panose="020B0604020202020204" pitchFamily="34" charset="0"/>
              </a:rPr>
              <a:t>www.actuariesindia.org</a:t>
            </a:r>
            <a:endParaRPr lang="en-US">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1A13C416-6B76-4DFF-BC13-59A396451C72}" type="slidenum">
              <a:rPr lang="en-US" smtClean="0">
                <a:latin typeface="Arial" panose="020B0604020202020204" pitchFamily="34" charset="0"/>
                <a:cs typeface="Arial" panose="020B0604020202020204" pitchFamily="34" charset="0"/>
              </a:rPr>
              <a:pPr/>
              <a:t>18</a:t>
            </a:fld>
            <a:endParaRPr 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205038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smtClean="0">
                <a:latin typeface="Arial" panose="020B0604020202020204" pitchFamily="34" charset="0"/>
                <a:cs typeface="Arial" panose="020B0604020202020204" pitchFamily="34" charset="0"/>
              </a:rPr>
              <a:t>Challenges (4)</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algn="just"/>
            <a:r>
              <a:rPr lang="en-US" sz="2400" dirty="0" smtClean="0">
                <a:latin typeface="Arial" panose="020B0604020202020204" pitchFamily="34" charset="0"/>
                <a:cs typeface="Arial" panose="020B0604020202020204" pitchFamily="34" charset="0"/>
              </a:rPr>
              <a:t>Government Directives </a:t>
            </a:r>
            <a:r>
              <a:rPr lang="en-US" sz="2400" dirty="0">
                <a:latin typeface="Arial" panose="020B0604020202020204" pitchFamily="34" charset="0"/>
                <a:cs typeface="Arial" panose="020B0604020202020204" pitchFamily="34" charset="0"/>
              </a:rPr>
              <a:t>(Direct impact on pricing and claim settlement) </a:t>
            </a:r>
            <a:endParaRPr lang="en-US" sz="2400" dirty="0" smtClean="0">
              <a:latin typeface="Arial" panose="020B0604020202020204" pitchFamily="34" charset="0"/>
              <a:cs typeface="Arial" panose="020B0604020202020204" pitchFamily="34" charset="0"/>
            </a:endParaRPr>
          </a:p>
          <a:p>
            <a:pPr algn="just">
              <a:lnSpc>
                <a:spcPct val="200000"/>
              </a:lnSpc>
            </a:pPr>
            <a:r>
              <a:rPr lang="en-US" sz="2400" dirty="0" smtClean="0">
                <a:latin typeface="Arial" panose="020B0604020202020204" pitchFamily="34" charset="0"/>
                <a:cs typeface="Arial" panose="020B0604020202020204" pitchFamily="34" charset="0"/>
              </a:rPr>
              <a:t>Profit Considerations</a:t>
            </a:r>
          </a:p>
          <a:p>
            <a:pPr algn="just">
              <a:lnSpc>
                <a:spcPct val="200000"/>
              </a:lnSpc>
            </a:pPr>
            <a:r>
              <a:rPr lang="en-US" sz="2400" dirty="0" smtClean="0">
                <a:latin typeface="Arial" panose="020B0604020202020204" pitchFamily="34" charset="0"/>
                <a:cs typeface="Arial" panose="020B0604020202020204" pitchFamily="34" charset="0"/>
              </a:rPr>
              <a:t>Anti-Selection</a:t>
            </a:r>
          </a:p>
          <a:p>
            <a:pPr algn="just"/>
            <a:endParaRPr lang="en-US" dirty="0" smtClean="0">
              <a:latin typeface="Arial" panose="020B0604020202020204" pitchFamily="34" charset="0"/>
              <a:cs typeface="Arial" panose="020B0604020202020204" pitchFamily="34" charset="0"/>
            </a:endParaRPr>
          </a:p>
          <a:p>
            <a:pPr algn="just"/>
            <a:endParaRPr lang="en-US" sz="3200" dirty="0">
              <a:latin typeface="Arial" panose="020B0604020202020204" pitchFamily="34" charset="0"/>
              <a:cs typeface="Arial" panose="020B0604020202020204" pitchFamily="34" charset="0"/>
            </a:endParaRPr>
          </a:p>
          <a:p>
            <a:pPr marL="457200" lvl="1" indent="0">
              <a:buNone/>
            </a:pPr>
            <a:endParaRPr lang="en-US" sz="3200" dirty="0" smtClean="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dirty="0" smtClean="0">
                <a:latin typeface="Arial" panose="020B0604020202020204" pitchFamily="34" charset="0"/>
                <a:cs typeface="Arial" panose="020B0604020202020204" pitchFamily="34" charset="0"/>
              </a:rPr>
              <a:t>www.actuariesindia.org</a:t>
            </a:r>
            <a:endParaRPr lang="en-US"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1A13C416-6B76-4DFF-BC13-59A396451C72}" type="slidenum">
              <a:rPr lang="en-US" smtClean="0">
                <a:latin typeface="Arial" panose="020B0604020202020204" pitchFamily="34" charset="0"/>
                <a:cs typeface="Arial" panose="020B0604020202020204" pitchFamily="34" charset="0"/>
              </a:rPr>
              <a:pPr/>
              <a:t>19</a:t>
            </a:fld>
            <a:endParaRPr 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209685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smtClean="0">
                <a:latin typeface="Arial" panose="020B0604020202020204" pitchFamily="34" charset="0"/>
                <a:cs typeface="Arial" panose="020B0604020202020204" pitchFamily="34" charset="0"/>
              </a:rPr>
              <a:t>Acknowledgements</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0" indent="0" algn="just">
              <a:buNone/>
            </a:pPr>
            <a:r>
              <a:rPr lang="en-US" sz="2000" dirty="0" smtClean="0">
                <a:latin typeface="Arial" panose="020B0604020202020204" pitchFamily="34" charset="0"/>
                <a:cs typeface="Arial" panose="020B0604020202020204" pitchFamily="34" charset="0"/>
              </a:rPr>
              <a:t>We have developed these slides to help us discuss the key issues underlying the actuarial pricing of Export Credit Insurance Exposures. We thank our mentor, Ms. Priscilla Sinha FIAI, for the trouble she has taken to make this presentation a meaningful exercise.</a:t>
            </a:r>
          </a:p>
          <a:p>
            <a:pPr marL="0" indent="0" algn="just">
              <a:buNone/>
            </a:pPr>
            <a:endParaRPr lang="en-US" sz="2000" dirty="0">
              <a:latin typeface="Arial" panose="020B0604020202020204" pitchFamily="34" charset="0"/>
              <a:cs typeface="Arial" panose="020B0604020202020204" pitchFamily="34" charset="0"/>
            </a:endParaRPr>
          </a:p>
          <a:p>
            <a:pPr marL="0" indent="0" algn="just">
              <a:buNone/>
            </a:pPr>
            <a:r>
              <a:rPr lang="en-US" sz="2000" dirty="0" smtClean="0">
                <a:latin typeface="Arial" panose="020B0604020202020204" pitchFamily="34" charset="0"/>
                <a:cs typeface="Arial" panose="020B0604020202020204" pitchFamily="34" charset="0"/>
              </a:rPr>
              <a:t>We are also very grateful to Mr. Mayur </a:t>
            </a:r>
            <a:r>
              <a:rPr lang="en-US" sz="2000" dirty="0" err="1" smtClean="0">
                <a:latin typeface="Arial" panose="020B0604020202020204" pitchFamily="34" charset="0"/>
                <a:cs typeface="Arial" panose="020B0604020202020204" pitchFamily="34" charset="0"/>
              </a:rPr>
              <a:t>Ankolekar</a:t>
            </a:r>
            <a:r>
              <a:rPr lang="en-US" sz="2000" dirty="0" smtClean="0">
                <a:latin typeface="Arial" panose="020B0604020202020204" pitchFamily="34" charset="0"/>
                <a:cs typeface="Arial" panose="020B0604020202020204" pitchFamily="34" charset="0"/>
              </a:rPr>
              <a:t> FIAI, for sharing his insights with us. </a:t>
            </a:r>
          </a:p>
          <a:p>
            <a:pPr marL="0" indent="0" algn="just">
              <a:buNone/>
            </a:pPr>
            <a:endParaRPr lang="en-US" sz="2000" dirty="0">
              <a:latin typeface="Arial" panose="020B0604020202020204" pitchFamily="34" charset="0"/>
              <a:cs typeface="Arial" panose="020B0604020202020204" pitchFamily="34" charset="0"/>
            </a:endParaRPr>
          </a:p>
          <a:p>
            <a:pPr marL="0" indent="0" algn="just">
              <a:buNone/>
            </a:pPr>
            <a:r>
              <a:rPr lang="en-US" sz="2000" dirty="0" smtClean="0">
                <a:latin typeface="Arial" panose="020B0604020202020204" pitchFamily="34" charset="0"/>
                <a:cs typeface="Arial" panose="020B0604020202020204" pitchFamily="34" charset="0"/>
              </a:rPr>
              <a:t>We alone are responsible for any errors in this presentation. </a:t>
            </a:r>
            <a:endParaRPr lang="en-US" sz="20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smtClean="0">
                <a:latin typeface="Arial" panose="020B0604020202020204" pitchFamily="34" charset="0"/>
                <a:cs typeface="Arial" panose="020B0604020202020204" pitchFamily="34" charset="0"/>
              </a:rPr>
              <a:t>www.actuariesindia.org</a:t>
            </a:r>
            <a:endParaRPr lang="en-US">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1A13C416-6B76-4DFF-BC13-59A396451C72}" type="slidenum">
              <a:rPr lang="en-US" smtClean="0">
                <a:latin typeface="Arial" panose="020B0604020202020204" pitchFamily="34" charset="0"/>
                <a:cs typeface="Arial" panose="020B0604020202020204" pitchFamily="34" charset="0"/>
              </a:rPr>
              <a:pPr/>
              <a:t>2</a:t>
            </a:fld>
            <a:endParaRPr lang="en-US">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smtClean="0">
                <a:latin typeface="Arial" panose="020B0604020202020204" pitchFamily="34" charset="0"/>
                <a:cs typeface="Arial" panose="020B0604020202020204" pitchFamily="34" charset="0"/>
              </a:rPr>
              <a:t>Agenda</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lnSpcReduction="10000"/>
          </a:bodyPr>
          <a:lstStyle/>
          <a:p>
            <a:pPr>
              <a:lnSpc>
                <a:spcPct val="150000"/>
              </a:lnSpc>
            </a:pPr>
            <a:r>
              <a:rPr lang="en-US" sz="2400" dirty="0" smtClean="0">
                <a:solidFill>
                  <a:schemeClr val="bg1">
                    <a:lumMod val="85000"/>
                  </a:schemeClr>
                </a:solidFill>
                <a:latin typeface="Arial" panose="020B0604020202020204" pitchFamily="34" charset="0"/>
                <a:cs typeface="Arial" panose="020B0604020202020204" pitchFamily="34" charset="0"/>
              </a:rPr>
              <a:t>Introduction</a:t>
            </a:r>
          </a:p>
          <a:p>
            <a:pPr>
              <a:lnSpc>
                <a:spcPct val="150000"/>
              </a:lnSpc>
            </a:pPr>
            <a:r>
              <a:rPr lang="en-US" sz="2400" dirty="0" smtClean="0">
                <a:solidFill>
                  <a:schemeClr val="bg1">
                    <a:lumMod val="85000"/>
                  </a:schemeClr>
                </a:solidFill>
                <a:latin typeface="Arial" panose="020B0604020202020204" pitchFamily="34" charset="0"/>
                <a:cs typeface="Arial" panose="020B0604020202020204" pitchFamily="34" charset="0"/>
              </a:rPr>
              <a:t>Issues</a:t>
            </a:r>
          </a:p>
          <a:p>
            <a:pPr lvl="1">
              <a:lnSpc>
                <a:spcPct val="150000"/>
              </a:lnSpc>
            </a:pPr>
            <a:r>
              <a:rPr lang="en-US" sz="2400" dirty="0" smtClean="0">
                <a:solidFill>
                  <a:schemeClr val="bg1">
                    <a:lumMod val="85000"/>
                  </a:schemeClr>
                </a:solidFill>
                <a:latin typeface="Arial" panose="020B0604020202020204" pitchFamily="34" charset="0"/>
                <a:cs typeface="Arial" panose="020B0604020202020204" pitchFamily="34" charset="0"/>
              </a:rPr>
              <a:t>Product </a:t>
            </a:r>
          </a:p>
          <a:p>
            <a:pPr lvl="1">
              <a:lnSpc>
                <a:spcPct val="150000"/>
              </a:lnSpc>
            </a:pPr>
            <a:r>
              <a:rPr lang="en-US" sz="2400" dirty="0" smtClean="0">
                <a:solidFill>
                  <a:schemeClr val="bg1">
                    <a:lumMod val="85000"/>
                  </a:schemeClr>
                </a:solidFill>
                <a:latin typeface="Arial" panose="020B0604020202020204" pitchFamily="34" charset="0"/>
                <a:cs typeface="Arial" panose="020B0604020202020204" pitchFamily="34" charset="0"/>
              </a:rPr>
              <a:t>Underwriting</a:t>
            </a:r>
          </a:p>
          <a:p>
            <a:pPr lvl="1">
              <a:lnSpc>
                <a:spcPct val="150000"/>
              </a:lnSpc>
            </a:pPr>
            <a:r>
              <a:rPr lang="en-US" sz="2400" dirty="0" smtClean="0">
                <a:solidFill>
                  <a:schemeClr val="bg1">
                    <a:lumMod val="85000"/>
                  </a:schemeClr>
                </a:solidFill>
                <a:latin typeface="Arial" panose="020B0604020202020204" pitchFamily="34" charset="0"/>
                <a:cs typeface="Arial" panose="020B0604020202020204" pitchFamily="34" charset="0"/>
              </a:rPr>
              <a:t>Actuarial Standards applicable to </a:t>
            </a:r>
            <a:r>
              <a:rPr lang="en-US" sz="2400" dirty="0" smtClean="0">
                <a:solidFill>
                  <a:schemeClr val="bg1">
                    <a:lumMod val="85000"/>
                  </a:schemeClr>
                </a:solidFill>
                <a:latin typeface="Arial" panose="020B0604020202020204" pitchFamily="34" charset="0"/>
                <a:cs typeface="Arial" panose="020B0604020202020204" pitchFamily="34" charset="0"/>
              </a:rPr>
              <a:t>Pricing</a:t>
            </a:r>
          </a:p>
          <a:p>
            <a:pPr>
              <a:lnSpc>
                <a:spcPct val="150000"/>
              </a:lnSpc>
            </a:pPr>
            <a:r>
              <a:rPr lang="en-US" sz="2400" dirty="0">
                <a:solidFill>
                  <a:schemeClr val="bg1">
                    <a:lumMod val="85000"/>
                  </a:schemeClr>
                </a:solidFill>
                <a:latin typeface="Arial" panose="020B0604020202020204" pitchFamily="34" charset="0"/>
                <a:cs typeface="Arial" panose="020B0604020202020204" pitchFamily="34" charset="0"/>
              </a:rPr>
              <a:t>Pricing </a:t>
            </a:r>
            <a:r>
              <a:rPr lang="en-US" sz="2400" dirty="0" smtClean="0">
                <a:solidFill>
                  <a:schemeClr val="bg1">
                    <a:lumMod val="85000"/>
                  </a:schemeClr>
                </a:solidFill>
                <a:latin typeface="Arial" panose="020B0604020202020204" pitchFamily="34" charset="0"/>
                <a:cs typeface="Arial" panose="020B0604020202020204" pitchFamily="34" charset="0"/>
              </a:rPr>
              <a:t>Approaches</a:t>
            </a:r>
            <a:endParaRPr lang="en-US" sz="2400" dirty="0">
              <a:solidFill>
                <a:schemeClr val="bg1">
                  <a:lumMod val="85000"/>
                </a:schemeClr>
              </a:solidFill>
              <a:latin typeface="Arial" panose="020B0604020202020204" pitchFamily="34" charset="0"/>
              <a:cs typeface="Arial" panose="020B0604020202020204" pitchFamily="34" charset="0"/>
            </a:endParaRPr>
          </a:p>
          <a:p>
            <a:pPr>
              <a:lnSpc>
                <a:spcPct val="150000"/>
              </a:lnSpc>
            </a:pPr>
            <a:r>
              <a:rPr lang="en-US" sz="2400" dirty="0" smtClean="0">
                <a:solidFill>
                  <a:schemeClr val="bg1">
                    <a:lumMod val="85000"/>
                  </a:schemeClr>
                </a:solidFill>
                <a:latin typeface="Arial" panose="020B0604020202020204" pitchFamily="34" charset="0"/>
                <a:cs typeface="Arial" panose="020B0604020202020204" pitchFamily="34" charset="0"/>
              </a:rPr>
              <a:t>Challenges</a:t>
            </a:r>
          </a:p>
          <a:p>
            <a:pPr>
              <a:lnSpc>
                <a:spcPct val="150000"/>
              </a:lnSpc>
            </a:pPr>
            <a:r>
              <a:rPr lang="en-US" sz="2400" dirty="0" smtClean="0">
                <a:latin typeface="Arial" panose="020B0604020202020204" pitchFamily="34" charset="0"/>
                <a:cs typeface="Arial" panose="020B0604020202020204" pitchFamily="34" charset="0"/>
              </a:rPr>
              <a:t>Way </a:t>
            </a:r>
            <a:r>
              <a:rPr lang="en-US" sz="2400" dirty="0" smtClean="0">
                <a:latin typeface="Arial" panose="020B0604020202020204" pitchFamily="34" charset="0"/>
                <a:cs typeface="Arial" panose="020B0604020202020204" pitchFamily="34" charset="0"/>
              </a:rPr>
              <a:t>Forward</a:t>
            </a:r>
            <a:endParaRPr lang="en-US" dirty="0" smtClean="0">
              <a:latin typeface="Arial" panose="020B0604020202020204" pitchFamily="34" charset="0"/>
              <a:cs typeface="Arial" panose="020B0604020202020204" pitchFamily="34" charset="0"/>
            </a:endParaRPr>
          </a:p>
          <a:p>
            <a:pPr lvl="2"/>
            <a:endParaRPr lang="en-US"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smtClean="0">
                <a:latin typeface="Arial" panose="020B0604020202020204" pitchFamily="34" charset="0"/>
                <a:cs typeface="Arial" panose="020B0604020202020204" pitchFamily="34" charset="0"/>
              </a:rPr>
              <a:t>www.actuariesindia.org</a:t>
            </a:r>
            <a:endParaRPr lang="en-US">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1A13C416-6B76-4DFF-BC13-59A396451C72}" type="slidenum">
              <a:rPr lang="en-US" smtClean="0">
                <a:latin typeface="Arial" panose="020B0604020202020204" pitchFamily="34" charset="0"/>
                <a:cs typeface="Arial" panose="020B0604020202020204" pitchFamily="34" charset="0"/>
              </a:rPr>
              <a:pPr/>
              <a:t>20</a:t>
            </a:fld>
            <a:endParaRPr 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545995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smtClean="0">
                <a:latin typeface="Arial" panose="020B0604020202020204" pitchFamily="34" charset="0"/>
                <a:cs typeface="Arial" panose="020B0604020202020204" pitchFamily="34" charset="0"/>
              </a:rPr>
              <a:t>Way forward</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Autofit/>
          </a:bodyPr>
          <a:lstStyle/>
          <a:p>
            <a:pPr algn="just"/>
            <a:r>
              <a:rPr lang="en-US" sz="1800" dirty="0" smtClean="0">
                <a:latin typeface="Arial" panose="020B0604020202020204" pitchFamily="34" charset="0"/>
                <a:cs typeface="Arial" panose="020B0604020202020204" pitchFamily="34" charset="0"/>
              </a:rPr>
              <a:t>Unprecedented </a:t>
            </a:r>
            <a:r>
              <a:rPr lang="en-US" sz="1800" dirty="0">
                <a:latin typeface="Arial" panose="020B0604020202020204" pitchFamily="34" charset="0"/>
                <a:cs typeface="Arial" panose="020B0604020202020204" pitchFamily="34" charset="0"/>
              </a:rPr>
              <a:t>credit events </a:t>
            </a:r>
            <a:r>
              <a:rPr lang="en-US" sz="1800" dirty="0" smtClean="0">
                <a:latin typeface="Arial" panose="020B0604020202020204" pitchFamily="34" charset="0"/>
                <a:cs typeface="Arial" panose="020B0604020202020204" pitchFamily="34" charset="0"/>
              </a:rPr>
              <a:t>are </a:t>
            </a:r>
            <a:r>
              <a:rPr lang="en-US" sz="1800" dirty="0">
                <a:latin typeface="Arial" panose="020B0604020202020204" pitchFamily="34" charset="0"/>
                <a:cs typeface="Arial" panose="020B0604020202020204" pitchFamily="34" charset="0"/>
              </a:rPr>
              <a:t>not uncommon any </a:t>
            </a:r>
            <a:r>
              <a:rPr lang="en-US" sz="1800" dirty="0" smtClean="0">
                <a:latin typeface="Arial" panose="020B0604020202020204" pitchFamily="34" charset="0"/>
                <a:cs typeface="Arial" panose="020B0604020202020204" pitchFamily="34" charset="0"/>
              </a:rPr>
              <a:t>more – so cannot </a:t>
            </a:r>
            <a:r>
              <a:rPr lang="en-US" sz="1800" dirty="0">
                <a:latin typeface="Arial" panose="020B0604020202020204" pitchFamily="34" charset="0"/>
                <a:cs typeface="Arial" panose="020B0604020202020204" pitchFamily="34" charset="0"/>
              </a:rPr>
              <a:t>rely on naïve diversification as much as we have in the </a:t>
            </a:r>
            <a:r>
              <a:rPr lang="en-US" sz="1800" dirty="0" smtClean="0">
                <a:latin typeface="Arial" panose="020B0604020202020204" pitchFamily="34" charset="0"/>
                <a:cs typeface="Arial" panose="020B0604020202020204" pitchFamily="34" charset="0"/>
              </a:rPr>
              <a:t>past.</a:t>
            </a:r>
            <a:endParaRPr lang="en-US" sz="1800" dirty="0">
              <a:latin typeface="Arial" panose="020B0604020202020204" pitchFamily="34" charset="0"/>
              <a:cs typeface="Arial" panose="020B0604020202020204" pitchFamily="34" charset="0"/>
            </a:endParaRPr>
          </a:p>
          <a:p>
            <a:pPr algn="just"/>
            <a:endParaRPr lang="en-US" sz="1200" dirty="0" smtClean="0">
              <a:latin typeface="Arial" panose="020B0604020202020204" pitchFamily="34" charset="0"/>
              <a:cs typeface="Arial" panose="020B0604020202020204" pitchFamily="34" charset="0"/>
            </a:endParaRPr>
          </a:p>
          <a:p>
            <a:pPr algn="just"/>
            <a:r>
              <a:rPr lang="en-US" sz="1800" dirty="0" smtClean="0">
                <a:latin typeface="Arial" panose="020B0604020202020204" pitchFamily="34" charset="0"/>
                <a:cs typeface="Arial" panose="020B0604020202020204" pitchFamily="34" charset="0"/>
              </a:rPr>
              <a:t>The </a:t>
            </a:r>
            <a:r>
              <a:rPr lang="en-US" sz="1800" dirty="0">
                <a:latin typeface="Arial" panose="020B0604020202020204" pitchFamily="34" charset="0"/>
                <a:cs typeface="Arial" panose="020B0604020202020204" pitchFamily="34" charset="0"/>
              </a:rPr>
              <a:t>global markets are changing fast - prior experience </a:t>
            </a:r>
            <a:r>
              <a:rPr lang="en-US" sz="1800" dirty="0" smtClean="0">
                <a:latin typeface="Arial" panose="020B0604020202020204" pitchFamily="34" charset="0"/>
                <a:cs typeface="Arial" panose="020B0604020202020204" pitchFamily="34" charset="0"/>
              </a:rPr>
              <a:t>is becoming </a:t>
            </a:r>
            <a:r>
              <a:rPr lang="en-US" sz="1800" dirty="0">
                <a:latin typeface="Arial" panose="020B0604020202020204" pitchFamily="34" charset="0"/>
                <a:cs typeface="Arial" panose="020B0604020202020204" pitchFamily="34" charset="0"/>
              </a:rPr>
              <a:t>an unreliable measure of exposure due to the convergence of insurance and financial markets</a:t>
            </a:r>
            <a:r>
              <a:rPr lang="en-US" sz="1800" dirty="0" smtClean="0">
                <a:latin typeface="Arial" panose="020B0604020202020204" pitchFamily="34" charset="0"/>
                <a:cs typeface="Arial" panose="020B0604020202020204" pitchFamily="34" charset="0"/>
              </a:rPr>
              <a:t>.</a:t>
            </a:r>
          </a:p>
          <a:p>
            <a:pPr algn="just"/>
            <a:endParaRPr lang="en-US" sz="1200" dirty="0">
              <a:latin typeface="Arial" panose="020B0604020202020204" pitchFamily="34" charset="0"/>
              <a:cs typeface="Arial" panose="020B0604020202020204" pitchFamily="34" charset="0"/>
            </a:endParaRPr>
          </a:p>
          <a:p>
            <a:pPr algn="just"/>
            <a:r>
              <a:rPr lang="en-US" sz="1800" dirty="0" smtClean="0">
                <a:latin typeface="Arial" panose="020B0604020202020204" pitchFamily="34" charset="0"/>
                <a:cs typeface="Arial" panose="020B0604020202020204" pitchFamily="34" charset="0"/>
              </a:rPr>
              <a:t>Consider developing </a:t>
            </a:r>
            <a:r>
              <a:rPr lang="en-US" sz="1800" dirty="0">
                <a:latin typeface="Arial" panose="020B0604020202020204" pitchFamily="34" charset="0"/>
                <a:cs typeface="Arial" panose="020B0604020202020204" pitchFamily="34" charset="0"/>
              </a:rPr>
              <a:t>new exposure based methods that combines insurance and financial market pricing theory</a:t>
            </a:r>
            <a:r>
              <a:rPr lang="en-US" sz="1800" dirty="0" smtClean="0">
                <a:latin typeface="Arial" panose="020B0604020202020204" pitchFamily="34" charset="0"/>
                <a:cs typeface="Arial" panose="020B0604020202020204" pitchFamily="34" charset="0"/>
              </a:rPr>
              <a:t>.</a:t>
            </a:r>
          </a:p>
          <a:p>
            <a:pPr algn="just"/>
            <a:endParaRPr lang="en-US" sz="1200" dirty="0" smtClean="0">
              <a:latin typeface="Arial" panose="020B0604020202020204" pitchFamily="34" charset="0"/>
              <a:cs typeface="Arial" panose="020B0604020202020204" pitchFamily="34" charset="0"/>
            </a:endParaRPr>
          </a:p>
          <a:p>
            <a:pPr algn="just"/>
            <a:r>
              <a:rPr lang="en-US" sz="1800" dirty="0">
                <a:latin typeface="Arial" panose="020B0604020202020204" pitchFamily="34" charset="0"/>
                <a:cs typeface="Arial" panose="020B0604020202020204" pitchFamily="34" charset="0"/>
              </a:rPr>
              <a:t>Promote sharing of data between the </a:t>
            </a:r>
            <a:r>
              <a:rPr lang="en-US" sz="1800" dirty="0" smtClean="0">
                <a:latin typeface="Arial" panose="020B0604020202020204" pitchFamily="34" charset="0"/>
                <a:cs typeface="Arial" panose="020B0604020202020204" pitchFamily="34" charset="0"/>
              </a:rPr>
              <a:t>companies for better pricing.</a:t>
            </a:r>
          </a:p>
          <a:p>
            <a:pPr algn="just"/>
            <a:endParaRPr lang="en-US" sz="1200" dirty="0">
              <a:latin typeface="Arial" panose="020B0604020202020204" pitchFamily="34" charset="0"/>
              <a:cs typeface="Arial" panose="020B0604020202020204" pitchFamily="34" charset="0"/>
            </a:endParaRPr>
          </a:p>
          <a:p>
            <a:pPr algn="just"/>
            <a:r>
              <a:rPr lang="en-US" sz="1800" dirty="0" smtClean="0">
                <a:latin typeface="Arial" panose="020B0604020202020204" pitchFamily="34" charset="0"/>
                <a:cs typeface="Arial" panose="020B0604020202020204" pitchFamily="34" charset="0"/>
              </a:rPr>
              <a:t>Consider using alternative approaches such as Score-based </a:t>
            </a:r>
            <a:r>
              <a:rPr lang="en-US" sz="1800" dirty="0">
                <a:latin typeface="Arial" panose="020B0604020202020204" pitchFamily="34" charset="0"/>
                <a:cs typeface="Arial" panose="020B0604020202020204" pitchFamily="34" charset="0"/>
              </a:rPr>
              <a:t>mechanism </a:t>
            </a:r>
            <a:r>
              <a:rPr lang="en-US" sz="1800" dirty="0" smtClean="0">
                <a:latin typeface="Arial" panose="020B0604020202020204" pitchFamily="34" charset="0"/>
                <a:cs typeface="Arial" panose="020B0604020202020204" pitchFamily="34" charset="0"/>
              </a:rPr>
              <a:t>using </a:t>
            </a:r>
            <a:r>
              <a:rPr lang="en-US" sz="1800" dirty="0">
                <a:latin typeface="Arial" panose="020B0604020202020204" pitchFamily="34" charset="0"/>
                <a:cs typeface="Arial" panose="020B0604020202020204" pitchFamily="34" charset="0"/>
              </a:rPr>
              <a:t>industry wide data. </a:t>
            </a:r>
          </a:p>
          <a:p>
            <a:endParaRPr lang="en-US" sz="1800" dirty="0" smtClean="0">
              <a:latin typeface="Arial" panose="020B0604020202020204" pitchFamily="34" charset="0"/>
              <a:cs typeface="Arial" panose="020B0604020202020204" pitchFamily="34" charset="0"/>
            </a:endParaRPr>
          </a:p>
          <a:p>
            <a:endParaRPr lang="en-US" sz="1800" dirty="0" smtClean="0">
              <a:latin typeface="Arial" panose="020B0604020202020204" pitchFamily="34" charset="0"/>
              <a:cs typeface="Arial" panose="020B0604020202020204" pitchFamily="34" charset="0"/>
            </a:endParaRPr>
          </a:p>
          <a:p>
            <a:pPr lvl="3"/>
            <a:endParaRPr lang="en-US" sz="18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dirty="0" smtClean="0">
                <a:latin typeface="Arial" panose="020B0604020202020204" pitchFamily="34" charset="0"/>
                <a:cs typeface="Arial" panose="020B0604020202020204" pitchFamily="34" charset="0"/>
              </a:rPr>
              <a:t>www.actuariesindia.org</a:t>
            </a:r>
            <a:endParaRPr lang="en-US"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1A13C416-6B76-4DFF-BC13-59A396451C72}" type="slidenum">
              <a:rPr lang="en-US" smtClean="0">
                <a:latin typeface="Arial" panose="020B0604020202020204" pitchFamily="34" charset="0"/>
                <a:cs typeface="Arial" panose="020B0604020202020204" pitchFamily="34" charset="0"/>
              </a:rPr>
              <a:pPr/>
              <a:t>21</a:t>
            </a:fld>
            <a:endParaRPr 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620537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			</a:t>
            </a:r>
          </a:p>
          <a:p>
            <a:pPr marL="0" indent="0">
              <a:buNone/>
            </a:pPr>
            <a:r>
              <a:rPr lang="en-US" dirty="0"/>
              <a:t>	</a:t>
            </a:r>
            <a:r>
              <a:rPr lang="en-US" dirty="0" smtClean="0"/>
              <a:t>		</a:t>
            </a:r>
            <a:endParaRPr lang="en-US" dirty="0"/>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22</a:t>
            </a:fld>
            <a:endParaRPr lang="en-US"/>
          </a:p>
        </p:txBody>
      </p:sp>
      <p:pic>
        <p:nvPicPr>
          <p:cNvPr id="6" name="Picture 5"/>
          <p:cNvPicPr>
            <a:picLocks noChangeAspect="1"/>
          </p:cNvPicPr>
          <p:nvPr/>
        </p:nvPicPr>
        <p:blipFill>
          <a:blip r:embed="rId2"/>
          <a:stretch>
            <a:fillRect/>
          </a:stretch>
        </p:blipFill>
        <p:spPr>
          <a:xfrm>
            <a:off x="2057400" y="2438400"/>
            <a:ext cx="4644713" cy="2424113"/>
          </a:xfrm>
          <a:prstGeom prst="rect">
            <a:avLst/>
          </a:prstGeom>
        </p:spPr>
      </p:pic>
    </p:spTree>
    <p:extLst>
      <p:ext uri="{BB962C8B-B14F-4D97-AF65-F5344CB8AC3E}">
        <p14:creationId xmlns:p14="http://schemas.microsoft.com/office/powerpoint/2010/main" val="18356091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smtClean="0">
                <a:latin typeface="Arial" panose="020B0604020202020204" pitchFamily="34" charset="0"/>
                <a:cs typeface="Arial" panose="020B0604020202020204" pitchFamily="34" charset="0"/>
              </a:rPr>
              <a:t>Agenda</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lnSpcReduction="10000"/>
          </a:bodyPr>
          <a:lstStyle/>
          <a:p>
            <a:pPr>
              <a:lnSpc>
                <a:spcPct val="150000"/>
              </a:lnSpc>
            </a:pPr>
            <a:r>
              <a:rPr lang="en-US" sz="2400" dirty="0" smtClean="0">
                <a:latin typeface="Arial" panose="020B0604020202020204" pitchFamily="34" charset="0"/>
                <a:cs typeface="Arial" panose="020B0604020202020204" pitchFamily="34" charset="0"/>
              </a:rPr>
              <a:t>Introduction</a:t>
            </a:r>
          </a:p>
          <a:p>
            <a:pPr>
              <a:lnSpc>
                <a:spcPct val="150000"/>
              </a:lnSpc>
            </a:pPr>
            <a:r>
              <a:rPr lang="en-US" sz="2400" dirty="0" smtClean="0">
                <a:latin typeface="Arial" panose="020B0604020202020204" pitchFamily="34" charset="0"/>
                <a:cs typeface="Arial" panose="020B0604020202020204" pitchFamily="34" charset="0"/>
              </a:rPr>
              <a:t>Issues</a:t>
            </a:r>
          </a:p>
          <a:p>
            <a:pPr lvl="1">
              <a:lnSpc>
                <a:spcPct val="150000"/>
              </a:lnSpc>
            </a:pPr>
            <a:r>
              <a:rPr lang="en-US" sz="2400" dirty="0" smtClean="0">
                <a:latin typeface="Arial" panose="020B0604020202020204" pitchFamily="34" charset="0"/>
                <a:cs typeface="Arial" panose="020B0604020202020204" pitchFamily="34" charset="0"/>
              </a:rPr>
              <a:t>Product </a:t>
            </a:r>
          </a:p>
          <a:p>
            <a:pPr lvl="1">
              <a:lnSpc>
                <a:spcPct val="150000"/>
              </a:lnSpc>
            </a:pPr>
            <a:r>
              <a:rPr lang="en-US" sz="2400" dirty="0" smtClean="0">
                <a:latin typeface="Arial" panose="020B0604020202020204" pitchFamily="34" charset="0"/>
                <a:cs typeface="Arial" panose="020B0604020202020204" pitchFamily="34" charset="0"/>
              </a:rPr>
              <a:t>Underwriting</a:t>
            </a:r>
          </a:p>
          <a:p>
            <a:pPr lvl="1">
              <a:lnSpc>
                <a:spcPct val="150000"/>
              </a:lnSpc>
            </a:pPr>
            <a:r>
              <a:rPr lang="en-US" sz="2400" dirty="0" smtClean="0">
                <a:latin typeface="Arial" panose="020B0604020202020204" pitchFamily="34" charset="0"/>
                <a:cs typeface="Arial" panose="020B0604020202020204" pitchFamily="34" charset="0"/>
              </a:rPr>
              <a:t>Actuarial Standards applicable to </a:t>
            </a:r>
            <a:r>
              <a:rPr lang="en-US" sz="2400" dirty="0" smtClean="0">
                <a:latin typeface="Arial" panose="020B0604020202020204" pitchFamily="34" charset="0"/>
                <a:cs typeface="Arial" panose="020B0604020202020204" pitchFamily="34" charset="0"/>
              </a:rPr>
              <a:t>Pricing</a:t>
            </a:r>
          </a:p>
          <a:p>
            <a:pPr>
              <a:lnSpc>
                <a:spcPct val="150000"/>
              </a:lnSpc>
            </a:pPr>
            <a:r>
              <a:rPr lang="en-US" sz="2400" dirty="0">
                <a:latin typeface="Arial" panose="020B0604020202020204" pitchFamily="34" charset="0"/>
                <a:cs typeface="Arial" panose="020B0604020202020204" pitchFamily="34" charset="0"/>
              </a:rPr>
              <a:t>Pricing </a:t>
            </a:r>
            <a:r>
              <a:rPr lang="en-US" sz="2400" dirty="0" smtClean="0">
                <a:latin typeface="Arial" panose="020B0604020202020204" pitchFamily="34" charset="0"/>
                <a:cs typeface="Arial" panose="020B0604020202020204" pitchFamily="34" charset="0"/>
              </a:rPr>
              <a:t>Approaches</a:t>
            </a:r>
            <a:endParaRPr lang="en-US" sz="2400" dirty="0">
              <a:latin typeface="Arial" panose="020B0604020202020204" pitchFamily="34" charset="0"/>
              <a:cs typeface="Arial" panose="020B0604020202020204" pitchFamily="34" charset="0"/>
            </a:endParaRPr>
          </a:p>
          <a:p>
            <a:pPr>
              <a:lnSpc>
                <a:spcPct val="150000"/>
              </a:lnSpc>
            </a:pPr>
            <a:r>
              <a:rPr lang="en-US" sz="2400" dirty="0" smtClean="0">
                <a:latin typeface="Arial" panose="020B0604020202020204" pitchFamily="34" charset="0"/>
                <a:cs typeface="Arial" panose="020B0604020202020204" pitchFamily="34" charset="0"/>
              </a:rPr>
              <a:t>Challenges</a:t>
            </a:r>
          </a:p>
          <a:p>
            <a:pPr>
              <a:lnSpc>
                <a:spcPct val="150000"/>
              </a:lnSpc>
            </a:pPr>
            <a:r>
              <a:rPr lang="en-US" sz="2400" dirty="0" smtClean="0">
                <a:latin typeface="Arial" panose="020B0604020202020204" pitchFamily="34" charset="0"/>
                <a:cs typeface="Arial" panose="020B0604020202020204" pitchFamily="34" charset="0"/>
              </a:rPr>
              <a:t>Way </a:t>
            </a:r>
            <a:r>
              <a:rPr lang="en-US" sz="2400" dirty="0" smtClean="0">
                <a:latin typeface="Arial" panose="020B0604020202020204" pitchFamily="34" charset="0"/>
                <a:cs typeface="Arial" panose="020B0604020202020204" pitchFamily="34" charset="0"/>
              </a:rPr>
              <a:t>Forward</a:t>
            </a:r>
            <a:endParaRPr lang="en-US" dirty="0" smtClean="0">
              <a:latin typeface="Arial" panose="020B0604020202020204" pitchFamily="34" charset="0"/>
              <a:cs typeface="Arial" panose="020B0604020202020204" pitchFamily="34" charset="0"/>
            </a:endParaRPr>
          </a:p>
          <a:p>
            <a:pPr lvl="2"/>
            <a:endParaRPr lang="en-US"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smtClean="0">
                <a:latin typeface="Arial" panose="020B0604020202020204" pitchFamily="34" charset="0"/>
                <a:cs typeface="Arial" panose="020B0604020202020204" pitchFamily="34" charset="0"/>
              </a:rPr>
              <a:t>www.actuariesindia.org</a:t>
            </a:r>
            <a:endParaRPr lang="en-US">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1A13C416-6B76-4DFF-BC13-59A396451C72}" type="slidenum">
              <a:rPr lang="en-US" smtClean="0">
                <a:latin typeface="Arial" panose="020B0604020202020204" pitchFamily="34" charset="0"/>
                <a:cs typeface="Arial" panose="020B0604020202020204" pitchFamily="34" charset="0"/>
              </a:rPr>
              <a:pPr/>
              <a:t>3</a:t>
            </a:fld>
            <a:endParaRPr 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791151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smtClean="0">
                <a:latin typeface="Arial" panose="020B0604020202020204" pitchFamily="34" charset="0"/>
                <a:cs typeface="Arial" panose="020B0604020202020204" pitchFamily="34" charset="0"/>
              </a:rPr>
              <a:t>Agenda</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lnSpcReduction="10000"/>
          </a:bodyPr>
          <a:lstStyle/>
          <a:p>
            <a:pPr>
              <a:lnSpc>
                <a:spcPct val="150000"/>
              </a:lnSpc>
            </a:pPr>
            <a:r>
              <a:rPr lang="en-US" sz="2400" dirty="0" smtClean="0">
                <a:latin typeface="Arial" panose="020B0604020202020204" pitchFamily="34" charset="0"/>
                <a:cs typeface="Arial" panose="020B0604020202020204" pitchFamily="34" charset="0"/>
              </a:rPr>
              <a:t>Introduction</a:t>
            </a:r>
          </a:p>
          <a:p>
            <a:pPr>
              <a:lnSpc>
                <a:spcPct val="150000"/>
              </a:lnSpc>
            </a:pPr>
            <a:r>
              <a:rPr lang="en-US" sz="2400" dirty="0" smtClean="0">
                <a:solidFill>
                  <a:schemeClr val="bg1">
                    <a:lumMod val="85000"/>
                  </a:schemeClr>
                </a:solidFill>
                <a:latin typeface="Arial" panose="020B0604020202020204" pitchFamily="34" charset="0"/>
                <a:cs typeface="Arial" panose="020B0604020202020204" pitchFamily="34" charset="0"/>
              </a:rPr>
              <a:t>Issues</a:t>
            </a:r>
          </a:p>
          <a:p>
            <a:pPr lvl="1">
              <a:lnSpc>
                <a:spcPct val="150000"/>
              </a:lnSpc>
            </a:pPr>
            <a:r>
              <a:rPr lang="en-US" sz="2400" dirty="0" smtClean="0">
                <a:solidFill>
                  <a:schemeClr val="bg1">
                    <a:lumMod val="85000"/>
                  </a:schemeClr>
                </a:solidFill>
                <a:latin typeface="Arial" panose="020B0604020202020204" pitchFamily="34" charset="0"/>
                <a:cs typeface="Arial" panose="020B0604020202020204" pitchFamily="34" charset="0"/>
              </a:rPr>
              <a:t>Product </a:t>
            </a:r>
          </a:p>
          <a:p>
            <a:pPr lvl="1">
              <a:lnSpc>
                <a:spcPct val="150000"/>
              </a:lnSpc>
            </a:pPr>
            <a:r>
              <a:rPr lang="en-US" sz="2400" dirty="0" smtClean="0">
                <a:solidFill>
                  <a:schemeClr val="bg1">
                    <a:lumMod val="85000"/>
                  </a:schemeClr>
                </a:solidFill>
                <a:latin typeface="Arial" panose="020B0604020202020204" pitchFamily="34" charset="0"/>
                <a:cs typeface="Arial" panose="020B0604020202020204" pitchFamily="34" charset="0"/>
              </a:rPr>
              <a:t>Underwriting</a:t>
            </a:r>
          </a:p>
          <a:p>
            <a:pPr lvl="1">
              <a:lnSpc>
                <a:spcPct val="150000"/>
              </a:lnSpc>
            </a:pPr>
            <a:r>
              <a:rPr lang="en-US" sz="2400" dirty="0" smtClean="0">
                <a:solidFill>
                  <a:schemeClr val="bg1">
                    <a:lumMod val="85000"/>
                  </a:schemeClr>
                </a:solidFill>
                <a:latin typeface="Arial" panose="020B0604020202020204" pitchFamily="34" charset="0"/>
                <a:cs typeface="Arial" panose="020B0604020202020204" pitchFamily="34" charset="0"/>
              </a:rPr>
              <a:t>Actuarial Standards applicable to </a:t>
            </a:r>
            <a:r>
              <a:rPr lang="en-US" sz="2400" dirty="0" smtClean="0">
                <a:solidFill>
                  <a:schemeClr val="bg1">
                    <a:lumMod val="85000"/>
                  </a:schemeClr>
                </a:solidFill>
                <a:latin typeface="Arial" panose="020B0604020202020204" pitchFamily="34" charset="0"/>
                <a:cs typeface="Arial" panose="020B0604020202020204" pitchFamily="34" charset="0"/>
              </a:rPr>
              <a:t>Pricing</a:t>
            </a:r>
          </a:p>
          <a:p>
            <a:pPr>
              <a:lnSpc>
                <a:spcPct val="150000"/>
              </a:lnSpc>
            </a:pPr>
            <a:r>
              <a:rPr lang="en-US" sz="2400" dirty="0">
                <a:solidFill>
                  <a:schemeClr val="bg1">
                    <a:lumMod val="85000"/>
                  </a:schemeClr>
                </a:solidFill>
                <a:latin typeface="Arial" panose="020B0604020202020204" pitchFamily="34" charset="0"/>
                <a:cs typeface="Arial" panose="020B0604020202020204" pitchFamily="34" charset="0"/>
              </a:rPr>
              <a:t>Pricing </a:t>
            </a:r>
            <a:r>
              <a:rPr lang="en-US" sz="2400" dirty="0" smtClean="0">
                <a:solidFill>
                  <a:schemeClr val="bg1">
                    <a:lumMod val="85000"/>
                  </a:schemeClr>
                </a:solidFill>
                <a:latin typeface="Arial" panose="020B0604020202020204" pitchFamily="34" charset="0"/>
                <a:cs typeface="Arial" panose="020B0604020202020204" pitchFamily="34" charset="0"/>
              </a:rPr>
              <a:t>Approaches</a:t>
            </a:r>
            <a:endParaRPr lang="en-US" sz="2400" dirty="0">
              <a:solidFill>
                <a:schemeClr val="bg1">
                  <a:lumMod val="85000"/>
                </a:schemeClr>
              </a:solidFill>
              <a:latin typeface="Arial" panose="020B0604020202020204" pitchFamily="34" charset="0"/>
              <a:cs typeface="Arial" panose="020B0604020202020204" pitchFamily="34" charset="0"/>
            </a:endParaRPr>
          </a:p>
          <a:p>
            <a:pPr>
              <a:lnSpc>
                <a:spcPct val="150000"/>
              </a:lnSpc>
            </a:pPr>
            <a:r>
              <a:rPr lang="en-US" sz="2400" dirty="0" smtClean="0">
                <a:solidFill>
                  <a:schemeClr val="bg1">
                    <a:lumMod val="85000"/>
                  </a:schemeClr>
                </a:solidFill>
                <a:latin typeface="Arial" panose="020B0604020202020204" pitchFamily="34" charset="0"/>
                <a:cs typeface="Arial" panose="020B0604020202020204" pitchFamily="34" charset="0"/>
              </a:rPr>
              <a:t>Challenges</a:t>
            </a:r>
          </a:p>
          <a:p>
            <a:pPr>
              <a:lnSpc>
                <a:spcPct val="150000"/>
              </a:lnSpc>
            </a:pPr>
            <a:r>
              <a:rPr lang="en-US" sz="2400" dirty="0" smtClean="0">
                <a:solidFill>
                  <a:schemeClr val="bg1">
                    <a:lumMod val="85000"/>
                  </a:schemeClr>
                </a:solidFill>
                <a:latin typeface="Arial" panose="020B0604020202020204" pitchFamily="34" charset="0"/>
                <a:cs typeface="Arial" panose="020B0604020202020204" pitchFamily="34" charset="0"/>
              </a:rPr>
              <a:t>Way </a:t>
            </a:r>
            <a:r>
              <a:rPr lang="en-US" sz="2400" dirty="0" smtClean="0">
                <a:solidFill>
                  <a:schemeClr val="bg1">
                    <a:lumMod val="85000"/>
                  </a:schemeClr>
                </a:solidFill>
                <a:latin typeface="Arial" panose="020B0604020202020204" pitchFamily="34" charset="0"/>
                <a:cs typeface="Arial" panose="020B0604020202020204" pitchFamily="34" charset="0"/>
              </a:rPr>
              <a:t>Forward</a:t>
            </a:r>
            <a:endParaRPr lang="en-US" dirty="0" smtClean="0">
              <a:solidFill>
                <a:schemeClr val="bg1">
                  <a:lumMod val="85000"/>
                </a:schemeClr>
              </a:solidFill>
              <a:latin typeface="Arial" panose="020B0604020202020204" pitchFamily="34" charset="0"/>
              <a:cs typeface="Arial" panose="020B0604020202020204" pitchFamily="34" charset="0"/>
            </a:endParaRPr>
          </a:p>
          <a:p>
            <a:pPr lvl="2"/>
            <a:endParaRPr lang="en-US"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smtClean="0">
                <a:latin typeface="Arial" panose="020B0604020202020204" pitchFamily="34" charset="0"/>
                <a:cs typeface="Arial" panose="020B0604020202020204" pitchFamily="34" charset="0"/>
              </a:rPr>
              <a:t>www.actuariesindia.org</a:t>
            </a:r>
            <a:endParaRPr lang="en-US">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1A13C416-6B76-4DFF-BC13-59A396451C72}" type="slidenum">
              <a:rPr lang="en-US" smtClean="0">
                <a:latin typeface="Arial" panose="020B0604020202020204" pitchFamily="34" charset="0"/>
                <a:cs typeface="Arial" panose="020B0604020202020204" pitchFamily="34" charset="0"/>
              </a:rPr>
              <a:pPr/>
              <a:t>4</a:t>
            </a:fld>
            <a:endParaRPr 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681476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smtClean="0">
                <a:latin typeface="Arial" panose="020B0604020202020204" pitchFamily="34" charset="0"/>
                <a:cs typeface="Arial" panose="020B0604020202020204" pitchFamily="34" charset="0"/>
              </a:rPr>
              <a:t>Introduction to Export Credit Insurance</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algn="just"/>
            <a:r>
              <a:rPr lang="en-US" sz="2000" dirty="0" smtClean="0">
                <a:latin typeface="Arial" panose="020B0604020202020204" pitchFamily="34" charset="0"/>
                <a:cs typeface="Arial" panose="020B0604020202020204" pitchFamily="34" charset="0"/>
              </a:rPr>
              <a:t>Protects </a:t>
            </a:r>
            <a:r>
              <a:rPr lang="en-US" sz="2000" dirty="0">
                <a:latin typeface="Arial" panose="020B0604020202020204" pitchFamily="34" charset="0"/>
                <a:cs typeface="Arial" panose="020B0604020202020204" pitchFamily="34" charset="0"/>
              </a:rPr>
              <a:t>an exporter of products and services against the risk of non-payment by a foreign </a:t>
            </a:r>
            <a:r>
              <a:rPr lang="en-US" sz="2000" dirty="0" smtClean="0">
                <a:latin typeface="Arial" panose="020B0604020202020204" pitchFamily="34" charset="0"/>
                <a:cs typeface="Arial" panose="020B0604020202020204" pitchFamily="34" charset="0"/>
              </a:rPr>
              <a:t>buyer.</a:t>
            </a:r>
          </a:p>
          <a:p>
            <a:pPr algn="just"/>
            <a:endParaRPr lang="en-US" sz="2000" dirty="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Generally covers Commercial and Political Risks.</a:t>
            </a:r>
            <a:endParaRPr lang="en-US" sz="1600" dirty="0" smtClean="0">
              <a:latin typeface="Arial" panose="020B0604020202020204" pitchFamily="34" charset="0"/>
              <a:cs typeface="Arial" panose="020B0604020202020204" pitchFamily="34" charset="0"/>
            </a:endParaRPr>
          </a:p>
          <a:p>
            <a:pPr lvl="1" algn="just"/>
            <a:endParaRPr lang="en-US" sz="1600" dirty="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Offered either on a single buyer basis or on a portfolio multi-buyer basis.</a:t>
            </a:r>
          </a:p>
          <a:p>
            <a:pPr algn="just"/>
            <a:endParaRPr lang="en-US" sz="2000" dirty="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For short term (up to one year) and medium term (one to five years) repayment periods.</a:t>
            </a:r>
          </a:p>
          <a:p>
            <a:pPr algn="just"/>
            <a:endParaRPr lang="en-US" sz="2000" dirty="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ECGC is the largest provider of Export Credit Insurance in India.</a:t>
            </a:r>
          </a:p>
          <a:p>
            <a:pPr lvl="3"/>
            <a:endParaRPr lang="en-US"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smtClean="0">
                <a:latin typeface="Arial" panose="020B0604020202020204" pitchFamily="34" charset="0"/>
                <a:cs typeface="Arial" panose="020B0604020202020204" pitchFamily="34" charset="0"/>
              </a:rPr>
              <a:t>www.actuariesindia.org</a:t>
            </a:r>
            <a:endParaRPr lang="en-US">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1A13C416-6B76-4DFF-BC13-59A396451C72}" type="slidenum">
              <a:rPr lang="en-US" smtClean="0">
                <a:latin typeface="Arial" panose="020B0604020202020204" pitchFamily="34" charset="0"/>
                <a:cs typeface="Arial" panose="020B0604020202020204" pitchFamily="34" charset="0"/>
              </a:rPr>
              <a:pPr/>
              <a:t>5</a:t>
            </a:fld>
            <a:endParaRPr 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671880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smtClean="0">
                <a:latin typeface="Arial" panose="020B0604020202020204" pitchFamily="34" charset="0"/>
                <a:cs typeface="Arial" panose="020B0604020202020204" pitchFamily="34" charset="0"/>
              </a:rPr>
              <a:t>Risks Covered</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70000" lnSpcReduction="20000"/>
          </a:bodyPr>
          <a:lstStyle/>
          <a:p>
            <a:r>
              <a:rPr lang="en-US" sz="3100" dirty="0" smtClean="0">
                <a:latin typeface="Arial" panose="020B0604020202020204" pitchFamily="34" charset="0"/>
                <a:cs typeface="Arial" panose="020B0604020202020204" pitchFamily="34" charset="0"/>
              </a:rPr>
              <a:t>Broadly covers:</a:t>
            </a:r>
          </a:p>
          <a:p>
            <a:endParaRPr lang="en-US" sz="3100" dirty="0" smtClean="0">
              <a:latin typeface="Arial" panose="020B0604020202020204" pitchFamily="34" charset="0"/>
              <a:cs typeface="Arial" panose="020B0604020202020204" pitchFamily="34" charset="0"/>
            </a:endParaRPr>
          </a:p>
          <a:p>
            <a:pPr lvl="1" algn="just"/>
            <a:r>
              <a:rPr lang="en-US" sz="2900" dirty="0">
                <a:latin typeface="Arial" panose="020B0604020202020204" pitchFamily="34" charset="0"/>
                <a:cs typeface="Arial" panose="020B0604020202020204" pitchFamily="34" charset="0"/>
              </a:rPr>
              <a:t>Insolvency of the </a:t>
            </a:r>
            <a:r>
              <a:rPr lang="en-US" sz="2900" dirty="0" smtClean="0">
                <a:latin typeface="Arial" panose="020B0604020202020204" pitchFamily="34" charset="0"/>
                <a:cs typeface="Arial" panose="020B0604020202020204" pitchFamily="34" charset="0"/>
              </a:rPr>
              <a:t>buyer or bankruptcy</a:t>
            </a:r>
            <a:endParaRPr lang="en-US" sz="2900" dirty="0">
              <a:latin typeface="Arial" panose="020B0604020202020204" pitchFamily="34" charset="0"/>
              <a:cs typeface="Arial" panose="020B0604020202020204" pitchFamily="34" charset="0"/>
            </a:endParaRPr>
          </a:p>
          <a:p>
            <a:pPr lvl="1" algn="just"/>
            <a:endParaRPr lang="en-US" sz="2900" dirty="0">
              <a:latin typeface="Arial" panose="020B0604020202020204" pitchFamily="34" charset="0"/>
              <a:cs typeface="Arial" panose="020B0604020202020204" pitchFamily="34" charset="0"/>
            </a:endParaRPr>
          </a:p>
          <a:p>
            <a:pPr lvl="1" algn="just"/>
            <a:r>
              <a:rPr lang="en-US" sz="2900" dirty="0">
                <a:latin typeface="Arial" panose="020B0604020202020204" pitchFamily="34" charset="0"/>
                <a:cs typeface="Arial" panose="020B0604020202020204" pitchFamily="34" charset="0"/>
              </a:rPr>
              <a:t>Buyer’s failure to pay on the due date</a:t>
            </a:r>
          </a:p>
          <a:p>
            <a:pPr lvl="1" algn="just"/>
            <a:endParaRPr lang="en-US" sz="2900" dirty="0">
              <a:latin typeface="Arial" panose="020B0604020202020204" pitchFamily="34" charset="0"/>
              <a:cs typeface="Arial" panose="020B0604020202020204" pitchFamily="34" charset="0"/>
            </a:endParaRPr>
          </a:p>
          <a:p>
            <a:pPr lvl="1" algn="just"/>
            <a:r>
              <a:rPr lang="en-US" sz="2900" dirty="0">
                <a:latin typeface="Arial" panose="020B0604020202020204" pitchFamily="34" charset="0"/>
                <a:cs typeface="Arial" panose="020B0604020202020204" pitchFamily="34" charset="0"/>
              </a:rPr>
              <a:t>Action by other governments to block the transfer of funds</a:t>
            </a:r>
          </a:p>
          <a:p>
            <a:pPr lvl="1" algn="just"/>
            <a:endParaRPr lang="en-US" sz="2900" dirty="0">
              <a:latin typeface="Arial" panose="020B0604020202020204" pitchFamily="34" charset="0"/>
              <a:cs typeface="Arial" panose="020B0604020202020204" pitchFamily="34" charset="0"/>
            </a:endParaRPr>
          </a:p>
          <a:p>
            <a:pPr lvl="1" algn="just"/>
            <a:r>
              <a:rPr lang="en-US" sz="2900" dirty="0">
                <a:latin typeface="Arial" panose="020B0604020202020204" pitchFamily="34" charset="0"/>
                <a:cs typeface="Arial" panose="020B0604020202020204" pitchFamily="34" charset="0"/>
              </a:rPr>
              <a:t>Action by other governments to confiscate the goods</a:t>
            </a:r>
          </a:p>
          <a:p>
            <a:pPr lvl="1" algn="just"/>
            <a:endParaRPr lang="en-US" sz="2900" dirty="0">
              <a:latin typeface="Arial" panose="020B0604020202020204" pitchFamily="34" charset="0"/>
              <a:cs typeface="Arial" panose="020B0604020202020204" pitchFamily="34" charset="0"/>
            </a:endParaRPr>
          </a:p>
          <a:p>
            <a:pPr lvl="1" algn="just"/>
            <a:r>
              <a:rPr lang="en-US" sz="2900" dirty="0">
                <a:latin typeface="Arial" panose="020B0604020202020204" pitchFamily="34" charset="0"/>
                <a:cs typeface="Arial" panose="020B0604020202020204" pitchFamily="34" charset="0"/>
              </a:rPr>
              <a:t>Wars, </a:t>
            </a:r>
            <a:r>
              <a:rPr lang="en-US" sz="2900" dirty="0" smtClean="0">
                <a:latin typeface="Arial" panose="020B0604020202020204" pitchFamily="34" charset="0"/>
                <a:cs typeface="Arial" panose="020B0604020202020204" pitchFamily="34" charset="0"/>
              </a:rPr>
              <a:t>revolutions </a:t>
            </a:r>
            <a:r>
              <a:rPr lang="en-US" sz="2900" dirty="0">
                <a:latin typeface="Arial" panose="020B0604020202020204" pitchFamily="34" charset="0"/>
                <a:cs typeface="Arial" panose="020B0604020202020204" pitchFamily="34" charset="0"/>
              </a:rPr>
              <a:t>and other similar disturbances within the importing country</a:t>
            </a:r>
          </a:p>
          <a:p>
            <a:pPr lvl="1" algn="just"/>
            <a:endParaRPr lang="en-US" sz="2900" dirty="0">
              <a:latin typeface="Arial" panose="020B0604020202020204" pitchFamily="34" charset="0"/>
              <a:cs typeface="Arial" panose="020B0604020202020204" pitchFamily="34" charset="0"/>
            </a:endParaRPr>
          </a:p>
          <a:p>
            <a:pPr lvl="1" algn="just"/>
            <a:r>
              <a:rPr lang="en-US" sz="2900" dirty="0">
                <a:latin typeface="Arial" panose="020B0604020202020204" pitchFamily="34" charset="0"/>
                <a:cs typeface="Arial" panose="020B0604020202020204" pitchFamily="34" charset="0"/>
              </a:rPr>
              <a:t>Political events and economic </a:t>
            </a:r>
            <a:r>
              <a:rPr lang="en-US" sz="2900" dirty="0" smtClean="0">
                <a:latin typeface="Arial" panose="020B0604020202020204" pitchFamily="34" charset="0"/>
                <a:cs typeface="Arial" panose="020B0604020202020204" pitchFamily="34" charset="0"/>
              </a:rPr>
              <a:t>difficulties.</a:t>
            </a:r>
            <a:endParaRPr lang="en-US" sz="2900" dirty="0">
              <a:latin typeface="Arial" panose="020B0604020202020204" pitchFamily="34" charset="0"/>
              <a:cs typeface="Arial" panose="020B0604020202020204" pitchFamily="34" charset="0"/>
            </a:endParaRPr>
          </a:p>
          <a:p>
            <a:pPr lvl="3"/>
            <a:endParaRPr lang="en-US"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smtClean="0">
                <a:latin typeface="Arial" panose="020B0604020202020204" pitchFamily="34" charset="0"/>
                <a:cs typeface="Arial" panose="020B0604020202020204" pitchFamily="34" charset="0"/>
              </a:rPr>
              <a:t>www.actuariesindia.org</a:t>
            </a:r>
            <a:endParaRPr lang="en-US">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1A13C416-6B76-4DFF-BC13-59A396451C72}" type="slidenum">
              <a:rPr lang="en-US" smtClean="0">
                <a:latin typeface="Arial" panose="020B0604020202020204" pitchFamily="34" charset="0"/>
                <a:cs typeface="Arial" panose="020B0604020202020204" pitchFamily="34" charset="0"/>
              </a:rPr>
              <a:pPr/>
              <a:t>6</a:t>
            </a:fld>
            <a:endParaRPr 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145973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smtClean="0">
                <a:latin typeface="Arial" panose="020B0604020202020204" pitchFamily="34" charset="0"/>
                <a:cs typeface="Arial" panose="020B0604020202020204" pitchFamily="34" charset="0"/>
              </a:rPr>
              <a:t>Agenda</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lnSpcReduction="10000"/>
          </a:bodyPr>
          <a:lstStyle/>
          <a:p>
            <a:pPr>
              <a:lnSpc>
                <a:spcPct val="150000"/>
              </a:lnSpc>
            </a:pPr>
            <a:r>
              <a:rPr lang="en-US" sz="2400" dirty="0" smtClean="0">
                <a:solidFill>
                  <a:schemeClr val="bg1">
                    <a:lumMod val="85000"/>
                  </a:schemeClr>
                </a:solidFill>
                <a:latin typeface="Arial" panose="020B0604020202020204" pitchFamily="34" charset="0"/>
                <a:cs typeface="Arial" panose="020B0604020202020204" pitchFamily="34" charset="0"/>
              </a:rPr>
              <a:t>Introduction</a:t>
            </a:r>
          </a:p>
          <a:p>
            <a:pPr>
              <a:lnSpc>
                <a:spcPct val="150000"/>
              </a:lnSpc>
            </a:pPr>
            <a:r>
              <a:rPr lang="en-US" sz="2400" dirty="0" smtClean="0">
                <a:latin typeface="Arial" panose="020B0604020202020204" pitchFamily="34" charset="0"/>
                <a:cs typeface="Arial" panose="020B0604020202020204" pitchFamily="34" charset="0"/>
              </a:rPr>
              <a:t>Issues</a:t>
            </a:r>
          </a:p>
          <a:p>
            <a:pPr lvl="1">
              <a:lnSpc>
                <a:spcPct val="150000"/>
              </a:lnSpc>
            </a:pPr>
            <a:r>
              <a:rPr lang="en-US" sz="2400" dirty="0" smtClean="0">
                <a:latin typeface="Arial" panose="020B0604020202020204" pitchFamily="34" charset="0"/>
                <a:cs typeface="Arial" panose="020B0604020202020204" pitchFamily="34" charset="0"/>
              </a:rPr>
              <a:t>Product </a:t>
            </a:r>
          </a:p>
          <a:p>
            <a:pPr lvl="1">
              <a:lnSpc>
                <a:spcPct val="150000"/>
              </a:lnSpc>
            </a:pPr>
            <a:r>
              <a:rPr lang="en-US" sz="2400" dirty="0" smtClean="0">
                <a:latin typeface="Arial" panose="020B0604020202020204" pitchFamily="34" charset="0"/>
                <a:cs typeface="Arial" panose="020B0604020202020204" pitchFamily="34" charset="0"/>
              </a:rPr>
              <a:t>Underwriting</a:t>
            </a:r>
          </a:p>
          <a:p>
            <a:pPr lvl="1">
              <a:lnSpc>
                <a:spcPct val="150000"/>
              </a:lnSpc>
            </a:pPr>
            <a:r>
              <a:rPr lang="en-US" sz="2400" dirty="0" smtClean="0">
                <a:latin typeface="Arial" panose="020B0604020202020204" pitchFamily="34" charset="0"/>
                <a:cs typeface="Arial" panose="020B0604020202020204" pitchFamily="34" charset="0"/>
              </a:rPr>
              <a:t>Actuarial Standards applicable to </a:t>
            </a:r>
            <a:r>
              <a:rPr lang="en-US" sz="2400" dirty="0" smtClean="0">
                <a:latin typeface="Arial" panose="020B0604020202020204" pitchFamily="34" charset="0"/>
                <a:cs typeface="Arial" panose="020B0604020202020204" pitchFamily="34" charset="0"/>
              </a:rPr>
              <a:t>Pricing</a:t>
            </a:r>
          </a:p>
          <a:p>
            <a:pPr>
              <a:lnSpc>
                <a:spcPct val="150000"/>
              </a:lnSpc>
            </a:pPr>
            <a:r>
              <a:rPr lang="en-US" sz="2400" dirty="0">
                <a:solidFill>
                  <a:schemeClr val="bg1">
                    <a:lumMod val="85000"/>
                  </a:schemeClr>
                </a:solidFill>
                <a:latin typeface="Arial" panose="020B0604020202020204" pitchFamily="34" charset="0"/>
                <a:cs typeface="Arial" panose="020B0604020202020204" pitchFamily="34" charset="0"/>
              </a:rPr>
              <a:t>Pricing </a:t>
            </a:r>
            <a:r>
              <a:rPr lang="en-US" sz="2400" dirty="0" smtClean="0">
                <a:solidFill>
                  <a:schemeClr val="bg1">
                    <a:lumMod val="85000"/>
                  </a:schemeClr>
                </a:solidFill>
                <a:latin typeface="Arial" panose="020B0604020202020204" pitchFamily="34" charset="0"/>
                <a:cs typeface="Arial" panose="020B0604020202020204" pitchFamily="34" charset="0"/>
              </a:rPr>
              <a:t>Approaches</a:t>
            </a:r>
            <a:endParaRPr lang="en-US" sz="2400" dirty="0">
              <a:solidFill>
                <a:schemeClr val="bg1">
                  <a:lumMod val="85000"/>
                </a:schemeClr>
              </a:solidFill>
              <a:latin typeface="Arial" panose="020B0604020202020204" pitchFamily="34" charset="0"/>
              <a:cs typeface="Arial" panose="020B0604020202020204" pitchFamily="34" charset="0"/>
            </a:endParaRPr>
          </a:p>
          <a:p>
            <a:pPr>
              <a:lnSpc>
                <a:spcPct val="150000"/>
              </a:lnSpc>
            </a:pPr>
            <a:r>
              <a:rPr lang="en-US" sz="2400" dirty="0" smtClean="0">
                <a:solidFill>
                  <a:schemeClr val="bg1">
                    <a:lumMod val="85000"/>
                  </a:schemeClr>
                </a:solidFill>
                <a:latin typeface="Arial" panose="020B0604020202020204" pitchFamily="34" charset="0"/>
                <a:cs typeface="Arial" panose="020B0604020202020204" pitchFamily="34" charset="0"/>
              </a:rPr>
              <a:t>Challenges</a:t>
            </a:r>
          </a:p>
          <a:p>
            <a:pPr>
              <a:lnSpc>
                <a:spcPct val="150000"/>
              </a:lnSpc>
            </a:pPr>
            <a:r>
              <a:rPr lang="en-US" sz="2400" dirty="0" smtClean="0">
                <a:solidFill>
                  <a:schemeClr val="bg1">
                    <a:lumMod val="85000"/>
                  </a:schemeClr>
                </a:solidFill>
                <a:latin typeface="Arial" panose="020B0604020202020204" pitchFamily="34" charset="0"/>
                <a:cs typeface="Arial" panose="020B0604020202020204" pitchFamily="34" charset="0"/>
              </a:rPr>
              <a:t>Way </a:t>
            </a:r>
            <a:r>
              <a:rPr lang="en-US" sz="2400" dirty="0" smtClean="0">
                <a:solidFill>
                  <a:schemeClr val="bg1">
                    <a:lumMod val="85000"/>
                  </a:schemeClr>
                </a:solidFill>
                <a:latin typeface="Arial" panose="020B0604020202020204" pitchFamily="34" charset="0"/>
                <a:cs typeface="Arial" panose="020B0604020202020204" pitchFamily="34" charset="0"/>
              </a:rPr>
              <a:t>Forward</a:t>
            </a:r>
            <a:endParaRPr lang="en-US" dirty="0" smtClean="0">
              <a:solidFill>
                <a:schemeClr val="bg1">
                  <a:lumMod val="85000"/>
                </a:schemeClr>
              </a:solidFill>
              <a:latin typeface="Arial" panose="020B0604020202020204" pitchFamily="34" charset="0"/>
              <a:cs typeface="Arial" panose="020B0604020202020204" pitchFamily="34" charset="0"/>
            </a:endParaRPr>
          </a:p>
          <a:p>
            <a:pPr lvl="2"/>
            <a:endParaRPr lang="en-US"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smtClean="0">
                <a:latin typeface="Arial" panose="020B0604020202020204" pitchFamily="34" charset="0"/>
                <a:cs typeface="Arial" panose="020B0604020202020204" pitchFamily="34" charset="0"/>
              </a:rPr>
              <a:t>www.actuariesindia.org</a:t>
            </a:r>
            <a:endParaRPr lang="en-US">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1A13C416-6B76-4DFF-BC13-59A396451C72}" type="slidenum">
              <a:rPr lang="en-US" smtClean="0">
                <a:latin typeface="Arial" panose="020B0604020202020204" pitchFamily="34" charset="0"/>
                <a:cs typeface="Arial" panose="020B0604020202020204" pitchFamily="34" charset="0"/>
              </a:rPr>
              <a:pPr/>
              <a:t>7</a:t>
            </a:fld>
            <a:endParaRPr 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545995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smtClean="0">
                <a:latin typeface="Arial" panose="020B0604020202020204" pitchFamily="34" charset="0"/>
                <a:cs typeface="Arial" panose="020B0604020202020204" pitchFamily="34" charset="0"/>
              </a:rPr>
              <a:t>Product Issues</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lnSpcReduction="10000"/>
          </a:bodyPr>
          <a:lstStyle/>
          <a:p>
            <a:pPr algn="just"/>
            <a:r>
              <a:rPr lang="en-US" sz="2400" dirty="0" smtClean="0">
                <a:latin typeface="Arial" panose="020B0604020202020204" pitchFamily="34" charset="0"/>
                <a:cs typeface="Arial" panose="020B0604020202020204" pitchFamily="34" charset="0"/>
              </a:rPr>
              <a:t>Basic Classification</a:t>
            </a:r>
          </a:p>
          <a:p>
            <a:pPr marL="0" indent="0" algn="just">
              <a:buNone/>
            </a:pPr>
            <a:endParaRPr lang="en-US" sz="2400" dirty="0" smtClean="0">
              <a:latin typeface="Arial" panose="020B0604020202020204" pitchFamily="34" charset="0"/>
              <a:cs typeface="Arial" panose="020B0604020202020204" pitchFamily="34" charset="0"/>
            </a:endParaRPr>
          </a:p>
          <a:p>
            <a:pPr algn="just">
              <a:lnSpc>
                <a:spcPct val="120000"/>
              </a:lnSpc>
            </a:pPr>
            <a:r>
              <a:rPr lang="en-US" sz="2400" dirty="0" smtClean="0">
                <a:latin typeface="Arial" panose="020B0604020202020204" pitchFamily="34" charset="0"/>
                <a:cs typeface="Arial" panose="020B0604020202020204" pitchFamily="34" charset="0"/>
              </a:rPr>
              <a:t>How Coverage is Provided</a:t>
            </a:r>
          </a:p>
          <a:p>
            <a:pPr lvl="2" algn="just">
              <a:lnSpc>
                <a:spcPct val="120000"/>
              </a:lnSpc>
            </a:pPr>
            <a:r>
              <a:rPr lang="en-US" sz="2000" dirty="0" smtClean="0">
                <a:latin typeface="Arial" panose="020B0604020202020204" pitchFamily="34" charset="0"/>
                <a:cs typeface="Arial" panose="020B0604020202020204" pitchFamily="34" charset="0"/>
              </a:rPr>
              <a:t>Exposure Based</a:t>
            </a:r>
          </a:p>
          <a:p>
            <a:pPr lvl="3" algn="just">
              <a:lnSpc>
                <a:spcPct val="120000"/>
              </a:lnSpc>
            </a:pPr>
            <a:r>
              <a:rPr lang="en-US" sz="1800" dirty="0" smtClean="0">
                <a:latin typeface="Arial" panose="020B0604020202020204" pitchFamily="34" charset="0"/>
                <a:cs typeface="Arial" panose="020B0604020202020204" pitchFamily="34" charset="0"/>
              </a:rPr>
              <a:t>All Buyers</a:t>
            </a:r>
          </a:p>
          <a:p>
            <a:pPr lvl="3" algn="just">
              <a:lnSpc>
                <a:spcPct val="120000"/>
              </a:lnSpc>
            </a:pPr>
            <a:r>
              <a:rPr lang="en-US" sz="1800" dirty="0" smtClean="0">
                <a:latin typeface="Arial" panose="020B0604020202020204" pitchFamily="34" charset="0"/>
                <a:cs typeface="Arial" panose="020B0604020202020204" pitchFamily="34" charset="0"/>
              </a:rPr>
              <a:t>Specified Buyers</a:t>
            </a:r>
          </a:p>
          <a:p>
            <a:pPr lvl="2" algn="just">
              <a:lnSpc>
                <a:spcPct val="120000"/>
              </a:lnSpc>
            </a:pPr>
            <a:r>
              <a:rPr lang="en-US" sz="2000" dirty="0" smtClean="0">
                <a:latin typeface="Arial" panose="020B0604020202020204" pitchFamily="34" charset="0"/>
                <a:cs typeface="Arial" panose="020B0604020202020204" pitchFamily="34" charset="0"/>
              </a:rPr>
              <a:t>Shipment Based</a:t>
            </a:r>
          </a:p>
          <a:p>
            <a:pPr lvl="3" algn="just">
              <a:lnSpc>
                <a:spcPct val="120000"/>
              </a:lnSpc>
            </a:pPr>
            <a:r>
              <a:rPr lang="en-US" sz="1800" dirty="0" smtClean="0">
                <a:latin typeface="Arial" panose="020B0604020202020204" pitchFamily="34" charset="0"/>
                <a:cs typeface="Arial" panose="020B0604020202020204" pitchFamily="34" charset="0"/>
              </a:rPr>
              <a:t>Whole Turnover</a:t>
            </a:r>
          </a:p>
          <a:p>
            <a:pPr lvl="3" algn="just">
              <a:lnSpc>
                <a:spcPct val="120000"/>
              </a:lnSpc>
            </a:pPr>
            <a:r>
              <a:rPr lang="en-US" sz="1800" dirty="0" smtClean="0">
                <a:latin typeface="Arial" panose="020B0604020202020204" pitchFamily="34" charset="0"/>
                <a:cs typeface="Arial" panose="020B0604020202020204" pitchFamily="34" charset="0"/>
              </a:rPr>
              <a:t>Specific Shipment</a:t>
            </a:r>
          </a:p>
          <a:p>
            <a:pPr lvl="2" algn="just">
              <a:lnSpc>
                <a:spcPct val="120000"/>
              </a:lnSpc>
            </a:pPr>
            <a:r>
              <a:rPr lang="en-US" sz="2000" dirty="0" smtClean="0">
                <a:latin typeface="Arial" panose="020B0604020202020204" pitchFamily="34" charset="0"/>
                <a:cs typeface="Arial" panose="020B0604020202020204" pitchFamily="34" charset="0"/>
              </a:rPr>
              <a:t>ECIB – Export Credit Insurance for Banks</a:t>
            </a:r>
          </a:p>
          <a:p>
            <a:pPr lvl="2" algn="just">
              <a:lnSpc>
                <a:spcPct val="120000"/>
              </a:lnSpc>
            </a:pPr>
            <a:r>
              <a:rPr lang="en-US" sz="2000" dirty="0" smtClean="0">
                <a:latin typeface="Arial" panose="020B0604020202020204" pitchFamily="34" charset="0"/>
                <a:cs typeface="Arial" panose="020B0604020202020204" pitchFamily="34" charset="0"/>
              </a:rPr>
              <a:t>Projects – medium and long term</a:t>
            </a:r>
          </a:p>
          <a:p>
            <a:pPr lvl="3" algn="just">
              <a:lnSpc>
                <a:spcPct val="120000"/>
              </a:lnSpc>
            </a:pPr>
            <a:r>
              <a:rPr lang="en-US" sz="2400" dirty="0">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rPr>
              <a:t>Maximum Loss (similar to PML)</a:t>
            </a:r>
          </a:p>
          <a:p>
            <a:pPr lvl="3"/>
            <a:endParaRPr lang="en-US"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smtClean="0">
                <a:latin typeface="Arial" panose="020B0604020202020204" pitchFamily="34" charset="0"/>
                <a:cs typeface="Arial" panose="020B0604020202020204" pitchFamily="34" charset="0"/>
              </a:rPr>
              <a:t>www.actuariesindia.org</a:t>
            </a:r>
            <a:endParaRPr lang="en-US">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1A13C416-6B76-4DFF-BC13-59A396451C72}" type="slidenum">
              <a:rPr lang="en-US" smtClean="0">
                <a:latin typeface="Arial" panose="020B0604020202020204" pitchFamily="34" charset="0"/>
                <a:cs typeface="Arial" panose="020B0604020202020204" pitchFamily="34" charset="0"/>
              </a:rPr>
              <a:pPr/>
              <a:t>8</a:t>
            </a:fld>
            <a:endParaRPr 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556140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smtClean="0">
                <a:latin typeface="Arial" panose="020B0604020202020204" pitchFamily="34" charset="0"/>
                <a:cs typeface="Arial" panose="020B0604020202020204" pitchFamily="34" charset="0"/>
              </a:rPr>
              <a:t>Underwriting Issues</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lnSpcReduction="10000"/>
          </a:bodyPr>
          <a:lstStyle/>
          <a:p>
            <a:pPr algn="just">
              <a:lnSpc>
                <a:spcPct val="150000"/>
              </a:lnSpc>
            </a:pPr>
            <a:r>
              <a:rPr lang="en-US" sz="2400" dirty="0" smtClean="0">
                <a:latin typeface="Arial" panose="020B0604020202020204" pitchFamily="34" charset="0"/>
                <a:cs typeface="Arial" panose="020B0604020202020204" pitchFamily="34" charset="0"/>
              </a:rPr>
              <a:t>Somewhat similar to reinsurance - underwrite the underwriters </a:t>
            </a:r>
          </a:p>
          <a:p>
            <a:pPr algn="just">
              <a:lnSpc>
                <a:spcPct val="150000"/>
              </a:lnSpc>
            </a:pPr>
            <a:r>
              <a:rPr lang="en-US" sz="2400" dirty="0" smtClean="0">
                <a:latin typeface="Arial" panose="020B0604020202020204" pitchFamily="34" charset="0"/>
                <a:cs typeface="Arial" panose="020B0604020202020204" pitchFamily="34" charset="0"/>
              </a:rPr>
              <a:t>Go / No Go approach on Buyers</a:t>
            </a:r>
          </a:p>
          <a:p>
            <a:pPr algn="just">
              <a:lnSpc>
                <a:spcPct val="150000"/>
              </a:lnSpc>
            </a:pPr>
            <a:r>
              <a:rPr lang="en-US" sz="2400" dirty="0" smtClean="0">
                <a:latin typeface="Arial" panose="020B0604020202020204" pitchFamily="34" charset="0"/>
                <a:cs typeface="Arial" panose="020B0604020202020204" pitchFamily="34" charset="0"/>
              </a:rPr>
              <a:t>Experience record of </a:t>
            </a:r>
            <a:r>
              <a:rPr lang="en-US" sz="2400" dirty="0">
                <a:latin typeface="Arial" panose="020B0604020202020204" pitchFamily="34" charset="0"/>
                <a:cs typeface="Arial" panose="020B0604020202020204" pitchFamily="34" charset="0"/>
              </a:rPr>
              <a:t>E</a:t>
            </a:r>
            <a:r>
              <a:rPr lang="en-US" sz="2400" dirty="0" smtClean="0">
                <a:latin typeface="Arial" panose="020B0604020202020204" pitchFamily="34" charset="0"/>
                <a:cs typeface="Arial" panose="020B0604020202020204" pitchFamily="34" charset="0"/>
              </a:rPr>
              <a:t>xporters</a:t>
            </a:r>
          </a:p>
          <a:p>
            <a:pPr algn="just">
              <a:lnSpc>
                <a:spcPct val="150000"/>
              </a:lnSpc>
            </a:pPr>
            <a:r>
              <a:rPr lang="en-US" sz="2400" dirty="0" smtClean="0">
                <a:latin typeface="Arial" panose="020B0604020202020204" pitchFamily="34" charset="0"/>
                <a:cs typeface="Arial" panose="020B0604020202020204" pitchFamily="34" charset="0"/>
              </a:rPr>
              <a:t>Classification of Countries</a:t>
            </a:r>
          </a:p>
          <a:p>
            <a:pPr algn="just">
              <a:lnSpc>
                <a:spcPct val="150000"/>
              </a:lnSpc>
            </a:pPr>
            <a:r>
              <a:rPr lang="en-US" sz="2400" dirty="0" smtClean="0">
                <a:latin typeface="Arial" panose="020B0604020202020204" pitchFamily="34" charset="0"/>
                <a:cs typeface="Arial" panose="020B0604020202020204" pitchFamily="34" charset="0"/>
              </a:rPr>
              <a:t>Underlying Credit Structure</a:t>
            </a:r>
          </a:p>
          <a:p>
            <a:pPr algn="just">
              <a:lnSpc>
                <a:spcPct val="150000"/>
              </a:lnSpc>
            </a:pPr>
            <a:r>
              <a:rPr lang="en-US" sz="2400" dirty="0" smtClean="0">
                <a:latin typeface="Arial" panose="020B0604020202020204" pitchFamily="34" charset="0"/>
                <a:cs typeface="Arial" panose="020B0604020202020204" pitchFamily="34" charset="0"/>
              </a:rPr>
              <a:t>Published Data</a:t>
            </a:r>
          </a:p>
          <a:p>
            <a:pPr algn="just">
              <a:lnSpc>
                <a:spcPct val="150000"/>
              </a:lnSpc>
            </a:pPr>
            <a:r>
              <a:rPr lang="en-US" sz="2400" dirty="0" smtClean="0">
                <a:latin typeface="Arial" panose="020B0604020202020204" pitchFamily="34" charset="0"/>
                <a:cs typeface="Arial" panose="020B0604020202020204" pitchFamily="34" charset="0"/>
              </a:rPr>
              <a:t>Individual Research</a:t>
            </a:r>
          </a:p>
          <a:p>
            <a:pPr algn="just">
              <a:lnSpc>
                <a:spcPct val="150000"/>
              </a:lnSpc>
            </a:pPr>
            <a:r>
              <a:rPr lang="en-US" sz="2400" dirty="0" smtClean="0">
                <a:latin typeface="Arial" panose="020B0604020202020204" pitchFamily="34" charset="0"/>
                <a:cs typeface="Arial" panose="020B0604020202020204" pitchFamily="34" charset="0"/>
              </a:rPr>
              <a:t>Adverse Selection</a:t>
            </a:r>
            <a:endParaRPr lang="en-US" sz="24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smtClean="0">
                <a:latin typeface="Arial" panose="020B0604020202020204" pitchFamily="34" charset="0"/>
                <a:cs typeface="Arial" panose="020B0604020202020204" pitchFamily="34" charset="0"/>
              </a:rPr>
              <a:t>www.actuariesindia.org</a:t>
            </a:r>
            <a:endParaRPr lang="en-US">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1A13C416-6B76-4DFF-BC13-59A396451C72}" type="slidenum">
              <a:rPr lang="en-US" smtClean="0">
                <a:latin typeface="Arial" panose="020B0604020202020204" pitchFamily="34" charset="0"/>
                <a:cs typeface="Arial" panose="020B0604020202020204" pitchFamily="34" charset="0"/>
              </a:rPr>
              <a:pPr/>
              <a:t>9</a:t>
            </a:fld>
            <a:endParaRPr 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139278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ifeConvBirm02">
  <a:themeElements>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fontScheme name="LifeConvBirm02.ppt">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LifeConvBirm02.pp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ifeConvBirm02.ppt 2">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ifeConvBirm02.pp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ifeConvBirm02.ppt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ifeConvBirm02.ppt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947</TotalTime>
  <Words>938</Words>
  <Application>Microsoft Office PowerPoint</Application>
  <PresentationFormat>On-screen Show (4:3)</PresentationFormat>
  <Paragraphs>239</Paragraphs>
  <Slides>22</Slides>
  <Notes>0</Notes>
  <HiddenSlides>0</HiddenSlides>
  <MMClips>0</MMClips>
  <ScaleCrop>false</ScaleCrop>
  <HeadingPairs>
    <vt:vector size="6" baseType="variant">
      <vt:variant>
        <vt:lpstr>Theme</vt:lpstr>
      </vt:variant>
      <vt:variant>
        <vt:i4>2</vt:i4>
      </vt:variant>
      <vt:variant>
        <vt:lpstr>Embedded OLE Servers</vt:lpstr>
      </vt:variant>
      <vt:variant>
        <vt:i4>0</vt:i4>
      </vt:variant>
      <vt:variant>
        <vt:lpstr>Slide Titles</vt:lpstr>
      </vt:variant>
      <vt:variant>
        <vt:i4>22</vt:i4>
      </vt:variant>
    </vt:vector>
  </HeadingPairs>
  <TitlesOfParts>
    <vt:vector size="24" baseType="lpstr">
      <vt:lpstr>Office Theme</vt:lpstr>
      <vt:lpstr>LifeConvBirm02</vt:lpstr>
      <vt:lpstr>PowerPoint Presentation</vt:lpstr>
      <vt:lpstr>Acknowledgements</vt:lpstr>
      <vt:lpstr>Agenda</vt:lpstr>
      <vt:lpstr>Agenda</vt:lpstr>
      <vt:lpstr>Introduction to Export Credit Insurance</vt:lpstr>
      <vt:lpstr>Risks Covered</vt:lpstr>
      <vt:lpstr>Agenda</vt:lpstr>
      <vt:lpstr>Product Issues</vt:lpstr>
      <vt:lpstr>Underwriting Issues</vt:lpstr>
      <vt:lpstr>Actuarial Pricing Standards Issues</vt:lpstr>
      <vt:lpstr>Agenda</vt:lpstr>
      <vt:lpstr>Pricing Approaches</vt:lpstr>
      <vt:lpstr>Experience Rating</vt:lpstr>
      <vt:lpstr>Exposure Rating</vt:lpstr>
      <vt:lpstr>Agenda</vt:lpstr>
      <vt:lpstr>Challenges (1)</vt:lpstr>
      <vt:lpstr>Challenges (2)</vt:lpstr>
      <vt:lpstr>Challenges (3)</vt:lpstr>
      <vt:lpstr>Challenges (4)</vt:lpstr>
      <vt:lpstr>Agenda</vt:lpstr>
      <vt:lpstr>Way forward</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Aparajita Mitra</dc:creator>
  <cp:lastModifiedBy>Priyank Gupta</cp:lastModifiedBy>
  <cp:revision>176</cp:revision>
  <dcterms:created xsi:type="dcterms:W3CDTF">2011-07-20T12:11:57Z</dcterms:created>
  <dcterms:modified xsi:type="dcterms:W3CDTF">2015-12-04T09:54:10Z</dcterms:modified>
</cp:coreProperties>
</file>