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D"/>
    <a:srgbClr val="33B2B0"/>
    <a:srgbClr val="FAA217"/>
    <a:srgbClr val="0070A2"/>
    <a:srgbClr val="FAA611"/>
    <a:srgbClr val="009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29E74-E26B-48B7-AA1B-41FC204A1E7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7D3E3-D66F-4690-99D2-79ACB884762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3875"/>
            <a:ext cx="6667500" cy="666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37" y="152401"/>
            <a:ext cx="1867598" cy="9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29E74-E26B-48B7-AA1B-41FC204A1E7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7D3E3-D66F-4690-99D2-79ACB884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29E74-E26B-48B7-AA1B-41FC204A1E7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7D3E3-D66F-4690-99D2-79ACB884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29E74-E26B-48B7-AA1B-41FC204A1E7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7D3E3-D66F-4690-99D2-79ACB884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31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922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37" y="1"/>
            <a:ext cx="1867598" cy="90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3875"/>
            <a:ext cx="6667500" cy="666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37" y="152401"/>
            <a:ext cx="1867598" cy="9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803491"/>
            <a:ext cx="12466749" cy="79710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33B2B0"/>
                </a:solidFill>
                <a:latin typeface="Gotham" panose="02000604030000020004" pitchFamily="50" charset="0"/>
              </a:rPr>
              <a:t>InsurTech</a:t>
            </a:r>
            <a:r>
              <a:rPr lang="en-US" sz="3200" b="1" dirty="0">
                <a:solidFill>
                  <a:srgbClr val="33B2B0"/>
                </a:solidFill>
                <a:latin typeface="Gotham" panose="02000604030000020004" pitchFamily="50" charset="0"/>
              </a:rPr>
              <a:t>:</a:t>
            </a:r>
            <a:br>
              <a:rPr lang="en-US" sz="3200" b="1" dirty="0">
                <a:solidFill>
                  <a:srgbClr val="33B2B0"/>
                </a:solidFill>
                <a:latin typeface="Gotham" panose="02000604030000020004" pitchFamily="50" charset="0"/>
              </a:rPr>
            </a:br>
            <a:r>
              <a:rPr lang="en-US" sz="3200" b="1" dirty="0">
                <a:solidFill>
                  <a:srgbClr val="33B2B0"/>
                </a:solidFill>
                <a:latin typeface="Gotham" panose="02000604030000020004" pitchFamily="50" charset="0"/>
              </a:rPr>
              <a:t>New Frontiers for Predictions &amp; Judgements</a:t>
            </a:r>
            <a:endParaRPr lang="en-US" sz="3200" b="1" dirty="0">
              <a:solidFill>
                <a:srgbClr val="33B2B0"/>
              </a:solidFill>
              <a:latin typeface="Gotham" panose="02000604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0372" y="4703752"/>
            <a:ext cx="6851257" cy="436274"/>
          </a:xfrm>
        </p:spPr>
        <p:txBody>
          <a:bodyPr>
            <a:normAutofit lnSpcReduction="10000"/>
          </a:bodyPr>
          <a:lstStyle/>
          <a:p>
            <a:r>
              <a:rPr lang="it-IT" sz="2800" dirty="0">
                <a:solidFill>
                  <a:srgbClr val="0070A2"/>
                </a:solidFill>
                <a:latin typeface="Gotham Medium" panose="02000603030000020004" pitchFamily="2" charset="0"/>
              </a:rPr>
              <a:t>Dave Sandberg, FSA, CERA, MAAA</a:t>
            </a:r>
            <a:endParaRPr lang="en-US" sz="2800" dirty="0" smtClean="0">
              <a:solidFill>
                <a:srgbClr val="0070A2"/>
              </a:solidFill>
              <a:latin typeface="Gotham Medium" panose="0200060303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68" y="27789"/>
            <a:ext cx="1967264" cy="1967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20" y="2001768"/>
            <a:ext cx="3442760" cy="167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6822" y="5146741"/>
            <a:ext cx="6638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otham" panose="02000604030000020004" pitchFamily="50" charset="0"/>
              </a:rPr>
              <a:t>Designation: Society of Actuaries Elected Board Member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Gotham" panose="02000604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883" y="5610127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otham" panose="02000604030000020004" pitchFamily="50" charset="0"/>
              </a:rPr>
              <a:t>Date</a:t>
            </a:r>
            <a:r>
              <a:rPr lang="en-US" sz="2000" dirty="0" smtClean="0">
                <a:latin typeface="Gotham" panose="02000604030000020004" pitchFamily="50" charset="0"/>
              </a:rPr>
              <a:t>: 19</a:t>
            </a:r>
            <a:r>
              <a:rPr lang="en-US" sz="2000" baseline="30000" dirty="0" smtClean="0">
                <a:latin typeface="Gotham" panose="02000604030000020004" pitchFamily="50" charset="0"/>
              </a:rPr>
              <a:t>th</a:t>
            </a:r>
            <a:r>
              <a:rPr lang="en-US" sz="2000" dirty="0" smtClean="0">
                <a:latin typeface="Gotham" panose="02000604030000020004" pitchFamily="50" charset="0"/>
              </a:rPr>
              <a:t> Feb, 2020</a:t>
            </a:r>
            <a:endParaRPr lang="en-US" sz="2000" dirty="0" smtClean="0">
              <a:latin typeface="Gotham" panose="02000604030000020004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" y="62680"/>
            <a:ext cx="3569765" cy="1302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7" y="514179"/>
            <a:ext cx="3354852" cy="5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327" y="182206"/>
            <a:ext cx="9144000" cy="886741"/>
          </a:xfrm>
        </p:spPr>
        <p:txBody>
          <a:bodyPr>
            <a:noAutofit/>
          </a:bodyPr>
          <a:lstStyle/>
          <a:p>
            <a:r>
              <a:rPr lang="en-US" b="1" dirty="0"/>
              <a:t>End Results?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2" y="1506828"/>
            <a:ext cx="10577848" cy="491973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Increased volume &amp; greater penetration of coverage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Commodity (price competitive) insurance may become a subset of an experience or part of a trusted advisor role for a Lifetime of Individualized Risk Management Guidance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Can’t simplify complex interdependent risks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Refined Risk segmentation leads to uninsurable pools or discrimination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Valuation of data “asset” – What does that mean?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49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93" y="246600"/>
            <a:ext cx="10011177" cy="925378"/>
          </a:xfrm>
        </p:spPr>
        <p:txBody>
          <a:bodyPr>
            <a:normAutofit/>
          </a:bodyPr>
          <a:lstStyle/>
          <a:p>
            <a:r>
              <a:rPr lang="en-US" sz="4400" b="1" dirty="0"/>
              <a:t>Social/Cultural Challenges</a:t>
            </a:r>
            <a:endParaRPr lang="en-IN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93" y="1403797"/>
            <a:ext cx="10358907" cy="533185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Respectable navigating of privacy barriers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Corporate culture - Are customers and employees a community or a collective? Personalized touches or Impersonal? Empowered or Alienated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Fragmentary, incomplete social media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Demystify the Black Box - bad data in = wrong output &amp; reputational damage + little understanding of why data is wrong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Correlation does not equal causation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Many predictions are buried in written documentation. Can I get access to written documents U/Wing files, claim reports, medical files, annual reviews, open ended surveys?</a:t>
            </a:r>
          </a:p>
          <a:p>
            <a:pPr algn="l"/>
            <a:endParaRPr lang="en-US" dirty="0"/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098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8191"/>
            <a:ext cx="9144000" cy="20417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The Case for Change:</a:t>
            </a:r>
            <a:br>
              <a:rPr lang="en-US" b="1" dirty="0"/>
            </a:br>
            <a:r>
              <a:rPr lang="en-US" b="1" dirty="0"/>
              <a:t>AI, Analytics &amp; Actuaries</a:t>
            </a:r>
            <a:br>
              <a:rPr lang="en-US" b="1" dirty="0"/>
            </a:b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Dave Sandberg, FSA, CERA, MAAA</a:t>
            </a:r>
          </a:p>
          <a:p>
            <a:r>
              <a:rPr lang="en-US" b="1" dirty="0"/>
              <a:t>Society of Actuaries Elected Board Member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9519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31" y="566441"/>
            <a:ext cx="9959662" cy="784292"/>
          </a:xfrm>
        </p:spPr>
        <p:txBody>
          <a:bodyPr>
            <a:noAutofit/>
          </a:bodyPr>
          <a:lstStyle/>
          <a:p>
            <a:r>
              <a:rPr lang="en-US" sz="4000" b="1" dirty="0"/>
              <a:t>AI, Analytics &amp; </a:t>
            </a:r>
            <a:r>
              <a:rPr lang="en-US" sz="4000" b="1" dirty="0" smtClean="0"/>
              <a:t>Actuaries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IN" sz="4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D9DB371-2D7D-47D3-B306-847A6C959348}"/>
              </a:ext>
            </a:extLst>
          </p:cNvPr>
          <p:cNvSpPr txBox="1">
            <a:spLocks/>
          </p:cNvSpPr>
          <p:nvPr/>
        </p:nvSpPr>
        <p:spPr>
          <a:xfrm>
            <a:off x="628650" y="422698"/>
            <a:ext cx="7886700" cy="1276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F254E65-4625-4D00-A9DC-2CF3F700D4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71132" y="6553777"/>
            <a:ext cx="457200" cy="243840"/>
          </a:xfrm>
          <a:prstGeom prst="rect">
            <a:avLst/>
          </a:prstGeom>
        </p:spPr>
        <p:txBody>
          <a:bodyPr/>
          <a:lstStyle/>
          <a:p>
            <a:fld id="{25C4F4D4-6F9F-4101-B420-EAE9BABB75B0}" type="slidenum">
              <a:rPr lang="en-US" sz="1100" smtClean="0"/>
              <a:pPr/>
              <a:t>13</a:t>
            </a:fld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0880D4-093B-4270-A173-351600B22265}"/>
              </a:ext>
            </a:extLst>
          </p:cNvPr>
          <p:cNvSpPr txBox="1"/>
          <p:nvPr/>
        </p:nvSpPr>
        <p:spPr>
          <a:xfrm>
            <a:off x="628651" y="1663720"/>
            <a:ext cx="36576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AI transforming professional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865616-81D4-49AC-9C39-CC62346D08E6}"/>
              </a:ext>
            </a:extLst>
          </p:cNvPr>
          <p:cNvSpPr txBox="1"/>
          <p:nvPr/>
        </p:nvSpPr>
        <p:spPr>
          <a:xfrm>
            <a:off x="4857751" y="1663720"/>
            <a:ext cx="36576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Changing nature and understanding of risk and uncertainty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991ED2-D863-4DE1-ACE6-DFFFDD8214F5}"/>
              </a:ext>
            </a:extLst>
          </p:cNvPr>
          <p:cNvSpPr txBox="1"/>
          <p:nvPr/>
        </p:nvSpPr>
        <p:spPr>
          <a:xfrm>
            <a:off x="914400" y="3416031"/>
            <a:ext cx="7315200" cy="10972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Transforming finance &amp; mitigation </a:t>
            </a:r>
          </a:p>
          <a:p>
            <a:pPr algn="ctr"/>
            <a:r>
              <a:rPr lang="en-US" sz="3200" b="1" dirty="0"/>
              <a:t>of risk (insurance)</a:t>
            </a:r>
          </a:p>
        </p:txBody>
      </p:sp>
      <p:cxnSp>
        <p:nvCxnSpPr>
          <p:cNvPr id="9" name="Connector: Elbow 9">
            <a:extLst>
              <a:ext uri="{FF2B5EF4-FFF2-40B4-BE49-F238E27FC236}">
                <a16:creationId xmlns:a16="http://schemas.microsoft.com/office/drawing/2014/main" xmlns="" id="{FF30BDF8-1D3D-4530-B1FB-EE98BB553D62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16200000" flipH="1">
            <a:off x="3177179" y="2021209"/>
            <a:ext cx="675093" cy="2114549"/>
          </a:xfrm>
          <a:prstGeom prst="bentConnector3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11">
            <a:extLst>
              <a:ext uri="{FF2B5EF4-FFF2-40B4-BE49-F238E27FC236}">
                <a16:creationId xmlns:a16="http://schemas.microsoft.com/office/drawing/2014/main" xmlns="" id="{346F31BF-6901-4DE6-8B8C-7AE743E5293E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5537951" y="2267430"/>
            <a:ext cx="182651" cy="2114551"/>
          </a:xfrm>
          <a:prstGeom prst="bentConnector3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E9E649-F892-4EEA-9C7B-26D3F23677FE}"/>
              </a:ext>
            </a:extLst>
          </p:cNvPr>
          <p:cNvSpPr txBox="1"/>
          <p:nvPr/>
        </p:nvSpPr>
        <p:spPr>
          <a:xfrm>
            <a:off x="914400" y="4907153"/>
            <a:ext cx="7315200" cy="1097280"/>
          </a:xfrm>
          <a:prstGeom prst="rect">
            <a:avLst/>
          </a:prstGeom>
          <a:solidFill>
            <a:srgbClr val="74C4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Actuaries: Opportunity for innovation, challenge of transformation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22FB4C1-B466-40CF-B3A3-15EE70B02BB9}"/>
              </a:ext>
            </a:extLst>
          </p:cNvPr>
          <p:cNvCxnSpPr/>
          <p:nvPr/>
        </p:nvCxnSpPr>
        <p:spPr>
          <a:xfrm>
            <a:off x="4572000" y="4513311"/>
            <a:ext cx="0" cy="39229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1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55313"/>
            <a:ext cx="12192000" cy="540268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918304" y="507423"/>
            <a:ext cx="8019758" cy="4847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Artificial Intelligence reduces the cost of prediction</a:t>
            </a:r>
            <a:endParaRPr lang="en-US" sz="3000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65451E8F-A673-47DC-86E2-34DF25A963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45012" y="6583317"/>
            <a:ext cx="493050" cy="201819"/>
          </a:xfrm>
          <a:prstGeom prst="rect">
            <a:avLst/>
          </a:prstGeom>
        </p:spPr>
        <p:txBody>
          <a:bodyPr/>
          <a:lstStyle/>
          <a:p>
            <a:fld id="{25C4F4D4-6F9F-4101-B420-EAE9BABB75B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18" y="1523777"/>
            <a:ext cx="6043309" cy="4350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300" y="2800761"/>
            <a:ext cx="1623389" cy="111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200" dirty="0">
                <a:solidFill>
                  <a:srgbClr val="000000"/>
                </a:solidFill>
                <a:latin typeface="Calibri Light"/>
                <a:cs typeface="Franklin Gothic Medium"/>
              </a:rPr>
              <a:t>$</a:t>
            </a:r>
          </a:p>
          <a:p>
            <a:pPr algn="ctr" defTabSz="685800">
              <a:defRPr/>
            </a:pPr>
            <a:r>
              <a:rPr lang="en-US" sz="2200" b="1" dirty="0">
                <a:solidFill>
                  <a:srgbClr val="024D7C"/>
                </a:solidFill>
                <a:latin typeface="Calibri Light"/>
              </a:rPr>
              <a:t>Cost of</a:t>
            </a:r>
          </a:p>
          <a:p>
            <a:pPr algn="ctr" defTabSz="685800">
              <a:defRPr/>
            </a:pPr>
            <a:r>
              <a:rPr lang="en-US" sz="2200" b="1" dirty="0">
                <a:solidFill>
                  <a:srgbClr val="024D7C"/>
                </a:solidFill>
                <a:latin typeface="Calibri Light"/>
              </a:rPr>
              <a:t>Prediction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1164" y="5336403"/>
            <a:ext cx="3065589" cy="1176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875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xmlns="" id="{A97341ED-1856-41FB-9CFB-A035336291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0508" y="5959437"/>
            <a:ext cx="8151277" cy="4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defTabSz="513839">
              <a:tabLst>
                <a:tab pos="431006" algn="l"/>
              </a:tabLst>
            </a:pPr>
            <a:r>
              <a:rPr lang="en-US" sz="1400" dirty="0"/>
              <a:t>SOURCE: Ajay Agrawal, Joshua Gans, Avi Goldfarb, </a:t>
            </a:r>
            <a:r>
              <a:rPr lang="en-US" sz="1400" i="1" dirty="0"/>
              <a:t>Prediction Machines: The Simple Economics of Artificial Intelligence, 2018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49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13645"/>
            <a:ext cx="12192000" cy="554435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7101" y="311461"/>
            <a:ext cx="8566865" cy="6232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Skills (intelligence) taxonomy</a:t>
            </a:r>
            <a:endParaRPr lang="en-US" sz="4000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153C0330-6D85-45AD-9567-8AC730E5C3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45012" y="6583317"/>
            <a:ext cx="484870" cy="199717"/>
          </a:xfrm>
          <a:prstGeom prst="rect">
            <a:avLst/>
          </a:prstGeom>
        </p:spPr>
        <p:txBody>
          <a:bodyPr/>
          <a:lstStyle/>
          <a:p>
            <a:fld id="{25C4F4D4-6F9F-4101-B420-EAE9BABB75B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6E250D4-8BFB-4BE2-8E64-C92B4E823E7B}"/>
              </a:ext>
            </a:extLst>
          </p:cNvPr>
          <p:cNvGrpSpPr/>
          <p:nvPr/>
        </p:nvGrpSpPr>
        <p:grpSpPr>
          <a:xfrm>
            <a:off x="667101" y="2018846"/>
            <a:ext cx="1225667" cy="922033"/>
            <a:chOff x="1354337" y="2459543"/>
            <a:chExt cx="1225667" cy="922033"/>
          </a:xfrm>
        </p:grpSpPr>
        <p:sp>
          <p:nvSpPr>
            <p:cNvPr id="7" name="Rectangle 286">
              <a:extLst>
                <a:ext uri="{FF2B5EF4-FFF2-40B4-BE49-F238E27FC236}">
                  <a16:creationId xmlns:a16="http://schemas.microsoft.com/office/drawing/2014/main" xmlns="" id="{1EDBD1F3-BF41-4FBA-AD74-03A999118125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54337" y="3073799"/>
              <a:ext cx="12256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877532">
                <a:buClr>
                  <a:srgbClr val="002960"/>
                </a:buClr>
                <a:defRPr/>
              </a:pPr>
              <a:r>
                <a:rPr lang="en-US" sz="2000" b="1" dirty="0">
                  <a:solidFill>
                    <a:srgbClr val="024D7C"/>
                  </a:solidFill>
                  <a:latin typeface="Calibri Light"/>
                </a:rPr>
                <a:t>Meta-skills</a:t>
              </a:r>
              <a:endParaRPr lang="en-US" sz="1800" b="1" dirty="0">
                <a:solidFill>
                  <a:srgbClr val="024D7C"/>
                </a:solidFill>
                <a:latin typeface="Calibri Light"/>
              </a:endParaRPr>
            </a:p>
          </p:txBody>
        </p:sp>
        <p:sp>
          <p:nvSpPr>
            <p:cNvPr id="8" name="Freeform 85">
              <a:extLst>
                <a:ext uri="{FF2B5EF4-FFF2-40B4-BE49-F238E27FC236}">
                  <a16:creationId xmlns:a16="http://schemas.microsoft.com/office/drawing/2014/main" xmlns="" id="{6CFD73E5-56F9-48A6-9AA5-A5435CE1E8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0429" y="2459543"/>
              <a:ext cx="373483" cy="548640"/>
            </a:xfrm>
            <a:custGeom>
              <a:avLst/>
              <a:gdLst>
                <a:gd name="T0" fmla="*/ 82 w 1654"/>
                <a:gd name="T1" fmla="*/ 2203 h 2671"/>
                <a:gd name="T2" fmla="*/ 32 w 1654"/>
                <a:gd name="T3" fmla="*/ 1599 h 2671"/>
                <a:gd name="T4" fmla="*/ 117 w 1654"/>
                <a:gd name="T5" fmla="*/ 1411 h 2671"/>
                <a:gd name="T6" fmla="*/ 259 w 1654"/>
                <a:gd name="T7" fmla="*/ 1225 h 2671"/>
                <a:gd name="T8" fmla="*/ 327 w 1654"/>
                <a:gd name="T9" fmla="*/ 794 h 2671"/>
                <a:gd name="T10" fmla="*/ 739 w 1654"/>
                <a:gd name="T11" fmla="*/ 678 h 2671"/>
                <a:gd name="T12" fmla="*/ 792 w 1654"/>
                <a:gd name="T13" fmla="*/ 793 h 2671"/>
                <a:gd name="T14" fmla="*/ 773 w 1654"/>
                <a:gd name="T15" fmla="*/ 999 h 2671"/>
                <a:gd name="T16" fmla="*/ 874 w 1654"/>
                <a:gd name="T17" fmla="*/ 934 h 2671"/>
                <a:gd name="T18" fmla="*/ 851 w 1654"/>
                <a:gd name="T19" fmla="*/ 711 h 2671"/>
                <a:gd name="T20" fmla="*/ 1046 w 1654"/>
                <a:gd name="T21" fmla="*/ 657 h 2671"/>
                <a:gd name="T22" fmla="*/ 1389 w 1654"/>
                <a:gd name="T23" fmla="*/ 1080 h 2671"/>
                <a:gd name="T24" fmla="*/ 1455 w 1654"/>
                <a:gd name="T25" fmla="*/ 1302 h 2671"/>
                <a:gd name="T26" fmla="*/ 1568 w 1654"/>
                <a:gd name="T27" fmla="*/ 2200 h 2671"/>
                <a:gd name="T28" fmla="*/ 619 w 1654"/>
                <a:gd name="T29" fmla="*/ 2641 h 2671"/>
                <a:gd name="T30" fmla="*/ 1332 w 1654"/>
                <a:gd name="T31" fmla="*/ 2310 h 2671"/>
                <a:gd name="T32" fmla="*/ 1484 w 1654"/>
                <a:gd name="T33" fmla="*/ 1610 h 2671"/>
                <a:gd name="T34" fmla="*/ 1438 w 1654"/>
                <a:gd name="T35" fmla="*/ 1510 h 2671"/>
                <a:gd name="T36" fmla="*/ 1194 w 1654"/>
                <a:gd name="T37" fmla="*/ 1252 h 2671"/>
                <a:gd name="T38" fmla="*/ 477 w 1654"/>
                <a:gd name="T39" fmla="*/ 1240 h 2671"/>
                <a:gd name="T40" fmla="*/ 154 w 1654"/>
                <a:gd name="T41" fmla="*/ 2029 h 2671"/>
                <a:gd name="T42" fmla="*/ 619 w 1654"/>
                <a:gd name="T43" fmla="*/ 2501 h 2671"/>
                <a:gd name="T44" fmla="*/ 1069 w 1654"/>
                <a:gd name="T45" fmla="*/ 2488 h 2671"/>
                <a:gd name="T46" fmla="*/ 297 w 1654"/>
                <a:gd name="T47" fmla="*/ 1922 h 2671"/>
                <a:gd name="T48" fmla="*/ 398 w 1654"/>
                <a:gd name="T49" fmla="*/ 1945 h 2671"/>
                <a:gd name="T50" fmla="*/ 281 w 1654"/>
                <a:gd name="T51" fmla="*/ 1720 h 2671"/>
                <a:gd name="T52" fmla="*/ 450 w 1654"/>
                <a:gd name="T53" fmla="*/ 1716 h 2671"/>
                <a:gd name="T54" fmla="*/ 364 w 1654"/>
                <a:gd name="T55" fmla="*/ 1693 h 2671"/>
                <a:gd name="T56" fmla="*/ 394 w 1654"/>
                <a:gd name="T57" fmla="*/ 1830 h 2671"/>
                <a:gd name="T58" fmla="*/ 430 w 1654"/>
                <a:gd name="T59" fmla="*/ 2011 h 2671"/>
                <a:gd name="T60" fmla="*/ 500 w 1654"/>
                <a:gd name="T61" fmla="*/ 1837 h 2671"/>
                <a:gd name="T62" fmla="*/ 550 w 1654"/>
                <a:gd name="T63" fmla="*/ 1725 h 2671"/>
                <a:gd name="T64" fmla="*/ 605 w 1654"/>
                <a:gd name="T65" fmla="*/ 1724 h 2671"/>
                <a:gd name="T66" fmla="*/ 648 w 1654"/>
                <a:gd name="T67" fmla="*/ 1735 h 2671"/>
                <a:gd name="T68" fmla="*/ 647 w 1654"/>
                <a:gd name="T69" fmla="*/ 1916 h 2671"/>
                <a:gd name="T70" fmla="*/ 615 w 1654"/>
                <a:gd name="T71" fmla="*/ 1965 h 2671"/>
                <a:gd name="T72" fmla="*/ 552 w 1654"/>
                <a:gd name="T73" fmla="*/ 1965 h 2671"/>
                <a:gd name="T74" fmla="*/ 500 w 1654"/>
                <a:gd name="T75" fmla="*/ 1837 h 2671"/>
                <a:gd name="T76" fmla="*/ 735 w 1654"/>
                <a:gd name="T77" fmla="*/ 1816 h 2671"/>
                <a:gd name="T78" fmla="*/ 785 w 1654"/>
                <a:gd name="T79" fmla="*/ 1840 h 2671"/>
                <a:gd name="T80" fmla="*/ 735 w 1654"/>
                <a:gd name="T81" fmla="*/ 2010 h 2671"/>
                <a:gd name="T82" fmla="*/ 869 w 1654"/>
                <a:gd name="T83" fmla="*/ 1650 h 2671"/>
                <a:gd name="T84" fmla="*/ 900 w 1654"/>
                <a:gd name="T85" fmla="*/ 1979 h 2671"/>
                <a:gd name="T86" fmla="*/ 994 w 1654"/>
                <a:gd name="T87" fmla="*/ 2006 h 2671"/>
                <a:gd name="T88" fmla="*/ 837 w 1654"/>
                <a:gd name="T89" fmla="*/ 2032 h 2671"/>
                <a:gd name="T90" fmla="*/ 1036 w 1654"/>
                <a:gd name="T91" fmla="*/ 1868 h 2671"/>
                <a:gd name="T92" fmla="*/ 1057 w 1654"/>
                <a:gd name="T93" fmla="*/ 1650 h 2671"/>
                <a:gd name="T94" fmla="*/ 1088 w 1654"/>
                <a:gd name="T95" fmla="*/ 1981 h 2671"/>
                <a:gd name="T96" fmla="*/ 1187 w 1654"/>
                <a:gd name="T97" fmla="*/ 2006 h 2671"/>
                <a:gd name="T98" fmla="*/ 1037 w 1654"/>
                <a:gd name="T99" fmla="*/ 2031 h 2671"/>
                <a:gd name="T100" fmla="*/ 1231 w 1654"/>
                <a:gd name="T101" fmla="*/ 2000 h 2671"/>
                <a:gd name="T102" fmla="*/ 1261 w 1654"/>
                <a:gd name="T103" fmla="*/ 1947 h 2671"/>
                <a:gd name="T104" fmla="*/ 1275 w 1654"/>
                <a:gd name="T105" fmla="*/ 1848 h 2671"/>
                <a:gd name="T106" fmla="*/ 1300 w 1654"/>
                <a:gd name="T107" fmla="*/ 1643 h 2671"/>
                <a:gd name="T108" fmla="*/ 1364 w 1654"/>
                <a:gd name="T109" fmla="*/ 1743 h 2671"/>
                <a:gd name="T110" fmla="*/ 1301 w 1654"/>
                <a:gd name="T111" fmla="*/ 1693 h 2671"/>
                <a:gd name="T112" fmla="*/ 1331 w 1654"/>
                <a:gd name="T113" fmla="*/ 1832 h 2671"/>
                <a:gd name="T114" fmla="*/ 1231 w 1654"/>
                <a:gd name="T115" fmla="*/ 2000 h 2671"/>
                <a:gd name="T116" fmla="*/ 680 w 1654"/>
                <a:gd name="T117" fmla="*/ 34 h 2671"/>
                <a:gd name="T118" fmla="*/ 1047 w 1654"/>
                <a:gd name="T119" fmla="*/ 99 h 2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4" h="2671">
                  <a:moveTo>
                    <a:pt x="619" y="2641"/>
                  </a:moveTo>
                  <a:cubicBezTo>
                    <a:pt x="376" y="2574"/>
                    <a:pt x="190" y="2422"/>
                    <a:pt x="82" y="2203"/>
                  </a:cubicBezTo>
                  <a:cubicBezTo>
                    <a:pt x="20" y="2076"/>
                    <a:pt x="0" y="1989"/>
                    <a:pt x="0" y="1839"/>
                  </a:cubicBezTo>
                  <a:cubicBezTo>
                    <a:pt x="0" y="1739"/>
                    <a:pt x="7" y="1687"/>
                    <a:pt x="32" y="1599"/>
                  </a:cubicBezTo>
                  <a:cubicBezTo>
                    <a:pt x="50" y="1538"/>
                    <a:pt x="72" y="1479"/>
                    <a:pt x="81" y="1468"/>
                  </a:cubicBezTo>
                  <a:cubicBezTo>
                    <a:pt x="90" y="1458"/>
                    <a:pt x="106" y="1432"/>
                    <a:pt x="117" y="1411"/>
                  </a:cubicBezTo>
                  <a:cubicBezTo>
                    <a:pt x="127" y="1390"/>
                    <a:pt x="164" y="1339"/>
                    <a:pt x="197" y="1298"/>
                  </a:cubicBezTo>
                  <a:lnTo>
                    <a:pt x="259" y="1225"/>
                  </a:lnTo>
                  <a:lnTo>
                    <a:pt x="261" y="1077"/>
                  </a:lnTo>
                  <a:cubicBezTo>
                    <a:pt x="264" y="921"/>
                    <a:pt x="279" y="859"/>
                    <a:pt x="327" y="794"/>
                  </a:cubicBezTo>
                  <a:cubicBezTo>
                    <a:pt x="375" y="729"/>
                    <a:pt x="481" y="677"/>
                    <a:pt x="611" y="655"/>
                  </a:cubicBezTo>
                  <a:cubicBezTo>
                    <a:pt x="673" y="645"/>
                    <a:pt x="684" y="647"/>
                    <a:pt x="739" y="678"/>
                  </a:cubicBezTo>
                  <a:lnTo>
                    <a:pt x="799" y="711"/>
                  </a:lnTo>
                  <a:lnTo>
                    <a:pt x="792" y="793"/>
                  </a:lnTo>
                  <a:cubicBezTo>
                    <a:pt x="788" y="838"/>
                    <a:pt x="781" y="901"/>
                    <a:pt x="776" y="934"/>
                  </a:cubicBezTo>
                  <a:cubicBezTo>
                    <a:pt x="770" y="966"/>
                    <a:pt x="769" y="996"/>
                    <a:pt x="773" y="999"/>
                  </a:cubicBezTo>
                  <a:cubicBezTo>
                    <a:pt x="781" y="1008"/>
                    <a:pt x="869" y="1008"/>
                    <a:pt x="877" y="999"/>
                  </a:cubicBezTo>
                  <a:cubicBezTo>
                    <a:pt x="881" y="996"/>
                    <a:pt x="880" y="966"/>
                    <a:pt x="874" y="934"/>
                  </a:cubicBezTo>
                  <a:cubicBezTo>
                    <a:pt x="869" y="901"/>
                    <a:pt x="862" y="838"/>
                    <a:pt x="858" y="793"/>
                  </a:cubicBezTo>
                  <a:lnTo>
                    <a:pt x="851" y="711"/>
                  </a:lnTo>
                  <a:lnTo>
                    <a:pt x="910" y="679"/>
                  </a:lnTo>
                  <a:cubicBezTo>
                    <a:pt x="964" y="649"/>
                    <a:pt x="975" y="647"/>
                    <a:pt x="1046" y="657"/>
                  </a:cubicBezTo>
                  <a:cubicBezTo>
                    <a:pt x="1204" y="679"/>
                    <a:pt x="1331" y="767"/>
                    <a:pt x="1368" y="879"/>
                  </a:cubicBezTo>
                  <a:cubicBezTo>
                    <a:pt x="1379" y="914"/>
                    <a:pt x="1388" y="993"/>
                    <a:pt x="1389" y="1080"/>
                  </a:cubicBezTo>
                  <a:lnTo>
                    <a:pt x="1392" y="1223"/>
                  </a:lnTo>
                  <a:lnTo>
                    <a:pt x="1455" y="1302"/>
                  </a:lnTo>
                  <a:cubicBezTo>
                    <a:pt x="1588" y="1469"/>
                    <a:pt x="1639" y="1601"/>
                    <a:pt x="1647" y="1798"/>
                  </a:cubicBezTo>
                  <a:cubicBezTo>
                    <a:pt x="1654" y="1970"/>
                    <a:pt x="1637" y="2057"/>
                    <a:pt x="1568" y="2200"/>
                  </a:cubicBezTo>
                  <a:cubicBezTo>
                    <a:pt x="1425" y="2495"/>
                    <a:pt x="1137" y="2671"/>
                    <a:pt x="808" y="2667"/>
                  </a:cubicBezTo>
                  <a:cubicBezTo>
                    <a:pt x="750" y="2666"/>
                    <a:pt x="669" y="2655"/>
                    <a:pt x="619" y="2641"/>
                  </a:cubicBezTo>
                  <a:close/>
                  <a:moveTo>
                    <a:pt x="1069" y="2488"/>
                  </a:moveTo>
                  <a:cubicBezTo>
                    <a:pt x="1178" y="2443"/>
                    <a:pt x="1251" y="2394"/>
                    <a:pt x="1332" y="2310"/>
                  </a:cubicBezTo>
                  <a:cubicBezTo>
                    <a:pt x="1475" y="2162"/>
                    <a:pt x="1545" y="1944"/>
                    <a:pt x="1513" y="1743"/>
                  </a:cubicBezTo>
                  <a:cubicBezTo>
                    <a:pt x="1496" y="1630"/>
                    <a:pt x="1494" y="1620"/>
                    <a:pt x="1484" y="1610"/>
                  </a:cubicBezTo>
                  <a:cubicBezTo>
                    <a:pt x="1479" y="1606"/>
                    <a:pt x="1475" y="1594"/>
                    <a:pt x="1475" y="1584"/>
                  </a:cubicBezTo>
                  <a:cubicBezTo>
                    <a:pt x="1475" y="1574"/>
                    <a:pt x="1458" y="1541"/>
                    <a:pt x="1438" y="1510"/>
                  </a:cubicBezTo>
                  <a:cubicBezTo>
                    <a:pt x="1417" y="1480"/>
                    <a:pt x="1400" y="1449"/>
                    <a:pt x="1400" y="1442"/>
                  </a:cubicBezTo>
                  <a:cubicBezTo>
                    <a:pt x="1400" y="1419"/>
                    <a:pt x="1268" y="1298"/>
                    <a:pt x="1194" y="1252"/>
                  </a:cubicBezTo>
                  <a:cubicBezTo>
                    <a:pt x="1067" y="1175"/>
                    <a:pt x="988" y="1153"/>
                    <a:pt x="831" y="1151"/>
                  </a:cubicBezTo>
                  <a:cubicBezTo>
                    <a:pt x="676" y="1150"/>
                    <a:pt x="610" y="1167"/>
                    <a:pt x="477" y="1240"/>
                  </a:cubicBezTo>
                  <a:cubicBezTo>
                    <a:pt x="329" y="1321"/>
                    <a:pt x="204" y="1478"/>
                    <a:pt x="156" y="1643"/>
                  </a:cubicBezTo>
                  <a:cubicBezTo>
                    <a:pt x="126" y="1747"/>
                    <a:pt x="125" y="1934"/>
                    <a:pt x="154" y="2029"/>
                  </a:cubicBezTo>
                  <a:cubicBezTo>
                    <a:pt x="186" y="2134"/>
                    <a:pt x="258" y="2252"/>
                    <a:pt x="339" y="2331"/>
                  </a:cubicBezTo>
                  <a:cubicBezTo>
                    <a:pt x="425" y="2416"/>
                    <a:pt x="498" y="2460"/>
                    <a:pt x="619" y="2501"/>
                  </a:cubicBezTo>
                  <a:cubicBezTo>
                    <a:pt x="694" y="2527"/>
                    <a:pt x="725" y="2531"/>
                    <a:pt x="844" y="2527"/>
                  </a:cubicBezTo>
                  <a:cubicBezTo>
                    <a:pt x="960" y="2524"/>
                    <a:pt x="994" y="2518"/>
                    <a:pt x="1069" y="2488"/>
                  </a:cubicBezTo>
                  <a:close/>
                  <a:moveTo>
                    <a:pt x="302" y="2015"/>
                  </a:moveTo>
                  <a:cubicBezTo>
                    <a:pt x="283" y="1991"/>
                    <a:pt x="279" y="1928"/>
                    <a:pt x="297" y="1922"/>
                  </a:cubicBezTo>
                  <a:cubicBezTo>
                    <a:pt x="305" y="1919"/>
                    <a:pt x="319" y="1931"/>
                    <a:pt x="327" y="1949"/>
                  </a:cubicBezTo>
                  <a:cubicBezTo>
                    <a:pt x="346" y="1991"/>
                    <a:pt x="392" y="1988"/>
                    <a:pt x="398" y="1945"/>
                  </a:cubicBezTo>
                  <a:cubicBezTo>
                    <a:pt x="401" y="1924"/>
                    <a:pt x="388" y="1900"/>
                    <a:pt x="353" y="1864"/>
                  </a:cubicBezTo>
                  <a:cubicBezTo>
                    <a:pt x="289" y="1797"/>
                    <a:pt x="271" y="1762"/>
                    <a:pt x="281" y="1720"/>
                  </a:cubicBezTo>
                  <a:cubicBezTo>
                    <a:pt x="294" y="1670"/>
                    <a:pt x="324" y="1643"/>
                    <a:pt x="369" y="1643"/>
                  </a:cubicBezTo>
                  <a:cubicBezTo>
                    <a:pt x="414" y="1643"/>
                    <a:pt x="450" y="1676"/>
                    <a:pt x="450" y="1716"/>
                  </a:cubicBezTo>
                  <a:cubicBezTo>
                    <a:pt x="450" y="1751"/>
                    <a:pt x="405" y="1753"/>
                    <a:pt x="396" y="1718"/>
                  </a:cubicBezTo>
                  <a:cubicBezTo>
                    <a:pt x="392" y="1703"/>
                    <a:pt x="379" y="1693"/>
                    <a:pt x="364" y="1693"/>
                  </a:cubicBezTo>
                  <a:cubicBezTo>
                    <a:pt x="343" y="1693"/>
                    <a:pt x="338" y="1701"/>
                    <a:pt x="338" y="1731"/>
                  </a:cubicBezTo>
                  <a:cubicBezTo>
                    <a:pt x="338" y="1759"/>
                    <a:pt x="353" y="1786"/>
                    <a:pt x="394" y="1830"/>
                  </a:cubicBezTo>
                  <a:cubicBezTo>
                    <a:pt x="441" y="1881"/>
                    <a:pt x="450" y="1898"/>
                    <a:pt x="450" y="1941"/>
                  </a:cubicBezTo>
                  <a:cubicBezTo>
                    <a:pt x="450" y="1970"/>
                    <a:pt x="442" y="2000"/>
                    <a:pt x="430" y="2011"/>
                  </a:cubicBezTo>
                  <a:cubicBezTo>
                    <a:pt x="407" y="2035"/>
                    <a:pt x="321" y="2037"/>
                    <a:pt x="302" y="2015"/>
                  </a:cubicBezTo>
                  <a:close/>
                  <a:moveTo>
                    <a:pt x="500" y="1837"/>
                  </a:moveTo>
                  <a:cubicBezTo>
                    <a:pt x="500" y="1652"/>
                    <a:pt x="501" y="1643"/>
                    <a:pt x="525" y="1643"/>
                  </a:cubicBezTo>
                  <a:cubicBezTo>
                    <a:pt x="547" y="1643"/>
                    <a:pt x="550" y="1652"/>
                    <a:pt x="550" y="1725"/>
                  </a:cubicBezTo>
                  <a:cubicBezTo>
                    <a:pt x="550" y="1773"/>
                    <a:pt x="555" y="1804"/>
                    <a:pt x="562" y="1800"/>
                  </a:cubicBezTo>
                  <a:cubicBezTo>
                    <a:pt x="568" y="1796"/>
                    <a:pt x="588" y="1762"/>
                    <a:pt x="605" y="1724"/>
                  </a:cubicBezTo>
                  <a:cubicBezTo>
                    <a:pt x="633" y="1662"/>
                    <a:pt x="666" y="1630"/>
                    <a:pt x="682" y="1647"/>
                  </a:cubicBezTo>
                  <a:cubicBezTo>
                    <a:pt x="686" y="1650"/>
                    <a:pt x="670" y="1690"/>
                    <a:pt x="648" y="1735"/>
                  </a:cubicBezTo>
                  <a:lnTo>
                    <a:pt x="607" y="1818"/>
                  </a:lnTo>
                  <a:lnTo>
                    <a:pt x="647" y="1916"/>
                  </a:lnTo>
                  <a:cubicBezTo>
                    <a:pt x="695" y="2031"/>
                    <a:pt x="695" y="2031"/>
                    <a:pt x="663" y="2031"/>
                  </a:cubicBezTo>
                  <a:cubicBezTo>
                    <a:pt x="646" y="2031"/>
                    <a:pt x="633" y="2013"/>
                    <a:pt x="615" y="1965"/>
                  </a:cubicBezTo>
                  <a:cubicBezTo>
                    <a:pt x="601" y="1929"/>
                    <a:pt x="583" y="1900"/>
                    <a:pt x="573" y="1900"/>
                  </a:cubicBezTo>
                  <a:cubicBezTo>
                    <a:pt x="562" y="1900"/>
                    <a:pt x="555" y="1920"/>
                    <a:pt x="552" y="1965"/>
                  </a:cubicBezTo>
                  <a:cubicBezTo>
                    <a:pt x="549" y="2021"/>
                    <a:pt x="545" y="2031"/>
                    <a:pt x="524" y="2031"/>
                  </a:cubicBezTo>
                  <a:cubicBezTo>
                    <a:pt x="501" y="2031"/>
                    <a:pt x="500" y="2021"/>
                    <a:pt x="500" y="1837"/>
                  </a:cubicBezTo>
                  <a:close/>
                  <a:moveTo>
                    <a:pt x="735" y="2010"/>
                  </a:moveTo>
                  <a:cubicBezTo>
                    <a:pt x="733" y="1999"/>
                    <a:pt x="733" y="1912"/>
                    <a:pt x="735" y="1816"/>
                  </a:cubicBezTo>
                  <a:cubicBezTo>
                    <a:pt x="738" y="1660"/>
                    <a:pt x="741" y="1642"/>
                    <a:pt x="760" y="1646"/>
                  </a:cubicBezTo>
                  <a:cubicBezTo>
                    <a:pt x="779" y="1649"/>
                    <a:pt x="782" y="1673"/>
                    <a:pt x="785" y="1840"/>
                  </a:cubicBezTo>
                  <a:cubicBezTo>
                    <a:pt x="788" y="2022"/>
                    <a:pt x="787" y="2031"/>
                    <a:pt x="764" y="2031"/>
                  </a:cubicBezTo>
                  <a:cubicBezTo>
                    <a:pt x="750" y="2031"/>
                    <a:pt x="738" y="2022"/>
                    <a:pt x="735" y="2010"/>
                  </a:cubicBezTo>
                  <a:close/>
                  <a:moveTo>
                    <a:pt x="840" y="1841"/>
                  </a:moveTo>
                  <a:cubicBezTo>
                    <a:pt x="844" y="1659"/>
                    <a:pt x="845" y="1650"/>
                    <a:pt x="869" y="1650"/>
                  </a:cubicBezTo>
                  <a:cubicBezTo>
                    <a:pt x="897" y="1650"/>
                    <a:pt x="896" y="1641"/>
                    <a:pt x="898" y="1840"/>
                  </a:cubicBezTo>
                  <a:lnTo>
                    <a:pt x="900" y="1979"/>
                  </a:lnTo>
                  <a:lnTo>
                    <a:pt x="947" y="1983"/>
                  </a:lnTo>
                  <a:cubicBezTo>
                    <a:pt x="978" y="1986"/>
                    <a:pt x="994" y="1993"/>
                    <a:pt x="994" y="2006"/>
                  </a:cubicBezTo>
                  <a:cubicBezTo>
                    <a:pt x="994" y="2020"/>
                    <a:pt x="975" y="2026"/>
                    <a:pt x="915" y="2028"/>
                  </a:cubicBezTo>
                  <a:lnTo>
                    <a:pt x="837" y="2032"/>
                  </a:lnTo>
                  <a:lnTo>
                    <a:pt x="840" y="1841"/>
                  </a:lnTo>
                  <a:close/>
                  <a:moveTo>
                    <a:pt x="1036" y="1868"/>
                  </a:moveTo>
                  <a:cubicBezTo>
                    <a:pt x="1035" y="1779"/>
                    <a:pt x="1034" y="1693"/>
                    <a:pt x="1033" y="1678"/>
                  </a:cubicBezTo>
                  <a:cubicBezTo>
                    <a:pt x="1032" y="1658"/>
                    <a:pt x="1039" y="1650"/>
                    <a:pt x="1057" y="1650"/>
                  </a:cubicBezTo>
                  <a:cubicBezTo>
                    <a:pt x="1080" y="1650"/>
                    <a:pt x="1081" y="1660"/>
                    <a:pt x="1085" y="1815"/>
                  </a:cubicBezTo>
                  <a:lnTo>
                    <a:pt x="1088" y="1981"/>
                  </a:lnTo>
                  <a:lnTo>
                    <a:pt x="1138" y="1981"/>
                  </a:lnTo>
                  <a:cubicBezTo>
                    <a:pt x="1179" y="1981"/>
                    <a:pt x="1187" y="1985"/>
                    <a:pt x="1187" y="2006"/>
                  </a:cubicBezTo>
                  <a:cubicBezTo>
                    <a:pt x="1187" y="2028"/>
                    <a:pt x="1179" y="2031"/>
                    <a:pt x="1112" y="2031"/>
                  </a:cubicBezTo>
                  <a:lnTo>
                    <a:pt x="1037" y="2031"/>
                  </a:lnTo>
                  <a:lnTo>
                    <a:pt x="1036" y="1868"/>
                  </a:lnTo>
                  <a:close/>
                  <a:moveTo>
                    <a:pt x="1231" y="2000"/>
                  </a:moveTo>
                  <a:cubicBezTo>
                    <a:pt x="1208" y="1966"/>
                    <a:pt x="1210" y="1930"/>
                    <a:pt x="1234" y="1922"/>
                  </a:cubicBezTo>
                  <a:cubicBezTo>
                    <a:pt x="1243" y="1919"/>
                    <a:pt x="1255" y="1930"/>
                    <a:pt x="1261" y="1947"/>
                  </a:cubicBezTo>
                  <a:cubicBezTo>
                    <a:pt x="1275" y="1983"/>
                    <a:pt x="1304" y="1997"/>
                    <a:pt x="1323" y="1977"/>
                  </a:cubicBezTo>
                  <a:cubicBezTo>
                    <a:pt x="1351" y="1950"/>
                    <a:pt x="1337" y="1914"/>
                    <a:pt x="1275" y="1848"/>
                  </a:cubicBezTo>
                  <a:cubicBezTo>
                    <a:pt x="1224" y="1795"/>
                    <a:pt x="1212" y="1774"/>
                    <a:pt x="1212" y="1738"/>
                  </a:cubicBezTo>
                  <a:cubicBezTo>
                    <a:pt x="1212" y="1683"/>
                    <a:pt x="1249" y="1643"/>
                    <a:pt x="1300" y="1643"/>
                  </a:cubicBezTo>
                  <a:cubicBezTo>
                    <a:pt x="1321" y="1643"/>
                    <a:pt x="1349" y="1654"/>
                    <a:pt x="1362" y="1668"/>
                  </a:cubicBezTo>
                  <a:cubicBezTo>
                    <a:pt x="1395" y="1701"/>
                    <a:pt x="1396" y="1743"/>
                    <a:pt x="1364" y="1743"/>
                  </a:cubicBezTo>
                  <a:cubicBezTo>
                    <a:pt x="1351" y="1743"/>
                    <a:pt x="1337" y="1732"/>
                    <a:pt x="1334" y="1718"/>
                  </a:cubicBezTo>
                  <a:cubicBezTo>
                    <a:pt x="1330" y="1703"/>
                    <a:pt x="1317" y="1693"/>
                    <a:pt x="1301" y="1693"/>
                  </a:cubicBezTo>
                  <a:cubicBezTo>
                    <a:pt x="1280" y="1693"/>
                    <a:pt x="1275" y="1701"/>
                    <a:pt x="1275" y="1733"/>
                  </a:cubicBezTo>
                  <a:cubicBezTo>
                    <a:pt x="1275" y="1762"/>
                    <a:pt x="1289" y="1787"/>
                    <a:pt x="1331" y="1832"/>
                  </a:cubicBezTo>
                  <a:cubicBezTo>
                    <a:pt x="1393" y="1898"/>
                    <a:pt x="1404" y="1951"/>
                    <a:pt x="1368" y="2003"/>
                  </a:cubicBezTo>
                  <a:cubicBezTo>
                    <a:pt x="1339" y="2044"/>
                    <a:pt x="1258" y="2042"/>
                    <a:pt x="1231" y="2000"/>
                  </a:cubicBezTo>
                  <a:close/>
                  <a:moveTo>
                    <a:pt x="690" y="561"/>
                  </a:moveTo>
                  <a:cubicBezTo>
                    <a:pt x="475" y="454"/>
                    <a:pt x="469" y="167"/>
                    <a:pt x="680" y="34"/>
                  </a:cubicBezTo>
                  <a:cubicBezTo>
                    <a:pt x="722" y="8"/>
                    <a:pt x="747" y="2"/>
                    <a:pt x="819" y="1"/>
                  </a:cubicBezTo>
                  <a:cubicBezTo>
                    <a:pt x="927" y="0"/>
                    <a:pt x="980" y="23"/>
                    <a:pt x="1047" y="99"/>
                  </a:cubicBezTo>
                  <a:cubicBezTo>
                    <a:pt x="1264" y="346"/>
                    <a:pt x="984" y="708"/>
                    <a:pt x="690" y="561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18" tIns="44810" rIns="89618" bIns="44810" numCol="1" anchor="t" anchorCtr="0" compatLnSpc="1">
              <a:prstTxWarp prst="textNoShape">
                <a:avLst/>
              </a:prstTxWarp>
            </a:bodyPr>
            <a:lstStyle/>
            <a:p>
              <a:pPr defTabSz="896204">
                <a:defRPr/>
              </a:pPr>
              <a:endParaRPr lang="en-US" sz="1350" dirty="0">
                <a:solidFill>
                  <a:srgbClr val="024D7C"/>
                </a:solidFill>
                <a:latin typeface="Calibri Ligh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AFEA36B-C151-4A07-BCED-2FF2C2D9C989}"/>
              </a:ext>
            </a:extLst>
          </p:cNvPr>
          <p:cNvGrpSpPr/>
          <p:nvPr/>
        </p:nvGrpSpPr>
        <p:grpSpPr>
          <a:xfrm>
            <a:off x="378788" y="3369405"/>
            <a:ext cx="1737360" cy="1095606"/>
            <a:chOff x="1250385" y="3503793"/>
            <a:chExt cx="1737360" cy="1095606"/>
          </a:xfrm>
        </p:grpSpPr>
        <p:sp>
          <p:nvSpPr>
            <p:cNvPr id="10" name="Rectangle 286">
              <a:extLst>
                <a:ext uri="{FF2B5EF4-FFF2-40B4-BE49-F238E27FC236}">
                  <a16:creationId xmlns:a16="http://schemas.microsoft.com/office/drawing/2014/main" xmlns="" id="{E2B91B9D-0DF0-465B-8357-9B0DCD89B6E2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0385" y="3983846"/>
              <a:ext cx="173736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877532">
                <a:buClr>
                  <a:srgbClr val="002960"/>
                </a:buClr>
                <a:defRPr/>
              </a:pPr>
              <a:r>
                <a:rPr lang="en-US" sz="2000" b="1" dirty="0">
                  <a:solidFill>
                    <a:srgbClr val="024D7C"/>
                  </a:solidFill>
                  <a:latin typeface="Calibri Light"/>
                </a:rPr>
                <a:t>Socioemotional skills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D9E5B0E-2F04-49B9-A27D-D43A4C9AE372}"/>
                </a:ext>
              </a:extLst>
            </p:cNvPr>
            <p:cNvGrpSpPr/>
            <p:nvPr/>
          </p:nvGrpSpPr>
          <p:grpSpPr>
            <a:xfrm>
              <a:off x="1915145" y="3503793"/>
              <a:ext cx="407841" cy="457200"/>
              <a:chOff x="1580164" y="2606261"/>
              <a:chExt cx="525250" cy="588821"/>
            </a:xfrm>
            <a:solidFill>
              <a:schemeClr val="tx2"/>
            </a:solidFill>
          </p:grpSpPr>
          <p:sp>
            <p:nvSpPr>
              <p:cNvPr id="12" name="Freeform 30">
                <a:extLst>
                  <a:ext uri="{FF2B5EF4-FFF2-40B4-BE49-F238E27FC236}">
                    <a16:creationId xmlns:a16="http://schemas.microsoft.com/office/drawing/2014/main" xmlns="" id="{8DC52AC9-0B7F-45D5-B18F-03146C31F33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721892" y="2818979"/>
                <a:ext cx="22099" cy="21055"/>
              </a:xfrm>
              <a:custGeom>
                <a:avLst/>
                <a:gdLst>
                  <a:gd name="T0" fmla="*/ 56 w 56"/>
                  <a:gd name="T1" fmla="*/ 28 h 57"/>
                  <a:gd name="T2" fmla="*/ 28 w 56"/>
                  <a:gd name="T3" fmla="*/ 57 h 57"/>
                  <a:gd name="T4" fmla="*/ 0 w 56"/>
                  <a:gd name="T5" fmla="*/ 28 h 57"/>
                  <a:gd name="T6" fmla="*/ 28 w 56"/>
                  <a:gd name="T7" fmla="*/ 0 h 57"/>
                  <a:gd name="T8" fmla="*/ 56 w 56"/>
                  <a:gd name="T9" fmla="*/ 28 h 57"/>
                  <a:gd name="T10" fmla="*/ 56 w 56"/>
                  <a:gd name="T11" fmla="*/ 28 h 57"/>
                  <a:gd name="T12" fmla="*/ 56 w 56"/>
                  <a:gd name="T13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7">
                    <a:moveTo>
                      <a:pt x="56" y="28"/>
                    </a:moveTo>
                    <a:cubicBezTo>
                      <a:pt x="56" y="44"/>
                      <a:pt x="44" y="57"/>
                      <a:pt x="28" y="57"/>
                    </a:cubicBezTo>
                    <a:cubicBezTo>
                      <a:pt x="12" y="57"/>
                      <a:pt x="0" y="44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4" y="0"/>
                      <a:pt x="56" y="13"/>
                      <a:pt x="56" y="28"/>
                    </a:cubicBezTo>
                    <a:close/>
                    <a:moveTo>
                      <a:pt x="56" y="28"/>
                    </a:moveTo>
                    <a:cubicBezTo>
                      <a:pt x="56" y="28"/>
                      <a:pt x="56" y="28"/>
                      <a:pt x="56" y="2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18" tIns="44810" rIns="89618" bIns="448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96204">
                  <a:defRPr/>
                </a:pPr>
                <a:endParaRPr lang="es-ES" sz="1350" dirty="0">
                  <a:solidFill>
                    <a:srgbClr val="024D7C"/>
                  </a:solidFill>
                  <a:latin typeface="Calibri Light"/>
                </a:endParaRPr>
              </a:p>
            </p:txBody>
          </p:sp>
          <p:sp>
            <p:nvSpPr>
              <p:cNvPr id="13" name="Freeform 31">
                <a:extLst>
                  <a:ext uri="{FF2B5EF4-FFF2-40B4-BE49-F238E27FC236}">
                    <a16:creationId xmlns:a16="http://schemas.microsoft.com/office/drawing/2014/main" xmlns="" id="{FDC85434-3E7E-4EAE-8923-9C5ADAD9FF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781875" y="2744201"/>
                <a:ext cx="29992" cy="26862"/>
              </a:xfrm>
              <a:custGeom>
                <a:avLst/>
                <a:gdLst>
                  <a:gd name="T0" fmla="*/ 75 w 75"/>
                  <a:gd name="T1" fmla="*/ 38 h 75"/>
                  <a:gd name="T2" fmla="*/ 38 w 75"/>
                  <a:gd name="T3" fmla="*/ 75 h 75"/>
                  <a:gd name="T4" fmla="*/ 0 w 75"/>
                  <a:gd name="T5" fmla="*/ 38 h 75"/>
                  <a:gd name="T6" fmla="*/ 38 w 75"/>
                  <a:gd name="T7" fmla="*/ 0 h 75"/>
                  <a:gd name="T8" fmla="*/ 75 w 75"/>
                  <a:gd name="T9" fmla="*/ 38 h 75"/>
                  <a:gd name="T10" fmla="*/ 75 w 75"/>
                  <a:gd name="T11" fmla="*/ 38 h 75"/>
                  <a:gd name="T12" fmla="*/ 75 w 75"/>
                  <a:gd name="T13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5">
                    <a:moveTo>
                      <a:pt x="75" y="38"/>
                    </a:moveTo>
                    <a:cubicBezTo>
                      <a:pt x="75" y="58"/>
                      <a:pt x="59" y="75"/>
                      <a:pt x="38" y="75"/>
                    </a:cubicBez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9" y="0"/>
                      <a:pt x="75" y="17"/>
                      <a:pt x="75" y="38"/>
                    </a:cubicBezTo>
                    <a:close/>
                    <a:moveTo>
                      <a:pt x="75" y="38"/>
                    </a:moveTo>
                    <a:cubicBezTo>
                      <a:pt x="75" y="38"/>
                      <a:pt x="75" y="38"/>
                      <a:pt x="75" y="3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18" tIns="44810" rIns="89618" bIns="448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96204">
                  <a:defRPr/>
                </a:pPr>
                <a:endParaRPr lang="es-ES" sz="1350" dirty="0">
                  <a:solidFill>
                    <a:srgbClr val="024D7C"/>
                  </a:solidFill>
                  <a:latin typeface="Calibri Light"/>
                </a:endParaRPr>
              </a:p>
            </p:txBody>
          </p:sp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xmlns="" id="{C4712C3C-15A8-4B0E-89EB-8BE1AC9C5B8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649281" y="2721695"/>
                <a:ext cx="39463" cy="36300"/>
              </a:xfrm>
              <a:custGeom>
                <a:avLst/>
                <a:gdLst>
                  <a:gd name="T0" fmla="*/ 101 w 101"/>
                  <a:gd name="T1" fmla="*/ 50 h 100"/>
                  <a:gd name="T2" fmla="*/ 51 w 101"/>
                  <a:gd name="T3" fmla="*/ 100 h 100"/>
                  <a:gd name="T4" fmla="*/ 0 w 101"/>
                  <a:gd name="T5" fmla="*/ 50 h 100"/>
                  <a:gd name="T6" fmla="*/ 51 w 101"/>
                  <a:gd name="T7" fmla="*/ 0 h 100"/>
                  <a:gd name="T8" fmla="*/ 101 w 101"/>
                  <a:gd name="T9" fmla="*/ 50 h 100"/>
                  <a:gd name="T10" fmla="*/ 101 w 101"/>
                  <a:gd name="T11" fmla="*/ 50 h 100"/>
                  <a:gd name="T12" fmla="*/ 101 w 101"/>
                  <a:gd name="T13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00">
                    <a:moveTo>
                      <a:pt x="101" y="50"/>
                    </a:moveTo>
                    <a:cubicBezTo>
                      <a:pt x="101" y="78"/>
                      <a:pt x="79" y="100"/>
                      <a:pt x="51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79" y="0"/>
                      <a:pt x="101" y="22"/>
                      <a:pt x="101" y="50"/>
                    </a:cubicBezTo>
                    <a:close/>
                    <a:moveTo>
                      <a:pt x="101" y="50"/>
                    </a:moveTo>
                    <a:cubicBezTo>
                      <a:pt x="101" y="50"/>
                      <a:pt x="101" y="50"/>
                      <a:pt x="101" y="5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18" tIns="44810" rIns="89618" bIns="448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96204">
                  <a:defRPr/>
                </a:pPr>
                <a:endParaRPr lang="es-ES" sz="1350" dirty="0">
                  <a:solidFill>
                    <a:srgbClr val="024D7C"/>
                  </a:solidFill>
                  <a:latin typeface="Calibri Light"/>
                </a:endParaRPr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xmlns="" id="{CA502E0E-5829-441D-AC1E-8E0C47DCE45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580164" y="2606261"/>
                <a:ext cx="525250" cy="588821"/>
              </a:xfrm>
              <a:custGeom>
                <a:avLst/>
                <a:gdLst>
                  <a:gd name="T0" fmla="*/ 181 w 1137"/>
                  <a:gd name="T1" fmla="*/ 172 h 1387"/>
                  <a:gd name="T2" fmla="*/ 101 w 1137"/>
                  <a:gd name="T3" fmla="*/ 576 h 1387"/>
                  <a:gd name="T4" fmla="*/ 128 w 1137"/>
                  <a:gd name="T5" fmla="*/ 1031 h 1387"/>
                  <a:gd name="T6" fmla="*/ 306 w 1137"/>
                  <a:gd name="T7" fmla="*/ 1140 h 1387"/>
                  <a:gd name="T8" fmla="*/ 534 w 1137"/>
                  <a:gd name="T9" fmla="*/ 1372 h 1387"/>
                  <a:gd name="T10" fmla="*/ 566 w 1137"/>
                  <a:gd name="T11" fmla="*/ 1381 h 1387"/>
                  <a:gd name="T12" fmla="*/ 1002 w 1137"/>
                  <a:gd name="T13" fmla="*/ 765 h 1387"/>
                  <a:gd name="T14" fmla="*/ 525 w 1137"/>
                  <a:gd name="T15" fmla="*/ 529 h 1387"/>
                  <a:gd name="T16" fmla="*/ 478 w 1137"/>
                  <a:gd name="T17" fmla="*/ 537 h 1387"/>
                  <a:gd name="T18" fmla="*/ 399 w 1137"/>
                  <a:gd name="T19" fmla="*/ 519 h 1387"/>
                  <a:gd name="T20" fmla="*/ 360 w 1137"/>
                  <a:gd name="T21" fmla="*/ 491 h 1387"/>
                  <a:gd name="T22" fmla="*/ 316 w 1137"/>
                  <a:gd name="T23" fmla="*/ 422 h 1387"/>
                  <a:gd name="T24" fmla="*/ 308 w 1137"/>
                  <a:gd name="T25" fmla="*/ 375 h 1387"/>
                  <a:gd name="T26" fmla="*/ 326 w 1137"/>
                  <a:gd name="T27" fmla="*/ 296 h 1387"/>
                  <a:gd name="T28" fmla="*/ 354 w 1137"/>
                  <a:gd name="T29" fmla="*/ 257 h 1387"/>
                  <a:gd name="T30" fmla="*/ 423 w 1137"/>
                  <a:gd name="T31" fmla="*/ 214 h 1387"/>
                  <a:gd name="T32" fmla="*/ 470 w 1137"/>
                  <a:gd name="T33" fmla="*/ 206 h 1387"/>
                  <a:gd name="T34" fmla="*/ 549 w 1137"/>
                  <a:gd name="T35" fmla="*/ 224 h 1387"/>
                  <a:gd name="T36" fmla="*/ 588 w 1137"/>
                  <a:gd name="T37" fmla="*/ 251 h 1387"/>
                  <a:gd name="T38" fmla="*/ 631 w 1137"/>
                  <a:gd name="T39" fmla="*/ 320 h 1387"/>
                  <a:gd name="T40" fmla="*/ 639 w 1137"/>
                  <a:gd name="T41" fmla="*/ 367 h 1387"/>
                  <a:gd name="T42" fmla="*/ 621 w 1137"/>
                  <a:gd name="T43" fmla="*/ 446 h 1387"/>
                  <a:gd name="T44" fmla="*/ 594 w 1137"/>
                  <a:gd name="T45" fmla="*/ 485 h 1387"/>
                  <a:gd name="T46" fmla="*/ 525 w 1137"/>
                  <a:gd name="T47" fmla="*/ 529 h 1387"/>
                  <a:gd name="T48" fmla="*/ 715 w 1137"/>
                  <a:gd name="T49" fmla="*/ 637 h 1387"/>
                  <a:gd name="T50" fmla="*/ 716 w 1137"/>
                  <a:gd name="T51" fmla="*/ 680 h 1387"/>
                  <a:gd name="T52" fmla="*/ 679 w 1137"/>
                  <a:gd name="T53" fmla="*/ 687 h 1387"/>
                  <a:gd name="T54" fmla="*/ 649 w 1137"/>
                  <a:gd name="T55" fmla="*/ 718 h 1387"/>
                  <a:gd name="T56" fmla="*/ 618 w 1137"/>
                  <a:gd name="T57" fmla="*/ 696 h 1387"/>
                  <a:gd name="T58" fmla="*/ 575 w 1137"/>
                  <a:gd name="T59" fmla="*/ 697 h 1387"/>
                  <a:gd name="T60" fmla="*/ 569 w 1137"/>
                  <a:gd name="T61" fmla="*/ 661 h 1387"/>
                  <a:gd name="T62" fmla="*/ 538 w 1137"/>
                  <a:gd name="T63" fmla="*/ 630 h 1387"/>
                  <a:gd name="T64" fmla="*/ 559 w 1137"/>
                  <a:gd name="T65" fmla="*/ 600 h 1387"/>
                  <a:gd name="T66" fmla="*/ 558 w 1137"/>
                  <a:gd name="T67" fmla="*/ 557 h 1387"/>
                  <a:gd name="T68" fmla="*/ 595 w 1137"/>
                  <a:gd name="T69" fmla="*/ 550 h 1387"/>
                  <a:gd name="T70" fmla="*/ 625 w 1137"/>
                  <a:gd name="T71" fmla="*/ 519 h 1387"/>
                  <a:gd name="T72" fmla="*/ 656 w 1137"/>
                  <a:gd name="T73" fmla="*/ 540 h 1387"/>
                  <a:gd name="T74" fmla="*/ 699 w 1137"/>
                  <a:gd name="T75" fmla="*/ 540 h 1387"/>
                  <a:gd name="T76" fmla="*/ 705 w 1137"/>
                  <a:gd name="T77" fmla="*/ 576 h 1387"/>
                  <a:gd name="T78" fmla="*/ 736 w 1137"/>
                  <a:gd name="T79" fmla="*/ 606 h 1387"/>
                  <a:gd name="T80" fmla="*/ 905 w 1137"/>
                  <a:gd name="T81" fmla="*/ 423 h 1387"/>
                  <a:gd name="T82" fmla="*/ 922 w 1137"/>
                  <a:gd name="T83" fmla="*/ 469 h 1387"/>
                  <a:gd name="T84" fmla="*/ 872 w 1137"/>
                  <a:gd name="T85" fmla="*/ 497 h 1387"/>
                  <a:gd name="T86" fmla="*/ 851 w 1137"/>
                  <a:gd name="T87" fmla="*/ 542 h 1387"/>
                  <a:gd name="T88" fmla="*/ 796 w 1137"/>
                  <a:gd name="T89" fmla="*/ 526 h 1387"/>
                  <a:gd name="T90" fmla="*/ 749 w 1137"/>
                  <a:gd name="T91" fmla="*/ 543 h 1387"/>
                  <a:gd name="T92" fmla="*/ 722 w 1137"/>
                  <a:gd name="T93" fmla="*/ 493 h 1387"/>
                  <a:gd name="T94" fmla="*/ 677 w 1137"/>
                  <a:gd name="T95" fmla="*/ 472 h 1387"/>
                  <a:gd name="T96" fmla="*/ 693 w 1137"/>
                  <a:gd name="T97" fmla="*/ 417 h 1387"/>
                  <a:gd name="T98" fmla="*/ 676 w 1137"/>
                  <a:gd name="T99" fmla="*/ 370 h 1387"/>
                  <a:gd name="T100" fmla="*/ 726 w 1137"/>
                  <a:gd name="T101" fmla="*/ 342 h 1387"/>
                  <a:gd name="T102" fmla="*/ 747 w 1137"/>
                  <a:gd name="T103" fmla="*/ 298 h 1387"/>
                  <a:gd name="T104" fmla="*/ 802 w 1137"/>
                  <a:gd name="T105" fmla="*/ 313 h 1387"/>
                  <a:gd name="T106" fmla="*/ 848 w 1137"/>
                  <a:gd name="T107" fmla="*/ 297 h 1387"/>
                  <a:gd name="T108" fmla="*/ 876 w 1137"/>
                  <a:gd name="T109" fmla="*/ 347 h 1387"/>
                  <a:gd name="T110" fmla="*/ 921 w 1137"/>
                  <a:gd name="T111" fmla="*/ 368 h 1387"/>
                  <a:gd name="T112" fmla="*/ 922 w 1137"/>
                  <a:gd name="T113" fmla="*/ 418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7" h="1387">
                    <a:moveTo>
                      <a:pt x="999" y="206"/>
                    </a:moveTo>
                    <a:cubicBezTo>
                      <a:pt x="938" y="129"/>
                      <a:pt x="780" y="0"/>
                      <a:pt x="573" y="0"/>
                    </a:cubicBezTo>
                    <a:cubicBezTo>
                      <a:pt x="434" y="0"/>
                      <a:pt x="303" y="58"/>
                      <a:pt x="181" y="172"/>
                    </a:cubicBezTo>
                    <a:cubicBezTo>
                      <a:pt x="181" y="172"/>
                      <a:pt x="181" y="172"/>
                      <a:pt x="181" y="173"/>
                    </a:cubicBezTo>
                    <a:cubicBezTo>
                      <a:pt x="62" y="294"/>
                      <a:pt x="78" y="407"/>
                      <a:pt x="98" y="549"/>
                    </a:cubicBezTo>
                    <a:cubicBezTo>
                      <a:pt x="99" y="558"/>
                      <a:pt x="100" y="567"/>
                      <a:pt x="101" y="576"/>
                    </a:cubicBezTo>
                    <a:cubicBezTo>
                      <a:pt x="104" y="600"/>
                      <a:pt x="83" y="637"/>
                      <a:pt x="63" y="674"/>
                    </a:cubicBezTo>
                    <a:cubicBezTo>
                      <a:pt x="32" y="728"/>
                      <a:pt x="0" y="784"/>
                      <a:pt x="39" y="810"/>
                    </a:cubicBezTo>
                    <a:cubicBezTo>
                      <a:pt x="105" y="856"/>
                      <a:pt x="117" y="945"/>
                      <a:pt x="128" y="1031"/>
                    </a:cubicBezTo>
                    <a:cubicBezTo>
                      <a:pt x="131" y="1052"/>
                      <a:pt x="134" y="1073"/>
                      <a:pt x="137" y="1093"/>
                    </a:cubicBezTo>
                    <a:cubicBezTo>
                      <a:pt x="143" y="1129"/>
                      <a:pt x="173" y="1146"/>
                      <a:pt x="229" y="1146"/>
                    </a:cubicBezTo>
                    <a:cubicBezTo>
                      <a:pt x="253" y="1146"/>
                      <a:pt x="280" y="1143"/>
                      <a:pt x="306" y="1140"/>
                    </a:cubicBezTo>
                    <a:cubicBezTo>
                      <a:pt x="327" y="1138"/>
                      <a:pt x="348" y="1135"/>
                      <a:pt x="365" y="1135"/>
                    </a:cubicBezTo>
                    <a:cubicBezTo>
                      <a:pt x="374" y="1135"/>
                      <a:pt x="381" y="1136"/>
                      <a:pt x="387" y="1138"/>
                    </a:cubicBezTo>
                    <a:cubicBezTo>
                      <a:pt x="454" y="1156"/>
                      <a:pt x="513" y="1291"/>
                      <a:pt x="534" y="1372"/>
                    </a:cubicBezTo>
                    <a:cubicBezTo>
                      <a:pt x="535" y="1379"/>
                      <a:pt x="540" y="1384"/>
                      <a:pt x="547" y="1386"/>
                    </a:cubicBezTo>
                    <a:cubicBezTo>
                      <a:pt x="549" y="1386"/>
                      <a:pt x="550" y="1387"/>
                      <a:pt x="552" y="1387"/>
                    </a:cubicBezTo>
                    <a:cubicBezTo>
                      <a:pt x="557" y="1387"/>
                      <a:pt x="562" y="1385"/>
                      <a:pt x="566" y="1381"/>
                    </a:cubicBezTo>
                    <a:cubicBezTo>
                      <a:pt x="909" y="1054"/>
                      <a:pt x="909" y="1054"/>
                      <a:pt x="909" y="1054"/>
                    </a:cubicBezTo>
                    <a:cubicBezTo>
                      <a:pt x="914" y="1049"/>
                      <a:pt x="916" y="1041"/>
                      <a:pt x="914" y="1034"/>
                    </a:cubicBezTo>
                    <a:cubicBezTo>
                      <a:pt x="884" y="939"/>
                      <a:pt x="947" y="847"/>
                      <a:pt x="1002" y="765"/>
                    </a:cubicBezTo>
                    <a:cubicBezTo>
                      <a:pt x="1026" y="729"/>
                      <a:pt x="1049" y="695"/>
                      <a:pt x="1065" y="662"/>
                    </a:cubicBezTo>
                    <a:cubicBezTo>
                      <a:pt x="1137" y="509"/>
                      <a:pt x="1085" y="313"/>
                      <a:pt x="999" y="206"/>
                    </a:cubicBezTo>
                    <a:close/>
                    <a:moveTo>
                      <a:pt x="525" y="529"/>
                    </a:moveTo>
                    <a:cubicBezTo>
                      <a:pt x="512" y="508"/>
                      <a:pt x="512" y="508"/>
                      <a:pt x="512" y="508"/>
                    </a:cubicBezTo>
                    <a:cubicBezTo>
                      <a:pt x="503" y="511"/>
                      <a:pt x="493" y="513"/>
                      <a:pt x="483" y="513"/>
                    </a:cubicBezTo>
                    <a:cubicBezTo>
                      <a:pt x="478" y="537"/>
                      <a:pt x="478" y="537"/>
                      <a:pt x="478" y="537"/>
                    </a:cubicBezTo>
                    <a:cubicBezTo>
                      <a:pt x="476" y="545"/>
                      <a:pt x="468" y="550"/>
                      <a:pt x="459" y="548"/>
                    </a:cubicBezTo>
                    <a:cubicBezTo>
                      <a:pt x="410" y="537"/>
                      <a:pt x="410" y="537"/>
                      <a:pt x="410" y="537"/>
                    </a:cubicBezTo>
                    <a:cubicBezTo>
                      <a:pt x="402" y="535"/>
                      <a:pt x="397" y="527"/>
                      <a:pt x="399" y="519"/>
                    </a:cubicBezTo>
                    <a:cubicBezTo>
                      <a:pt x="404" y="495"/>
                      <a:pt x="404" y="495"/>
                      <a:pt x="404" y="495"/>
                    </a:cubicBezTo>
                    <a:cubicBezTo>
                      <a:pt x="395" y="490"/>
                      <a:pt x="387" y="485"/>
                      <a:pt x="380" y="478"/>
                    </a:cubicBezTo>
                    <a:cubicBezTo>
                      <a:pt x="360" y="491"/>
                      <a:pt x="360" y="491"/>
                      <a:pt x="360" y="491"/>
                    </a:cubicBezTo>
                    <a:cubicBezTo>
                      <a:pt x="352" y="496"/>
                      <a:pt x="343" y="494"/>
                      <a:pt x="338" y="486"/>
                    </a:cubicBezTo>
                    <a:cubicBezTo>
                      <a:pt x="311" y="444"/>
                      <a:pt x="311" y="444"/>
                      <a:pt x="311" y="444"/>
                    </a:cubicBezTo>
                    <a:cubicBezTo>
                      <a:pt x="307" y="436"/>
                      <a:pt x="309" y="427"/>
                      <a:pt x="316" y="422"/>
                    </a:cubicBezTo>
                    <a:cubicBezTo>
                      <a:pt x="337" y="409"/>
                      <a:pt x="337" y="409"/>
                      <a:pt x="337" y="409"/>
                    </a:cubicBezTo>
                    <a:cubicBezTo>
                      <a:pt x="334" y="400"/>
                      <a:pt x="332" y="390"/>
                      <a:pt x="332" y="381"/>
                    </a:cubicBezTo>
                    <a:cubicBezTo>
                      <a:pt x="308" y="375"/>
                      <a:pt x="308" y="375"/>
                      <a:pt x="308" y="375"/>
                    </a:cubicBezTo>
                    <a:cubicBezTo>
                      <a:pt x="300" y="373"/>
                      <a:pt x="295" y="365"/>
                      <a:pt x="296" y="357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310" y="299"/>
                      <a:pt x="318" y="294"/>
                      <a:pt x="326" y="296"/>
                    </a:cubicBezTo>
                    <a:cubicBezTo>
                      <a:pt x="350" y="301"/>
                      <a:pt x="350" y="301"/>
                      <a:pt x="350" y="301"/>
                    </a:cubicBezTo>
                    <a:cubicBezTo>
                      <a:pt x="354" y="293"/>
                      <a:pt x="360" y="285"/>
                      <a:pt x="367" y="277"/>
                    </a:cubicBezTo>
                    <a:cubicBezTo>
                      <a:pt x="354" y="257"/>
                      <a:pt x="354" y="257"/>
                      <a:pt x="354" y="257"/>
                    </a:cubicBezTo>
                    <a:cubicBezTo>
                      <a:pt x="349" y="250"/>
                      <a:pt x="351" y="240"/>
                      <a:pt x="359" y="236"/>
                    </a:cubicBezTo>
                    <a:cubicBezTo>
                      <a:pt x="401" y="209"/>
                      <a:pt x="401" y="209"/>
                      <a:pt x="401" y="209"/>
                    </a:cubicBezTo>
                    <a:cubicBezTo>
                      <a:pt x="408" y="204"/>
                      <a:pt x="418" y="206"/>
                      <a:pt x="423" y="214"/>
                    </a:cubicBezTo>
                    <a:cubicBezTo>
                      <a:pt x="435" y="234"/>
                      <a:pt x="435" y="234"/>
                      <a:pt x="435" y="234"/>
                    </a:cubicBezTo>
                    <a:cubicBezTo>
                      <a:pt x="445" y="231"/>
                      <a:pt x="455" y="230"/>
                      <a:pt x="464" y="229"/>
                    </a:cubicBezTo>
                    <a:cubicBezTo>
                      <a:pt x="470" y="206"/>
                      <a:pt x="470" y="206"/>
                      <a:pt x="470" y="206"/>
                    </a:cubicBezTo>
                    <a:cubicBezTo>
                      <a:pt x="471" y="197"/>
                      <a:pt x="480" y="192"/>
                      <a:pt x="488" y="194"/>
                    </a:cubicBezTo>
                    <a:cubicBezTo>
                      <a:pt x="537" y="205"/>
                      <a:pt x="537" y="205"/>
                      <a:pt x="537" y="205"/>
                    </a:cubicBezTo>
                    <a:cubicBezTo>
                      <a:pt x="546" y="207"/>
                      <a:pt x="551" y="215"/>
                      <a:pt x="549" y="224"/>
                    </a:cubicBezTo>
                    <a:cubicBezTo>
                      <a:pt x="544" y="247"/>
                      <a:pt x="544" y="247"/>
                      <a:pt x="544" y="247"/>
                    </a:cubicBezTo>
                    <a:cubicBezTo>
                      <a:pt x="552" y="252"/>
                      <a:pt x="560" y="257"/>
                      <a:pt x="568" y="264"/>
                    </a:cubicBezTo>
                    <a:cubicBezTo>
                      <a:pt x="588" y="251"/>
                      <a:pt x="588" y="251"/>
                      <a:pt x="588" y="251"/>
                    </a:cubicBezTo>
                    <a:cubicBezTo>
                      <a:pt x="595" y="247"/>
                      <a:pt x="605" y="249"/>
                      <a:pt x="609" y="256"/>
                    </a:cubicBezTo>
                    <a:cubicBezTo>
                      <a:pt x="636" y="299"/>
                      <a:pt x="636" y="299"/>
                      <a:pt x="636" y="299"/>
                    </a:cubicBezTo>
                    <a:cubicBezTo>
                      <a:pt x="641" y="306"/>
                      <a:pt x="639" y="315"/>
                      <a:pt x="631" y="320"/>
                    </a:cubicBezTo>
                    <a:cubicBezTo>
                      <a:pt x="611" y="333"/>
                      <a:pt x="611" y="333"/>
                      <a:pt x="611" y="333"/>
                    </a:cubicBezTo>
                    <a:cubicBezTo>
                      <a:pt x="614" y="342"/>
                      <a:pt x="615" y="352"/>
                      <a:pt x="616" y="362"/>
                    </a:cubicBezTo>
                    <a:cubicBezTo>
                      <a:pt x="639" y="367"/>
                      <a:pt x="639" y="367"/>
                      <a:pt x="639" y="367"/>
                    </a:cubicBezTo>
                    <a:cubicBezTo>
                      <a:pt x="648" y="369"/>
                      <a:pt x="653" y="377"/>
                      <a:pt x="651" y="386"/>
                    </a:cubicBezTo>
                    <a:cubicBezTo>
                      <a:pt x="640" y="435"/>
                      <a:pt x="640" y="435"/>
                      <a:pt x="640" y="435"/>
                    </a:cubicBezTo>
                    <a:cubicBezTo>
                      <a:pt x="638" y="443"/>
                      <a:pt x="630" y="448"/>
                      <a:pt x="621" y="446"/>
                    </a:cubicBezTo>
                    <a:cubicBezTo>
                      <a:pt x="598" y="441"/>
                      <a:pt x="598" y="441"/>
                      <a:pt x="598" y="441"/>
                    </a:cubicBezTo>
                    <a:cubicBezTo>
                      <a:pt x="593" y="449"/>
                      <a:pt x="587" y="457"/>
                      <a:pt x="581" y="465"/>
                    </a:cubicBezTo>
                    <a:cubicBezTo>
                      <a:pt x="594" y="485"/>
                      <a:pt x="594" y="485"/>
                      <a:pt x="594" y="485"/>
                    </a:cubicBezTo>
                    <a:cubicBezTo>
                      <a:pt x="598" y="492"/>
                      <a:pt x="596" y="502"/>
                      <a:pt x="589" y="507"/>
                    </a:cubicBezTo>
                    <a:cubicBezTo>
                      <a:pt x="546" y="533"/>
                      <a:pt x="546" y="533"/>
                      <a:pt x="546" y="533"/>
                    </a:cubicBezTo>
                    <a:cubicBezTo>
                      <a:pt x="539" y="538"/>
                      <a:pt x="529" y="536"/>
                      <a:pt x="525" y="529"/>
                    </a:cubicBezTo>
                    <a:close/>
                    <a:moveTo>
                      <a:pt x="730" y="617"/>
                    </a:moveTo>
                    <a:cubicBezTo>
                      <a:pt x="717" y="621"/>
                      <a:pt x="717" y="621"/>
                      <a:pt x="717" y="621"/>
                    </a:cubicBezTo>
                    <a:cubicBezTo>
                      <a:pt x="717" y="626"/>
                      <a:pt x="716" y="632"/>
                      <a:pt x="715" y="637"/>
                    </a:cubicBezTo>
                    <a:cubicBezTo>
                      <a:pt x="727" y="644"/>
                      <a:pt x="727" y="644"/>
                      <a:pt x="727" y="644"/>
                    </a:cubicBezTo>
                    <a:cubicBezTo>
                      <a:pt x="731" y="646"/>
                      <a:pt x="732" y="652"/>
                      <a:pt x="730" y="656"/>
                    </a:cubicBezTo>
                    <a:cubicBezTo>
                      <a:pt x="716" y="680"/>
                      <a:pt x="716" y="680"/>
                      <a:pt x="716" y="680"/>
                    </a:cubicBezTo>
                    <a:cubicBezTo>
                      <a:pt x="713" y="684"/>
                      <a:pt x="708" y="686"/>
                      <a:pt x="704" y="683"/>
                    </a:cubicBezTo>
                    <a:cubicBezTo>
                      <a:pt x="692" y="677"/>
                      <a:pt x="692" y="677"/>
                      <a:pt x="692" y="677"/>
                    </a:cubicBezTo>
                    <a:cubicBezTo>
                      <a:pt x="688" y="681"/>
                      <a:pt x="684" y="684"/>
                      <a:pt x="679" y="687"/>
                    </a:cubicBezTo>
                    <a:cubicBezTo>
                      <a:pt x="683" y="700"/>
                      <a:pt x="683" y="700"/>
                      <a:pt x="683" y="700"/>
                    </a:cubicBezTo>
                    <a:cubicBezTo>
                      <a:pt x="684" y="704"/>
                      <a:pt x="681" y="709"/>
                      <a:pt x="676" y="711"/>
                    </a:cubicBezTo>
                    <a:cubicBezTo>
                      <a:pt x="649" y="718"/>
                      <a:pt x="649" y="718"/>
                      <a:pt x="649" y="718"/>
                    </a:cubicBezTo>
                    <a:cubicBezTo>
                      <a:pt x="644" y="719"/>
                      <a:pt x="640" y="716"/>
                      <a:pt x="638" y="712"/>
                    </a:cubicBezTo>
                    <a:cubicBezTo>
                      <a:pt x="635" y="699"/>
                      <a:pt x="635" y="699"/>
                      <a:pt x="635" y="699"/>
                    </a:cubicBezTo>
                    <a:cubicBezTo>
                      <a:pt x="629" y="698"/>
                      <a:pt x="624" y="698"/>
                      <a:pt x="618" y="696"/>
                    </a:cubicBezTo>
                    <a:cubicBezTo>
                      <a:pt x="612" y="708"/>
                      <a:pt x="612" y="708"/>
                      <a:pt x="612" y="708"/>
                    </a:cubicBezTo>
                    <a:cubicBezTo>
                      <a:pt x="609" y="712"/>
                      <a:pt x="604" y="714"/>
                      <a:pt x="600" y="711"/>
                    </a:cubicBezTo>
                    <a:cubicBezTo>
                      <a:pt x="575" y="697"/>
                      <a:pt x="575" y="697"/>
                      <a:pt x="575" y="697"/>
                    </a:cubicBezTo>
                    <a:cubicBezTo>
                      <a:pt x="571" y="695"/>
                      <a:pt x="570" y="689"/>
                      <a:pt x="572" y="685"/>
                    </a:cubicBezTo>
                    <a:cubicBezTo>
                      <a:pt x="579" y="674"/>
                      <a:pt x="579" y="674"/>
                      <a:pt x="579" y="674"/>
                    </a:cubicBezTo>
                    <a:cubicBezTo>
                      <a:pt x="575" y="670"/>
                      <a:pt x="572" y="665"/>
                      <a:pt x="569" y="661"/>
                    </a:cubicBezTo>
                    <a:cubicBezTo>
                      <a:pt x="556" y="664"/>
                      <a:pt x="556" y="664"/>
                      <a:pt x="556" y="664"/>
                    </a:cubicBezTo>
                    <a:cubicBezTo>
                      <a:pt x="551" y="665"/>
                      <a:pt x="546" y="662"/>
                      <a:pt x="545" y="658"/>
                    </a:cubicBezTo>
                    <a:cubicBezTo>
                      <a:pt x="538" y="630"/>
                      <a:pt x="538" y="630"/>
                      <a:pt x="538" y="630"/>
                    </a:cubicBezTo>
                    <a:cubicBezTo>
                      <a:pt x="536" y="626"/>
                      <a:pt x="539" y="621"/>
                      <a:pt x="544" y="620"/>
                    </a:cubicBezTo>
                    <a:cubicBezTo>
                      <a:pt x="557" y="616"/>
                      <a:pt x="557" y="616"/>
                      <a:pt x="557" y="616"/>
                    </a:cubicBezTo>
                    <a:cubicBezTo>
                      <a:pt x="557" y="611"/>
                      <a:pt x="558" y="605"/>
                      <a:pt x="559" y="600"/>
                    </a:cubicBezTo>
                    <a:cubicBezTo>
                      <a:pt x="547" y="593"/>
                      <a:pt x="547" y="593"/>
                      <a:pt x="547" y="593"/>
                    </a:cubicBezTo>
                    <a:cubicBezTo>
                      <a:pt x="543" y="591"/>
                      <a:pt x="542" y="585"/>
                      <a:pt x="544" y="581"/>
                    </a:cubicBezTo>
                    <a:cubicBezTo>
                      <a:pt x="558" y="557"/>
                      <a:pt x="558" y="557"/>
                      <a:pt x="558" y="557"/>
                    </a:cubicBezTo>
                    <a:cubicBezTo>
                      <a:pt x="561" y="552"/>
                      <a:pt x="566" y="551"/>
                      <a:pt x="570" y="553"/>
                    </a:cubicBezTo>
                    <a:cubicBezTo>
                      <a:pt x="582" y="560"/>
                      <a:pt x="582" y="560"/>
                      <a:pt x="582" y="560"/>
                    </a:cubicBezTo>
                    <a:cubicBezTo>
                      <a:pt x="586" y="556"/>
                      <a:pt x="590" y="553"/>
                      <a:pt x="595" y="550"/>
                    </a:cubicBezTo>
                    <a:cubicBezTo>
                      <a:pt x="591" y="537"/>
                      <a:pt x="591" y="537"/>
                      <a:pt x="591" y="537"/>
                    </a:cubicBezTo>
                    <a:cubicBezTo>
                      <a:pt x="590" y="532"/>
                      <a:pt x="593" y="528"/>
                      <a:pt x="598" y="526"/>
                    </a:cubicBezTo>
                    <a:cubicBezTo>
                      <a:pt x="625" y="519"/>
                      <a:pt x="625" y="519"/>
                      <a:pt x="625" y="519"/>
                    </a:cubicBezTo>
                    <a:cubicBezTo>
                      <a:pt x="630" y="518"/>
                      <a:pt x="634" y="521"/>
                      <a:pt x="636" y="525"/>
                    </a:cubicBezTo>
                    <a:cubicBezTo>
                      <a:pt x="639" y="538"/>
                      <a:pt x="639" y="538"/>
                      <a:pt x="639" y="538"/>
                    </a:cubicBezTo>
                    <a:cubicBezTo>
                      <a:pt x="645" y="538"/>
                      <a:pt x="650" y="539"/>
                      <a:pt x="656" y="540"/>
                    </a:cubicBezTo>
                    <a:cubicBezTo>
                      <a:pt x="662" y="529"/>
                      <a:pt x="662" y="529"/>
                      <a:pt x="662" y="529"/>
                    </a:cubicBezTo>
                    <a:cubicBezTo>
                      <a:pt x="665" y="525"/>
                      <a:pt x="670" y="523"/>
                      <a:pt x="674" y="526"/>
                    </a:cubicBezTo>
                    <a:cubicBezTo>
                      <a:pt x="699" y="540"/>
                      <a:pt x="699" y="540"/>
                      <a:pt x="699" y="540"/>
                    </a:cubicBezTo>
                    <a:cubicBezTo>
                      <a:pt x="703" y="542"/>
                      <a:pt x="704" y="547"/>
                      <a:pt x="702" y="552"/>
                    </a:cubicBezTo>
                    <a:cubicBezTo>
                      <a:pt x="695" y="563"/>
                      <a:pt x="695" y="563"/>
                      <a:pt x="695" y="563"/>
                    </a:cubicBezTo>
                    <a:cubicBezTo>
                      <a:pt x="699" y="567"/>
                      <a:pt x="702" y="572"/>
                      <a:pt x="705" y="576"/>
                    </a:cubicBezTo>
                    <a:cubicBezTo>
                      <a:pt x="718" y="573"/>
                      <a:pt x="718" y="573"/>
                      <a:pt x="718" y="573"/>
                    </a:cubicBezTo>
                    <a:cubicBezTo>
                      <a:pt x="723" y="572"/>
                      <a:pt x="728" y="574"/>
                      <a:pt x="729" y="579"/>
                    </a:cubicBezTo>
                    <a:cubicBezTo>
                      <a:pt x="736" y="606"/>
                      <a:pt x="736" y="606"/>
                      <a:pt x="736" y="606"/>
                    </a:cubicBezTo>
                    <a:cubicBezTo>
                      <a:pt x="738" y="611"/>
                      <a:pt x="735" y="616"/>
                      <a:pt x="730" y="617"/>
                    </a:cubicBezTo>
                    <a:close/>
                    <a:moveTo>
                      <a:pt x="922" y="418"/>
                    </a:moveTo>
                    <a:cubicBezTo>
                      <a:pt x="905" y="423"/>
                      <a:pt x="905" y="423"/>
                      <a:pt x="905" y="423"/>
                    </a:cubicBezTo>
                    <a:cubicBezTo>
                      <a:pt x="905" y="430"/>
                      <a:pt x="904" y="437"/>
                      <a:pt x="902" y="444"/>
                    </a:cubicBezTo>
                    <a:cubicBezTo>
                      <a:pt x="918" y="453"/>
                      <a:pt x="918" y="453"/>
                      <a:pt x="918" y="453"/>
                    </a:cubicBezTo>
                    <a:cubicBezTo>
                      <a:pt x="923" y="456"/>
                      <a:pt x="925" y="463"/>
                      <a:pt x="922" y="469"/>
                    </a:cubicBezTo>
                    <a:cubicBezTo>
                      <a:pt x="903" y="502"/>
                      <a:pt x="903" y="502"/>
                      <a:pt x="903" y="502"/>
                    </a:cubicBezTo>
                    <a:cubicBezTo>
                      <a:pt x="900" y="507"/>
                      <a:pt x="893" y="509"/>
                      <a:pt x="887" y="506"/>
                    </a:cubicBezTo>
                    <a:cubicBezTo>
                      <a:pt x="872" y="497"/>
                      <a:pt x="872" y="497"/>
                      <a:pt x="872" y="497"/>
                    </a:cubicBezTo>
                    <a:cubicBezTo>
                      <a:pt x="867" y="502"/>
                      <a:pt x="861" y="506"/>
                      <a:pt x="855" y="510"/>
                    </a:cubicBezTo>
                    <a:cubicBezTo>
                      <a:pt x="859" y="527"/>
                      <a:pt x="859" y="527"/>
                      <a:pt x="859" y="527"/>
                    </a:cubicBezTo>
                    <a:cubicBezTo>
                      <a:pt x="861" y="534"/>
                      <a:pt x="857" y="540"/>
                      <a:pt x="851" y="542"/>
                    </a:cubicBezTo>
                    <a:cubicBezTo>
                      <a:pt x="815" y="551"/>
                      <a:pt x="815" y="551"/>
                      <a:pt x="815" y="551"/>
                    </a:cubicBezTo>
                    <a:cubicBezTo>
                      <a:pt x="809" y="553"/>
                      <a:pt x="802" y="549"/>
                      <a:pt x="801" y="543"/>
                    </a:cubicBezTo>
                    <a:cubicBezTo>
                      <a:pt x="796" y="526"/>
                      <a:pt x="796" y="526"/>
                      <a:pt x="796" y="526"/>
                    </a:cubicBezTo>
                    <a:cubicBezTo>
                      <a:pt x="789" y="526"/>
                      <a:pt x="781" y="525"/>
                      <a:pt x="774" y="523"/>
                    </a:cubicBezTo>
                    <a:cubicBezTo>
                      <a:pt x="765" y="539"/>
                      <a:pt x="765" y="539"/>
                      <a:pt x="765" y="539"/>
                    </a:cubicBezTo>
                    <a:cubicBezTo>
                      <a:pt x="762" y="544"/>
                      <a:pt x="755" y="546"/>
                      <a:pt x="749" y="543"/>
                    </a:cubicBezTo>
                    <a:cubicBezTo>
                      <a:pt x="717" y="524"/>
                      <a:pt x="717" y="524"/>
                      <a:pt x="717" y="524"/>
                    </a:cubicBezTo>
                    <a:cubicBezTo>
                      <a:pt x="711" y="521"/>
                      <a:pt x="710" y="514"/>
                      <a:pt x="713" y="508"/>
                    </a:cubicBezTo>
                    <a:cubicBezTo>
                      <a:pt x="722" y="493"/>
                      <a:pt x="722" y="493"/>
                      <a:pt x="722" y="493"/>
                    </a:cubicBezTo>
                    <a:cubicBezTo>
                      <a:pt x="717" y="487"/>
                      <a:pt x="712" y="482"/>
                      <a:pt x="708" y="475"/>
                    </a:cubicBezTo>
                    <a:cubicBezTo>
                      <a:pt x="691" y="480"/>
                      <a:pt x="691" y="480"/>
                      <a:pt x="691" y="480"/>
                    </a:cubicBezTo>
                    <a:cubicBezTo>
                      <a:pt x="685" y="482"/>
                      <a:pt x="679" y="478"/>
                      <a:pt x="677" y="472"/>
                    </a:cubicBezTo>
                    <a:cubicBezTo>
                      <a:pt x="667" y="436"/>
                      <a:pt x="667" y="436"/>
                      <a:pt x="667" y="436"/>
                    </a:cubicBezTo>
                    <a:cubicBezTo>
                      <a:pt x="666" y="429"/>
                      <a:pt x="669" y="423"/>
                      <a:pt x="675" y="421"/>
                    </a:cubicBezTo>
                    <a:cubicBezTo>
                      <a:pt x="693" y="417"/>
                      <a:pt x="693" y="417"/>
                      <a:pt x="693" y="417"/>
                    </a:cubicBezTo>
                    <a:cubicBezTo>
                      <a:pt x="693" y="410"/>
                      <a:pt x="694" y="402"/>
                      <a:pt x="696" y="395"/>
                    </a:cubicBezTo>
                    <a:cubicBezTo>
                      <a:pt x="680" y="386"/>
                      <a:pt x="680" y="386"/>
                      <a:pt x="680" y="386"/>
                    </a:cubicBezTo>
                    <a:cubicBezTo>
                      <a:pt x="674" y="383"/>
                      <a:pt x="673" y="376"/>
                      <a:pt x="676" y="370"/>
                    </a:cubicBezTo>
                    <a:cubicBezTo>
                      <a:pt x="694" y="338"/>
                      <a:pt x="694" y="338"/>
                      <a:pt x="694" y="338"/>
                    </a:cubicBezTo>
                    <a:cubicBezTo>
                      <a:pt x="698" y="332"/>
                      <a:pt x="705" y="330"/>
                      <a:pt x="710" y="334"/>
                    </a:cubicBezTo>
                    <a:cubicBezTo>
                      <a:pt x="726" y="342"/>
                      <a:pt x="726" y="342"/>
                      <a:pt x="726" y="342"/>
                    </a:cubicBezTo>
                    <a:cubicBezTo>
                      <a:pt x="731" y="337"/>
                      <a:pt x="737" y="333"/>
                      <a:pt x="743" y="329"/>
                    </a:cubicBezTo>
                    <a:cubicBezTo>
                      <a:pt x="739" y="312"/>
                      <a:pt x="739" y="312"/>
                      <a:pt x="739" y="312"/>
                    </a:cubicBezTo>
                    <a:cubicBezTo>
                      <a:pt x="737" y="306"/>
                      <a:pt x="741" y="299"/>
                      <a:pt x="747" y="298"/>
                    </a:cubicBezTo>
                    <a:cubicBezTo>
                      <a:pt x="783" y="288"/>
                      <a:pt x="783" y="288"/>
                      <a:pt x="783" y="288"/>
                    </a:cubicBezTo>
                    <a:cubicBezTo>
                      <a:pt x="789" y="286"/>
                      <a:pt x="796" y="290"/>
                      <a:pt x="797" y="296"/>
                    </a:cubicBezTo>
                    <a:cubicBezTo>
                      <a:pt x="802" y="313"/>
                      <a:pt x="802" y="313"/>
                      <a:pt x="802" y="313"/>
                    </a:cubicBezTo>
                    <a:cubicBezTo>
                      <a:pt x="809" y="314"/>
                      <a:pt x="816" y="315"/>
                      <a:pt x="823" y="316"/>
                    </a:cubicBezTo>
                    <a:cubicBezTo>
                      <a:pt x="832" y="301"/>
                      <a:pt x="832" y="301"/>
                      <a:pt x="832" y="301"/>
                    </a:cubicBezTo>
                    <a:cubicBezTo>
                      <a:pt x="836" y="295"/>
                      <a:pt x="843" y="293"/>
                      <a:pt x="848" y="297"/>
                    </a:cubicBezTo>
                    <a:cubicBezTo>
                      <a:pt x="881" y="315"/>
                      <a:pt x="881" y="315"/>
                      <a:pt x="881" y="315"/>
                    </a:cubicBezTo>
                    <a:cubicBezTo>
                      <a:pt x="886" y="319"/>
                      <a:pt x="888" y="326"/>
                      <a:pt x="885" y="331"/>
                    </a:cubicBezTo>
                    <a:cubicBezTo>
                      <a:pt x="876" y="347"/>
                      <a:pt x="876" y="347"/>
                      <a:pt x="876" y="347"/>
                    </a:cubicBezTo>
                    <a:cubicBezTo>
                      <a:pt x="881" y="352"/>
                      <a:pt x="886" y="358"/>
                      <a:pt x="889" y="364"/>
                    </a:cubicBezTo>
                    <a:cubicBezTo>
                      <a:pt x="907" y="359"/>
                      <a:pt x="907" y="359"/>
                      <a:pt x="907" y="359"/>
                    </a:cubicBezTo>
                    <a:cubicBezTo>
                      <a:pt x="913" y="358"/>
                      <a:pt x="919" y="361"/>
                      <a:pt x="921" y="368"/>
                    </a:cubicBezTo>
                    <a:cubicBezTo>
                      <a:pt x="931" y="404"/>
                      <a:pt x="931" y="404"/>
                      <a:pt x="931" y="404"/>
                    </a:cubicBezTo>
                    <a:cubicBezTo>
                      <a:pt x="932" y="410"/>
                      <a:pt x="929" y="416"/>
                      <a:pt x="922" y="418"/>
                    </a:cubicBezTo>
                    <a:close/>
                    <a:moveTo>
                      <a:pt x="922" y="418"/>
                    </a:moveTo>
                    <a:cubicBezTo>
                      <a:pt x="922" y="418"/>
                      <a:pt x="922" y="418"/>
                      <a:pt x="922" y="41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18" tIns="44810" rIns="89618" bIns="448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96204">
                  <a:defRPr/>
                </a:pPr>
                <a:endParaRPr lang="es-ES" sz="1350" dirty="0">
                  <a:solidFill>
                    <a:srgbClr val="024D7C"/>
                  </a:solidFill>
                  <a:latin typeface="Calibri Light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31C05F3-48A4-47DD-B5F9-729513307C1C}"/>
              </a:ext>
            </a:extLst>
          </p:cNvPr>
          <p:cNvGrpSpPr/>
          <p:nvPr/>
        </p:nvGrpSpPr>
        <p:grpSpPr>
          <a:xfrm>
            <a:off x="333068" y="4837668"/>
            <a:ext cx="1828800" cy="1054948"/>
            <a:chOff x="1052770" y="4472294"/>
            <a:chExt cx="1828800" cy="1054948"/>
          </a:xfrm>
        </p:grpSpPr>
        <p:sp>
          <p:nvSpPr>
            <p:cNvPr id="17" name="Rectangle 286">
              <a:extLst>
                <a:ext uri="{FF2B5EF4-FFF2-40B4-BE49-F238E27FC236}">
                  <a16:creationId xmlns:a16="http://schemas.microsoft.com/office/drawing/2014/main" xmlns="" id="{E5C618DC-BE2F-42A9-BD20-5D877B834C62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052770" y="4911689"/>
              <a:ext cx="18288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877532">
                <a:buClr>
                  <a:srgbClr val="002960"/>
                </a:buClr>
                <a:defRPr/>
              </a:pPr>
              <a:r>
                <a:rPr lang="en-US" sz="2000" b="1" dirty="0">
                  <a:solidFill>
                    <a:srgbClr val="024D7C"/>
                  </a:solidFill>
                  <a:latin typeface="Calibri Light"/>
                </a:rPr>
                <a:t>Technical skills </a:t>
              </a:r>
            </a:p>
            <a:p>
              <a:pPr algn="ctr" defTabSz="877532">
                <a:buClr>
                  <a:srgbClr val="002960"/>
                </a:buClr>
                <a:defRPr/>
              </a:pPr>
              <a:r>
                <a:rPr lang="en-US" sz="2000" b="1" dirty="0">
                  <a:solidFill>
                    <a:srgbClr val="024D7C"/>
                  </a:solidFill>
                  <a:latin typeface="Calibri Light"/>
                </a:rPr>
                <a:t>and knowledge </a:t>
              </a:r>
            </a:p>
          </p:txBody>
        </p:sp>
        <p:sp>
          <p:nvSpPr>
            <p:cNvPr id="18" name="Freeform 93">
              <a:extLst>
                <a:ext uri="{FF2B5EF4-FFF2-40B4-BE49-F238E27FC236}">
                  <a16:creationId xmlns:a16="http://schemas.microsoft.com/office/drawing/2014/main" xmlns="" id="{4E4F95E9-A4BB-4DDC-8FF2-123D20ECDF7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36950" y="4472294"/>
              <a:ext cx="460440" cy="457200"/>
            </a:xfrm>
            <a:custGeom>
              <a:avLst/>
              <a:gdLst>
                <a:gd name="T0" fmla="*/ 3286 w 3910"/>
                <a:gd name="T1" fmla="*/ 3609 h 3880"/>
                <a:gd name="T2" fmla="*/ 2607 w 3910"/>
                <a:gd name="T3" fmla="*/ 3638 h 3880"/>
                <a:gd name="T4" fmla="*/ 2207 w 3910"/>
                <a:gd name="T5" fmla="*/ 3605 h 3880"/>
                <a:gd name="T6" fmla="*/ 2239 w 3910"/>
                <a:gd name="T7" fmla="*/ 3292 h 3880"/>
                <a:gd name="T8" fmla="*/ 2123 w 3910"/>
                <a:gd name="T9" fmla="*/ 2690 h 3880"/>
                <a:gd name="T10" fmla="*/ 2657 w 3910"/>
                <a:gd name="T11" fmla="*/ 2736 h 3880"/>
                <a:gd name="T12" fmla="*/ 2867 w 3910"/>
                <a:gd name="T13" fmla="*/ 2333 h 3880"/>
                <a:gd name="T14" fmla="*/ 3281 w 3910"/>
                <a:gd name="T15" fmla="*/ 2108 h 3880"/>
                <a:gd name="T16" fmla="*/ 3453 w 3910"/>
                <a:gd name="T17" fmla="*/ 2492 h 3880"/>
                <a:gd name="T18" fmla="*/ 3333 w 3910"/>
                <a:gd name="T19" fmla="*/ 2930 h 3880"/>
                <a:gd name="T20" fmla="*/ 3898 w 3910"/>
                <a:gd name="T21" fmla="*/ 3155 h 3880"/>
                <a:gd name="T22" fmla="*/ 3511 w 3910"/>
                <a:gd name="T23" fmla="*/ 3569 h 3880"/>
                <a:gd name="T24" fmla="*/ 3461 w 3910"/>
                <a:gd name="T25" fmla="*/ 3880 h 3880"/>
                <a:gd name="T26" fmla="*/ 401 w 3910"/>
                <a:gd name="T27" fmla="*/ 2852 h 3880"/>
                <a:gd name="T28" fmla="*/ 278 w 3910"/>
                <a:gd name="T29" fmla="*/ 2638 h 3880"/>
                <a:gd name="T30" fmla="*/ 295 w 3910"/>
                <a:gd name="T31" fmla="*/ 2386 h 3880"/>
                <a:gd name="T32" fmla="*/ 401 w 3910"/>
                <a:gd name="T33" fmla="*/ 2148 h 3880"/>
                <a:gd name="T34" fmla="*/ 931 w 3910"/>
                <a:gd name="T35" fmla="*/ 1661 h 3880"/>
                <a:gd name="T36" fmla="*/ 1196 w 3910"/>
                <a:gd name="T37" fmla="*/ 1656 h 3880"/>
                <a:gd name="T38" fmla="*/ 1443 w 3910"/>
                <a:gd name="T39" fmla="*/ 1817 h 3880"/>
                <a:gd name="T40" fmla="*/ 1762 w 3910"/>
                <a:gd name="T41" fmla="*/ 2337 h 3880"/>
                <a:gd name="T42" fmla="*/ 1706 w 3910"/>
                <a:gd name="T43" fmla="*/ 2701 h 3880"/>
                <a:gd name="T44" fmla="*/ 1740 w 3910"/>
                <a:gd name="T45" fmla="*/ 3147 h 3880"/>
                <a:gd name="T46" fmla="*/ 1227 w 3910"/>
                <a:gd name="T47" fmla="*/ 3176 h 3880"/>
                <a:gd name="T48" fmla="*/ 1119 w 3910"/>
                <a:gd name="T49" fmla="*/ 2770 h 3880"/>
                <a:gd name="T50" fmla="*/ 676 w 3910"/>
                <a:gd name="T51" fmla="*/ 3180 h 3880"/>
                <a:gd name="T52" fmla="*/ 2436 w 3910"/>
                <a:gd name="T53" fmla="*/ 2120 h 3880"/>
                <a:gd name="T54" fmla="*/ 2423 w 3910"/>
                <a:gd name="T55" fmla="*/ 1756 h 3880"/>
                <a:gd name="T56" fmla="*/ 1825 w 3910"/>
                <a:gd name="T57" fmla="*/ 1217 h 3880"/>
                <a:gd name="T58" fmla="*/ 2127 w 3910"/>
                <a:gd name="T59" fmla="*/ 858 h 3880"/>
                <a:gd name="T60" fmla="*/ 1814 w 3910"/>
                <a:gd name="T61" fmla="*/ 673 h 3880"/>
                <a:gd name="T62" fmla="*/ 2320 w 3910"/>
                <a:gd name="T63" fmla="*/ 462 h 3880"/>
                <a:gd name="T64" fmla="*/ 2681 w 3910"/>
                <a:gd name="T65" fmla="*/ 731 h 3880"/>
                <a:gd name="T66" fmla="*/ 2905 w 3910"/>
                <a:gd name="T67" fmla="*/ 380 h 3880"/>
                <a:gd name="T68" fmla="*/ 3291 w 3910"/>
                <a:gd name="T69" fmla="*/ 930 h 3880"/>
                <a:gd name="T70" fmla="*/ 3284 w 3910"/>
                <a:gd name="T71" fmla="*/ 1172 h 3880"/>
                <a:gd name="T72" fmla="*/ 3159 w 3910"/>
                <a:gd name="T73" fmla="*/ 1712 h 3880"/>
                <a:gd name="T74" fmla="*/ 2612 w 3910"/>
                <a:gd name="T75" fmla="*/ 1786 h 3880"/>
                <a:gd name="T76" fmla="*/ 2525 w 3910"/>
                <a:gd name="T77" fmla="*/ 2142 h 3880"/>
                <a:gd name="T78" fmla="*/ 402 w 3910"/>
                <a:gd name="T79" fmla="*/ 1458 h 3880"/>
                <a:gd name="T80" fmla="*/ 715 w 3910"/>
                <a:gd name="T81" fmla="*/ 1248 h 3880"/>
                <a:gd name="T82" fmla="*/ 469 w 3910"/>
                <a:gd name="T83" fmla="*/ 861 h 3880"/>
                <a:gd name="T84" fmla="*/ 734 w 3910"/>
                <a:gd name="T85" fmla="*/ 393 h 3880"/>
                <a:gd name="T86" fmla="*/ 933 w 3910"/>
                <a:gd name="T87" fmla="*/ 112 h 3880"/>
                <a:gd name="T88" fmla="*/ 1439 w 3910"/>
                <a:gd name="T89" fmla="*/ 395 h 3880"/>
                <a:gd name="T90" fmla="*/ 1798 w 3910"/>
                <a:gd name="T91" fmla="*/ 965 h 3880"/>
                <a:gd name="T92" fmla="*/ 2068 w 3910"/>
                <a:gd name="T93" fmla="*/ 1200 h 3880"/>
                <a:gd name="T94" fmla="*/ 1771 w 3910"/>
                <a:gd name="T95" fmla="*/ 1430 h 3880"/>
                <a:gd name="T96" fmla="*/ 1272 w 3910"/>
                <a:gd name="T97" fmla="*/ 1694 h 3880"/>
                <a:gd name="T98" fmla="*/ 875 w 3910"/>
                <a:gd name="T99" fmla="*/ 1701 h 3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10" h="3880">
                  <a:moveTo>
                    <a:pt x="3358" y="3837"/>
                  </a:moveTo>
                  <a:cubicBezTo>
                    <a:pt x="3324" y="3800"/>
                    <a:pt x="3317" y="3782"/>
                    <a:pt x="3310" y="3710"/>
                  </a:cubicBezTo>
                  <a:cubicBezTo>
                    <a:pt x="3306" y="3663"/>
                    <a:pt x="3295" y="3618"/>
                    <a:pt x="3286" y="3609"/>
                  </a:cubicBezTo>
                  <a:cubicBezTo>
                    <a:pt x="3273" y="3596"/>
                    <a:pt x="3232" y="3616"/>
                    <a:pt x="3070" y="3713"/>
                  </a:cubicBezTo>
                  <a:cubicBezTo>
                    <a:pt x="2808" y="3870"/>
                    <a:pt x="2812" y="3868"/>
                    <a:pt x="2769" y="3857"/>
                  </a:cubicBezTo>
                  <a:cubicBezTo>
                    <a:pt x="2739" y="3849"/>
                    <a:pt x="2712" y="3813"/>
                    <a:pt x="2607" y="3638"/>
                  </a:cubicBezTo>
                  <a:cubicBezTo>
                    <a:pt x="2537" y="3523"/>
                    <a:pt x="2475" y="3423"/>
                    <a:pt x="2468" y="3416"/>
                  </a:cubicBezTo>
                  <a:cubicBezTo>
                    <a:pt x="2452" y="3400"/>
                    <a:pt x="2432" y="3419"/>
                    <a:pt x="2363" y="3512"/>
                  </a:cubicBezTo>
                  <a:cubicBezTo>
                    <a:pt x="2304" y="3592"/>
                    <a:pt x="2283" y="3605"/>
                    <a:pt x="2207" y="3605"/>
                  </a:cubicBezTo>
                  <a:cubicBezTo>
                    <a:pt x="2156" y="3605"/>
                    <a:pt x="2143" y="3599"/>
                    <a:pt x="2108" y="3562"/>
                  </a:cubicBezTo>
                  <a:cubicBezTo>
                    <a:pt x="2061" y="3512"/>
                    <a:pt x="2049" y="3461"/>
                    <a:pt x="2071" y="3399"/>
                  </a:cubicBezTo>
                  <a:cubicBezTo>
                    <a:pt x="2095" y="3328"/>
                    <a:pt x="2152" y="3292"/>
                    <a:pt x="2239" y="3292"/>
                  </a:cubicBezTo>
                  <a:cubicBezTo>
                    <a:pt x="2297" y="3292"/>
                    <a:pt x="2350" y="3274"/>
                    <a:pt x="2359" y="3251"/>
                  </a:cubicBezTo>
                  <a:cubicBezTo>
                    <a:pt x="2362" y="3242"/>
                    <a:pt x="2306" y="3134"/>
                    <a:pt x="2233" y="3013"/>
                  </a:cubicBezTo>
                  <a:cubicBezTo>
                    <a:pt x="2095" y="2780"/>
                    <a:pt x="2078" y="2729"/>
                    <a:pt x="2123" y="2690"/>
                  </a:cubicBezTo>
                  <a:cubicBezTo>
                    <a:pt x="2146" y="2671"/>
                    <a:pt x="2508" y="2455"/>
                    <a:pt x="2518" y="2455"/>
                  </a:cubicBezTo>
                  <a:cubicBezTo>
                    <a:pt x="2521" y="2455"/>
                    <a:pt x="2526" y="2491"/>
                    <a:pt x="2529" y="2534"/>
                  </a:cubicBezTo>
                  <a:cubicBezTo>
                    <a:pt x="2535" y="2636"/>
                    <a:pt x="2572" y="2693"/>
                    <a:pt x="2657" y="2736"/>
                  </a:cubicBezTo>
                  <a:cubicBezTo>
                    <a:pt x="2731" y="2773"/>
                    <a:pt x="2769" y="2775"/>
                    <a:pt x="2842" y="2744"/>
                  </a:cubicBezTo>
                  <a:cubicBezTo>
                    <a:pt x="2929" y="2706"/>
                    <a:pt x="2989" y="2616"/>
                    <a:pt x="2989" y="2520"/>
                  </a:cubicBezTo>
                  <a:cubicBezTo>
                    <a:pt x="2989" y="2458"/>
                    <a:pt x="2937" y="2378"/>
                    <a:pt x="2867" y="2333"/>
                  </a:cubicBezTo>
                  <a:cubicBezTo>
                    <a:pt x="2829" y="2309"/>
                    <a:pt x="2804" y="2285"/>
                    <a:pt x="2810" y="2280"/>
                  </a:cubicBezTo>
                  <a:cubicBezTo>
                    <a:pt x="2815" y="2275"/>
                    <a:pt x="2898" y="2225"/>
                    <a:pt x="2992" y="2169"/>
                  </a:cubicBezTo>
                  <a:cubicBezTo>
                    <a:pt x="3193" y="2050"/>
                    <a:pt x="3231" y="2042"/>
                    <a:pt x="3281" y="2108"/>
                  </a:cubicBezTo>
                  <a:cubicBezTo>
                    <a:pt x="3298" y="2130"/>
                    <a:pt x="3357" y="2226"/>
                    <a:pt x="3412" y="2320"/>
                  </a:cubicBezTo>
                  <a:lnTo>
                    <a:pt x="3512" y="2492"/>
                  </a:lnTo>
                  <a:lnTo>
                    <a:pt x="3453" y="2492"/>
                  </a:lnTo>
                  <a:cubicBezTo>
                    <a:pt x="3378" y="2492"/>
                    <a:pt x="3296" y="2533"/>
                    <a:pt x="3246" y="2596"/>
                  </a:cubicBezTo>
                  <a:cubicBezTo>
                    <a:pt x="3213" y="2638"/>
                    <a:pt x="3208" y="2654"/>
                    <a:pt x="3208" y="2722"/>
                  </a:cubicBezTo>
                  <a:cubicBezTo>
                    <a:pt x="3208" y="2822"/>
                    <a:pt x="3248" y="2888"/>
                    <a:pt x="3333" y="2930"/>
                  </a:cubicBezTo>
                  <a:cubicBezTo>
                    <a:pt x="3447" y="2985"/>
                    <a:pt x="3568" y="2945"/>
                    <a:pt x="3639" y="2831"/>
                  </a:cubicBezTo>
                  <a:cubicBezTo>
                    <a:pt x="3656" y="2803"/>
                    <a:pt x="3674" y="2780"/>
                    <a:pt x="3678" y="2780"/>
                  </a:cubicBezTo>
                  <a:cubicBezTo>
                    <a:pt x="3688" y="2780"/>
                    <a:pt x="3889" y="3123"/>
                    <a:pt x="3898" y="3155"/>
                  </a:cubicBezTo>
                  <a:cubicBezTo>
                    <a:pt x="3910" y="3201"/>
                    <a:pt x="3864" y="3241"/>
                    <a:pt x="3651" y="3367"/>
                  </a:cubicBezTo>
                  <a:cubicBezTo>
                    <a:pt x="3535" y="3436"/>
                    <a:pt x="3439" y="3498"/>
                    <a:pt x="3439" y="3505"/>
                  </a:cubicBezTo>
                  <a:cubicBezTo>
                    <a:pt x="3439" y="3511"/>
                    <a:pt x="3471" y="3540"/>
                    <a:pt x="3511" y="3569"/>
                  </a:cubicBezTo>
                  <a:cubicBezTo>
                    <a:pt x="3597" y="3633"/>
                    <a:pt x="3611" y="3649"/>
                    <a:pt x="3621" y="3702"/>
                  </a:cubicBezTo>
                  <a:cubicBezTo>
                    <a:pt x="3631" y="3753"/>
                    <a:pt x="3609" y="3809"/>
                    <a:pt x="3561" y="3849"/>
                  </a:cubicBezTo>
                  <a:cubicBezTo>
                    <a:pt x="3533" y="3873"/>
                    <a:pt x="3510" y="3880"/>
                    <a:pt x="3461" y="3880"/>
                  </a:cubicBezTo>
                  <a:cubicBezTo>
                    <a:pt x="3406" y="3880"/>
                    <a:pt x="3393" y="3875"/>
                    <a:pt x="3358" y="3837"/>
                  </a:cubicBezTo>
                  <a:close/>
                  <a:moveTo>
                    <a:pt x="432" y="3147"/>
                  </a:moveTo>
                  <a:cubicBezTo>
                    <a:pt x="402" y="3114"/>
                    <a:pt x="401" y="3112"/>
                    <a:pt x="401" y="2852"/>
                  </a:cubicBezTo>
                  <a:lnTo>
                    <a:pt x="401" y="2590"/>
                  </a:lnTo>
                  <a:lnTo>
                    <a:pt x="373" y="2599"/>
                  </a:lnTo>
                  <a:cubicBezTo>
                    <a:pt x="358" y="2604"/>
                    <a:pt x="315" y="2621"/>
                    <a:pt x="278" y="2638"/>
                  </a:cubicBezTo>
                  <a:cubicBezTo>
                    <a:pt x="198" y="2673"/>
                    <a:pt x="156" y="2675"/>
                    <a:pt x="114" y="2646"/>
                  </a:cubicBezTo>
                  <a:cubicBezTo>
                    <a:pt x="10" y="2573"/>
                    <a:pt x="0" y="2462"/>
                    <a:pt x="92" y="2386"/>
                  </a:cubicBezTo>
                  <a:cubicBezTo>
                    <a:pt x="142" y="2343"/>
                    <a:pt x="226" y="2344"/>
                    <a:pt x="295" y="2386"/>
                  </a:cubicBezTo>
                  <a:cubicBezTo>
                    <a:pt x="323" y="2403"/>
                    <a:pt x="358" y="2417"/>
                    <a:pt x="373" y="2417"/>
                  </a:cubicBezTo>
                  <a:lnTo>
                    <a:pt x="401" y="2417"/>
                  </a:lnTo>
                  <a:lnTo>
                    <a:pt x="401" y="2148"/>
                  </a:lnTo>
                  <a:cubicBezTo>
                    <a:pt x="401" y="1789"/>
                    <a:pt x="375" y="1817"/>
                    <a:pt x="719" y="1817"/>
                  </a:cubicBezTo>
                  <a:cubicBezTo>
                    <a:pt x="860" y="1817"/>
                    <a:pt x="978" y="1813"/>
                    <a:pt x="981" y="1807"/>
                  </a:cubicBezTo>
                  <a:cubicBezTo>
                    <a:pt x="989" y="1794"/>
                    <a:pt x="957" y="1700"/>
                    <a:pt x="931" y="1661"/>
                  </a:cubicBezTo>
                  <a:cubicBezTo>
                    <a:pt x="905" y="1621"/>
                    <a:pt x="906" y="1528"/>
                    <a:pt x="934" y="1486"/>
                  </a:cubicBezTo>
                  <a:cubicBezTo>
                    <a:pt x="999" y="1386"/>
                    <a:pt x="1162" y="1400"/>
                    <a:pt x="1208" y="1511"/>
                  </a:cubicBezTo>
                  <a:cubicBezTo>
                    <a:pt x="1233" y="1570"/>
                    <a:pt x="1231" y="1589"/>
                    <a:pt x="1196" y="1656"/>
                  </a:cubicBezTo>
                  <a:cubicBezTo>
                    <a:pt x="1179" y="1687"/>
                    <a:pt x="1164" y="1735"/>
                    <a:pt x="1162" y="1762"/>
                  </a:cubicBezTo>
                  <a:lnTo>
                    <a:pt x="1158" y="1811"/>
                  </a:lnTo>
                  <a:lnTo>
                    <a:pt x="1443" y="1817"/>
                  </a:lnTo>
                  <a:cubicBezTo>
                    <a:pt x="1707" y="1823"/>
                    <a:pt x="1730" y="1825"/>
                    <a:pt x="1746" y="1848"/>
                  </a:cubicBezTo>
                  <a:cubicBezTo>
                    <a:pt x="1756" y="1861"/>
                    <a:pt x="1765" y="1878"/>
                    <a:pt x="1766" y="1885"/>
                  </a:cubicBezTo>
                  <a:cubicBezTo>
                    <a:pt x="1772" y="1942"/>
                    <a:pt x="1769" y="2333"/>
                    <a:pt x="1762" y="2337"/>
                  </a:cubicBezTo>
                  <a:cubicBezTo>
                    <a:pt x="1757" y="2340"/>
                    <a:pt x="1724" y="2328"/>
                    <a:pt x="1689" y="2310"/>
                  </a:cubicBezTo>
                  <a:cubicBezTo>
                    <a:pt x="1482" y="2201"/>
                    <a:pt x="1264" y="2422"/>
                    <a:pt x="1381" y="2622"/>
                  </a:cubicBezTo>
                  <a:cubicBezTo>
                    <a:pt x="1448" y="2735"/>
                    <a:pt x="1585" y="2769"/>
                    <a:pt x="1706" y="2701"/>
                  </a:cubicBezTo>
                  <a:cubicBezTo>
                    <a:pt x="1738" y="2684"/>
                    <a:pt x="1766" y="2673"/>
                    <a:pt x="1768" y="2677"/>
                  </a:cubicBezTo>
                  <a:cubicBezTo>
                    <a:pt x="1770" y="2682"/>
                    <a:pt x="1772" y="2782"/>
                    <a:pt x="1771" y="2901"/>
                  </a:cubicBezTo>
                  <a:cubicBezTo>
                    <a:pt x="1770" y="3110"/>
                    <a:pt x="1769" y="3116"/>
                    <a:pt x="1740" y="3147"/>
                  </a:cubicBezTo>
                  <a:lnTo>
                    <a:pt x="1710" y="3180"/>
                  </a:lnTo>
                  <a:lnTo>
                    <a:pt x="1468" y="3180"/>
                  </a:lnTo>
                  <a:cubicBezTo>
                    <a:pt x="1335" y="3180"/>
                    <a:pt x="1227" y="3178"/>
                    <a:pt x="1227" y="3176"/>
                  </a:cubicBezTo>
                  <a:cubicBezTo>
                    <a:pt x="1227" y="3175"/>
                    <a:pt x="1244" y="3140"/>
                    <a:pt x="1264" y="3100"/>
                  </a:cubicBezTo>
                  <a:cubicBezTo>
                    <a:pt x="1309" y="3011"/>
                    <a:pt x="1310" y="2980"/>
                    <a:pt x="1272" y="2897"/>
                  </a:cubicBezTo>
                  <a:cubicBezTo>
                    <a:pt x="1238" y="2825"/>
                    <a:pt x="1190" y="2785"/>
                    <a:pt x="1119" y="2770"/>
                  </a:cubicBezTo>
                  <a:cubicBezTo>
                    <a:pt x="924" y="2728"/>
                    <a:pt x="780" y="2916"/>
                    <a:pt x="864" y="3103"/>
                  </a:cubicBezTo>
                  <a:cubicBezTo>
                    <a:pt x="878" y="3133"/>
                    <a:pt x="889" y="3162"/>
                    <a:pt x="889" y="3168"/>
                  </a:cubicBezTo>
                  <a:cubicBezTo>
                    <a:pt x="889" y="3175"/>
                    <a:pt x="793" y="3180"/>
                    <a:pt x="676" y="3180"/>
                  </a:cubicBezTo>
                  <a:lnTo>
                    <a:pt x="463" y="3180"/>
                  </a:lnTo>
                  <a:lnTo>
                    <a:pt x="432" y="3147"/>
                  </a:lnTo>
                  <a:close/>
                  <a:moveTo>
                    <a:pt x="2436" y="2120"/>
                  </a:moveTo>
                  <a:cubicBezTo>
                    <a:pt x="2397" y="2096"/>
                    <a:pt x="2364" y="2035"/>
                    <a:pt x="2364" y="1987"/>
                  </a:cubicBezTo>
                  <a:cubicBezTo>
                    <a:pt x="2364" y="1968"/>
                    <a:pt x="2375" y="1933"/>
                    <a:pt x="2388" y="1907"/>
                  </a:cubicBezTo>
                  <a:cubicBezTo>
                    <a:pt x="2424" y="1836"/>
                    <a:pt x="2439" y="1772"/>
                    <a:pt x="2423" y="1756"/>
                  </a:cubicBezTo>
                  <a:cubicBezTo>
                    <a:pt x="2414" y="1747"/>
                    <a:pt x="2319" y="1742"/>
                    <a:pt x="2142" y="1742"/>
                  </a:cubicBezTo>
                  <a:cubicBezTo>
                    <a:pt x="1789" y="1742"/>
                    <a:pt x="1814" y="1765"/>
                    <a:pt x="1814" y="1449"/>
                  </a:cubicBezTo>
                  <a:cubicBezTo>
                    <a:pt x="1814" y="1320"/>
                    <a:pt x="1819" y="1217"/>
                    <a:pt x="1825" y="1217"/>
                  </a:cubicBezTo>
                  <a:cubicBezTo>
                    <a:pt x="1831" y="1217"/>
                    <a:pt x="1861" y="1231"/>
                    <a:pt x="1891" y="1248"/>
                  </a:cubicBezTo>
                  <a:cubicBezTo>
                    <a:pt x="1995" y="1308"/>
                    <a:pt x="2122" y="1283"/>
                    <a:pt x="2190" y="1189"/>
                  </a:cubicBezTo>
                  <a:cubicBezTo>
                    <a:pt x="2271" y="1077"/>
                    <a:pt x="2244" y="937"/>
                    <a:pt x="2127" y="858"/>
                  </a:cubicBezTo>
                  <a:cubicBezTo>
                    <a:pt x="2072" y="820"/>
                    <a:pt x="1959" y="819"/>
                    <a:pt x="1889" y="855"/>
                  </a:cubicBezTo>
                  <a:cubicBezTo>
                    <a:pt x="1862" y="868"/>
                    <a:pt x="1834" y="880"/>
                    <a:pt x="1827" y="880"/>
                  </a:cubicBezTo>
                  <a:cubicBezTo>
                    <a:pt x="1818" y="880"/>
                    <a:pt x="1814" y="808"/>
                    <a:pt x="1814" y="673"/>
                  </a:cubicBezTo>
                  <a:cubicBezTo>
                    <a:pt x="1814" y="458"/>
                    <a:pt x="1824" y="405"/>
                    <a:pt x="1871" y="387"/>
                  </a:cubicBezTo>
                  <a:cubicBezTo>
                    <a:pt x="1904" y="375"/>
                    <a:pt x="2351" y="378"/>
                    <a:pt x="2351" y="391"/>
                  </a:cubicBezTo>
                  <a:cubicBezTo>
                    <a:pt x="2351" y="398"/>
                    <a:pt x="2337" y="430"/>
                    <a:pt x="2320" y="462"/>
                  </a:cubicBezTo>
                  <a:cubicBezTo>
                    <a:pt x="2284" y="530"/>
                    <a:pt x="2281" y="586"/>
                    <a:pt x="2308" y="652"/>
                  </a:cubicBezTo>
                  <a:cubicBezTo>
                    <a:pt x="2349" y="748"/>
                    <a:pt x="2415" y="792"/>
                    <a:pt x="2520" y="792"/>
                  </a:cubicBezTo>
                  <a:cubicBezTo>
                    <a:pt x="2597" y="792"/>
                    <a:pt x="2627" y="781"/>
                    <a:pt x="2681" y="731"/>
                  </a:cubicBezTo>
                  <a:cubicBezTo>
                    <a:pt x="2756" y="661"/>
                    <a:pt x="2771" y="556"/>
                    <a:pt x="2720" y="455"/>
                  </a:cubicBezTo>
                  <a:cubicBezTo>
                    <a:pt x="2703" y="421"/>
                    <a:pt x="2689" y="390"/>
                    <a:pt x="2689" y="386"/>
                  </a:cubicBezTo>
                  <a:cubicBezTo>
                    <a:pt x="2689" y="383"/>
                    <a:pt x="2786" y="380"/>
                    <a:pt x="2905" y="380"/>
                  </a:cubicBezTo>
                  <a:cubicBezTo>
                    <a:pt x="3199" y="380"/>
                    <a:pt x="3176" y="354"/>
                    <a:pt x="3176" y="692"/>
                  </a:cubicBezTo>
                  <a:cubicBezTo>
                    <a:pt x="3176" y="866"/>
                    <a:pt x="3181" y="956"/>
                    <a:pt x="3190" y="962"/>
                  </a:cubicBezTo>
                  <a:cubicBezTo>
                    <a:pt x="3197" y="966"/>
                    <a:pt x="3243" y="952"/>
                    <a:pt x="3291" y="930"/>
                  </a:cubicBezTo>
                  <a:cubicBezTo>
                    <a:pt x="3397" y="881"/>
                    <a:pt x="3447" y="885"/>
                    <a:pt x="3510" y="948"/>
                  </a:cubicBezTo>
                  <a:cubicBezTo>
                    <a:pt x="3544" y="982"/>
                    <a:pt x="3551" y="999"/>
                    <a:pt x="3551" y="1041"/>
                  </a:cubicBezTo>
                  <a:cubicBezTo>
                    <a:pt x="3551" y="1187"/>
                    <a:pt x="3438" y="1243"/>
                    <a:pt x="3284" y="1172"/>
                  </a:cubicBezTo>
                  <a:cubicBezTo>
                    <a:pt x="3245" y="1154"/>
                    <a:pt x="3205" y="1143"/>
                    <a:pt x="3195" y="1147"/>
                  </a:cubicBezTo>
                  <a:cubicBezTo>
                    <a:pt x="3180" y="1153"/>
                    <a:pt x="3176" y="1198"/>
                    <a:pt x="3176" y="1421"/>
                  </a:cubicBezTo>
                  <a:cubicBezTo>
                    <a:pt x="3176" y="1631"/>
                    <a:pt x="3173" y="1692"/>
                    <a:pt x="3159" y="1712"/>
                  </a:cubicBezTo>
                  <a:cubicBezTo>
                    <a:pt x="3142" y="1734"/>
                    <a:pt x="3120" y="1736"/>
                    <a:pt x="2874" y="1742"/>
                  </a:cubicBezTo>
                  <a:lnTo>
                    <a:pt x="2608" y="1748"/>
                  </a:lnTo>
                  <a:lnTo>
                    <a:pt x="2612" y="1786"/>
                  </a:lnTo>
                  <a:cubicBezTo>
                    <a:pt x="2614" y="1806"/>
                    <a:pt x="2629" y="1853"/>
                    <a:pt x="2646" y="1889"/>
                  </a:cubicBezTo>
                  <a:cubicBezTo>
                    <a:pt x="2691" y="1987"/>
                    <a:pt x="2687" y="2035"/>
                    <a:pt x="2628" y="2094"/>
                  </a:cubicBezTo>
                  <a:cubicBezTo>
                    <a:pt x="2586" y="2135"/>
                    <a:pt x="2572" y="2142"/>
                    <a:pt x="2525" y="2142"/>
                  </a:cubicBezTo>
                  <a:cubicBezTo>
                    <a:pt x="2495" y="2142"/>
                    <a:pt x="2455" y="2132"/>
                    <a:pt x="2436" y="2120"/>
                  </a:cubicBezTo>
                  <a:close/>
                  <a:moveTo>
                    <a:pt x="458" y="1752"/>
                  </a:moveTo>
                  <a:cubicBezTo>
                    <a:pt x="405" y="1722"/>
                    <a:pt x="402" y="1707"/>
                    <a:pt x="402" y="1458"/>
                  </a:cubicBezTo>
                  <a:cubicBezTo>
                    <a:pt x="402" y="1325"/>
                    <a:pt x="404" y="1217"/>
                    <a:pt x="408" y="1217"/>
                  </a:cubicBezTo>
                  <a:cubicBezTo>
                    <a:pt x="412" y="1217"/>
                    <a:pt x="438" y="1232"/>
                    <a:pt x="466" y="1251"/>
                  </a:cubicBezTo>
                  <a:cubicBezTo>
                    <a:pt x="542" y="1301"/>
                    <a:pt x="642" y="1300"/>
                    <a:pt x="715" y="1248"/>
                  </a:cubicBezTo>
                  <a:cubicBezTo>
                    <a:pt x="784" y="1199"/>
                    <a:pt x="814" y="1141"/>
                    <a:pt x="814" y="1057"/>
                  </a:cubicBezTo>
                  <a:cubicBezTo>
                    <a:pt x="814" y="984"/>
                    <a:pt x="802" y="953"/>
                    <a:pt x="753" y="900"/>
                  </a:cubicBezTo>
                  <a:cubicBezTo>
                    <a:pt x="682" y="824"/>
                    <a:pt x="572" y="809"/>
                    <a:pt x="469" y="861"/>
                  </a:cubicBezTo>
                  <a:cubicBezTo>
                    <a:pt x="435" y="878"/>
                    <a:pt x="406" y="892"/>
                    <a:pt x="405" y="892"/>
                  </a:cubicBezTo>
                  <a:cubicBezTo>
                    <a:pt x="398" y="892"/>
                    <a:pt x="402" y="468"/>
                    <a:pt x="409" y="449"/>
                  </a:cubicBezTo>
                  <a:cubicBezTo>
                    <a:pt x="428" y="400"/>
                    <a:pt x="478" y="391"/>
                    <a:pt x="734" y="393"/>
                  </a:cubicBezTo>
                  <a:cubicBezTo>
                    <a:pt x="869" y="393"/>
                    <a:pt x="982" y="391"/>
                    <a:pt x="985" y="387"/>
                  </a:cubicBezTo>
                  <a:cubicBezTo>
                    <a:pt x="989" y="384"/>
                    <a:pt x="974" y="343"/>
                    <a:pt x="953" y="298"/>
                  </a:cubicBezTo>
                  <a:cubicBezTo>
                    <a:pt x="909" y="204"/>
                    <a:pt x="906" y="170"/>
                    <a:pt x="933" y="112"/>
                  </a:cubicBezTo>
                  <a:cubicBezTo>
                    <a:pt x="984" y="4"/>
                    <a:pt x="1154" y="0"/>
                    <a:pt x="1208" y="106"/>
                  </a:cubicBezTo>
                  <a:cubicBezTo>
                    <a:pt x="1235" y="157"/>
                    <a:pt x="1230" y="215"/>
                    <a:pt x="1195" y="286"/>
                  </a:cubicBezTo>
                  <a:cubicBezTo>
                    <a:pt x="1141" y="397"/>
                    <a:pt x="1127" y="390"/>
                    <a:pt x="1439" y="395"/>
                  </a:cubicBezTo>
                  <a:cubicBezTo>
                    <a:pt x="1682" y="398"/>
                    <a:pt x="1716" y="401"/>
                    <a:pt x="1735" y="421"/>
                  </a:cubicBezTo>
                  <a:cubicBezTo>
                    <a:pt x="1755" y="440"/>
                    <a:pt x="1758" y="475"/>
                    <a:pt x="1764" y="702"/>
                  </a:cubicBezTo>
                  <a:cubicBezTo>
                    <a:pt x="1770" y="959"/>
                    <a:pt x="1770" y="961"/>
                    <a:pt x="1798" y="965"/>
                  </a:cubicBezTo>
                  <a:cubicBezTo>
                    <a:pt x="1814" y="967"/>
                    <a:pt x="1858" y="954"/>
                    <a:pt x="1897" y="937"/>
                  </a:cubicBezTo>
                  <a:cubicBezTo>
                    <a:pt x="2009" y="885"/>
                    <a:pt x="2089" y="898"/>
                    <a:pt x="2140" y="974"/>
                  </a:cubicBezTo>
                  <a:cubicBezTo>
                    <a:pt x="2190" y="1051"/>
                    <a:pt x="2154" y="1164"/>
                    <a:pt x="2068" y="1200"/>
                  </a:cubicBezTo>
                  <a:cubicBezTo>
                    <a:pt x="2016" y="1222"/>
                    <a:pt x="1959" y="1215"/>
                    <a:pt x="1898" y="1180"/>
                  </a:cubicBezTo>
                  <a:cubicBezTo>
                    <a:pt x="1841" y="1148"/>
                    <a:pt x="1777" y="1135"/>
                    <a:pt x="1774" y="1157"/>
                  </a:cubicBezTo>
                  <a:cubicBezTo>
                    <a:pt x="1773" y="1166"/>
                    <a:pt x="1772" y="1289"/>
                    <a:pt x="1771" y="1430"/>
                  </a:cubicBezTo>
                  <a:cubicBezTo>
                    <a:pt x="1769" y="1704"/>
                    <a:pt x="1763" y="1734"/>
                    <a:pt x="1706" y="1755"/>
                  </a:cubicBezTo>
                  <a:cubicBezTo>
                    <a:pt x="1673" y="1768"/>
                    <a:pt x="1261" y="1772"/>
                    <a:pt x="1248" y="1760"/>
                  </a:cubicBezTo>
                  <a:cubicBezTo>
                    <a:pt x="1244" y="1756"/>
                    <a:pt x="1255" y="1726"/>
                    <a:pt x="1272" y="1694"/>
                  </a:cubicBezTo>
                  <a:cubicBezTo>
                    <a:pt x="1355" y="1539"/>
                    <a:pt x="1252" y="1358"/>
                    <a:pt x="1079" y="1356"/>
                  </a:cubicBezTo>
                  <a:cubicBezTo>
                    <a:pt x="995" y="1354"/>
                    <a:pt x="930" y="1387"/>
                    <a:pt x="884" y="1453"/>
                  </a:cubicBezTo>
                  <a:cubicBezTo>
                    <a:pt x="838" y="1519"/>
                    <a:pt x="834" y="1622"/>
                    <a:pt x="875" y="1701"/>
                  </a:cubicBezTo>
                  <a:cubicBezTo>
                    <a:pt x="889" y="1730"/>
                    <a:pt x="901" y="1757"/>
                    <a:pt x="901" y="1760"/>
                  </a:cubicBezTo>
                  <a:cubicBezTo>
                    <a:pt x="901" y="1774"/>
                    <a:pt x="483" y="1766"/>
                    <a:pt x="458" y="1752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18" tIns="44810" rIns="89618" bIns="44810" numCol="1" anchor="t" anchorCtr="0" compatLnSpc="1">
              <a:prstTxWarp prst="textNoShape">
                <a:avLst/>
              </a:prstTxWarp>
            </a:bodyPr>
            <a:lstStyle/>
            <a:p>
              <a:pPr defTabSz="896204">
                <a:defRPr/>
              </a:pPr>
              <a:endParaRPr lang="en-US" sz="1350" dirty="0">
                <a:solidFill>
                  <a:srgbClr val="024D7C"/>
                </a:solidFill>
                <a:latin typeface="Calibri Light"/>
              </a:endParaRPr>
            </a:p>
          </p:txBody>
        </p:sp>
      </p:grpSp>
      <p:sp>
        <p:nvSpPr>
          <p:cNvPr id="19" name="ACET">
            <a:extLst>
              <a:ext uri="{FF2B5EF4-FFF2-40B4-BE49-F238E27FC236}">
                <a16:creationId xmlns:a16="http://schemas.microsoft.com/office/drawing/2014/main" xmlns="" id="{42CF6DFD-9B4D-4478-8A10-4FCB62C9C5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75040" y="1519659"/>
            <a:ext cx="3291840" cy="32587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7924" anchor="b">
            <a:spAutoFit/>
          </a:bodyPr>
          <a:lstStyle/>
          <a:p>
            <a:pPr defTabSz="896204">
              <a:defRPr/>
            </a:pPr>
            <a:r>
              <a:rPr lang="en-US" sz="2000" b="1" dirty="0">
                <a:solidFill>
                  <a:srgbClr val="024D7C"/>
                </a:solidFill>
                <a:latin typeface="Calibri Light"/>
              </a:rPr>
              <a:t>Examples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1C1EEF-D667-4DC2-8291-685E86D0CB1A}"/>
              </a:ext>
            </a:extLst>
          </p:cNvPr>
          <p:cNvSpPr txBox="1"/>
          <p:nvPr/>
        </p:nvSpPr>
        <p:spPr>
          <a:xfrm>
            <a:off x="2403580" y="3429000"/>
            <a:ext cx="2743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1012" lvl="2" indent="-28575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671513">
              <a:buClr>
                <a:srgbClr val="024D7C"/>
              </a:buClr>
              <a:defRPr/>
            </a:pPr>
            <a:r>
              <a:rPr lang="en-US" sz="2400" b="1" dirty="0">
                <a:solidFill>
                  <a:srgbClr val="024D7C"/>
                </a:solidFill>
                <a:latin typeface="Calibri Light"/>
                <a:cs typeface="Times New Roman" panose="02020603050405020304" pitchFamily="18" charset="0"/>
              </a:rPr>
              <a:t>EQ: Emotional Intelligence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017845-3373-467A-B2E1-B81DB85BB8FC}"/>
              </a:ext>
            </a:extLst>
          </p:cNvPr>
          <p:cNvSpPr txBox="1"/>
          <p:nvPr/>
        </p:nvSpPr>
        <p:spPr>
          <a:xfrm>
            <a:off x="2403580" y="4925536"/>
            <a:ext cx="2743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1012" lvl="2" indent="-28575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671513">
              <a:buClr>
                <a:srgbClr val="024D7C"/>
              </a:buClr>
              <a:defRPr/>
            </a:pPr>
            <a:r>
              <a:rPr lang="en-US" sz="2400" b="1" dirty="0">
                <a:solidFill>
                  <a:srgbClr val="024D7C"/>
                </a:solidFill>
                <a:latin typeface="Calibri Light"/>
                <a:cs typeface="Times New Roman" panose="02020603050405020304" pitchFamily="18" charset="0"/>
              </a:rPr>
              <a:t>IQ: Technical Intelligence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B33D3D-4FC8-41AD-BCB2-84704EAE4B66}"/>
              </a:ext>
            </a:extLst>
          </p:cNvPr>
          <p:cNvSpPr txBox="1"/>
          <p:nvPr/>
        </p:nvSpPr>
        <p:spPr>
          <a:xfrm>
            <a:off x="2403580" y="2110530"/>
            <a:ext cx="2743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1012" lvl="2" indent="-28575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671513">
              <a:buClr>
                <a:srgbClr val="024D7C"/>
              </a:buClr>
              <a:defRPr/>
            </a:pPr>
            <a:r>
              <a:rPr lang="en-US" sz="2400" b="1" dirty="0">
                <a:solidFill>
                  <a:srgbClr val="024D7C"/>
                </a:solidFill>
                <a:latin typeface="Calibri Light"/>
                <a:cs typeface="Times New Roman" panose="02020603050405020304" pitchFamily="18" charset="0"/>
              </a:rPr>
              <a:t>AQ: Adaptability Quotient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89D23A-5520-444B-B1E0-66CA5C4E99D0}"/>
              </a:ext>
            </a:extLst>
          </p:cNvPr>
          <p:cNvSpPr txBox="1"/>
          <p:nvPr/>
        </p:nvSpPr>
        <p:spPr>
          <a:xfrm>
            <a:off x="5231501" y="2013068"/>
            <a:ext cx="3749040" cy="9335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Lifelong learning /growth mindset </a:t>
            </a:r>
          </a:p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Self-direction </a:t>
            </a:r>
          </a:p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Comfort with change, uncertainty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B09EA4-ED21-4AC7-B868-58C1E18550FF}"/>
              </a:ext>
            </a:extLst>
          </p:cNvPr>
          <p:cNvSpPr txBox="1"/>
          <p:nvPr/>
        </p:nvSpPr>
        <p:spPr>
          <a:xfrm>
            <a:off x="5231501" y="3277128"/>
            <a:ext cx="3749040" cy="12801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Creativity </a:t>
            </a:r>
          </a:p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Critical thinking/problem solving </a:t>
            </a:r>
          </a:p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Social intelligence </a:t>
            </a:r>
          </a:p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Communication and influence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ABA3B71-D85C-47FE-B915-91DAF4207C9F}"/>
              </a:ext>
            </a:extLst>
          </p:cNvPr>
          <p:cNvSpPr txBox="1"/>
          <p:nvPr/>
        </p:nvSpPr>
        <p:spPr>
          <a:xfrm>
            <a:off x="5275040" y="4898348"/>
            <a:ext cx="3749040" cy="9335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Statistics, mathematics</a:t>
            </a:r>
          </a:p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Programming (traditional)</a:t>
            </a:r>
          </a:p>
          <a:p>
            <a:pPr marL="177404" lvl="1" indent="-177404" defTabSz="685800">
              <a:spcBef>
                <a:spcPts val="375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Predictive analytics/big data </a:t>
            </a:r>
          </a:p>
        </p:txBody>
      </p:sp>
    </p:spTree>
    <p:extLst>
      <p:ext uri="{BB962C8B-B14F-4D97-AF65-F5344CB8AC3E}">
        <p14:creationId xmlns:p14="http://schemas.microsoft.com/office/powerpoint/2010/main" val="229398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00766"/>
            <a:ext cx="12192000" cy="546064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Not just about insurance, but about risk mitigation and avoidance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Property risk: </a:t>
            </a:r>
            <a:r>
              <a:rPr lang="en-US" dirty="0"/>
              <a:t>coastal flooding risk increases due to rising sea levels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Mitigation strategies: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Hard engineering (sea walls, storm surge barriers)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Nature-based defenses (marshes, mangroves)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Getting out of the way (moving people/infrastructure)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Property insurer risk: </a:t>
            </a:r>
            <a:r>
              <a:rPr lang="en-US" dirty="0"/>
              <a:t>spreading wildfire risk in California &amp; Australia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Crop Risk – Loss of glaciers in the Himalayas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550" y="462497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Property: Changing nature of risk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7175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46"/>
            <a:ext cx="9144000" cy="61628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2" y="1365161"/>
            <a:ext cx="12101848" cy="549283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Consequences of widening gap of mortality &amp; morbidity experience between the poor and the rich (U.S.)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Morbidity: poor more likely to have a chronic disease or condition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Mortality: diverging changes in estimated life expectancy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 the U.S., decreasing life expectancy for less educated non-Hispanic white populations driven by “deaths of despair”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498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A1DA991-82B7-4798-91B4-8990F64BE9C8}"/>
              </a:ext>
            </a:extLst>
          </p:cNvPr>
          <p:cNvSpPr txBox="1">
            <a:spLocks/>
          </p:cNvSpPr>
          <p:nvPr/>
        </p:nvSpPr>
        <p:spPr>
          <a:xfrm>
            <a:off x="1081824" y="333483"/>
            <a:ext cx="7433525" cy="648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New risk skills needed </a:t>
            </a:r>
            <a:endParaRPr lang="en-US" sz="40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203EE03-455F-418C-93D7-5346F3935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781786"/>
              </p:ext>
            </p:extLst>
          </p:nvPr>
        </p:nvGraphicFramePr>
        <p:xfrm>
          <a:off x="628650" y="1609725"/>
          <a:ext cx="78867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xmlns="" val="315904200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1273046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High Frequency/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Low Severity Risks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Low Frequency/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High Severity Risks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556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Aggregating &amp; synthesizing big data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Measure &amp; manage the risk, instead of “predicting”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Incorporate insurance in other products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Models that consider changing conditions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Integrated solutions that go beyond risk transfer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Create better ecosystems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961232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EAB0AEE-B159-4921-A920-22C57E1870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45012" y="6583317"/>
            <a:ext cx="484870" cy="199717"/>
          </a:xfrm>
          <a:prstGeom prst="rect">
            <a:avLst/>
          </a:prstGeom>
        </p:spPr>
        <p:txBody>
          <a:bodyPr/>
          <a:lstStyle/>
          <a:p>
            <a:fld id="{25C4F4D4-6F9F-4101-B420-EAE9BABB75B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9B2BB7-5265-4DD8-AA2A-B087D9A01C67}"/>
              </a:ext>
            </a:extLst>
          </p:cNvPr>
          <p:cNvSpPr txBox="1"/>
          <p:nvPr/>
        </p:nvSpPr>
        <p:spPr>
          <a:xfrm>
            <a:off x="628650" y="5050836"/>
            <a:ext cx="77724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Actuaries must understand the risk ecosystem and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create solutions beyond measurement to manage and mitigate that risk in the age of AI/big data </a:t>
            </a:r>
          </a:p>
        </p:txBody>
      </p:sp>
    </p:spTree>
    <p:extLst>
      <p:ext uri="{BB962C8B-B14F-4D97-AF65-F5344CB8AC3E}">
        <p14:creationId xmlns:p14="http://schemas.microsoft.com/office/powerpoint/2010/main" val="3651788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84" y="285236"/>
            <a:ext cx="9144000" cy="629164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Opportunity for innovation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52282"/>
            <a:ext cx="10668000" cy="53704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AI/automation will transform how insurance is sold &amp; administered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Underwriting/measuring risk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On-line sales environment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“Automated” claims processing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AI (understanding of risk) and changing nature of risk will change what insurance needs to accomplish: understand, prevent &amp; finance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will insurance look like 5, 10 and 15 years from today?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96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73" y="-57150"/>
            <a:ext cx="9242272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Framework of Sustainable Insurance</a:t>
            </a:r>
            <a:endParaRPr lang="en-US" b="1" dirty="0">
              <a:solidFill>
                <a:srgbClr val="0070A2"/>
              </a:solidFill>
              <a:latin typeface="Gotham Medium" panose="020006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04825"/>
            <a:ext cx="6667500" cy="666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37" y="133351"/>
            <a:ext cx="1867598" cy="909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639" y="1459230"/>
            <a:ext cx="109341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Volatility Creates Permanent Losers and Threatens Stability of Insurance</a:t>
            </a:r>
          </a:p>
          <a:p>
            <a:r>
              <a:rPr lang="en-US" dirty="0"/>
              <a:t>Premium/Cost of Sustainable Insurance = </a:t>
            </a:r>
          </a:p>
          <a:p>
            <a:pPr lvl="1"/>
            <a:r>
              <a:rPr lang="en-US" sz="2800" dirty="0"/>
              <a:t>Mean Cost of Risk (M)</a:t>
            </a:r>
            <a:r>
              <a:rPr lang="en-US" sz="2800" dirty="0" err="1"/>
              <a:t>ean</a:t>
            </a:r>
            <a:endParaRPr lang="en-US" sz="2800" dirty="0"/>
          </a:p>
          <a:p>
            <a:pPr lvl="1"/>
            <a:r>
              <a:rPr lang="en-US" sz="2800" dirty="0"/>
              <a:t>Cost of Volatility of Risk (V)</a:t>
            </a:r>
            <a:r>
              <a:rPr lang="en-US" sz="2800" dirty="0" err="1"/>
              <a:t>ariance</a:t>
            </a:r>
            <a:endParaRPr lang="en-US" sz="2800" dirty="0"/>
          </a:p>
          <a:p>
            <a:pPr lvl="1"/>
            <a:r>
              <a:rPr lang="en-US" sz="2800" dirty="0"/>
              <a:t>Cost of Uncertainty about the Mean and the Variance (U)</a:t>
            </a:r>
            <a:r>
              <a:rPr lang="en-US" sz="2800" dirty="0" err="1"/>
              <a:t>ncertainty</a:t>
            </a:r>
            <a:endParaRPr lang="en-US" sz="2800" dirty="0"/>
          </a:p>
          <a:p>
            <a:pPr lvl="1"/>
            <a:r>
              <a:rPr lang="en-US" sz="2800" dirty="0"/>
              <a:t>Cost to Market, Sell, Build &amp; Service Product, Fund Payments and Monitor Emerging Risks (E)</a:t>
            </a:r>
            <a:r>
              <a:rPr lang="en-US" sz="2800" dirty="0" err="1"/>
              <a:t>xpenses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7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693" y="285236"/>
            <a:ext cx="9144000" cy="78371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of transformation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75007"/>
            <a:ext cx="12192000" cy="537049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Understand data science </a:t>
            </a:r>
            <a:r>
              <a:rPr lang="en-US" dirty="0"/>
              <a:t>to harness its insights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Big data (data structures), data visualization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Analytics: models being used and how to work with them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Build the EQ/AQ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Cross-functional data analytic teams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Communicate with data scientists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Communicate with regulators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Build creativity: </a:t>
            </a:r>
            <a:r>
              <a:rPr lang="en-US" dirty="0"/>
              <a:t>design the solutions to meet tomorrow’s evolving changing risks, using insights of AI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6787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5693"/>
            <a:ext cx="10500575" cy="603406"/>
          </a:xfrm>
        </p:spPr>
        <p:txBody>
          <a:bodyPr>
            <a:noAutofit/>
          </a:bodyPr>
          <a:lstStyle/>
          <a:p>
            <a:r>
              <a:rPr lang="en-US" sz="3600" b="1" dirty="0"/>
              <a:t>Evolving for the Future - It’s more about skill sets 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481071"/>
            <a:ext cx="12015988" cy="52545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Education that </a:t>
            </a:r>
            <a:r>
              <a:rPr lang="en-US" b="1" dirty="0">
                <a:solidFill>
                  <a:schemeClr val="accent1"/>
                </a:solidFill>
              </a:rPr>
              <a:t>focuses</a:t>
            </a:r>
            <a:r>
              <a:rPr lang="en-US" dirty="0"/>
              <a:t> on the new skills employers want, e.g. data science, solving business problems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Education delivery that focuses on new ways to </a:t>
            </a:r>
            <a:r>
              <a:rPr lang="en-US" b="1" dirty="0">
                <a:solidFill>
                  <a:schemeClr val="accent1"/>
                </a:solidFill>
              </a:rPr>
              <a:t>demonstrate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skills</a:t>
            </a:r>
            <a:r>
              <a:rPr lang="en-US" dirty="0"/>
              <a:t>, e.g. certificates &amp; micro-credentials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Expanded </a:t>
            </a:r>
            <a:r>
              <a:rPr lang="en-US" b="1" dirty="0">
                <a:solidFill>
                  <a:schemeClr val="accent1"/>
                </a:solidFill>
              </a:rPr>
              <a:t>reach</a:t>
            </a:r>
            <a:r>
              <a:rPr lang="en-US" dirty="0"/>
              <a:t> internationally to focus on the fastest growing insurance markets around the world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Leverage</a:t>
            </a:r>
            <a:r>
              <a:rPr lang="en-US" dirty="0"/>
              <a:t> research to create new value for members and the profession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Broaden</a:t>
            </a:r>
            <a:r>
              <a:rPr lang="en-US" dirty="0"/>
              <a:t> the array of professional development offerings to provide new skills in a form that fits with busy professional lives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553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posed model: Core plus disciplines">
            <a:extLst>
              <a:ext uri="{FF2B5EF4-FFF2-40B4-BE49-F238E27FC236}">
                <a16:creationId xmlns:a16="http://schemas.microsoft.com/office/drawing/2014/main" xmlns="" id="{B6D1CE75-2E22-4449-B5E4-C3C72D0EE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0"/>
          <a:stretch/>
        </p:blipFill>
        <p:spPr bwMode="auto">
          <a:xfrm>
            <a:off x="1633203" y="2237382"/>
            <a:ext cx="3943350" cy="3899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4B0852-EC9F-4FA7-91CD-169BBFE70421}"/>
              </a:ext>
            </a:extLst>
          </p:cNvPr>
          <p:cNvSpPr txBox="1">
            <a:spLocks/>
          </p:cNvSpPr>
          <p:nvPr/>
        </p:nvSpPr>
        <p:spPr>
          <a:xfrm>
            <a:off x="270456" y="0"/>
            <a:ext cx="9249447" cy="12769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Example: Evolution in accounting profession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C70E992-CF04-439D-88CB-304F4C7A1077}"/>
              </a:ext>
            </a:extLst>
          </p:cNvPr>
          <p:cNvSpPr txBox="1">
            <a:spLocks/>
          </p:cNvSpPr>
          <p:nvPr/>
        </p:nvSpPr>
        <p:spPr>
          <a:xfrm>
            <a:off x="6684553" y="2765378"/>
            <a:ext cx="3952566" cy="288333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Proposed CPA licensure model (U.S.) emphasizes core plus disciplines</a:t>
            </a:r>
          </a:p>
          <a:p>
            <a:pPr lvl="1"/>
            <a:r>
              <a:rPr lang="en-US" sz="2000" dirty="0" smtClean="0"/>
              <a:t>Tax compliance &amp; planning</a:t>
            </a:r>
          </a:p>
          <a:p>
            <a:pPr lvl="1"/>
            <a:r>
              <a:rPr lang="en-US" sz="2000" dirty="0" smtClean="0"/>
              <a:t>Business reporting &amp; analysis</a:t>
            </a:r>
          </a:p>
          <a:p>
            <a:pPr lvl="1"/>
            <a:r>
              <a:rPr lang="en-US" sz="2000" dirty="0" smtClean="0"/>
              <a:t>Information systems and controls</a:t>
            </a:r>
          </a:p>
          <a:p>
            <a:r>
              <a:rPr lang="en-US" sz="2000" dirty="0" smtClean="0"/>
              <a:t>Wider definition of use of accounting skill set 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B436F881-606D-4C0D-AB60-7DB28D5BD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9565" y="7137109"/>
            <a:ext cx="484870" cy="199717"/>
          </a:xfrm>
          <a:prstGeom prst="rect">
            <a:avLst/>
          </a:prstGeom>
        </p:spPr>
        <p:txBody>
          <a:bodyPr/>
          <a:lstStyle/>
          <a:p>
            <a:fld id="{25C4F4D4-6F9F-4101-B420-EAE9BABB75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7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07" y="425363"/>
            <a:ext cx="3460992" cy="16858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30803" y="2951555"/>
            <a:ext cx="4130394" cy="625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solidFill>
                  <a:srgbClr val="009BDD"/>
                </a:solidFill>
                <a:latin typeface="Hestina" panose="02000500000000000000" pitchFamily="2" charset="0"/>
              </a:rPr>
              <a:t>Thank You</a:t>
            </a:r>
            <a:endParaRPr lang="en-US" sz="6600" dirty="0">
              <a:solidFill>
                <a:srgbClr val="009BDD"/>
              </a:solidFill>
              <a:latin typeface="Hestina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00" y="4062202"/>
            <a:ext cx="1219740" cy="12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273" y="1339403"/>
            <a:ext cx="9144000" cy="6555346"/>
          </a:xfrm>
        </p:spPr>
        <p:txBody>
          <a:bodyPr>
            <a:noAutofit/>
          </a:bodyPr>
          <a:lstStyle/>
          <a:p>
            <a:pPr marL="0" indent="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5400" dirty="0" smtClean="0"/>
              <a:t>Value </a:t>
            </a:r>
            <a:r>
              <a:rPr lang="en-US" sz="5400" dirty="0"/>
              <a:t>Chain of Insurance</a:t>
            </a:r>
            <a: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Sales/</a:t>
            </a:r>
            <a:r>
              <a:rPr lang="en-US" sz="3600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UWing</a:t>
            </a:r>
            <a: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Find/Recruit distribution channels	</a:t>
            </a:r>
            <a:b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Find and approve customers	</a:t>
            </a:r>
            <a:r>
              <a:rPr lang="en-US" sz="3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Customer Experience</a:t>
            </a:r>
            <a:br>
              <a:rPr lang="en-US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Simplify policy app	</a:t>
            </a:r>
            <a:b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Simplify policy U/Wing</a:t>
            </a:r>
            <a:b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Streamlined claims process	</a:t>
            </a:r>
            <a:br>
              <a:rPr lang="en-US" sz="3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50703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990" y="117811"/>
            <a:ext cx="9989713" cy="938257"/>
          </a:xfrm>
        </p:spPr>
        <p:txBody>
          <a:bodyPr>
            <a:normAutofit/>
          </a:bodyPr>
          <a:lstStyle/>
          <a:p>
            <a:r>
              <a:rPr lang="en-US" sz="4400" b="1" dirty="0"/>
              <a:t>Value Chain of Insurance</a:t>
            </a:r>
            <a:endParaRPr lang="en-IN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0614"/>
            <a:ext cx="12192000" cy="5647386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Engineering/Actuarial Process</a:t>
            </a:r>
          </a:p>
          <a:p>
            <a:pPr marR="0"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traditional Pricing	</a:t>
            </a:r>
          </a:p>
          <a:p>
            <a:pPr marR="0"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</a:t>
            </a:r>
          </a:p>
          <a:p>
            <a:pPr marR="0"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&amp; Character of Risk Classes that lessen anti-selection</a:t>
            </a:r>
          </a:p>
          <a:p>
            <a:pPr marR="0"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Filings</a:t>
            </a:r>
          </a:p>
          <a:p>
            <a:pPr marR="0"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Loss Ratio/Premiums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Reserving</a:t>
            </a:r>
          </a:p>
          <a:p>
            <a:pPr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</a:t>
            </a:r>
          </a:p>
          <a:p>
            <a:pPr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to Pricing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	</a:t>
            </a:r>
          </a:p>
          <a:p>
            <a:pPr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Volatility Risk</a:t>
            </a:r>
          </a:p>
          <a:p>
            <a:pPr lvl="2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U/Wing Risk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 (Balancing Risk vs. Opportunity)</a:t>
            </a:r>
          </a:p>
          <a:p>
            <a:pPr lvl="2" algn="l"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l"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buFont typeface="Wingdings" panose="05000000000000000000" pitchFamily="2" charset="2"/>
              <a:buChar char="§"/>
            </a:pPr>
            <a:endParaRPr lang="en-US" dirty="0"/>
          </a:p>
          <a:p>
            <a:pPr lvl="0" algn="l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136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842" y="0"/>
            <a:ext cx="9144000" cy="938257"/>
          </a:xfrm>
        </p:spPr>
        <p:txBody>
          <a:bodyPr>
            <a:normAutofit/>
          </a:bodyPr>
          <a:lstStyle/>
          <a:p>
            <a:r>
              <a:rPr lang="en-US" sz="4000" b="1" dirty="0"/>
              <a:t>Navigating Complexity of </a:t>
            </a:r>
            <a:r>
              <a:rPr lang="en-US" sz="4000" b="1" dirty="0" err="1"/>
              <a:t>InsurTech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03" y="1468191"/>
            <a:ext cx="11526591" cy="524170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Which Segment of Value Chain is Being Targeted?</a:t>
            </a:r>
          </a:p>
          <a:p>
            <a:pPr lvl="1" algn="l"/>
            <a:r>
              <a:rPr lang="en-US" sz="2400" dirty="0"/>
              <a:t>Distribution</a:t>
            </a:r>
          </a:p>
          <a:p>
            <a:pPr lvl="1" algn="l"/>
            <a:r>
              <a:rPr lang="en-US" sz="2400" dirty="0"/>
              <a:t>Customer</a:t>
            </a:r>
          </a:p>
          <a:p>
            <a:pPr lvl="1" algn="l"/>
            <a:r>
              <a:rPr lang="en-US" sz="2400" dirty="0"/>
              <a:t>Selling</a:t>
            </a:r>
          </a:p>
          <a:p>
            <a:pPr lvl="1" algn="l"/>
            <a:r>
              <a:rPr lang="en-US" sz="2400" dirty="0"/>
              <a:t>Maintenance &amp; Servicing (Claims, U/Wing, Reserving)</a:t>
            </a:r>
          </a:p>
          <a:p>
            <a:pPr lvl="1" algn="l"/>
            <a:r>
              <a:rPr lang="en-US" sz="2400" dirty="0"/>
              <a:t>Pricing</a:t>
            </a:r>
          </a:p>
          <a:p>
            <a:pPr algn="l"/>
            <a:r>
              <a:rPr lang="en-US" dirty="0"/>
              <a:t>Is Solution Efficiency Based or Transformation Based?</a:t>
            </a:r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54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75" y="104932"/>
            <a:ext cx="9144000" cy="757952"/>
          </a:xfrm>
        </p:spPr>
        <p:txBody>
          <a:bodyPr>
            <a:normAutofit/>
          </a:bodyPr>
          <a:lstStyle/>
          <a:p>
            <a:r>
              <a:rPr lang="en-US" sz="4000" b="1" dirty="0"/>
              <a:t>Navigating Complexity of </a:t>
            </a:r>
            <a:r>
              <a:rPr lang="en-US" sz="4000" b="1" dirty="0" err="1"/>
              <a:t>InsurTech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03042"/>
            <a:ext cx="9144000" cy="345475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Which Segment of Value Chain is Being Targeted?</a:t>
            </a:r>
          </a:p>
          <a:p>
            <a:pPr lvl="1" algn="l"/>
            <a:r>
              <a:rPr lang="en-US" dirty="0"/>
              <a:t>Distribution</a:t>
            </a:r>
          </a:p>
          <a:p>
            <a:pPr lvl="1" algn="l"/>
            <a:r>
              <a:rPr lang="en-US" dirty="0"/>
              <a:t>Customer</a:t>
            </a:r>
          </a:p>
          <a:p>
            <a:pPr lvl="1" algn="l"/>
            <a:r>
              <a:rPr lang="en-US" dirty="0"/>
              <a:t>Selling</a:t>
            </a:r>
          </a:p>
          <a:p>
            <a:pPr lvl="1" algn="l"/>
            <a:r>
              <a:rPr lang="en-US" dirty="0"/>
              <a:t>Maintenance &amp; Servicing (Claims, U/Wing, Reserving)</a:t>
            </a:r>
          </a:p>
          <a:p>
            <a:pPr lvl="1" algn="l"/>
            <a:r>
              <a:rPr lang="en-US" dirty="0"/>
              <a:t>Pricing</a:t>
            </a:r>
          </a:p>
          <a:p>
            <a:pPr algn="l"/>
            <a:r>
              <a:rPr lang="en-US" dirty="0"/>
              <a:t>Is Solution Efficiency Based or Transformation Based?</a:t>
            </a:r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643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139967" cy="1193800"/>
          </a:xfrm>
        </p:spPr>
        <p:txBody>
          <a:bodyPr>
            <a:normAutofit/>
          </a:bodyPr>
          <a:lstStyle/>
          <a:p>
            <a:r>
              <a:rPr lang="en-US" sz="4000" b="1" dirty="0"/>
              <a:t>My Fundamentals of Actuarial Practice – How to MIND THE GAP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8039"/>
            <a:ext cx="10668000" cy="537049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Validate/Assess Gaps via independent models/frameworks or sources of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Predictions/Assumptions are Transparent so they can be tested via Feedback Loops</a:t>
            </a:r>
            <a:br>
              <a:rPr lang="en-US" dirty="0" smtClean="0"/>
            </a:b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What Gaps could blow up/sink the ship and can they be mitigated?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Gap Between Risk &amp; Uncertainty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680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45" y="207963"/>
            <a:ext cx="9144000" cy="706437"/>
          </a:xfrm>
        </p:spPr>
        <p:txBody>
          <a:bodyPr>
            <a:normAutofit/>
          </a:bodyPr>
          <a:lstStyle/>
          <a:p>
            <a:r>
              <a:rPr lang="en-US" sz="4000" b="1" dirty="0"/>
              <a:t>GAP Between Risk &amp; Uncertainty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56" y="1738648"/>
            <a:ext cx="10397544" cy="493260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Risk means lots of data to reliably estimate means and variances of a risk class.  Quantitative/machine based solutions are easy to apply.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Uncertainty means risk distribution parameters are unknown, difficult to estimate or not stable over time. Judgement based design is needed to ensure sustainability of insurance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754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268" y="207963"/>
            <a:ext cx="9144000" cy="654922"/>
          </a:xfrm>
        </p:spPr>
        <p:txBody>
          <a:bodyPr>
            <a:normAutofit/>
          </a:bodyPr>
          <a:lstStyle/>
          <a:p>
            <a:r>
              <a:rPr lang="en-US" sz="4000" b="1" dirty="0"/>
              <a:t>Two Contrasting Approaches to Add Value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51" y="1506828"/>
            <a:ext cx="10333149" cy="473942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/>
              <a:t>Do it Faster, Cheaper, More reliably with IT/Machines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/>
              <a:t>Manage the M and V and U by Innovation via Changed Behavior, Creativity and Judgements of Company Workers and Policyholders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7161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R048JaNE2tN1WL2ifI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rwr9BPEafw_17ndKa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9MLQSJN0e49KXIehLZK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1048</Words>
  <Application>Microsoft Office PowerPoint</Application>
  <PresentationFormat>Widescreen</PresentationFormat>
  <Paragraphs>170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Franklin Gothic Medium</vt:lpstr>
      <vt:lpstr>Gotham</vt:lpstr>
      <vt:lpstr>Gotham Medium</vt:lpstr>
      <vt:lpstr>Hestina</vt:lpstr>
      <vt:lpstr>Times New Roman</vt:lpstr>
      <vt:lpstr>Wingdings</vt:lpstr>
      <vt:lpstr>Office Theme</vt:lpstr>
      <vt:lpstr>InsurTech: New Frontiers for Predictions &amp; Judgements</vt:lpstr>
      <vt:lpstr>Framework of Sustainable Insurance</vt:lpstr>
      <vt:lpstr>    Value Chain of Insurance  Sales/UWing Find/Recruit distribution channels  Find and approve customers    Customer Experience Simplify policy app  Simplify policy U/Wing Streamlined claims process   </vt:lpstr>
      <vt:lpstr>Value Chain of Insurance</vt:lpstr>
      <vt:lpstr>Navigating Complexity of InsurTech</vt:lpstr>
      <vt:lpstr>Navigating Complexity of InsurTech</vt:lpstr>
      <vt:lpstr>My Fundamentals of Actuarial Practice – How to MIND THE GAP</vt:lpstr>
      <vt:lpstr>GAP Between Risk &amp; Uncertainty</vt:lpstr>
      <vt:lpstr>Two Contrasting Approaches to Add Value</vt:lpstr>
      <vt:lpstr>End Results?</vt:lpstr>
      <vt:lpstr>Social/Cultural Challenges</vt:lpstr>
      <vt:lpstr> The Case for Change: AI, Analytics &amp; Actuaries </vt:lpstr>
      <vt:lpstr>AI, Analytics &amp; Actuaries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Opportunity for innovation </vt:lpstr>
      <vt:lpstr>Challenge of transformation</vt:lpstr>
      <vt:lpstr>Evolving for the Future - It’s more about skill sets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Desktop</dc:creator>
  <cp:lastModifiedBy>Ambreen Surve</cp:lastModifiedBy>
  <cp:revision>41</cp:revision>
  <dcterms:created xsi:type="dcterms:W3CDTF">2020-01-05T17:26:44Z</dcterms:created>
  <dcterms:modified xsi:type="dcterms:W3CDTF">2020-03-24T11:59:56Z</dcterms:modified>
</cp:coreProperties>
</file>