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28"/>
  </p:notesMasterIdLst>
  <p:sldIdLst>
    <p:sldId id="260" r:id="rId3"/>
    <p:sldId id="258" r:id="rId4"/>
    <p:sldId id="261" r:id="rId5"/>
    <p:sldId id="262" r:id="rId6"/>
    <p:sldId id="283" r:id="rId7"/>
    <p:sldId id="263" r:id="rId8"/>
    <p:sldId id="264" r:id="rId9"/>
    <p:sldId id="265" r:id="rId10"/>
    <p:sldId id="266" r:id="rId11"/>
    <p:sldId id="267" r:id="rId12"/>
    <p:sldId id="268" r:id="rId13"/>
    <p:sldId id="269" r:id="rId14"/>
    <p:sldId id="271" r:id="rId15"/>
    <p:sldId id="272" r:id="rId16"/>
    <p:sldId id="273" r:id="rId17"/>
    <p:sldId id="274" r:id="rId18"/>
    <p:sldId id="275" r:id="rId19"/>
    <p:sldId id="285" r:id="rId20"/>
    <p:sldId id="276" r:id="rId21"/>
    <p:sldId id="277" r:id="rId22"/>
    <p:sldId id="278" r:id="rId23"/>
    <p:sldId id="280" r:id="rId24"/>
    <p:sldId id="281" r:id="rId25"/>
    <p:sldId id="282" r:id="rId26"/>
    <p:sldId id="284" r:id="rId27"/>
  </p:sldIdLst>
  <p:sldSz cx="9144000" cy="6858000" type="screen4x3"/>
  <p:notesSz cx="6858000" cy="9144000"/>
  <p:custShowLst>
    <p:custShow name="Custom Show 1" id="0">
      <p:sldLst>
        <p:sld r:id="rId3"/>
        <p:sld r:id="rId4"/>
        <p:sld r:id="rId5"/>
        <p:sld r:id="rId6"/>
        <p:sld r:id="rId7"/>
        <p:sld r:id="rId8"/>
        <p:sld r:id="rId9"/>
        <p:sld r:id="rId10"/>
        <p:sld r:id="rId8"/>
        <p:sld r:id="rId11"/>
        <p:sld r:id="rId8"/>
        <p:sld r:id="rId12"/>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624" autoAdjust="0"/>
  </p:normalViewPr>
  <p:slideViewPr>
    <p:cSldViewPr>
      <p:cViewPr varScale="1">
        <p:scale>
          <a:sx n="70" d="100"/>
          <a:sy n="70" d="100"/>
        </p:scale>
        <p:origin x="672" y="72"/>
      </p:cViewPr>
      <p:guideLst>
        <p:guide orient="horz" pos="2160"/>
        <p:guide pos="2880"/>
      </p:guideLst>
    </p:cSldViewPr>
  </p:slideViewPr>
  <p:outlineViewPr>
    <p:cViewPr>
      <p:scale>
        <a:sx n="33" d="100"/>
        <a:sy n="33" d="100"/>
      </p:scale>
      <p:origin x="0" y="1171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Raj%20C\Actuary\IFS\New%20folder\23rd%20IFS_Case%20Study%20_%20Project_Program%20(2).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Raj%20C\Actuary\IFS\New%20folder\23rd%20IFS_Case%20Study%20_%20Project_Program%20(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2"/>
    </mc:Choice>
    <mc:Fallback>
      <c:style val="32"/>
    </mc:Fallback>
  </mc:AlternateContent>
  <c:chart>
    <c:title>
      <c:tx>
        <c:rich>
          <a:bodyPr/>
          <a:lstStyle/>
          <a:p>
            <a:pPr>
              <a:defRPr/>
            </a:pPr>
            <a:r>
              <a:rPr lang="en-IN"/>
              <a:t>Ageing Index</a:t>
            </a:r>
          </a:p>
        </c:rich>
      </c:tx>
      <c:layout/>
      <c:overlay val="0"/>
    </c:title>
    <c:autoTitleDeleted val="0"/>
    <c:plotArea>
      <c:layout>
        <c:manualLayout>
          <c:layoutTarget val="inner"/>
          <c:xMode val="edge"/>
          <c:yMode val="edge"/>
          <c:x val="7.2182852143482093E-2"/>
          <c:y val="2.8252405949256341E-2"/>
          <c:w val="0.92781714785651759"/>
          <c:h val="0.83273512685914264"/>
        </c:manualLayout>
      </c:layout>
      <c:barChart>
        <c:barDir val="col"/>
        <c:grouping val="clustered"/>
        <c:varyColors val="0"/>
        <c:ser>
          <c:idx val="1"/>
          <c:order val="0"/>
          <c:tx>
            <c:strRef>
              <c:f>'Ageing index'!$B$1</c:f>
              <c:strCache>
                <c:ptCount val="1"/>
                <c:pt idx="0">
                  <c:v>Developed </c:v>
                </c:pt>
              </c:strCache>
            </c:strRef>
          </c:tx>
          <c:invertIfNegative val="0"/>
          <c:cat>
            <c:numRef>
              <c:f>'Ageing index'!$A$2:$A$6</c:f>
              <c:numCache>
                <c:formatCode>General</c:formatCode>
                <c:ptCount val="5"/>
                <c:pt idx="0">
                  <c:v>1950</c:v>
                </c:pt>
                <c:pt idx="1">
                  <c:v>1975</c:v>
                </c:pt>
                <c:pt idx="2">
                  <c:v>2000</c:v>
                </c:pt>
                <c:pt idx="3">
                  <c:v>2025</c:v>
                </c:pt>
                <c:pt idx="4">
                  <c:v>2050</c:v>
                </c:pt>
              </c:numCache>
            </c:numRef>
          </c:cat>
          <c:val>
            <c:numRef>
              <c:f>'Ageing index'!$B$2:$B$6</c:f>
              <c:numCache>
                <c:formatCode>General</c:formatCode>
                <c:ptCount val="5"/>
                <c:pt idx="0">
                  <c:v>42.9</c:v>
                </c:pt>
                <c:pt idx="1">
                  <c:v>63.7</c:v>
                </c:pt>
                <c:pt idx="2">
                  <c:v>106.2</c:v>
                </c:pt>
                <c:pt idx="3">
                  <c:v>187.7</c:v>
                </c:pt>
                <c:pt idx="4">
                  <c:v>215.3</c:v>
                </c:pt>
              </c:numCache>
            </c:numRef>
          </c:val>
        </c:ser>
        <c:ser>
          <c:idx val="2"/>
          <c:order val="1"/>
          <c:tx>
            <c:strRef>
              <c:f>'Ageing index'!$C$1</c:f>
              <c:strCache>
                <c:ptCount val="1"/>
                <c:pt idx="0">
                  <c:v>India </c:v>
                </c:pt>
              </c:strCache>
            </c:strRef>
          </c:tx>
          <c:invertIfNegative val="0"/>
          <c:cat>
            <c:numRef>
              <c:f>'Ageing index'!$A$2:$A$6</c:f>
              <c:numCache>
                <c:formatCode>General</c:formatCode>
                <c:ptCount val="5"/>
                <c:pt idx="0">
                  <c:v>1950</c:v>
                </c:pt>
                <c:pt idx="1">
                  <c:v>1975</c:v>
                </c:pt>
                <c:pt idx="2">
                  <c:v>2000</c:v>
                </c:pt>
                <c:pt idx="3">
                  <c:v>2025</c:v>
                </c:pt>
                <c:pt idx="4">
                  <c:v>2050</c:v>
                </c:pt>
              </c:numCache>
            </c:numRef>
          </c:cat>
          <c:val>
            <c:numRef>
              <c:f>'Ageing index'!$C$2:$C$6</c:f>
              <c:numCache>
                <c:formatCode>General</c:formatCode>
                <c:ptCount val="5"/>
                <c:pt idx="0">
                  <c:v>14.4</c:v>
                </c:pt>
                <c:pt idx="1">
                  <c:v>15.6</c:v>
                </c:pt>
                <c:pt idx="2">
                  <c:v>22.7</c:v>
                </c:pt>
                <c:pt idx="3">
                  <c:v>53.6</c:v>
                </c:pt>
                <c:pt idx="4">
                  <c:v>105</c:v>
                </c:pt>
              </c:numCache>
            </c:numRef>
          </c:val>
        </c:ser>
        <c:dLbls>
          <c:showLegendKey val="0"/>
          <c:showVal val="0"/>
          <c:showCatName val="0"/>
          <c:showSerName val="0"/>
          <c:showPercent val="0"/>
          <c:showBubbleSize val="0"/>
        </c:dLbls>
        <c:gapWidth val="150"/>
        <c:axId val="313993664"/>
        <c:axId val="313990920"/>
      </c:barChart>
      <c:catAx>
        <c:axId val="313993664"/>
        <c:scaling>
          <c:orientation val="minMax"/>
        </c:scaling>
        <c:delete val="0"/>
        <c:axPos val="b"/>
        <c:numFmt formatCode="General" sourceLinked="1"/>
        <c:majorTickMark val="none"/>
        <c:minorTickMark val="none"/>
        <c:tickLblPos val="nextTo"/>
        <c:crossAx val="313990920"/>
        <c:crosses val="autoZero"/>
        <c:auto val="1"/>
        <c:lblAlgn val="ctr"/>
        <c:lblOffset val="100"/>
        <c:noMultiLvlLbl val="0"/>
      </c:catAx>
      <c:valAx>
        <c:axId val="313990920"/>
        <c:scaling>
          <c:orientation val="minMax"/>
        </c:scaling>
        <c:delete val="0"/>
        <c:axPos val="l"/>
        <c:numFmt formatCode="General" sourceLinked="1"/>
        <c:majorTickMark val="none"/>
        <c:minorTickMark val="none"/>
        <c:tickLblPos val="nextTo"/>
        <c:txPr>
          <a:bodyPr/>
          <a:lstStyle/>
          <a:p>
            <a:pPr>
              <a:defRPr sz="1400"/>
            </a:pPr>
            <a:endParaRPr lang="en-US"/>
          </a:p>
        </c:txPr>
        <c:crossAx val="313993664"/>
        <c:crosses val="autoZero"/>
        <c:crossBetween val="between"/>
      </c:valAx>
    </c:plotArea>
    <c:legend>
      <c:legendPos val="r"/>
      <c:layout>
        <c:manualLayout>
          <c:xMode val="edge"/>
          <c:yMode val="edge"/>
          <c:x val="0.23357086614173239"/>
          <c:y val="0.19631743948673144"/>
          <c:w val="0.40254024496937885"/>
          <c:h val="0.1674343832021003"/>
        </c:manualLayout>
      </c:layout>
      <c:overlay val="0"/>
      <c:txPr>
        <a:bodyPr/>
        <a:lstStyle/>
        <a:p>
          <a:pPr>
            <a:defRPr sz="14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r>
              <a:rPr lang="en-IN"/>
              <a:t>fertility rate (per woman) </a:t>
            </a:r>
          </a:p>
        </c:rich>
      </c:tx>
      <c:layout/>
      <c:overlay val="0"/>
      <c:spPr>
        <a:noFill/>
        <a:ln>
          <a:noFill/>
        </a:ln>
        <a:effectLst/>
      </c:spPr>
      <c:txPr>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endParaRPr lang="en-US"/>
        </a:p>
      </c:txPr>
    </c:title>
    <c:autoTitleDeleted val="0"/>
    <c:plotArea>
      <c:layout>
        <c:manualLayout>
          <c:layoutTarget val="inner"/>
          <c:xMode val="edge"/>
          <c:yMode val="edge"/>
          <c:x val="7.2182852143482079E-2"/>
          <c:y val="2.8252405949256338E-2"/>
          <c:w val="0.92781714785651759"/>
          <c:h val="0.83273512685914264"/>
        </c:manualLayout>
      </c:layout>
      <c:barChart>
        <c:barDir val="col"/>
        <c:grouping val="clustered"/>
        <c:varyColors val="0"/>
        <c:ser>
          <c:idx val="1"/>
          <c:order val="0"/>
          <c:tx>
            <c:strRef>
              <c:f>Fertility!$B$1</c:f>
              <c:strCache>
                <c:ptCount val="1"/>
                <c:pt idx="0">
                  <c:v>Developed </c:v>
                </c:pt>
              </c:strCache>
            </c:strRef>
          </c:tx>
          <c:spPr>
            <a:pattFill prst="narHorz">
              <a:fgClr>
                <a:schemeClr val="accent6"/>
              </a:fgClr>
              <a:bgClr>
                <a:schemeClr val="accent6">
                  <a:lumMod val="20000"/>
                  <a:lumOff val="80000"/>
                </a:schemeClr>
              </a:bgClr>
            </a:pattFill>
            <a:ln>
              <a:noFill/>
            </a:ln>
            <a:effectLst>
              <a:innerShdw blurRad="114300">
                <a:schemeClr val="accent6"/>
              </a:innerShdw>
            </a:effectLst>
          </c:spPr>
          <c:invertIfNegative val="0"/>
          <c:cat>
            <c:strRef>
              <c:f>Fertility!$A$2:$A$6</c:f>
              <c:strCache>
                <c:ptCount val="5"/>
                <c:pt idx="0">
                  <c:v>1950-1955 </c:v>
                </c:pt>
                <c:pt idx="1">
                  <c:v>1975-1980 </c:v>
                </c:pt>
                <c:pt idx="2">
                  <c:v>2000-2005 </c:v>
                </c:pt>
                <c:pt idx="3">
                  <c:v>2025-2030 </c:v>
                </c:pt>
                <c:pt idx="4">
                  <c:v>2045-2050 </c:v>
                </c:pt>
              </c:strCache>
            </c:strRef>
          </c:cat>
          <c:val>
            <c:numRef>
              <c:f>Fertility!$B$2:$B$6</c:f>
              <c:numCache>
                <c:formatCode>General</c:formatCode>
                <c:ptCount val="5"/>
                <c:pt idx="0">
                  <c:v>2.8</c:v>
                </c:pt>
                <c:pt idx="1">
                  <c:v>1.9000000000000001</c:v>
                </c:pt>
                <c:pt idx="2">
                  <c:v>1.5</c:v>
                </c:pt>
                <c:pt idx="3">
                  <c:v>1.7</c:v>
                </c:pt>
                <c:pt idx="4">
                  <c:v>1.9000000000000001</c:v>
                </c:pt>
              </c:numCache>
            </c:numRef>
          </c:val>
        </c:ser>
        <c:ser>
          <c:idx val="2"/>
          <c:order val="1"/>
          <c:tx>
            <c:strRef>
              <c:f>Fertility!$C$1</c:f>
              <c:strCache>
                <c:ptCount val="1"/>
                <c:pt idx="0">
                  <c:v>India </c:v>
                </c:pt>
              </c:strCache>
            </c:strRef>
          </c:tx>
          <c:spPr>
            <a:pattFill prst="narHorz">
              <a:fgClr>
                <a:schemeClr val="accent6">
                  <a:tint val="65000"/>
                </a:schemeClr>
              </a:fgClr>
              <a:bgClr>
                <a:schemeClr val="accent6">
                  <a:tint val="65000"/>
                  <a:lumMod val="20000"/>
                  <a:lumOff val="80000"/>
                </a:schemeClr>
              </a:bgClr>
            </a:pattFill>
            <a:ln>
              <a:noFill/>
            </a:ln>
            <a:effectLst>
              <a:innerShdw blurRad="114300">
                <a:schemeClr val="accent6">
                  <a:tint val="65000"/>
                </a:schemeClr>
              </a:innerShdw>
            </a:effectLst>
          </c:spPr>
          <c:invertIfNegative val="0"/>
          <c:cat>
            <c:strRef>
              <c:f>Fertility!$A$2:$A$6</c:f>
              <c:strCache>
                <c:ptCount val="5"/>
                <c:pt idx="0">
                  <c:v>1950-1955 </c:v>
                </c:pt>
                <c:pt idx="1">
                  <c:v>1975-1980 </c:v>
                </c:pt>
                <c:pt idx="2">
                  <c:v>2000-2005 </c:v>
                </c:pt>
                <c:pt idx="3">
                  <c:v>2025-2030 </c:v>
                </c:pt>
                <c:pt idx="4">
                  <c:v>2045-2050 </c:v>
                </c:pt>
              </c:strCache>
            </c:strRef>
          </c:cat>
          <c:val>
            <c:numRef>
              <c:f>Fertility!$C$2:$C$6</c:f>
              <c:numCache>
                <c:formatCode>General</c:formatCode>
                <c:ptCount val="5"/>
                <c:pt idx="0">
                  <c:v>6</c:v>
                </c:pt>
                <c:pt idx="1">
                  <c:v>4.8</c:v>
                </c:pt>
                <c:pt idx="2">
                  <c:v>3</c:v>
                </c:pt>
                <c:pt idx="3">
                  <c:v>2.1</c:v>
                </c:pt>
                <c:pt idx="4">
                  <c:v>2.1</c:v>
                </c:pt>
              </c:numCache>
            </c:numRef>
          </c:val>
        </c:ser>
        <c:dLbls>
          <c:showLegendKey val="0"/>
          <c:showVal val="0"/>
          <c:showCatName val="0"/>
          <c:showSerName val="0"/>
          <c:showPercent val="0"/>
          <c:showBubbleSize val="0"/>
        </c:dLbls>
        <c:gapWidth val="164"/>
        <c:overlap val="-22"/>
        <c:axId val="313996408"/>
        <c:axId val="313990528"/>
      </c:barChart>
      <c:catAx>
        <c:axId val="313996408"/>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13990528"/>
        <c:crosses val="autoZero"/>
        <c:auto val="1"/>
        <c:lblAlgn val="ctr"/>
        <c:lblOffset val="100"/>
        <c:noMultiLvlLbl val="0"/>
      </c:catAx>
      <c:valAx>
        <c:axId val="31399052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13996408"/>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style1.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diagrams/_rels/data1.xml.rels><?xml version="1.0" encoding="UTF-8" standalone="yes"?>
<Relationships xmlns="http://schemas.openxmlformats.org/package/2006/relationships"><Relationship Id="rId8" Type="http://schemas.openxmlformats.org/officeDocument/2006/relationships/slide" Target="../slides/slide15.xml"/><Relationship Id="rId3" Type="http://schemas.openxmlformats.org/officeDocument/2006/relationships/slide" Target="../slides/slide10.xml"/><Relationship Id="rId7" Type="http://schemas.openxmlformats.org/officeDocument/2006/relationships/slide" Target="../slides/slide14.xml"/><Relationship Id="rId2" Type="http://schemas.openxmlformats.org/officeDocument/2006/relationships/slide" Target="../slides/slide9.xml"/><Relationship Id="rId1" Type="http://schemas.openxmlformats.org/officeDocument/2006/relationships/slide" Target="../slides/slide7.xml"/><Relationship Id="rId6" Type="http://schemas.openxmlformats.org/officeDocument/2006/relationships/slide" Target="../slides/slide13.xml"/><Relationship Id="rId5" Type="http://schemas.openxmlformats.org/officeDocument/2006/relationships/slide" Target="../slides/slide12.xml"/><Relationship Id="rId4" Type="http://schemas.openxmlformats.org/officeDocument/2006/relationships/slide" Target="../slides/slide11.xml"/><Relationship Id="rId9" Type="http://schemas.openxmlformats.org/officeDocument/2006/relationships/slide" Target="../slides/slide16.xml"/></Relationships>
</file>

<file path=ppt/diagrams/_rels/data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png"/></Relationships>
</file>

<file path=ppt/diagrams/_rels/data3.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slide" Target="../slides/slide20.xml"/><Relationship Id="rId1" Type="http://schemas.openxmlformats.org/officeDocument/2006/relationships/slide" Target="../slides/slide19.xml"/><Relationship Id="rId5" Type="http://schemas.openxmlformats.org/officeDocument/2006/relationships/slide" Target="../slides/slide16.xml"/><Relationship Id="rId4" Type="http://schemas.openxmlformats.org/officeDocument/2006/relationships/slide" Target="../slides/slide15.xml"/></Relationships>
</file>

<file path=ppt/diagrams/_rels/drawing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9E0ACB-B39E-4572-94DE-0795DB4DD2DB}" type="doc">
      <dgm:prSet loTypeId="urn:microsoft.com/office/officeart/2005/8/layout/radial3" loCatId="cycle" qsTypeId="urn:microsoft.com/office/officeart/2005/8/quickstyle/simple1" qsCatId="simple" csTypeId="urn:microsoft.com/office/officeart/2005/8/colors/colorful1#1" csCatId="colorful" phldr="1"/>
      <dgm:spPr/>
      <dgm:t>
        <a:bodyPr/>
        <a:lstStyle/>
        <a:p>
          <a:endParaRPr lang="en-IN"/>
        </a:p>
      </dgm:t>
    </dgm:pt>
    <dgm:pt modelId="{AF5F6BAB-D78B-47DC-B91B-9066107A2575}">
      <dgm:prSet phldrT="[Text]" custT="1"/>
      <dgm:spPr/>
      <dgm:t>
        <a:bodyPr/>
        <a:lstStyle/>
        <a:p>
          <a:r>
            <a:rPr lang="en-IN" sz="1800" dirty="0" smtClean="0"/>
            <a:t>Opportunities</a:t>
          </a:r>
          <a:endParaRPr lang="en-IN" sz="1800" dirty="0"/>
        </a:p>
      </dgm:t>
    </dgm:pt>
    <dgm:pt modelId="{9B50FAAF-DE59-4180-A073-98A3A50FF5D1}" type="parTrans" cxnId="{88DC3F48-0E92-4784-91E5-4AB894E4580A}">
      <dgm:prSet/>
      <dgm:spPr/>
      <dgm:t>
        <a:bodyPr/>
        <a:lstStyle/>
        <a:p>
          <a:endParaRPr lang="en-IN" sz="1400"/>
        </a:p>
      </dgm:t>
    </dgm:pt>
    <dgm:pt modelId="{4452ACDA-6311-404E-BCC7-B7A61474EA4E}" type="sibTrans" cxnId="{88DC3F48-0E92-4784-91E5-4AB894E4580A}">
      <dgm:prSet/>
      <dgm:spPr/>
      <dgm:t>
        <a:bodyPr/>
        <a:lstStyle/>
        <a:p>
          <a:endParaRPr lang="en-IN" sz="1400"/>
        </a:p>
      </dgm:t>
    </dgm:pt>
    <dgm:pt modelId="{E5DABD86-4932-4C59-889A-A5820AF364DD}">
      <dgm:prSet phldrT="[Text]" custT="1"/>
      <dgm:spPr/>
      <dgm:t>
        <a:bodyPr/>
        <a:lstStyle/>
        <a:p>
          <a:r>
            <a:rPr lang="en-US" sz="1400" dirty="0" smtClean="0">
              <a:hlinkClick xmlns:r="http://schemas.openxmlformats.org/officeDocument/2006/relationships" r:id="rId1" action="ppaction://hlinksldjump"/>
            </a:rPr>
            <a:t>Demographic Transition</a:t>
          </a:r>
          <a:endParaRPr lang="en-IN" sz="1400" dirty="0"/>
        </a:p>
      </dgm:t>
    </dgm:pt>
    <dgm:pt modelId="{E1AF0D2B-4855-4DE8-8EF6-769DA88A9D76}" type="parTrans" cxnId="{11B6DF7C-BCCA-4D30-BB18-14CE0E586FD4}">
      <dgm:prSet/>
      <dgm:spPr/>
      <dgm:t>
        <a:bodyPr/>
        <a:lstStyle/>
        <a:p>
          <a:endParaRPr lang="en-IN" sz="1400"/>
        </a:p>
      </dgm:t>
    </dgm:pt>
    <dgm:pt modelId="{699E3AFF-59E1-458F-B216-EC4A622869D0}" type="sibTrans" cxnId="{11B6DF7C-BCCA-4D30-BB18-14CE0E586FD4}">
      <dgm:prSet/>
      <dgm:spPr/>
      <dgm:t>
        <a:bodyPr/>
        <a:lstStyle/>
        <a:p>
          <a:endParaRPr lang="en-IN" sz="1400"/>
        </a:p>
      </dgm:t>
    </dgm:pt>
    <dgm:pt modelId="{EF8862E3-80CA-45BE-B518-B2E78CD6314B}">
      <dgm:prSet phldrT="[Text]" custT="1"/>
      <dgm:spPr/>
      <dgm:t>
        <a:bodyPr/>
        <a:lstStyle/>
        <a:p>
          <a:r>
            <a:rPr lang="en-IN" sz="1400" dirty="0">
              <a:hlinkClick xmlns:r="http://schemas.openxmlformats.org/officeDocument/2006/relationships" r:id="rId2" action="ppaction://hlinksldjump"/>
            </a:rPr>
            <a:t>Youngest Population</a:t>
          </a:r>
          <a:endParaRPr lang="en-IN" sz="1400" dirty="0"/>
        </a:p>
      </dgm:t>
    </dgm:pt>
    <dgm:pt modelId="{E6A98EB2-514C-4E8A-B999-61C276D7C943}" type="parTrans" cxnId="{09FBE11A-355F-4660-AAC3-F9678CDCA796}">
      <dgm:prSet/>
      <dgm:spPr/>
      <dgm:t>
        <a:bodyPr/>
        <a:lstStyle/>
        <a:p>
          <a:endParaRPr lang="en-IN" sz="1400"/>
        </a:p>
      </dgm:t>
    </dgm:pt>
    <dgm:pt modelId="{2F28A3CF-087F-4325-9A43-6D33A5D73F59}" type="sibTrans" cxnId="{09FBE11A-355F-4660-AAC3-F9678CDCA796}">
      <dgm:prSet/>
      <dgm:spPr/>
      <dgm:t>
        <a:bodyPr/>
        <a:lstStyle/>
        <a:p>
          <a:endParaRPr lang="en-IN" sz="1400"/>
        </a:p>
      </dgm:t>
    </dgm:pt>
    <dgm:pt modelId="{AA146533-6ED3-419B-ABF9-C841548F4FBA}">
      <dgm:prSet phldrT="[Text]" custT="1"/>
      <dgm:spPr/>
      <dgm:t>
        <a:bodyPr/>
        <a:lstStyle/>
        <a:p>
          <a:r>
            <a:rPr lang="en-IN" sz="1400" dirty="0">
              <a:hlinkClick xmlns:r="http://schemas.openxmlformats.org/officeDocument/2006/relationships" r:id="rId3" action="ppaction://hlinksldjump"/>
            </a:rPr>
            <a:t>Fertility Rate</a:t>
          </a:r>
          <a:endParaRPr lang="en-IN" sz="1400" dirty="0"/>
        </a:p>
      </dgm:t>
    </dgm:pt>
    <dgm:pt modelId="{29025620-FB99-4FB4-8984-B3CAD4EA14C5}" type="parTrans" cxnId="{C3E83FDC-BAA1-48F9-909F-1D1F328D25D1}">
      <dgm:prSet/>
      <dgm:spPr/>
      <dgm:t>
        <a:bodyPr/>
        <a:lstStyle/>
        <a:p>
          <a:endParaRPr lang="en-IN" sz="1400"/>
        </a:p>
      </dgm:t>
    </dgm:pt>
    <dgm:pt modelId="{77AD8F09-8806-4AFF-BA11-44C872A9F3F4}" type="sibTrans" cxnId="{C3E83FDC-BAA1-48F9-909F-1D1F328D25D1}">
      <dgm:prSet/>
      <dgm:spPr/>
      <dgm:t>
        <a:bodyPr/>
        <a:lstStyle/>
        <a:p>
          <a:endParaRPr lang="en-IN" sz="1400"/>
        </a:p>
      </dgm:t>
    </dgm:pt>
    <dgm:pt modelId="{6FD19316-818D-4D00-A3E0-94FB8A4E51D8}">
      <dgm:prSet phldrT="[Text]" custT="1"/>
      <dgm:spPr/>
      <dgm:t>
        <a:bodyPr/>
        <a:lstStyle/>
        <a:p>
          <a:r>
            <a:rPr lang="en-IN" sz="1400" dirty="0">
              <a:hlinkClick xmlns:r="http://schemas.openxmlformats.org/officeDocument/2006/relationships" r:id="rId4" action="ppaction://hlinksldjump"/>
            </a:rPr>
            <a:t>Life Expectancy</a:t>
          </a:r>
          <a:endParaRPr lang="en-IN" sz="1400" dirty="0"/>
        </a:p>
      </dgm:t>
    </dgm:pt>
    <dgm:pt modelId="{2C2042FC-042F-40BD-8FFB-FFC160555C81}" type="parTrans" cxnId="{FB70EC95-A7B5-4C97-80FA-A3A3F0118CCA}">
      <dgm:prSet/>
      <dgm:spPr/>
      <dgm:t>
        <a:bodyPr/>
        <a:lstStyle/>
        <a:p>
          <a:endParaRPr lang="en-IN" sz="1400"/>
        </a:p>
      </dgm:t>
    </dgm:pt>
    <dgm:pt modelId="{D4584D44-2A0F-4FCE-9F3B-D6E4A2C0BCDC}" type="sibTrans" cxnId="{FB70EC95-A7B5-4C97-80FA-A3A3F0118CCA}">
      <dgm:prSet/>
      <dgm:spPr/>
      <dgm:t>
        <a:bodyPr/>
        <a:lstStyle/>
        <a:p>
          <a:endParaRPr lang="en-IN" sz="1400"/>
        </a:p>
      </dgm:t>
    </dgm:pt>
    <dgm:pt modelId="{E5DA5284-49D6-4D51-B482-8A7ADA77D31E}">
      <dgm:prSet phldrT="[Text]" custT="1"/>
      <dgm:spPr/>
      <dgm:t>
        <a:bodyPr/>
        <a:lstStyle/>
        <a:p>
          <a:r>
            <a:rPr lang="en-IN" sz="1400" dirty="0">
              <a:hlinkClick xmlns:r="http://schemas.openxmlformats.org/officeDocument/2006/relationships" r:id="rId5" action="ppaction://hlinksldjump"/>
            </a:rPr>
            <a:t>Dependency</a:t>
          </a:r>
          <a:endParaRPr lang="en-IN" sz="1400" dirty="0"/>
        </a:p>
      </dgm:t>
    </dgm:pt>
    <dgm:pt modelId="{139CADE5-858B-4E9F-8220-EF785C1659A4}" type="parTrans" cxnId="{3DC66DB9-2787-4511-8FF5-D2B95647047C}">
      <dgm:prSet/>
      <dgm:spPr/>
      <dgm:t>
        <a:bodyPr/>
        <a:lstStyle/>
        <a:p>
          <a:endParaRPr lang="en-IN" sz="1400"/>
        </a:p>
      </dgm:t>
    </dgm:pt>
    <dgm:pt modelId="{458BA2BC-FB16-4DEA-A922-97B2E25FD4C6}" type="sibTrans" cxnId="{3DC66DB9-2787-4511-8FF5-D2B95647047C}">
      <dgm:prSet/>
      <dgm:spPr/>
      <dgm:t>
        <a:bodyPr/>
        <a:lstStyle/>
        <a:p>
          <a:endParaRPr lang="en-IN" sz="1400"/>
        </a:p>
      </dgm:t>
    </dgm:pt>
    <dgm:pt modelId="{92FC4146-D5A3-4FFD-8BD7-6287F344676B}">
      <dgm:prSet phldrT="[Text]" custT="1"/>
      <dgm:spPr/>
      <dgm:t>
        <a:bodyPr/>
        <a:lstStyle/>
        <a:p>
          <a:r>
            <a:rPr lang="en-IN" sz="1400" dirty="0">
              <a:hlinkClick xmlns:r="http://schemas.openxmlformats.org/officeDocument/2006/relationships" r:id="rId6" action="ppaction://hlinksldjump"/>
            </a:rPr>
            <a:t>Percapita Health Expense</a:t>
          </a:r>
          <a:endParaRPr lang="en-IN" sz="1400" dirty="0"/>
        </a:p>
      </dgm:t>
    </dgm:pt>
    <dgm:pt modelId="{D8CB43FA-3CB5-4F9E-A3CC-427445615C99}" type="parTrans" cxnId="{928D02EE-F69E-4E22-970C-7EF9FBCD3A8A}">
      <dgm:prSet/>
      <dgm:spPr/>
      <dgm:t>
        <a:bodyPr/>
        <a:lstStyle/>
        <a:p>
          <a:endParaRPr lang="en-IN" sz="1400"/>
        </a:p>
      </dgm:t>
    </dgm:pt>
    <dgm:pt modelId="{A312E52F-F44F-468C-A958-06F41F1B26BF}" type="sibTrans" cxnId="{928D02EE-F69E-4E22-970C-7EF9FBCD3A8A}">
      <dgm:prSet/>
      <dgm:spPr/>
      <dgm:t>
        <a:bodyPr/>
        <a:lstStyle/>
        <a:p>
          <a:endParaRPr lang="en-IN" sz="1400"/>
        </a:p>
      </dgm:t>
    </dgm:pt>
    <dgm:pt modelId="{D194FDFC-23A8-4ADD-BBD8-4AEDA3798851}">
      <dgm:prSet phldrT="[Text]" custT="1"/>
      <dgm:spPr/>
      <dgm:t>
        <a:bodyPr/>
        <a:lstStyle/>
        <a:p>
          <a:r>
            <a:rPr lang="en-IN" sz="1400" dirty="0">
              <a:hlinkClick xmlns:r="http://schemas.openxmlformats.org/officeDocument/2006/relationships" r:id="rId7" action="ppaction://hlinksldjump"/>
            </a:rPr>
            <a:t>Pension Scheme</a:t>
          </a:r>
          <a:endParaRPr lang="en-IN" sz="1400" dirty="0"/>
        </a:p>
      </dgm:t>
    </dgm:pt>
    <dgm:pt modelId="{AE3362E6-1EDD-4D12-B13C-2470203EB75C}" type="parTrans" cxnId="{F77DACD8-DDAF-4411-BB39-6B015F85A882}">
      <dgm:prSet/>
      <dgm:spPr/>
      <dgm:t>
        <a:bodyPr/>
        <a:lstStyle/>
        <a:p>
          <a:endParaRPr lang="en-IN" sz="1400"/>
        </a:p>
      </dgm:t>
    </dgm:pt>
    <dgm:pt modelId="{BBCC5728-0C84-4AFF-AA86-04A9844B5826}" type="sibTrans" cxnId="{F77DACD8-DDAF-4411-BB39-6B015F85A882}">
      <dgm:prSet/>
      <dgm:spPr/>
      <dgm:t>
        <a:bodyPr/>
        <a:lstStyle/>
        <a:p>
          <a:endParaRPr lang="en-IN" sz="1400"/>
        </a:p>
      </dgm:t>
    </dgm:pt>
    <dgm:pt modelId="{5FAF05FE-1489-4C65-95CB-9B6C08763144}">
      <dgm:prSet phldrT="[Text]" custT="1"/>
      <dgm:spPr/>
      <dgm:t>
        <a:bodyPr/>
        <a:lstStyle/>
        <a:p>
          <a:r>
            <a:rPr lang="en-IN" sz="1400" dirty="0">
              <a:hlinkClick xmlns:r="http://schemas.openxmlformats.org/officeDocument/2006/relationships" r:id="rId8" action="ppaction://hlinksldjump"/>
            </a:rPr>
            <a:t>Regulation</a:t>
          </a:r>
          <a:endParaRPr lang="en-IN" sz="1400" dirty="0"/>
        </a:p>
      </dgm:t>
    </dgm:pt>
    <dgm:pt modelId="{7B8DDC37-361C-4CBC-B144-B5A8A93FCAD6}" type="parTrans" cxnId="{73526070-A3D5-41FD-B351-2004143D21A8}">
      <dgm:prSet/>
      <dgm:spPr/>
      <dgm:t>
        <a:bodyPr/>
        <a:lstStyle/>
        <a:p>
          <a:endParaRPr lang="en-IN" sz="1400"/>
        </a:p>
      </dgm:t>
    </dgm:pt>
    <dgm:pt modelId="{DDC59CE3-092A-44A1-B102-7159ED8A277A}" type="sibTrans" cxnId="{73526070-A3D5-41FD-B351-2004143D21A8}">
      <dgm:prSet/>
      <dgm:spPr/>
      <dgm:t>
        <a:bodyPr/>
        <a:lstStyle/>
        <a:p>
          <a:endParaRPr lang="en-IN" sz="1400"/>
        </a:p>
      </dgm:t>
    </dgm:pt>
    <dgm:pt modelId="{38FD71F1-4DF3-4347-9A75-ECEE238134AB}">
      <dgm:prSet phldrT="[Text]" custT="1"/>
      <dgm:spPr/>
      <dgm:t>
        <a:bodyPr/>
        <a:lstStyle/>
        <a:p>
          <a:r>
            <a:rPr lang="en-US" sz="1400" dirty="0" smtClean="0">
              <a:hlinkClick xmlns:r="http://schemas.openxmlformats.org/officeDocument/2006/relationships" r:id="rId9" action="ppaction://hlinksldjump"/>
            </a:rPr>
            <a:t>Others</a:t>
          </a:r>
          <a:endParaRPr lang="en-IN" sz="1400" dirty="0"/>
        </a:p>
      </dgm:t>
    </dgm:pt>
    <dgm:pt modelId="{A29306FF-A978-4160-BEC7-F49378E6BFFA}" type="parTrans" cxnId="{F5E056AD-9B22-42AE-A4B0-8106DE3020C0}">
      <dgm:prSet/>
      <dgm:spPr/>
      <dgm:t>
        <a:bodyPr/>
        <a:lstStyle/>
        <a:p>
          <a:endParaRPr lang="en-IN" sz="1400"/>
        </a:p>
      </dgm:t>
    </dgm:pt>
    <dgm:pt modelId="{66A44961-180E-40CD-A826-F6A639225A00}" type="sibTrans" cxnId="{F5E056AD-9B22-42AE-A4B0-8106DE3020C0}">
      <dgm:prSet/>
      <dgm:spPr/>
      <dgm:t>
        <a:bodyPr/>
        <a:lstStyle/>
        <a:p>
          <a:endParaRPr lang="en-IN" sz="1400"/>
        </a:p>
      </dgm:t>
    </dgm:pt>
    <dgm:pt modelId="{2CC29385-3226-4EA2-AB85-8CA51A41A958}">
      <dgm:prSet phldrT="[Text]"/>
      <dgm:spPr/>
      <dgm:t>
        <a:bodyPr/>
        <a:lstStyle/>
        <a:p>
          <a:endParaRPr lang="en-IN" sz="1400" dirty="0"/>
        </a:p>
      </dgm:t>
    </dgm:pt>
    <dgm:pt modelId="{EE4523E0-48BA-486C-A595-A88E68B21549}" type="parTrans" cxnId="{6C0D4558-AB80-440C-91A4-AC09E588B2D5}">
      <dgm:prSet/>
      <dgm:spPr/>
      <dgm:t>
        <a:bodyPr/>
        <a:lstStyle/>
        <a:p>
          <a:endParaRPr lang="en-IN" sz="1400"/>
        </a:p>
      </dgm:t>
    </dgm:pt>
    <dgm:pt modelId="{6A01CBC7-B1A6-4BE2-9DEB-CFD6DB86834A}" type="sibTrans" cxnId="{6C0D4558-AB80-440C-91A4-AC09E588B2D5}">
      <dgm:prSet/>
      <dgm:spPr/>
      <dgm:t>
        <a:bodyPr/>
        <a:lstStyle/>
        <a:p>
          <a:endParaRPr lang="en-IN" sz="1400"/>
        </a:p>
      </dgm:t>
    </dgm:pt>
    <dgm:pt modelId="{AD58FD5D-338D-445A-9D4C-46E5798F04E5}" type="pres">
      <dgm:prSet presAssocID="{A09E0ACB-B39E-4572-94DE-0795DB4DD2DB}" presName="composite" presStyleCnt="0">
        <dgm:presLayoutVars>
          <dgm:chMax val="1"/>
          <dgm:dir/>
          <dgm:resizeHandles val="exact"/>
        </dgm:presLayoutVars>
      </dgm:prSet>
      <dgm:spPr/>
      <dgm:t>
        <a:bodyPr/>
        <a:lstStyle/>
        <a:p>
          <a:endParaRPr lang="en-IN"/>
        </a:p>
      </dgm:t>
    </dgm:pt>
    <dgm:pt modelId="{EFA22DEC-F332-4B99-A6A7-B30218D06803}" type="pres">
      <dgm:prSet presAssocID="{A09E0ACB-B39E-4572-94DE-0795DB4DD2DB}" presName="radial" presStyleCnt="0">
        <dgm:presLayoutVars>
          <dgm:animLvl val="ctr"/>
        </dgm:presLayoutVars>
      </dgm:prSet>
      <dgm:spPr/>
    </dgm:pt>
    <dgm:pt modelId="{D6C32E45-3C4B-4FCD-927A-2202702BC430}" type="pres">
      <dgm:prSet presAssocID="{AF5F6BAB-D78B-47DC-B91B-9066107A2575}" presName="centerShape" presStyleLbl="vennNode1" presStyleIdx="0" presStyleCnt="10"/>
      <dgm:spPr/>
      <dgm:t>
        <a:bodyPr/>
        <a:lstStyle/>
        <a:p>
          <a:endParaRPr lang="en-IN"/>
        </a:p>
      </dgm:t>
    </dgm:pt>
    <dgm:pt modelId="{BD215A36-C03A-4F76-B20E-C80ED4B98B57}" type="pres">
      <dgm:prSet presAssocID="{E5DABD86-4932-4C59-889A-A5820AF364DD}" presName="node" presStyleLbl="vennNode1" presStyleIdx="1" presStyleCnt="10">
        <dgm:presLayoutVars>
          <dgm:bulletEnabled val="1"/>
        </dgm:presLayoutVars>
      </dgm:prSet>
      <dgm:spPr/>
      <dgm:t>
        <a:bodyPr/>
        <a:lstStyle/>
        <a:p>
          <a:endParaRPr lang="en-IN"/>
        </a:p>
      </dgm:t>
    </dgm:pt>
    <dgm:pt modelId="{A5DC5DD9-EFE7-487A-805A-0147DD6F939C}" type="pres">
      <dgm:prSet presAssocID="{EF8862E3-80CA-45BE-B518-B2E78CD6314B}" presName="node" presStyleLbl="vennNode1" presStyleIdx="2" presStyleCnt="10">
        <dgm:presLayoutVars>
          <dgm:bulletEnabled val="1"/>
        </dgm:presLayoutVars>
      </dgm:prSet>
      <dgm:spPr/>
      <dgm:t>
        <a:bodyPr/>
        <a:lstStyle/>
        <a:p>
          <a:endParaRPr lang="en-IN"/>
        </a:p>
      </dgm:t>
    </dgm:pt>
    <dgm:pt modelId="{C4E9C7BA-1F8A-4312-A09E-C7D26003A43D}" type="pres">
      <dgm:prSet presAssocID="{AA146533-6ED3-419B-ABF9-C841548F4FBA}" presName="node" presStyleLbl="vennNode1" presStyleIdx="3" presStyleCnt="10">
        <dgm:presLayoutVars>
          <dgm:bulletEnabled val="1"/>
        </dgm:presLayoutVars>
      </dgm:prSet>
      <dgm:spPr/>
      <dgm:t>
        <a:bodyPr/>
        <a:lstStyle/>
        <a:p>
          <a:endParaRPr lang="en-IN"/>
        </a:p>
      </dgm:t>
    </dgm:pt>
    <dgm:pt modelId="{85373033-6E81-4708-8563-95DA95A9932F}" type="pres">
      <dgm:prSet presAssocID="{6FD19316-818D-4D00-A3E0-94FB8A4E51D8}" presName="node" presStyleLbl="vennNode1" presStyleIdx="4" presStyleCnt="10">
        <dgm:presLayoutVars>
          <dgm:bulletEnabled val="1"/>
        </dgm:presLayoutVars>
      </dgm:prSet>
      <dgm:spPr/>
      <dgm:t>
        <a:bodyPr/>
        <a:lstStyle/>
        <a:p>
          <a:endParaRPr lang="en-IN"/>
        </a:p>
      </dgm:t>
    </dgm:pt>
    <dgm:pt modelId="{043EE957-135D-4EF4-A3D5-F4C407986AA2}" type="pres">
      <dgm:prSet presAssocID="{E5DA5284-49D6-4D51-B482-8A7ADA77D31E}" presName="node" presStyleLbl="vennNode1" presStyleIdx="5" presStyleCnt="10">
        <dgm:presLayoutVars>
          <dgm:bulletEnabled val="1"/>
        </dgm:presLayoutVars>
      </dgm:prSet>
      <dgm:spPr/>
      <dgm:t>
        <a:bodyPr/>
        <a:lstStyle/>
        <a:p>
          <a:endParaRPr lang="en-IN"/>
        </a:p>
      </dgm:t>
    </dgm:pt>
    <dgm:pt modelId="{2663E839-F5F0-4D70-BA18-B5EBF81C4C86}" type="pres">
      <dgm:prSet presAssocID="{92FC4146-D5A3-4FFD-8BD7-6287F344676B}" presName="node" presStyleLbl="vennNode1" presStyleIdx="6" presStyleCnt="10">
        <dgm:presLayoutVars>
          <dgm:bulletEnabled val="1"/>
        </dgm:presLayoutVars>
      </dgm:prSet>
      <dgm:spPr/>
      <dgm:t>
        <a:bodyPr/>
        <a:lstStyle/>
        <a:p>
          <a:endParaRPr lang="en-IN"/>
        </a:p>
      </dgm:t>
    </dgm:pt>
    <dgm:pt modelId="{4602CEB2-74AD-433D-B91C-B844D292E86C}" type="pres">
      <dgm:prSet presAssocID="{D194FDFC-23A8-4ADD-BBD8-4AEDA3798851}" presName="node" presStyleLbl="vennNode1" presStyleIdx="7" presStyleCnt="10">
        <dgm:presLayoutVars>
          <dgm:bulletEnabled val="1"/>
        </dgm:presLayoutVars>
      </dgm:prSet>
      <dgm:spPr/>
      <dgm:t>
        <a:bodyPr/>
        <a:lstStyle/>
        <a:p>
          <a:endParaRPr lang="en-IN"/>
        </a:p>
      </dgm:t>
    </dgm:pt>
    <dgm:pt modelId="{3E123512-6D3B-42A0-A1D3-BF1940C09B32}" type="pres">
      <dgm:prSet presAssocID="{5FAF05FE-1489-4C65-95CB-9B6C08763144}" presName="node" presStyleLbl="vennNode1" presStyleIdx="8" presStyleCnt="10">
        <dgm:presLayoutVars>
          <dgm:bulletEnabled val="1"/>
        </dgm:presLayoutVars>
      </dgm:prSet>
      <dgm:spPr/>
      <dgm:t>
        <a:bodyPr/>
        <a:lstStyle/>
        <a:p>
          <a:endParaRPr lang="en-IN"/>
        </a:p>
      </dgm:t>
    </dgm:pt>
    <dgm:pt modelId="{F84F3B56-79AC-4968-921C-EBF84867F5C7}" type="pres">
      <dgm:prSet presAssocID="{38FD71F1-4DF3-4347-9A75-ECEE238134AB}" presName="node" presStyleLbl="vennNode1" presStyleIdx="9" presStyleCnt="10">
        <dgm:presLayoutVars>
          <dgm:bulletEnabled val="1"/>
        </dgm:presLayoutVars>
      </dgm:prSet>
      <dgm:spPr/>
      <dgm:t>
        <a:bodyPr/>
        <a:lstStyle/>
        <a:p>
          <a:endParaRPr lang="en-IN"/>
        </a:p>
      </dgm:t>
    </dgm:pt>
  </dgm:ptLst>
  <dgm:cxnLst>
    <dgm:cxn modelId="{F5E056AD-9B22-42AE-A4B0-8106DE3020C0}" srcId="{AF5F6BAB-D78B-47DC-B91B-9066107A2575}" destId="{38FD71F1-4DF3-4347-9A75-ECEE238134AB}" srcOrd="8" destOrd="0" parTransId="{A29306FF-A978-4160-BEC7-F49378E6BFFA}" sibTransId="{66A44961-180E-40CD-A826-F6A639225A00}"/>
    <dgm:cxn modelId="{09FBE11A-355F-4660-AAC3-F9678CDCA796}" srcId="{AF5F6BAB-D78B-47DC-B91B-9066107A2575}" destId="{EF8862E3-80CA-45BE-B518-B2E78CD6314B}" srcOrd="1" destOrd="0" parTransId="{E6A98EB2-514C-4E8A-B999-61C276D7C943}" sibTransId="{2F28A3CF-087F-4325-9A43-6D33A5D73F59}"/>
    <dgm:cxn modelId="{CE9A5FB2-9BAF-4DEB-9375-A0DEA4B1C4BC}" type="presOf" srcId="{38FD71F1-4DF3-4347-9A75-ECEE238134AB}" destId="{F84F3B56-79AC-4968-921C-EBF84867F5C7}" srcOrd="0" destOrd="0" presId="urn:microsoft.com/office/officeart/2005/8/layout/radial3"/>
    <dgm:cxn modelId="{7A28DF35-E95B-4AA7-943C-DAE5ADD0A7AE}" type="presOf" srcId="{E5DABD86-4932-4C59-889A-A5820AF364DD}" destId="{BD215A36-C03A-4F76-B20E-C80ED4B98B57}" srcOrd="0" destOrd="0" presId="urn:microsoft.com/office/officeart/2005/8/layout/radial3"/>
    <dgm:cxn modelId="{CD28BCC4-C373-4D62-8CAC-6B4508098C67}" type="presOf" srcId="{5FAF05FE-1489-4C65-95CB-9B6C08763144}" destId="{3E123512-6D3B-42A0-A1D3-BF1940C09B32}" srcOrd="0" destOrd="0" presId="urn:microsoft.com/office/officeart/2005/8/layout/radial3"/>
    <dgm:cxn modelId="{4C6B74FB-2809-45F0-9ED1-CEDC74775F1C}" type="presOf" srcId="{AF5F6BAB-D78B-47DC-B91B-9066107A2575}" destId="{D6C32E45-3C4B-4FCD-927A-2202702BC430}" srcOrd="0" destOrd="0" presId="urn:microsoft.com/office/officeart/2005/8/layout/radial3"/>
    <dgm:cxn modelId="{88DC3F48-0E92-4784-91E5-4AB894E4580A}" srcId="{A09E0ACB-B39E-4572-94DE-0795DB4DD2DB}" destId="{AF5F6BAB-D78B-47DC-B91B-9066107A2575}" srcOrd="0" destOrd="0" parTransId="{9B50FAAF-DE59-4180-A073-98A3A50FF5D1}" sibTransId="{4452ACDA-6311-404E-BCC7-B7A61474EA4E}"/>
    <dgm:cxn modelId="{A9F5B88C-05F0-415A-9073-75EA76012373}" type="presOf" srcId="{D194FDFC-23A8-4ADD-BBD8-4AEDA3798851}" destId="{4602CEB2-74AD-433D-B91C-B844D292E86C}" srcOrd="0" destOrd="0" presId="urn:microsoft.com/office/officeart/2005/8/layout/radial3"/>
    <dgm:cxn modelId="{6C0D4558-AB80-440C-91A4-AC09E588B2D5}" srcId="{A09E0ACB-B39E-4572-94DE-0795DB4DD2DB}" destId="{2CC29385-3226-4EA2-AB85-8CA51A41A958}" srcOrd="1" destOrd="0" parTransId="{EE4523E0-48BA-486C-A595-A88E68B21549}" sibTransId="{6A01CBC7-B1A6-4BE2-9DEB-CFD6DB86834A}"/>
    <dgm:cxn modelId="{73526070-A3D5-41FD-B351-2004143D21A8}" srcId="{AF5F6BAB-D78B-47DC-B91B-9066107A2575}" destId="{5FAF05FE-1489-4C65-95CB-9B6C08763144}" srcOrd="7" destOrd="0" parTransId="{7B8DDC37-361C-4CBC-B144-B5A8A93FCAD6}" sibTransId="{DDC59CE3-092A-44A1-B102-7159ED8A277A}"/>
    <dgm:cxn modelId="{C02998B4-74C8-4AF8-9A88-3D5BB9A86CE1}" type="presOf" srcId="{6FD19316-818D-4D00-A3E0-94FB8A4E51D8}" destId="{85373033-6E81-4708-8563-95DA95A9932F}" srcOrd="0" destOrd="0" presId="urn:microsoft.com/office/officeart/2005/8/layout/radial3"/>
    <dgm:cxn modelId="{A36BB700-F61C-4099-A559-07A7877FA9C0}" type="presOf" srcId="{EF8862E3-80CA-45BE-B518-B2E78CD6314B}" destId="{A5DC5DD9-EFE7-487A-805A-0147DD6F939C}" srcOrd="0" destOrd="0" presId="urn:microsoft.com/office/officeart/2005/8/layout/radial3"/>
    <dgm:cxn modelId="{928D02EE-F69E-4E22-970C-7EF9FBCD3A8A}" srcId="{AF5F6BAB-D78B-47DC-B91B-9066107A2575}" destId="{92FC4146-D5A3-4FFD-8BD7-6287F344676B}" srcOrd="5" destOrd="0" parTransId="{D8CB43FA-3CB5-4F9E-A3CC-427445615C99}" sibTransId="{A312E52F-F44F-468C-A958-06F41F1B26BF}"/>
    <dgm:cxn modelId="{FB70EC95-A7B5-4C97-80FA-A3A3F0118CCA}" srcId="{AF5F6BAB-D78B-47DC-B91B-9066107A2575}" destId="{6FD19316-818D-4D00-A3E0-94FB8A4E51D8}" srcOrd="3" destOrd="0" parTransId="{2C2042FC-042F-40BD-8FFB-FFC160555C81}" sibTransId="{D4584D44-2A0F-4FCE-9F3B-D6E4A2C0BCDC}"/>
    <dgm:cxn modelId="{F77DACD8-DDAF-4411-BB39-6B015F85A882}" srcId="{AF5F6BAB-D78B-47DC-B91B-9066107A2575}" destId="{D194FDFC-23A8-4ADD-BBD8-4AEDA3798851}" srcOrd="6" destOrd="0" parTransId="{AE3362E6-1EDD-4D12-B13C-2470203EB75C}" sibTransId="{BBCC5728-0C84-4AFF-AA86-04A9844B5826}"/>
    <dgm:cxn modelId="{3DC66DB9-2787-4511-8FF5-D2B95647047C}" srcId="{AF5F6BAB-D78B-47DC-B91B-9066107A2575}" destId="{E5DA5284-49D6-4D51-B482-8A7ADA77D31E}" srcOrd="4" destOrd="0" parTransId="{139CADE5-858B-4E9F-8220-EF785C1659A4}" sibTransId="{458BA2BC-FB16-4DEA-A922-97B2E25FD4C6}"/>
    <dgm:cxn modelId="{519B43AA-9487-456B-95DA-468CB3CA2040}" type="presOf" srcId="{AA146533-6ED3-419B-ABF9-C841548F4FBA}" destId="{C4E9C7BA-1F8A-4312-A09E-C7D26003A43D}" srcOrd="0" destOrd="0" presId="urn:microsoft.com/office/officeart/2005/8/layout/radial3"/>
    <dgm:cxn modelId="{7765D99A-3986-4B59-B197-A8EE20086FA8}" type="presOf" srcId="{92FC4146-D5A3-4FFD-8BD7-6287F344676B}" destId="{2663E839-F5F0-4D70-BA18-B5EBF81C4C86}" srcOrd="0" destOrd="0" presId="urn:microsoft.com/office/officeart/2005/8/layout/radial3"/>
    <dgm:cxn modelId="{A7FE6520-7FB7-409B-BCC2-F8231CE3ED2F}" type="presOf" srcId="{E5DA5284-49D6-4D51-B482-8A7ADA77D31E}" destId="{043EE957-135D-4EF4-A3D5-F4C407986AA2}" srcOrd="0" destOrd="0" presId="urn:microsoft.com/office/officeart/2005/8/layout/radial3"/>
    <dgm:cxn modelId="{11B6DF7C-BCCA-4D30-BB18-14CE0E586FD4}" srcId="{AF5F6BAB-D78B-47DC-B91B-9066107A2575}" destId="{E5DABD86-4932-4C59-889A-A5820AF364DD}" srcOrd="0" destOrd="0" parTransId="{E1AF0D2B-4855-4DE8-8EF6-769DA88A9D76}" sibTransId="{699E3AFF-59E1-458F-B216-EC4A622869D0}"/>
    <dgm:cxn modelId="{9A589986-05BD-46AB-9F9B-A9A58A5FDD21}" type="presOf" srcId="{A09E0ACB-B39E-4572-94DE-0795DB4DD2DB}" destId="{AD58FD5D-338D-445A-9D4C-46E5798F04E5}" srcOrd="0" destOrd="0" presId="urn:microsoft.com/office/officeart/2005/8/layout/radial3"/>
    <dgm:cxn modelId="{C3E83FDC-BAA1-48F9-909F-1D1F328D25D1}" srcId="{AF5F6BAB-D78B-47DC-B91B-9066107A2575}" destId="{AA146533-6ED3-419B-ABF9-C841548F4FBA}" srcOrd="2" destOrd="0" parTransId="{29025620-FB99-4FB4-8984-B3CAD4EA14C5}" sibTransId="{77AD8F09-8806-4AFF-BA11-44C872A9F3F4}"/>
    <dgm:cxn modelId="{D8B2ECC4-1DD9-4662-A018-8A3BEC6F9CAB}" type="presParOf" srcId="{AD58FD5D-338D-445A-9D4C-46E5798F04E5}" destId="{EFA22DEC-F332-4B99-A6A7-B30218D06803}" srcOrd="0" destOrd="0" presId="urn:microsoft.com/office/officeart/2005/8/layout/radial3"/>
    <dgm:cxn modelId="{6E3D4110-0B8A-42D9-AF8D-D5236B5570BC}" type="presParOf" srcId="{EFA22DEC-F332-4B99-A6A7-B30218D06803}" destId="{D6C32E45-3C4B-4FCD-927A-2202702BC430}" srcOrd="0" destOrd="0" presId="urn:microsoft.com/office/officeart/2005/8/layout/radial3"/>
    <dgm:cxn modelId="{FFF7A94C-3175-464A-B145-39D5A92D9547}" type="presParOf" srcId="{EFA22DEC-F332-4B99-A6A7-B30218D06803}" destId="{BD215A36-C03A-4F76-B20E-C80ED4B98B57}" srcOrd="1" destOrd="0" presId="urn:microsoft.com/office/officeart/2005/8/layout/radial3"/>
    <dgm:cxn modelId="{B573FED1-C33C-403F-A838-2DCCD151E0B0}" type="presParOf" srcId="{EFA22DEC-F332-4B99-A6A7-B30218D06803}" destId="{A5DC5DD9-EFE7-487A-805A-0147DD6F939C}" srcOrd="2" destOrd="0" presId="urn:microsoft.com/office/officeart/2005/8/layout/radial3"/>
    <dgm:cxn modelId="{3ADCD754-0795-4C4D-B10F-628A395F3227}" type="presParOf" srcId="{EFA22DEC-F332-4B99-A6A7-B30218D06803}" destId="{C4E9C7BA-1F8A-4312-A09E-C7D26003A43D}" srcOrd="3" destOrd="0" presId="urn:microsoft.com/office/officeart/2005/8/layout/radial3"/>
    <dgm:cxn modelId="{7C7FFF1C-1D64-45E6-BB63-B15F33FC0397}" type="presParOf" srcId="{EFA22DEC-F332-4B99-A6A7-B30218D06803}" destId="{85373033-6E81-4708-8563-95DA95A9932F}" srcOrd="4" destOrd="0" presId="urn:microsoft.com/office/officeart/2005/8/layout/radial3"/>
    <dgm:cxn modelId="{A9B17F23-6E00-4B6F-AD0B-BB8A183C85B6}" type="presParOf" srcId="{EFA22DEC-F332-4B99-A6A7-B30218D06803}" destId="{043EE957-135D-4EF4-A3D5-F4C407986AA2}" srcOrd="5" destOrd="0" presId="urn:microsoft.com/office/officeart/2005/8/layout/radial3"/>
    <dgm:cxn modelId="{E3D9C7F0-F536-470E-9355-A280D2DB9AFF}" type="presParOf" srcId="{EFA22DEC-F332-4B99-A6A7-B30218D06803}" destId="{2663E839-F5F0-4D70-BA18-B5EBF81C4C86}" srcOrd="6" destOrd="0" presId="urn:microsoft.com/office/officeart/2005/8/layout/radial3"/>
    <dgm:cxn modelId="{9F318A21-1247-48A5-9CF6-BCDAE2AFDEBB}" type="presParOf" srcId="{EFA22DEC-F332-4B99-A6A7-B30218D06803}" destId="{4602CEB2-74AD-433D-B91C-B844D292E86C}" srcOrd="7" destOrd="0" presId="urn:microsoft.com/office/officeart/2005/8/layout/radial3"/>
    <dgm:cxn modelId="{578F24B8-5C50-42FD-8A68-DF3C5292ABFE}" type="presParOf" srcId="{EFA22DEC-F332-4B99-A6A7-B30218D06803}" destId="{3E123512-6D3B-42A0-A1D3-BF1940C09B32}" srcOrd="8" destOrd="0" presId="urn:microsoft.com/office/officeart/2005/8/layout/radial3"/>
    <dgm:cxn modelId="{CC13FE74-D3C3-4922-B42B-6EB7E69A2C96}" type="presParOf" srcId="{EFA22DEC-F332-4B99-A6A7-B30218D06803}" destId="{F84F3B56-79AC-4968-921C-EBF84867F5C7}" srcOrd="9"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98EDC61-4E49-4C88-9A1C-A8C892FCD791}" type="doc">
      <dgm:prSet loTypeId="urn:microsoft.com/office/officeart/2005/8/layout/pList1#1" loCatId="list" qsTypeId="urn:microsoft.com/office/officeart/2005/8/quickstyle/simple3" qsCatId="simple" csTypeId="urn:microsoft.com/office/officeart/2005/8/colors/accent1_2" csCatId="accent1" phldr="1"/>
      <dgm:spPr/>
      <dgm:t>
        <a:bodyPr/>
        <a:lstStyle/>
        <a:p>
          <a:endParaRPr lang="en-IN"/>
        </a:p>
      </dgm:t>
    </dgm:pt>
    <dgm:pt modelId="{5EBD292C-744C-40F9-B7AF-2AD80C2FE3E1}">
      <dgm:prSet phldrT="[Text]"/>
      <dgm:spPr/>
      <dgm:t>
        <a:bodyPr/>
        <a:lstStyle/>
        <a:p>
          <a:r>
            <a:rPr lang="en-US" b="1" dirty="0" smtClean="0">
              <a:solidFill>
                <a:srgbClr val="FF0000"/>
              </a:solidFill>
            </a:rPr>
            <a:t>India</a:t>
          </a:r>
          <a:endParaRPr lang="en-IN" b="1" dirty="0">
            <a:solidFill>
              <a:srgbClr val="FF0000"/>
            </a:solidFill>
          </a:endParaRPr>
        </a:p>
      </dgm:t>
    </dgm:pt>
    <dgm:pt modelId="{779A0EBA-3CFB-44E9-8EFF-B228B622F1FE}" type="parTrans" cxnId="{31DDDB69-D723-443D-95C8-CBA02D5CBAA2}">
      <dgm:prSet/>
      <dgm:spPr/>
      <dgm:t>
        <a:bodyPr/>
        <a:lstStyle/>
        <a:p>
          <a:endParaRPr lang="en-IN"/>
        </a:p>
      </dgm:t>
    </dgm:pt>
    <dgm:pt modelId="{A42B4824-1912-4A37-867D-C39FB06AFD67}" type="sibTrans" cxnId="{31DDDB69-D723-443D-95C8-CBA02D5CBAA2}">
      <dgm:prSet/>
      <dgm:spPr/>
      <dgm:t>
        <a:bodyPr/>
        <a:lstStyle/>
        <a:p>
          <a:endParaRPr lang="en-IN"/>
        </a:p>
      </dgm:t>
    </dgm:pt>
    <dgm:pt modelId="{8BA8664C-BBA4-433D-9EA2-BC5BA16DF290}">
      <dgm:prSet phldrT="[Text]"/>
      <dgm:spPr/>
      <dgm:t>
        <a:bodyPr/>
        <a:lstStyle/>
        <a:p>
          <a:r>
            <a:rPr lang="en-US" b="1" dirty="0" smtClean="0">
              <a:solidFill>
                <a:srgbClr val="FF0000"/>
              </a:solidFill>
            </a:rPr>
            <a:t>More Developed</a:t>
          </a:r>
          <a:endParaRPr lang="en-IN" b="1" dirty="0">
            <a:solidFill>
              <a:srgbClr val="FF0000"/>
            </a:solidFill>
          </a:endParaRPr>
        </a:p>
      </dgm:t>
    </dgm:pt>
    <dgm:pt modelId="{7F7A2FB6-1714-4929-BCB3-A5B50832BBDE}" type="parTrans" cxnId="{C589182B-36A2-40C9-B44F-728F508F61FB}">
      <dgm:prSet/>
      <dgm:spPr/>
      <dgm:t>
        <a:bodyPr/>
        <a:lstStyle/>
        <a:p>
          <a:endParaRPr lang="en-IN"/>
        </a:p>
      </dgm:t>
    </dgm:pt>
    <dgm:pt modelId="{5B0EF593-9D33-46C3-AF66-06017161AF1C}" type="sibTrans" cxnId="{C589182B-36A2-40C9-B44F-728F508F61FB}">
      <dgm:prSet/>
      <dgm:spPr/>
      <dgm:t>
        <a:bodyPr/>
        <a:lstStyle/>
        <a:p>
          <a:endParaRPr lang="en-IN"/>
        </a:p>
      </dgm:t>
    </dgm:pt>
    <dgm:pt modelId="{87E2BA5E-93E9-4053-BFDC-E7C0CE482EBC}" type="pres">
      <dgm:prSet presAssocID="{998EDC61-4E49-4C88-9A1C-A8C892FCD791}" presName="Name0" presStyleCnt="0">
        <dgm:presLayoutVars>
          <dgm:dir/>
          <dgm:resizeHandles val="exact"/>
        </dgm:presLayoutVars>
      </dgm:prSet>
      <dgm:spPr/>
      <dgm:t>
        <a:bodyPr/>
        <a:lstStyle/>
        <a:p>
          <a:endParaRPr lang="en-IN"/>
        </a:p>
      </dgm:t>
    </dgm:pt>
    <dgm:pt modelId="{CAE5C730-8C32-4CAA-94C1-3EC5098C549B}" type="pres">
      <dgm:prSet presAssocID="{5EBD292C-744C-40F9-B7AF-2AD80C2FE3E1}" presName="compNode" presStyleCnt="0"/>
      <dgm:spPr/>
    </dgm:pt>
    <dgm:pt modelId="{B4ADF291-9C95-497E-BA4F-5898CCCDBBE5}" type="pres">
      <dgm:prSet presAssocID="{5EBD292C-744C-40F9-B7AF-2AD80C2FE3E1}" presName="pictRect" presStyleLbl="node1" presStyleIdx="0" presStyleCnt="2" custScaleX="679001" custScaleY="260926" custLinFactNeighborX="-12438" custLinFactNeighborY="9402"/>
      <dgm:spPr>
        <a:blipFill rotWithShape="0">
          <a:blip xmlns:r="http://schemas.openxmlformats.org/officeDocument/2006/relationships" r:embed="rId1"/>
          <a:stretch>
            <a:fillRect/>
          </a:stretch>
        </a:blipFill>
      </dgm:spPr>
    </dgm:pt>
    <dgm:pt modelId="{327905CB-62BA-491D-99E1-46BB317C5B34}" type="pres">
      <dgm:prSet presAssocID="{5EBD292C-744C-40F9-B7AF-2AD80C2FE3E1}" presName="textRect" presStyleLbl="revTx" presStyleIdx="0" presStyleCnt="2" custScaleX="160390" custLinFactX="16342" custLinFactY="-100000" custLinFactNeighborX="100000" custLinFactNeighborY="-177528">
        <dgm:presLayoutVars>
          <dgm:bulletEnabled val="1"/>
        </dgm:presLayoutVars>
      </dgm:prSet>
      <dgm:spPr/>
      <dgm:t>
        <a:bodyPr/>
        <a:lstStyle/>
        <a:p>
          <a:endParaRPr lang="en-IN"/>
        </a:p>
      </dgm:t>
    </dgm:pt>
    <dgm:pt modelId="{C884C9BA-3663-4935-8483-AE830EC527CA}" type="pres">
      <dgm:prSet presAssocID="{A42B4824-1912-4A37-867D-C39FB06AFD67}" presName="sibTrans" presStyleLbl="sibTrans2D1" presStyleIdx="0" presStyleCnt="0"/>
      <dgm:spPr/>
      <dgm:t>
        <a:bodyPr/>
        <a:lstStyle/>
        <a:p>
          <a:endParaRPr lang="en-IN"/>
        </a:p>
      </dgm:t>
    </dgm:pt>
    <dgm:pt modelId="{AEDB7110-0A6F-4A0E-9CEE-0491AA7A5B9E}" type="pres">
      <dgm:prSet presAssocID="{8BA8664C-BBA4-433D-9EA2-BC5BA16DF290}" presName="compNode" presStyleCnt="0"/>
      <dgm:spPr/>
    </dgm:pt>
    <dgm:pt modelId="{78B33CC2-78C1-40A3-9CE6-94C0015A78EB}" type="pres">
      <dgm:prSet presAssocID="{8BA8664C-BBA4-433D-9EA2-BC5BA16DF290}" presName="pictRect" presStyleLbl="node1" presStyleIdx="1" presStyleCnt="2" custScaleX="680127" custScaleY="200521" custLinFactNeighborX="-4736" custLinFactNeighborY="41842"/>
      <dgm:spPr>
        <a:blipFill rotWithShape="0">
          <a:blip xmlns:r="http://schemas.openxmlformats.org/officeDocument/2006/relationships" r:embed="rId2"/>
          <a:stretch>
            <a:fillRect/>
          </a:stretch>
        </a:blipFill>
      </dgm:spPr>
    </dgm:pt>
    <dgm:pt modelId="{F3C249F1-6846-454F-B0B0-5A2556C6F0FA}" type="pres">
      <dgm:prSet presAssocID="{8BA8664C-BBA4-433D-9EA2-BC5BA16DF290}" presName="textRect" presStyleLbl="revTx" presStyleIdx="1" presStyleCnt="2" custScaleX="124858" custLinFactX="9549" custLinFactY="-94226" custLinFactNeighborX="100000" custLinFactNeighborY="-100000">
        <dgm:presLayoutVars>
          <dgm:bulletEnabled val="1"/>
        </dgm:presLayoutVars>
      </dgm:prSet>
      <dgm:spPr/>
      <dgm:t>
        <a:bodyPr/>
        <a:lstStyle/>
        <a:p>
          <a:endParaRPr lang="en-IN"/>
        </a:p>
      </dgm:t>
    </dgm:pt>
  </dgm:ptLst>
  <dgm:cxnLst>
    <dgm:cxn modelId="{31DDDB69-D723-443D-95C8-CBA02D5CBAA2}" srcId="{998EDC61-4E49-4C88-9A1C-A8C892FCD791}" destId="{5EBD292C-744C-40F9-B7AF-2AD80C2FE3E1}" srcOrd="0" destOrd="0" parTransId="{779A0EBA-3CFB-44E9-8EFF-B228B622F1FE}" sibTransId="{A42B4824-1912-4A37-867D-C39FB06AFD67}"/>
    <dgm:cxn modelId="{EDB0AEEA-87A8-46C4-AE48-E1D16B8ADEF9}" type="presOf" srcId="{8BA8664C-BBA4-433D-9EA2-BC5BA16DF290}" destId="{F3C249F1-6846-454F-B0B0-5A2556C6F0FA}" srcOrd="0" destOrd="0" presId="urn:microsoft.com/office/officeart/2005/8/layout/pList1#1"/>
    <dgm:cxn modelId="{D896FBB6-1BD8-44C3-A0ED-3607AC6EA0BF}" type="presOf" srcId="{A42B4824-1912-4A37-867D-C39FB06AFD67}" destId="{C884C9BA-3663-4935-8483-AE830EC527CA}" srcOrd="0" destOrd="0" presId="urn:microsoft.com/office/officeart/2005/8/layout/pList1#1"/>
    <dgm:cxn modelId="{C589182B-36A2-40C9-B44F-728F508F61FB}" srcId="{998EDC61-4E49-4C88-9A1C-A8C892FCD791}" destId="{8BA8664C-BBA4-433D-9EA2-BC5BA16DF290}" srcOrd="1" destOrd="0" parTransId="{7F7A2FB6-1714-4929-BCB3-A5B50832BBDE}" sibTransId="{5B0EF593-9D33-46C3-AF66-06017161AF1C}"/>
    <dgm:cxn modelId="{49220BDF-CFC5-4EF9-B6B5-D5A7C100C88E}" type="presOf" srcId="{5EBD292C-744C-40F9-B7AF-2AD80C2FE3E1}" destId="{327905CB-62BA-491D-99E1-46BB317C5B34}" srcOrd="0" destOrd="0" presId="urn:microsoft.com/office/officeart/2005/8/layout/pList1#1"/>
    <dgm:cxn modelId="{66D9EF42-1F1D-410B-81F3-3F21C3CF38EF}" type="presOf" srcId="{998EDC61-4E49-4C88-9A1C-A8C892FCD791}" destId="{87E2BA5E-93E9-4053-BFDC-E7C0CE482EBC}" srcOrd="0" destOrd="0" presId="urn:microsoft.com/office/officeart/2005/8/layout/pList1#1"/>
    <dgm:cxn modelId="{3171893E-5348-452A-B696-3A7C91804E3A}" type="presParOf" srcId="{87E2BA5E-93E9-4053-BFDC-E7C0CE482EBC}" destId="{CAE5C730-8C32-4CAA-94C1-3EC5098C549B}" srcOrd="0" destOrd="0" presId="urn:microsoft.com/office/officeart/2005/8/layout/pList1#1"/>
    <dgm:cxn modelId="{DA3AC2BD-8062-458E-9ABA-6BB71C6AD570}" type="presParOf" srcId="{CAE5C730-8C32-4CAA-94C1-3EC5098C549B}" destId="{B4ADF291-9C95-497E-BA4F-5898CCCDBBE5}" srcOrd="0" destOrd="0" presId="urn:microsoft.com/office/officeart/2005/8/layout/pList1#1"/>
    <dgm:cxn modelId="{8B08F4E3-0953-4882-8860-60531097AA9D}" type="presParOf" srcId="{CAE5C730-8C32-4CAA-94C1-3EC5098C549B}" destId="{327905CB-62BA-491D-99E1-46BB317C5B34}" srcOrd="1" destOrd="0" presId="urn:microsoft.com/office/officeart/2005/8/layout/pList1#1"/>
    <dgm:cxn modelId="{F43E4BF5-213E-49FE-B455-1F1F93FAE290}" type="presParOf" srcId="{87E2BA5E-93E9-4053-BFDC-E7C0CE482EBC}" destId="{C884C9BA-3663-4935-8483-AE830EC527CA}" srcOrd="1" destOrd="0" presId="urn:microsoft.com/office/officeart/2005/8/layout/pList1#1"/>
    <dgm:cxn modelId="{2EBF8A54-368C-4AE2-9B1F-C3DA0AFF7FB0}" type="presParOf" srcId="{87E2BA5E-93E9-4053-BFDC-E7C0CE482EBC}" destId="{AEDB7110-0A6F-4A0E-9CEE-0491AA7A5B9E}" srcOrd="2" destOrd="0" presId="urn:microsoft.com/office/officeart/2005/8/layout/pList1#1"/>
    <dgm:cxn modelId="{BD83C5E6-F39D-417B-950E-2C4F0DF48796}" type="presParOf" srcId="{AEDB7110-0A6F-4A0E-9CEE-0491AA7A5B9E}" destId="{78B33CC2-78C1-40A3-9CE6-94C0015A78EB}" srcOrd="0" destOrd="0" presId="urn:microsoft.com/office/officeart/2005/8/layout/pList1#1"/>
    <dgm:cxn modelId="{E5178E0A-5A38-4103-BCE5-FE7172947458}" type="presParOf" srcId="{AEDB7110-0A6F-4A0E-9CEE-0491AA7A5B9E}" destId="{F3C249F1-6846-454F-B0B0-5A2556C6F0FA}" srcOrd="1" destOrd="0" presId="urn:microsoft.com/office/officeart/2005/8/layout/pList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09E0ACB-B39E-4572-94DE-0795DB4DD2DB}" type="doc">
      <dgm:prSet loTypeId="urn:microsoft.com/office/officeart/2005/8/layout/radial3" loCatId="cycle" qsTypeId="urn:microsoft.com/office/officeart/2005/8/quickstyle/simple1" qsCatId="simple" csTypeId="urn:microsoft.com/office/officeart/2005/8/colors/colorful1#2" csCatId="colorful" phldr="1"/>
      <dgm:spPr/>
      <dgm:t>
        <a:bodyPr/>
        <a:lstStyle/>
        <a:p>
          <a:endParaRPr lang="en-IN"/>
        </a:p>
      </dgm:t>
    </dgm:pt>
    <dgm:pt modelId="{AF5F6BAB-D78B-47DC-B91B-9066107A2575}">
      <dgm:prSet phldrT="[Text]"/>
      <dgm:spPr/>
      <dgm:t>
        <a:bodyPr/>
        <a:lstStyle/>
        <a:p>
          <a:r>
            <a:rPr lang="en-IN" dirty="0" smtClean="0"/>
            <a:t>Challenges</a:t>
          </a:r>
          <a:endParaRPr lang="en-IN" dirty="0"/>
        </a:p>
      </dgm:t>
    </dgm:pt>
    <dgm:pt modelId="{9B50FAAF-DE59-4180-A073-98A3A50FF5D1}" type="parTrans" cxnId="{88DC3F48-0E92-4784-91E5-4AB894E4580A}">
      <dgm:prSet/>
      <dgm:spPr/>
      <dgm:t>
        <a:bodyPr/>
        <a:lstStyle/>
        <a:p>
          <a:endParaRPr lang="en-IN"/>
        </a:p>
      </dgm:t>
    </dgm:pt>
    <dgm:pt modelId="{4452ACDA-6311-404E-BCC7-B7A61474EA4E}" type="sibTrans" cxnId="{88DC3F48-0E92-4784-91E5-4AB894E4580A}">
      <dgm:prSet/>
      <dgm:spPr/>
      <dgm:t>
        <a:bodyPr/>
        <a:lstStyle/>
        <a:p>
          <a:endParaRPr lang="en-IN"/>
        </a:p>
      </dgm:t>
    </dgm:pt>
    <dgm:pt modelId="{AE1AD95F-5137-4742-A393-BFD941D80DCC}">
      <dgm:prSet phldrT="[Text]"/>
      <dgm:spPr/>
      <dgm:t>
        <a:bodyPr/>
        <a:lstStyle/>
        <a:p>
          <a:r>
            <a:rPr lang="en-US" dirty="0" smtClean="0">
              <a:hlinkClick xmlns:r="http://schemas.openxmlformats.org/officeDocument/2006/relationships" r:id="rId1" action="ppaction://hlinksldjump"/>
            </a:rPr>
            <a:t>Risks</a:t>
          </a:r>
          <a:endParaRPr lang="en-IN" dirty="0"/>
        </a:p>
      </dgm:t>
    </dgm:pt>
    <dgm:pt modelId="{DDF661AB-C54E-403F-91DE-C97085ECEF1C}" type="parTrans" cxnId="{8C5CE588-9F01-4A30-84F7-C98E99ABB6E5}">
      <dgm:prSet/>
      <dgm:spPr/>
      <dgm:t>
        <a:bodyPr/>
        <a:lstStyle/>
        <a:p>
          <a:endParaRPr lang="en-IN"/>
        </a:p>
      </dgm:t>
    </dgm:pt>
    <dgm:pt modelId="{6E620E1F-F0DC-4356-9D2B-62A54DFE3DAA}" type="sibTrans" cxnId="{8C5CE588-9F01-4A30-84F7-C98E99ABB6E5}">
      <dgm:prSet/>
      <dgm:spPr/>
      <dgm:t>
        <a:bodyPr/>
        <a:lstStyle/>
        <a:p>
          <a:endParaRPr lang="en-IN"/>
        </a:p>
      </dgm:t>
    </dgm:pt>
    <dgm:pt modelId="{2639B5BA-788D-491C-9D24-D942445F94DD}">
      <dgm:prSet phldrT="[Text]"/>
      <dgm:spPr/>
      <dgm:t>
        <a:bodyPr/>
        <a:lstStyle/>
        <a:p>
          <a:r>
            <a:rPr lang="en-IN" dirty="0" smtClean="0">
              <a:hlinkClick xmlns:r="http://schemas.openxmlformats.org/officeDocument/2006/relationships" r:id="rId2" action="ppaction://hlinksldjump"/>
            </a:rPr>
            <a:t>ALM</a:t>
          </a:r>
          <a:endParaRPr lang="en-IN" dirty="0"/>
        </a:p>
      </dgm:t>
    </dgm:pt>
    <dgm:pt modelId="{0A839C14-2871-45CC-8F91-3FD7D600826A}" type="parTrans" cxnId="{6875EE0A-7851-467F-8A09-0A3824B0A81D}">
      <dgm:prSet/>
      <dgm:spPr/>
      <dgm:t>
        <a:bodyPr/>
        <a:lstStyle/>
        <a:p>
          <a:endParaRPr lang="en-IN"/>
        </a:p>
      </dgm:t>
    </dgm:pt>
    <dgm:pt modelId="{F4DD83FB-610E-4E75-81CD-7D6A93EEF2C2}" type="sibTrans" cxnId="{6875EE0A-7851-467F-8A09-0A3824B0A81D}">
      <dgm:prSet/>
      <dgm:spPr/>
      <dgm:t>
        <a:bodyPr/>
        <a:lstStyle/>
        <a:p>
          <a:endParaRPr lang="en-IN"/>
        </a:p>
      </dgm:t>
    </dgm:pt>
    <dgm:pt modelId="{C0680A56-BC6C-4330-A6EC-D13F10603914}">
      <dgm:prSet phldrT="[Text]"/>
      <dgm:spPr/>
      <dgm:t>
        <a:bodyPr/>
        <a:lstStyle/>
        <a:p>
          <a:r>
            <a:rPr lang="en-US" dirty="0" smtClean="0">
              <a:hlinkClick xmlns:r="http://schemas.openxmlformats.org/officeDocument/2006/relationships" r:id="rId3" action="ppaction://hlinksldjump"/>
            </a:rPr>
            <a:t>Alternative Investment</a:t>
          </a:r>
          <a:endParaRPr lang="en-IN" dirty="0"/>
        </a:p>
      </dgm:t>
    </dgm:pt>
    <dgm:pt modelId="{48496E6C-9ACD-4A7E-B939-51833FA61F8F}" type="parTrans" cxnId="{5F69C99E-EBD5-45D7-B83A-DF2E5869335A}">
      <dgm:prSet/>
      <dgm:spPr/>
      <dgm:t>
        <a:bodyPr/>
        <a:lstStyle/>
        <a:p>
          <a:endParaRPr lang="en-IN"/>
        </a:p>
      </dgm:t>
    </dgm:pt>
    <dgm:pt modelId="{40F47277-96D2-48BA-81D0-E467906D176D}" type="sibTrans" cxnId="{5F69C99E-EBD5-45D7-B83A-DF2E5869335A}">
      <dgm:prSet/>
      <dgm:spPr/>
      <dgm:t>
        <a:bodyPr/>
        <a:lstStyle/>
        <a:p>
          <a:endParaRPr lang="en-IN"/>
        </a:p>
      </dgm:t>
    </dgm:pt>
    <dgm:pt modelId="{1521D72D-3A4B-4E54-8F1E-901F9A09B5E0}">
      <dgm:prSet phldrT="[Text]"/>
      <dgm:spPr/>
      <dgm:t>
        <a:bodyPr/>
        <a:lstStyle/>
        <a:p>
          <a:r>
            <a:rPr lang="en-US" dirty="0" smtClean="0">
              <a:hlinkClick xmlns:r="http://schemas.openxmlformats.org/officeDocument/2006/relationships" r:id="rId4" action="ppaction://hlinksldjump"/>
            </a:rPr>
            <a:t>Regulation</a:t>
          </a:r>
          <a:endParaRPr lang="en-IN" dirty="0"/>
        </a:p>
      </dgm:t>
    </dgm:pt>
    <dgm:pt modelId="{4D712504-6513-49F2-ADF5-9EE069CF6AC8}" type="parTrans" cxnId="{E7DD21A7-1CFD-49C1-8917-A99E7AE4BCDC}">
      <dgm:prSet/>
      <dgm:spPr/>
      <dgm:t>
        <a:bodyPr/>
        <a:lstStyle/>
        <a:p>
          <a:endParaRPr lang="en-IN"/>
        </a:p>
      </dgm:t>
    </dgm:pt>
    <dgm:pt modelId="{44C0F8DE-7FE3-46B6-AE47-2B3DEAEA15BE}" type="sibTrans" cxnId="{E7DD21A7-1CFD-49C1-8917-A99E7AE4BCDC}">
      <dgm:prSet/>
      <dgm:spPr/>
      <dgm:t>
        <a:bodyPr/>
        <a:lstStyle/>
        <a:p>
          <a:endParaRPr lang="en-IN"/>
        </a:p>
      </dgm:t>
    </dgm:pt>
    <dgm:pt modelId="{7C34F4C8-D324-4074-932A-256ED9E6A932}">
      <dgm:prSet phldrT="[Text]"/>
      <dgm:spPr/>
      <dgm:t>
        <a:bodyPr/>
        <a:lstStyle/>
        <a:p>
          <a:r>
            <a:rPr lang="en-US" dirty="0" smtClean="0">
              <a:hlinkClick xmlns:r="http://schemas.openxmlformats.org/officeDocument/2006/relationships" r:id="rId5" action="ppaction://hlinksldjump"/>
            </a:rPr>
            <a:t>Other Factors</a:t>
          </a:r>
          <a:endParaRPr lang="en-IN" dirty="0" smtClean="0"/>
        </a:p>
        <a:p>
          <a:endParaRPr lang="en-IN" dirty="0"/>
        </a:p>
      </dgm:t>
    </dgm:pt>
    <dgm:pt modelId="{2C1B0197-3708-42FC-ABD4-2FBC82D90F1B}" type="parTrans" cxnId="{C28B35B8-454D-41EF-8EC7-76480CF2784B}">
      <dgm:prSet/>
      <dgm:spPr/>
      <dgm:t>
        <a:bodyPr/>
        <a:lstStyle/>
        <a:p>
          <a:endParaRPr lang="en-IN"/>
        </a:p>
      </dgm:t>
    </dgm:pt>
    <dgm:pt modelId="{324F7E96-CEDE-4608-B2C2-95DDCFDBD5F5}" type="sibTrans" cxnId="{C28B35B8-454D-41EF-8EC7-76480CF2784B}">
      <dgm:prSet/>
      <dgm:spPr/>
      <dgm:t>
        <a:bodyPr/>
        <a:lstStyle/>
        <a:p>
          <a:endParaRPr lang="en-IN"/>
        </a:p>
      </dgm:t>
    </dgm:pt>
    <dgm:pt modelId="{AD58FD5D-338D-445A-9D4C-46E5798F04E5}" type="pres">
      <dgm:prSet presAssocID="{A09E0ACB-B39E-4572-94DE-0795DB4DD2DB}" presName="composite" presStyleCnt="0">
        <dgm:presLayoutVars>
          <dgm:chMax val="1"/>
          <dgm:dir/>
          <dgm:resizeHandles val="exact"/>
        </dgm:presLayoutVars>
      </dgm:prSet>
      <dgm:spPr/>
      <dgm:t>
        <a:bodyPr/>
        <a:lstStyle/>
        <a:p>
          <a:endParaRPr lang="en-IN"/>
        </a:p>
      </dgm:t>
    </dgm:pt>
    <dgm:pt modelId="{EFA22DEC-F332-4B99-A6A7-B30218D06803}" type="pres">
      <dgm:prSet presAssocID="{A09E0ACB-B39E-4572-94DE-0795DB4DD2DB}" presName="radial" presStyleCnt="0">
        <dgm:presLayoutVars>
          <dgm:animLvl val="ctr"/>
        </dgm:presLayoutVars>
      </dgm:prSet>
      <dgm:spPr/>
    </dgm:pt>
    <dgm:pt modelId="{D6C32E45-3C4B-4FCD-927A-2202702BC430}" type="pres">
      <dgm:prSet presAssocID="{AF5F6BAB-D78B-47DC-B91B-9066107A2575}" presName="centerShape" presStyleLbl="vennNode1" presStyleIdx="0" presStyleCnt="6"/>
      <dgm:spPr/>
      <dgm:t>
        <a:bodyPr/>
        <a:lstStyle/>
        <a:p>
          <a:endParaRPr lang="en-IN"/>
        </a:p>
      </dgm:t>
    </dgm:pt>
    <dgm:pt modelId="{D5F4B099-EFED-4C75-BBFA-C96F1D5DCB72}" type="pres">
      <dgm:prSet presAssocID="{AE1AD95F-5137-4742-A393-BFD941D80DCC}" presName="node" presStyleLbl="vennNode1" presStyleIdx="1" presStyleCnt="6">
        <dgm:presLayoutVars>
          <dgm:bulletEnabled val="1"/>
        </dgm:presLayoutVars>
      </dgm:prSet>
      <dgm:spPr/>
      <dgm:t>
        <a:bodyPr/>
        <a:lstStyle/>
        <a:p>
          <a:endParaRPr lang="en-IN"/>
        </a:p>
      </dgm:t>
    </dgm:pt>
    <dgm:pt modelId="{25FDEDA2-F1A8-45DF-818A-3FFEB0A8C884}" type="pres">
      <dgm:prSet presAssocID="{2639B5BA-788D-491C-9D24-D942445F94DD}" presName="node" presStyleLbl="vennNode1" presStyleIdx="2" presStyleCnt="6">
        <dgm:presLayoutVars>
          <dgm:bulletEnabled val="1"/>
        </dgm:presLayoutVars>
      </dgm:prSet>
      <dgm:spPr/>
      <dgm:t>
        <a:bodyPr/>
        <a:lstStyle/>
        <a:p>
          <a:endParaRPr lang="en-IN"/>
        </a:p>
      </dgm:t>
    </dgm:pt>
    <dgm:pt modelId="{C7DEE5FA-4259-4121-BCB1-1B1E0CC1705D}" type="pres">
      <dgm:prSet presAssocID="{C0680A56-BC6C-4330-A6EC-D13F10603914}" presName="node" presStyleLbl="vennNode1" presStyleIdx="3" presStyleCnt="6">
        <dgm:presLayoutVars>
          <dgm:bulletEnabled val="1"/>
        </dgm:presLayoutVars>
      </dgm:prSet>
      <dgm:spPr/>
      <dgm:t>
        <a:bodyPr/>
        <a:lstStyle/>
        <a:p>
          <a:endParaRPr lang="en-IN"/>
        </a:p>
      </dgm:t>
    </dgm:pt>
    <dgm:pt modelId="{623D3CAD-03B3-4315-A168-E62F70899669}" type="pres">
      <dgm:prSet presAssocID="{1521D72D-3A4B-4E54-8F1E-901F9A09B5E0}" presName="node" presStyleLbl="vennNode1" presStyleIdx="4" presStyleCnt="6">
        <dgm:presLayoutVars>
          <dgm:bulletEnabled val="1"/>
        </dgm:presLayoutVars>
      </dgm:prSet>
      <dgm:spPr/>
      <dgm:t>
        <a:bodyPr/>
        <a:lstStyle/>
        <a:p>
          <a:endParaRPr lang="en-IN"/>
        </a:p>
      </dgm:t>
    </dgm:pt>
    <dgm:pt modelId="{E812A2BF-BC7E-41ED-99B4-18D2EA0D61BC}" type="pres">
      <dgm:prSet presAssocID="{7C34F4C8-D324-4074-932A-256ED9E6A932}" presName="node" presStyleLbl="vennNode1" presStyleIdx="5" presStyleCnt="6">
        <dgm:presLayoutVars>
          <dgm:bulletEnabled val="1"/>
        </dgm:presLayoutVars>
      </dgm:prSet>
      <dgm:spPr/>
      <dgm:t>
        <a:bodyPr/>
        <a:lstStyle/>
        <a:p>
          <a:endParaRPr lang="en-IN"/>
        </a:p>
      </dgm:t>
    </dgm:pt>
  </dgm:ptLst>
  <dgm:cxnLst>
    <dgm:cxn modelId="{6875EE0A-7851-467F-8A09-0A3824B0A81D}" srcId="{AF5F6BAB-D78B-47DC-B91B-9066107A2575}" destId="{2639B5BA-788D-491C-9D24-D942445F94DD}" srcOrd="1" destOrd="0" parTransId="{0A839C14-2871-45CC-8F91-3FD7D600826A}" sibTransId="{F4DD83FB-610E-4E75-81CD-7D6A93EEF2C2}"/>
    <dgm:cxn modelId="{93AD7CFB-4950-4D1D-9530-1CFDC55BF48B}" type="presOf" srcId="{C0680A56-BC6C-4330-A6EC-D13F10603914}" destId="{C7DEE5FA-4259-4121-BCB1-1B1E0CC1705D}" srcOrd="0" destOrd="0" presId="urn:microsoft.com/office/officeart/2005/8/layout/radial3"/>
    <dgm:cxn modelId="{877C096D-3172-41BC-AB89-32EA01A85A0D}" type="presOf" srcId="{A09E0ACB-B39E-4572-94DE-0795DB4DD2DB}" destId="{AD58FD5D-338D-445A-9D4C-46E5798F04E5}" srcOrd="0" destOrd="0" presId="urn:microsoft.com/office/officeart/2005/8/layout/radial3"/>
    <dgm:cxn modelId="{43EAE6A8-B008-4381-8533-0ECA2A26EC9D}" type="presOf" srcId="{AF5F6BAB-D78B-47DC-B91B-9066107A2575}" destId="{D6C32E45-3C4B-4FCD-927A-2202702BC430}" srcOrd="0" destOrd="0" presId="urn:microsoft.com/office/officeart/2005/8/layout/radial3"/>
    <dgm:cxn modelId="{88DC3F48-0E92-4784-91E5-4AB894E4580A}" srcId="{A09E0ACB-B39E-4572-94DE-0795DB4DD2DB}" destId="{AF5F6BAB-D78B-47DC-B91B-9066107A2575}" srcOrd="0" destOrd="0" parTransId="{9B50FAAF-DE59-4180-A073-98A3A50FF5D1}" sibTransId="{4452ACDA-6311-404E-BCC7-B7A61474EA4E}"/>
    <dgm:cxn modelId="{83AB3244-9F4E-44A5-838C-75FE1A50D7C4}" type="presOf" srcId="{7C34F4C8-D324-4074-932A-256ED9E6A932}" destId="{E812A2BF-BC7E-41ED-99B4-18D2EA0D61BC}" srcOrd="0" destOrd="0" presId="urn:microsoft.com/office/officeart/2005/8/layout/radial3"/>
    <dgm:cxn modelId="{C28B35B8-454D-41EF-8EC7-76480CF2784B}" srcId="{AF5F6BAB-D78B-47DC-B91B-9066107A2575}" destId="{7C34F4C8-D324-4074-932A-256ED9E6A932}" srcOrd="4" destOrd="0" parTransId="{2C1B0197-3708-42FC-ABD4-2FBC82D90F1B}" sibTransId="{324F7E96-CEDE-4608-B2C2-95DDCFDBD5F5}"/>
    <dgm:cxn modelId="{8C5CE588-9F01-4A30-84F7-C98E99ABB6E5}" srcId="{AF5F6BAB-D78B-47DC-B91B-9066107A2575}" destId="{AE1AD95F-5137-4742-A393-BFD941D80DCC}" srcOrd="0" destOrd="0" parTransId="{DDF661AB-C54E-403F-91DE-C97085ECEF1C}" sibTransId="{6E620E1F-F0DC-4356-9D2B-62A54DFE3DAA}"/>
    <dgm:cxn modelId="{FD8C284A-B8F6-474F-924A-AA56773430BA}" type="presOf" srcId="{2639B5BA-788D-491C-9D24-D942445F94DD}" destId="{25FDEDA2-F1A8-45DF-818A-3FFEB0A8C884}" srcOrd="0" destOrd="0" presId="urn:microsoft.com/office/officeart/2005/8/layout/radial3"/>
    <dgm:cxn modelId="{5F69C99E-EBD5-45D7-B83A-DF2E5869335A}" srcId="{AF5F6BAB-D78B-47DC-B91B-9066107A2575}" destId="{C0680A56-BC6C-4330-A6EC-D13F10603914}" srcOrd="2" destOrd="0" parTransId="{48496E6C-9ACD-4A7E-B939-51833FA61F8F}" sibTransId="{40F47277-96D2-48BA-81D0-E467906D176D}"/>
    <dgm:cxn modelId="{A2FA3A5B-0675-45D7-840E-9E767D73EB5F}" type="presOf" srcId="{AE1AD95F-5137-4742-A393-BFD941D80DCC}" destId="{D5F4B099-EFED-4C75-BBFA-C96F1D5DCB72}" srcOrd="0" destOrd="0" presId="urn:microsoft.com/office/officeart/2005/8/layout/radial3"/>
    <dgm:cxn modelId="{A558F265-65B6-441B-8A48-34DAC0D36914}" type="presOf" srcId="{1521D72D-3A4B-4E54-8F1E-901F9A09B5E0}" destId="{623D3CAD-03B3-4315-A168-E62F70899669}" srcOrd="0" destOrd="0" presId="urn:microsoft.com/office/officeart/2005/8/layout/radial3"/>
    <dgm:cxn modelId="{E7DD21A7-1CFD-49C1-8917-A99E7AE4BCDC}" srcId="{AF5F6BAB-D78B-47DC-B91B-9066107A2575}" destId="{1521D72D-3A4B-4E54-8F1E-901F9A09B5E0}" srcOrd="3" destOrd="0" parTransId="{4D712504-6513-49F2-ADF5-9EE069CF6AC8}" sibTransId="{44C0F8DE-7FE3-46B6-AE47-2B3DEAEA15BE}"/>
    <dgm:cxn modelId="{6528AD9A-8E6D-46E5-AAF6-EC1059007E10}" type="presParOf" srcId="{AD58FD5D-338D-445A-9D4C-46E5798F04E5}" destId="{EFA22DEC-F332-4B99-A6A7-B30218D06803}" srcOrd="0" destOrd="0" presId="urn:microsoft.com/office/officeart/2005/8/layout/radial3"/>
    <dgm:cxn modelId="{B0C88939-1FF4-4658-BD07-ACB18D3EE369}" type="presParOf" srcId="{EFA22DEC-F332-4B99-A6A7-B30218D06803}" destId="{D6C32E45-3C4B-4FCD-927A-2202702BC430}" srcOrd="0" destOrd="0" presId="urn:microsoft.com/office/officeart/2005/8/layout/radial3"/>
    <dgm:cxn modelId="{2F314284-4F4B-4A9C-8BD6-346881CFB4E2}" type="presParOf" srcId="{EFA22DEC-F332-4B99-A6A7-B30218D06803}" destId="{D5F4B099-EFED-4C75-BBFA-C96F1D5DCB72}" srcOrd="1" destOrd="0" presId="urn:microsoft.com/office/officeart/2005/8/layout/radial3"/>
    <dgm:cxn modelId="{5883265E-58E5-4FEE-A86B-E99813320FB4}" type="presParOf" srcId="{EFA22DEC-F332-4B99-A6A7-B30218D06803}" destId="{25FDEDA2-F1A8-45DF-818A-3FFEB0A8C884}" srcOrd="2" destOrd="0" presId="urn:microsoft.com/office/officeart/2005/8/layout/radial3"/>
    <dgm:cxn modelId="{489D0F93-DF22-44DD-8D02-13560A5FEFC2}" type="presParOf" srcId="{EFA22DEC-F332-4B99-A6A7-B30218D06803}" destId="{C7DEE5FA-4259-4121-BCB1-1B1E0CC1705D}" srcOrd="3" destOrd="0" presId="urn:microsoft.com/office/officeart/2005/8/layout/radial3"/>
    <dgm:cxn modelId="{1FE08F93-5235-4C97-A7A0-69940DEE8C42}" type="presParOf" srcId="{EFA22DEC-F332-4B99-A6A7-B30218D06803}" destId="{623D3CAD-03B3-4315-A168-E62F70899669}" srcOrd="4" destOrd="0" presId="urn:microsoft.com/office/officeart/2005/8/layout/radial3"/>
    <dgm:cxn modelId="{7D5A73F6-8287-40FC-95A6-D193EE1728BB}" type="presParOf" srcId="{EFA22DEC-F332-4B99-A6A7-B30218D06803}" destId="{E812A2BF-BC7E-41ED-99B4-18D2EA0D61BC}" srcOrd="5"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C32E45-3C4B-4FCD-927A-2202702BC430}">
      <dsp:nvSpPr>
        <dsp:cNvPr id="0" name=""/>
        <dsp:cNvSpPr/>
      </dsp:nvSpPr>
      <dsp:spPr>
        <a:xfrm>
          <a:off x="2846292" y="1044333"/>
          <a:ext cx="2537014" cy="2537014"/>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IN" sz="1800" kern="1200" dirty="0" smtClean="0"/>
            <a:t>Opportunities</a:t>
          </a:r>
          <a:endParaRPr lang="en-IN" sz="1800" kern="1200" dirty="0"/>
        </a:p>
      </dsp:txBody>
      <dsp:txXfrm>
        <a:off x="3217829" y="1415870"/>
        <a:ext cx="1793940" cy="1793940"/>
      </dsp:txXfrm>
    </dsp:sp>
    <dsp:sp modelId="{BD215A36-C03A-4F76-B20E-C80ED4B98B57}">
      <dsp:nvSpPr>
        <dsp:cNvPr id="0" name=""/>
        <dsp:cNvSpPr/>
      </dsp:nvSpPr>
      <dsp:spPr>
        <a:xfrm>
          <a:off x="3480546" y="25085"/>
          <a:ext cx="1268507" cy="1268507"/>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hlinkClick xmlns:r="http://schemas.openxmlformats.org/officeDocument/2006/relationships" r:id="" action="ppaction://hlinksldjump"/>
            </a:rPr>
            <a:t>Demographic Transition</a:t>
          </a:r>
          <a:endParaRPr lang="en-IN" sz="1400" kern="1200" dirty="0"/>
        </a:p>
      </dsp:txBody>
      <dsp:txXfrm>
        <a:off x="3666315" y="210854"/>
        <a:ext cx="896969" cy="896969"/>
      </dsp:txXfrm>
    </dsp:sp>
    <dsp:sp modelId="{A5DC5DD9-EFE7-487A-805A-0147DD6F939C}">
      <dsp:nvSpPr>
        <dsp:cNvPr id="0" name=""/>
        <dsp:cNvSpPr/>
      </dsp:nvSpPr>
      <dsp:spPr>
        <a:xfrm>
          <a:off x="4543396" y="411931"/>
          <a:ext cx="1268507" cy="1268507"/>
        </a:xfrm>
        <a:prstGeom prst="ellipse">
          <a:avLst/>
        </a:prstGeom>
        <a:solidFill>
          <a:schemeClr val="accent4">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IN" sz="1400" kern="1200" dirty="0">
              <a:hlinkClick xmlns:r="http://schemas.openxmlformats.org/officeDocument/2006/relationships" r:id="" action="ppaction://hlinksldjump"/>
            </a:rPr>
            <a:t>Youngest Population</a:t>
          </a:r>
          <a:endParaRPr lang="en-IN" sz="1400" kern="1200" dirty="0"/>
        </a:p>
      </dsp:txBody>
      <dsp:txXfrm>
        <a:off x="4729165" y="597700"/>
        <a:ext cx="896969" cy="896969"/>
      </dsp:txXfrm>
    </dsp:sp>
    <dsp:sp modelId="{C4E9C7BA-1F8A-4312-A09E-C7D26003A43D}">
      <dsp:nvSpPr>
        <dsp:cNvPr id="0" name=""/>
        <dsp:cNvSpPr/>
      </dsp:nvSpPr>
      <dsp:spPr>
        <a:xfrm>
          <a:off x="5108927" y="1391459"/>
          <a:ext cx="1268507" cy="1268507"/>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IN" sz="1400" kern="1200" dirty="0">
              <a:hlinkClick xmlns:r="http://schemas.openxmlformats.org/officeDocument/2006/relationships" r:id="" action="ppaction://hlinksldjump"/>
            </a:rPr>
            <a:t>Fertility Rate</a:t>
          </a:r>
          <a:endParaRPr lang="en-IN" sz="1400" kern="1200" dirty="0"/>
        </a:p>
      </dsp:txBody>
      <dsp:txXfrm>
        <a:off x="5294696" y="1577228"/>
        <a:ext cx="896969" cy="896969"/>
      </dsp:txXfrm>
    </dsp:sp>
    <dsp:sp modelId="{85373033-6E81-4708-8563-95DA95A9932F}">
      <dsp:nvSpPr>
        <dsp:cNvPr id="0" name=""/>
        <dsp:cNvSpPr/>
      </dsp:nvSpPr>
      <dsp:spPr>
        <a:xfrm>
          <a:off x="4912520" y="2505337"/>
          <a:ext cx="1268507" cy="1268507"/>
        </a:xfrm>
        <a:prstGeom prst="ellipse">
          <a:avLst/>
        </a:prstGeom>
        <a:solidFill>
          <a:schemeClr val="accent6">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IN" sz="1400" kern="1200" dirty="0">
              <a:hlinkClick xmlns:r="http://schemas.openxmlformats.org/officeDocument/2006/relationships" r:id="" action="ppaction://hlinksldjump"/>
            </a:rPr>
            <a:t>Life Expectancy</a:t>
          </a:r>
          <a:endParaRPr lang="en-IN" sz="1400" kern="1200" dirty="0"/>
        </a:p>
      </dsp:txBody>
      <dsp:txXfrm>
        <a:off x="5098289" y="2691106"/>
        <a:ext cx="896969" cy="896969"/>
      </dsp:txXfrm>
    </dsp:sp>
    <dsp:sp modelId="{043EE957-135D-4EF4-A3D5-F4C407986AA2}">
      <dsp:nvSpPr>
        <dsp:cNvPr id="0" name=""/>
        <dsp:cNvSpPr/>
      </dsp:nvSpPr>
      <dsp:spPr>
        <a:xfrm>
          <a:off x="4046077" y="3232370"/>
          <a:ext cx="1268507" cy="1268507"/>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IN" sz="1400" kern="1200" dirty="0">
              <a:hlinkClick xmlns:r="http://schemas.openxmlformats.org/officeDocument/2006/relationships" r:id="" action="ppaction://hlinksldjump"/>
            </a:rPr>
            <a:t>Dependency</a:t>
          </a:r>
          <a:endParaRPr lang="en-IN" sz="1400" kern="1200" dirty="0"/>
        </a:p>
      </dsp:txBody>
      <dsp:txXfrm>
        <a:off x="4231846" y="3418139"/>
        <a:ext cx="896969" cy="896969"/>
      </dsp:txXfrm>
    </dsp:sp>
    <dsp:sp modelId="{2663E839-F5F0-4D70-BA18-B5EBF81C4C86}">
      <dsp:nvSpPr>
        <dsp:cNvPr id="0" name=""/>
        <dsp:cNvSpPr/>
      </dsp:nvSpPr>
      <dsp:spPr>
        <a:xfrm>
          <a:off x="2915015" y="3232370"/>
          <a:ext cx="1268507" cy="1268507"/>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IN" sz="1400" kern="1200" dirty="0">
              <a:hlinkClick xmlns:r="http://schemas.openxmlformats.org/officeDocument/2006/relationships" r:id="" action="ppaction://hlinksldjump"/>
            </a:rPr>
            <a:t>Percapita Health Expense</a:t>
          </a:r>
          <a:endParaRPr lang="en-IN" sz="1400" kern="1200" dirty="0"/>
        </a:p>
      </dsp:txBody>
      <dsp:txXfrm>
        <a:off x="3100784" y="3418139"/>
        <a:ext cx="896969" cy="896969"/>
      </dsp:txXfrm>
    </dsp:sp>
    <dsp:sp modelId="{4602CEB2-74AD-433D-B91C-B844D292E86C}">
      <dsp:nvSpPr>
        <dsp:cNvPr id="0" name=""/>
        <dsp:cNvSpPr/>
      </dsp:nvSpPr>
      <dsp:spPr>
        <a:xfrm>
          <a:off x="2048571" y="2505337"/>
          <a:ext cx="1268507" cy="1268507"/>
        </a:xfrm>
        <a:prstGeom prst="ellipse">
          <a:avLst/>
        </a:prstGeom>
        <a:solidFill>
          <a:schemeClr val="accent4">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IN" sz="1400" kern="1200" dirty="0">
              <a:hlinkClick xmlns:r="http://schemas.openxmlformats.org/officeDocument/2006/relationships" r:id="" action="ppaction://hlinksldjump"/>
            </a:rPr>
            <a:t>Pension Scheme</a:t>
          </a:r>
          <a:endParaRPr lang="en-IN" sz="1400" kern="1200" dirty="0"/>
        </a:p>
      </dsp:txBody>
      <dsp:txXfrm>
        <a:off x="2234340" y="2691106"/>
        <a:ext cx="896969" cy="896969"/>
      </dsp:txXfrm>
    </dsp:sp>
    <dsp:sp modelId="{3E123512-6D3B-42A0-A1D3-BF1940C09B32}">
      <dsp:nvSpPr>
        <dsp:cNvPr id="0" name=""/>
        <dsp:cNvSpPr/>
      </dsp:nvSpPr>
      <dsp:spPr>
        <a:xfrm>
          <a:off x="1852165" y="1391459"/>
          <a:ext cx="1268507" cy="1268507"/>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IN" sz="1400" kern="1200" dirty="0">
              <a:hlinkClick xmlns:r="http://schemas.openxmlformats.org/officeDocument/2006/relationships" r:id="" action="ppaction://hlinksldjump"/>
            </a:rPr>
            <a:t>Regulation</a:t>
          </a:r>
          <a:endParaRPr lang="en-IN" sz="1400" kern="1200" dirty="0"/>
        </a:p>
      </dsp:txBody>
      <dsp:txXfrm>
        <a:off x="2037934" y="1577228"/>
        <a:ext cx="896969" cy="896969"/>
      </dsp:txXfrm>
    </dsp:sp>
    <dsp:sp modelId="{F84F3B56-79AC-4968-921C-EBF84867F5C7}">
      <dsp:nvSpPr>
        <dsp:cNvPr id="0" name=""/>
        <dsp:cNvSpPr/>
      </dsp:nvSpPr>
      <dsp:spPr>
        <a:xfrm>
          <a:off x="2417695" y="411931"/>
          <a:ext cx="1268507" cy="1268507"/>
        </a:xfrm>
        <a:prstGeom prst="ellipse">
          <a:avLst/>
        </a:prstGeom>
        <a:solidFill>
          <a:schemeClr val="accent6">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hlinkClick xmlns:r="http://schemas.openxmlformats.org/officeDocument/2006/relationships" r:id="" action="ppaction://hlinksldjump"/>
            </a:rPr>
            <a:t>Others</a:t>
          </a:r>
          <a:endParaRPr lang="en-IN" sz="1400" kern="1200" dirty="0"/>
        </a:p>
      </dsp:txBody>
      <dsp:txXfrm>
        <a:off x="2603464" y="597700"/>
        <a:ext cx="896969" cy="8969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ADF291-9C95-497E-BA4F-5898CCCDBBE5}">
      <dsp:nvSpPr>
        <dsp:cNvPr id="0" name=""/>
        <dsp:cNvSpPr/>
      </dsp:nvSpPr>
      <dsp:spPr>
        <a:xfrm>
          <a:off x="0" y="181432"/>
          <a:ext cx="7373118" cy="1952168"/>
        </a:xfrm>
        <a:prstGeom prst="roundRect">
          <a:avLst/>
        </a:prstGeom>
        <a:blipFill rotWithShape="0">
          <a:blip xmlns:r="http://schemas.openxmlformats.org/officeDocument/2006/relationships" r:embed="rId1"/>
          <a:stretch>
            <a:fillRect/>
          </a:stretch>
        </a:blip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327905CB-62BA-491D-99E1-46BB317C5B34}">
      <dsp:nvSpPr>
        <dsp:cNvPr id="0" name=""/>
        <dsp:cNvSpPr/>
      </dsp:nvSpPr>
      <dsp:spPr>
        <a:xfrm>
          <a:off x="4088212" y="343208"/>
          <a:ext cx="1741638" cy="402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0" numCol="1" spcCol="1270" anchor="t" anchorCtr="0">
          <a:noAutofit/>
        </a:bodyPr>
        <a:lstStyle/>
        <a:p>
          <a:pPr lvl="0" algn="ctr" defTabSz="577850">
            <a:lnSpc>
              <a:spcPct val="90000"/>
            </a:lnSpc>
            <a:spcBef>
              <a:spcPct val="0"/>
            </a:spcBef>
            <a:spcAft>
              <a:spcPct val="35000"/>
            </a:spcAft>
          </a:pPr>
          <a:r>
            <a:rPr lang="en-US" sz="1300" b="1" kern="1200" dirty="0" smtClean="0">
              <a:solidFill>
                <a:srgbClr val="FF0000"/>
              </a:solidFill>
            </a:rPr>
            <a:t>India</a:t>
          </a:r>
          <a:endParaRPr lang="en-IN" sz="1300" b="1" kern="1200" dirty="0">
            <a:solidFill>
              <a:srgbClr val="FF0000"/>
            </a:solidFill>
          </a:endParaRPr>
        </a:p>
      </dsp:txBody>
      <dsp:txXfrm>
        <a:off x="4088212" y="343208"/>
        <a:ext cx="1741638" cy="402860"/>
      </dsp:txXfrm>
    </dsp:sp>
    <dsp:sp modelId="{78B33CC2-78C1-40A3-9CE6-94C0015A78EB}">
      <dsp:nvSpPr>
        <dsp:cNvPr id="0" name=""/>
        <dsp:cNvSpPr/>
      </dsp:nvSpPr>
      <dsp:spPr>
        <a:xfrm>
          <a:off x="0" y="2309762"/>
          <a:ext cx="7385345" cy="1500237"/>
        </a:xfrm>
        <a:prstGeom prst="roundRect">
          <a:avLst/>
        </a:prstGeom>
        <a:blipFill rotWithShape="0">
          <a:blip xmlns:r="http://schemas.openxmlformats.org/officeDocument/2006/relationships" r:embed="rId2"/>
          <a:stretch>
            <a:fillRect/>
          </a:stretch>
        </a:blip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3C249F1-6846-454F-B0B0-5A2556C6F0FA}">
      <dsp:nvSpPr>
        <dsp:cNvPr id="0" name=""/>
        <dsp:cNvSpPr/>
      </dsp:nvSpPr>
      <dsp:spPr>
        <a:xfrm>
          <a:off x="4207365" y="2513589"/>
          <a:ext cx="1355804" cy="402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0" numCol="1" spcCol="1270" anchor="t" anchorCtr="0">
          <a:noAutofit/>
        </a:bodyPr>
        <a:lstStyle/>
        <a:p>
          <a:pPr lvl="0" algn="ctr" defTabSz="577850">
            <a:lnSpc>
              <a:spcPct val="90000"/>
            </a:lnSpc>
            <a:spcBef>
              <a:spcPct val="0"/>
            </a:spcBef>
            <a:spcAft>
              <a:spcPct val="35000"/>
            </a:spcAft>
          </a:pPr>
          <a:r>
            <a:rPr lang="en-US" sz="1300" b="1" kern="1200" dirty="0" smtClean="0">
              <a:solidFill>
                <a:srgbClr val="FF0000"/>
              </a:solidFill>
            </a:rPr>
            <a:t>More Developed</a:t>
          </a:r>
          <a:endParaRPr lang="en-IN" sz="1300" b="1" kern="1200" dirty="0">
            <a:solidFill>
              <a:srgbClr val="FF0000"/>
            </a:solidFill>
          </a:endParaRPr>
        </a:p>
      </dsp:txBody>
      <dsp:txXfrm>
        <a:off x="4207365" y="2513589"/>
        <a:ext cx="1355804" cy="4028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C32E45-3C4B-4FCD-927A-2202702BC430}">
      <dsp:nvSpPr>
        <dsp:cNvPr id="0" name=""/>
        <dsp:cNvSpPr/>
      </dsp:nvSpPr>
      <dsp:spPr>
        <a:xfrm>
          <a:off x="2813143" y="1123045"/>
          <a:ext cx="2603312" cy="2603312"/>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IN" sz="3100" kern="1200" dirty="0" smtClean="0"/>
            <a:t>Challenges</a:t>
          </a:r>
          <a:endParaRPr lang="en-IN" sz="3100" kern="1200" dirty="0"/>
        </a:p>
      </dsp:txBody>
      <dsp:txXfrm>
        <a:off x="3194389" y="1504291"/>
        <a:ext cx="1840820" cy="1840820"/>
      </dsp:txXfrm>
    </dsp:sp>
    <dsp:sp modelId="{D5F4B099-EFED-4C75-BBFA-C96F1D5DCB72}">
      <dsp:nvSpPr>
        <dsp:cNvPr id="0" name=""/>
        <dsp:cNvSpPr/>
      </dsp:nvSpPr>
      <dsp:spPr>
        <a:xfrm>
          <a:off x="3463971" y="80318"/>
          <a:ext cx="1301656" cy="1301656"/>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hlinkClick xmlns:r="http://schemas.openxmlformats.org/officeDocument/2006/relationships" r:id="" action="ppaction://hlinksldjump"/>
            </a:rPr>
            <a:t>Risks</a:t>
          </a:r>
          <a:endParaRPr lang="en-IN" sz="1500" kern="1200" dirty="0"/>
        </a:p>
      </dsp:txBody>
      <dsp:txXfrm>
        <a:off x="3654594" y="270941"/>
        <a:ext cx="920410" cy="920410"/>
      </dsp:txXfrm>
    </dsp:sp>
    <dsp:sp modelId="{25FDEDA2-F1A8-45DF-818A-3FFEB0A8C884}">
      <dsp:nvSpPr>
        <dsp:cNvPr id="0" name=""/>
        <dsp:cNvSpPr/>
      </dsp:nvSpPr>
      <dsp:spPr>
        <a:xfrm>
          <a:off x="5074638" y="1250536"/>
          <a:ext cx="1301656" cy="1301656"/>
        </a:xfrm>
        <a:prstGeom prst="ellipse">
          <a:avLst/>
        </a:prstGeom>
        <a:solidFill>
          <a:schemeClr val="accent4">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IN" sz="1500" kern="1200" dirty="0" smtClean="0">
              <a:hlinkClick xmlns:r="http://schemas.openxmlformats.org/officeDocument/2006/relationships" r:id="" action="ppaction://hlinksldjump"/>
            </a:rPr>
            <a:t>ALM</a:t>
          </a:r>
          <a:endParaRPr lang="en-IN" sz="1500" kern="1200" dirty="0"/>
        </a:p>
      </dsp:txBody>
      <dsp:txXfrm>
        <a:off x="5265261" y="1441159"/>
        <a:ext cx="920410" cy="920410"/>
      </dsp:txXfrm>
    </dsp:sp>
    <dsp:sp modelId="{C7DEE5FA-4259-4121-BCB1-1B1E0CC1705D}">
      <dsp:nvSpPr>
        <dsp:cNvPr id="0" name=""/>
        <dsp:cNvSpPr/>
      </dsp:nvSpPr>
      <dsp:spPr>
        <a:xfrm>
          <a:off x="4459418" y="3143988"/>
          <a:ext cx="1301656" cy="1301656"/>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hlinkClick xmlns:r="http://schemas.openxmlformats.org/officeDocument/2006/relationships" r:id="" action="ppaction://hlinksldjump"/>
            </a:rPr>
            <a:t>Alternative Investment</a:t>
          </a:r>
          <a:endParaRPr lang="en-IN" sz="1500" kern="1200" dirty="0"/>
        </a:p>
      </dsp:txBody>
      <dsp:txXfrm>
        <a:off x="4650041" y="3334611"/>
        <a:ext cx="920410" cy="920410"/>
      </dsp:txXfrm>
    </dsp:sp>
    <dsp:sp modelId="{623D3CAD-03B3-4315-A168-E62F70899669}">
      <dsp:nvSpPr>
        <dsp:cNvPr id="0" name=""/>
        <dsp:cNvSpPr/>
      </dsp:nvSpPr>
      <dsp:spPr>
        <a:xfrm>
          <a:off x="2468525" y="3143988"/>
          <a:ext cx="1301656" cy="1301656"/>
        </a:xfrm>
        <a:prstGeom prst="ellipse">
          <a:avLst/>
        </a:prstGeom>
        <a:solidFill>
          <a:schemeClr val="accent6">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hlinkClick xmlns:r="http://schemas.openxmlformats.org/officeDocument/2006/relationships" r:id="" action="ppaction://hlinksldjump"/>
            </a:rPr>
            <a:t>Regulation</a:t>
          </a:r>
          <a:endParaRPr lang="en-IN" sz="1500" kern="1200" dirty="0"/>
        </a:p>
      </dsp:txBody>
      <dsp:txXfrm>
        <a:off x="2659148" y="3334611"/>
        <a:ext cx="920410" cy="920410"/>
      </dsp:txXfrm>
    </dsp:sp>
    <dsp:sp modelId="{E812A2BF-BC7E-41ED-99B4-18D2EA0D61BC}">
      <dsp:nvSpPr>
        <dsp:cNvPr id="0" name=""/>
        <dsp:cNvSpPr/>
      </dsp:nvSpPr>
      <dsp:spPr>
        <a:xfrm>
          <a:off x="1853305" y="1250536"/>
          <a:ext cx="1301656" cy="1301656"/>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hlinkClick xmlns:r="http://schemas.openxmlformats.org/officeDocument/2006/relationships" r:id="" action="ppaction://hlinksldjump"/>
            </a:rPr>
            <a:t>Other Factors</a:t>
          </a:r>
          <a:endParaRPr lang="en-IN" sz="1500" kern="1200" dirty="0" smtClean="0"/>
        </a:p>
        <a:p>
          <a:pPr lvl="0" algn="ctr" defTabSz="666750">
            <a:lnSpc>
              <a:spcPct val="90000"/>
            </a:lnSpc>
            <a:spcBef>
              <a:spcPct val="0"/>
            </a:spcBef>
            <a:spcAft>
              <a:spcPct val="35000"/>
            </a:spcAft>
          </a:pPr>
          <a:endParaRPr lang="en-IN" sz="1500" kern="1200" dirty="0"/>
        </a:p>
      </dsp:txBody>
      <dsp:txXfrm>
        <a:off x="2043928" y="1441159"/>
        <a:ext cx="920410" cy="920410"/>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List1#1">
  <dgm:title val=""/>
  <dgm:desc val=""/>
  <dgm:catLst>
    <dgm:cat type="list" pri="20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32B5A-112C-4AE6-875C-0ED6994DC26A}" type="datetimeFigureOut">
              <a:rPr lang="en-US" smtClean="0"/>
              <a:pPr/>
              <a:t>6/10/2015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63E7AC-6455-4A0F-B654-220C7D7B7B8D}" type="slidenum">
              <a:rPr lang="en-US" smtClean="0"/>
              <a:pPr/>
              <a:t>‹#›</a:t>
            </a:fld>
            <a:endParaRPr lang="en-US"/>
          </a:p>
        </p:txBody>
      </p:sp>
    </p:spTree>
    <p:extLst>
      <p:ext uri="{BB962C8B-B14F-4D97-AF65-F5344CB8AC3E}">
        <p14:creationId xmlns:p14="http://schemas.microsoft.com/office/powerpoint/2010/main" val="768481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9</a:t>
            </a:fld>
            <a:endParaRPr lang="en-US"/>
          </a:p>
        </p:txBody>
      </p:sp>
    </p:spTree>
    <p:extLst>
      <p:ext uri="{BB962C8B-B14F-4D97-AF65-F5344CB8AC3E}">
        <p14:creationId xmlns:p14="http://schemas.microsoft.com/office/powerpoint/2010/main" val="3618253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pPr>
                <a:defRPr/>
              </a:pPr>
              <a:t>‹#›</a:t>
            </a:fld>
            <a:endParaRPr lang="en-GB"/>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pPr>
                <a:defRPr/>
              </a:pPr>
              <a:t>‹#›</a:t>
            </a:fld>
            <a:endParaRPr lang="en-GB"/>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pPr>
                <a:defRPr/>
              </a:pPr>
              <a:t>‹#›</a:t>
            </a:fld>
            <a:endParaRPr lang="en-GB"/>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r>
              <a:rPr lang="en-US" dirty="0" smtClean="0"/>
              <a:t>Date</a:t>
            </a: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r>
              <a:rPr lang="en-GB" dirty="0" smtClean="0"/>
              <a:t>www.actuariesindia.org</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pPr>
                <a:defRPr/>
              </a:pPr>
              <a:t>‹#›</a:t>
            </a:fld>
            <a:endParaRPr lang="en-GB" dirty="0"/>
          </a:p>
        </p:txBody>
      </p:sp>
      <p:grpSp>
        <p:nvGrpSpPr>
          <p:cNvPr id="8" name="Group 10"/>
          <p:cNvGrpSpPr/>
          <p:nvPr userDrawn="1"/>
        </p:nvGrpSpPr>
        <p:grpSpPr>
          <a:xfrm>
            <a:off x="269528" y="228600"/>
            <a:ext cx="8874472"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rgbClr val="1F497D"/>
                  </a:solidFill>
                  <a:effectLst/>
                  <a:latin typeface="Bahamas" pitchFamily="34" charset="0"/>
                  <a:cs typeface="Times New Roman" pitchFamily="18" charset="0"/>
                </a:rPr>
                <a:t>Institute of Actuaries of India</a:t>
              </a:r>
              <a:endParaRPr kumimoji="0" lang="en-US" sz="4000" b="1" i="0" u="none" strike="noStrike" cap="none" normalizeH="0" baseline="0" dirty="0" smtClean="0">
                <a:ln>
                  <a:noFill/>
                </a:ln>
                <a:solidFill>
                  <a:schemeClr val="tx1"/>
                </a:solidFill>
                <a:effectLst/>
                <a:latin typeface="Bahamas" pitchFamily="34" charset="0"/>
                <a:cs typeface="Times New Roman" pitchFamily="18" charset="0"/>
              </a:endParaRPr>
            </a:p>
          </p:txBody>
        </p:sp>
      </p:grpSp>
      <p:sp>
        <p:nvSpPr>
          <p:cNvPr id="11" name="Rectangle 10"/>
          <p:cNvSpPr/>
          <p:nvPr userDrawn="1"/>
        </p:nvSpPr>
        <p:spPr>
          <a:xfrm>
            <a:off x="0" y="2743200"/>
            <a:ext cx="9144000" cy="830997"/>
          </a:xfrm>
          <a:prstGeom prst="rect">
            <a:avLst/>
          </a:prstGeom>
        </p:spPr>
        <p:txBody>
          <a:bodyPr wrap="square">
            <a:spAutoFit/>
          </a:bodyPr>
          <a:lstStyle/>
          <a:p>
            <a:pPr algn="ctr">
              <a:buNone/>
            </a:pPr>
            <a:r>
              <a:rPr lang="en-US" sz="4800" b="1" dirty="0" smtClean="0">
                <a:latin typeface="Garamond" pitchFamily="18" charset="0"/>
                <a:ea typeface="Verdana" pitchFamily="34" charset="0"/>
                <a:cs typeface="Verdana" pitchFamily="34" charset="0"/>
              </a:rPr>
              <a:t>Title</a:t>
            </a:r>
          </a:p>
        </p:txBody>
      </p:sp>
      <p:sp>
        <p:nvSpPr>
          <p:cNvPr id="12" name="Rectangle 11"/>
          <p:cNvSpPr/>
          <p:nvPr userDrawn="1"/>
        </p:nvSpPr>
        <p:spPr>
          <a:xfrm>
            <a:off x="0" y="3733800"/>
            <a:ext cx="9144000" cy="830997"/>
          </a:xfrm>
          <a:prstGeom prst="rect">
            <a:avLst/>
          </a:prstGeom>
        </p:spPr>
        <p:txBody>
          <a:bodyPr wrap="square">
            <a:spAutoFit/>
          </a:bodyPr>
          <a:lstStyle/>
          <a:p>
            <a:pPr algn="ctr">
              <a:buNone/>
            </a:pPr>
            <a:r>
              <a:rPr lang="en-US" sz="4800" b="1" dirty="0" smtClean="0">
                <a:latin typeface="Garamond" pitchFamily="18" charset="0"/>
                <a:ea typeface="Verdana" pitchFamily="34" charset="0"/>
                <a:cs typeface="Verdana" pitchFamily="34" charset="0"/>
              </a:rPr>
              <a:t>By</a:t>
            </a: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4"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pPr>
                <a:defRPr/>
              </a:pPr>
              <a:t>‹#›</a:t>
            </a:fld>
            <a:endParaRPr lang="en-GB"/>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28 July, 2011</a:t>
            </a:r>
            <a:endParaRPr lang="en-GB"/>
          </a:p>
        </p:txBody>
      </p:sp>
      <p:sp>
        <p:nvSpPr>
          <p:cNvPr id="3" name="Rectangle 5"/>
          <p:cNvSpPr>
            <a:spLocks noGrp="1" noChangeArrowheads="1"/>
          </p:cNvSpPr>
          <p:nvPr>
            <p:ph type="ftr" sz="quarter" idx="11"/>
          </p:nvPr>
        </p:nvSpPr>
        <p:spPr>
          <a:ln/>
        </p:spPr>
        <p:txBody>
          <a:bodyPr/>
          <a:lstStyle>
            <a:lvl1pPr>
              <a:defRPr/>
            </a:lvl1pPr>
          </a:lstStyle>
          <a:p>
            <a:pPr>
              <a:defRPr/>
            </a:pPr>
            <a:r>
              <a:rPr lang="en-GB" smtClean="0"/>
              <a:t>www.actuariesindia.org</a:t>
            </a: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pPr>
                <a:defRPr/>
              </a:pPr>
              <a:t>‹#›</a:t>
            </a:fld>
            <a:endParaRPr lang="en-GB"/>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5" name="Footer Placeholder 4"/>
          <p:cNvSpPr>
            <a:spLocks noGrp="1"/>
          </p:cNvSpPr>
          <p:nvPr>
            <p:ph type="ftr" sz="quarter" idx="11"/>
          </p:nvPr>
        </p:nvSpPr>
        <p:spPr/>
        <p:txBody>
          <a:bodyPr/>
          <a:lstStyle/>
          <a:p>
            <a:r>
              <a:rPr lang="en-US" smtClean="0"/>
              <a:t>www.actuariesindia.org</a:t>
            </a:r>
            <a:endParaRPr lang="en-US"/>
          </a:p>
        </p:txBody>
      </p:sp>
      <p:sp>
        <p:nvSpPr>
          <p:cNvPr id="6" name="Slide Number Placeholder 5"/>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6" name="Footer Placeholder 5"/>
          <p:cNvSpPr>
            <a:spLocks noGrp="1"/>
          </p:cNvSpPr>
          <p:nvPr>
            <p:ph type="ftr" sz="quarter" idx="11"/>
          </p:nvPr>
        </p:nvSpPr>
        <p:spPr/>
        <p:txBody>
          <a:bodyPr/>
          <a:lstStyle/>
          <a:p>
            <a:r>
              <a:rPr lang="en-US" smtClean="0"/>
              <a:t>www.actuariesindia.org</a:t>
            </a:r>
            <a:endParaRPr lang="en-US"/>
          </a:p>
        </p:txBody>
      </p:sp>
      <p:sp>
        <p:nvSpPr>
          <p:cNvPr id="7" name="Slide Number Placeholder 6"/>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8" name="Footer Placeholder 7"/>
          <p:cNvSpPr>
            <a:spLocks noGrp="1"/>
          </p:cNvSpPr>
          <p:nvPr>
            <p:ph type="ftr" sz="quarter" idx="11"/>
          </p:nvPr>
        </p:nvSpPr>
        <p:spPr/>
        <p:txBody>
          <a:bodyPr/>
          <a:lstStyle/>
          <a:p>
            <a:r>
              <a:rPr lang="en-US" smtClean="0"/>
              <a:t>www.actuariesindia.org</a:t>
            </a:r>
            <a:endParaRPr lang="en-US"/>
          </a:p>
        </p:txBody>
      </p:sp>
      <p:sp>
        <p:nvSpPr>
          <p:cNvPr id="9" name="Slide Number Placeholder 8"/>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3" name="Footer Placeholder 2"/>
          <p:cNvSpPr>
            <a:spLocks noGrp="1"/>
          </p:cNvSpPr>
          <p:nvPr>
            <p:ph type="ftr" sz="quarter" idx="11"/>
          </p:nvPr>
        </p:nvSpPr>
        <p:spPr/>
        <p:txBody>
          <a:bodyPr/>
          <a:lstStyle/>
          <a:p>
            <a:r>
              <a:rPr lang="en-US" smtClean="0"/>
              <a:t>www.actuariesindia.org</a:t>
            </a:r>
            <a:endParaRPr lang="en-US"/>
          </a:p>
        </p:txBody>
      </p:sp>
      <p:sp>
        <p:nvSpPr>
          <p:cNvPr id="4" name="Slide Number Placeholder 3"/>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6" name="Footer Placeholder 5"/>
          <p:cNvSpPr>
            <a:spLocks noGrp="1"/>
          </p:cNvSpPr>
          <p:nvPr>
            <p:ph type="ftr" sz="quarter" idx="11"/>
          </p:nvPr>
        </p:nvSpPr>
        <p:spPr/>
        <p:txBody>
          <a:bodyPr/>
          <a:lstStyle/>
          <a:p>
            <a:r>
              <a:rPr lang="en-US" smtClean="0"/>
              <a:t>www.actuariesindia.org</a:t>
            </a:r>
            <a:endParaRPr lang="en-US"/>
          </a:p>
        </p:txBody>
      </p:sp>
      <p:sp>
        <p:nvSpPr>
          <p:cNvPr id="7" name="Slide Number Placeholder 6"/>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28 July, 2011</a:t>
            </a:r>
            <a:endParaRPr lang="en-US"/>
          </a:p>
        </p:txBody>
      </p:sp>
      <p:sp>
        <p:nvSpPr>
          <p:cNvPr id="6" name="Footer Placeholder 5"/>
          <p:cNvSpPr>
            <a:spLocks noGrp="1"/>
          </p:cNvSpPr>
          <p:nvPr>
            <p:ph type="ftr" sz="quarter" idx="11"/>
          </p:nvPr>
        </p:nvSpPr>
        <p:spPr/>
        <p:txBody>
          <a:bodyPr/>
          <a:lstStyle/>
          <a:p>
            <a:r>
              <a:rPr lang="en-US" smtClean="0"/>
              <a:t>www.actuariesindia.org</a:t>
            </a:r>
            <a:endParaRPr lang="en-US"/>
          </a:p>
        </p:txBody>
      </p:sp>
      <p:sp>
        <p:nvSpPr>
          <p:cNvPr id="7" name="Slide Number Placeholder 6"/>
          <p:cNvSpPr>
            <a:spLocks noGrp="1"/>
          </p:cNvSpPr>
          <p:nvPr>
            <p:ph type="sldNum" sz="quarter" idx="12"/>
          </p:nvPr>
        </p:nvSpPr>
        <p:spPr/>
        <p:txBody>
          <a:bodyPr/>
          <a:lstStyle/>
          <a:p>
            <a:fld id="{1A13C416-6B76-4DFF-BC13-59A396451C72}"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6200" y="6356350"/>
            <a:ext cx="2895600" cy="365125"/>
          </a:xfrm>
          <a:prstGeom prst="rect">
            <a:avLst/>
          </a:prstGeom>
        </p:spPr>
        <p:txBody>
          <a:bodyPr vert="horz" lIns="91440" tIns="45720" rIns="91440" bIns="45720" rtlCol="0" anchor="ctr"/>
          <a:lstStyle>
            <a:lvl1pPr algn="ctr">
              <a:defRPr sz="1600" b="1">
                <a:solidFill>
                  <a:srgbClr val="C00000"/>
                </a:solidFill>
                <a:latin typeface="Garamond" pitchFamily="18" charset="0"/>
              </a:defRPr>
            </a:lvl1pPr>
          </a:lstStyle>
          <a:p>
            <a:r>
              <a:rPr lang="en-US" dirty="0" smtClean="0"/>
              <a:t>www.actuariesindia.org</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600" b="1">
                <a:solidFill>
                  <a:schemeClr val="tx2">
                    <a:lumMod val="75000"/>
                  </a:schemeClr>
                </a:solidFill>
                <a:latin typeface="Garamond" pitchFamily="18" charset="0"/>
              </a:defRPr>
            </a:lvl1pPr>
          </a:lstStyle>
          <a:p>
            <a:fld id="{1A13C416-6B76-4DFF-BC13-59A396451C72}" type="slidenum">
              <a:rPr lang="en-US" smtClean="0"/>
              <a:pPr/>
              <a:t>‹#›</a:t>
            </a:fld>
            <a:endParaRPr lang="en-US" dirty="0"/>
          </a:p>
        </p:txBody>
      </p:sp>
      <p:sp>
        <p:nvSpPr>
          <p:cNvPr id="9" name="Line 15"/>
          <p:cNvSpPr>
            <a:spLocks noChangeShapeType="1"/>
          </p:cNvSpPr>
          <p:nvPr userDrawn="1"/>
        </p:nvSpPr>
        <p:spPr bwMode="auto">
          <a:xfrm>
            <a:off x="119063" y="1143000"/>
            <a:ext cx="8845550" cy="0"/>
          </a:xfrm>
          <a:prstGeom prst="line">
            <a:avLst/>
          </a:prstGeom>
          <a:ln w="38100">
            <a:solidFill>
              <a:srgbClr val="C00000"/>
            </a:solidFill>
            <a:headEnd/>
            <a:tailEnd/>
          </a:ln>
        </p:spPr>
        <p:style>
          <a:lnRef idx="2">
            <a:schemeClr val="accent6"/>
          </a:lnRef>
          <a:fillRef idx="0">
            <a:schemeClr val="accent6"/>
          </a:fillRef>
          <a:effectRef idx="1">
            <a:schemeClr val="accent6"/>
          </a:effectRef>
          <a:fontRef idx="minor">
            <a:schemeClr val="tx1"/>
          </a:fontRef>
        </p:style>
        <p:txBody>
          <a:bodyPr wrap="none" anchor="ctr"/>
          <a:lstStyle/>
          <a:p>
            <a:pPr>
              <a:defRPr/>
            </a:pPr>
            <a:endParaRPr lang="en-US"/>
          </a:p>
        </p:txBody>
      </p:sp>
      <p:graphicFrame>
        <p:nvGraphicFramePr>
          <p:cNvPr id="10" name="Object 6"/>
          <p:cNvGraphicFramePr>
            <a:graphicFrameLocks noChangeAspect="1"/>
          </p:cNvGraphicFramePr>
          <p:nvPr userDrawn="1"/>
        </p:nvGraphicFramePr>
        <p:xfrm>
          <a:off x="7959296" y="279377"/>
          <a:ext cx="956104" cy="695348"/>
        </p:xfrm>
        <a:graphic>
          <a:graphicData uri="http://schemas.openxmlformats.org/presentationml/2006/ole">
            <mc:AlternateContent xmlns:mc="http://schemas.openxmlformats.org/markup-compatibility/2006">
              <mc:Choice xmlns:v="urn:schemas-microsoft-com:vml" Requires="v">
                <p:oleObj spid="_x0000_s1033" r:id="rId14" imgW="3961905" imgH="3415873" progId="">
                  <p:embed/>
                </p:oleObj>
              </mc:Choice>
              <mc:Fallback>
                <p:oleObj r:id="rId14" imgW="3961905" imgH="3415873" progId="">
                  <p:embed/>
                  <p:pic>
                    <p:nvPicPr>
                      <p:cNvPr id="0" name="Object 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959296" y="279377"/>
                        <a:ext cx="956104" cy="695348"/>
                      </a:xfrm>
                      <a:prstGeom prst="rect">
                        <a:avLst/>
                      </a:prstGeom>
                      <a:solidFill>
                        <a:srgbClr val="C0C0C0"/>
                      </a:solidFill>
                    </p:spPr>
                  </p:pic>
                </p:oleObj>
              </mc:Fallback>
            </mc:AlternateContent>
          </a:graphicData>
        </a:graphic>
      </p:graphicFrame>
      <p:sp>
        <p:nvSpPr>
          <p:cNvPr id="11" name="Title Placeholder 10"/>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smtClean="0"/>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r>
              <a:rPr lang="en-US" smtClean="0"/>
              <a:t>28 July, 2011</a:t>
            </a:r>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r>
              <a:rPr lang="en-GB" smtClean="0"/>
              <a:t>www.actuariesindia.org</a:t>
            </a:r>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72" r:id="rId7"/>
  </p:sldLayoutIdLst>
  <p:transition/>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5.xml"/><Relationship Id="rId4" Type="http://schemas.openxmlformats.org/officeDocument/2006/relationships/slide" Target="slide19.xml"/></Relationships>
</file>

<file path=ppt/slides/_rels/slide22.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slide" Target="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7" name="Rectangle 3"/>
          <p:cNvSpPr>
            <a:spLocks noChangeArrowheads="1"/>
          </p:cNvSpPr>
          <p:nvPr/>
        </p:nvSpPr>
        <p:spPr bwMode="auto">
          <a:xfrm>
            <a:off x="1135063" y="457200"/>
            <a:ext cx="939800" cy="812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2" name="Group 10"/>
          <p:cNvGrpSpPr/>
          <p:nvPr/>
        </p:nvGrpSpPr>
        <p:grpSpPr>
          <a:xfrm>
            <a:off x="269528" y="239173"/>
            <a:ext cx="8874472" cy="1284827"/>
            <a:chOff x="269528" y="5496973"/>
            <a:chExt cx="8874472" cy="1284827"/>
          </a:xfrm>
        </p:grpSpPr>
        <p:pic>
          <p:nvPicPr>
            <p:cNvPr id="1026"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29"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000" b="1" i="0" u="none" strike="noStrike" cap="none" normalizeH="0" baseline="0" dirty="0" smtClean="0">
                <a:ln>
                  <a:noFill/>
                </a:ln>
                <a:solidFill>
                  <a:schemeClr val="tx1"/>
                </a:solidFill>
                <a:effectLst/>
                <a:latin typeface="Bahamas" pitchFamily="34" charset="0"/>
                <a:cs typeface="Times New Roman" pitchFamily="18" charset="0"/>
              </a:endParaRPr>
            </a:p>
          </p:txBody>
        </p:sp>
      </p:grpSp>
      <p:sp>
        <p:nvSpPr>
          <p:cNvPr id="8" name="Line 5"/>
          <p:cNvSpPr>
            <a:spLocks noChangeShapeType="1"/>
          </p:cNvSpPr>
          <p:nvPr/>
        </p:nvSpPr>
        <p:spPr bwMode="auto">
          <a:xfrm flipV="1">
            <a:off x="0" y="6172200"/>
            <a:ext cx="9144000" cy="45719"/>
          </a:xfrm>
          <a:prstGeom prst="line">
            <a:avLst/>
          </a:prstGeom>
          <a:noFill/>
          <a:ln w="38100">
            <a:solidFill>
              <a:srgbClr val="A50021"/>
            </a:solidFill>
            <a:round/>
            <a:headEnd/>
            <a:tailEnd/>
          </a:ln>
        </p:spPr>
        <p:txBody>
          <a:bodyPr wrap="none" anchor="ctr"/>
          <a:lstStyle/>
          <a:p>
            <a:endParaRPr lang="en-US"/>
          </a:p>
        </p:txBody>
      </p:sp>
      <p:sp>
        <p:nvSpPr>
          <p:cNvPr id="10" name="Footer Placeholder 4"/>
          <p:cNvSpPr txBox="1">
            <a:spLocks/>
          </p:cNvSpPr>
          <p:nvPr/>
        </p:nvSpPr>
        <p:spPr>
          <a:xfrm>
            <a:off x="1600200" y="6477000"/>
            <a:ext cx="5791200" cy="22860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chemeClr val="accent6">
                    <a:lumMod val="50000"/>
                  </a:schemeClr>
                </a:solidFill>
                <a:effectLst/>
                <a:uLnTx/>
                <a:uFillTx/>
              </a:rPr>
              <a:t>Serving</a:t>
            </a:r>
            <a:r>
              <a:rPr kumimoji="0" lang="en-US" sz="1200" b="1" i="1" u="none" strike="noStrike" kern="1200" cap="none" spc="0" normalizeH="0" noProof="0" dirty="0" smtClean="0">
                <a:ln>
                  <a:noFill/>
                </a:ln>
                <a:solidFill>
                  <a:schemeClr val="accent6">
                    <a:lumMod val="50000"/>
                  </a:schemeClr>
                </a:solidFill>
                <a:effectLst/>
                <a:uLnTx/>
                <a:uFillTx/>
              </a:rPr>
              <a:t> the Cause of Public Interest</a:t>
            </a:r>
            <a:endParaRPr kumimoji="0" lang="en-US" sz="1200" b="1" i="1" u="none" strike="noStrike" kern="1200" cap="none" spc="0" normalizeH="0" baseline="0" noProof="0" dirty="0">
              <a:ln>
                <a:noFill/>
              </a:ln>
              <a:solidFill>
                <a:schemeClr val="accent6">
                  <a:lumMod val="50000"/>
                </a:schemeClr>
              </a:solidFill>
              <a:effectLst/>
              <a:uLnTx/>
              <a:uFillTx/>
            </a:endParaRPr>
          </a:p>
        </p:txBody>
      </p:sp>
      <p:sp>
        <p:nvSpPr>
          <p:cNvPr id="11" name="Footer Placeholder 4"/>
          <p:cNvSpPr txBox="1">
            <a:spLocks/>
          </p:cNvSpPr>
          <p:nvPr/>
        </p:nvSpPr>
        <p:spPr>
          <a:xfrm>
            <a:off x="1676400" y="6248400"/>
            <a:ext cx="5791200" cy="228600"/>
          </a:xfrm>
          <a:prstGeom prst="rect">
            <a:avLst/>
          </a:prstGeo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chemeClr val="accent6">
                    <a:lumMod val="50000"/>
                  </a:schemeClr>
                </a:solidFill>
                <a:effectLst/>
                <a:uLnTx/>
                <a:uFillTx/>
              </a:rPr>
              <a:t>Indian Actuarial Profession</a:t>
            </a:r>
            <a:endParaRPr kumimoji="0" lang="en-US" sz="1200" b="1" i="1" u="none" strike="noStrike" kern="1200" cap="none" spc="0" normalizeH="0" baseline="0" noProof="0" dirty="0">
              <a:ln>
                <a:noFill/>
              </a:ln>
              <a:solidFill>
                <a:schemeClr val="accent6">
                  <a:lumMod val="50000"/>
                </a:schemeClr>
              </a:solidFill>
              <a:effectLst/>
              <a:uLnTx/>
              <a:uFillTx/>
            </a:endParaRPr>
          </a:p>
        </p:txBody>
      </p:sp>
      <p:sp>
        <p:nvSpPr>
          <p:cNvPr id="16" name="TextBox 15"/>
          <p:cNvSpPr txBox="1"/>
          <p:nvPr/>
        </p:nvSpPr>
        <p:spPr>
          <a:xfrm>
            <a:off x="1981200" y="533400"/>
            <a:ext cx="5029200" cy="523220"/>
          </a:xfrm>
          <a:prstGeom prst="rect">
            <a:avLst/>
          </a:prstGeom>
          <a:noFill/>
        </p:spPr>
        <p:txBody>
          <a:bodyPr wrap="square" rtlCol="0">
            <a:spAutoFit/>
          </a:bodyPr>
          <a:lstStyle/>
          <a:p>
            <a:r>
              <a:rPr lang="en-US" sz="2800" b="1" dirty="0" smtClean="0"/>
              <a:t>23</a:t>
            </a:r>
            <a:r>
              <a:rPr lang="en-US" sz="2800" b="1" baseline="30000" dirty="0" smtClean="0"/>
              <a:t>rd</a:t>
            </a:r>
            <a:r>
              <a:rPr lang="en-US" sz="2800" b="1" dirty="0" smtClean="0"/>
              <a:t> India Fellowship Seminar</a:t>
            </a:r>
            <a:endParaRPr lang="en-US" sz="2800" b="1" dirty="0"/>
          </a:p>
        </p:txBody>
      </p:sp>
      <p:sp>
        <p:nvSpPr>
          <p:cNvPr id="17" name="TextBox 16"/>
          <p:cNvSpPr txBox="1"/>
          <p:nvPr/>
        </p:nvSpPr>
        <p:spPr>
          <a:xfrm>
            <a:off x="609600" y="1981200"/>
            <a:ext cx="7620000" cy="830997"/>
          </a:xfrm>
          <a:prstGeom prst="rect">
            <a:avLst/>
          </a:prstGeom>
          <a:noFill/>
        </p:spPr>
        <p:txBody>
          <a:bodyPr wrap="square" rtlCol="0">
            <a:spAutoFit/>
          </a:bodyPr>
          <a:lstStyle/>
          <a:p>
            <a:pPr algn="ctr"/>
            <a:r>
              <a:rPr lang="en-IN" sz="2400" b="1" dirty="0" smtClean="0"/>
              <a:t>Opportunities and Challenges in offering whole life fixed rate annuities</a:t>
            </a:r>
            <a:endParaRPr lang="en-US" sz="2400" b="1" dirty="0"/>
          </a:p>
        </p:txBody>
      </p:sp>
      <p:sp>
        <p:nvSpPr>
          <p:cNvPr id="18" name="TextBox 17"/>
          <p:cNvSpPr txBox="1"/>
          <p:nvPr/>
        </p:nvSpPr>
        <p:spPr>
          <a:xfrm>
            <a:off x="1981200" y="3200400"/>
            <a:ext cx="5029200" cy="461665"/>
          </a:xfrm>
          <a:prstGeom prst="rect">
            <a:avLst/>
          </a:prstGeom>
          <a:noFill/>
        </p:spPr>
        <p:txBody>
          <a:bodyPr wrap="square" rtlCol="0">
            <a:spAutoFit/>
          </a:bodyPr>
          <a:lstStyle/>
          <a:p>
            <a:r>
              <a:rPr lang="en-US" sz="2400" b="1" dirty="0" smtClean="0"/>
              <a:t>Guide: </a:t>
            </a:r>
            <a:r>
              <a:rPr lang="en-US" sz="2400" b="1" dirty="0" err="1" smtClean="0"/>
              <a:t>Hemanshu</a:t>
            </a:r>
            <a:r>
              <a:rPr lang="en-US" sz="2400" b="1" dirty="0" smtClean="0"/>
              <a:t> Jain</a:t>
            </a:r>
            <a:endParaRPr lang="en-US" sz="2400" b="1" dirty="0"/>
          </a:p>
        </p:txBody>
      </p:sp>
      <p:sp>
        <p:nvSpPr>
          <p:cNvPr id="20" name="TextBox 19"/>
          <p:cNvSpPr txBox="1"/>
          <p:nvPr/>
        </p:nvSpPr>
        <p:spPr>
          <a:xfrm>
            <a:off x="2057400" y="4038600"/>
            <a:ext cx="6096000" cy="1200329"/>
          </a:xfrm>
          <a:prstGeom prst="rect">
            <a:avLst/>
          </a:prstGeom>
          <a:noFill/>
        </p:spPr>
        <p:txBody>
          <a:bodyPr wrap="square" rtlCol="0">
            <a:spAutoFit/>
          </a:bodyPr>
          <a:lstStyle/>
          <a:p>
            <a:r>
              <a:rPr lang="en-US" sz="2400" b="1" dirty="0" smtClean="0"/>
              <a:t>Presenters: </a:t>
            </a:r>
          </a:p>
          <a:p>
            <a:r>
              <a:rPr lang="en-US" sz="2400" b="1" dirty="0" err="1" smtClean="0"/>
              <a:t>Chinnaraja</a:t>
            </a:r>
            <a:r>
              <a:rPr lang="en-US" sz="2400" b="1" dirty="0" smtClean="0"/>
              <a:t> </a:t>
            </a:r>
            <a:r>
              <a:rPr lang="en-US" sz="2400" b="1" dirty="0" smtClean="0"/>
              <a:t>C</a:t>
            </a:r>
          </a:p>
          <a:p>
            <a:r>
              <a:rPr lang="en-US" sz="2400" b="1" dirty="0" smtClean="0"/>
              <a:t>Mahidhara </a:t>
            </a:r>
            <a:r>
              <a:rPr lang="en-US" sz="2400" b="1" dirty="0" smtClean="0"/>
              <a:t>Davangere V</a:t>
            </a:r>
            <a:endParaRPr lang="en-US" sz="2400" b="1" dirty="0"/>
          </a:p>
        </p:txBody>
      </p:sp>
      <p:sp>
        <p:nvSpPr>
          <p:cNvPr id="21" name="TextBox 20"/>
          <p:cNvSpPr txBox="1"/>
          <p:nvPr/>
        </p:nvSpPr>
        <p:spPr>
          <a:xfrm>
            <a:off x="6019800" y="5334000"/>
            <a:ext cx="2743200" cy="369332"/>
          </a:xfrm>
          <a:prstGeom prst="rect">
            <a:avLst/>
          </a:prstGeom>
          <a:noFill/>
        </p:spPr>
        <p:txBody>
          <a:bodyPr wrap="square" rtlCol="0">
            <a:spAutoFit/>
          </a:bodyPr>
          <a:lstStyle/>
          <a:p>
            <a:r>
              <a:rPr lang="en-US" b="1" dirty="0" smtClean="0"/>
              <a:t>18</a:t>
            </a:r>
            <a:r>
              <a:rPr lang="en-US" b="1" baseline="30000" dirty="0" smtClean="0"/>
              <a:t>th</a:t>
            </a:r>
            <a:r>
              <a:rPr lang="en-US" b="1" dirty="0" smtClean="0"/>
              <a:t> June 2015, Mumbai</a:t>
            </a:r>
            <a:endParaRPr lang="en-US" b="1" dirty="0"/>
          </a:p>
        </p:txBody>
      </p:sp>
      <p:sp>
        <p:nvSpPr>
          <p:cNvPr id="22" name="Line 5"/>
          <p:cNvSpPr>
            <a:spLocks noChangeShapeType="1"/>
          </p:cNvSpPr>
          <p:nvPr/>
        </p:nvSpPr>
        <p:spPr bwMode="auto">
          <a:xfrm flipV="1">
            <a:off x="0" y="1524000"/>
            <a:ext cx="9144000" cy="45719"/>
          </a:xfrm>
          <a:prstGeom prst="line">
            <a:avLst/>
          </a:prstGeom>
          <a:noFill/>
          <a:ln w="38100">
            <a:solidFill>
              <a:srgbClr val="A50021"/>
            </a:solidFill>
            <a:round/>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Fertility rate</a:t>
            </a:r>
            <a:endParaRPr lang="en-IN" dirty="0"/>
          </a:p>
        </p:txBody>
      </p:sp>
      <p:sp>
        <p:nvSpPr>
          <p:cNvPr id="3" name="Content Placeholder 2"/>
          <p:cNvSpPr>
            <a:spLocks noGrp="1"/>
          </p:cNvSpPr>
          <p:nvPr>
            <p:ph sz="half" idx="2"/>
          </p:nvPr>
        </p:nvSpPr>
        <p:spPr>
          <a:xfrm>
            <a:off x="457200" y="1295400"/>
            <a:ext cx="8153400" cy="2362200"/>
          </a:xfrm>
        </p:spPr>
        <p:txBody>
          <a:bodyPr>
            <a:normAutofit/>
          </a:bodyPr>
          <a:lstStyle/>
          <a:p>
            <a:pPr lvl="0" algn="just"/>
            <a:r>
              <a:rPr lang="en-IN" dirty="0" smtClean="0"/>
              <a:t>Fertility rate of India to decrease further from current level of 3 as experienced by developed nation</a:t>
            </a:r>
          </a:p>
          <a:p>
            <a:pPr lvl="0" algn="just"/>
            <a:r>
              <a:rPr lang="en-IN" dirty="0" smtClean="0"/>
              <a:t>This further going add to the increased financial security required for old age</a:t>
            </a:r>
            <a:endParaRPr lang="en-IN"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10</a:t>
            </a:fld>
            <a:endParaRPr lang="en-US"/>
          </a:p>
        </p:txBody>
      </p:sp>
      <p:graphicFrame>
        <p:nvGraphicFramePr>
          <p:cNvPr id="13" name="Content Placeholder 12"/>
          <p:cNvGraphicFramePr>
            <a:graphicFrameLocks noGrp="1"/>
          </p:cNvGraphicFramePr>
          <p:nvPr>
            <p:ph sz="quarter" idx="4"/>
            <p:extLst>
              <p:ext uri="{D42A27DB-BD31-4B8C-83A1-F6EECF244321}">
                <p14:modId xmlns:p14="http://schemas.microsoft.com/office/powerpoint/2010/main" val="1129059727"/>
              </p:ext>
            </p:extLst>
          </p:nvPr>
        </p:nvGraphicFramePr>
        <p:xfrm>
          <a:off x="762001" y="3276600"/>
          <a:ext cx="7924800" cy="2849562"/>
        </p:xfrm>
        <a:graphic>
          <a:graphicData uri="http://schemas.openxmlformats.org/drawingml/2006/chart">
            <c:chart xmlns:c="http://schemas.openxmlformats.org/drawingml/2006/chart" xmlns:r="http://schemas.openxmlformats.org/officeDocument/2006/relationships" r:id="rId2"/>
          </a:graphicData>
        </a:graphic>
      </p:graphicFrame>
      <p:sp>
        <p:nvSpPr>
          <p:cNvPr id="7" name="Oval 6">
            <a:hlinkClick r:id="rId3" action="ppaction://hlinksldjump"/>
          </p:cNvPr>
          <p:cNvSpPr/>
          <p:nvPr/>
        </p:nvSpPr>
        <p:spPr>
          <a:xfrm>
            <a:off x="8382000" y="6400800"/>
            <a:ext cx="3048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IN" b="1" dirty="0" smtClean="0"/>
              <a:t>Life expectancy</a:t>
            </a:r>
            <a:endParaRPr lang="en-IN" dirty="0"/>
          </a:p>
        </p:txBody>
      </p:sp>
      <p:sp>
        <p:nvSpPr>
          <p:cNvPr id="3" name="Content Placeholder 2"/>
          <p:cNvSpPr>
            <a:spLocks noGrp="1"/>
          </p:cNvSpPr>
          <p:nvPr>
            <p:ph sz="half" idx="1"/>
          </p:nvPr>
        </p:nvSpPr>
        <p:spPr/>
        <p:txBody>
          <a:bodyPr>
            <a:normAutofit fontScale="92500"/>
          </a:bodyPr>
          <a:lstStyle/>
          <a:p>
            <a:pPr lvl="0" algn="just"/>
            <a:r>
              <a:rPr lang="en-IN" dirty="0" smtClean="0"/>
              <a:t>Current level of life expectancy of India is low</a:t>
            </a:r>
          </a:p>
          <a:p>
            <a:pPr lvl="0" algn="just"/>
            <a:r>
              <a:rPr lang="en-IN" dirty="0" smtClean="0"/>
              <a:t>India to reach a level as observed in 1980-85 of more developed nation in 2045-50</a:t>
            </a:r>
          </a:p>
          <a:p>
            <a:pPr lvl="0" algn="just"/>
            <a:r>
              <a:rPr lang="en-US" dirty="0" smtClean="0"/>
              <a:t>Developed nation to have higher life expectancy hence more scope in India for improvement</a:t>
            </a:r>
            <a:endParaRPr lang="en-IN"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11</a:t>
            </a:fld>
            <a:endParaRPr lang="en-US"/>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776732151"/>
              </p:ext>
            </p:extLst>
          </p:nvPr>
        </p:nvGraphicFramePr>
        <p:xfrm>
          <a:off x="4648200" y="1600200"/>
          <a:ext cx="4038600" cy="2027682"/>
        </p:xfrm>
        <a:graphic>
          <a:graphicData uri="http://schemas.openxmlformats.org/drawingml/2006/table">
            <a:tbl>
              <a:tblPr firstRow="1" bandRow="1">
                <a:tableStyleId>{93296810-A885-4BE3-A3E7-6D5BEEA58F35}</a:tableStyleId>
              </a:tblPr>
              <a:tblGrid>
                <a:gridCol w="807720"/>
                <a:gridCol w="807720"/>
                <a:gridCol w="807720"/>
                <a:gridCol w="807720"/>
                <a:gridCol w="807720"/>
              </a:tblGrid>
              <a:tr h="370840">
                <a:tc>
                  <a:txBody>
                    <a:bodyPr/>
                    <a:lstStyle/>
                    <a:p>
                      <a:pPr algn="ctr">
                        <a:lnSpc>
                          <a:spcPct val="115000"/>
                        </a:lnSpc>
                        <a:spcAft>
                          <a:spcPts val="0"/>
                        </a:spcAft>
                      </a:pPr>
                      <a:r>
                        <a:rPr lang="en-IN" sz="1600" dirty="0">
                          <a:solidFill>
                            <a:srgbClr val="000000"/>
                          </a:solidFill>
                          <a:latin typeface="Calibri"/>
                          <a:ea typeface="Calibri"/>
                          <a:cs typeface="Calibri"/>
                        </a:rPr>
                        <a:t>Age</a:t>
                      </a:r>
                    </a:p>
                  </a:txBody>
                  <a:tcPr marL="68580" marR="68580" marT="0" marB="0" anchor="b"/>
                </a:tc>
                <a:tc>
                  <a:txBody>
                    <a:bodyPr/>
                    <a:lstStyle/>
                    <a:p>
                      <a:pPr>
                        <a:lnSpc>
                          <a:spcPct val="115000"/>
                        </a:lnSpc>
                        <a:spcAft>
                          <a:spcPts val="0"/>
                        </a:spcAft>
                      </a:pPr>
                      <a:r>
                        <a:rPr lang="en-IN" sz="1600" dirty="0">
                          <a:solidFill>
                            <a:srgbClr val="000000"/>
                          </a:solidFill>
                          <a:latin typeface="Calibri"/>
                          <a:ea typeface="Calibri"/>
                          <a:cs typeface="Calibri"/>
                        </a:rPr>
                        <a:t>1980-1985</a:t>
                      </a:r>
                    </a:p>
                  </a:txBody>
                  <a:tcPr marL="68580" marR="68580" marT="0" marB="0" anchor="b"/>
                </a:tc>
                <a:tc>
                  <a:txBody>
                    <a:bodyPr/>
                    <a:lstStyle/>
                    <a:p>
                      <a:pPr>
                        <a:lnSpc>
                          <a:spcPct val="115000"/>
                        </a:lnSpc>
                        <a:spcAft>
                          <a:spcPts val="0"/>
                        </a:spcAft>
                      </a:pPr>
                      <a:r>
                        <a:rPr lang="en-IN" sz="1600" dirty="0">
                          <a:solidFill>
                            <a:srgbClr val="000000"/>
                          </a:solidFill>
                          <a:latin typeface="Calibri"/>
                          <a:ea typeface="Calibri"/>
                          <a:cs typeface="Calibri"/>
                        </a:rPr>
                        <a:t>2010-2015</a:t>
                      </a:r>
                    </a:p>
                  </a:txBody>
                  <a:tcPr marL="68580" marR="68580" marT="0" marB="0" anchor="b"/>
                </a:tc>
                <a:tc>
                  <a:txBody>
                    <a:bodyPr/>
                    <a:lstStyle/>
                    <a:p>
                      <a:pPr>
                        <a:lnSpc>
                          <a:spcPct val="115000"/>
                        </a:lnSpc>
                        <a:spcAft>
                          <a:spcPts val="0"/>
                        </a:spcAft>
                      </a:pPr>
                      <a:r>
                        <a:rPr lang="en-IN" sz="1600">
                          <a:solidFill>
                            <a:srgbClr val="000000"/>
                          </a:solidFill>
                          <a:latin typeface="Calibri"/>
                          <a:ea typeface="Calibri"/>
                          <a:cs typeface="Calibri"/>
                        </a:rPr>
                        <a:t>2030-2035</a:t>
                      </a:r>
                    </a:p>
                  </a:txBody>
                  <a:tcPr marL="68580" marR="68580" marT="0" marB="0" anchor="b"/>
                </a:tc>
                <a:tc>
                  <a:txBody>
                    <a:bodyPr/>
                    <a:lstStyle/>
                    <a:p>
                      <a:pPr>
                        <a:lnSpc>
                          <a:spcPct val="115000"/>
                        </a:lnSpc>
                        <a:spcAft>
                          <a:spcPts val="0"/>
                        </a:spcAft>
                      </a:pPr>
                      <a:r>
                        <a:rPr lang="en-IN" sz="1600">
                          <a:solidFill>
                            <a:srgbClr val="000000"/>
                          </a:solidFill>
                          <a:latin typeface="Calibri"/>
                          <a:ea typeface="Calibri"/>
                          <a:cs typeface="Calibri"/>
                        </a:rPr>
                        <a:t>2045-2050</a:t>
                      </a:r>
                    </a:p>
                  </a:txBody>
                  <a:tcPr marL="68580" marR="68580" marT="0" marB="0" anchor="b"/>
                </a:tc>
              </a:tr>
              <a:tr h="370840">
                <a:tc>
                  <a:txBody>
                    <a:bodyPr/>
                    <a:lstStyle/>
                    <a:p>
                      <a:pPr algn="ctr">
                        <a:lnSpc>
                          <a:spcPct val="115000"/>
                        </a:lnSpc>
                        <a:spcAft>
                          <a:spcPts val="0"/>
                        </a:spcAft>
                      </a:pPr>
                      <a:r>
                        <a:rPr lang="en-IN" sz="1600">
                          <a:solidFill>
                            <a:srgbClr val="000000"/>
                          </a:solidFill>
                          <a:latin typeface="Calibri"/>
                          <a:ea typeface="Calibri"/>
                          <a:cs typeface="Calibri"/>
                        </a:rPr>
                        <a:t>0</a:t>
                      </a:r>
                    </a:p>
                  </a:txBody>
                  <a:tcPr marL="68580" marR="68580" marT="0" marB="0" anchor="b"/>
                </a:tc>
                <a:tc>
                  <a:txBody>
                    <a:bodyPr/>
                    <a:lstStyle/>
                    <a:p>
                      <a:pPr algn="ctr">
                        <a:lnSpc>
                          <a:spcPct val="115000"/>
                        </a:lnSpc>
                        <a:spcAft>
                          <a:spcPts val="0"/>
                        </a:spcAft>
                      </a:pPr>
                      <a:r>
                        <a:rPr lang="en-IN" sz="1600">
                          <a:solidFill>
                            <a:srgbClr val="000000"/>
                          </a:solidFill>
                          <a:latin typeface="Calibri"/>
                          <a:ea typeface="Calibri"/>
                          <a:cs typeface="Calibri"/>
                        </a:rPr>
                        <a:t>56.30</a:t>
                      </a:r>
                    </a:p>
                  </a:txBody>
                  <a:tcPr marL="68580" marR="68580" marT="0" marB="0" anchor="b"/>
                </a:tc>
                <a:tc>
                  <a:txBody>
                    <a:bodyPr/>
                    <a:lstStyle/>
                    <a:p>
                      <a:pPr algn="ctr">
                        <a:lnSpc>
                          <a:spcPct val="115000"/>
                        </a:lnSpc>
                        <a:spcAft>
                          <a:spcPts val="0"/>
                        </a:spcAft>
                      </a:pPr>
                      <a:r>
                        <a:rPr lang="en-IN" sz="1600">
                          <a:solidFill>
                            <a:srgbClr val="000000"/>
                          </a:solidFill>
                          <a:latin typeface="Calibri"/>
                          <a:ea typeface="Calibri"/>
                          <a:cs typeface="Calibri"/>
                        </a:rPr>
                        <a:t>66.30</a:t>
                      </a:r>
                    </a:p>
                  </a:txBody>
                  <a:tcPr marL="68580" marR="68580" marT="0" marB="0" anchor="b"/>
                </a:tc>
                <a:tc>
                  <a:txBody>
                    <a:bodyPr/>
                    <a:lstStyle/>
                    <a:p>
                      <a:pPr algn="ctr">
                        <a:lnSpc>
                          <a:spcPct val="115000"/>
                        </a:lnSpc>
                        <a:spcAft>
                          <a:spcPts val="0"/>
                        </a:spcAft>
                      </a:pPr>
                      <a:r>
                        <a:rPr lang="en-IN" sz="1600" dirty="0">
                          <a:solidFill>
                            <a:srgbClr val="000000"/>
                          </a:solidFill>
                          <a:latin typeface="Calibri"/>
                          <a:ea typeface="Calibri"/>
                          <a:cs typeface="Calibri"/>
                        </a:rPr>
                        <a:t>70.40</a:t>
                      </a:r>
                    </a:p>
                  </a:txBody>
                  <a:tcPr marL="68580" marR="68580" marT="0" marB="0" anchor="b"/>
                </a:tc>
                <a:tc>
                  <a:txBody>
                    <a:bodyPr/>
                    <a:lstStyle/>
                    <a:p>
                      <a:pPr algn="ctr">
                        <a:lnSpc>
                          <a:spcPct val="115000"/>
                        </a:lnSpc>
                        <a:spcAft>
                          <a:spcPts val="0"/>
                        </a:spcAft>
                      </a:pPr>
                      <a:r>
                        <a:rPr lang="en-IN" sz="1600" dirty="0">
                          <a:solidFill>
                            <a:srgbClr val="000000"/>
                          </a:solidFill>
                          <a:latin typeface="Calibri"/>
                          <a:ea typeface="Calibri"/>
                          <a:cs typeface="Calibri"/>
                        </a:rPr>
                        <a:t>72.90</a:t>
                      </a:r>
                    </a:p>
                  </a:txBody>
                  <a:tcPr marL="68580" marR="68580" marT="0" marB="0" anchor="b"/>
                </a:tc>
              </a:tr>
              <a:tr h="370840">
                <a:tc>
                  <a:txBody>
                    <a:bodyPr/>
                    <a:lstStyle/>
                    <a:p>
                      <a:pPr algn="ctr">
                        <a:lnSpc>
                          <a:spcPct val="115000"/>
                        </a:lnSpc>
                        <a:spcAft>
                          <a:spcPts val="0"/>
                        </a:spcAft>
                      </a:pPr>
                      <a:r>
                        <a:rPr lang="en-IN" sz="1600">
                          <a:solidFill>
                            <a:srgbClr val="000000"/>
                          </a:solidFill>
                          <a:latin typeface="Calibri"/>
                          <a:ea typeface="Calibri"/>
                          <a:cs typeface="Calibri"/>
                        </a:rPr>
                        <a:t>60</a:t>
                      </a:r>
                    </a:p>
                  </a:txBody>
                  <a:tcPr marL="68580" marR="68580" marT="0" marB="0" anchor="b"/>
                </a:tc>
                <a:tc>
                  <a:txBody>
                    <a:bodyPr/>
                    <a:lstStyle/>
                    <a:p>
                      <a:pPr algn="ctr">
                        <a:lnSpc>
                          <a:spcPct val="115000"/>
                        </a:lnSpc>
                        <a:spcAft>
                          <a:spcPts val="0"/>
                        </a:spcAft>
                      </a:pPr>
                      <a:r>
                        <a:rPr lang="en-IN" sz="1600">
                          <a:solidFill>
                            <a:srgbClr val="000000"/>
                          </a:solidFill>
                          <a:latin typeface="Calibri"/>
                          <a:ea typeface="Calibri"/>
                          <a:cs typeface="Calibri"/>
                        </a:rPr>
                        <a:t>14.90</a:t>
                      </a:r>
                    </a:p>
                  </a:txBody>
                  <a:tcPr marL="68580" marR="68580" marT="0" marB="0" anchor="b"/>
                </a:tc>
                <a:tc>
                  <a:txBody>
                    <a:bodyPr/>
                    <a:lstStyle/>
                    <a:p>
                      <a:pPr algn="ctr">
                        <a:lnSpc>
                          <a:spcPct val="115000"/>
                        </a:lnSpc>
                        <a:spcAft>
                          <a:spcPts val="0"/>
                        </a:spcAft>
                      </a:pPr>
                      <a:r>
                        <a:rPr lang="en-IN" sz="1600">
                          <a:solidFill>
                            <a:srgbClr val="000000"/>
                          </a:solidFill>
                          <a:latin typeface="Calibri"/>
                          <a:ea typeface="Calibri"/>
                          <a:cs typeface="Calibri"/>
                        </a:rPr>
                        <a:t>17.00</a:t>
                      </a:r>
                    </a:p>
                  </a:txBody>
                  <a:tcPr marL="68580" marR="68580" marT="0" marB="0" anchor="b"/>
                </a:tc>
                <a:tc>
                  <a:txBody>
                    <a:bodyPr/>
                    <a:lstStyle/>
                    <a:p>
                      <a:pPr algn="ctr">
                        <a:lnSpc>
                          <a:spcPct val="115000"/>
                        </a:lnSpc>
                        <a:spcAft>
                          <a:spcPts val="0"/>
                        </a:spcAft>
                      </a:pPr>
                      <a:r>
                        <a:rPr lang="en-IN" sz="1600">
                          <a:solidFill>
                            <a:srgbClr val="000000"/>
                          </a:solidFill>
                          <a:latin typeface="Calibri"/>
                          <a:ea typeface="Calibri"/>
                          <a:cs typeface="Calibri"/>
                        </a:rPr>
                        <a:t>17.90</a:t>
                      </a:r>
                    </a:p>
                  </a:txBody>
                  <a:tcPr marL="68580" marR="68580" marT="0" marB="0" anchor="b"/>
                </a:tc>
                <a:tc>
                  <a:txBody>
                    <a:bodyPr/>
                    <a:lstStyle/>
                    <a:p>
                      <a:pPr algn="ctr">
                        <a:lnSpc>
                          <a:spcPct val="115000"/>
                        </a:lnSpc>
                        <a:spcAft>
                          <a:spcPts val="0"/>
                        </a:spcAft>
                      </a:pPr>
                      <a:r>
                        <a:rPr lang="en-IN" sz="1600" dirty="0">
                          <a:solidFill>
                            <a:srgbClr val="000000"/>
                          </a:solidFill>
                          <a:latin typeface="Calibri"/>
                          <a:ea typeface="Calibri"/>
                          <a:cs typeface="Calibri"/>
                        </a:rPr>
                        <a:t>18.90</a:t>
                      </a:r>
                    </a:p>
                  </a:txBody>
                  <a:tcPr marL="68580" marR="68580" marT="0" marB="0" anchor="b"/>
                </a:tc>
              </a:tr>
              <a:tr h="370840">
                <a:tc>
                  <a:txBody>
                    <a:bodyPr/>
                    <a:lstStyle/>
                    <a:p>
                      <a:pPr algn="ctr">
                        <a:lnSpc>
                          <a:spcPct val="115000"/>
                        </a:lnSpc>
                        <a:spcAft>
                          <a:spcPts val="0"/>
                        </a:spcAft>
                      </a:pPr>
                      <a:r>
                        <a:rPr lang="en-IN" sz="1600">
                          <a:solidFill>
                            <a:srgbClr val="000000"/>
                          </a:solidFill>
                          <a:latin typeface="Calibri"/>
                          <a:ea typeface="Calibri"/>
                          <a:cs typeface="Calibri"/>
                        </a:rPr>
                        <a:t>65</a:t>
                      </a:r>
                    </a:p>
                  </a:txBody>
                  <a:tcPr marL="68580" marR="68580" marT="0" marB="0" anchor="b"/>
                </a:tc>
                <a:tc>
                  <a:txBody>
                    <a:bodyPr/>
                    <a:lstStyle/>
                    <a:p>
                      <a:pPr algn="ctr">
                        <a:lnSpc>
                          <a:spcPct val="115000"/>
                        </a:lnSpc>
                        <a:spcAft>
                          <a:spcPts val="0"/>
                        </a:spcAft>
                      </a:pPr>
                      <a:r>
                        <a:rPr lang="en-IN" sz="1600">
                          <a:solidFill>
                            <a:srgbClr val="000000"/>
                          </a:solidFill>
                          <a:latin typeface="Calibri"/>
                          <a:ea typeface="Calibri"/>
                          <a:cs typeface="Calibri"/>
                        </a:rPr>
                        <a:t>12.10</a:t>
                      </a:r>
                    </a:p>
                  </a:txBody>
                  <a:tcPr marL="68580" marR="68580" marT="0" marB="0" anchor="b"/>
                </a:tc>
                <a:tc>
                  <a:txBody>
                    <a:bodyPr/>
                    <a:lstStyle/>
                    <a:p>
                      <a:pPr algn="ctr">
                        <a:lnSpc>
                          <a:spcPct val="115000"/>
                        </a:lnSpc>
                        <a:spcAft>
                          <a:spcPts val="0"/>
                        </a:spcAft>
                      </a:pPr>
                      <a:r>
                        <a:rPr lang="en-IN" sz="1600">
                          <a:solidFill>
                            <a:srgbClr val="000000"/>
                          </a:solidFill>
                          <a:latin typeface="Calibri"/>
                          <a:ea typeface="Calibri"/>
                          <a:cs typeface="Calibri"/>
                        </a:rPr>
                        <a:t>13.70</a:t>
                      </a:r>
                    </a:p>
                  </a:txBody>
                  <a:tcPr marL="68580" marR="68580" marT="0" marB="0" anchor="b"/>
                </a:tc>
                <a:tc>
                  <a:txBody>
                    <a:bodyPr/>
                    <a:lstStyle/>
                    <a:p>
                      <a:pPr algn="ctr">
                        <a:lnSpc>
                          <a:spcPct val="115000"/>
                        </a:lnSpc>
                        <a:spcAft>
                          <a:spcPts val="0"/>
                        </a:spcAft>
                      </a:pPr>
                      <a:r>
                        <a:rPr lang="en-IN" sz="1600">
                          <a:solidFill>
                            <a:srgbClr val="000000"/>
                          </a:solidFill>
                          <a:latin typeface="Calibri"/>
                          <a:ea typeface="Calibri"/>
                          <a:cs typeface="Calibri"/>
                        </a:rPr>
                        <a:t>14.50</a:t>
                      </a:r>
                    </a:p>
                  </a:txBody>
                  <a:tcPr marL="68580" marR="68580" marT="0" marB="0" anchor="b"/>
                </a:tc>
                <a:tc>
                  <a:txBody>
                    <a:bodyPr/>
                    <a:lstStyle/>
                    <a:p>
                      <a:pPr algn="ctr">
                        <a:lnSpc>
                          <a:spcPct val="115000"/>
                        </a:lnSpc>
                        <a:spcAft>
                          <a:spcPts val="0"/>
                        </a:spcAft>
                      </a:pPr>
                      <a:r>
                        <a:rPr lang="en-IN" sz="1600" dirty="0">
                          <a:solidFill>
                            <a:srgbClr val="000000"/>
                          </a:solidFill>
                          <a:latin typeface="Calibri"/>
                          <a:ea typeface="Calibri"/>
                          <a:cs typeface="Calibri"/>
                        </a:rPr>
                        <a:t>15.30</a:t>
                      </a:r>
                    </a:p>
                  </a:txBody>
                  <a:tcPr marL="68580" marR="68580" marT="0" marB="0" anchor="b"/>
                </a:tc>
              </a:tr>
              <a:tr h="370840">
                <a:tc>
                  <a:txBody>
                    <a:bodyPr/>
                    <a:lstStyle/>
                    <a:p>
                      <a:pPr algn="ctr">
                        <a:lnSpc>
                          <a:spcPct val="115000"/>
                        </a:lnSpc>
                        <a:spcAft>
                          <a:spcPts val="0"/>
                        </a:spcAft>
                      </a:pPr>
                      <a:r>
                        <a:rPr lang="en-IN" sz="1600" dirty="0">
                          <a:solidFill>
                            <a:srgbClr val="000000"/>
                          </a:solidFill>
                          <a:latin typeface="Calibri"/>
                          <a:ea typeface="Calibri"/>
                          <a:cs typeface="Calibri"/>
                        </a:rPr>
                        <a:t>80</a:t>
                      </a:r>
                    </a:p>
                  </a:txBody>
                  <a:tcPr marL="68580" marR="68580" marT="0" marB="0" anchor="b"/>
                </a:tc>
                <a:tc>
                  <a:txBody>
                    <a:bodyPr/>
                    <a:lstStyle/>
                    <a:p>
                      <a:pPr algn="ctr">
                        <a:lnSpc>
                          <a:spcPct val="115000"/>
                        </a:lnSpc>
                        <a:spcAft>
                          <a:spcPts val="0"/>
                        </a:spcAft>
                      </a:pPr>
                      <a:r>
                        <a:rPr lang="en-IN" sz="1600">
                          <a:solidFill>
                            <a:srgbClr val="000000"/>
                          </a:solidFill>
                          <a:latin typeface="Calibri"/>
                          <a:ea typeface="Calibri"/>
                          <a:cs typeface="Calibri"/>
                        </a:rPr>
                        <a:t>6.20</a:t>
                      </a:r>
                    </a:p>
                  </a:txBody>
                  <a:tcPr marL="68580" marR="68580" marT="0" marB="0" anchor="b"/>
                </a:tc>
                <a:tc>
                  <a:txBody>
                    <a:bodyPr/>
                    <a:lstStyle/>
                    <a:p>
                      <a:pPr algn="ctr">
                        <a:lnSpc>
                          <a:spcPct val="115000"/>
                        </a:lnSpc>
                        <a:spcAft>
                          <a:spcPts val="0"/>
                        </a:spcAft>
                      </a:pPr>
                      <a:r>
                        <a:rPr lang="en-IN" sz="1600">
                          <a:solidFill>
                            <a:srgbClr val="000000"/>
                          </a:solidFill>
                          <a:latin typeface="Calibri"/>
                          <a:ea typeface="Calibri"/>
                          <a:cs typeface="Calibri"/>
                        </a:rPr>
                        <a:t>6.90</a:t>
                      </a:r>
                    </a:p>
                  </a:txBody>
                  <a:tcPr marL="68580" marR="68580" marT="0" marB="0" anchor="b"/>
                </a:tc>
                <a:tc>
                  <a:txBody>
                    <a:bodyPr/>
                    <a:lstStyle/>
                    <a:p>
                      <a:pPr algn="ctr">
                        <a:lnSpc>
                          <a:spcPct val="115000"/>
                        </a:lnSpc>
                        <a:spcAft>
                          <a:spcPts val="0"/>
                        </a:spcAft>
                      </a:pPr>
                      <a:r>
                        <a:rPr lang="en-IN" sz="1600">
                          <a:solidFill>
                            <a:srgbClr val="000000"/>
                          </a:solidFill>
                          <a:latin typeface="Calibri"/>
                          <a:ea typeface="Calibri"/>
                          <a:cs typeface="Calibri"/>
                        </a:rPr>
                        <a:t>7.20</a:t>
                      </a:r>
                    </a:p>
                  </a:txBody>
                  <a:tcPr marL="68580" marR="68580" marT="0" marB="0" anchor="b"/>
                </a:tc>
                <a:tc>
                  <a:txBody>
                    <a:bodyPr/>
                    <a:lstStyle/>
                    <a:p>
                      <a:pPr algn="ctr">
                        <a:lnSpc>
                          <a:spcPct val="115000"/>
                        </a:lnSpc>
                        <a:spcAft>
                          <a:spcPts val="0"/>
                        </a:spcAft>
                      </a:pPr>
                      <a:r>
                        <a:rPr lang="en-IN" sz="1600" dirty="0">
                          <a:solidFill>
                            <a:srgbClr val="000000"/>
                          </a:solidFill>
                          <a:latin typeface="Calibri"/>
                          <a:ea typeface="Calibri"/>
                          <a:cs typeface="Calibri"/>
                        </a:rPr>
                        <a:t>7.50</a:t>
                      </a:r>
                    </a:p>
                  </a:txBody>
                  <a:tcPr marL="68580" marR="68580" marT="0" marB="0" anchor="b"/>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65636892"/>
              </p:ext>
            </p:extLst>
          </p:nvPr>
        </p:nvGraphicFramePr>
        <p:xfrm>
          <a:off x="4648200" y="4098481"/>
          <a:ext cx="4114800" cy="2027682"/>
        </p:xfrm>
        <a:graphic>
          <a:graphicData uri="http://schemas.openxmlformats.org/drawingml/2006/table">
            <a:tbl>
              <a:tblPr firstRow="1" bandRow="1">
                <a:tableStyleId>{93296810-A885-4BE3-A3E7-6D5BEEA58F35}</a:tableStyleId>
              </a:tblPr>
              <a:tblGrid>
                <a:gridCol w="822960"/>
                <a:gridCol w="822960"/>
                <a:gridCol w="822960"/>
                <a:gridCol w="822960"/>
                <a:gridCol w="822960"/>
              </a:tblGrid>
              <a:tr h="370840">
                <a:tc>
                  <a:txBody>
                    <a:bodyPr/>
                    <a:lstStyle/>
                    <a:p>
                      <a:pPr algn="ctr">
                        <a:lnSpc>
                          <a:spcPct val="115000"/>
                        </a:lnSpc>
                        <a:spcAft>
                          <a:spcPts val="0"/>
                        </a:spcAft>
                      </a:pPr>
                      <a:r>
                        <a:rPr lang="en-IN" sz="1600" dirty="0">
                          <a:solidFill>
                            <a:srgbClr val="000000"/>
                          </a:solidFill>
                          <a:latin typeface="Calibri"/>
                          <a:ea typeface="Calibri"/>
                          <a:cs typeface="Calibri"/>
                        </a:rPr>
                        <a:t>Age</a:t>
                      </a:r>
                    </a:p>
                  </a:txBody>
                  <a:tcPr marL="68580" marR="68580" marT="0" marB="0" anchor="b"/>
                </a:tc>
                <a:tc>
                  <a:txBody>
                    <a:bodyPr/>
                    <a:lstStyle/>
                    <a:p>
                      <a:pPr>
                        <a:lnSpc>
                          <a:spcPct val="115000"/>
                        </a:lnSpc>
                        <a:spcAft>
                          <a:spcPts val="0"/>
                        </a:spcAft>
                      </a:pPr>
                      <a:r>
                        <a:rPr lang="en-IN" sz="1600">
                          <a:solidFill>
                            <a:srgbClr val="000000"/>
                          </a:solidFill>
                          <a:latin typeface="Calibri"/>
                          <a:ea typeface="Calibri"/>
                          <a:cs typeface="Calibri"/>
                        </a:rPr>
                        <a:t>1980-1985</a:t>
                      </a:r>
                    </a:p>
                  </a:txBody>
                  <a:tcPr marL="68580" marR="68580" marT="0" marB="0" anchor="b"/>
                </a:tc>
                <a:tc>
                  <a:txBody>
                    <a:bodyPr/>
                    <a:lstStyle/>
                    <a:p>
                      <a:pPr>
                        <a:lnSpc>
                          <a:spcPct val="115000"/>
                        </a:lnSpc>
                        <a:spcAft>
                          <a:spcPts val="0"/>
                        </a:spcAft>
                      </a:pPr>
                      <a:r>
                        <a:rPr lang="en-IN" sz="1600">
                          <a:solidFill>
                            <a:srgbClr val="000000"/>
                          </a:solidFill>
                          <a:latin typeface="Calibri"/>
                          <a:ea typeface="Calibri"/>
                          <a:cs typeface="Calibri"/>
                        </a:rPr>
                        <a:t>2010-2015</a:t>
                      </a:r>
                    </a:p>
                  </a:txBody>
                  <a:tcPr marL="68580" marR="68580" marT="0" marB="0" anchor="b"/>
                </a:tc>
                <a:tc>
                  <a:txBody>
                    <a:bodyPr/>
                    <a:lstStyle/>
                    <a:p>
                      <a:pPr>
                        <a:lnSpc>
                          <a:spcPct val="115000"/>
                        </a:lnSpc>
                        <a:spcAft>
                          <a:spcPts val="0"/>
                        </a:spcAft>
                      </a:pPr>
                      <a:r>
                        <a:rPr lang="en-IN" sz="1600">
                          <a:solidFill>
                            <a:srgbClr val="000000"/>
                          </a:solidFill>
                          <a:latin typeface="Calibri"/>
                          <a:ea typeface="Calibri"/>
                          <a:cs typeface="Calibri"/>
                        </a:rPr>
                        <a:t>2030-2035</a:t>
                      </a:r>
                    </a:p>
                  </a:txBody>
                  <a:tcPr marL="68580" marR="68580" marT="0" marB="0" anchor="b"/>
                </a:tc>
                <a:tc>
                  <a:txBody>
                    <a:bodyPr/>
                    <a:lstStyle/>
                    <a:p>
                      <a:pPr>
                        <a:lnSpc>
                          <a:spcPct val="115000"/>
                        </a:lnSpc>
                        <a:spcAft>
                          <a:spcPts val="0"/>
                        </a:spcAft>
                      </a:pPr>
                      <a:r>
                        <a:rPr lang="en-IN" sz="1600">
                          <a:solidFill>
                            <a:srgbClr val="000000"/>
                          </a:solidFill>
                          <a:latin typeface="Calibri"/>
                          <a:ea typeface="Calibri"/>
                          <a:cs typeface="Calibri"/>
                        </a:rPr>
                        <a:t>2045-2050</a:t>
                      </a:r>
                    </a:p>
                  </a:txBody>
                  <a:tcPr marL="68580" marR="68580" marT="0" marB="0" anchor="b"/>
                </a:tc>
              </a:tr>
              <a:tr h="370840">
                <a:tc>
                  <a:txBody>
                    <a:bodyPr/>
                    <a:lstStyle/>
                    <a:p>
                      <a:pPr algn="ctr">
                        <a:lnSpc>
                          <a:spcPct val="115000"/>
                        </a:lnSpc>
                        <a:spcAft>
                          <a:spcPts val="0"/>
                        </a:spcAft>
                      </a:pPr>
                      <a:r>
                        <a:rPr lang="en-IN" sz="1600">
                          <a:solidFill>
                            <a:srgbClr val="000000"/>
                          </a:solidFill>
                          <a:latin typeface="Calibri"/>
                          <a:ea typeface="Calibri"/>
                          <a:cs typeface="Calibri"/>
                        </a:rPr>
                        <a:t>0</a:t>
                      </a:r>
                    </a:p>
                  </a:txBody>
                  <a:tcPr marL="68580" marR="68580" marT="0" marB="0" anchor="b"/>
                </a:tc>
                <a:tc>
                  <a:txBody>
                    <a:bodyPr/>
                    <a:lstStyle/>
                    <a:p>
                      <a:pPr algn="ctr">
                        <a:lnSpc>
                          <a:spcPct val="115000"/>
                        </a:lnSpc>
                        <a:spcAft>
                          <a:spcPts val="0"/>
                        </a:spcAft>
                      </a:pPr>
                      <a:r>
                        <a:rPr lang="en-IN" sz="1600" dirty="0">
                          <a:solidFill>
                            <a:srgbClr val="000000"/>
                          </a:solidFill>
                          <a:latin typeface="Calibri"/>
                          <a:ea typeface="Calibri"/>
                          <a:cs typeface="Calibri"/>
                        </a:rPr>
                        <a:t>72.80</a:t>
                      </a:r>
                    </a:p>
                  </a:txBody>
                  <a:tcPr marL="68580" marR="68580" marT="0" marB="0" anchor="b"/>
                </a:tc>
                <a:tc>
                  <a:txBody>
                    <a:bodyPr/>
                    <a:lstStyle/>
                    <a:p>
                      <a:pPr algn="ctr">
                        <a:lnSpc>
                          <a:spcPct val="115000"/>
                        </a:lnSpc>
                        <a:spcAft>
                          <a:spcPts val="0"/>
                        </a:spcAft>
                      </a:pPr>
                      <a:r>
                        <a:rPr lang="en-IN" sz="1600">
                          <a:solidFill>
                            <a:srgbClr val="000000"/>
                          </a:solidFill>
                          <a:latin typeface="Calibri"/>
                          <a:ea typeface="Calibri"/>
                          <a:cs typeface="Calibri"/>
                        </a:rPr>
                        <a:t>77.70</a:t>
                      </a:r>
                    </a:p>
                  </a:txBody>
                  <a:tcPr marL="68580" marR="68580" marT="0" marB="0" anchor="b"/>
                </a:tc>
                <a:tc>
                  <a:txBody>
                    <a:bodyPr/>
                    <a:lstStyle/>
                    <a:p>
                      <a:pPr algn="ctr">
                        <a:lnSpc>
                          <a:spcPct val="115000"/>
                        </a:lnSpc>
                        <a:spcAft>
                          <a:spcPts val="0"/>
                        </a:spcAft>
                      </a:pPr>
                      <a:r>
                        <a:rPr lang="en-IN" sz="1600">
                          <a:solidFill>
                            <a:srgbClr val="000000"/>
                          </a:solidFill>
                          <a:latin typeface="Calibri"/>
                          <a:ea typeface="Calibri"/>
                          <a:cs typeface="Calibri"/>
                        </a:rPr>
                        <a:t>80.80</a:t>
                      </a:r>
                    </a:p>
                  </a:txBody>
                  <a:tcPr marL="68580" marR="68580" marT="0" marB="0" anchor="b"/>
                </a:tc>
                <a:tc>
                  <a:txBody>
                    <a:bodyPr/>
                    <a:lstStyle/>
                    <a:p>
                      <a:pPr algn="ctr">
                        <a:lnSpc>
                          <a:spcPct val="115000"/>
                        </a:lnSpc>
                        <a:spcAft>
                          <a:spcPts val="0"/>
                        </a:spcAft>
                      </a:pPr>
                      <a:r>
                        <a:rPr lang="en-IN" sz="1600">
                          <a:solidFill>
                            <a:srgbClr val="000000"/>
                          </a:solidFill>
                          <a:latin typeface="Calibri"/>
                          <a:ea typeface="Calibri"/>
                          <a:cs typeface="Calibri"/>
                        </a:rPr>
                        <a:t>82.80</a:t>
                      </a:r>
                    </a:p>
                  </a:txBody>
                  <a:tcPr marL="68580" marR="68580" marT="0" marB="0" anchor="b"/>
                </a:tc>
              </a:tr>
              <a:tr h="370840">
                <a:tc>
                  <a:txBody>
                    <a:bodyPr/>
                    <a:lstStyle/>
                    <a:p>
                      <a:pPr algn="ctr">
                        <a:lnSpc>
                          <a:spcPct val="115000"/>
                        </a:lnSpc>
                        <a:spcAft>
                          <a:spcPts val="0"/>
                        </a:spcAft>
                      </a:pPr>
                      <a:r>
                        <a:rPr lang="en-IN" sz="1600">
                          <a:solidFill>
                            <a:srgbClr val="000000"/>
                          </a:solidFill>
                          <a:latin typeface="Calibri"/>
                          <a:ea typeface="Calibri"/>
                          <a:cs typeface="Calibri"/>
                        </a:rPr>
                        <a:t>60</a:t>
                      </a:r>
                    </a:p>
                  </a:txBody>
                  <a:tcPr marL="68580" marR="68580" marT="0" marB="0" anchor="b"/>
                </a:tc>
                <a:tc>
                  <a:txBody>
                    <a:bodyPr/>
                    <a:lstStyle/>
                    <a:p>
                      <a:pPr algn="ctr">
                        <a:lnSpc>
                          <a:spcPct val="115000"/>
                        </a:lnSpc>
                        <a:spcAft>
                          <a:spcPts val="0"/>
                        </a:spcAft>
                      </a:pPr>
                      <a:r>
                        <a:rPr lang="en-IN" sz="1600">
                          <a:solidFill>
                            <a:srgbClr val="000000"/>
                          </a:solidFill>
                          <a:latin typeface="Calibri"/>
                          <a:ea typeface="Calibri"/>
                          <a:cs typeface="Calibri"/>
                        </a:rPr>
                        <a:t>19.20</a:t>
                      </a:r>
                    </a:p>
                  </a:txBody>
                  <a:tcPr marL="68580" marR="68580" marT="0" marB="0" anchor="b"/>
                </a:tc>
                <a:tc>
                  <a:txBody>
                    <a:bodyPr/>
                    <a:lstStyle/>
                    <a:p>
                      <a:pPr algn="ctr">
                        <a:lnSpc>
                          <a:spcPct val="115000"/>
                        </a:lnSpc>
                        <a:spcAft>
                          <a:spcPts val="0"/>
                        </a:spcAft>
                      </a:pPr>
                      <a:r>
                        <a:rPr lang="en-IN" sz="1600" dirty="0">
                          <a:solidFill>
                            <a:srgbClr val="000000"/>
                          </a:solidFill>
                          <a:latin typeface="Calibri"/>
                          <a:ea typeface="Calibri"/>
                          <a:cs typeface="Calibri"/>
                        </a:rPr>
                        <a:t>22.60</a:t>
                      </a:r>
                    </a:p>
                  </a:txBody>
                  <a:tcPr marL="68580" marR="68580" marT="0" marB="0" anchor="b"/>
                </a:tc>
                <a:tc>
                  <a:txBody>
                    <a:bodyPr/>
                    <a:lstStyle/>
                    <a:p>
                      <a:pPr algn="ctr">
                        <a:lnSpc>
                          <a:spcPct val="115000"/>
                        </a:lnSpc>
                        <a:spcAft>
                          <a:spcPts val="0"/>
                        </a:spcAft>
                      </a:pPr>
                      <a:r>
                        <a:rPr lang="en-IN" sz="1600">
                          <a:solidFill>
                            <a:srgbClr val="000000"/>
                          </a:solidFill>
                          <a:latin typeface="Calibri"/>
                          <a:ea typeface="Calibri"/>
                          <a:cs typeface="Calibri"/>
                        </a:rPr>
                        <a:t>24.60</a:t>
                      </a:r>
                    </a:p>
                  </a:txBody>
                  <a:tcPr marL="68580" marR="68580" marT="0" marB="0" anchor="b"/>
                </a:tc>
                <a:tc>
                  <a:txBody>
                    <a:bodyPr/>
                    <a:lstStyle/>
                    <a:p>
                      <a:pPr algn="ctr">
                        <a:lnSpc>
                          <a:spcPct val="115000"/>
                        </a:lnSpc>
                        <a:spcAft>
                          <a:spcPts val="0"/>
                        </a:spcAft>
                      </a:pPr>
                      <a:r>
                        <a:rPr lang="en-IN" sz="1600">
                          <a:solidFill>
                            <a:srgbClr val="000000"/>
                          </a:solidFill>
                          <a:latin typeface="Calibri"/>
                          <a:ea typeface="Calibri"/>
                          <a:cs typeface="Calibri"/>
                        </a:rPr>
                        <a:t>25.80</a:t>
                      </a:r>
                    </a:p>
                  </a:txBody>
                  <a:tcPr marL="68580" marR="68580" marT="0" marB="0" anchor="b"/>
                </a:tc>
              </a:tr>
              <a:tr h="370840">
                <a:tc>
                  <a:txBody>
                    <a:bodyPr/>
                    <a:lstStyle/>
                    <a:p>
                      <a:pPr algn="ctr">
                        <a:lnSpc>
                          <a:spcPct val="115000"/>
                        </a:lnSpc>
                        <a:spcAft>
                          <a:spcPts val="0"/>
                        </a:spcAft>
                      </a:pPr>
                      <a:r>
                        <a:rPr lang="en-IN" sz="1600">
                          <a:solidFill>
                            <a:srgbClr val="000000"/>
                          </a:solidFill>
                          <a:latin typeface="Calibri"/>
                          <a:ea typeface="Calibri"/>
                          <a:cs typeface="Calibri"/>
                        </a:rPr>
                        <a:t>65</a:t>
                      </a:r>
                    </a:p>
                  </a:txBody>
                  <a:tcPr marL="68580" marR="68580" marT="0" marB="0" anchor="b"/>
                </a:tc>
                <a:tc>
                  <a:txBody>
                    <a:bodyPr/>
                    <a:lstStyle/>
                    <a:p>
                      <a:pPr algn="ctr">
                        <a:lnSpc>
                          <a:spcPct val="115000"/>
                        </a:lnSpc>
                        <a:spcAft>
                          <a:spcPts val="0"/>
                        </a:spcAft>
                      </a:pPr>
                      <a:r>
                        <a:rPr lang="en-IN" sz="1600">
                          <a:solidFill>
                            <a:srgbClr val="000000"/>
                          </a:solidFill>
                          <a:latin typeface="Calibri"/>
                          <a:ea typeface="Calibri"/>
                          <a:cs typeface="Calibri"/>
                        </a:rPr>
                        <a:t>15.60</a:t>
                      </a:r>
                    </a:p>
                  </a:txBody>
                  <a:tcPr marL="68580" marR="68580" marT="0" marB="0" anchor="b"/>
                </a:tc>
                <a:tc>
                  <a:txBody>
                    <a:bodyPr/>
                    <a:lstStyle/>
                    <a:p>
                      <a:pPr algn="ctr">
                        <a:lnSpc>
                          <a:spcPct val="115000"/>
                        </a:lnSpc>
                        <a:spcAft>
                          <a:spcPts val="0"/>
                        </a:spcAft>
                      </a:pPr>
                      <a:r>
                        <a:rPr lang="en-IN" sz="1600">
                          <a:solidFill>
                            <a:srgbClr val="000000"/>
                          </a:solidFill>
                          <a:latin typeface="Calibri"/>
                          <a:ea typeface="Calibri"/>
                          <a:cs typeface="Calibri"/>
                        </a:rPr>
                        <a:t>18.80</a:t>
                      </a:r>
                    </a:p>
                  </a:txBody>
                  <a:tcPr marL="68580" marR="68580" marT="0" marB="0" anchor="b"/>
                </a:tc>
                <a:tc>
                  <a:txBody>
                    <a:bodyPr/>
                    <a:lstStyle/>
                    <a:p>
                      <a:pPr algn="ctr">
                        <a:lnSpc>
                          <a:spcPct val="115000"/>
                        </a:lnSpc>
                        <a:spcAft>
                          <a:spcPts val="0"/>
                        </a:spcAft>
                      </a:pPr>
                      <a:r>
                        <a:rPr lang="en-IN" sz="1600" dirty="0">
                          <a:solidFill>
                            <a:srgbClr val="000000"/>
                          </a:solidFill>
                          <a:latin typeface="Calibri"/>
                          <a:ea typeface="Calibri"/>
                          <a:cs typeface="Calibri"/>
                        </a:rPr>
                        <a:t>20.50</a:t>
                      </a:r>
                    </a:p>
                  </a:txBody>
                  <a:tcPr marL="68580" marR="68580" marT="0" marB="0" anchor="b"/>
                </a:tc>
                <a:tc>
                  <a:txBody>
                    <a:bodyPr/>
                    <a:lstStyle/>
                    <a:p>
                      <a:pPr algn="ctr">
                        <a:lnSpc>
                          <a:spcPct val="115000"/>
                        </a:lnSpc>
                        <a:spcAft>
                          <a:spcPts val="0"/>
                        </a:spcAft>
                      </a:pPr>
                      <a:r>
                        <a:rPr lang="en-IN" sz="1600">
                          <a:solidFill>
                            <a:srgbClr val="000000"/>
                          </a:solidFill>
                          <a:latin typeface="Calibri"/>
                          <a:ea typeface="Calibri"/>
                          <a:cs typeface="Calibri"/>
                        </a:rPr>
                        <a:t>21.70</a:t>
                      </a:r>
                    </a:p>
                  </a:txBody>
                  <a:tcPr marL="68580" marR="68580" marT="0" marB="0" anchor="b"/>
                </a:tc>
              </a:tr>
              <a:tr h="370840">
                <a:tc>
                  <a:txBody>
                    <a:bodyPr/>
                    <a:lstStyle/>
                    <a:p>
                      <a:pPr algn="ctr">
                        <a:lnSpc>
                          <a:spcPct val="115000"/>
                        </a:lnSpc>
                        <a:spcAft>
                          <a:spcPts val="0"/>
                        </a:spcAft>
                      </a:pPr>
                      <a:r>
                        <a:rPr lang="en-IN" sz="1600" dirty="0">
                          <a:solidFill>
                            <a:srgbClr val="000000"/>
                          </a:solidFill>
                          <a:latin typeface="Calibri"/>
                          <a:ea typeface="Calibri"/>
                          <a:cs typeface="Calibri"/>
                        </a:rPr>
                        <a:t>80</a:t>
                      </a:r>
                    </a:p>
                  </a:txBody>
                  <a:tcPr marL="68580" marR="68580" marT="0" marB="0" anchor="b"/>
                </a:tc>
                <a:tc>
                  <a:txBody>
                    <a:bodyPr/>
                    <a:lstStyle/>
                    <a:p>
                      <a:pPr algn="ctr">
                        <a:lnSpc>
                          <a:spcPct val="115000"/>
                        </a:lnSpc>
                        <a:spcAft>
                          <a:spcPts val="0"/>
                        </a:spcAft>
                      </a:pPr>
                      <a:r>
                        <a:rPr lang="en-IN" sz="1600">
                          <a:solidFill>
                            <a:srgbClr val="000000"/>
                          </a:solidFill>
                          <a:latin typeface="Calibri"/>
                          <a:ea typeface="Calibri"/>
                          <a:cs typeface="Calibri"/>
                        </a:rPr>
                        <a:t>7.10</a:t>
                      </a:r>
                    </a:p>
                  </a:txBody>
                  <a:tcPr marL="68580" marR="68580" marT="0" marB="0" anchor="b"/>
                </a:tc>
                <a:tc>
                  <a:txBody>
                    <a:bodyPr/>
                    <a:lstStyle/>
                    <a:p>
                      <a:pPr algn="ctr">
                        <a:lnSpc>
                          <a:spcPct val="115000"/>
                        </a:lnSpc>
                        <a:spcAft>
                          <a:spcPts val="0"/>
                        </a:spcAft>
                      </a:pPr>
                      <a:r>
                        <a:rPr lang="en-IN" sz="1600">
                          <a:solidFill>
                            <a:srgbClr val="000000"/>
                          </a:solidFill>
                          <a:latin typeface="Calibri"/>
                          <a:ea typeface="Calibri"/>
                          <a:cs typeface="Calibri"/>
                        </a:rPr>
                        <a:t>8.90</a:t>
                      </a:r>
                    </a:p>
                  </a:txBody>
                  <a:tcPr marL="68580" marR="68580" marT="0" marB="0" anchor="b"/>
                </a:tc>
                <a:tc>
                  <a:txBody>
                    <a:bodyPr/>
                    <a:lstStyle/>
                    <a:p>
                      <a:pPr algn="ctr">
                        <a:lnSpc>
                          <a:spcPct val="115000"/>
                        </a:lnSpc>
                        <a:spcAft>
                          <a:spcPts val="0"/>
                        </a:spcAft>
                      </a:pPr>
                      <a:r>
                        <a:rPr lang="en-IN" sz="1600">
                          <a:solidFill>
                            <a:srgbClr val="000000"/>
                          </a:solidFill>
                          <a:latin typeface="Calibri"/>
                          <a:ea typeface="Calibri"/>
                          <a:cs typeface="Calibri"/>
                        </a:rPr>
                        <a:t>10.10</a:t>
                      </a:r>
                    </a:p>
                  </a:txBody>
                  <a:tcPr marL="68580" marR="68580" marT="0" marB="0" anchor="b"/>
                </a:tc>
                <a:tc>
                  <a:txBody>
                    <a:bodyPr/>
                    <a:lstStyle/>
                    <a:p>
                      <a:pPr algn="ctr">
                        <a:lnSpc>
                          <a:spcPct val="115000"/>
                        </a:lnSpc>
                        <a:spcAft>
                          <a:spcPts val="0"/>
                        </a:spcAft>
                      </a:pPr>
                      <a:r>
                        <a:rPr lang="en-IN" sz="1600" dirty="0">
                          <a:solidFill>
                            <a:srgbClr val="000000"/>
                          </a:solidFill>
                          <a:latin typeface="Calibri"/>
                          <a:ea typeface="Calibri"/>
                          <a:cs typeface="Calibri"/>
                        </a:rPr>
                        <a:t>10.90</a:t>
                      </a:r>
                    </a:p>
                  </a:txBody>
                  <a:tcPr marL="68580" marR="68580" marT="0" marB="0" anchor="b"/>
                </a:tc>
              </a:tr>
            </a:tbl>
          </a:graphicData>
        </a:graphic>
      </p:graphicFrame>
      <p:sp>
        <p:nvSpPr>
          <p:cNvPr id="12" name="TextBox 11"/>
          <p:cNvSpPr txBox="1"/>
          <p:nvPr/>
        </p:nvSpPr>
        <p:spPr>
          <a:xfrm>
            <a:off x="4724400" y="1219200"/>
            <a:ext cx="1447800" cy="369332"/>
          </a:xfrm>
          <a:prstGeom prst="rect">
            <a:avLst/>
          </a:prstGeom>
          <a:noFill/>
        </p:spPr>
        <p:txBody>
          <a:bodyPr wrap="square" rtlCol="0">
            <a:spAutoFit/>
          </a:bodyPr>
          <a:lstStyle/>
          <a:p>
            <a:r>
              <a:rPr lang="en-US" dirty="0" smtClean="0"/>
              <a:t>India</a:t>
            </a:r>
            <a:endParaRPr lang="en-IN" dirty="0"/>
          </a:p>
        </p:txBody>
      </p:sp>
      <p:sp>
        <p:nvSpPr>
          <p:cNvPr id="13" name="TextBox 12"/>
          <p:cNvSpPr txBox="1"/>
          <p:nvPr/>
        </p:nvSpPr>
        <p:spPr>
          <a:xfrm>
            <a:off x="4711890" y="3669073"/>
            <a:ext cx="1981200" cy="369332"/>
          </a:xfrm>
          <a:prstGeom prst="rect">
            <a:avLst/>
          </a:prstGeom>
          <a:noFill/>
        </p:spPr>
        <p:txBody>
          <a:bodyPr wrap="square" rtlCol="0">
            <a:spAutoFit/>
          </a:bodyPr>
          <a:lstStyle/>
          <a:p>
            <a:r>
              <a:rPr lang="en-US" dirty="0" smtClean="0"/>
              <a:t>More Developed</a:t>
            </a:r>
            <a:endParaRPr lang="en-IN" dirty="0"/>
          </a:p>
        </p:txBody>
      </p:sp>
      <p:sp>
        <p:nvSpPr>
          <p:cNvPr id="10" name="Oval 9">
            <a:hlinkClick r:id="rId2" action="ppaction://hlinksldjump"/>
          </p:cNvPr>
          <p:cNvSpPr/>
          <p:nvPr/>
        </p:nvSpPr>
        <p:spPr>
          <a:xfrm>
            <a:off x="8382000" y="6400800"/>
            <a:ext cx="3048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IN" b="1" dirty="0" smtClean="0"/>
              <a:t>Dependency</a:t>
            </a:r>
            <a:endParaRPr lang="en-IN" dirty="0"/>
          </a:p>
        </p:txBody>
      </p:sp>
      <p:sp>
        <p:nvSpPr>
          <p:cNvPr id="3" name="Content Placeholder 2"/>
          <p:cNvSpPr>
            <a:spLocks noGrp="1"/>
          </p:cNvSpPr>
          <p:nvPr>
            <p:ph sz="half" idx="1"/>
          </p:nvPr>
        </p:nvSpPr>
        <p:spPr>
          <a:xfrm>
            <a:off x="457200" y="1371601"/>
            <a:ext cx="4038600" cy="3581399"/>
          </a:xfrm>
        </p:spPr>
        <p:txBody>
          <a:bodyPr>
            <a:normAutofit fontScale="85000" lnSpcReduction="20000"/>
          </a:bodyPr>
          <a:lstStyle/>
          <a:p>
            <a:pPr lvl="0" algn="just"/>
            <a:r>
              <a:rPr lang="en-IN" dirty="0" smtClean="0"/>
              <a:t>Dependency ratio to increase as the country develops</a:t>
            </a:r>
          </a:p>
          <a:p>
            <a:pPr lvl="0" algn="just"/>
            <a:r>
              <a:rPr lang="en-IN" dirty="0" smtClean="0"/>
              <a:t>Leading to more nuclear family structure indicating requirement for support at older age</a:t>
            </a:r>
          </a:p>
          <a:p>
            <a:pPr algn="just"/>
            <a:r>
              <a:rPr lang="en-IN" dirty="0" smtClean="0"/>
              <a:t>Old age dependency ratio of India to reach a level of developed nation observed after 2050</a:t>
            </a:r>
            <a:endParaRPr lang="en-IN"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12</a:t>
            </a:fld>
            <a:endParaRPr lang="en-US"/>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1120475271"/>
              </p:ext>
            </p:extLst>
          </p:nvPr>
        </p:nvGraphicFramePr>
        <p:xfrm>
          <a:off x="4648200" y="1600200"/>
          <a:ext cx="4038600" cy="1553528"/>
        </p:xfrm>
        <a:graphic>
          <a:graphicData uri="http://schemas.openxmlformats.org/drawingml/2006/table">
            <a:tbl>
              <a:tblPr firstRow="1" bandRow="1">
                <a:tableStyleId>{93296810-A885-4BE3-A3E7-6D5BEEA58F35}</a:tableStyleId>
              </a:tblPr>
              <a:tblGrid>
                <a:gridCol w="914400"/>
                <a:gridCol w="701040"/>
                <a:gridCol w="807720"/>
                <a:gridCol w="807720"/>
                <a:gridCol w="807720"/>
              </a:tblGrid>
              <a:tr h="370840">
                <a:tc>
                  <a:txBody>
                    <a:bodyPr/>
                    <a:lstStyle/>
                    <a:p>
                      <a:pPr algn="ctr">
                        <a:lnSpc>
                          <a:spcPct val="115000"/>
                        </a:lnSpc>
                        <a:spcAft>
                          <a:spcPts val="0"/>
                        </a:spcAft>
                      </a:pPr>
                      <a:r>
                        <a:rPr lang="en-IN" sz="1300" b="1" dirty="0">
                          <a:solidFill>
                            <a:srgbClr val="FFFFFF"/>
                          </a:solidFill>
                          <a:latin typeface="Arial"/>
                          <a:ea typeface="Arial"/>
                          <a:cs typeface="Calibri"/>
                        </a:rPr>
                        <a:t>Dependency Ratio</a:t>
                      </a:r>
                      <a:endParaRPr lang="en-IN" sz="1300" dirty="0">
                        <a:solidFill>
                          <a:srgbClr val="000000"/>
                        </a:solidFill>
                        <a:latin typeface="Calibri"/>
                        <a:ea typeface="Calibri"/>
                        <a:cs typeface="Calibri"/>
                      </a:endParaRPr>
                    </a:p>
                  </a:txBody>
                  <a:tcPr marL="68580" marR="68580" marT="0" marB="0" anchor="b"/>
                </a:tc>
                <a:tc>
                  <a:txBody>
                    <a:bodyPr/>
                    <a:lstStyle/>
                    <a:p>
                      <a:pPr algn="ctr">
                        <a:lnSpc>
                          <a:spcPct val="115000"/>
                        </a:lnSpc>
                        <a:spcAft>
                          <a:spcPts val="0"/>
                        </a:spcAft>
                      </a:pPr>
                      <a:r>
                        <a:rPr lang="en-IN" sz="1300" b="1">
                          <a:solidFill>
                            <a:srgbClr val="FFFFFF"/>
                          </a:solidFill>
                          <a:latin typeface="Arial"/>
                          <a:ea typeface="Arial"/>
                          <a:cs typeface="Calibri"/>
                        </a:rPr>
                        <a:t>1980</a:t>
                      </a:r>
                      <a:endParaRPr lang="en-IN" sz="1300">
                        <a:solidFill>
                          <a:srgbClr val="000000"/>
                        </a:solidFill>
                        <a:latin typeface="Calibri"/>
                        <a:ea typeface="Calibri"/>
                        <a:cs typeface="Calibri"/>
                      </a:endParaRPr>
                    </a:p>
                  </a:txBody>
                  <a:tcPr marL="68580" marR="68580" marT="0" marB="0" anchor="b"/>
                </a:tc>
                <a:tc>
                  <a:txBody>
                    <a:bodyPr/>
                    <a:lstStyle/>
                    <a:p>
                      <a:pPr algn="ctr">
                        <a:lnSpc>
                          <a:spcPct val="115000"/>
                        </a:lnSpc>
                        <a:spcAft>
                          <a:spcPts val="0"/>
                        </a:spcAft>
                      </a:pPr>
                      <a:r>
                        <a:rPr lang="en-IN" sz="1300" b="1">
                          <a:solidFill>
                            <a:srgbClr val="FFFFFF"/>
                          </a:solidFill>
                          <a:latin typeface="Arial"/>
                          <a:ea typeface="Arial"/>
                          <a:cs typeface="Calibri"/>
                        </a:rPr>
                        <a:t>2013</a:t>
                      </a:r>
                      <a:endParaRPr lang="en-IN" sz="1300">
                        <a:solidFill>
                          <a:srgbClr val="000000"/>
                        </a:solidFill>
                        <a:latin typeface="Calibri"/>
                        <a:ea typeface="Calibri"/>
                        <a:cs typeface="Calibri"/>
                      </a:endParaRPr>
                    </a:p>
                  </a:txBody>
                  <a:tcPr marL="68580" marR="68580" marT="0" marB="0" anchor="b"/>
                </a:tc>
                <a:tc>
                  <a:txBody>
                    <a:bodyPr/>
                    <a:lstStyle/>
                    <a:p>
                      <a:pPr algn="ctr">
                        <a:lnSpc>
                          <a:spcPct val="115000"/>
                        </a:lnSpc>
                        <a:spcAft>
                          <a:spcPts val="0"/>
                        </a:spcAft>
                      </a:pPr>
                      <a:r>
                        <a:rPr lang="en-IN" sz="1300" b="1">
                          <a:solidFill>
                            <a:srgbClr val="FFFFFF"/>
                          </a:solidFill>
                          <a:latin typeface="Arial"/>
                          <a:ea typeface="Arial"/>
                          <a:cs typeface="Calibri"/>
                        </a:rPr>
                        <a:t>2030</a:t>
                      </a:r>
                      <a:endParaRPr lang="en-IN" sz="1300">
                        <a:solidFill>
                          <a:srgbClr val="000000"/>
                        </a:solidFill>
                        <a:latin typeface="Calibri"/>
                        <a:ea typeface="Calibri"/>
                        <a:cs typeface="Calibri"/>
                      </a:endParaRPr>
                    </a:p>
                  </a:txBody>
                  <a:tcPr marL="68580" marR="68580" marT="0" marB="0" anchor="b"/>
                </a:tc>
                <a:tc>
                  <a:txBody>
                    <a:bodyPr/>
                    <a:lstStyle/>
                    <a:p>
                      <a:pPr algn="ctr">
                        <a:lnSpc>
                          <a:spcPct val="115000"/>
                        </a:lnSpc>
                        <a:spcAft>
                          <a:spcPts val="0"/>
                        </a:spcAft>
                      </a:pPr>
                      <a:r>
                        <a:rPr lang="en-IN" sz="1300" b="1">
                          <a:solidFill>
                            <a:srgbClr val="FFFFFF"/>
                          </a:solidFill>
                          <a:latin typeface="Arial"/>
                          <a:ea typeface="Arial"/>
                          <a:cs typeface="Calibri"/>
                        </a:rPr>
                        <a:t>2050</a:t>
                      </a:r>
                      <a:endParaRPr lang="en-IN" sz="1300">
                        <a:solidFill>
                          <a:srgbClr val="000000"/>
                        </a:solidFill>
                        <a:latin typeface="Calibri"/>
                        <a:ea typeface="Calibri"/>
                        <a:cs typeface="Calibri"/>
                      </a:endParaRPr>
                    </a:p>
                  </a:txBody>
                  <a:tcPr marL="68580" marR="68580" marT="0" marB="0" anchor="b"/>
                </a:tc>
              </a:tr>
              <a:tr h="370840">
                <a:tc>
                  <a:txBody>
                    <a:bodyPr/>
                    <a:lstStyle/>
                    <a:p>
                      <a:pPr algn="ctr">
                        <a:lnSpc>
                          <a:spcPct val="115000"/>
                        </a:lnSpc>
                        <a:spcAft>
                          <a:spcPts val="0"/>
                        </a:spcAft>
                      </a:pPr>
                      <a:r>
                        <a:rPr lang="en-IN" sz="1300">
                          <a:solidFill>
                            <a:srgbClr val="000000"/>
                          </a:solidFill>
                          <a:latin typeface="Arial"/>
                          <a:ea typeface="Arial"/>
                          <a:cs typeface="Calibri"/>
                        </a:rPr>
                        <a:t>Child</a:t>
                      </a:r>
                      <a:endParaRPr lang="en-IN" sz="1300">
                        <a:solidFill>
                          <a:srgbClr val="000000"/>
                        </a:solidFill>
                        <a:latin typeface="Calibri"/>
                        <a:ea typeface="Calibri"/>
                        <a:cs typeface="Calibri"/>
                      </a:endParaRPr>
                    </a:p>
                  </a:txBody>
                  <a:tcPr marL="68580" marR="68580" marT="0" marB="0" anchor="b"/>
                </a:tc>
                <a:tc>
                  <a:txBody>
                    <a:bodyPr/>
                    <a:lstStyle/>
                    <a:p>
                      <a:pPr algn="ctr">
                        <a:lnSpc>
                          <a:spcPct val="115000"/>
                        </a:lnSpc>
                        <a:spcAft>
                          <a:spcPts val="0"/>
                        </a:spcAft>
                      </a:pPr>
                      <a:r>
                        <a:rPr lang="en-IN" sz="1300" dirty="0">
                          <a:solidFill>
                            <a:srgbClr val="000000"/>
                          </a:solidFill>
                          <a:latin typeface="Arial"/>
                          <a:ea typeface="Arial"/>
                          <a:cs typeface="Calibri"/>
                        </a:rPr>
                        <a:t>68.80</a:t>
                      </a:r>
                      <a:endParaRPr lang="en-IN" sz="1300" dirty="0">
                        <a:solidFill>
                          <a:srgbClr val="000000"/>
                        </a:solidFill>
                        <a:latin typeface="Calibri"/>
                        <a:ea typeface="Calibri"/>
                        <a:cs typeface="Calibri"/>
                      </a:endParaRPr>
                    </a:p>
                  </a:txBody>
                  <a:tcPr marL="68580" marR="68580" marT="0" marB="0" anchor="b"/>
                </a:tc>
                <a:tc>
                  <a:txBody>
                    <a:bodyPr/>
                    <a:lstStyle/>
                    <a:p>
                      <a:pPr algn="ctr">
                        <a:lnSpc>
                          <a:spcPct val="115000"/>
                        </a:lnSpc>
                        <a:spcAft>
                          <a:spcPts val="0"/>
                        </a:spcAft>
                      </a:pPr>
                      <a:r>
                        <a:rPr lang="en-IN" sz="1300" dirty="0">
                          <a:solidFill>
                            <a:srgbClr val="000000"/>
                          </a:solidFill>
                          <a:latin typeface="Arial"/>
                          <a:ea typeface="Arial"/>
                          <a:cs typeface="Calibri"/>
                        </a:rPr>
                        <a:t>44.30</a:t>
                      </a:r>
                      <a:endParaRPr lang="en-IN" sz="1300" dirty="0">
                        <a:solidFill>
                          <a:srgbClr val="000000"/>
                        </a:solidFill>
                        <a:latin typeface="Calibri"/>
                        <a:ea typeface="Calibri"/>
                        <a:cs typeface="Calibri"/>
                      </a:endParaRPr>
                    </a:p>
                  </a:txBody>
                  <a:tcPr marL="68580" marR="68580" marT="0" marB="0" anchor="b"/>
                </a:tc>
                <a:tc>
                  <a:txBody>
                    <a:bodyPr/>
                    <a:lstStyle/>
                    <a:p>
                      <a:pPr algn="ctr">
                        <a:lnSpc>
                          <a:spcPct val="115000"/>
                        </a:lnSpc>
                        <a:spcAft>
                          <a:spcPts val="0"/>
                        </a:spcAft>
                      </a:pPr>
                      <a:r>
                        <a:rPr lang="en-IN" sz="1300">
                          <a:solidFill>
                            <a:srgbClr val="000000"/>
                          </a:solidFill>
                          <a:latin typeface="Arial"/>
                          <a:ea typeface="Arial"/>
                          <a:cs typeface="Calibri"/>
                        </a:rPr>
                        <a:t>35.00</a:t>
                      </a:r>
                      <a:endParaRPr lang="en-IN" sz="1300">
                        <a:solidFill>
                          <a:srgbClr val="000000"/>
                        </a:solidFill>
                        <a:latin typeface="Calibri"/>
                        <a:ea typeface="Calibri"/>
                        <a:cs typeface="Calibri"/>
                      </a:endParaRPr>
                    </a:p>
                  </a:txBody>
                  <a:tcPr marL="68580" marR="68580" marT="0" marB="0" anchor="b"/>
                </a:tc>
                <a:tc>
                  <a:txBody>
                    <a:bodyPr/>
                    <a:lstStyle/>
                    <a:p>
                      <a:pPr algn="ctr">
                        <a:lnSpc>
                          <a:spcPct val="115000"/>
                        </a:lnSpc>
                        <a:spcAft>
                          <a:spcPts val="0"/>
                        </a:spcAft>
                      </a:pPr>
                      <a:r>
                        <a:rPr lang="en-IN" sz="1300">
                          <a:solidFill>
                            <a:srgbClr val="000000"/>
                          </a:solidFill>
                          <a:latin typeface="Arial"/>
                          <a:ea typeface="Arial"/>
                          <a:cs typeface="Calibri"/>
                        </a:rPr>
                        <a:t>28.80</a:t>
                      </a:r>
                      <a:endParaRPr lang="en-IN" sz="1300">
                        <a:solidFill>
                          <a:srgbClr val="000000"/>
                        </a:solidFill>
                        <a:latin typeface="Calibri"/>
                        <a:ea typeface="Calibri"/>
                        <a:cs typeface="Calibri"/>
                      </a:endParaRPr>
                    </a:p>
                  </a:txBody>
                  <a:tcPr marL="68580" marR="68580" marT="0" marB="0" anchor="b"/>
                </a:tc>
              </a:tr>
              <a:tr h="370840">
                <a:tc>
                  <a:txBody>
                    <a:bodyPr/>
                    <a:lstStyle/>
                    <a:p>
                      <a:pPr algn="ctr">
                        <a:lnSpc>
                          <a:spcPct val="115000"/>
                        </a:lnSpc>
                        <a:spcAft>
                          <a:spcPts val="0"/>
                        </a:spcAft>
                      </a:pPr>
                      <a:r>
                        <a:rPr lang="en-IN" sz="1300">
                          <a:solidFill>
                            <a:srgbClr val="000000"/>
                          </a:solidFill>
                          <a:latin typeface="Arial"/>
                          <a:ea typeface="Arial"/>
                          <a:cs typeface="Calibri"/>
                        </a:rPr>
                        <a:t>Old-age</a:t>
                      </a:r>
                      <a:endParaRPr lang="en-IN" sz="1300">
                        <a:solidFill>
                          <a:srgbClr val="000000"/>
                        </a:solidFill>
                        <a:latin typeface="Calibri"/>
                        <a:ea typeface="Calibri"/>
                        <a:cs typeface="Calibri"/>
                      </a:endParaRPr>
                    </a:p>
                  </a:txBody>
                  <a:tcPr marL="68580" marR="68580" marT="0" marB="0" anchor="b"/>
                </a:tc>
                <a:tc>
                  <a:txBody>
                    <a:bodyPr/>
                    <a:lstStyle/>
                    <a:p>
                      <a:pPr algn="ctr">
                        <a:lnSpc>
                          <a:spcPct val="115000"/>
                        </a:lnSpc>
                        <a:spcAft>
                          <a:spcPts val="0"/>
                        </a:spcAft>
                      </a:pPr>
                      <a:r>
                        <a:rPr lang="en-IN" sz="1300">
                          <a:solidFill>
                            <a:srgbClr val="000000"/>
                          </a:solidFill>
                          <a:latin typeface="Arial"/>
                          <a:ea typeface="Arial"/>
                          <a:cs typeface="Calibri"/>
                        </a:rPr>
                        <a:t>6.40</a:t>
                      </a:r>
                      <a:endParaRPr lang="en-IN" sz="1300">
                        <a:solidFill>
                          <a:srgbClr val="000000"/>
                        </a:solidFill>
                        <a:latin typeface="Calibri"/>
                        <a:ea typeface="Calibri"/>
                        <a:cs typeface="Calibri"/>
                      </a:endParaRPr>
                    </a:p>
                  </a:txBody>
                  <a:tcPr marL="68580" marR="68580" marT="0" marB="0" anchor="b"/>
                </a:tc>
                <a:tc>
                  <a:txBody>
                    <a:bodyPr/>
                    <a:lstStyle/>
                    <a:p>
                      <a:pPr algn="ctr">
                        <a:lnSpc>
                          <a:spcPct val="115000"/>
                        </a:lnSpc>
                        <a:spcAft>
                          <a:spcPts val="0"/>
                        </a:spcAft>
                      </a:pPr>
                      <a:r>
                        <a:rPr lang="en-IN" sz="1300">
                          <a:solidFill>
                            <a:srgbClr val="000000"/>
                          </a:solidFill>
                          <a:latin typeface="Arial"/>
                          <a:ea typeface="Arial"/>
                          <a:cs typeface="Calibri"/>
                        </a:rPr>
                        <a:t>8.00</a:t>
                      </a:r>
                      <a:endParaRPr lang="en-IN" sz="1300">
                        <a:solidFill>
                          <a:srgbClr val="000000"/>
                        </a:solidFill>
                        <a:latin typeface="Calibri"/>
                        <a:ea typeface="Calibri"/>
                        <a:cs typeface="Calibri"/>
                      </a:endParaRPr>
                    </a:p>
                  </a:txBody>
                  <a:tcPr marL="68580" marR="68580" marT="0" marB="0" anchor="b"/>
                </a:tc>
                <a:tc>
                  <a:txBody>
                    <a:bodyPr/>
                    <a:lstStyle/>
                    <a:p>
                      <a:pPr algn="ctr">
                        <a:lnSpc>
                          <a:spcPct val="115000"/>
                        </a:lnSpc>
                        <a:spcAft>
                          <a:spcPts val="0"/>
                        </a:spcAft>
                      </a:pPr>
                      <a:r>
                        <a:rPr lang="en-IN" sz="1300" dirty="0">
                          <a:solidFill>
                            <a:srgbClr val="000000"/>
                          </a:solidFill>
                          <a:latin typeface="Arial"/>
                          <a:ea typeface="Arial"/>
                          <a:cs typeface="Calibri"/>
                        </a:rPr>
                        <a:t>12.00</a:t>
                      </a:r>
                      <a:endParaRPr lang="en-IN" sz="1300" dirty="0">
                        <a:solidFill>
                          <a:srgbClr val="000000"/>
                        </a:solidFill>
                        <a:latin typeface="Calibri"/>
                        <a:ea typeface="Calibri"/>
                        <a:cs typeface="Calibri"/>
                      </a:endParaRPr>
                    </a:p>
                  </a:txBody>
                  <a:tcPr marL="68580" marR="68580" marT="0" marB="0" anchor="b"/>
                </a:tc>
                <a:tc>
                  <a:txBody>
                    <a:bodyPr/>
                    <a:lstStyle/>
                    <a:p>
                      <a:pPr algn="ctr">
                        <a:lnSpc>
                          <a:spcPct val="115000"/>
                        </a:lnSpc>
                        <a:spcAft>
                          <a:spcPts val="0"/>
                        </a:spcAft>
                      </a:pPr>
                      <a:r>
                        <a:rPr lang="en-IN" sz="1300" dirty="0">
                          <a:solidFill>
                            <a:srgbClr val="000000"/>
                          </a:solidFill>
                          <a:latin typeface="Arial"/>
                          <a:ea typeface="Arial"/>
                          <a:cs typeface="Calibri"/>
                        </a:rPr>
                        <a:t>18.70</a:t>
                      </a:r>
                      <a:endParaRPr lang="en-IN" sz="1300" dirty="0">
                        <a:solidFill>
                          <a:srgbClr val="000000"/>
                        </a:solidFill>
                        <a:latin typeface="Calibri"/>
                        <a:ea typeface="Calibri"/>
                        <a:cs typeface="Calibri"/>
                      </a:endParaRPr>
                    </a:p>
                  </a:txBody>
                  <a:tcPr marL="68580" marR="68580" marT="0" marB="0" anchor="b"/>
                </a:tc>
              </a:tr>
              <a:tr h="370840">
                <a:tc>
                  <a:txBody>
                    <a:bodyPr/>
                    <a:lstStyle/>
                    <a:p>
                      <a:pPr algn="ctr">
                        <a:lnSpc>
                          <a:spcPct val="115000"/>
                        </a:lnSpc>
                        <a:spcAft>
                          <a:spcPts val="0"/>
                        </a:spcAft>
                      </a:pPr>
                      <a:r>
                        <a:rPr lang="en-IN" sz="1300">
                          <a:solidFill>
                            <a:srgbClr val="000000"/>
                          </a:solidFill>
                          <a:latin typeface="Arial"/>
                          <a:ea typeface="Arial"/>
                          <a:cs typeface="Calibri"/>
                        </a:rPr>
                        <a:t>Total</a:t>
                      </a:r>
                      <a:endParaRPr lang="en-IN" sz="1300">
                        <a:solidFill>
                          <a:srgbClr val="000000"/>
                        </a:solidFill>
                        <a:latin typeface="Calibri"/>
                        <a:ea typeface="Calibri"/>
                        <a:cs typeface="Calibri"/>
                      </a:endParaRPr>
                    </a:p>
                  </a:txBody>
                  <a:tcPr marL="68580" marR="68580" marT="0" marB="0" anchor="b"/>
                </a:tc>
                <a:tc>
                  <a:txBody>
                    <a:bodyPr/>
                    <a:lstStyle/>
                    <a:p>
                      <a:pPr algn="ctr">
                        <a:lnSpc>
                          <a:spcPct val="115000"/>
                        </a:lnSpc>
                        <a:spcAft>
                          <a:spcPts val="0"/>
                        </a:spcAft>
                      </a:pPr>
                      <a:r>
                        <a:rPr lang="en-IN" sz="1300">
                          <a:solidFill>
                            <a:srgbClr val="000000"/>
                          </a:solidFill>
                          <a:latin typeface="Arial"/>
                          <a:ea typeface="Arial"/>
                          <a:cs typeface="Calibri"/>
                        </a:rPr>
                        <a:t>75.20</a:t>
                      </a:r>
                      <a:endParaRPr lang="en-IN" sz="1300">
                        <a:solidFill>
                          <a:srgbClr val="000000"/>
                        </a:solidFill>
                        <a:latin typeface="Calibri"/>
                        <a:ea typeface="Calibri"/>
                        <a:cs typeface="Calibri"/>
                      </a:endParaRPr>
                    </a:p>
                  </a:txBody>
                  <a:tcPr marL="68580" marR="68580" marT="0" marB="0" anchor="b"/>
                </a:tc>
                <a:tc>
                  <a:txBody>
                    <a:bodyPr/>
                    <a:lstStyle/>
                    <a:p>
                      <a:pPr algn="ctr">
                        <a:lnSpc>
                          <a:spcPct val="115000"/>
                        </a:lnSpc>
                        <a:spcAft>
                          <a:spcPts val="0"/>
                        </a:spcAft>
                      </a:pPr>
                      <a:r>
                        <a:rPr lang="en-IN" sz="1300">
                          <a:solidFill>
                            <a:srgbClr val="000000"/>
                          </a:solidFill>
                          <a:latin typeface="Arial"/>
                          <a:ea typeface="Arial"/>
                          <a:cs typeface="Calibri"/>
                        </a:rPr>
                        <a:t>52.40</a:t>
                      </a:r>
                      <a:endParaRPr lang="en-IN" sz="1300">
                        <a:solidFill>
                          <a:srgbClr val="000000"/>
                        </a:solidFill>
                        <a:latin typeface="Calibri"/>
                        <a:ea typeface="Calibri"/>
                        <a:cs typeface="Calibri"/>
                      </a:endParaRPr>
                    </a:p>
                  </a:txBody>
                  <a:tcPr marL="68580" marR="68580" marT="0" marB="0" anchor="b"/>
                </a:tc>
                <a:tc>
                  <a:txBody>
                    <a:bodyPr/>
                    <a:lstStyle/>
                    <a:p>
                      <a:pPr algn="ctr">
                        <a:lnSpc>
                          <a:spcPct val="115000"/>
                        </a:lnSpc>
                        <a:spcAft>
                          <a:spcPts val="0"/>
                        </a:spcAft>
                      </a:pPr>
                      <a:r>
                        <a:rPr lang="en-IN" sz="1300">
                          <a:solidFill>
                            <a:srgbClr val="000000"/>
                          </a:solidFill>
                          <a:latin typeface="Arial"/>
                          <a:ea typeface="Arial"/>
                          <a:cs typeface="Calibri"/>
                        </a:rPr>
                        <a:t>46.90</a:t>
                      </a:r>
                      <a:endParaRPr lang="en-IN" sz="1300">
                        <a:solidFill>
                          <a:srgbClr val="000000"/>
                        </a:solidFill>
                        <a:latin typeface="Calibri"/>
                        <a:ea typeface="Calibri"/>
                        <a:cs typeface="Calibri"/>
                      </a:endParaRPr>
                    </a:p>
                  </a:txBody>
                  <a:tcPr marL="68580" marR="68580" marT="0" marB="0" anchor="b"/>
                </a:tc>
                <a:tc>
                  <a:txBody>
                    <a:bodyPr/>
                    <a:lstStyle/>
                    <a:p>
                      <a:pPr algn="ctr">
                        <a:lnSpc>
                          <a:spcPct val="115000"/>
                        </a:lnSpc>
                        <a:spcAft>
                          <a:spcPts val="0"/>
                        </a:spcAft>
                      </a:pPr>
                      <a:r>
                        <a:rPr lang="en-IN" sz="1300" dirty="0">
                          <a:solidFill>
                            <a:srgbClr val="000000"/>
                          </a:solidFill>
                          <a:latin typeface="Arial"/>
                          <a:ea typeface="Arial"/>
                          <a:cs typeface="Calibri"/>
                        </a:rPr>
                        <a:t>47.60</a:t>
                      </a:r>
                      <a:endParaRPr lang="en-IN" sz="1300" dirty="0">
                        <a:solidFill>
                          <a:srgbClr val="000000"/>
                        </a:solidFill>
                        <a:latin typeface="Calibri"/>
                        <a:ea typeface="Calibri"/>
                        <a:cs typeface="Calibri"/>
                      </a:endParaRPr>
                    </a:p>
                  </a:txBody>
                  <a:tcPr marL="68580" marR="68580" marT="0" marB="0" anchor="b"/>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467447430"/>
              </p:ext>
            </p:extLst>
          </p:nvPr>
        </p:nvGraphicFramePr>
        <p:xfrm>
          <a:off x="4648200" y="3429000"/>
          <a:ext cx="4114800" cy="1553528"/>
        </p:xfrm>
        <a:graphic>
          <a:graphicData uri="http://schemas.openxmlformats.org/drawingml/2006/table">
            <a:tbl>
              <a:tblPr firstRow="1" bandRow="1">
                <a:tableStyleId>{93296810-A885-4BE3-A3E7-6D5BEEA58F35}</a:tableStyleId>
              </a:tblPr>
              <a:tblGrid>
                <a:gridCol w="914400"/>
                <a:gridCol w="731520"/>
                <a:gridCol w="822960"/>
                <a:gridCol w="822960"/>
                <a:gridCol w="822960"/>
              </a:tblGrid>
              <a:tr h="370840">
                <a:tc>
                  <a:txBody>
                    <a:bodyPr/>
                    <a:lstStyle/>
                    <a:p>
                      <a:pPr>
                        <a:lnSpc>
                          <a:spcPct val="115000"/>
                        </a:lnSpc>
                        <a:spcAft>
                          <a:spcPts val="0"/>
                        </a:spcAft>
                      </a:pPr>
                      <a:r>
                        <a:rPr lang="en-IN" sz="1300" b="1" dirty="0">
                          <a:solidFill>
                            <a:srgbClr val="FFFFFF"/>
                          </a:solidFill>
                          <a:latin typeface="Arial"/>
                          <a:ea typeface="Arial"/>
                          <a:cs typeface="Calibri"/>
                        </a:rPr>
                        <a:t>Dependency Ratio</a:t>
                      </a:r>
                      <a:endParaRPr lang="en-IN" sz="1300" dirty="0">
                        <a:solidFill>
                          <a:srgbClr val="000000"/>
                        </a:solidFill>
                        <a:latin typeface="Calibri"/>
                        <a:ea typeface="Calibri"/>
                        <a:cs typeface="Calibri"/>
                      </a:endParaRPr>
                    </a:p>
                  </a:txBody>
                  <a:tcPr marL="68580" marR="68580" marT="0" marB="0" anchor="b"/>
                </a:tc>
                <a:tc>
                  <a:txBody>
                    <a:bodyPr/>
                    <a:lstStyle/>
                    <a:p>
                      <a:pPr algn="ctr">
                        <a:lnSpc>
                          <a:spcPct val="115000"/>
                        </a:lnSpc>
                        <a:spcAft>
                          <a:spcPts val="0"/>
                        </a:spcAft>
                      </a:pPr>
                      <a:r>
                        <a:rPr lang="en-IN" sz="1300" b="1">
                          <a:solidFill>
                            <a:srgbClr val="FFFFFF"/>
                          </a:solidFill>
                          <a:latin typeface="Arial"/>
                          <a:ea typeface="Arial"/>
                          <a:cs typeface="Calibri"/>
                        </a:rPr>
                        <a:t>1980</a:t>
                      </a:r>
                      <a:endParaRPr lang="en-IN" sz="1300">
                        <a:solidFill>
                          <a:srgbClr val="000000"/>
                        </a:solidFill>
                        <a:latin typeface="Calibri"/>
                        <a:ea typeface="Calibri"/>
                        <a:cs typeface="Calibri"/>
                      </a:endParaRPr>
                    </a:p>
                  </a:txBody>
                  <a:tcPr marL="68580" marR="68580" marT="0" marB="0" anchor="b"/>
                </a:tc>
                <a:tc>
                  <a:txBody>
                    <a:bodyPr/>
                    <a:lstStyle/>
                    <a:p>
                      <a:pPr algn="ctr">
                        <a:lnSpc>
                          <a:spcPct val="115000"/>
                        </a:lnSpc>
                        <a:spcAft>
                          <a:spcPts val="0"/>
                        </a:spcAft>
                      </a:pPr>
                      <a:r>
                        <a:rPr lang="en-IN" sz="1300" b="1">
                          <a:solidFill>
                            <a:srgbClr val="FFFFFF"/>
                          </a:solidFill>
                          <a:latin typeface="Arial"/>
                          <a:ea typeface="Arial"/>
                          <a:cs typeface="Calibri"/>
                        </a:rPr>
                        <a:t>2013</a:t>
                      </a:r>
                      <a:endParaRPr lang="en-IN" sz="1300">
                        <a:solidFill>
                          <a:srgbClr val="000000"/>
                        </a:solidFill>
                        <a:latin typeface="Calibri"/>
                        <a:ea typeface="Calibri"/>
                        <a:cs typeface="Calibri"/>
                      </a:endParaRPr>
                    </a:p>
                  </a:txBody>
                  <a:tcPr marL="68580" marR="68580" marT="0" marB="0" anchor="b"/>
                </a:tc>
                <a:tc>
                  <a:txBody>
                    <a:bodyPr/>
                    <a:lstStyle/>
                    <a:p>
                      <a:pPr algn="ctr">
                        <a:lnSpc>
                          <a:spcPct val="115000"/>
                        </a:lnSpc>
                        <a:spcAft>
                          <a:spcPts val="0"/>
                        </a:spcAft>
                      </a:pPr>
                      <a:r>
                        <a:rPr lang="en-IN" sz="1300" b="1">
                          <a:solidFill>
                            <a:srgbClr val="FFFFFF"/>
                          </a:solidFill>
                          <a:latin typeface="Arial"/>
                          <a:ea typeface="Arial"/>
                          <a:cs typeface="Calibri"/>
                        </a:rPr>
                        <a:t>2030</a:t>
                      </a:r>
                      <a:endParaRPr lang="en-IN" sz="1300">
                        <a:solidFill>
                          <a:srgbClr val="000000"/>
                        </a:solidFill>
                        <a:latin typeface="Calibri"/>
                        <a:ea typeface="Calibri"/>
                        <a:cs typeface="Calibri"/>
                      </a:endParaRPr>
                    </a:p>
                  </a:txBody>
                  <a:tcPr marL="68580" marR="68580" marT="0" marB="0" anchor="b"/>
                </a:tc>
                <a:tc>
                  <a:txBody>
                    <a:bodyPr/>
                    <a:lstStyle/>
                    <a:p>
                      <a:pPr algn="ctr">
                        <a:lnSpc>
                          <a:spcPct val="115000"/>
                        </a:lnSpc>
                        <a:spcAft>
                          <a:spcPts val="0"/>
                        </a:spcAft>
                      </a:pPr>
                      <a:r>
                        <a:rPr lang="en-IN" sz="1300" b="1">
                          <a:solidFill>
                            <a:srgbClr val="FFFFFF"/>
                          </a:solidFill>
                          <a:latin typeface="Arial"/>
                          <a:ea typeface="Arial"/>
                          <a:cs typeface="Calibri"/>
                        </a:rPr>
                        <a:t>2050</a:t>
                      </a:r>
                      <a:endParaRPr lang="en-IN" sz="1300">
                        <a:solidFill>
                          <a:srgbClr val="000000"/>
                        </a:solidFill>
                        <a:latin typeface="Calibri"/>
                        <a:ea typeface="Calibri"/>
                        <a:cs typeface="Calibri"/>
                      </a:endParaRPr>
                    </a:p>
                  </a:txBody>
                  <a:tcPr marL="68580" marR="68580" marT="0" marB="0" anchor="b"/>
                </a:tc>
              </a:tr>
              <a:tr h="370840">
                <a:tc>
                  <a:txBody>
                    <a:bodyPr/>
                    <a:lstStyle/>
                    <a:p>
                      <a:pPr>
                        <a:lnSpc>
                          <a:spcPct val="115000"/>
                        </a:lnSpc>
                        <a:spcAft>
                          <a:spcPts val="0"/>
                        </a:spcAft>
                      </a:pPr>
                      <a:r>
                        <a:rPr lang="en-IN" sz="1300">
                          <a:solidFill>
                            <a:srgbClr val="000000"/>
                          </a:solidFill>
                          <a:latin typeface="Arial"/>
                          <a:ea typeface="Arial"/>
                          <a:cs typeface="Calibri"/>
                        </a:rPr>
                        <a:t>Child</a:t>
                      </a:r>
                      <a:endParaRPr lang="en-IN" sz="1300">
                        <a:solidFill>
                          <a:srgbClr val="000000"/>
                        </a:solidFill>
                        <a:latin typeface="Calibri"/>
                        <a:ea typeface="Calibri"/>
                        <a:cs typeface="Calibri"/>
                      </a:endParaRPr>
                    </a:p>
                  </a:txBody>
                  <a:tcPr marL="68580" marR="68580" marT="0" marB="0" anchor="b"/>
                </a:tc>
                <a:tc>
                  <a:txBody>
                    <a:bodyPr/>
                    <a:lstStyle/>
                    <a:p>
                      <a:pPr algn="ctr">
                        <a:lnSpc>
                          <a:spcPct val="115000"/>
                        </a:lnSpc>
                        <a:spcAft>
                          <a:spcPts val="0"/>
                        </a:spcAft>
                      </a:pPr>
                      <a:r>
                        <a:rPr lang="en-IN" sz="1300" dirty="0">
                          <a:solidFill>
                            <a:srgbClr val="000000"/>
                          </a:solidFill>
                          <a:latin typeface="Arial"/>
                          <a:ea typeface="Arial"/>
                          <a:cs typeface="Calibri"/>
                        </a:rPr>
                        <a:t>34.20</a:t>
                      </a:r>
                      <a:endParaRPr lang="en-IN" sz="1300" dirty="0">
                        <a:solidFill>
                          <a:srgbClr val="000000"/>
                        </a:solidFill>
                        <a:latin typeface="Calibri"/>
                        <a:ea typeface="Calibri"/>
                        <a:cs typeface="Calibri"/>
                      </a:endParaRPr>
                    </a:p>
                  </a:txBody>
                  <a:tcPr marL="68580" marR="68580" marT="0" marB="0" anchor="b"/>
                </a:tc>
                <a:tc>
                  <a:txBody>
                    <a:bodyPr/>
                    <a:lstStyle/>
                    <a:p>
                      <a:pPr algn="ctr">
                        <a:lnSpc>
                          <a:spcPct val="115000"/>
                        </a:lnSpc>
                        <a:spcAft>
                          <a:spcPts val="0"/>
                        </a:spcAft>
                      </a:pPr>
                      <a:r>
                        <a:rPr lang="en-IN" sz="1300" dirty="0">
                          <a:solidFill>
                            <a:srgbClr val="000000"/>
                          </a:solidFill>
                          <a:latin typeface="Arial"/>
                          <a:ea typeface="Arial"/>
                          <a:cs typeface="Calibri"/>
                        </a:rPr>
                        <a:t>24.60</a:t>
                      </a:r>
                      <a:endParaRPr lang="en-IN" sz="1300" dirty="0">
                        <a:solidFill>
                          <a:srgbClr val="000000"/>
                        </a:solidFill>
                        <a:latin typeface="Calibri"/>
                        <a:ea typeface="Calibri"/>
                        <a:cs typeface="Calibri"/>
                      </a:endParaRPr>
                    </a:p>
                  </a:txBody>
                  <a:tcPr marL="68580" marR="68580" marT="0" marB="0" anchor="b"/>
                </a:tc>
                <a:tc>
                  <a:txBody>
                    <a:bodyPr/>
                    <a:lstStyle/>
                    <a:p>
                      <a:pPr algn="ctr">
                        <a:lnSpc>
                          <a:spcPct val="115000"/>
                        </a:lnSpc>
                        <a:spcAft>
                          <a:spcPts val="0"/>
                        </a:spcAft>
                      </a:pPr>
                      <a:r>
                        <a:rPr lang="en-IN" sz="1300">
                          <a:solidFill>
                            <a:srgbClr val="000000"/>
                          </a:solidFill>
                          <a:latin typeface="Arial"/>
                          <a:ea typeface="Arial"/>
                          <a:cs typeface="Calibri"/>
                        </a:rPr>
                        <a:t>26.30</a:t>
                      </a:r>
                      <a:endParaRPr lang="en-IN" sz="1300">
                        <a:solidFill>
                          <a:srgbClr val="000000"/>
                        </a:solidFill>
                        <a:latin typeface="Calibri"/>
                        <a:ea typeface="Calibri"/>
                        <a:cs typeface="Calibri"/>
                      </a:endParaRPr>
                    </a:p>
                  </a:txBody>
                  <a:tcPr marL="68580" marR="68580" marT="0" marB="0" anchor="b"/>
                </a:tc>
                <a:tc>
                  <a:txBody>
                    <a:bodyPr/>
                    <a:lstStyle/>
                    <a:p>
                      <a:pPr algn="ctr">
                        <a:lnSpc>
                          <a:spcPct val="115000"/>
                        </a:lnSpc>
                        <a:spcAft>
                          <a:spcPts val="0"/>
                        </a:spcAft>
                      </a:pPr>
                      <a:r>
                        <a:rPr lang="en-IN" sz="1300">
                          <a:solidFill>
                            <a:srgbClr val="000000"/>
                          </a:solidFill>
                          <a:latin typeface="Arial"/>
                          <a:ea typeface="Arial"/>
                          <a:cs typeface="Calibri"/>
                        </a:rPr>
                        <a:t>27.70</a:t>
                      </a:r>
                      <a:endParaRPr lang="en-IN" sz="1300">
                        <a:solidFill>
                          <a:srgbClr val="000000"/>
                        </a:solidFill>
                        <a:latin typeface="Calibri"/>
                        <a:ea typeface="Calibri"/>
                        <a:cs typeface="Calibri"/>
                      </a:endParaRPr>
                    </a:p>
                  </a:txBody>
                  <a:tcPr marL="68580" marR="68580" marT="0" marB="0" anchor="b"/>
                </a:tc>
              </a:tr>
              <a:tr h="370840">
                <a:tc>
                  <a:txBody>
                    <a:bodyPr/>
                    <a:lstStyle/>
                    <a:p>
                      <a:pPr>
                        <a:lnSpc>
                          <a:spcPct val="115000"/>
                        </a:lnSpc>
                        <a:spcAft>
                          <a:spcPts val="0"/>
                        </a:spcAft>
                      </a:pPr>
                      <a:r>
                        <a:rPr lang="en-IN" sz="1300">
                          <a:solidFill>
                            <a:srgbClr val="000000"/>
                          </a:solidFill>
                          <a:latin typeface="Arial"/>
                          <a:ea typeface="Arial"/>
                          <a:cs typeface="Calibri"/>
                        </a:rPr>
                        <a:t>Old-age</a:t>
                      </a:r>
                      <a:endParaRPr lang="en-IN" sz="1300">
                        <a:solidFill>
                          <a:srgbClr val="000000"/>
                        </a:solidFill>
                        <a:latin typeface="Calibri"/>
                        <a:ea typeface="Calibri"/>
                        <a:cs typeface="Calibri"/>
                      </a:endParaRPr>
                    </a:p>
                  </a:txBody>
                  <a:tcPr marL="68580" marR="68580" marT="0" marB="0" anchor="b"/>
                </a:tc>
                <a:tc>
                  <a:txBody>
                    <a:bodyPr/>
                    <a:lstStyle/>
                    <a:p>
                      <a:pPr algn="ctr">
                        <a:lnSpc>
                          <a:spcPct val="115000"/>
                        </a:lnSpc>
                        <a:spcAft>
                          <a:spcPts val="0"/>
                        </a:spcAft>
                      </a:pPr>
                      <a:r>
                        <a:rPr lang="en-IN" sz="1300">
                          <a:solidFill>
                            <a:srgbClr val="000000"/>
                          </a:solidFill>
                          <a:latin typeface="Arial"/>
                          <a:ea typeface="Arial"/>
                          <a:cs typeface="Calibri"/>
                        </a:rPr>
                        <a:t>17.80</a:t>
                      </a:r>
                      <a:endParaRPr lang="en-IN" sz="1300">
                        <a:solidFill>
                          <a:srgbClr val="000000"/>
                        </a:solidFill>
                        <a:latin typeface="Calibri"/>
                        <a:ea typeface="Calibri"/>
                        <a:cs typeface="Calibri"/>
                      </a:endParaRPr>
                    </a:p>
                  </a:txBody>
                  <a:tcPr marL="68580" marR="68580" marT="0" marB="0" anchor="b"/>
                </a:tc>
                <a:tc>
                  <a:txBody>
                    <a:bodyPr/>
                    <a:lstStyle/>
                    <a:p>
                      <a:pPr algn="ctr">
                        <a:lnSpc>
                          <a:spcPct val="115000"/>
                        </a:lnSpc>
                        <a:spcAft>
                          <a:spcPts val="0"/>
                        </a:spcAft>
                      </a:pPr>
                      <a:r>
                        <a:rPr lang="en-IN" sz="1300">
                          <a:solidFill>
                            <a:srgbClr val="000000"/>
                          </a:solidFill>
                          <a:latin typeface="Arial"/>
                          <a:ea typeface="Arial"/>
                          <a:cs typeface="Calibri"/>
                        </a:rPr>
                        <a:t>25.30</a:t>
                      </a:r>
                      <a:endParaRPr lang="en-IN" sz="1300">
                        <a:solidFill>
                          <a:srgbClr val="000000"/>
                        </a:solidFill>
                        <a:latin typeface="Calibri"/>
                        <a:ea typeface="Calibri"/>
                        <a:cs typeface="Calibri"/>
                      </a:endParaRPr>
                    </a:p>
                  </a:txBody>
                  <a:tcPr marL="68580" marR="68580" marT="0" marB="0" anchor="b"/>
                </a:tc>
                <a:tc>
                  <a:txBody>
                    <a:bodyPr/>
                    <a:lstStyle/>
                    <a:p>
                      <a:pPr algn="ctr">
                        <a:lnSpc>
                          <a:spcPct val="115000"/>
                        </a:lnSpc>
                        <a:spcAft>
                          <a:spcPts val="0"/>
                        </a:spcAft>
                      </a:pPr>
                      <a:r>
                        <a:rPr lang="en-IN" sz="1300" dirty="0">
                          <a:solidFill>
                            <a:srgbClr val="000000"/>
                          </a:solidFill>
                          <a:latin typeface="Arial"/>
                          <a:ea typeface="Arial"/>
                          <a:cs typeface="Calibri"/>
                        </a:rPr>
                        <a:t>36.60</a:t>
                      </a:r>
                      <a:endParaRPr lang="en-IN" sz="1300" dirty="0">
                        <a:solidFill>
                          <a:srgbClr val="000000"/>
                        </a:solidFill>
                        <a:latin typeface="Calibri"/>
                        <a:ea typeface="Calibri"/>
                        <a:cs typeface="Calibri"/>
                      </a:endParaRPr>
                    </a:p>
                  </a:txBody>
                  <a:tcPr marL="68580" marR="68580" marT="0" marB="0" anchor="b"/>
                </a:tc>
                <a:tc>
                  <a:txBody>
                    <a:bodyPr/>
                    <a:lstStyle/>
                    <a:p>
                      <a:pPr algn="ctr">
                        <a:lnSpc>
                          <a:spcPct val="115000"/>
                        </a:lnSpc>
                        <a:spcAft>
                          <a:spcPts val="0"/>
                        </a:spcAft>
                      </a:pPr>
                      <a:r>
                        <a:rPr lang="en-IN" sz="1300">
                          <a:solidFill>
                            <a:srgbClr val="000000"/>
                          </a:solidFill>
                          <a:latin typeface="Arial"/>
                          <a:ea typeface="Arial"/>
                          <a:cs typeface="Calibri"/>
                        </a:rPr>
                        <a:t>44.40</a:t>
                      </a:r>
                      <a:endParaRPr lang="en-IN" sz="1300">
                        <a:solidFill>
                          <a:srgbClr val="000000"/>
                        </a:solidFill>
                        <a:latin typeface="Calibri"/>
                        <a:ea typeface="Calibri"/>
                        <a:cs typeface="Calibri"/>
                      </a:endParaRPr>
                    </a:p>
                  </a:txBody>
                  <a:tcPr marL="68580" marR="68580" marT="0" marB="0" anchor="b"/>
                </a:tc>
              </a:tr>
              <a:tr h="370840">
                <a:tc>
                  <a:txBody>
                    <a:bodyPr/>
                    <a:lstStyle/>
                    <a:p>
                      <a:pPr>
                        <a:lnSpc>
                          <a:spcPct val="115000"/>
                        </a:lnSpc>
                        <a:spcAft>
                          <a:spcPts val="0"/>
                        </a:spcAft>
                      </a:pPr>
                      <a:r>
                        <a:rPr lang="en-IN" sz="1300">
                          <a:solidFill>
                            <a:srgbClr val="000000"/>
                          </a:solidFill>
                          <a:latin typeface="Arial"/>
                          <a:ea typeface="Arial"/>
                          <a:cs typeface="Calibri"/>
                        </a:rPr>
                        <a:t>Total</a:t>
                      </a:r>
                      <a:endParaRPr lang="en-IN" sz="1300">
                        <a:solidFill>
                          <a:srgbClr val="000000"/>
                        </a:solidFill>
                        <a:latin typeface="Calibri"/>
                        <a:ea typeface="Calibri"/>
                        <a:cs typeface="Calibri"/>
                      </a:endParaRPr>
                    </a:p>
                  </a:txBody>
                  <a:tcPr marL="68580" marR="68580" marT="0" marB="0" anchor="b"/>
                </a:tc>
                <a:tc>
                  <a:txBody>
                    <a:bodyPr/>
                    <a:lstStyle/>
                    <a:p>
                      <a:pPr algn="ctr">
                        <a:lnSpc>
                          <a:spcPct val="115000"/>
                        </a:lnSpc>
                        <a:spcAft>
                          <a:spcPts val="0"/>
                        </a:spcAft>
                      </a:pPr>
                      <a:r>
                        <a:rPr lang="en-IN" sz="1300" dirty="0">
                          <a:solidFill>
                            <a:srgbClr val="000000"/>
                          </a:solidFill>
                          <a:latin typeface="Arial"/>
                          <a:ea typeface="Arial"/>
                          <a:cs typeface="Calibri"/>
                        </a:rPr>
                        <a:t>52.00</a:t>
                      </a:r>
                      <a:endParaRPr lang="en-IN" sz="1300" dirty="0">
                        <a:solidFill>
                          <a:srgbClr val="000000"/>
                        </a:solidFill>
                        <a:latin typeface="Calibri"/>
                        <a:ea typeface="Calibri"/>
                        <a:cs typeface="Calibri"/>
                      </a:endParaRPr>
                    </a:p>
                  </a:txBody>
                  <a:tcPr marL="68580" marR="68580" marT="0" marB="0" anchor="b"/>
                </a:tc>
                <a:tc>
                  <a:txBody>
                    <a:bodyPr/>
                    <a:lstStyle/>
                    <a:p>
                      <a:pPr algn="ctr">
                        <a:lnSpc>
                          <a:spcPct val="115000"/>
                        </a:lnSpc>
                        <a:spcAft>
                          <a:spcPts val="0"/>
                        </a:spcAft>
                      </a:pPr>
                      <a:r>
                        <a:rPr lang="en-IN" sz="1300" dirty="0">
                          <a:solidFill>
                            <a:srgbClr val="000000"/>
                          </a:solidFill>
                          <a:latin typeface="Arial"/>
                          <a:ea typeface="Arial"/>
                          <a:cs typeface="Calibri"/>
                        </a:rPr>
                        <a:t>49.90</a:t>
                      </a:r>
                      <a:endParaRPr lang="en-IN" sz="1300" dirty="0">
                        <a:solidFill>
                          <a:srgbClr val="000000"/>
                        </a:solidFill>
                        <a:latin typeface="Calibri"/>
                        <a:ea typeface="Calibri"/>
                        <a:cs typeface="Calibri"/>
                      </a:endParaRPr>
                    </a:p>
                  </a:txBody>
                  <a:tcPr marL="68580" marR="68580" marT="0" marB="0" anchor="b"/>
                </a:tc>
                <a:tc>
                  <a:txBody>
                    <a:bodyPr/>
                    <a:lstStyle/>
                    <a:p>
                      <a:pPr algn="ctr">
                        <a:lnSpc>
                          <a:spcPct val="115000"/>
                        </a:lnSpc>
                        <a:spcAft>
                          <a:spcPts val="0"/>
                        </a:spcAft>
                      </a:pPr>
                      <a:r>
                        <a:rPr lang="en-IN" sz="1300">
                          <a:solidFill>
                            <a:srgbClr val="000000"/>
                          </a:solidFill>
                          <a:latin typeface="Arial"/>
                          <a:ea typeface="Arial"/>
                          <a:cs typeface="Calibri"/>
                        </a:rPr>
                        <a:t>62.80</a:t>
                      </a:r>
                      <a:endParaRPr lang="en-IN" sz="1300">
                        <a:solidFill>
                          <a:srgbClr val="000000"/>
                        </a:solidFill>
                        <a:latin typeface="Calibri"/>
                        <a:ea typeface="Calibri"/>
                        <a:cs typeface="Calibri"/>
                      </a:endParaRPr>
                    </a:p>
                  </a:txBody>
                  <a:tcPr marL="68580" marR="68580" marT="0" marB="0" anchor="b"/>
                </a:tc>
                <a:tc>
                  <a:txBody>
                    <a:bodyPr/>
                    <a:lstStyle/>
                    <a:p>
                      <a:pPr algn="ctr">
                        <a:lnSpc>
                          <a:spcPct val="115000"/>
                        </a:lnSpc>
                        <a:spcAft>
                          <a:spcPts val="0"/>
                        </a:spcAft>
                      </a:pPr>
                      <a:r>
                        <a:rPr lang="en-IN" sz="1300" dirty="0">
                          <a:solidFill>
                            <a:srgbClr val="000000"/>
                          </a:solidFill>
                          <a:latin typeface="Arial"/>
                          <a:ea typeface="Arial"/>
                          <a:cs typeface="Calibri"/>
                        </a:rPr>
                        <a:t>72.10</a:t>
                      </a:r>
                      <a:endParaRPr lang="en-IN" sz="1300" dirty="0">
                        <a:solidFill>
                          <a:srgbClr val="000000"/>
                        </a:solidFill>
                        <a:latin typeface="Calibri"/>
                        <a:ea typeface="Calibri"/>
                        <a:cs typeface="Calibri"/>
                      </a:endParaRPr>
                    </a:p>
                  </a:txBody>
                  <a:tcPr marL="68580" marR="68580" marT="0" marB="0" anchor="b"/>
                </a:tc>
              </a:tr>
            </a:tbl>
          </a:graphicData>
        </a:graphic>
      </p:graphicFrame>
      <p:sp>
        <p:nvSpPr>
          <p:cNvPr id="12" name="TextBox 11"/>
          <p:cNvSpPr txBox="1"/>
          <p:nvPr/>
        </p:nvSpPr>
        <p:spPr>
          <a:xfrm>
            <a:off x="4724400" y="1219200"/>
            <a:ext cx="1447800" cy="369332"/>
          </a:xfrm>
          <a:prstGeom prst="rect">
            <a:avLst/>
          </a:prstGeom>
          <a:noFill/>
        </p:spPr>
        <p:txBody>
          <a:bodyPr wrap="square" rtlCol="0">
            <a:spAutoFit/>
          </a:bodyPr>
          <a:lstStyle/>
          <a:p>
            <a:r>
              <a:rPr lang="en-US" dirty="0" smtClean="0"/>
              <a:t>India</a:t>
            </a:r>
            <a:endParaRPr lang="en-IN" dirty="0"/>
          </a:p>
        </p:txBody>
      </p:sp>
      <p:sp>
        <p:nvSpPr>
          <p:cNvPr id="13" name="TextBox 12"/>
          <p:cNvSpPr txBox="1"/>
          <p:nvPr/>
        </p:nvSpPr>
        <p:spPr>
          <a:xfrm>
            <a:off x="4648200" y="3124200"/>
            <a:ext cx="1981200" cy="369332"/>
          </a:xfrm>
          <a:prstGeom prst="rect">
            <a:avLst/>
          </a:prstGeom>
          <a:noFill/>
        </p:spPr>
        <p:txBody>
          <a:bodyPr wrap="square" rtlCol="0">
            <a:spAutoFit/>
          </a:bodyPr>
          <a:lstStyle/>
          <a:p>
            <a:r>
              <a:rPr lang="en-US" dirty="0" smtClean="0"/>
              <a:t>More Developed</a:t>
            </a:r>
            <a:endParaRPr lang="en-IN" dirty="0"/>
          </a:p>
        </p:txBody>
      </p:sp>
      <p:graphicFrame>
        <p:nvGraphicFramePr>
          <p:cNvPr id="10" name="Table 9"/>
          <p:cNvGraphicFramePr>
            <a:graphicFrameLocks noGrp="1"/>
          </p:cNvGraphicFramePr>
          <p:nvPr>
            <p:extLst>
              <p:ext uri="{D42A27DB-BD31-4B8C-83A1-F6EECF244321}">
                <p14:modId xmlns:p14="http://schemas.microsoft.com/office/powerpoint/2010/main" val="957967427"/>
              </p:ext>
            </p:extLst>
          </p:nvPr>
        </p:nvGraphicFramePr>
        <p:xfrm>
          <a:off x="4700516" y="5131497"/>
          <a:ext cx="4038600" cy="1216597"/>
        </p:xfrm>
        <a:graphic>
          <a:graphicData uri="http://schemas.openxmlformats.org/drawingml/2006/table">
            <a:tbl>
              <a:tblPr firstRow="1" bandRow="1">
                <a:tableStyleId>{93296810-A885-4BE3-A3E7-6D5BEEA58F35}</a:tableStyleId>
              </a:tblPr>
              <a:tblGrid>
                <a:gridCol w="1346200"/>
                <a:gridCol w="1346200"/>
                <a:gridCol w="1346200"/>
              </a:tblGrid>
              <a:tr h="370840">
                <a:tc>
                  <a:txBody>
                    <a:bodyPr/>
                    <a:lstStyle/>
                    <a:p>
                      <a:pPr>
                        <a:lnSpc>
                          <a:spcPct val="115000"/>
                        </a:lnSpc>
                        <a:spcAft>
                          <a:spcPts val="0"/>
                        </a:spcAft>
                      </a:pPr>
                      <a:r>
                        <a:rPr lang="en-IN" sz="1400" b="1" dirty="0">
                          <a:solidFill>
                            <a:srgbClr val="FFFFFF"/>
                          </a:solidFill>
                          <a:latin typeface="Arial"/>
                          <a:ea typeface="Arial"/>
                          <a:cs typeface="Calibri"/>
                        </a:rPr>
                        <a:t>Region</a:t>
                      </a:r>
                      <a:endParaRPr lang="en-IN" sz="1400" dirty="0">
                        <a:solidFill>
                          <a:srgbClr val="000000"/>
                        </a:solidFill>
                        <a:latin typeface="Calibri"/>
                        <a:ea typeface="Calibri"/>
                        <a:cs typeface="Calibri"/>
                      </a:endParaRPr>
                    </a:p>
                  </a:txBody>
                  <a:tcPr marL="68580" marR="68580" marT="0" marB="0" anchor="b"/>
                </a:tc>
                <a:tc>
                  <a:txBody>
                    <a:bodyPr/>
                    <a:lstStyle/>
                    <a:p>
                      <a:pPr algn="ctr">
                        <a:lnSpc>
                          <a:spcPct val="115000"/>
                        </a:lnSpc>
                        <a:spcAft>
                          <a:spcPts val="0"/>
                        </a:spcAft>
                      </a:pPr>
                      <a:r>
                        <a:rPr lang="en-IN" sz="1400" b="1">
                          <a:solidFill>
                            <a:srgbClr val="FFFFFF"/>
                          </a:solidFill>
                          <a:latin typeface="Arial"/>
                          <a:ea typeface="Arial"/>
                          <a:cs typeface="Calibri"/>
                        </a:rPr>
                        <a:t>Female</a:t>
                      </a:r>
                      <a:endParaRPr lang="en-IN" sz="1400">
                        <a:solidFill>
                          <a:srgbClr val="000000"/>
                        </a:solidFill>
                        <a:latin typeface="Calibri"/>
                        <a:ea typeface="Calibri"/>
                        <a:cs typeface="Calibri"/>
                      </a:endParaRPr>
                    </a:p>
                  </a:txBody>
                  <a:tcPr marL="68580" marR="68580" marT="0" marB="0" anchor="b"/>
                </a:tc>
                <a:tc>
                  <a:txBody>
                    <a:bodyPr/>
                    <a:lstStyle/>
                    <a:p>
                      <a:pPr algn="ctr">
                        <a:lnSpc>
                          <a:spcPct val="115000"/>
                        </a:lnSpc>
                        <a:spcAft>
                          <a:spcPts val="0"/>
                        </a:spcAft>
                      </a:pPr>
                      <a:r>
                        <a:rPr lang="en-IN" sz="1400" b="1">
                          <a:solidFill>
                            <a:srgbClr val="FFFFFF"/>
                          </a:solidFill>
                          <a:latin typeface="Arial"/>
                          <a:ea typeface="Arial"/>
                          <a:cs typeface="Calibri"/>
                        </a:rPr>
                        <a:t>Male</a:t>
                      </a:r>
                      <a:endParaRPr lang="en-IN" sz="1400">
                        <a:solidFill>
                          <a:srgbClr val="000000"/>
                        </a:solidFill>
                        <a:latin typeface="Calibri"/>
                        <a:ea typeface="Calibri"/>
                        <a:cs typeface="Calibri"/>
                      </a:endParaRPr>
                    </a:p>
                  </a:txBody>
                  <a:tcPr marL="68580" marR="68580" marT="0" marB="0" anchor="b"/>
                </a:tc>
              </a:tr>
              <a:tr h="370840">
                <a:tc>
                  <a:txBody>
                    <a:bodyPr/>
                    <a:lstStyle/>
                    <a:p>
                      <a:pPr>
                        <a:lnSpc>
                          <a:spcPct val="115000"/>
                        </a:lnSpc>
                        <a:spcAft>
                          <a:spcPts val="0"/>
                        </a:spcAft>
                      </a:pPr>
                      <a:r>
                        <a:rPr lang="en-IN" sz="1400">
                          <a:solidFill>
                            <a:srgbClr val="000000"/>
                          </a:solidFill>
                          <a:latin typeface="Arial"/>
                          <a:ea typeface="Arial"/>
                          <a:cs typeface="Calibri"/>
                        </a:rPr>
                        <a:t>India</a:t>
                      </a:r>
                      <a:endParaRPr lang="en-IN" sz="1400">
                        <a:solidFill>
                          <a:srgbClr val="000000"/>
                        </a:solidFill>
                        <a:latin typeface="Calibri"/>
                        <a:ea typeface="Calibri"/>
                        <a:cs typeface="Calibri"/>
                      </a:endParaRPr>
                    </a:p>
                  </a:txBody>
                  <a:tcPr marL="68580" marR="68580" marT="0" marB="0" anchor="b"/>
                </a:tc>
                <a:tc>
                  <a:txBody>
                    <a:bodyPr/>
                    <a:lstStyle/>
                    <a:p>
                      <a:pPr algn="ctr">
                        <a:lnSpc>
                          <a:spcPct val="115000"/>
                        </a:lnSpc>
                        <a:spcAft>
                          <a:spcPts val="0"/>
                        </a:spcAft>
                      </a:pPr>
                      <a:r>
                        <a:rPr lang="en-IN" sz="1400">
                          <a:solidFill>
                            <a:srgbClr val="000000"/>
                          </a:solidFill>
                          <a:latin typeface="Arial"/>
                          <a:ea typeface="Arial"/>
                          <a:cs typeface="Calibri"/>
                        </a:rPr>
                        <a:t>15.8</a:t>
                      </a:r>
                      <a:endParaRPr lang="en-IN" sz="1400">
                        <a:solidFill>
                          <a:srgbClr val="000000"/>
                        </a:solidFill>
                        <a:latin typeface="Calibri"/>
                        <a:ea typeface="Calibri"/>
                        <a:cs typeface="Calibri"/>
                      </a:endParaRPr>
                    </a:p>
                  </a:txBody>
                  <a:tcPr marL="68580" marR="68580" marT="0" marB="0" anchor="b"/>
                </a:tc>
                <a:tc>
                  <a:txBody>
                    <a:bodyPr/>
                    <a:lstStyle/>
                    <a:p>
                      <a:pPr algn="ctr">
                        <a:lnSpc>
                          <a:spcPct val="115000"/>
                        </a:lnSpc>
                        <a:spcAft>
                          <a:spcPts val="0"/>
                        </a:spcAft>
                      </a:pPr>
                      <a:r>
                        <a:rPr lang="en-IN" sz="1400">
                          <a:solidFill>
                            <a:srgbClr val="000000"/>
                          </a:solidFill>
                          <a:latin typeface="Arial"/>
                          <a:ea typeface="Arial"/>
                          <a:cs typeface="Calibri"/>
                        </a:rPr>
                        <a:t>17.3</a:t>
                      </a:r>
                      <a:endParaRPr lang="en-IN" sz="1400">
                        <a:solidFill>
                          <a:srgbClr val="000000"/>
                        </a:solidFill>
                        <a:latin typeface="Calibri"/>
                        <a:ea typeface="Calibri"/>
                        <a:cs typeface="Calibri"/>
                      </a:endParaRPr>
                    </a:p>
                  </a:txBody>
                  <a:tcPr marL="68580" marR="68580" marT="0" marB="0" anchor="b"/>
                </a:tc>
              </a:tr>
              <a:tr h="370840">
                <a:tc>
                  <a:txBody>
                    <a:bodyPr/>
                    <a:lstStyle/>
                    <a:p>
                      <a:pPr>
                        <a:lnSpc>
                          <a:spcPct val="115000"/>
                        </a:lnSpc>
                        <a:spcAft>
                          <a:spcPts val="0"/>
                        </a:spcAft>
                      </a:pPr>
                      <a:r>
                        <a:rPr lang="en-IN" sz="1400" dirty="0">
                          <a:solidFill>
                            <a:srgbClr val="000000"/>
                          </a:solidFill>
                          <a:latin typeface="Arial"/>
                          <a:ea typeface="Arial"/>
                          <a:cs typeface="Calibri"/>
                        </a:rPr>
                        <a:t>More Developed</a:t>
                      </a:r>
                      <a:endParaRPr lang="en-IN" sz="1400" dirty="0">
                        <a:solidFill>
                          <a:srgbClr val="000000"/>
                        </a:solidFill>
                        <a:latin typeface="Calibri"/>
                        <a:ea typeface="Calibri"/>
                        <a:cs typeface="Calibri"/>
                      </a:endParaRPr>
                    </a:p>
                  </a:txBody>
                  <a:tcPr marL="68580" marR="68580" marT="0" marB="0" anchor="b"/>
                </a:tc>
                <a:tc>
                  <a:txBody>
                    <a:bodyPr/>
                    <a:lstStyle/>
                    <a:p>
                      <a:pPr algn="ctr">
                        <a:lnSpc>
                          <a:spcPct val="115000"/>
                        </a:lnSpc>
                        <a:spcAft>
                          <a:spcPts val="0"/>
                        </a:spcAft>
                      </a:pPr>
                      <a:r>
                        <a:rPr lang="en-IN" sz="1400" dirty="0">
                          <a:solidFill>
                            <a:srgbClr val="000000"/>
                          </a:solidFill>
                          <a:latin typeface="Arial"/>
                          <a:ea typeface="Arial"/>
                          <a:cs typeface="Calibri"/>
                        </a:rPr>
                        <a:t>73.4</a:t>
                      </a:r>
                      <a:endParaRPr lang="en-IN" sz="1400" dirty="0">
                        <a:solidFill>
                          <a:srgbClr val="000000"/>
                        </a:solidFill>
                        <a:latin typeface="Calibri"/>
                        <a:ea typeface="Calibri"/>
                        <a:cs typeface="Calibri"/>
                      </a:endParaRPr>
                    </a:p>
                  </a:txBody>
                  <a:tcPr marL="68580" marR="68580" marT="0" marB="0" anchor="b"/>
                </a:tc>
                <a:tc>
                  <a:txBody>
                    <a:bodyPr/>
                    <a:lstStyle/>
                    <a:p>
                      <a:pPr algn="ctr">
                        <a:lnSpc>
                          <a:spcPct val="115000"/>
                        </a:lnSpc>
                        <a:spcAft>
                          <a:spcPts val="0"/>
                        </a:spcAft>
                      </a:pPr>
                      <a:r>
                        <a:rPr lang="en-IN" sz="1400" dirty="0">
                          <a:solidFill>
                            <a:srgbClr val="000000"/>
                          </a:solidFill>
                          <a:latin typeface="Arial"/>
                          <a:ea typeface="Arial"/>
                          <a:cs typeface="Calibri"/>
                        </a:rPr>
                        <a:t>75.1</a:t>
                      </a:r>
                      <a:endParaRPr lang="en-IN" sz="1400" dirty="0">
                        <a:solidFill>
                          <a:srgbClr val="000000"/>
                        </a:solidFill>
                        <a:latin typeface="Calibri"/>
                        <a:ea typeface="Calibri"/>
                        <a:cs typeface="Calibri"/>
                      </a:endParaRPr>
                    </a:p>
                  </a:txBody>
                  <a:tcPr marL="68580" marR="68580" marT="0" marB="0" anchor="b"/>
                </a:tc>
              </a:tr>
            </a:tbl>
          </a:graphicData>
        </a:graphic>
      </p:graphicFrame>
      <p:sp>
        <p:nvSpPr>
          <p:cNvPr id="14" name="TextBox 13"/>
          <p:cNvSpPr txBox="1"/>
          <p:nvPr/>
        </p:nvSpPr>
        <p:spPr>
          <a:xfrm>
            <a:off x="3162300" y="6383988"/>
            <a:ext cx="4953000" cy="369332"/>
          </a:xfrm>
          <a:prstGeom prst="rect">
            <a:avLst/>
          </a:prstGeom>
          <a:noFill/>
        </p:spPr>
        <p:txBody>
          <a:bodyPr wrap="square" rtlCol="0">
            <a:spAutoFit/>
          </a:bodyPr>
          <a:lstStyle/>
          <a:p>
            <a:r>
              <a:rPr lang="en-IN" dirty="0" smtClean="0"/>
              <a:t>2013,Proportion living independently, age 60+ (%)</a:t>
            </a:r>
            <a:endParaRPr lang="en-IN" dirty="0"/>
          </a:p>
        </p:txBody>
      </p:sp>
      <p:sp>
        <p:nvSpPr>
          <p:cNvPr id="15" name="Oval 14">
            <a:hlinkClick r:id="rId2" action="ppaction://hlinksldjump"/>
          </p:cNvPr>
          <p:cNvSpPr/>
          <p:nvPr/>
        </p:nvSpPr>
        <p:spPr>
          <a:xfrm>
            <a:off x="8382000" y="6400800"/>
            <a:ext cx="3048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Percapita health expense</a:t>
            </a:r>
            <a:endParaRPr lang="en-IN" dirty="0"/>
          </a:p>
        </p:txBody>
      </p:sp>
      <p:sp>
        <p:nvSpPr>
          <p:cNvPr id="3" name="Content Placeholder 2"/>
          <p:cNvSpPr>
            <a:spLocks noGrp="1"/>
          </p:cNvSpPr>
          <p:nvPr>
            <p:ph sz="half" idx="2"/>
          </p:nvPr>
        </p:nvSpPr>
        <p:spPr>
          <a:xfrm>
            <a:off x="457200" y="1600200"/>
            <a:ext cx="4040188" cy="3951288"/>
          </a:xfrm>
        </p:spPr>
        <p:txBody>
          <a:bodyPr>
            <a:normAutofit fontScale="85000" lnSpcReduction="20000"/>
          </a:bodyPr>
          <a:lstStyle/>
          <a:p>
            <a:pPr lvl="0" algn="just"/>
            <a:r>
              <a:rPr lang="en-IN" dirty="0" smtClean="0"/>
              <a:t>Per capita health expenditure tends to increase with population ageing and with old-age dependency ratio</a:t>
            </a:r>
          </a:p>
          <a:p>
            <a:pPr lvl="0" algn="just"/>
            <a:r>
              <a:rPr lang="en-IN" dirty="0" smtClean="0"/>
              <a:t>Currently India spends around $100 per capita on health compared to $3120 by Japan and $4833 by Western European countries</a:t>
            </a:r>
          </a:p>
          <a:p>
            <a:pPr lvl="0" algn="just"/>
            <a:r>
              <a:rPr lang="en-IN" dirty="0" smtClean="0"/>
              <a:t>Expected expense going to increase as India emerge as a developed nation</a:t>
            </a:r>
          </a:p>
          <a:p>
            <a:pPr lvl="0" algn="just"/>
            <a:r>
              <a:rPr lang="en-IN" dirty="0" smtClean="0"/>
              <a:t>Thus there is clear indication of increased  in demand for financial certainty in older</a:t>
            </a:r>
            <a:endParaRPr lang="en-IN"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13</a:t>
            </a:fld>
            <a:endParaRPr lang="en-US"/>
          </a:p>
        </p:txBody>
      </p:sp>
      <p:pic>
        <p:nvPicPr>
          <p:cNvPr id="9" name="image05.png"/>
          <p:cNvPicPr>
            <a:picLocks noGrp="1"/>
          </p:cNvPicPr>
          <p:nvPr>
            <p:ph sz="quarter" idx="4"/>
          </p:nvPr>
        </p:nvPicPr>
        <p:blipFill>
          <a:blip r:embed="rId2" cstate="print"/>
          <a:srcRect/>
          <a:stretch>
            <a:fillRect/>
          </a:stretch>
        </p:blipFill>
        <p:spPr>
          <a:xfrm>
            <a:off x="4495800" y="1524000"/>
            <a:ext cx="4194175" cy="4167339"/>
          </a:xfrm>
          <a:prstGeom prst="rect">
            <a:avLst/>
          </a:prstGeom>
          <a:ln/>
        </p:spPr>
      </p:pic>
      <p:sp>
        <p:nvSpPr>
          <p:cNvPr id="7" name="Oval 6">
            <a:hlinkClick r:id="rId3" action="ppaction://hlinksldjump"/>
          </p:cNvPr>
          <p:cNvSpPr/>
          <p:nvPr/>
        </p:nvSpPr>
        <p:spPr>
          <a:xfrm>
            <a:off x="8382000" y="6400800"/>
            <a:ext cx="3048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Pension scheme</a:t>
            </a:r>
            <a:endParaRPr lang="en-IN" dirty="0"/>
          </a:p>
        </p:txBody>
      </p:sp>
      <p:sp>
        <p:nvSpPr>
          <p:cNvPr id="3" name="Content Placeholder 2"/>
          <p:cNvSpPr>
            <a:spLocks noGrp="1"/>
          </p:cNvSpPr>
          <p:nvPr>
            <p:ph idx="1"/>
          </p:nvPr>
        </p:nvSpPr>
        <p:spPr>
          <a:xfrm>
            <a:off x="381000" y="1371600"/>
            <a:ext cx="8229600" cy="4525963"/>
          </a:xfrm>
        </p:spPr>
        <p:txBody>
          <a:bodyPr>
            <a:noAutofit/>
          </a:bodyPr>
          <a:lstStyle/>
          <a:p>
            <a:r>
              <a:rPr lang="en-IN" sz="1600" dirty="0" smtClean="0"/>
              <a:t>National Pension Scheme (NPS)</a:t>
            </a:r>
          </a:p>
          <a:p>
            <a:pPr lvl="1" algn="just"/>
            <a:r>
              <a:rPr lang="en-IN" sz="1600" dirty="0" smtClean="0"/>
              <a:t>NPS introduced for Central Government employee in 2004</a:t>
            </a:r>
          </a:p>
          <a:p>
            <a:pPr lvl="1" algn="just"/>
            <a:r>
              <a:rPr lang="en-IN" sz="1600" dirty="0" smtClean="0"/>
              <a:t>From 1st May, 2009 NPs available for all citizen on voluntary basis</a:t>
            </a:r>
          </a:p>
          <a:p>
            <a:pPr lvl="1" algn="just"/>
            <a:r>
              <a:rPr lang="en-IN" sz="1600" dirty="0" smtClean="0"/>
              <a:t>NPS accretes contribution of subscribers (18-60) years while working and uses the accumulation at retirement to procure a pension</a:t>
            </a:r>
          </a:p>
          <a:p>
            <a:pPr lvl="1">
              <a:buNone/>
            </a:pPr>
            <a:endParaRPr lang="en-IN" sz="1600" dirty="0" smtClean="0"/>
          </a:p>
          <a:p>
            <a:r>
              <a:rPr lang="en-IN" sz="1600" dirty="0" err="1" smtClean="0"/>
              <a:t>Atal</a:t>
            </a:r>
            <a:r>
              <a:rPr lang="en-IN" sz="1600" dirty="0" smtClean="0"/>
              <a:t> Pension </a:t>
            </a:r>
            <a:r>
              <a:rPr lang="en-IN" sz="1600" dirty="0" err="1" smtClean="0"/>
              <a:t>Yojna</a:t>
            </a:r>
            <a:endParaRPr lang="en-IN" sz="1600" dirty="0" smtClean="0"/>
          </a:p>
          <a:p>
            <a:pPr lvl="1"/>
            <a:r>
              <a:rPr lang="en-IN" sz="1600" dirty="0" smtClean="0"/>
              <a:t>Focuses on unorganised sector, who do not have any formal pension provision</a:t>
            </a:r>
          </a:p>
          <a:p>
            <a:pPr lvl="1"/>
            <a:r>
              <a:rPr lang="en-IN" sz="1600" dirty="0" smtClean="0"/>
              <a:t>APY is a Government scheme administered by PFRDA through NPS architecture launched in 2015</a:t>
            </a:r>
          </a:p>
          <a:p>
            <a:pPr lvl="1"/>
            <a:r>
              <a:rPr lang="en-IN" sz="1600" dirty="0" smtClean="0"/>
              <a:t>Subscriber joining at 18 years of age have to contribute Rs. 42 and Rs. 210 on monthly basis to get a fixed monthly pension of Rs 1000 and Rs 5000 respectively.</a:t>
            </a:r>
          </a:p>
          <a:p>
            <a:pPr lvl="1"/>
            <a:r>
              <a:rPr lang="en-IN" sz="1600" dirty="0" smtClean="0"/>
              <a:t>Government co-contribution is 50% of the total contribution amount or Rs. 1000 per annum, whichever is lower, for a period of 5 years. Government co-contribution is available for those who are not covered by any Statutory Social Security Schemes and are not income tax payers.</a:t>
            </a:r>
          </a:p>
          <a:p>
            <a:pPr lvl="1"/>
            <a:r>
              <a:rPr lang="en-IN" sz="1600" dirty="0" smtClean="0"/>
              <a:t>Guaranteed minimum monthly pension between Rs. 1000 and Rs. 5000 to the subscriber and spouse with return of corpus to the nominees after 60 years of </a:t>
            </a:r>
            <a:r>
              <a:rPr lang="en-IN" sz="1600" dirty="0" smtClean="0"/>
              <a:t>age</a:t>
            </a:r>
            <a:endParaRPr lang="en-IN" sz="1600" dirty="0" smtClean="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14</a:t>
            </a:fld>
            <a:endParaRPr lang="en-US"/>
          </a:p>
        </p:txBody>
      </p:sp>
      <p:sp>
        <p:nvSpPr>
          <p:cNvPr id="6" name="Oval 5">
            <a:hlinkClick r:id="rId2" action="ppaction://hlinksldjump"/>
          </p:cNvPr>
          <p:cNvSpPr/>
          <p:nvPr/>
        </p:nvSpPr>
        <p:spPr>
          <a:xfrm>
            <a:off x="8382000" y="6400800"/>
            <a:ext cx="3048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Regulation</a:t>
            </a:r>
            <a:endParaRPr lang="en-IN" dirty="0"/>
          </a:p>
        </p:txBody>
      </p:sp>
      <p:sp>
        <p:nvSpPr>
          <p:cNvPr id="3" name="Content Placeholder 2"/>
          <p:cNvSpPr>
            <a:spLocks noGrp="1"/>
          </p:cNvSpPr>
          <p:nvPr>
            <p:ph idx="1"/>
          </p:nvPr>
        </p:nvSpPr>
        <p:spPr/>
        <p:txBody>
          <a:bodyPr>
            <a:normAutofit fontScale="70000" lnSpcReduction="20000"/>
          </a:bodyPr>
          <a:lstStyle/>
          <a:p>
            <a:pPr lvl="0"/>
            <a:r>
              <a:rPr lang="en-IN" dirty="0" smtClean="0"/>
              <a:t>Annuity purchase mandate post accumulation phase</a:t>
            </a:r>
          </a:p>
          <a:p>
            <a:pPr lvl="0"/>
            <a:r>
              <a:rPr lang="en-IN" dirty="0" smtClean="0"/>
              <a:t>Under NPS </a:t>
            </a:r>
          </a:p>
          <a:p>
            <a:pPr lvl="1"/>
            <a:r>
              <a:rPr lang="en-IN" dirty="0" smtClean="0"/>
              <a:t>before age of 60 subscriber need to invest 80% of the pension wealth to purchase life annuity from ASP and remaining 20% may be withdrawn as lump sum</a:t>
            </a:r>
          </a:p>
          <a:p>
            <a:pPr lvl="1"/>
            <a:r>
              <a:rPr lang="en-IN" dirty="0" smtClean="0"/>
              <a:t>On attaining age of 60 need to invest 60% in life annuity</a:t>
            </a:r>
          </a:p>
          <a:p>
            <a:r>
              <a:rPr lang="en-IN" dirty="0" smtClean="0"/>
              <a:t>ASP are annuity service provider empanelled with PFRDA</a:t>
            </a:r>
          </a:p>
          <a:p>
            <a:r>
              <a:rPr lang="en-IN" dirty="0" smtClean="0"/>
              <a:t>FDI</a:t>
            </a:r>
          </a:p>
          <a:p>
            <a:pPr lvl="1"/>
            <a:r>
              <a:rPr lang="en-IN" dirty="0" smtClean="0"/>
              <a:t>Increase the cap on foreign direct investment (FDI) in the insurance sector from 26 to 49 per cent</a:t>
            </a:r>
          </a:p>
          <a:p>
            <a:pPr lvl="1"/>
            <a:r>
              <a:rPr lang="en-IN" dirty="0" smtClean="0"/>
              <a:t>Experience of developed nation insurer can be shared with local for development of annuity market</a:t>
            </a:r>
          </a:p>
          <a:p>
            <a:pPr lvl="1"/>
            <a:r>
              <a:rPr lang="en-IN" dirty="0" smtClean="0"/>
              <a:t>Increased investment paving ways for new annuity products</a:t>
            </a:r>
          </a:p>
          <a:p>
            <a:pPr lvl="1"/>
            <a:r>
              <a:rPr lang="en-IN" dirty="0" smtClean="0"/>
              <a:t>Local regulation aligning with the global solvency standards</a:t>
            </a:r>
            <a:endParaRPr lang="en-IN"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15</a:t>
            </a:fld>
            <a:endParaRPr lang="en-US"/>
          </a:p>
        </p:txBody>
      </p:sp>
      <p:sp>
        <p:nvSpPr>
          <p:cNvPr id="6" name="Oval 5">
            <a:hlinkClick r:id="rId2" action="ppaction://hlinksldjump"/>
          </p:cNvPr>
          <p:cNvSpPr/>
          <p:nvPr/>
        </p:nvSpPr>
        <p:spPr>
          <a:xfrm>
            <a:off x="8382000" y="6400800"/>
            <a:ext cx="3048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Other Factors</a:t>
            </a:r>
            <a:endParaRPr lang="en-IN" dirty="0"/>
          </a:p>
        </p:txBody>
      </p:sp>
      <p:sp>
        <p:nvSpPr>
          <p:cNvPr id="3" name="Content Placeholder 2"/>
          <p:cNvSpPr>
            <a:spLocks noGrp="1"/>
          </p:cNvSpPr>
          <p:nvPr>
            <p:ph idx="1"/>
          </p:nvPr>
        </p:nvSpPr>
        <p:spPr>
          <a:xfrm>
            <a:off x="457200" y="1371600"/>
            <a:ext cx="8229600" cy="4525963"/>
          </a:xfrm>
        </p:spPr>
        <p:txBody>
          <a:bodyPr>
            <a:normAutofit/>
          </a:bodyPr>
          <a:lstStyle/>
          <a:p>
            <a:r>
              <a:rPr lang="en-IN" sz="2200" dirty="0" smtClean="0"/>
              <a:t>Diversification</a:t>
            </a:r>
          </a:p>
          <a:p>
            <a:pPr lvl="1"/>
            <a:r>
              <a:rPr lang="en-IN" sz="2200" dirty="0" smtClean="0"/>
              <a:t>Allows life insurer to diversify the business risk</a:t>
            </a:r>
          </a:p>
          <a:p>
            <a:pPr lvl="1"/>
            <a:r>
              <a:rPr lang="en-IN" sz="2200" dirty="0" smtClean="0"/>
              <a:t>Longevity risk act as a natural hedge against mortality risk</a:t>
            </a:r>
          </a:p>
          <a:p>
            <a:r>
              <a:rPr lang="en-US" sz="2200" dirty="0" smtClean="0"/>
              <a:t>Sales Channel</a:t>
            </a:r>
          </a:p>
          <a:p>
            <a:pPr lvl="1"/>
            <a:r>
              <a:rPr lang="en-US" sz="2200" dirty="0" smtClean="0"/>
              <a:t>NPS scheme using India Post to reach rural network</a:t>
            </a:r>
          </a:p>
          <a:p>
            <a:pPr lvl="1"/>
            <a:r>
              <a:rPr lang="en-US" sz="2200" dirty="0" smtClean="0"/>
              <a:t>Social media</a:t>
            </a:r>
          </a:p>
          <a:p>
            <a:pPr lvl="1"/>
            <a:r>
              <a:rPr lang="en-US" sz="2200" dirty="0" err="1" smtClean="0"/>
              <a:t>Telcassurance</a:t>
            </a:r>
            <a:endParaRPr lang="en-IN" sz="2200" dirty="0" smtClean="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16</a:t>
            </a:fld>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17</a:t>
            </a:fld>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Risks</a:t>
            </a:r>
            <a:endParaRPr lang="en-IN" dirty="0"/>
          </a:p>
        </p:txBody>
      </p:sp>
      <p:sp>
        <p:nvSpPr>
          <p:cNvPr id="3" name="Content Placeholder 2"/>
          <p:cNvSpPr>
            <a:spLocks noGrp="1"/>
          </p:cNvSpPr>
          <p:nvPr>
            <p:ph idx="1"/>
          </p:nvPr>
        </p:nvSpPr>
        <p:spPr/>
        <p:txBody>
          <a:bodyPr>
            <a:noAutofit/>
          </a:bodyPr>
          <a:lstStyle/>
          <a:p>
            <a:r>
              <a:rPr lang="en-IN" sz="2000" b="1" dirty="0" smtClean="0"/>
              <a:t>Longevity risk</a:t>
            </a:r>
            <a:endParaRPr lang="en-IN" sz="2000" dirty="0" smtClean="0"/>
          </a:p>
          <a:p>
            <a:pPr lvl="1"/>
            <a:r>
              <a:rPr lang="en-IN" sz="2000" dirty="0" smtClean="0"/>
              <a:t>Medical advance had resulted in increase in life expectancy</a:t>
            </a:r>
          </a:p>
          <a:p>
            <a:pPr lvl="1"/>
            <a:r>
              <a:rPr lang="en-IN" sz="2000" dirty="0" smtClean="0"/>
              <a:t>Difficult to predict life expectancy based on past experience</a:t>
            </a:r>
          </a:p>
          <a:p>
            <a:pPr lvl="1"/>
            <a:r>
              <a:rPr lang="en-IN" sz="2000" dirty="0" smtClean="0"/>
              <a:t>Information asymmetry with individual in good health taking the policy</a:t>
            </a:r>
          </a:p>
          <a:p>
            <a:r>
              <a:rPr lang="en-IN" sz="2000" b="1" dirty="0" smtClean="0"/>
              <a:t>Market risk</a:t>
            </a:r>
            <a:endParaRPr lang="en-IN" sz="2000" dirty="0" smtClean="0"/>
          </a:p>
          <a:p>
            <a:pPr lvl="1"/>
            <a:r>
              <a:rPr lang="en-IN" sz="2000" dirty="0" smtClean="0"/>
              <a:t>Annuity rate depends on the market condition at the time of buying resulting in lower amount of benefit during bearish phase</a:t>
            </a:r>
          </a:p>
          <a:p>
            <a:pPr lvl="1"/>
            <a:r>
              <a:rPr lang="en-IN" sz="2000" dirty="0" smtClean="0"/>
              <a:t>Inflation may erode the real benefit of regular income from </a:t>
            </a:r>
            <a:r>
              <a:rPr lang="en-IN" sz="2000" dirty="0" smtClean="0"/>
              <a:t>annuity</a:t>
            </a:r>
            <a:endParaRPr lang="en-IN" sz="2000" dirty="0" smtClean="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18</a:t>
            </a:fld>
            <a:endParaRPr lang="en-US"/>
          </a:p>
        </p:txBody>
      </p:sp>
      <p:sp>
        <p:nvSpPr>
          <p:cNvPr id="6" name="Oval 5">
            <a:hlinkClick r:id="rId2" action="ppaction://hlinksldjump"/>
          </p:cNvPr>
          <p:cNvSpPr/>
          <p:nvPr/>
        </p:nvSpPr>
        <p:spPr>
          <a:xfrm>
            <a:off x="8382000" y="6400800"/>
            <a:ext cx="3048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10495520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Risks</a:t>
            </a:r>
            <a:endParaRPr lang="en-IN" dirty="0"/>
          </a:p>
        </p:txBody>
      </p:sp>
      <p:sp>
        <p:nvSpPr>
          <p:cNvPr id="3" name="Content Placeholder 2"/>
          <p:cNvSpPr>
            <a:spLocks noGrp="1"/>
          </p:cNvSpPr>
          <p:nvPr>
            <p:ph idx="1"/>
          </p:nvPr>
        </p:nvSpPr>
        <p:spPr/>
        <p:txBody>
          <a:bodyPr>
            <a:noAutofit/>
          </a:bodyPr>
          <a:lstStyle/>
          <a:p>
            <a:r>
              <a:rPr lang="en-IN" sz="2000" b="1" dirty="0" smtClean="0"/>
              <a:t>Liquidity</a:t>
            </a:r>
            <a:endParaRPr lang="en-IN" sz="2000" dirty="0" smtClean="0"/>
          </a:p>
          <a:p>
            <a:pPr lvl="1"/>
            <a:r>
              <a:rPr lang="en-IN" sz="2000" dirty="0" smtClean="0"/>
              <a:t>Most of the investment in pension scheme is not accessible until retirement</a:t>
            </a:r>
          </a:p>
          <a:p>
            <a:pPr lvl="1"/>
            <a:r>
              <a:rPr lang="en-IN" sz="2000" dirty="0" smtClean="0"/>
              <a:t>Even on retirement only part of the accumulated amount can be opted as cash lump sum </a:t>
            </a:r>
          </a:p>
          <a:p>
            <a:pPr lvl="1"/>
            <a:r>
              <a:rPr lang="en-IN" sz="2000" dirty="0" smtClean="0"/>
              <a:t>Alternative investment has more control and flexibility</a:t>
            </a:r>
          </a:p>
          <a:p>
            <a:r>
              <a:rPr lang="en-IN" sz="2000" b="1" dirty="0" smtClean="0"/>
              <a:t>Operational risk</a:t>
            </a:r>
            <a:endParaRPr lang="en-IN" sz="2000" dirty="0" smtClean="0"/>
          </a:p>
          <a:p>
            <a:pPr lvl="1"/>
            <a:r>
              <a:rPr lang="en-IN" sz="2000" dirty="0" smtClean="0"/>
              <a:t>Model and parameter risk in predicting the long term interest rate, life expectancy and expenses related to the scheme</a:t>
            </a:r>
          </a:p>
          <a:p>
            <a:pPr lvl="1"/>
            <a:r>
              <a:rPr lang="en-IN" sz="2000" dirty="0" smtClean="0"/>
              <a:t>Higher chance of mismanagement of fund over the longer period of the policy</a:t>
            </a:r>
          </a:p>
          <a:p>
            <a:pPr lvl="1"/>
            <a:r>
              <a:rPr lang="en-IN" sz="2000" dirty="0" smtClean="0"/>
              <a:t>Reputational risk if the obligation are not fulfilled or under paid affecting the social welfare of the country</a:t>
            </a: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19</a:t>
            </a:fld>
            <a:endParaRPr lang="en-US"/>
          </a:p>
        </p:txBody>
      </p:sp>
      <p:sp>
        <p:nvSpPr>
          <p:cNvPr id="6" name="Oval 5">
            <a:hlinkClick r:id="rId2" action="ppaction://hlinksldjump"/>
          </p:cNvPr>
          <p:cNvSpPr/>
          <p:nvPr/>
        </p:nvSpPr>
        <p:spPr>
          <a:xfrm>
            <a:off x="8382000" y="6400800"/>
            <a:ext cx="3048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www.actuariesindia.org</a:t>
            </a:r>
            <a:endParaRPr lang="en-US" dirty="0"/>
          </a:p>
        </p:txBody>
      </p:sp>
      <p:sp>
        <p:nvSpPr>
          <p:cNvPr id="6" name="Slide Number Placeholder 5"/>
          <p:cNvSpPr>
            <a:spLocks noGrp="1"/>
          </p:cNvSpPr>
          <p:nvPr>
            <p:ph type="sldNum" sz="quarter" idx="12"/>
          </p:nvPr>
        </p:nvSpPr>
        <p:spPr/>
        <p:txBody>
          <a:bodyPr/>
          <a:lstStyle/>
          <a:p>
            <a:fld id="{1A13C416-6B76-4DFF-BC13-59A396451C72}" type="slidenum">
              <a:rPr lang="en-US" smtClean="0"/>
              <a:pPr/>
              <a:t>2</a:t>
            </a:fld>
            <a:endParaRPr lang="en-US" dirty="0"/>
          </a:p>
        </p:txBody>
      </p:sp>
      <p:sp>
        <p:nvSpPr>
          <p:cNvPr id="7" name="Text Placeholder 1"/>
          <p:cNvSpPr txBox="1">
            <a:spLocks/>
          </p:cNvSpPr>
          <p:nvPr/>
        </p:nvSpPr>
        <p:spPr>
          <a:xfrm>
            <a:off x="304800" y="304800"/>
            <a:ext cx="4343400" cy="609600"/>
          </a:xfrm>
          <a:prstGeom prst="rect">
            <a:avLst/>
          </a:prstGeom>
        </p:spPr>
        <p:txBody>
          <a:bodyPr/>
          <a:lstStyle/>
          <a:p>
            <a:pPr marL="342900" marR="0" lvl="0" indent="-342900" algn="ctr" defTabSz="914400" rtl="0" eaLnBrk="0" fontAlgn="base" latinLnBrk="0" hangingPunct="0">
              <a:lnSpc>
                <a:spcPct val="100000"/>
              </a:lnSpc>
              <a:spcBef>
                <a:spcPct val="20000"/>
              </a:spcBef>
              <a:spcAft>
                <a:spcPct val="0"/>
              </a:spcAft>
              <a:buClrTx/>
              <a:buSzTx/>
              <a:buFont typeface="Arial" charset="0"/>
              <a:buNone/>
              <a:tabLst/>
              <a:defRPr/>
            </a:pPr>
            <a:r>
              <a:rPr lang="en-US" sz="4400" b="1" dirty="0" smtClean="0">
                <a:latin typeface="+mj-lt"/>
              </a:rPr>
              <a:t>Agenda </a:t>
            </a:r>
            <a:endParaRPr kumimoji="0" lang="en-US" sz="4400" b="1" i="0" u="none" strike="noStrike" kern="1200" cap="none" spc="0" normalizeH="0" baseline="0" noProof="0" dirty="0">
              <a:ln>
                <a:noFill/>
              </a:ln>
              <a:effectLst/>
              <a:uLnTx/>
              <a:uFillTx/>
              <a:latin typeface="+mj-lt"/>
            </a:endParaRPr>
          </a:p>
        </p:txBody>
      </p:sp>
      <p:sp>
        <p:nvSpPr>
          <p:cNvPr id="8" name="Content Placeholder 2"/>
          <p:cNvSpPr>
            <a:spLocks noGrp="1"/>
          </p:cNvSpPr>
          <p:nvPr>
            <p:ph idx="1"/>
          </p:nvPr>
        </p:nvSpPr>
        <p:spPr>
          <a:xfrm>
            <a:off x="457200" y="1600200"/>
            <a:ext cx="8229600" cy="4525963"/>
          </a:xfrm>
        </p:spPr>
        <p:txBody>
          <a:bodyPr>
            <a:normAutofit/>
          </a:bodyPr>
          <a:lstStyle/>
          <a:p>
            <a:pPr algn="just"/>
            <a:r>
              <a:rPr lang="en-US" dirty="0" smtClean="0"/>
              <a:t>Annuities</a:t>
            </a:r>
          </a:p>
          <a:p>
            <a:pPr algn="just"/>
            <a:r>
              <a:rPr lang="en-US" dirty="0" smtClean="0"/>
              <a:t>Types of Annuities</a:t>
            </a:r>
          </a:p>
          <a:p>
            <a:pPr algn="just"/>
            <a:r>
              <a:rPr lang="en-US" dirty="0" smtClean="0"/>
              <a:t>Methodology</a:t>
            </a:r>
          </a:p>
          <a:p>
            <a:pPr algn="just"/>
            <a:r>
              <a:rPr lang="en-US" dirty="0" smtClean="0"/>
              <a:t>Opportunities</a:t>
            </a:r>
          </a:p>
          <a:p>
            <a:pPr algn="just"/>
            <a:r>
              <a:rPr lang="en-US" dirty="0" smtClean="0"/>
              <a:t>Challenges</a:t>
            </a:r>
          </a:p>
          <a:p>
            <a:pPr algn="just"/>
            <a:r>
              <a:rPr lang="en-US" dirty="0" smtClean="0"/>
              <a:t>Conclusion</a:t>
            </a:r>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ALM</a:t>
            </a:r>
            <a:endParaRPr lang="en-IN" dirty="0"/>
          </a:p>
        </p:txBody>
      </p:sp>
      <p:sp>
        <p:nvSpPr>
          <p:cNvPr id="3" name="Content Placeholder 2"/>
          <p:cNvSpPr>
            <a:spLocks noGrp="1"/>
          </p:cNvSpPr>
          <p:nvPr>
            <p:ph idx="1"/>
          </p:nvPr>
        </p:nvSpPr>
        <p:spPr/>
        <p:txBody>
          <a:bodyPr>
            <a:normAutofit/>
          </a:bodyPr>
          <a:lstStyle/>
          <a:p>
            <a:pPr marL="342900" lvl="1" indent="-342900">
              <a:buFont typeface="Arial" pitchFamily="34" charset="0"/>
              <a:buChar char="•"/>
            </a:pPr>
            <a:r>
              <a:rPr lang="en-IN" sz="2400" dirty="0" smtClean="0"/>
              <a:t>Longest tenor of government bonds available is 30 years</a:t>
            </a:r>
          </a:p>
          <a:p>
            <a:pPr marL="342900" lvl="1" indent="-342900">
              <a:buFont typeface="Arial" pitchFamily="34" charset="0"/>
              <a:buChar char="•"/>
            </a:pPr>
            <a:r>
              <a:rPr lang="en-IN" sz="2400" dirty="0" smtClean="0"/>
              <a:t>Inflation index bonds with maximum tenor of 10 years</a:t>
            </a:r>
          </a:p>
          <a:p>
            <a:pPr marL="342900" lvl="1" indent="-342900">
              <a:buFont typeface="Arial" pitchFamily="34" charset="0"/>
              <a:buChar char="•"/>
            </a:pPr>
            <a:r>
              <a:rPr lang="en-IN" sz="2400" dirty="0" smtClean="0"/>
              <a:t>Resulting in high rollover risk</a:t>
            </a:r>
          </a:p>
          <a:p>
            <a:pPr marL="342900" lvl="1" indent="-342900">
              <a:buFont typeface="Arial" pitchFamily="34" charset="0"/>
              <a:buChar char="•"/>
            </a:pPr>
            <a:r>
              <a:rPr lang="en-IN" sz="2400" dirty="0" smtClean="0"/>
              <a:t>Longevity swap market not mature</a:t>
            </a:r>
          </a:p>
          <a:p>
            <a:pPr marL="342900" lvl="1" indent="-342900">
              <a:buFont typeface="Arial" pitchFamily="34" charset="0"/>
              <a:buChar char="•"/>
            </a:pPr>
            <a:r>
              <a:rPr lang="en-IN" sz="2400" dirty="0" smtClean="0"/>
              <a:t>Longevity index used may not be exact replica of </a:t>
            </a:r>
            <a:r>
              <a:rPr lang="en-IN" sz="2400" dirty="0" smtClean="0"/>
              <a:t>underlying population </a:t>
            </a:r>
            <a:r>
              <a:rPr lang="en-IN" sz="2400" dirty="0" smtClean="0"/>
              <a:t>resulting in basis risk</a:t>
            </a: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20</a:t>
            </a:fld>
            <a:endParaRPr lang="en-US"/>
          </a:p>
        </p:txBody>
      </p:sp>
      <p:sp>
        <p:nvSpPr>
          <p:cNvPr id="6" name="Oval 5">
            <a:hlinkClick r:id="rId2" action="ppaction://hlinksldjump"/>
          </p:cNvPr>
          <p:cNvSpPr/>
          <p:nvPr/>
        </p:nvSpPr>
        <p:spPr>
          <a:xfrm>
            <a:off x="8382000" y="6400800"/>
            <a:ext cx="3048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Alternative investment</a:t>
            </a:r>
            <a:endParaRPr lang="en-IN" dirty="0"/>
          </a:p>
        </p:txBody>
      </p:sp>
      <p:sp>
        <p:nvSpPr>
          <p:cNvPr id="3" name="Content Placeholder 2"/>
          <p:cNvSpPr>
            <a:spLocks noGrp="1"/>
          </p:cNvSpPr>
          <p:nvPr>
            <p:ph sz="half" idx="2"/>
          </p:nvPr>
        </p:nvSpPr>
        <p:spPr>
          <a:xfrm>
            <a:off x="457200" y="1447800"/>
            <a:ext cx="4419600" cy="5105400"/>
          </a:xfrm>
        </p:spPr>
        <p:txBody>
          <a:bodyPr>
            <a:noAutofit/>
          </a:bodyPr>
          <a:lstStyle/>
          <a:p>
            <a:pPr marL="342900" lvl="1" indent="-342900">
              <a:buFont typeface="Arial" pitchFamily="34" charset="0"/>
              <a:buChar char="•"/>
            </a:pPr>
            <a:r>
              <a:rPr lang="en-IN" dirty="0" smtClean="0"/>
              <a:t>Increased individual access to financial market due to internet and mobile banking</a:t>
            </a:r>
          </a:p>
          <a:p>
            <a:pPr marL="342900" lvl="1" indent="-342900">
              <a:buFont typeface="Arial" pitchFamily="34" charset="0"/>
              <a:buChar char="•"/>
            </a:pPr>
            <a:r>
              <a:rPr lang="en-US" dirty="0" smtClean="0"/>
              <a:t>Improving understanding of investment market</a:t>
            </a:r>
          </a:p>
          <a:p>
            <a:pPr marL="342900" lvl="1" indent="-342900">
              <a:buFont typeface="Arial" pitchFamily="34" charset="0"/>
              <a:buChar char="•"/>
            </a:pPr>
            <a:r>
              <a:rPr lang="en-US" dirty="0" smtClean="0"/>
              <a:t>Lower yield in Annuity products</a:t>
            </a:r>
            <a:endParaRPr lang="en-IN" dirty="0" smtClean="0"/>
          </a:p>
          <a:p>
            <a:pPr marL="342900" lvl="1" indent="-342900">
              <a:buFont typeface="Arial" pitchFamily="34" charset="0"/>
              <a:buChar char="•"/>
            </a:pPr>
            <a:r>
              <a:rPr lang="en-IN" dirty="0" smtClean="0"/>
              <a:t>Individual making own provision by investing in bonds, equity and properties</a:t>
            </a:r>
          </a:p>
          <a:p>
            <a:pPr marL="342900" lvl="1" indent="-342900">
              <a:buFont typeface="Arial" pitchFamily="34" charset="0"/>
              <a:buChar char="•"/>
            </a:pPr>
            <a:r>
              <a:rPr lang="en-IN" dirty="0" smtClean="0"/>
              <a:t>Equity release scheme where in no lump sum need to be made and individual can enter after retirement , but scheme provider may hedge their risk by buying annuity</a:t>
            </a:r>
          </a:p>
          <a:p>
            <a:pPr marL="342900" lvl="1" indent="-342900">
              <a:buFont typeface="Arial" pitchFamily="34" charset="0"/>
              <a:buChar char="•"/>
            </a:pPr>
            <a:r>
              <a:rPr lang="en-US" dirty="0" smtClean="0"/>
              <a:t>Self Managed Trust</a:t>
            </a:r>
          </a:p>
          <a:p>
            <a:pPr marL="342900" lvl="1" indent="-342900">
              <a:buFont typeface="Arial" pitchFamily="34" charset="0"/>
              <a:buChar char="•"/>
            </a:pPr>
            <a:endParaRPr lang="en-IN" b="1" dirty="0" smtClean="0"/>
          </a:p>
        </p:txBody>
      </p:sp>
      <p:pic>
        <p:nvPicPr>
          <p:cNvPr id="9" name="Content Placeholder 8" descr="35558987.cms"/>
          <p:cNvPicPr>
            <a:picLocks noGrp="1" noChangeAspect="1"/>
          </p:cNvPicPr>
          <p:nvPr>
            <p:ph sz="quarter" idx="4"/>
          </p:nvPr>
        </p:nvPicPr>
        <p:blipFill>
          <a:blip r:embed="rId2" cstate="print"/>
          <a:stretch>
            <a:fillRect/>
          </a:stretch>
        </p:blipFill>
        <p:spPr>
          <a:xfrm>
            <a:off x="4876800" y="1524001"/>
            <a:ext cx="3810000" cy="2590800"/>
          </a:xfrm>
        </p:spPr>
      </p:pic>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21</a:t>
            </a:fld>
            <a:endParaRPr lang="en-US"/>
          </a:p>
        </p:txBody>
      </p:sp>
      <p:pic>
        <p:nvPicPr>
          <p:cNvPr id="12" name="Picture 11" descr="Investment comparison.cms"/>
          <p:cNvPicPr>
            <a:picLocks noChangeAspect="1"/>
          </p:cNvPicPr>
          <p:nvPr/>
        </p:nvPicPr>
        <p:blipFill>
          <a:blip r:embed="rId3" cstate="print"/>
          <a:stretch>
            <a:fillRect/>
          </a:stretch>
        </p:blipFill>
        <p:spPr>
          <a:xfrm>
            <a:off x="5410199" y="4191000"/>
            <a:ext cx="2486143" cy="2362200"/>
          </a:xfrm>
          <a:prstGeom prst="rect">
            <a:avLst/>
          </a:prstGeom>
        </p:spPr>
      </p:pic>
      <p:sp>
        <p:nvSpPr>
          <p:cNvPr id="8" name="Oval 7">
            <a:hlinkClick r:id="rId4" action="ppaction://hlinksldjump"/>
          </p:cNvPr>
          <p:cNvSpPr/>
          <p:nvPr/>
        </p:nvSpPr>
        <p:spPr>
          <a:xfrm>
            <a:off x="8382000" y="6400800"/>
            <a:ext cx="3048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Regulation</a:t>
            </a:r>
            <a:endParaRPr lang="en-US" dirty="0"/>
          </a:p>
        </p:txBody>
      </p:sp>
      <p:sp>
        <p:nvSpPr>
          <p:cNvPr id="3" name="Content Placeholder 2"/>
          <p:cNvSpPr>
            <a:spLocks noGrp="1"/>
          </p:cNvSpPr>
          <p:nvPr>
            <p:ph idx="1"/>
          </p:nvPr>
        </p:nvSpPr>
        <p:spPr>
          <a:xfrm>
            <a:off x="457200" y="1371600"/>
            <a:ext cx="8229600" cy="4754563"/>
          </a:xfrm>
        </p:spPr>
        <p:txBody>
          <a:bodyPr>
            <a:normAutofit fontScale="55000" lnSpcReduction="20000"/>
          </a:bodyPr>
          <a:lstStyle/>
          <a:p>
            <a:pPr algn="just">
              <a:lnSpc>
                <a:spcPct val="120000"/>
              </a:lnSpc>
            </a:pPr>
            <a:r>
              <a:rPr lang="en-US" dirty="0" smtClean="0"/>
              <a:t>Life insurer authorized to provide annuities, restricting the number of players</a:t>
            </a:r>
          </a:p>
          <a:p>
            <a:pPr algn="just">
              <a:lnSpc>
                <a:spcPct val="120000"/>
              </a:lnSpc>
            </a:pPr>
            <a:r>
              <a:rPr lang="en-IN" dirty="0" smtClean="0"/>
              <a:t>Indian Assured Lives Mortality (2006-08) table used from April, 2013 to compute annuity which may  not be appropriate for the target population</a:t>
            </a:r>
          </a:p>
          <a:p>
            <a:pPr algn="just">
              <a:lnSpc>
                <a:spcPct val="120000"/>
              </a:lnSpc>
            </a:pPr>
            <a:r>
              <a:rPr lang="en-IN" dirty="0" smtClean="0"/>
              <a:t>Longevity and mortality risk are not allowed to offset for capital computation in current stator regime</a:t>
            </a:r>
          </a:p>
          <a:p>
            <a:pPr algn="just">
              <a:lnSpc>
                <a:spcPct val="120000"/>
              </a:lnSpc>
            </a:pPr>
            <a:r>
              <a:rPr lang="en-IN" dirty="0" smtClean="0"/>
              <a:t>Insurers in India allowed to hedge interest rate risk with the benefit limited to 12 months under the rule of forecasted transactions</a:t>
            </a:r>
          </a:p>
          <a:p>
            <a:pPr algn="just">
              <a:lnSpc>
                <a:spcPct val="120000"/>
              </a:lnSpc>
            </a:pPr>
            <a:r>
              <a:rPr lang="en-IN" dirty="0" smtClean="0"/>
              <a:t>Contribution towards pension scheme covered under 80C which also includes investment in ELSS, life insurance premium, home loan principal repayment, ULIPS, fixed deposits</a:t>
            </a:r>
          </a:p>
          <a:p>
            <a:pPr algn="just">
              <a:lnSpc>
                <a:spcPct val="120000"/>
              </a:lnSpc>
            </a:pPr>
            <a:r>
              <a:rPr lang="en-US" dirty="0" smtClean="0"/>
              <a:t>Income from annuity treated as income and fully taxable</a:t>
            </a:r>
            <a:endParaRPr lang="en-IN" dirty="0" smtClean="0"/>
          </a:p>
          <a:p>
            <a:pPr algn="just">
              <a:lnSpc>
                <a:spcPct val="120000"/>
              </a:lnSpc>
            </a:pPr>
            <a:r>
              <a:rPr lang="en-US" dirty="0" smtClean="0"/>
              <a:t>Service tax applicable on the initial annuity investment, currently 3.5%</a:t>
            </a:r>
          </a:p>
          <a:p>
            <a:pPr algn="just">
              <a:lnSpc>
                <a:spcPct val="120000"/>
              </a:lnSpc>
            </a:pPr>
            <a:r>
              <a:rPr lang="en-IN" dirty="0" smtClean="0"/>
              <a:t>Discount and loading should not exceed 30% of the approved premiums</a:t>
            </a:r>
          </a:p>
          <a:p>
            <a:pPr algn="just">
              <a:lnSpc>
                <a:spcPct val="120000"/>
              </a:lnSpc>
            </a:pPr>
            <a:r>
              <a:rPr lang="en-US" dirty="0" smtClean="0"/>
              <a:t>Approval required to change the annuity rate by more than 10% increasing the Asset liability mismatch during large change in interest rate</a:t>
            </a:r>
            <a:endParaRPr lang="en-IN" dirty="0" smtClean="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22</a:t>
            </a:fld>
            <a:endParaRPr lang="en-US"/>
          </a:p>
        </p:txBody>
      </p:sp>
      <p:sp>
        <p:nvSpPr>
          <p:cNvPr id="6" name="Oval 5">
            <a:hlinkClick r:id="rId2" action="ppaction://hlinksldjump"/>
          </p:cNvPr>
          <p:cNvSpPr/>
          <p:nvPr/>
        </p:nvSpPr>
        <p:spPr>
          <a:xfrm>
            <a:off x="8382000" y="6400800"/>
            <a:ext cx="3048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Factors</a:t>
            </a:r>
            <a:endParaRPr lang="en-US" dirty="0"/>
          </a:p>
        </p:txBody>
      </p:sp>
      <p:sp>
        <p:nvSpPr>
          <p:cNvPr id="3" name="Content Placeholder 2"/>
          <p:cNvSpPr>
            <a:spLocks noGrp="1"/>
          </p:cNvSpPr>
          <p:nvPr>
            <p:ph idx="1"/>
          </p:nvPr>
        </p:nvSpPr>
        <p:spPr>
          <a:xfrm>
            <a:off x="457200" y="1600200"/>
            <a:ext cx="7543800" cy="4525963"/>
          </a:xfrm>
        </p:spPr>
        <p:txBody>
          <a:bodyPr>
            <a:normAutofit/>
          </a:bodyPr>
          <a:lstStyle/>
          <a:p>
            <a:pPr algn="just"/>
            <a:r>
              <a:rPr lang="en-IN" sz="2200" dirty="0" smtClean="0"/>
              <a:t>Traditional investment of relying on property as a financial security in old age</a:t>
            </a:r>
          </a:p>
          <a:p>
            <a:pPr algn="just"/>
            <a:r>
              <a:rPr lang="en-IN" sz="2200" dirty="0" smtClean="0"/>
              <a:t>Aligning the interest of insurance company and policy holders as unlike the life insurance policy both would not like the event of being paid which is not the case in annuity</a:t>
            </a:r>
          </a:p>
          <a:p>
            <a:pPr algn="just"/>
            <a:r>
              <a:rPr lang="en-US" sz="2200" dirty="0" smtClean="0"/>
              <a:t>Agents preferred sales channel currently</a:t>
            </a:r>
          </a:p>
          <a:p>
            <a:pPr algn="just"/>
            <a:r>
              <a:rPr lang="en-IN" sz="2200" dirty="0" smtClean="0"/>
              <a:t>Present incentive structure for agents is often skewed in favour of non-annuity insurance products</a:t>
            </a:r>
          </a:p>
          <a:p>
            <a:pPr algn="just"/>
            <a:r>
              <a:rPr lang="en-US" sz="2200" dirty="0" smtClean="0"/>
              <a:t>Commission in annuity up to 7.5% against 25% in life product in first year</a:t>
            </a:r>
            <a:endParaRPr lang="en-IN" sz="2200" dirty="0" smtClean="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23</a:t>
            </a:fld>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IN" sz="2200" dirty="0" smtClean="0"/>
              <a:t>Huge opportunity and need in India for Whole Life Fixed Rate Annuities</a:t>
            </a:r>
          </a:p>
          <a:p>
            <a:r>
              <a:rPr lang="en-IN" sz="2200" dirty="0" smtClean="0"/>
              <a:t>Tax Authorities, Regulators and the Insurance Industry need to come together to develop conducive environment</a:t>
            </a:r>
          </a:p>
          <a:p>
            <a:r>
              <a:rPr lang="en-IN" sz="2200" dirty="0" smtClean="0"/>
              <a:t>Tax incentives for pension to drive the savings behaviour </a:t>
            </a:r>
          </a:p>
          <a:p>
            <a:r>
              <a:rPr lang="en-IN" sz="2200" dirty="0" smtClean="0"/>
              <a:t>Regulatory changes to allow insurance companies hedge the financial guarantees</a:t>
            </a:r>
          </a:p>
          <a:p>
            <a:r>
              <a:rPr lang="en-IN" sz="2200" dirty="0" smtClean="0"/>
              <a:t>Rapid population aging and rising life expectancies will lead to potentially huge demand for conventional annuity and annuity-like products </a:t>
            </a:r>
          </a:p>
          <a:p>
            <a:r>
              <a:rPr lang="en-IN" sz="2200" dirty="0" smtClean="0"/>
              <a:t>NPS Scheme is expelled to increase demand for annuities</a:t>
            </a: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24</a:t>
            </a:fld>
            <a:endParaRPr 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prstTxWarp prst="textStop">
              <a:avLst/>
            </a:prstTxWarp>
            <a:normAutofit/>
          </a:bodyPr>
          <a:lstStyle/>
          <a:p>
            <a:pPr algn="ctr">
              <a:lnSpc>
                <a:spcPct val="200000"/>
              </a:lnSpc>
              <a:buNone/>
            </a:pPr>
            <a:r>
              <a:rPr lang="en-IN"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Q&amp; A are welcomed</a:t>
            </a:r>
          </a:p>
          <a:p>
            <a:pPr algn="ctr">
              <a:lnSpc>
                <a:spcPct val="200000"/>
              </a:lnSpc>
              <a:buNone/>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Thank You</a:t>
            </a:r>
            <a:endParaRPr lang="en-IN"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25</a:t>
            </a:fld>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Annuities</a:t>
            </a:r>
            <a:endParaRPr lang="en-US" dirty="0"/>
          </a:p>
        </p:txBody>
      </p:sp>
      <p:sp>
        <p:nvSpPr>
          <p:cNvPr id="3" name="Content Placeholder 2"/>
          <p:cNvSpPr>
            <a:spLocks noGrp="1"/>
          </p:cNvSpPr>
          <p:nvPr>
            <p:ph idx="1"/>
          </p:nvPr>
        </p:nvSpPr>
        <p:spPr>
          <a:xfrm>
            <a:off x="457200" y="1417637"/>
            <a:ext cx="8229600" cy="4525963"/>
          </a:xfrm>
        </p:spPr>
        <p:txBody>
          <a:bodyPr>
            <a:normAutofit/>
          </a:bodyPr>
          <a:lstStyle/>
          <a:p>
            <a:pPr algn="just"/>
            <a:r>
              <a:rPr lang="en-IN" sz="2800" dirty="0" smtClean="0"/>
              <a:t>Series of future payments to a buyer (annuitant) in exchange for the immediate payment of a lump sum or a series of regular payments prior to the onset of the annuity</a:t>
            </a:r>
          </a:p>
          <a:p>
            <a:pPr algn="just"/>
            <a:r>
              <a:rPr lang="en-IN" sz="2800" dirty="0" smtClean="0"/>
              <a:t>Unknown duration based principally upon the date of death of the annuitant</a:t>
            </a:r>
          </a:p>
          <a:p>
            <a:pPr algn="just"/>
            <a:r>
              <a:rPr lang="en-US" sz="2800" dirty="0" smtClean="0"/>
              <a:t>Longevity risk transferred to provider of annuity</a:t>
            </a:r>
            <a:endParaRPr lang="en-US" sz="2800"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3</a:t>
            </a:fld>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Annuities</a:t>
            </a:r>
            <a:endParaRPr lang="en-US"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4</a:t>
            </a:fld>
            <a:endParaRPr lang="en-US"/>
          </a:p>
        </p:txBody>
      </p:sp>
      <p:pic>
        <p:nvPicPr>
          <p:cNvPr id="2050" name="Picture 2"/>
          <p:cNvPicPr>
            <a:picLocks noGrp="1" noChangeAspect="1" noChangeArrowheads="1"/>
          </p:cNvPicPr>
          <p:nvPr>
            <p:ph idx="1"/>
          </p:nvPr>
        </p:nvPicPr>
        <p:blipFill>
          <a:blip r:embed="rId2" cstate="print"/>
          <a:srcRect/>
          <a:stretch>
            <a:fillRect/>
          </a:stretch>
        </p:blipFill>
        <p:spPr bwMode="auto">
          <a:xfrm>
            <a:off x="457200" y="1207477"/>
            <a:ext cx="8229600" cy="443132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a:xfrm>
            <a:off x="457200" y="1341437"/>
            <a:ext cx="8229600" cy="4525963"/>
          </a:xfrm>
        </p:spPr>
        <p:txBody>
          <a:bodyPr>
            <a:noAutofit/>
          </a:bodyPr>
          <a:lstStyle/>
          <a:p>
            <a:pPr algn="just">
              <a:buNone/>
            </a:pPr>
            <a:r>
              <a:rPr lang="en-US" sz="2600" dirty="0" smtClean="0"/>
              <a:t>Opportunities and Challenges analyzed under the following context:</a:t>
            </a:r>
          </a:p>
          <a:p>
            <a:pPr lvl="1" algn="just"/>
            <a:r>
              <a:rPr lang="en-US" sz="2600" dirty="0" smtClean="0"/>
              <a:t> India growing steadily towards more developed nation</a:t>
            </a:r>
          </a:p>
          <a:p>
            <a:pPr lvl="1" algn="just"/>
            <a:r>
              <a:rPr lang="en-US" sz="2600" dirty="0" smtClean="0"/>
              <a:t>India to experience same kind of demographic pattern as being experienced by more developed nation</a:t>
            </a:r>
          </a:p>
          <a:p>
            <a:pPr lvl="1" algn="just"/>
            <a:r>
              <a:rPr lang="en-US" sz="2600" dirty="0" smtClean="0"/>
              <a:t>Projection of demographic numbers are sourced from United Nation</a:t>
            </a:r>
          </a:p>
          <a:p>
            <a:pPr lvl="1" algn="just"/>
            <a:r>
              <a:rPr lang="en-US" sz="2600" dirty="0" smtClean="0"/>
              <a:t>External and environmental factors considered to access the demand for annuities</a:t>
            </a:r>
            <a:endParaRPr lang="en-US" sz="2600"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5</a:t>
            </a:fld>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6525111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Demographic Transition (I)</a:t>
            </a:r>
            <a:endParaRPr lang="en-US" dirty="0"/>
          </a:p>
        </p:txBody>
      </p:sp>
      <p:sp>
        <p:nvSpPr>
          <p:cNvPr id="3" name="Content Placeholder 2"/>
          <p:cNvSpPr>
            <a:spLocks noGrp="1"/>
          </p:cNvSpPr>
          <p:nvPr>
            <p:ph sz="half" idx="2"/>
          </p:nvPr>
        </p:nvSpPr>
        <p:spPr>
          <a:xfrm>
            <a:off x="457200" y="1219200"/>
            <a:ext cx="8305800" cy="1447799"/>
          </a:xfrm>
        </p:spPr>
        <p:txBody>
          <a:bodyPr>
            <a:noAutofit/>
          </a:bodyPr>
          <a:lstStyle/>
          <a:p>
            <a:pPr algn="just"/>
            <a:r>
              <a:rPr lang="en-IN" sz="1800" dirty="0" smtClean="0"/>
              <a:t>Full mid-section with predominance of young and middle age and significant volume at the older age</a:t>
            </a:r>
          </a:p>
          <a:p>
            <a:pPr algn="just"/>
            <a:r>
              <a:rPr lang="en-IN" sz="1800" dirty="0" smtClean="0"/>
              <a:t>Structure is in rather rapid transition to a more aged population with more than 30 per cent of older persons by 2050</a:t>
            </a:r>
          </a:p>
          <a:p>
            <a:pPr algn="just"/>
            <a:r>
              <a:rPr lang="en-IN" sz="1800" dirty="0" smtClean="0"/>
              <a:t>India ranks 105 with 8.2% of world population aged 60+ in 2013 with 104m which is going to increase to 297m in 2050</a:t>
            </a:r>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7</a:t>
            </a:fld>
            <a:endParaRPr lang="en-US"/>
          </a:p>
        </p:txBody>
      </p:sp>
      <p:graphicFrame>
        <p:nvGraphicFramePr>
          <p:cNvPr id="14" name="Content Placeholder 13"/>
          <p:cNvGraphicFramePr>
            <a:graphicFrameLocks noGrp="1"/>
          </p:cNvGraphicFramePr>
          <p:nvPr>
            <p:ph sz="quarter" idx="4"/>
            <p:extLst>
              <p:ext uri="{D42A27DB-BD31-4B8C-83A1-F6EECF244321}">
                <p14:modId xmlns:p14="http://schemas.microsoft.com/office/powerpoint/2010/main" val="2180119445"/>
              </p:ext>
            </p:extLst>
          </p:nvPr>
        </p:nvGraphicFramePr>
        <p:xfrm>
          <a:off x="838200" y="2590800"/>
          <a:ext cx="7391400" cy="381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Demographic Transition(II)</a:t>
            </a:r>
            <a:endParaRPr lang="en-US" dirty="0"/>
          </a:p>
        </p:txBody>
      </p:sp>
      <p:sp>
        <p:nvSpPr>
          <p:cNvPr id="3" name="Content Placeholder 2"/>
          <p:cNvSpPr>
            <a:spLocks noGrp="1"/>
          </p:cNvSpPr>
          <p:nvPr>
            <p:ph sz="half" idx="2"/>
          </p:nvPr>
        </p:nvSpPr>
        <p:spPr>
          <a:xfrm>
            <a:off x="457200" y="1600200"/>
            <a:ext cx="4040188" cy="3951288"/>
          </a:xfrm>
        </p:spPr>
        <p:txBody>
          <a:bodyPr>
            <a:normAutofit fontScale="92500" lnSpcReduction="10000"/>
          </a:bodyPr>
          <a:lstStyle/>
          <a:p>
            <a:pPr lvl="0" algn="just"/>
            <a:r>
              <a:rPr lang="en-IN" dirty="0" smtClean="0"/>
              <a:t>India has 10 million population aged 80+ in 2013 which is going to increase to 37 million in 2050 becoming the second largest population in this category</a:t>
            </a:r>
          </a:p>
          <a:p>
            <a:pPr lvl="0" algn="just"/>
            <a:r>
              <a:rPr lang="en-IN" dirty="0" smtClean="0"/>
              <a:t>The number of centenarians in the world is projected to increase rapidly from approximately 441,000 in 2013 to 3.4 million in 2050 and 20.1 million in 2100</a:t>
            </a:r>
            <a:endParaRPr lang="en-IN" dirty="0"/>
          </a:p>
        </p:txBody>
      </p:sp>
      <p:pic>
        <p:nvPicPr>
          <p:cNvPr id="8" name="image01.png"/>
          <p:cNvPicPr>
            <a:picLocks noGrp="1"/>
          </p:cNvPicPr>
          <p:nvPr>
            <p:ph sz="quarter" idx="4"/>
          </p:nvPr>
        </p:nvPicPr>
        <p:blipFill>
          <a:blip r:embed="rId2" cstate="print"/>
          <a:stretch>
            <a:fillRect/>
          </a:stretch>
        </p:blipFill>
        <p:spPr>
          <a:xfrm>
            <a:off x="4645025" y="1524000"/>
            <a:ext cx="4041775" cy="4343400"/>
          </a:xfrm>
          <a:prstGeom prst="rect">
            <a:avLst/>
          </a:prstGeom>
          <a:ln/>
        </p:spPr>
      </p:pic>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8</a:t>
            </a:fld>
            <a:endParaRPr lang="en-US"/>
          </a:p>
        </p:txBody>
      </p:sp>
      <p:sp>
        <p:nvSpPr>
          <p:cNvPr id="10" name="Oval 9">
            <a:hlinkClick r:id="rId3" action="ppaction://hlinksldjump"/>
          </p:cNvPr>
          <p:cNvSpPr/>
          <p:nvPr/>
        </p:nvSpPr>
        <p:spPr>
          <a:xfrm>
            <a:off x="8382000" y="6400800"/>
            <a:ext cx="3048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Youngest population</a:t>
            </a:r>
            <a:endParaRPr lang="en-IN" dirty="0"/>
          </a:p>
        </p:txBody>
      </p:sp>
      <p:sp>
        <p:nvSpPr>
          <p:cNvPr id="3" name="Content Placeholder 2"/>
          <p:cNvSpPr>
            <a:spLocks noGrp="1"/>
          </p:cNvSpPr>
          <p:nvPr>
            <p:ph sz="half" idx="2"/>
          </p:nvPr>
        </p:nvSpPr>
        <p:spPr>
          <a:xfrm>
            <a:off x="457200" y="1219200"/>
            <a:ext cx="8001000" cy="2438400"/>
          </a:xfrm>
        </p:spPr>
        <p:txBody>
          <a:bodyPr>
            <a:normAutofit fontScale="92500" lnSpcReduction="20000"/>
          </a:bodyPr>
          <a:lstStyle/>
          <a:p>
            <a:pPr lvl="0" algn="just"/>
            <a:r>
              <a:rPr lang="en-IN" dirty="0" smtClean="0"/>
              <a:t>India has the world’s highest number of 10 to 24-year-olds, with 356 million—despite having a smaller population than China, which has 269 million young people</a:t>
            </a:r>
          </a:p>
          <a:p>
            <a:pPr lvl="0" algn="just"/>
            <a:r>
              <a:rPr lang="en-IN" dirty="0" smtClean="0"/>
              <a:t>India has nearly 4 times lower index level compared to developed nation</a:t>
            </a:r>
          </a:p>
          <a:p>
            <a:pPr lvl="0" algn="just"/>
            <a:r>
              <a:rPr lang="en-IN" dirty="0" smtClean="0"/>
              <a:t>Rapid expected increase in wealth and potential for huge market for pension solutions with both an accumulation phase and eventual income phase</a:t>
            </a:r>
            <a:endParaRPr lang="en-IN" dirty="0"/>
          </a:p>
        </p:txBody>
      </p:sp>
      <p:sp>
        <p:nvSpPr>
          <p:cNvPr id="4" name="Footer Placeholder 3"/>
          <p:cNvSpPr>
            <a:spLocks noGrp="1"/>
          </p:cNvSpPr>
          <p:nvPr>
            <p:ph type="ftr" sz="quarter" idx="11"/>
          </p:nvPr>
        </p:nvSpPr>
        <p:spPr/>
        <p:txBody>
          <a:bodyPr/>
          <a:lstStyle/>
          <a:p>
            <a:r>
              <a:rPr lang="en-US" smtClean="0"/>
              <a:t>www.actuariesindia.org</a:t>
            </a:r>
            <a:endParaRPr lang="en-US"/>
          </a:p>
        </p:txBody>
      </p:sp>
      <p:sp>
        <p:nvSpPr>
          <p:cNvPr id="5" name="Slide Number Placeholder 4"/>
          <p:cNvSpPr>
            <a:spLocks noGrp="1"/>
          </p:cNvSpPr>
          <p:nvPr>
            <p:ph type="sldNum" sz="quarter" idx="12"/>
          </p:nvPr>
        </p:nvSpPr>
        <p:spPr/>
        <p:txBody>
          <a:bodyPr/>
          <a:lstStyle/>
          <a:p>
            <a:fld id="{1A13C416-6B76-4DFF-BC13-59A396451C72}" type="slidenum">
              <a:rPr lang="en-US" smtClean="0"/>
              <a:pPr/>
              <a:t>9</a:t>
            </a:fld>
            <a:endParaRPr lang="en-US"/>
          </a:p>
        </p:txBody>
      </p:sp>
      <p:graphicFrame>
        <p:nvGraphicFramePr>
          <p:cNvPr id="12" name="Content Placeholder 11"/>
          <p:cNvGraphicFramePr>
            <a:graphicFrameLocks noGrp="1"/>
          </p:cNvGraphicFramePr>
          <p:nvPr>
            <p:ph sz="quarter" idx="4"/>
            <p:extLst>
              <p:ext uri="{D42A27DB-BD31-4B8C-83A1-F6EECF244321}">
                <p14:modId xmlns:p14="http://schemas.microsoft.com/office/powerpoint/2010/main" val="2354681915"/>
              </p:ext>
            </p:extLst>
          </p:nvPr>
        </p:nvGraphicFramePr>
        <p:xfrm>
          <a:off x="685800" y="3581400"/>
          <a:ext cx="8077200" cy="2544763"/>
        </p:xfrm>
        <a:graphic>
          <a:graphicData uri="http://schemas.openxmlformats.org/drawingml/2006/chart">
            <c:chart xmlns:c="http://schemas.openxmlformats.org/drawingml/2006/chart" xmlns:r="http://schemas.openxmlformats.org/officeDocument/2006/relationships" r:id="rId3"/>
          </a:graphicData>
        </a:graphic>
      </p:graphicFrame>
      <p:sp>
        <p:nvSpPr>
          <p:cNvPr id="7" name="Oval 6">
            <a:hlinkClick r:id="rId4" action="ppaction://hlinksldjump"/>
          </p:cNvPr>
          <p:cNvSpPr/>
          <p:nvPr/>
        </p:nvSpPr>
        <p:spPr>
          <a:xfrm>
            <a:off x="8382000" y="6400800"/>
            <a:ext cx="3048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980</TotalTime>
  <Words>1657</Words>
  <Application>Microsoft Office PowerPoint</Application>
  <PresentationFormat>On-screen Show (4:3)</PresentationFormat>
  <Paragraphs>315</Paragraphs>
  <Slides>25</Slides>
  <Notes>1</Notes>
  <HiddenSlides>0</HiddenSlides>
  <MMClips>0</MMClips>
  <ScaleCrop>false</ScaleCrop>
  <HeadingPairs>
    <vt:vector size="10" baseType="variant">
      <vt:variant>
        <vt:lpstr>Fonts Used</vt:lpstr>
      </vt:variant>
      <vt:variant>
        <vt:i4>6</vt:i4>
      </vt:variant>
      <vt:variant>
        <vt:lpstr>Theme</vt:lpstr>
      </vt:variant>
      <vt:variant>
        <vt:i4>2</vt:i4>
      </vt:variant>
      <vt:variant>
        <vt:lpstr>Embedded OLE Servers</vt:lpstr>
      </vt:variant>
      <vt:variant>
        <vt:i4>0</vt:i4>
      </vt:variant>
      <vt:variant>
        <vt:lpstr>Slide Titles</vt:lpstr>
      </vt:variant>
      <vt:variant>
        <vt:i4>25</vt:i4>
      </vt:variant>
      <vt:variant>
        <vt:lpstr>Custom Shows</vt:lpstr>
      </vt:variant>
      <vt:variant>
        <vt:i4>1</vt:i4>
      </vt:variant>
    </vt:vector>
  </HeadingPairs>
  <TitlesOfParts>
    <vt:vector size="34" baseType="lpstr">
      <vt:lpstr>Arial</vt:lpstr>
      <vt:lpstr>Bahamas</vt:lpstr>
      <vt:lpstr>Calibri</vt:lpstr>
      <vt:lpstr>Garamond</vt:lpstr>
      <vt:lpstr>Times New Roman</vt:lpstr>
      <vt:lpstr>Verdana</vt:lpstr>
      <vt:lpstr>Office Theme</vt:lpstr>
      <vt:lpstr>LifeConvBirm02</vt:lpstr>
      <vt:lpstr>PowerPoint Presentation</vt:lpstr>
      <vt:lpstr>PowerPoint Presentation</vt:lpstr>
      <vt:lpstr>Annuities</vt:lpstr>
      <vt:lpstr>Types of Annuities</vt:lpstr>
      <vt:lpstr>Methodology</vt:lpstr>
      <vt:lpstr>Opportunities</vt:lpstr>
      <vt:lpstr>Demographic Transition (I)</vt:lpstr>
      <vt:lpstr>Demographic Transition(II)</vt:lpstr>
      <vt:lpstr>Youngest population</vt:lpstr>
      <vt:lpstr>Fertility rate</vt:lpstr>
      <vt:lpstr>Life expectancy</vt:lpstr>
      <vt:lpstr>Dependency</vt:lpstr>
      <vt:lpstr>Percapita health expense</vt:lpstr>
      <vt:lpstr>Pension scheme</vt:lpstr>
      <vt:lpstr>Regulation</vt:lpstr>
      <vt:lpstr>Other Factors</vt:lpstr>
      <vt:lpstr>Challenges</vt:lpstr>
      <vt:lpstr>Risks</vt:lpstr>
      <vt:lpstr>Risks</vt:lpstr>
      <vt:lpstr>ALM</vt:lpstr>
      <vt:lpstr>Alternative investment</vt:lpstr>
      <vt:lpstr>Regulation</vt:lpstr>
      <vt:lpstr>Other Factors</vt:lpstr>
      <vt:lpstr>Conclusion</vt:lpstr>
      <vt:lpstr>PowerPoint Presentation</vt:lpstr>
      <vt:lpstr>Custom Show 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Aparajita Mitra</dc:creator>
  <cp:lastModifiedBy>Mahidhara Davangere V</cp:lastModifiedBy>
  <cp:revision>258</cp:revision>
  <dcterms:created xsi:type="dcterms:W3CDTF">2011-07-20T12:11:57Z</dcterms:created>
  <dcterms:modified xsi:type="dcterms:W3CDTF">2015-06-10T11:33:06Z</dcterms:modified>
</cp:coreProperties>
</file>