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1"/>
  </p:notesMasterIdLst>
  <p:sldIdLst>
    <p:sldId id="260" r:id="rId3"/>
    <p:sldId id="258" r:id="rId4"/>
    <p:sldId id="261" r:id="rId5"/>
    <p:sldId id="264" r:id="rId6"/>
    <p:sldId id="285" r:id="rId7"/>
    <p:sldId id="289" r:id="rId8"/>
    <p:sldId id="267" r:id="rId9"/>
    <p:sldId id="263" r:id="rId10"/>
    <p:sldId id="262" r:id="rId11"/>
    <p:sldId id="284"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90" r:id="rId27"/>
    <p:sldId id="286" r:id="rId28"/>
    <p:sldId id="288"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08" autoAdjust="0"/>
  </p:normalViewPr>
  <p:slideViewPr>
    <p:cSldViewPr>
      <p:cViewPr varScale="1">
        <p:scale>
          <a:sx n="53" d="100"/>
          <a:sy n="53" d="100"/>
        </p:scale>
        <p:origin x="-17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76056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2001 Gujarat Earthquake, 2004 Indian Ocean Tsunami, 1993</a:t>
            </a:r>
            <a:r>
              <a:rPr lang="en-GB" baseline="0" dirty="0" smtClean="0"/>
              <a:t> </a:t>
            </a:r>
            <a:r>
              <a:rPr lang="en-GB" baseline="0" dirty="0" err="1" smtClean="0"/>
              <a:t>Latur</a:t>
            </a:r>
            <a:r>
              <a:rPr lang="en-GB" baseline="0" dirty="0" smtClean="0"/>
              <a:t> Earthquake, 1839 </a:t>
            </a:r>
            <a:r>
              <a:rPr lang="en-GB" baseline="0" dirty="0" err="1" smtClean="0"/>
              <a:t>Coringa</a:t>
            </a:r>
            <a:r>
              <a:rPr lang="en-GB" baseline="0" dirty="0" smtClean="0"/>
              <a:t> cyclone, 1737CalcuttaCyclone</a:t>
            </a:r>
            <a:endParaRPr lang="en-GB"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a:t>
            </a:fld>
            <a:endParaRPr lang="en-US"/>
          </a:p>
        </p:txBody>
      </p:sp>
    </p:spTree>
    <p:extLst>
      <p:ext uri="{BB962C8B-B14F-4D97-AF65-F5344CB8AC3E}">
        <p14:creationId xmlns:p14="http://schemas.microsoft.com/office/powerpoint/2010/main" val="3333157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Pricing </a:t>
            </a:r>
            <a:r>
              <a:rPr lang="en-US" dirty="0" err="1" smtClean="0"/>
              <a:t>NatCat</a:t>
            </a:r>
            <a:r>
              <a:rPr lang="en-US" baseline="0" dirty="0" smtClean="0"/>
              <a:t> cover involves stochastic modelling </a:t>
            </a:r>
            <a:r>
              <a:rPr lang="en-US" baseline="0" dirty="0" err="1" smtClean="0"/>
              <a:t>etc</a:t>
            </a:r>
            <a:r>
              <a:rPr lang="en-US" baseline="0" dirty="0" smtClean="0"/>
              <a:t> and it requires technical expertise to model the same. Many a times, reinsurers’ inputs are used as base rates to price the cover.  </a:t>
            </a:r>
          </a:p>
          <a:p>
            <a:endParaRPr lang="en-US" baseline="0" dirty="0" smtClean="0"/>
          </a:p>
          <a:p>
            <a:r>
              <a:rPr lang="en-US" baseline="0" dirty="0" smtClean="0"/>
              <a:t>As the premium levels and the resultant commission are very less, there is less incentive to sell the  product. Hence in order to ensure better reach and diversification, it is better to bundle the cover with other products. </a:t>
            </a:r>
          </a:p>
          <a:p>
            <a:endParaRPr lang="en-US" baseline="0" dirty="0" smtClean="0"/>
          </a:p>
        </p:txBody>
      </p:sp>
      <p:sp>
        <p:nvSpPr>
          <p:cNvPr id="4" name="Slide Number Placeholder 3"/>
          <p:cNvSpPr>
            <a:spLocks noGrp="1"/>
          </p:cNvSpPr>
          <p:nvPr>
            <p:ph type="sldNum" sz="quarter" idx="10"/>
          </p:nvPr>
        </p:nvSpPr>
        <p:spPr/>
        <p:txBody>
          <a:bodyPr/>
          <a:lstStyle/>
          <a:p>
            <a:fld id="{6963E7AC-6455-4A0F-B654-220C7D7B7B8D}" type="slidenum">
              <a:rPr lang="en-US" smtClean="0"/>
              <a:pPr/>
              <a:t>27</a:t>
            </a:fld>
            <a:endParaRPr lang="en-US"/>
          </a:p>
        </p:txBody>
      </p:sp>
    </p:spTree>
    <p:extLst>
      <p:ext uri="{BB962C8B-B14F-4D97-AF65-F5344CB8AC3E}">
        <p14:creationId xmlns:p14="http://schemas.microsoft.com/office/powerpoint/2010/main" val="1689650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4</a:t>
            </a:fld>
            <a:endParaRPr lang="en-US"/>
          </a:p>
        </p:txBody>
      </p:sp>
    </p:spTree>
    <p:extLst>
      <p:ext uri="{BB962C8B-B14F-4D97-AF65-F5344CB8AC3E}">
        <p14:creationId xmlns:p14="http://schemas.microsoft.com/office/powerpoint/2010/main" val="257331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smtClean="0"/>
              <a:t>Coverage A – Dwelling Covers the value of the dwelling itself (not including the land). Typically, a coinsurance clause states that as long as the dwelling is insured to 80% of actual value, losses will be adjusted at replacement cost, up to the policy limits. This is in place to give a buffer against inflation. HO-4 (renter's insurance) typically has no Coverage A, although it has additional coverages for improvements. Coverage B – Other Structures Covers other structures around the property that are not used for business, except as a private garage. Typically limited at 10% to 20% of the Coverage A, with additional amounts available by endorsement. Coverage C – Personal Property Covers personal property, with limits for the theft and loss of particular classes of items (e.g., $200 for money, banknotes, bullion, coins, medals, etc.). Typically 50- 70% of Coverage A is required for contents, which means that consumers may pay for much more insurance than necessary. This has led to some calls for more choice.[15]There are two types of policies for personal property: cash value policy and replacement cost policy. Cash value policy will pay the cost to replace belongings, minus deprecation. Replacement cost policy will reimburse the assured for the full, current cost of replacing belongings. [16] Coverage D – Loss of Use/Additional Living Expenses Covers expenses associated with additional living expenses (i.e. rental expenses) and fair rental value, if part of the residence was rented, however only the rental income for the actual rent of the space not services provided such as utilities. Additional Coverages Covers a variety of expenses such as debris removal, reasonable repairs, damage to trees and shrubs for certain named perils (excluding the most common causes of damage, wind and ice), fire department charges, removal of property, credit card / identity theft charges, loss assessment, collapse, landlord's furnishing, and some building additions. These vary depending upon the form. Exclusions In an open perils policy, specific exclusions will be stated in this section. These generally include earth movement, water damage, power failure, neglect, war, nuclear hazard, septic tank back-up expenses, intentional loss, and concurrent causation (for HO3).[17] The concurrent causation exclusion excludes losses where both a covered and an excluded loss occur. In addition, the exclusion for building ordinance can mean that increased expenses due to local ordinances may not be covered.[18] A 2013 survey of Americans found that 41% believed </a:t>
            </a:r>
            <a:r>
              <a:rPr lang="en-GB" dirty="0" err="1" smtClean="0"/>
              <a:t>mold</a:t>
            </a:r>
            <a:r>
              <a:rPr lang="en-GB" dirty="0" smtClean="0"/>
              <a:t> was covered, although it is typically not covered if the water damage occurs over a period of time, such as through a leaky pipe.[19] Floods Flood damage is typically excluded under standard homeowners' and renters' insurance policies. Flood coverage, however, is available in the form of a separate policy both from the National Flood Insurance Program (NFIP) and from a few private insurers. [20] Section II — Liability Coverages Coverage E – Personal Liability Covers damages which the insured is legally liable for and provides a legal </a:t>
            </a:r>
            <a:r>
              <a:rPr lang="en-GB" dirty="0" err="1" smtClean="0"/>
              <a:t>defense</a:t>
            </a:r>
            <a:r>
              <a:rPr lang="en-GB" dirty="0" smtClean="0"/>
              <a:t> at the insurer's own expense. About a third of the losses for this coverage are from dog bites.[21] </a:t>
            </a:r>
          </a:p>
          <a:p>
            <a:r>
              <a:rPr lang="en-GB" dirty="0" smtClean="0"/>
              <a:t>Causes of loss[edit]</a:t>
            </a:r>
          </a:p>
          <a:p>
            <a:r>
              <a:rPr lang="en-GB" dirty="0" smtClean="0"/>
              <a:t> </a:t>
            </a:r>
          </a:p>
          <a:p>
            <a:r>
              <a:rPr lang="en-GB" dirty="0" smtClean="0"/>
              <a:t>According to the 2008 Insurance Information Institute </a:t>
            </a:r>
            <a:r>
              <a:rPr lang="en-GB" dirty="0" err="1" smtClean="0"/>
              <a:t>factbook</a:t>
            </a:r>
            <a:r>
              <a:rPr lang="en-GB" dirty="0" smtClean="0"/>
              <a:t>, for every $100 of premium, in 2005 on average $16 went to fire and lightning, $30 to wind and hail, $11 to water damage and freezing, $4 for other causes, and $2 for theft. An additional $3 went to liability and medical payments and $9 for claims settlement expenses, and the remaining $25 was allocated to insurer expenses.[22] One study of fires found that most were caused by heating incidents, although smoking was a risk factor for fatal fires.[23]</a:t>
            </a:r>
          </a:p>
          <a:p>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5</a:t>
            </a:fld>
            <a:endParaRPr lang="en-US"/>
          </a:p>
        </p:txBody>
      </p:sp>
    </p:spTree>
    <p:extLst>
      <p:ext uri="{BB962C8B-B14F-4D97-AF65-F5344CB8AC3E}">
        <p14:creationId xmlns:p14="http://schemas.microsoft.com/office/powerpoint/2010/main" val="808780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smtClean="0"/>
              <a:t>Coverage A – Dwelling Covers the value of the dwelling itself (not including the land). Typically, a coinsurance clause states that as long as the dwelling is insured to 80% of actual value, losses will be adjusted at replacement cost, up to the policy limits. This is in place to give a buffer against inflation. HO-4 (renter's insurance) typically has no Coverage A, although it has additional coverages for improvements. Coverage B – Other Structures Covers other structures around the property that are not used for business, except as a private garage. Typically limited at 10% to 20% of the Coverage A, with additional amounts available by endorsement. Coverage C – Personal Property Covers personal property, with limits for the theft and loss of particular classes of items (e.g., $200 for money, banknotes, bullion, coins, medals, etc.). Typically 50- 70% of Coverage A is required for contents, which means that consumers may pay for much more insurance than necessary. This has led to some calls for more choice.[15]There are two types of policies for personal property: cash value policy and replacement cost policy. Cash value policy will pay the cost to replace belongings, minus deprecation. Replacement cost policy will reimburse the assured for the full, current cost of replacing belongings. [16] Coverage D – Loss of Use/Additional Living Expenses Covers expenses associated with additional living expenses (i.e. rental expenses) and fair rental value, if part of the residence was rented, however only the rental income for the actual rent of the space not services provided such as utilities. Additional Coverages Covers a variety of expenses such as debris removal, reasonable repairs, damage to trees and shrubs for certain named perils (excluding the most common causes of damage, wind and ice), fire department charges, removal of property, credit card / identity theft charges, loss assessment, collapse, landlord's furnishing, and some building additions. These vary depending upon the form. Exclusions In an open perils policy, specific exclusions will be stated in this section. These generally include earth movement, water damage, power failure, neglect, war, nuclear hazard, septic tank back-up expenses, intentional loss, and concurrent causation (for HO3).[17] The concurrent causation exclusion excludes losses where both a covered and an excluded loss occur. In addition, the exclusion for building ordinance can mean that increased expenses due to local ordinances may not be covered.[18] A 2013 survey of Americans found that 41% believed </a:t>
            </a:r>
            <a:r>
              <a:rPr lang="en-GB" dirty="0" err="1" smtClean="0"/>
              <a:t>mold</a:t>
            </a:r>
            <a:r>
              <a:rPr lang="en-GB" dirty="0" smtClean="0"/>
              <a:t> was covered, although it is typically not covered if the water damage occurs over a period of time, such as through a leaky pipe.[19] Floods Flood damage is typically excluded under standard homeowners' and renters' insurance policies. Flood coverage, however, is available in the form of a separate policy both from the National Flood Insurance Program (NFIP) and from a few private insurers. [20] Section II — Liability Coverages Coverage E – Personal Liability Covers damages which the insured is legally liable for and provides a legal </a:t>
            </a:r>
            <a:r>
              <a:rPr lang="en-GB" dirty="0" err="1" smtClean="0"/>
              <a:t>defense</a:t>
            </a:r>
            <a:r>
              <a:rPr lang="en-GB" dirty="0" smtClean="0"/>
              <a:t> at the insurer's own expense. About a third of the losses for this coverage are from dog bites.[21] </a:t>
            </a:r>
          </a:p>
          <a:p>
            <a:r>
              <a:rPr lang="en-GB" dirty="0" smtClean="0"/>
              <a:t>Causes of loss[edit]</a:t>
            </a:r>
          </a:p>
          <a:p>
            <a:r>
              <a:rPr lang="en-GB" dirty="0" smtClean="0"/>
              <a:t> </a:t>
            </a:r>
          </a:p>
          <a:p>
            <a:r>
              <a:rPr lang="en-GB" dirty="0" smtClean="0"/>
              <a:t>According to the 2008 Insurance Information Institute </a:t>
            </a:r>
            <a:r>
              <a:rPr lang="en-GB" dirty="0" err="1" smtClean="0"/>
              <a:t>factbook</a:t>
            </a:r>
            <a:r>
              <a:rPr lang="en-GB" dirty="0" smtClean="0"/>
              <a:t>, for every $100 of premium, in 2005 on average $16 went to fire and lightning, $30 to wind and hail, $11 to water damage and freezing, $4 for other causes, and $2 for theft. An additional $3 went to liability and medical payments and $9 for claims settlement expenses, and the remaining $25 was allocated to insurer expenses.[22] One study of fires found that most were caused by heating incidents, although smoking was a risk factor for fatal fires.[23]</a:t>
            </a:r>
          </a:p>
          <a:p>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6</a:t>
            </a:fld>
            <a:endParaRPr lang="en-US"/>
          </a:p>
        </p:txBody>
      </p:sp>
    </p:spTree>
    <p:extLst>
      <p:ext uri="{BB962C8B-B14F-4D97-AF65-F5344CB8AC3E}">
        <p14:creationId xmlns:p14="http://schemas.microsoft.com/office/powerpoint/2010/main" val="141324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gets covered - While all home insurance policies offer cover against earthquakes, some insurers have a compulsory 5% deductible in case of damage due to an "act of God".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 much does it cost? Pittance - </a:t>
            </a:r>
            <a:r>
              <a:rPr lang="en-GB" sz="1200" kern="1200" dirty="0" smtClean="0">
                <a:solidFill>
                  <a:schemeClr val="tx1"/>
                </a:solidFill>
                <a:effectLst/>
                <a:latin typeface="+mn-lt"/>
                <a:ea typeface="+mn-ea"/>
                <a:cs typeface="+mn-cs"/>
              </a:rPr>
              <a:t>A 1,500 </a:t>
            </a:r>
            <a:r>
              <a:rPr lang="en-GB" sz="1200" kern="1200" dirty="0" err="1" smtClean="0">
                <a:solidFill>
                  <a:schemeClr val="tx1"/>
                </a:solidFill>
                <a:effectLst/>
                <a:latin typeface="+mn-lt"/>
                <a:ea typeface="+mn-ea"/>
                <a:cs typeface="+mn-cs"/>
              </a:rPr>
              <a:t>sq</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ft</a:t>
            </a:r>
            <a:r>
              <a:rPr lang="en-GB" sz="1200" kern="1200" dirty="0" smtClean="0">
                <a:solidFill>
                  <a:schemeClr val="tx1"/>
                </a:solidFill>
                <a:effectLst/>
                <a:latin typeface="+mn-lt"/>
                <a:ea typeface="+mn-ea"/>
                <a:cs typeface="+mn-cs"/>
              </a:rPr>
              <a:t> house can be covered for </a:t>
            </a:r>
            <a:r>
              <a:rPr lang="en-GB" sz="1200" kern="1200" dirty="0" err="1" smtClean="0">
                <a:solidFill>
                  <a:schemeClr val="tx1"/>
                </a:solidFill>
                <a:effectLst/>
                <a:latin typeface="+mn-lt"/>
                <a:ea typeface="+mn-ea"/>
                <a:cs typeface="+mn-cs"/>
              </a:rPr>
              <a:t>Rs</a:t>
            </a:r>
            <a:r>
              <a:rPr lang="en-GB" sz="1200" kern="1200" dirty="0" smtClean="0">
                <a:solidFill>
                  <a:schemeClr val="tx1"/>
                </a:solidFill>
                <a:effectLst/>
                <a:latin typeface="+mn-lt"/>
                <a:ea typeface="+mn-ea"/>
                <a:cs typeface="+mn-cs"/>
              </a:rPr>
              <a:t> 50 lakh against fire and other perils for less than </a:t>
            </a:r>
            <a:r>
              <a:rPr lang="en-GB" sz="1200" kern="1200" dirty="0" err="1" smtClean="0">
                <a:solidFill>
                  <a:schemeClr val="tx1"/>
                </a:solidFill>
                <a:effectLst/>
                <a:latin typeface="+mn-lt"/>
                <a:ea typeface="+mn-ea"/>
                <a:cs typeface="+mn-cs"/>
              </a:rPr>
              <a:t>Rs</a:t>
            </a:r>
            <a:r>
              <a:rPr lang="en-GB" sz="1200" kern="1200" dirty="0" smtClean="0">
                <a:solidFill>
                  <a:schemeClr val="tx1"/>
                </a:solidFill>
                <a:effectLst/>
                <a:latin typeface="+mn-lt"/>
                <a:ea typeface="+mn-ea"/>
                <a:cs typeface="+mn-cs"/>
              </a:rPr>
              <a:t> 1,700 a year. If contents worth </a:t>
            </a:r>
            <a:r>
              <a:rPr lang="en-GB" sz="1200" kern="1200" dirty="0" err="1" smtClean="0">
                <a:solidFill>
                  <a:schemeClr val="tx1"/>
                </a:solidFill>
                <a:effectLst/>
                <a:latin typeface="+mn-lt"/>
                <a:ea typeface="+mn-ea"/>
                <a:cs typeface="+mn-cs"/>
              </a:rPr>
              <a:t>Rs</a:t>
            </a:r>
            <a:r>
              <a:rPr lang="en-GB" sz="1200" kern="1200" dirty="0" smtClean="0">
                <a:solidFill>
                  <a:schemeClr val="tx1"/>
                </a:solidFill>
                <a:effectLst/>
                <a:latin typeface="+mn-lt"/>
                <a:ea typeface="+mn-ea"/>
                <a:cs typeface="+mn-cs"/>
              </a:rPr>
              <a:t> 10 lakh are included, the cost will go up by </a:t>
            </a:r>
            <a:r>
              <a:rPr lang="en-GB" sz="1200" kern="1200" dirty="0" err="1" smtClean="0">
                <a:solidFill>
                  <a:schemeClr val="tx1"/>
                </a:solidFill>
                <a:effectLst/>
                <a:latin typeface="+mn-lt"/>
                <a:ea typeface="+mn-ea"/>
                <a:cs typeface="+mn-cs"/>
              </a:rPr>
              <a:t>Rs</a:t>
            </a:r>
            <a:r>
              <a:rPr lang="en-GB" sz="1200" kern="1200" dirty="0" smtClean="0">
                <a:solidFill>
                  <a:schemeClr val="tx1"/>
                </a:solidFill>
                <a:effectLst/>
                <a:latin typeface="+mn-lt"/>
                <a:ea typeface="+mn-ea"/>
                <a:cs typeface="+mn-cs"/>
              </a:rPr>
              <a:t> 400. You don't need to take a cover for the market value of the property but only for reconstructing it. Construction costs vary from </a:t>
            </a:r>
            <a:r>
              <a:rPr lang="en-GB" sz="1200" kern="1200" dirty="0" err="1" smtClean="0">
                <a:solidFill>
                  <a:schemeClr val="tx1"/>
                </a:solidFill>
                <a:effectLst/>
                <a:latin typeface="+mn-lt"/>
                <a:ea typeface="+mn-ea"/>
                <a:cs typeface="+mn-cs"/>
              </a:rPr>
              <a:t>Rs</a:t>
            </a:r>
            <a:r>
              <a:rPr lang="en-GB" sz="1200" kern="1200" dirty="0" smtClean="0">
                <a:solidFill>
                  <a:schemeClr val="tx1"/>
                </a:solidFill>
                <a:effectLst/>
                <a:latin typeface="+mn-lt"/>
                <a:ea typeface="+mn-ea"/>
                <a:cs typeface="+mn-cs"/>
              </a:rPr>
              <a:t> 1,000 per </a:t>
            </a:r>
            <a:r>
              <a:rPr lang="en-GB" sz="1200" kern="1200" dirty="0" err="1" smtClean="0">
                <a:solidFill>
                  <a:schemeClr val="tx1"/>
                </a:solidFill>
                <a:effectLst/>
                <a:latin typeface="+mn-lt"/>
                <a:ea typeface="+mn-ea"/>
                <a:cs typeface="+mn-cs"/>
              </a:rPr>
              <a:t>sq</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ft</a:t>
            </a:r>
            <a:r>
              <a:rPr lang="en-GB" sz="1200" kern="1200" dirty="0" smtClean="0">
                <a:solidFill>
                  <a:schemeClr val="tx1"/>
                </a:solidFill>
                <a:effectLst/>
                <a:latin typeface="+mn-lt"/>
                <a:ea typeface="+mn-ea"/>
                <a:cs typeface="+mn-cs"/>
              </a:rPr>
              <a:t> for a no-frills structure to almost </a:t>
            </a:r>
            <a:r>
              <a:rPr lang="en-GB" sz="1200" kern="1200" dirty="0" err="1" smtClean="0">
                <a:solidFill>
                  <a:schemeClr val="tx1"/>
                </a:solidFill>
                <a:effectLst/>
                <a:latin typeface="+mn-lt"/>
                <a:ea typeface="+mn-ea"/>
                <a:cs typeface="+mn-cs"/>
              </a:rPr>
              <a:t>Rs</a:t>
            </a:r>
            <a:r>
              <a:rPr lang="en-GB" sz="1200" kern="1200" dirty="0" smtClean="0">
                <a:solidFill>
                  <a:schemeClr val="tx1"/>
                </a:solidFill>
                <a:effectLst/>
                <a:latin typeface="+mn-lt"/>
                <a:ea typeface="+mn-ea"/>
                <a:cs typeface="+mn-cs"/>
              </a:rPr>
              <a:t> 3,000 per </a:t>
            </a:r>
            <a:r>
              <a:rPr lang="en-GB" sz="1200" kern="1200" dirty="0" err="1" smtClean="0">
                <a:solidFill>
                  <a:schemeClr val="tx1"/>
                </a:solidFill>
                <a:effectLst/>
                <a:latin typeface="+mn-lt"/>
                <a:ea typeface="+mn-ea"/>
                <a:cs typeface="+mn-cs"/>
              </a:rPr>
              <a:t>sq</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ft</a:t>
            </a:r>
            <a:r>
              <a:rPr lang="en-GB" sz="1200" kern="1200" dirty="0" smtClean="0">
                <a:solidFill>
                  <a:schemeClr val="tx1"/>
                </a:solidFill>
                <a:effectLst/>
                <a:latin typeface="+mn-lt"/>
                <a:ea typeface="+mn-ea"/>
                <a:cs typeface="+mn-cs"/>
              </a:rPr>
              <a:t> for premium. </a:t>
            </a:r>
          </a:p>
          <a:p>
            <a:r>
              <a:rPr lang="en-GB" dirty="0" smtClean="0"/>
              <a:t>Multi year policies available…. Option to allow for escalation available</a:t>
            </a:r>
            <a:r>
              <a:rPr lang="en-GB" baseline="0" dirty="0" smtClean="0"/>
              <a:t> to allow for reconstruction costs rising……</a:t>
            </a:r>
            <a:endParaRPr lang="en-GB"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7</a:t>
            </a:fld>
            <a:endParaRPr lang="en-US"/>
          </a:p>
        </p:txBody>
      </p:sp>
    </p:spTree>
    <p:extLst>
      <p:ext uri="{BB962C8B-B14F-4D97-AF65-F5344CB8AC3E}">
        <p14:creationId xmlns:p14="http://schemas.microsoft.com/office/powerpoint/2010/main" val="100576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smtClean="0"/>
              <a:t>Replacement cost. The size, composition and contents of your property affect the cost of your insurance the most. The larger your home and the more contents you have, the more they cost to replace. In addition to the square footage, insurers consider the quality of construction used to build your property, which can vary greatly.</a:t>
            </a:r>
          </a:p>
          <a:p>
            <a:r>
              <a:rPr lang="en-GB" dirty="0" smtClean="0"/>
              <a:t>Where you live. Insurers track the number, type and cost of claims by neighbourhood. By referencing past experiences, they understand your neighbourhood’s unique circumstances and how likely it is that you may make a claim.  </a:t>
            </a:r>
          </a:p>
          <a:p>
            <a:r>
              <a:rPr lang="en-GB" dirty="0" smtClean="0"/>
              <a:t>Proximity to water. Insurers look at how far your home is from a fire hydrant or fire station. If you live in an urban area, this is generally not a concern. If your country property is far from water, it will influence the cost of your home insurance. The sooner a fire can be put out, the lower the cost of restoring your home.</a:t>
            </a:r>
          </a:p>
          <a:p>
            <a:r>
              <a:rPr lang="en-GB" dirty="0" smtClean="0"/>
              <a:t>Your personal claims history may have an impact on your premium. Past claims are often an insurers’ best predictor of future claims activity.</a:t>
            </a:r>
          </a:p>
          <a:p>
            <a:r>
              <a:rPr lang="en-GB" dirty="0" smtClean="0"/>
              <a:t>Electricity. Insurers consider a number of factors such as type of wiring and the way electricity comes into your house. They are on the lookout for:</a:t>
            </a:r>
          </a:p>
          <a:p>
            <a:r>
              <a:rPr lang="en-GB" dirty="0" err="1" smtClean="0"/>
              <a:t>a.Knob</a:t>
            </a:r>
            <a:r>
              <a:rPr lang="en-GB" dirty="0" smtClean="0"/>
              <a:t>-and-tube or </a:t>
            </a:r>
            <a:r>
              <a:rPr lang="en-GB" dirty="0" err="1" smtClean="0"/>
              <a:t>aluminum</a:t>
            </a:r>
            <a:r>
              <a:rPr lang="en-GB" dirty="0" smtClean="0"/>
              <a:t> wiring (especially if it has deteriorated or become damaged) that can increase the chance of fire. Insurers may:</a:t>
            </a:r>
          </a:p>
          <a:p>
            <a:r>
              <a:rPr lang="en-GB" dirty="0" smtClean="0"/>
              <a:t>Ask for a guarantee that a home does not have this kind of wiring</a:t>
            </a:r>
          </a:p>
          <a:p>
            <a:r>
              <a:rPr lang="en-GB" dirty="0" smtClean="0"/>
              <a:t>Give you time to remove it</a:t>
            </a:r>
          </a:p>
          <a:p>
            <a:r>
              <a:rPr lang="en-GB" dirty="0" smtClean="0"/>
              <a:t>Inspect the condition of the wiring to ensure it’s safe</a:t>
            </a:r>
          </a:p>
          <a:p>
            <a:r>
              <a:rPr lang="en-GB" dirty="0" err="1" smtClean="0"/>
              <a:t>b.Breakers</a:t>
            </a:r>
            <a:r>
              <a:rPr lang="en-GB" dirty="0" smtClean="0"/>
              <a:t> that pose less risk than fuses</a:t>
            </a:r>
          </a:p>
          <a:p>
            <a:r>
              <a:rPr lang="en-GB" dirty="0" err="1" smtClean="0"/>
              <a:t>c.A</a:t>
            </a:r>
            <a:r>
              <a:rPr lang="en-GB" dirty="0" smtClean="0"/>
              <a:t> minimum of 100-amp service. A lower amp can lead to overloading and fire.</a:t>
            </a:r>
          </a:p>
          <a:p>
            <a:r>
              <a:rPr lang="en-GB" dirty="0" smtClean="0"/>
              <a:t>Pipes. Galvanized or lead piping usually means your plumbing is older, which makes it more likely to crack or leak. Insurers generally prefer homes with upgraded copper or plastic plumbing.</a:t>
            </a:r>
          </a:p>
          <a:p>
            <a:r>
              <a:rPr lang="en-GB" dirty="0" smtClean="0"/>
              <a:t>Wood stoves. These are a common source of house fires and carbon monoxide poisoning if they are not properly installed and maintained. Insurers may want to inspect them. Before buying or renting a home with a wood-burning stove, or installing one, consult your insurer.</a:t>
            </a:r>
          </a:p>
          <a:p>
            <a:r>
              <a:rPr lang="en-GB" dirty="0" smtClean="0"/>
              <a:t>Age of roof. Insurers generally prefer your roof to be updated within the last 20 years. Some policies will pay only depreciated values, for example 25% of the replacement cost, for damaged roofs that are near the end of their designated service life.</a:t>
            </a:r>
          </a:p>
          <a:p>
            <a:r>
              <a:rPr lang="en-GB" dirty="0" smtClean="0"/>
              <a:t>Other uses. Advise your insurer if you’ve built or plan to build a rental apartment, start operating a business or make any other significant alterations to the structure or the way you use your house.</a:t>
            </a:r>
          </a:p>
          <a:p>
            <a:r>
              <a:rPr lang="en-GB" dirty="0" smtClean="0"/>
              <a:t>Other factors. Insurers want to know if you have security and/or fire alarms, and if they are monitored by an outside service. Advise your insurer if you have a swimming pool or other structures such as pool houses.</a:t>
            </a:r>
          </a:p>
          <a:p>
            <a:endParaRPr lang="en-GB"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8</a:t>
            </a:fld>
            <a:endParaRPr lang="en-US"/>
          </a:p>
        </p:txBody>
      </p:sp>
    </p:spTree>
    <p:extLst>
      <p:ext uri="{BB962C8B-B14F-4D97-AF65-F5344CB8AC3E}">
        <p14:creationId xmlns:p14="http://schemas.microsoft.com/office/powerpoint/2010/main" val="102164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Discount Wars</a:t>
            </a:r>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23</a:t>
            </a:fld>
            <a:endParaRPr lang="en-US"/>
          </a:p>
        </p:txBody>
      </p:sp>
    </p:spTree>
    <p:extLst>
      <p:ext uri="{BB962C8B-B14F-4D97-AF65-F5344CB8AC3E}">
        <p14:creationId xmlns:p14="http://schemas.microsoft.com/office/powerpoint/2010/main" val="264256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Soln</a:t>
            </a:r>
            <a:r>
              <a:rPr lang="en-US" dirty="0" smtClean="0"/>
              <a:t> for point 2: Bundling with other products, Offering cover for longer</a:t>
            </a:r>
            <a:r>
              <a:rPr lang="en-US" baseline="0" dirty="0" smtClean="0"/>
              <a:t> durations</a:t>
            </a:r>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24</a:t>
            </a:fld>
            <a:endParaRPr lang="en-US"/>
          </a:p>
        </p:txBody>
      </p:sp>
    </p:spTree>
    <p:extLst>
      <p:ext uri="{BB962C8B-B14F-4D97-AF65-F5344CB8AC3E}">
        <p14:creationId xmlns:p14="http://schemas.microsoft.com/office/powerpoint/2010/main" val="119032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a:t>
            </a:r>
            <a:r>
              <a:rPr lang="en-US" baseline="0" dirty="0" smtClean="0"/>
              <a:t> content insurance there are broadly two types of covers viz. new for old and indemnity cover while the payout in the former will be enough to buy the equivalent cover the latter will reimburse the current depreciated market value of the item. Example of new for old could be new LED TV getting stolen or repaired, the insurance cover will be sufficient to purchase the new LED TV. However, in the case of indemnity cover, the depreciated market (after allowing for the age of the item) of the TV will become payable.</a:t>
            </a:r>
          </a:p>
          <a:p>
            <a:endParaRPr lang="en-US" baseline="0" dirty="0" smtClean="0"/>
          </a:p>
          <a:p>
            <a:r>
              <a:rPr lang="en-US" baseline="0" dirty="0" smtClean="0"/>
              <a:t>New for Old cover is not available for all contents (e.g. clothes). If available, it is be little more costlier than the indemnity cover.  </a:t>
            </a:r>
          </a:p>
          <a:p>
            <a:endParaRPr lang="en-US" baseline="0" dirty="0" smtClean="0"/>
          </a:p>
          <a:p>
            <a:r>
              <a:rPr lang="en-US" baseline="0" dirty="0" smtClean="0"/>
              <a:t>It is observed that in UK one in every 4 houses is underinsured.  </a:t>
            </a:r>
            <a:endParaRPr lang="en-US" dirty="0" smtClean="0"/>
          </a:p>
        </p:txBody>
      </p:sp>
      <p:sp>
        <p:nvSpPr>
          <p:cNvPr id="4" name="Slide Number Placeholder 3"/>
          <p:cNvSpPr>
            <a:spLocks noGrp="1"/>
          </p:cNvSpPr>
          <p:nvPr>
            <p:ph type="sldNum" sz="quarter" idx="10"/>
          </p:nvPr>
        </p:nvSpPr>
        <p:spPr/>
        <p:txBody>
          <a:bodyPr/>
          <a:lstStyle/>
          <a:p>
            <a:fld id="{6963E7AC-6455-4A0F-B654-220C7D7B7B8D}" type="slidenum">
              <a:rPr lang="en-US" smtClean="0"/>
              <a:pPr/>
              <a:t>25</a:t>
            </a:fld>
            <a:endParaRPr lang="en-US"/>
          </a:p>
        </p:txBody>
      </p:sp>
    </p:spTree>
    <p:extLst>
      <p:ext uri="{BB962C8B-B14F-4D97-AF65-F5344CB8AC3E}">
        <p14:creationId xmlns:p14="http://schemas.microsoft.com/office/powerpoint/2010/main" val="76999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5" name="Footer Placeholder 4"/>
          <p:cNvSpPr>
            <a:spLocks noGrp="1"/>
          </p:cNvSpPr>
          <p:nvPr>
            <p:ph type="ftr" sz="quarter" idx="11"/>
          </p:nvPr>
        </p:nvSpPr>
        <p:spPr/>
        <p:txBody>
          <a:bodyPr/>
          <a:lstStyle/>
          <a:p>
            <a:r>
              <a:rPr lang="en-US" smtClean="0"/>
              <a:t>www.actuariesindia.org</a:t>
            </a:r>
            <a:endParaRPr lang="en-US"/>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5" name="Footer Placeholder 4"/>
          <p:cNvSpPr>
            <a:spLocks noGrp="1"/>
          </p:cNvSpPr>
          <p:nvPr>
            <p:ph type="ftr" sz="quarter" idx="11"/>
          </p:nvPr>
        </p:nvSpPr>
        <p:spPr/>
        <p:txBody>
          <a:bodyPr/>
          <a:lstStyle/>
          <a:p>
            <a:r>
              <a:rPr lang="en-US" smtClean="0"/>
              <a:t>www.actuariesindia.org</a:t>
            </a:r>
            <a:endParaRPr lang="en-US"/>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28 July, 2011</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www.actuariesindia.org</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28 July, 2011</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www.actuariesindia.org</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28 July, 2011</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www.actuariesindia.org</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r>
              <a:rPr lang="en-US" dirty="0" smtClean="0"/>
              <a:t>Date</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smtClean="0"/>
              <a:t>www.actuariesindia.org</a:t>
            </a: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269528" y="228600"/>
            <a:ext cx="8874472"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smtClean="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0"/>
            <a:ext cx="9144000" cy="830997"/>
          </a:xfrm>
          <a:prstGeom prst="rect">
            <a:avLst/>
          </a:prstGeom>
        </p:spPr>
        <p:txBody>
          <a:bodyPr wrap="square">
            <a:spAutoFit/>
          </a:bodyPr>
          <a:lstStyle/>
          <a:p>
            <a:pPr algn="ctr">
              <a:buNone/>
            </a:pPr>
            <a:r>
              <a:rPr lang="en-US" sz="4800" b="1" dirty="0" smtClean="0">
                <a:latin typeface="Garamond" pitchFamily="18" charset="0"/>
                <a:ea typeface="Verdana" pitchFamily="34" charset="0"/>
                <a:cs typeface="Verdana" pitchFamily="34" charset="0"/>
              </a:rPr>
              <a:t>Title</a:t>
            </a:r>
          </a:p>
        </p:txBody>
      </p:sp>
      <p:sp>
        <p:nvSpPr>
          <p:cNvPr id="12" name="Rectangle 11"/>
          <p:cNvSpPr/>
          <p:nvPr userDrawn="1"/>
        </p:nvSpPr>
        <p:spPr>
          <a:xfrm>
            <a:off x="0" y="3733800"/>
            <a:ext cx="9144000" cy="830997"/>
          </a:xfrm>
          <a:prstGeom prst="rect">
            <a:avLst/>
          </a:prstGeom>
        </p:spPr>
        <p:txBody>
          <a:bodyPr wrap="square">
            <a:spAutoFit/>
          </a:bodyPr>
          <a:lstStyle/>
          <a:p>
            <a:pPr algn="ctr">
              <a:buNone/>
            </a:pPr>
            <a:r>
              <a:rPr lang="en-US" sz="4800" b="1" dirty="0" smtClean="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28 July, 2011</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www.actuariesindia.org</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28 July, 2011</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www.actuariesindia.org</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5" name="Footer Placeholder 4"/>
          <p:cNvSpPr>
            <a:spLocks noGrp="1"/>
          </p:cNvSpPr>
          <p:nvPr>
            <p:ph type="ftr" sz="quarter" idx="11"/>
          </p:nvPr>
        </p:nvSpPr>
        <p:spPr/>
        <p:txBody>
          <a:bodyPr/>
          <a:lstStyle/>
          <a:p>
            <a:r>
              <a:rPr lang="en-US" smtClean="0"/>
              <a:t>www.actuariesindia.org</a:t>
            </a:r>
            <a:endParaRPr lang="en-US"/>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5" name="Footer Placeholder 4"/>
          <p:cNvSpPr>
            <a:spLocks noGrp="1"/>
          </p:cNvSpPr>
          <p:nvPr>
            <p:ph type="ftr" sz="quarter" idx="11"/>
          </p:nvPr>
        </p:nvSpPr>
        <p:spPr/>
        <p:txBody>
          <a:bodyPr/>
          <a:lstStyle/>
          <a:p>
            <a:r>
              <a:rPr lang="en-US" smtClean="0"/>
              <a:t>www.actuariesindia.org</a:t>
            </a:r>
            <a:endParaRPr lang="en-US"/>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6" name="Footer Placeholder 5"/>
          <p:cNvSpPr>
            <a:spLocks noGrp="1"/>
          </p:cNvSpPr>
          <p:nvPr>
            <p:ph type="ftr" sz="quarter" idx="11"/>
          </p:nvPr>
        </p:nvSpPr>
        <p:spPr/>
        <p:txBody>
          <a:bodyPr/>
          <a:lstStyle/>
          <a:p>
            <a:r>
              <a:rPr lang="en-US" smtClean="0"/>
              <a:t>www.actuariesindia.org</a:t>
            </a:r>
            <a:endParaRPr lang="en-US"/>
          </a:p>
        </p:txBody>
      </p:sp>
      <p:sp>
        <p:nvSpPr>
          <p:cNvPr id="7" name="Slide Number Placeholder 6"/>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8" name="Footer Placeholder 7"/>
          <p:cNvSpPr>
            <a:spLocks noGrp="1"/>
          </p:cNvSpPr>
          <p:nvPr>
            <p:ph type="ftr" sz="quarter" idx="11"/>
          </p:nvPr>
        </p:nvSpPr>
        <p:spPr/>
        <p:txBody>
          <a:bodyPr/>
          <a:lstStyle/>
          <a:p>
            <a:r>
              <a:rPr lang="en-US" smtClean="0"/>
              <a:t>www.actuariesindia.org</a:t>
            </a:r>
            <a:endParaRPr lang="en-US"/>
          </a:p>
        </p:txBody>
      </p:sp>
      <p:sp>
        <p:nvSpPr>
          <p:cNvPr id="9" name="Slide Number Placeholder 8"/>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3" name="Footer Placeholder 2"/>
          <p:cNvSpPr>
            <a:spLocks noGrp="1"/>
          </p:cNvSpPr>
          <p:nvPr>
            <p:ph type="ftr" sz="quarter" idx="11"/>
          </p:nvPr>
        </p:nvSpPr>
        <p:spPr/>
        <p:txBody>
          <a:bodyPr/>
          <a:lstStyle/>
          <a:p>
            <a:r>
              <a:rPr lang="en-US" smtClean="0"/>
              <a:t>www.actuariesindia.org</a:t>
            </a:r>
            <a:endParaRPr lang="en-US"/>
          </a:p>
        </p:txBody>
      </p:sp>
      <p:sp>
        <p:nvSpPr>
          <p:cNvPr id="4" name="Slide Number Placeholder 3"/>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6" name="Footer Placeholder 5"/>
          <p:cNvSpPr>
            <a:spLocks noGrp="1"/>
          </p:cNvSpPr>
          <p:nvPr>
            <p:ph type="ftr" sz="quarter" idx="11"/>
          </p:nvPr>
        </p:nvSpPr>
        <p:spPr/>
        <p:txBody>
          <a:bodyPr/>
          <a:lstStyle/>
          <a:p>
            <a:r>
              <a:rPr lang="en-US" smtClean="0"/>
              <a:t>www.actuariesindia.org</a:t>
            </a:r>
            <a:endParaRPr lang="en-US"/>
          </a:p>
        </p:txBody>
      </p:sp>
      <p:sp>
        <p:nvSpPr>
          <p:cNvPr id="7" name="Slide Number Placeholder 6"/>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6" name="Footer Placeholder 5"/>
          <p:cNvSpPr>
            <a:spLocks noGrp="1"/>
          </p:cNvSpPr>
          <p:nvPr>
            <p:ph type="ftr" sz="quarter" idx="11"/>
          </p:nvPr>
        </p:nvSpPr>
        <p:spPr/>
        <p:txBody>
          <a:bodyPr/>
          <a:lstStyle/>
          <a:p>
            <a:r>
              <a:rPr lang="en-US" smtClean="0"/>
              <a:t>www.actuariesindia.org</a:t>
            </a:r>
            <a:endParaRPr lang="en-US"/>
          </a:p>
        </p:txBody>
      </p:sp>
      <p:sp>
        <p:nvSpPr>
          <p:cNvPr id="7" name="Slide Number Placeholder 6"/>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6200" y="6356350"/>
            <a:ext cx="2895600" cy="365125"/>
          </a:xfrm>
          <a:prstGeom prst="rect">
            <a:avLst/>
          </a:prstGeom>
        </p:spPr>
        <p:txBody>
          <a:bodyPr vert="horz" lIns="91440" tIns="45720" rIns="91440" bIns="45720" rtlCol="0" anchor="ctr"/>
          <a:lstStyle>
            <a:lvl1pPr algn="ctr">
              <a:defRPr sz="1600" b="1">
                <a:solidFill>
                  <a:srgbClr val="C00000"/>
                </a:solidFill>
                <a:latin typeface="Garamond" pitchFamily="18" charset="0"/>
              </a:defRPr>
            </a:lvl1pPr>
          </a:lstStyle>
          <a:p>
            <a:r>
              <a:rPr lang="en-US" dirty="0" smtClean="0"/>
              <a:t>www.actuariesindia.org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b="1">
                <a:solidFill>
                  <a:schemeClr val="tx2">
                    <a:lumMod val="75000"/>
                  </a:schemeClr>
                </a:solidFill>
                <a:latin typeface="Garamond" pitchFamily="18" charset="0"/>
              </a:defRPr>
            </a:lvl1pPr>
          </a:lstStyle>
          <a:p>
            <a:fld id="{1A13C416-6B76-4DFF-BC13-59A396451C72}" type="slidenum">
              <a:rPr lang="en-US" smtClean="0"/>
              <a:pPr/>
              <a:t>‹#›</a:t>
            </a:fld>
            <a:endParaRPr lang="en-US" dirty="0"/>
          </a:p>
        </p:txBody>
      </p:sp>
      <p:sp>
        <p:nvSpPr>
          <p:cNvPr id="9" name="Line 15"/>
          <p:cNvSpPr>
            <a:spLocks noChangeShapeType="1"/>
          </p:cNvSpPr>
          <p:nvPr userDrawn="1"/>
        </p:nvSpPr>
        <p:spPr bwMode="auto">
          <a:xfrm>
            <a:off x="119063" y="1143000"/>
            <a:ext cx="8845550" cy="0"/>
          </a:xfrm>
          <a:prstGeom prst="line">
            <a:avLst/>
          </a:prstGeom>
          <a:ln w="38100">
            <a:solidFill>
              <a:srgbClr val="C00000"/>
            </a:solidFill>
            <a:headEnd/>
            <a:tailEnd/>
          </a:ln>
        </p:spPr>
        <p:style>
          <a:lnRef idx="2">
            <a:schemeClr val="accent6"/>
          </a:lnRef>
          <a:fillRef idx="0">
            <a:schemeClr val="accent6"/>
          </a:fillRef>
          <a:effectRef idx="1">
            <a:schemeClr val="accent6"/>
          </a:effectRef>
          <a:fontRef idx="minor">
            <a:schemeClr val="tx1"/>
          </a:fontRef>
        </p:style>
        <p:txBody>
          <a:bodyPr wrap="none" anchor="ctr"/>
          <a:lstStyle/>
          <a:p>
            <a:pPr>
              <a:defRPr/>
            </a:pPr>
            <a:endParaRPr lang="en-US"/>
          </a:p>
        </p:txBody>
      </p:sp>
      <p:graphicFrame>
        <p:nvGraphicFramePr>
          <p:cNvPr id="10" name="Object 6"/>
          <p:cNvGraphicFramePr>
            <a:graphicFrameLocks noChangeAspect="1"/>
          </p:cNvGraphicFramePr>
          <p:nvPr userDrawn="1"/>
        </p:nvGraphicFramePr>
        <p:xfrm>
          <a:off x="7959296" y="279377"/>
          <a:ext cx="956104" cy="695348"/>
        </p:xfrm>
        <a:graphic>
          <a:graphicData uri="http://schemas.openxmlformats.org/presentationml/2006/ole">
            <mc:AlternateContent xmlns:mc="http://schemas.openxmlformats.org/markup-compatibility/2006">
              <mc:Choice xmlns:v="urn:schemas-microsoft-com:vml" Requires="v">
                <p:oleObj spid="_x0000_s1073" r:id="rId14" imgW="3961905" imgH="3415873" progId="">
                  <p:embed/>
                </p:oleObj>
              </mc:Choice>
              <mc:Fallback>
                <p:oleObj r:id="rId14" imgW="3961905" imgH="3415873" progId="">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296" y="279377"/>
                        <a:ext cx="956104" cy="695348"/>
                      </a:xfrm>
                      <a:prstGeom prst="rect">
                        <a:avLst/>
                      </a:prstGeom>
                      <a:solidFill>
                        <a:srgbClr val="C0C0C0"/>
                      </a:solidFill>
                    </p:spPr>
                  </p:pic>
                </p:oleObj>
              </mc:Fallback>
            </mc:AlternateContent>
          </a:graphicData>
        </a:graphic>
      </p:graphicFrame>
      <p:sp>
        <p:nvSpPr>
          <p:cNvPr id="11" name="Title Placeholder 10"/>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r>
              <a:rPr lang="en-US" smtClean="0"/>
              <a:t>28 July, 2011</a:t>
            </a: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GB" smtClean="0"/>
              <a:t>www.actuariesindia.org</a:t>
            </a: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in/url?sa=i&amp;rct=j&amp;q=&amp;esrc=s&amp;frm=1&amp;source=images&amp;cd=&amp;cad=rja&amp;uact=8&amp;ved=0CAcQjRw&amp;url=http://en.wikipedia.org/wiki/Insurance_cycle&amp;ei=YOhqVeTyEMOOmwWU_YHIBQ&amp;bvm=bv.94455598,d.dGY&amp;psig=AFQjCNFMBwL75c8A4wAPc0n4Cmg5JaKXTw&amp;ust=143315605427255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1135063" y="457200"/>
            <a:ext cx="939800" cy="81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10"/>
          <p:cNvGrpSpPr/>
          <p:nvPr/>
        </p:nvGrpSpPr>
        <p:grpSpPr>
          <a:xfrm>
            <a:off x="269528" y="239173"/>
            <a:ext cx="8874472" cy="1284827"/>
            <a:chOff x="269528" y="5496973"/>
            <a:chExt cx="8874472" cy="1284827"/>
          </a:xfrm>
        </p:grpSpPr>
        <p:pic>
          <p:nvPicPr>
            <p:cNvPr id="1026"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29"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Bahamas" pitchFamily="34" charset="0"/>
                <a:cs typeface="Times New Roman" pitchFamily="18" charset="0"/>
              </a:endParaRPr>
            </a:p>
          </p:txBody>
        </p:sp>
      </p:grpSp>
      <p:sp>
        <p:nvSpPr>
          <p:cNvPr id="8" name="Line 5"/>
          <p:cNvSpPr>
            <a:spLocks noChangeShapeType="1"/>
          </p:cNvSpPr>
          <p:nvPr/>
        </p:nvSpPr>
        <p:spPr bwMode="auto">
          <a:xfrm flipV="1">
            <a:off x="0" y="6172200"/>
            <a:ext cx="9144000" cy="45719"/>
          </a:xfrm>
          <a:prstGeom prst="line">
            <a:avLst/>
          </a:prstGeom>
          <a:noFill/>
          <a:ln w="38100">
            <a:solidFill>
              <a:srgbClr val="A50021"/>
            </a:solidFill>
            <a:round/>
            <a:headEnd/>
            <a:tailEnd/>
          </a:ln>
        </p:spPr>
        <p:txBody>
          <a:bodyPr wrap="none" anchor="ctr"/>
          <a:lstStyle/>
          <a:p>
            <a:endParaRPr lang="en-US"/>
          </a:p>
        </p:txBody>
      </p:sp>
      <p:sp>
        <p:nvSpPr>
          <p:cNvPr id="10" name="Footer Placeholder 4"/>
          <p:cNvSpPr txBox="1">
            <a:spLocks/>
          </p:cNvSpPr>
          <p:nvPr/>
        </p:nvSpPr>
        <p:spPr>
          <a:xfrm>
            <a:off x="1600200" y="6477000"/>
            <a:ext cx="5791200" cy="2286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chemeClr val="accent6">
                    <a:lumMod val="50000"/>
                  </a:schemeClr>
                </a:solidFill>
                <a:effectLst/>
                <a:uLnTx/>
                <a:uFillTx/>
              </a:rPr>
              <a:t>Serving</a:t>
            </a:r>
            <a:r>
              <a:rPr kumimoji="0" lang="en-US" sz="1200" b="1" i="1" u="none" strike="noStrike" kern="1200" cap="none" spc="0" normalizeH="0" noProof="0" dirty="0" smtClean="0">
                <a:ln>
                  <a:noFill/>
                </a:ln>
                <a:solidFill>
                  <a:schemeClr val="accent6">
                    <a:lumMod val="50000"/>
                  </a:schemeClr>
                </a:solidFill>
                <a:effectLst/>
                <a:uLnTx/>
                <a:uFillTx/>
              </a:rPr>
              <a:t> the Cause of Public Interest</a:t>
            </a:r>
            <a:endParaRPr kumimoji="0" lang="en-US" sz="1200" b="1" i="1" u="none" strike="noStrike" kern="1200" cap="none" spc="0" normalizeH="0" baseline="0" noProof="0" dirty="0">
              <a:ln>
                <a:noFill/>
              </a:ln>
              <a:solidFill>
                <a:schemeClr val="accent6">
                  <a:lumMod val="50000"/>
                </a:schemeClr>
              </a:solidFill>
              <a:effectLst/>
              <a:uLnTx/>
              <a:uFillTx/>
            </a:endParaRPr>
          </a:p>
        </p:txBody>
      </p:sp>
      <p:sp>
        <p:nvSpPr>
          <p:cNvPr id="11" name="Footer Placeholder 4"/>
          <p:cNvSpPr txBox="1">
            <a:spLocks/>
          </p:cNvSpPr>
          <p:nvPr/>
        </p:nvSpPr>
        <p:spPr>
          <a:xfrm>
            <a:off x="1676400" y="6248400"/>
            <a:ext cx="5791200" cy="2286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chemeClr val="accent6">
                    <a:lumMod val="50000"/>
                  </a:schemeClr>
                </a:solidFill>
                <a:effectLst/>
                <a:uLnTx/>
                <a:uFillTx/>
              </a:rPr>
              <a:t>Indian Actuarial Profession</a:t>
            </a:r>
            <a:endParaRPr kumimoji="0" lang="en-US" sz="1200" b="1" i="1" u="none" strike="noStrike" kern="1200" cap="none" spc="0" normalizeH="0" baseline="0" noProof="0" dirty="0">
              <a:ln>
                <a:noFill/>
              </a:ln>
              <a:solidFill>
                <a:schemeClr val="accent6">
                  <a:lumMod val="50000"/>
                </a:schemeClr>
              </a:solidFill>
              <a:effectLst/>
              <a:uLnTx/>
              <a:uFillTx/>
            </a:endParaRPr>
          </a:p>
        </p:txBody>
      </p:sp>
      <p:sp>
        <p:nvSpPr>
          <p:cNvPr id="16" name="TextBox 15"/>
          <p:cNvSpPr txBox="1"/>
          <p:nvPr/>
        </p:nvSpPr>
        <p:spPr>
          <a:xfrm>
            <a:off x="1981200" y="533400"/>
            <a:ext cx="5486400" cy="523220"/>
          </a:xfrm>
          <a:prstGeom prst="rect">
            <a:avLst/>
          </a:prstGeom>
          <a:noFill/>
        </p:spPr>
        <p:txBody>
          <a:bodyPr wrap="square" rtlCol="0">
            <a:spAutoFit/>
          </a:bodyPr>
          <a:lstStyle/>
          <a:p>
            <a:r>
              <a:rPr lang="en-US" sz="2800" b="1" dirty="0" smtClean="0">
                <a:solidFill>
                  <a:schemeClr val="accent2"/>
                </a:solidFill>
                <a:latin typeface="+mj-lt"/>
              </a:rPr>
              <a:t>23</a:t>
            </a:r>
            <a:r>
              <a:rPr lang="en-US" sz="2800" b="1" baseline="30000" dirty="0" smtClean="0">
                <a:solidFill>
                  <a:schemeClr val="accent2"/>
                </a:solidFill>
                <a:latin typeface="+mj-lt"/>
              </a:rPr>
              <a:t>rd</a:t>
            </a:r>
            <a:r>
              <a:rPr lang="en-US" sz="2800" b="1" dirty="0" smtClean="0">
                <a:solidFill>
                  <a:schemeClr val="accent2"/>
                </a:solidFill>
                <a:latin typeface="+mj-lt"/>
              </a:rPr>
              <a:t> Indian Fellowship Seminar</a:t>
            </a:r>
            <a:endParaRPr lang="en-US" sz="2800" b="1" dirty="0">
              <a:solidFill>
                <a:schemeClr val="accent2"/>
              </a:solidFill>
              <a:latin typeface="+mj-lt"/>
            </a:endParaRPr>
          </a:p>
        </p:txBody>
      </p:sp>
      <p:sp>
        <p:nvSpPr>
          <p:cNvPr id="17" name="TextBox 16"/>
          <p:cNvSpPr txBox="1"/>
          <p:nvPr/>
        </p:nvSpPr>
        <p:spPr>
          <a:xfrm>
            <a:off x="1011064" y="1981200"/>
            <a:ext cx="7066136" cy="1223665"/>
          </a:xfrm>
          <a:prstGeom prst="rect">
            <a:avLst/>
          </a:prstGeom>
          <a:noFill/>
        </p:spPr>
        <p:txBody>
          <a:bodyPr wrap="square" rtlCol="0">
            <a:spAutoFit/>
          </a:bodyPr>
          <a:lstStyle/>
          <a:p>
            <a:r>
              <a:rPr lang="en-GB" sz="2400" b="1" dirty="0">
                <a:latin typeface="+mj-lt"/>
              </a:rPr>
              <a:t>Natural disasters: Importance of household insurance and issues involved in pricing household insurance products in India</a:t>
            </a:r>
            <a:endParaRPr lang="en-US" sz="2400" b="1" dirty="0">
              <a:latin typeface="+mj-lt"/>
            </a:endParaRPr>
          </a:p>
        </p:txBody>
      </p:sp>
      <p:sp>
        <p:nvSpPr>
          <p:cNvPr id="18" name="TextBox 17"/>
          <p:cNvSpPr txBox="1"/>
          <p:nvPr/>
        </p:nvSpPr>
        <p:spPr>
          <a:xfrm>
            <a:off x="1135063" y="3516334"/>
            <a:ext cx="3810000" cy="400110"/>
          </a:xfrm>
          <a:prstGeom prst="rect">
            <a:avLst/>
          </a:prstGeom>
          <a:noFill/>
        </p:spPr>
        <p:txBody>
          <a:bodyPr wrap="square" rtlCol="0">
            <a:spAutoFit/>
          </a:bodyPr>
          <a:lstStyle/>
          <a:p>
            <a:r>
              <a:rPr lang="en-US" sz="2000" dirty="0" smtClean="0">
                <a:latin typeface="+mj-lt"/>
              </a:rPr>
              <a:t>Guide - </a:t>
            </a:r>
            <a:r>
              <a:rPr lang="en-US" sz="2000" dirty="0" err="1" smtClean="0">
                <a:latin typeface="+mj-lt"/>
              </a:rPr>
              <a:t>Kirti</a:t>
            </a:r>
            <a:r>
              <a:rPr lang="en-US" sz="2000" dirty="0" smtClean="0">
                <a:latin typeface="+mj-lt"/>
              </a:rPr>
              <a:t> </a:t>
            </a:r>
            <a:r>
              <a:rPr lang="en-US" sz="2000" dirty="0">
                <a:latin typeface="+mj-lt"/>
              </a:rPr>
              <a:t>Kothari</a:t>
            </a:r>
          </a:p>
        </p:txBody>
      </p:sp>
      <p:sp>
        <p:nvSpPr>
          <p:cNvPr id="20" name="TextBox 19"/>
          <p:cNvSpPr txBox="1"/>
          <p:nvPr/>
        </p:nvSpPr>
        <p:spPr>
          <a:xfrm>
            <a:off x="1135063" y="4234579"/>
            <a:ext cx="5303837" cy="1323439"/>
          </a:xfrm>
          <a:prstGeom prst="rect">
            <a:avLst/>
          </a:prstGeom>
          <a:noFill/>
        </p:spPr>
        <p:txBody>
          <a:bodyPr wrap="square" rtlCol="0">
            <a:spAutoFit/>
          </a:bodyPr>
          <a:lstStyle/>
          <a:p>
            <a:r>
              <a:rPr lang="en-US" sz="2000" dirty="0" smtClean="0">
                <a:latin typeface="+mj-lt"/>
              </a:rPr>
              <a:t>Presenters:</a:t>
            </a:r>
          </a:p>
          <a:p>
            <a:r>
              <a:rPr lang="en-US" sz="2000" dirty="0">
                <a:latin typeface="+mj-lt"/>
              </a:rPr>
              <a:t>Varun Agarwal</a:t>
            </a:r>
          </a:p>
          <a:p>
            <a:r>
              <a:rPr lang="en-US" sz="2000" dirty="0" smtClean="0">
                <a:latin typeface="+mj-lt"/>
              </a:rPr>
              <a:t>P </a:t>
            </a:r>
            <a:r>
              <a:rPr lang="en-US" sz="2000" dirty="0">
                <a:latin typeface="+mj-lt"/>
              </a:rPr>
              <a:t>S </a:t>
            </a:r>
            <a:r>
              <a:rPr lang="en-US" sz="2000" dirty="0" err="1">
                <a:latin typeface="+mj-lt"/>
              </a:rPr>
              <a:t>Karthikeyan</a:t>
            </a:r>
            <a:endParaRPr lang="en-US" sz="2000" dirty="0">
              <a:latin typeface="+mj-lt"/>
            </a:endParaRPr>
          </a:p>
          <a:p>
            <a:r>
              <a:rPr lang="en-US" sz="2000" dirty="0" smtClean="0">
                <a:latin typeface="+mj-lt"/>
              </a:rPr>
              <a:t>Sana Konnur (‘</a:t>
            </a:r>
            <a:r>
              <a:rPr lang="en-US" sz="2000" dirty="0" err="1" smtClean="0">
                <a:latin typeface="+mj-lt"/>
              </a:rPr>
              <a:t>nee:Santosh</a:t>
            </a:r>
            <a:r>
              <a:rPr lang="en-US" sz="2000" dirty="0" smtClean="0">
                <a:latin typeface="+mj-lt"/>
              </a:rPr>
              <a:t> </a:t>
            </a:r>
            <a:r>
              <a:rPr lang="en-US" sz="2000" dirty="0">
                <a:latin typeface="+mj-lt"/>
              </a:rPr>
              <a:t>R </a:t>
            </a:r>
            <a:r>
              <a:rPr lang="en-US" sz="2000" dirty="0" err="1" smtClean="0">
                <a:latin typeface="+mj-lt"/>
              </a:rPr>
              <a:t>Charan</a:t>
            </a:r>
            <a:r>
              <a:rPr lang="en-US" sz="2000" dirty="0" smtClean="0">
                <a:latin typeface="+mj-lt"/>
              </a:rPr>
              <a:t>)</a:t>
            </a:r>
            <a:endParaRPr lang="en-US" sz="2000" dirty="0">
              <a:latin typeface="+mj-lt"/>
            </a:endParaRPr>
          </a:p>
        </p:txBody>
      </p:sp>
      <p:sp>
        <p:nvSpPr>
          <p:cNvPr id="21" name="TextBox 20"/>
          <p:cNvSpPr txBox="1"/>
          <p:nvPr/>
        </p:nvSpPr>
        <p:spPr>
          <a:xfrm>
            <a:off x="6324600" y="5554525"/>
            <a:ext cx="2667000" cy="369332"/>
          </a:xfrm>
          <a:prstGeom prst="rect">
            <a:avLst/>
          </a:prstGeom>
          <a:noFill/>
        </p:spPr>
        <p:txBody>
          <a:bodyPr wrap="square" rtlCol="0">
            <a:spAutoFit/>
          </a:bodyPr>
          <a:lstStyle/>
          <a:p>
            <a:r>
              <a:rPr lang="en-US" b="1" dirty="0" smtClean="0"/>
              <a:t>19</a:t>
            </a:r>
            <a:r>
              <a:rPr lang="en-US" b="1" baseline="30000" dirty="0" smtClean="0"/>
              <a:t>th</a:t>
            </a:r>
            <a:r>
              <a:rPr lang="en-US" b="1" dirty="0" smtClean="0"/>
              <a:t> June 2015, Mumbai</a:t>
            </a:r>
            <a:endParaRPr lang="en-US" b="1" dirty="0"/>
          </a:p>
        </p:txBody>
      </p:sp>
      <p:sp>
        <p:nvSpPr>
          <p:cNvPr id="22" name="Line 5"/>
          <p:cNvSpPr>
            <a:spLocks noChangeShapeType="1"/>
          </p:cNvSpPr>
          <p:nvPr/>
        </p:nvSpPr>
        <p:spPr bwMode="auto">
          <a:xfrm flipV="1">
            <a:off x="0" y="1524000"/>
            <a:ext cx="9144000" cy="45719"/>
          </a:xfrm>
          <a:prstGeom prst="line">
            <a:avLst/>
          </a:prstGeom>
          <a:noFill/>
          <a:ln w="38100">
            <a:solidFill>
              <a:srgbClr val="A5002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pPr algn="l"/>
            <a:r>
              <a:rPr lang="en-US" sz="3600" b="1" dirty="0" smtClean="0">
                <a:solidFill>
                  <a:schemeClr val="tx2"/>
                </a:solidFill>
                <a:latin typeface="Arial" pitchFamily="34" charset="0"/>
                <a:ea typeface="+mn-ea"/>
                <a:cs typeface="Arial" pitchFamily="34" charset="0"/>
              </a:rPr>
              <a:t>Is </a:t>
            </a:r>
            <a:r>
              <a:rPr lang="en-US" sz="3600" b="1" dirty="0">
                <a:solidFill>
                  <a:schemeClr val="tx2"/>
                </a:solidFill>
                <a:latin typeface="Arial" pitchFamily="34" charset="0"/>
                <a:ea typeface="+mn-ea"/>
                <a:cs typeface="Arial" pitchFamily="34" charset="0"/>
              </a:rPr>
              <a:t>Loss History a good guide </a:t>
            </a:r>
            <a:r>
              <a:rPr lang="en-US" sz="3600" b="1" dirty="0" smtClean="0">
                <a:solidFill>
                  <a:schemeClr val="tx2"/>
                </a:solidFill>
                <a:latin typeface="Arial" pitchFamily="34" charset="0"/>
                <a:ea typeface="+mn-ea"/>
                <a:cs typeface="Arial" pitchFamily="34" charset="0"/>
              </a:rPr>
              <a:t>?</a:t>
            </a:r>
            <a:endParaRPr lang="en-US" sz="3600" b="1" dirty="0">
              <a:solidFill>
                <a:schemeClr val="tx2"/>
              </a:solidFill>
              <a:latin typeface="Arial" pitchFamily="34" charset="0"/>
              <a:ea typeface="+mn-ea"/>
              <a:cs typeface="Arial" pitchFamily="34" charset="0"/>
            </a:endParaRPr>
          </a:p>
        </p:txBody>
      </p:sp>
      <p:sp>
        <p:nvSpPr>
          <p:cNvPr id="3" name="Content Placeholder 2"/>
          <p:cNvSpPr>
            <a:spLocks noGrp="1"/>
          </p:cNvSpPr>
          <p:nvPr>
            <p:ph idx="1"/>
          </p:nvPr>
        </p:nvSpPr>
        <p:spPr>
          <a:xfrm>
            <a:off x="457200" y="1600200"/>
            <a:ext cx="8229600" cy="4525963"/>
          </a:xfrm>
        </p:spPr>
        <p:txBody>
          <a:bodyPr/>
          <a:lstStyle/>
          <a:p>
            <a:pPr>
              <a:lnSpc>
                <a:spcPct val="200000"/>
              </a:lnSpc>
            </a:pPr>
            <a:r>
              <a:rPr lang="en-US" sz="2000" dirty="0" smtClean="0">
                <a:solidFill>
                  <a:srgbClr val="FF0000"/>
                </a:solidFill>
                <a:latin typeface="Arial" pitchFamily="34" charset="0"/>
                <a:cs typeface="Arial" pitchFamily="34" charset="0"/>
              </a:rPr>
              <a:t>Value Concentration</a:t>
            </a:r>
          </a:p>
          <a:p>
            <a:pPr>
              <a:lnSpc>
                <a:spcPct val="200000"/>
              </a:lnSpc>
            </a:pPr>
            <a:r>
              <a:rPr lang="en-US" sz="2000" dirty="0" smtClean="0">
                <a:latin typeface="Arial" pitchFamily="34" charset="0"/>
                <a:cs typeface="Arial" pitchFamily="34" charset="0"/>
              </a:rPr>
              <a:t>Climate Change</a:t>
            </a:r>
          </a:p>
          <a:p>
            <a:pPr>
              <a:lnSpc>
                <a:spcPct val="200000"/>
              </a:lnSpc>
            </a:pPr>
            <a:r>
              <a:rPr lang="en-US" sz="2000" dirty="0" smtClean="0">
                <a:latin typeface="Arial" pitchFamily="34" charset="0"/>
                <a:cs typeface="Arial" pitchFamily="34" charset="0"/>
              </a:rPr>
              <a:t>Unplanned Development</a:t>
            </a:r>
          </a:p>
          <a:p>
            <a:pPr>
              <a:lnSpc>
                <a:spcPct val="200000"/>
              </a:lnSpc>
            </a:pPr>
            <a:r>
              <a:rPr lang="en-US" sz="2000" dirty="0" smtClean="0">
                <a:latin typeface="Arial" pitchFamily="34" charset="0"/>
                <a:cs typeface="Arial" pitchFamily="34" charset="0"/>
              </a:rPr>
              <a:t>Insurance Penetration</a:t>
            </a:r>
          </a:p>
          <a:p>
            <a:pPr>
              <a:lnSpc>
                <a:spcPct val="200000"/>
              </a:lnSpc>
            </a:pPr>
            <a:r>
              <a:rPr lang="en-US" sz="2000" dirty="0" smtClean="0">
                <a:latin typeface="Arial" pitchFamily="34" charset="0"/>
                <a:cs typeface="Arial" pitchFamily="34" charset="0"/>
              </a:rPr>
              <a:t>Increasing Vulnerability</a:t>
            </a:r>
          </a:p>
          <a:p>
            <a:pPr>
              <a:lnSpc>
                <a:spcPct val="200000"/>
              </a:lnSpc>
            </a:pPr>
            <a:r>
              <a:rPr lang="en-US" sz="2000" dirty="0" smtClean="0">
                <a:latin typeface="Arial" pitchFamily="34" charset="0"/>
                <a:cs typeface="Arial" pitchFamily="34" charset="0"/>
              </a:rPr>
              <a:t>Natural Catastrophe – A rare event</a:t>
            </a:r>
          </a:p>
          <a:p>
            <a:endParaRPr lang="en-US" dirty="0"/>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10</a:t>
            </a:fld>
            <a:endParaRPr lang="en-US"/>
          </a:p>
        </p:txBody>
      </p:sp>
    </p:spTree>
    <p:extLst>
      <p:ext uri="{BB962C8B-B14F-4D97-AF65-F5344CB8AC3E}">
        <p14:creationId xmlns:p14="http://schemas.microsoft.com/office/powerpoint/2010/main" val="317759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chemeClr val="tx2"/>
                </a:solidFill>
                <a:latin typeface="Arial" pitchFamily="34" charset="0"/>
                <a:ea typeface="+mn-ea"/>
                <a:cs typeface="Arial" pitchFamily="34" charset="0"/>
              </a:rPr>
              <a:t>Value Concentration</a:t>
            </a:r>
          </a:p>
        </p:txBody>
      </p:sp>
      <p:sp>
        <p:nvSpPr>
          <p:cNvPr id="3" name="Content Placeholder 2"/>
          <p:cNvSpPr>
            <a:spLocks noGrp="1"/>
          </p:cNvSpPr>
          <p:nvPr>
            <p:ph idx="1"/>
          </p:nvPr>
        </p:nvSpPr>
        <p:spPr>
          <a:xfrm>
            <a:off x="1371600" y="4886331"/>
            <a:ext cx="6040507" cy="411163"/>
          </a:xfrm>
        </p:spPr>
        <p:txBody>
          <a:bodyPr>
            <a:noAutofit/>
          </a:bodyPr>
          <a:lstStyle/>
          <a:p>
            <a:pPr marL="0" indent="0">
              <a:buNone/>
            </a:pPr>
            <a:r>
              <a:rPr lang="en-US" sz="1200" dirty="0"/>
              <a:t>Flora Fountain, Mumbai (1900s)* </a:t>
            </a:r>
            <a:r>
              <a:rPr lang="en-US" sz="1200" dirty="0" smtClean="0"/>
              <a:t>	    Flora </a:t>
            </a:r>
            <a:r>
              <a:rPr lang="en-US" sz="1200" dirty="0"/>
              <a:t>Fountain, Mumbai (2000s)* </a:t>
            </a:r>
          </a:p>
          <a:p>
            <a:pPr marL="0" indent="0">
              <a:buNone/>
            </a:pPr>
            <a:endParaRPr lang="en-US" sz="1200" dirty="0"/>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11</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301" y="2017852"/>
            <a:ext cx="3106807" cy="285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17851"/>
            <a:ext cx="2933701"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0" y="1648520"/>
            <a:ext cx="5888107" cy="369332"/>
          </a:xfrm>
          <a:prstGeom prst="rect">
            <a:avLst/>
          </a:prstGeom>
          <a:noFill/>
        </p:spPr>
        <p:txBody>
          <a:bodyPr wrap="square" rtlCol="0">
            <a:spAutoFit/>
          </a:bodyPr>
          <a:lstStyle/>
          <a:p>
            <a:r>
              <a:rPr lang="en-US" dirty="0" smtClean="0"/>
              <a:t>Mumbai 1900s*		Mumbai 2000s*</a:t>
            </a:r>
            <a:endParaRPr lang="en-US" dirty="0"/>
          </a:p>
        </p:txBody>
      </p:sp>
      <p:sp>
        <p:nvSpPr>
          <p:cNvPr id="7" name="TextBox 6"/>
          <p:cNvSpPr txBox="1"/>
          <p:nvPr/>
        </p:nvSpPr>
        <p:spPr>
          <a:xfrm>
            <a:off x="854607" y="5943600"/>
            <a:ext cx="7298793" cy="523220"/>
          </a:xfrm>
          <a:prstGeom prst="rect">
            <a:avLst/>
          </a:prstGeom>
          <a:noFill/>
        </p:spPr>
        <p:txBody>
          <a:bodyPr wrap="none" rtlCol="0">
            <a:spAutoFit/>
          </a:bodyPr>
          <a:lstStyle/>
          <a:p>
            <a:pPr algn="ctr"/>
            <a:r>
              <a:rPr lang="en-US" sz="1000" dirty="0">
                <a:latin typeface="Arial" pitchFamily="34" charset="0"/>
                <a:cs typeface="Arial" pitchFamily="34" charset="0"/>
              </a:rPr>
              <a:t>*</a:t>
            </a:r>
            <a:r>
              <a:rPr lang="en-US" sz="1000" dirty="0" smtClean="0">
                <a:latin typeface="Arial" pitchFamily="34" charset="0"/>
                <a:cs typeface="Arial" pitchFamily="34" charset="0"/>
              </a:rPr>
              <a:t>Source/Photo </a:t>
            </a:r>
            <a:r>
              <a:rPr lang="en-US" sz="1000" dirty="0">
                <a:latin typeface="Arial" pitchFamily="34" charset="0"/>
                <a:cs typeface="Arial" pitchFamily="34" charset="0"/>
              </a:rPr>
              <a:t>Credit: </a:t>
            </a:r>
            <a:r>
              <a:rPr lang="en-US" sz="1000" dirty="0" err="1" smtClean="0">
                <a:latin typeface="Arial" pitchFamily="34" charset="0"/>
                <a:cs typeface="Arial" pitchFamily="34" charset="0"/>
              </a:rPr>
              <a:t>Himansu</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Kamdar</a:t>
            </a:r>
            <a:r>
              <a:rPr lang="en-US" sz="1000" dirty="0" smtClean="0">
                <a:latin typeface="Arial" pitchFamily="34" charset="0"/>
                <a:cs typeface="Arial" pitchFamily="34" charset="0"/>
              </a:rPr>
              <a:t> and Discover India Team&lt;http://discoverindiabyroad.blogspot.ch/p/lost-mumbai.html&gt;</a:t>
            </a:r>
            <a:endParaRPr lang="en-US" sz="10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3528519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pPr algn="l"/>
            <a:r>
              <a:rPr lang="en-US" sz="3600" b="1" dirty="0" smtClean="0">
                <a:solidFill>
                  <a:schemeClr val="tx2"/>
                </a:solidFill>
                <a:latin typeface="Arial" pitchFamily="34" charset="0"/>
                <a:ea typeface="+mn-ea"/>
                <a:cs typeface="Arial" pitchFamily="34" charset="0"/>
              </a:rPr>
              <a:t/>
            </a:r>
            <a:br>
              <a:rPr lang="en-US" sz="3600" b="1" dirty="0" smtClean="0">
                <a:solidFill>
                  <a:schemeClr val="tx2"/>
                </a:solidFill>
                <a:latin typeface="Arial" pitchFamily="34" charset="0"/>
                <a:ea typeface="+mn-ea"/>
                <a:cs typeface="Arial" pitchFamily="34" charset="0"/>
              </a:rPr>
            </a:br>
            <a:r>
              <a:rPr lang="en-US" sz="3600" b="1" dirty="0" smtClean="0">
                <a:solidFill>
                  <a:schemeClr val="tx2"/>
                </a:solidFill>
                <a:latin typeface="Arial" pitchFamily="34" charset="0"/>
                <a:ea typeface="+mn-ea"/>
                <a:cs typeface="Arial" pitchFamily="34" charset="0"/>
              </a:rPr>
              <a:t>Is </a:t>
            </a:r>
            <a:r>
              <a:rPr lang="en-US" sz="3600" b="1" dirty="0">
                <a:solidFill>
                  <a:schemeClr val="tx2"/>
                </a:solidFill>
                <a:latin typeface="Arial" pitchFamily="34" charset="0"/>
                <a:ea typeface="+mn-ea"/>
                <a:cs typeface="Arial" pitchFamily="34" charset="0"/>
              </a:rPr>
              <a:t>Loss History a good guide </a:t>
            </a:r>
            <a:r>
              <a:rPr lang="en-US" sz="3600" b="1" dirty="0" smtClean="0">
                <a:solidFill>
                  <a:schemeClr val="tx2"/>
                </a:solidFill>
                <a:latin typeface="Arial" pitchFamily="34" charset="0"/>
                <a:ea typeface="+mn-ea"/>
                <a:cs typeface="Arial" pitchFamily="34" charset="0"/>
              </a:rPr>
              <a:t>?</a:t>
            </a:r>
            <a:endParaRPr lang="en-US" sz="3600" b="1" dirty="0">
              <a:solidFill>
                <a:schemeClr val="tx2"/>
              </a:solidFill>
              <a:latin typeface="Arial" pitchFamily="34" charset="0"/>
              <a:ea typeface="+mn-ea"/>
              <a:cs typeface="Arial" pitchFamily="34" charset="0"/>
            </a:endParaRPr>
          </a:p>
        </p:txBody>
      </p:sp>
      <p:sp>
        <p:nvSpPr>
          <p:cNvPr id="3" name="Content Placeholder 2"/>
          <p:cNvSpPr>
            <a:spLocks noGrp="1"/>
          </p:cNvSpPr>
          <p:nvPr>
            <p:ph idx="1"/>
          </p:nvPr>
        </p:nvSpPr>
        <p:spPr/>
        <p:txBody>
          <a:bodyPr/>
          <a:lstStyle/>
          <a:p>
            <a:pPr>
              <a:lnSpc>
                <a:spcPct val="200000"/>
              </a:lnSpc>
            </a:pPr>
            <a:r>
              <a:rPr lang="en-US" sz="2000" dirty="0" smtClean="0">
                <a:latin typeface="Arial" pitchFamily="34" charset="0"/>
                <a:cs typeface="Arial" pitchFamily="34" charset="0"/>
              </a:rPr>
              <a:t>Value Concentration</a:t>
            </a:r>
          </a:p>
          <a:p>
            <a:pPr>
              <a:lnSpc>
                <a:spcPct val="200000"/>
              </a:lnSpc>
            </a:pPr>
            <a:r>
              <a:rPr lang="en-US" sz="2000" dirty="0" smtClean="0">
                <a:solidFill>
                  <a:srgbClr val="FF0000"/>
                </a:solidFill>
                <a:latin typeface="Arial" pitchFamily="34" charset="0"/>
                <a:cs typeface="Arial" pitchFamily="34" charset="0"/>
              </a:rPr>
              <a:t>Climate Change</a:t>
            </a:r>
          </a:p>
          <a:p>
            <a:pPr>
              <a:lnSpc>
                <a:spcPct val="200000"/>
              </a:lnSpc>
            </a:pPr>
            <a:r>
              <a:rPr lang="en-US" sz="2000" dirty="0" smtClean="0">
                <a:latin typeface="Arial" pitchFamily="34" charset="0"/>
                <a:cs typeface="Arial" pitchFamily="34" charset="0"/>
              </a:rPr>
              <a:t>Unplanned Development</a:t>
            </a:r>
          </a:p>
          <a:p>
            <a:pPr>
              <a:lnSpc>
                <a:spcPct val="200000"/>
              </a:lnSpc>
            </a:pPr>
            <a:r>
              <a:rPr lang="en-US" sz="2000" dirty="0" smtClean="0">
                <a:latin typeface="Arial" pitchFamily="34" charset="0"/>
                <a:cs typeface="Arial" pitchFamily="34" charset="0"/>
              </a:rPr>
              <a:t>Insurance Penetration</a:t>
            </a:r>
          </a:p>
          <a:p>
            <a:pPr>
              <a:lnSpc>
                <a:spcPct val="200000"/>
              </a:lnSpc>
            </a:pPr>
            <a:r>
              <a:rPr lang="en-US" sz="2000" dirty="0" smtClean="0">
                <a:latin typeface="Arial" pitchFamily="34" charset="0"/>
                <a:cs typeface="Arial" pitchFamily="34" charset="0"/>
              </a:rPr>
              <a:t>Increasing Vulnerability</a:t>
            </a:r>
          </a:p>
          <a:p>
            <a:pPr>
              <a:lnSpc>
                <a:spcPct val="200000"/>
              </a:lnSpc>
            </a:pPr>
            <a:r>
              <a:rPr lang="en-US" sz="2000" dirty="0">
                <a:latin typeface="Arial" pitchFamily="34" charset="0"/>
                <a:cs typeface="Arial" pitchFamily="34" charset="0"/>
              </a:rPr>
              <a:t>Natural Catastrophe – A rare event</a:t>
            </a:r>
          </a:p>
          <a:p>
            <a:pPr marL="0" indent="0">
              <a:lnSpc>
                <a:spcPct val="200000"/>
              </a:lnSpc>
              <a:buNone/>
            </a:pPr>
            <a:endParaRPr lang="en-US" sz="2000" dirty="0" smtClean="0">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12</a:t>
            </a:fld>
            <a:endParaRPr lang="en-US"/>
          </a:p>
        </p:txBody>
      </p:sp>
    </p:spTree>
    <p:extLst>
      <p:ext uri="{BB962C8B-B14F-4D97-AF65-F5344CB8AC3E}">
        <p14:creationId xmlns:p14="http://schemas.microsoft.com/office/powerpoint/2010/main" val="4124097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chemeClr val="tx2"/>
                </a:solidFill>
                <a:latin typeface="Arial" pitchFamily="34" charset="0"/>
                <a:cs typeface="Arial" pitchFamily="34" charset="0"/>
              </a:rPr>
              <a:t>Climate Change</a:t>
            </a:r>
          </a:p>
        </p:txBody>
      </p:sp>
      <p:sp>
        <p:nvSpPr>
          <p:cNvPr id="3" name="Footer Placeholder 2"/>
          <p:cNvSpPr>
            <a:spLocks noGrp="1"/>
          </p:cNvSpPr>
          <p:nvPr>
            <p:ph type="ftr" sz="quarter" idx="11"/>
          </p:nvPr>
        </p:nvSpPr>
        <p:spPr/>
        <p:txBody>
          <a:bodyPr/>
          <a:lstStyle/>
          <a:p>
            <a:r>
              <a:rPr lang="en-US" smtClean="0"/>
              <a:t>www.actuariesindia.org</a:t>
            </a:r>
            <a:endParaRPr lang="en-US"/>
          </a:p>
        </p:txBody>
      </p:sp>
      <p:sp>
        <p:nvSpPr>
          <p:cNvPr id="4" name="Slide Number Placeholder 3"/>
          <p:cNvSpPr>
            <a:spLocks noGrp="1"/>
          </p:cNvSpPr>
          <p:nvPr>
            <p:ph type="sldNum" sz="quarter" idx="12"/>
          </p:nvPr>
        </p:nvSpPr>
        <p:spPr/>
        <p:txBody>
          <a:bodyPr/>
          <a:lstStyle/>
          <a:p>
            <a:fld id="{1A13C416-6B76-4DFF-BC13-59A396451C72}" type="slidenum">
              <a:rPr lang="en-US" smtClean="0"/>
              <a:pPr/>
              <a:t>13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582579"/>
            <a:ext cx="695080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399" y="5544979"/>
            <a:ext cx="4193777" cy="246221"/>
          </a:xfrm>
          <a:prstGeom prst="rect">
            <a:avLst/>
          </a:prstGeom>
          <a:noFill/>
        </p:spPr>
        <p:txBody>
          <a:bodyPr wrap="none" rtlCol="0">
            <a:spAutoFit/>
          </a:bodyPr>
          <a:lstStyle/>
          <a:p>
            <a:r>
              <a:rPr lang="en-US" sz="1000" dirty="0" smtClean="0">
                <a:latin typeface="Arial" pitchFamily="34" charset="0"/>
                <a:cs typeface="Arial" pitchFamily="34" charset="0"/>
              </a:rPr>
              <a:t>Source: Centre for Research on the Epidemiology of Disasters (CERD)</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3236563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pPr algn="l"/>
            <a:r>
              <a:rPr lang="en-US" sz="3600" b="1" dirty="0" smtClean="0">
                <a:solidFill>
                  <a:schemeClr val="tx2"/>
                </a:solidFill>
                <a:latin typeface="Arial" pitchFamily="34" charset="0"/>
                <a:ea typeface="+mn-ea"/>
                <a:cs typeface="Arial" pitchFamily="34" charset="0"/>
              </a:rPr>
              <a:t/>
            </a:r>
            <a:br>
              <a:rPr lang="en-US" sz="3600" b="1" dirty="0" smtClean="0">
                <a:solidFill>
                  <a:schemeClr val="tx2"/>
                </a:solidFill>
                <a:latin typeface="Arial" pitchFamily="34" charset="0"/>
                <a:ea typeface="+mn-ea"/>
                <a:cs typeface="Arial" pitchFamily="34" charset="0"/>
              </a:rPr>
            </a:br>
            <a:r>
              <a:rPr lang="en-US" sz="3600" b="1" dirty="0" smtClean="0">
                <a:solidFill>
                  <a:schemeClr val="tx2"/>
                </a:solidFill>
                <a:latin typeface="Arial" pitchFamily="34" charset="0"/>
                <a:ea typeface="+mn-ea"/>
                <a:cs typeface="Arial" pitchFamily="34" charset="0"/>
              </a:rPr>
              <a:t>Is </a:t>
            </a:r>
            <a:r>
              <a:rPr lang="en-US" sz="3600" b="1" dirty="0">
                <a:solidFill>
                  <a:schemeClr val="tx2"/>
                </a:solidFill>
                <a:latin typeface="Arial" pitchFamily="34" charset="0"/>
                <a:ea typeface="+mn-ea"/>
                <a:cs typeface="Arial" pitchFamily="34" charset="0"/>
              </a:rPr>
              <a:t>Loss History a good guide </a:t>
            </a:r>
            <a:r>
              <a:rPr lang="en-US" sz="3600" b="1" dirty="0" smtClean="0">
                <a:solidFill>
                  <a:schemeClr val="tx2"/>
                </a:solidFill>
                <a:latin typeface="Arial" pitchFamily="34" charset="0"/>
                <a:ea typeface="+mn-ea"/>
                <a:cs typeface="Arial" pitchFamily="34" charset="0"/>
              </a:rPr>
              <a:t>?</a:t>
            </a:r>
            <a:endParaRPr lang="en-US" sz="3600" b="1" dirty="0">
              <a:solidFill>
                <a:schemeClr val="tx2"/>
              </a:solidFill>
              <a:latin typeface="Arial" pitchFamily="34" charset="0"/>
              <a:ea typeface="+mn-ea"/>
              <a:cs typeface="Arial" pitchFamily="34" charset="0"/>
            </a:endParaRPr>
          </a:p>
        </p:txBody>
      </p:sp>
      <p:sp>
        <p:nvSpPr>
          <p:cNvPr id="3" name="Content Placeholder 2"/>
          <p:cNvSpPr>
            <a:spLocks noGrp="1"/>
          </p:cNvSpPr>
          <p:nvPr>
            <p:ph idx="1"/>
          </p:nvPr>
        </p:nvSpPr>
        <p:spPr/>
        <p:txBody>
          <a:bodyPr/>
          <a:lstStyle/>
          <a:p>
            <a:pPr>
              <a:lnSpc>
                <a:spcPct val="200000"/>
              </a:lnSpc>
            </a:pPr>
            <a:r>
              <a:rPr lang="en-US" sz="2000" dirty="0" smtClean="0">
                <a:latin typeface="Arial" pitchFamily="34" charset="0"/>
                <a:cs typeface="Arial" pitchFamily="34" charset="0"/>
              </a:rPr>
              <a:t>Value Concentration</a:t>
            </a:r>
          </a:p>
          <a:p>
            <a:pPr>
              <a:lnSpc>
                <a:spcPct val="200000"/>
              </a:lnSpc>
            </a:pPr>
            <a:r>
              <a:rPr lang="en-US" sz="2000" dirty="0" smtClean="0">
                <a:latin typeface="Arial" pitchFamily="34" charset="0"/>
                <a:cs typeface="Arial" pitchFamily="34" charset="0"/>
              </a:rPr>
              <a:t>Climate Change</a:t>
            </a:r>
          </a:p>
          <a:p>
            <a:pPr>
              <a:lnSpc>
                <a:spcPct val="200000"/>
              </a:lnSpc>
            </a:pPr>
            <a:r>
              <a:rPr lang="en-US" sz="2000" dirty="0" smtClean="0">
                <a:solidFill>
                  <a:srgbClr val="FF0000"/>
                </a:solidFill>
                <a:latin typeface="Arial" pitchFamily="34" charset="0"/>
                <a:cs typeface="Arial" pitchFamily="34" charset="0"/>
              </a:rPr>
              <a:t>Unplanned Development</a:t>
            </a:r>
          </a:p>
          <a:p>
            <a:pPr>
              <a:lnSpc>
                <a:spcPct val="200000"/>
              </a:lnSpc>
            </a:pPr>
            <a:r>
              <a:rPr lang="en-US" sz="2000" dirty="0" smtClean="0">
                <a:latin typeface="Arial" pitchFamily="34" charset="0"/>
                <a:cs typeface="Arial" pitchFamily="34" charset="0"/>
              </a:rPr>
              <a:t>Insurance Penetration</a:t>
            </a:r>
          </a:p>
          <a:p>
            <a:pPr>
              <a:lnSpc>
                <a:spcPct val="200000"/>
              </a:lnSpc>
            </a:pPr>
            <a:r>
              <a:rPr lang="en-US" sz="2000" dirty="0" smtClean="0">
                <a:latin typeface="Arial" pitchFamily="34" charset="0"/>
                <a:cs typeface="Arial" pitchFamily="34" charset="0"/>
              </a:rPr>
              <a:t>Increasing Vulnerability</a:t>
            </a:r>
          </a:p>
          <a:p>
            <a:pPr>
              <a:lnSpc>
                <a:spcPct val="200000"/>
              </a:lnSpc>
            </a:pPr>
            <a:r>
              <a:rPr lang="en-US" sz="2000" dirty="0">
                <a:latin typeface="Arial" pitchFamily="34" charset="0"/>
                <a:cs typeface="Arial" pitchFamily="34" charset="0"/>
              </a:rPr>
              <a:t>Natural Catastrophe – A rare event</a:t>
            </a:r>
          </a:p>
          <a:p>
            <a:pPr>
              <a:lnSpc>
                <a:spcPct val="200000"/>
              </a:lnSpc>
            </a:pPr>
            <a:endParaRPr lang="en-US" sz="2000" dirty="0" smtClean="0">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14</a:t>
            </a:fld>
            <a:endParaRPr lang="en-US"/>
          </a:p>
        </p:txBody>
      </p:sp>
    </p:spTree>
    <p:extLst>
      <p:ext uri="{BB962C8B-B14F-4D97-AF65-F5344CB8AC3E}">
        <p14:creationId xmlns:p14="http://schemas.microsoft.com/office/powerpoint/2010/main" val="75162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chemeClr val="tx2"/>
                </a:solidFill>
                <a:latin typeface="Arial" pitchFamily="34" charset="0"/>
                <a:cs typeface="Arial" pitchFamily="34" charset="0"/>
              </a:rPr>
              <a:t>Unplanned Development</a:t>
            </a:r>
          </a:p>
        </p:txBody>
      </p:sp>
      <p:sp>
        <p:nvSpPr>
          <p:cNvPr id="3" name="Footer Placeholder 2"/>
          <p:cNvSpPr>
            <a:spLocks noGrp="1"/>
          </p:cNvSpPr>
          <p:nvPr>
            <p:ph type="ftr" sz="quarter" idx="11"/>
          </p:nvPr>
        </p:nvSpPr>
        <p:spPr/>
        <p:txBody>
          <a:bodyPr/>
          <a:lstStyle/>
          <a:p>
            <a:r>
              <a:rPr lang="en-US" smtClean="0"/>
              <a:t>www.actuariesindia.org</a:t>
            </a:r>
            <a:endParaRPr lang="en-US"/>
          </a:p>
        </p:txBody>
      </p:sp>
      <p:sp>
        <p:nvSpPr>
          <p:cNvPr id="4" name="Slide Number Placeholder 3"/>
          <p:cNvSpPr>
            <a:spLocks noGrp="1"/>
          </p:cNvSpPr>
          <p:nvPr>
            <p:ph type="sldNum" sz="quarter" idx="12"/>
          </p:nvPr>
        </p:nvSpPr>
        <p:spPr/>
        <p:txBody>
          <a:bodyPr/>
          <a:lstStyle/>
          <a:p>
            <a:fld id="{1A13C416-6B76-4DFF-BC13-59A396451C72}" type="slidenum">
              <a:rPr lang="en-US" smtClean="0"/>
              <a:pPr/>
              <a:t>15</a:t>
            </a:fld>
            <a:endParaRPr lang="en-US"/>
          </a:p>
        </p:txBody>
      </p:sp>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420" y="4343400"/>
            <a:ext cx="408907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33605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30" y="1600200"/>
            <a:ext cx="408907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097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pPr algn="l"/>
            <a:r>
              <a:rPr lang="en-US" sz="3600" b="1" dirty="0" smtClean="0">
                <a:solidFill>
                  <a:schemeClr val="tx2"/>
                </a:solidFill>
                <a:latin typeface="Arial" pitchFamily="34" charset="0"/>
                <a:ea typeface="+mn-ea"/>
                <a:cs typeface="Arial" pitchFamily="34" charset="0"/>
              </a:rPr>
              <a:t/>
            </a:r>
            <a:br>
              <a:rPr lang="en-US" sz="3600" b="1" dirty="0" smtClean="0">
                <a:solidFill>
                  <a:schemeClr val="tx2"/>
                </a:solidFill>
                <a:latin typeface="Arial" pitchFamily="34" charset="0"/>
                <a:ea typeface="+mn-ea"/>
                <a:cs typeface="Arial" pitchFamily="34" charset="0"/>
              </a:rPr>
            </a:br>
            <a:r>
              <a:rPr lang="en-US" sz="3600" b="1" dirty="0" smtClean="0">
                <a:solidFill>
                  <a:schemeClr val="tx2"/>
                </a:solidFill>
                <a:latin typeface="Arial" pitchFamily="34" charset="0"/>
                <a:ea typeface="+mn-ea"/>
                <a:cs typeface="Arial" pitchFamily="34" charset="0"/>
              </a:rPr>
              <a:t>Is </a:t>
            </a:r>
            <a:r>
              <a:rPr lang="en-US" sz="3600" b="1" dirty="0">
                <a:solidFill>
                  <a:schemeClr val="tx2"/>
                </a:solidFill>
                <a:latin typeface="Arial" pitchFamily="34" charset="0"/>
                <a:ea typeface="+mn-ea"/>
                <a:cs typeface="Arial" pitchFamily="34" charset="0"/>
              </a:rPr>
              <a:t>Loss History a good guide </a:t>
            </a:r>
            <a:r>
              <a:rPr lang="en-US" sz="3600" b="1" dirty="0" smtClean="0">
                <a:solidFill>
                  <a:schemeClr val="tx2"/>
                </a:solidFill>
                <a:latin typeface="Arial" pitchFamily="34" charset="0"/>
                <a:ea typeface="+mn-ea"/>
                <a:cs typeface="Arial" pitchFamily="34" charset="0"/>
              </a:rPr>
              <a:t>?</a:t>
            </a:r>
            <a:endParaRPr lang="en-US" sz="3600" b="1" dirty="0">
              <a:solidFill>
                <a:schemeClr val="tx2"/>
              </a:solidFill>
              <a:latin typeface="Arial" pitchFamily="34" charset="0"/>
              <a:ea typeface="+mn-ea"/>
              <a:cs typeface="Arial" pitchFamily="34" charset="0"/>
            </a:endParaRPr>
          </a:p>
        </p:txBody>
      </p:sp>
      <p:sp>
        <p:nvSpPr>
          <p:cNvPr id="3" name="Content Placeholder 2"/>
          <p:cNvSpPr>
            <a:spLocks noGrp="1"/>
          </p:cNvSpPr>
          <p:nvPr>
            <p:ph idx="1"/>
          </p:nvPr>
        </p:nvSpPr>
        <p:spPr/>
        <p:txBody>
          <a:bodyPr/>
          <a:lstStyle/>
          <a:p>
            <a:pPr>
              <a:lnSpc>
                <a:spcPct val="200000"/>
              </a:lnSpc>
            </a:pPr>
            <a:r>
              <a:rPr lang="en-US" sz="2000" dirty="0" smtClean="0">
                <a:latin typeface="Arial" pitchFamily="34" charset="0"/>
                <a:cs typeface="Arial" pitchFamily="34" charset="0"/>
              </a:rPr>
              <a:t>Value Concentration</a:t>
            </a:r>
          </a:p>
          <a:p>
            <a:pPr>
              <a:lnSpc>
                <a:spcPct val="200000"/>
              </a:lnSpc>
            </a:pPr>
            <a:r>
              <a:rPr lang="en-US" sz="2000" dirty="0" smtClean="0">
                <a:latin typeface="Arial" pitchFamily="34" charset="0"/>
                <a:cs typeface="Arial" pitchFamily="34" charset="0"/>
              </a:rPr>
              <a:t>Climate Change</a:t>
            </a:r>
          </a:p>
          <a:p>
            <a:pPr>
              <a:lnSpc>
                <a:spcPct val="200000"/>
              </a:lnSpc>
            </a:pPr>
            <a:r>
              <a:rPr lang="en-US" sz="2000" dirty="0" smtClean="0">
                <a:latin typeface="Arial" pitchFamily="34" charset="0"/>
                <a:cs typeface="Arial" pitchFamily="34" charset="0"/>
              </a:rPr>
              <a:t>Unplanned Development</a:t>
            </a:r>
          </a:p>
          <a:p>
            <a:pPr>
              <a:lnSpc>
                <a:spcPct val="200000"/>
              </a:lnSpc>
            </a:pPr>
            <a:r>
              <a:rPr lang="en-US" sz="2000" dirty="0" smtClean="0">
                <a:solidFill>
                  <a:srgbClr val="FF0000"/>
                </a:solidFill>
                <a:latin typeface="Arial" pitchFamily="34" charset="0"/>
                <a:cs typeface="Arial" pitchFamily="34" charset="0"/>
              </a:rPr>
              <a:t>Insurance Penetration</a:t>
            </a:r>
          </a:p>
          <a:p>
            <a:pPr>
              <a:lnSpc>
                <a:spcPct val="200000"/>
              </a:lnSpc>
            </a:pPr>
            <a:r>
              <a:rPr lang="en-US" sz="2000" dirty="0" smtClean="0">
                <a:latin typeface="Arial" pitchFamily="34" charset="0"/>
                <a:cs typeface="Arial" pitchFamily="34" charset="0"/>
              </a:rPr>
              <a:t>Increasing Vulnerability</a:t>
            </a:r>
          </a:p>
          <a:p>
            <a:pPr>
              <a:lnSpc>
                <a:spcPct val="200000"/>
              </a:lnSpc>
            </a:pPr>
            <a:r>
              <a:rPr lang="en-US" sz="2000" dirty="0">
                <a:latin typeface="Arial" pitchFamily="34" charset="0"/>
                <a:cs typeface="Arial" pitchFamily="34" charset="0"/>
              </a:rPr>
              <a:t>Natural Catastrophe – A rare event</a:t>
            </a:r>
          </a:p>
          <a:p>
            <a:pPr>
              <a:lnSpc>
                <a:spcPct val="200000"/>
              </a:lnSpc>
            </a:pPr>
            <a:endParaRPr lang="en-US" sz="2000" dirty="0" smtClean="0">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16</a:t>
            </a:fld>
            <a:endParaRPr lang="en-US"/>
          </a:p>
        </p:txBody>
      </p:sp>
    </p:spTree>
    <p:extLst>
      <p:ext uri="{BB962C8B-B14F-4D97-AF65-F5344CB8AC3E}">
        <p14:creationId xmlns:p14="http://schemas.microsoft.com/office/powerpoint/2010/main" val="1665443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chemeClr val="tx2"/>
                </a:solidFill>
                <a:latin typeface="Arial" pitchFamily="34" charset="0"/>
                <a:cs typeface="Arial" pitchFamily="34" charset="0"/>
              </a:rPr>
              <a:t>High expected Insurance Penetration</a:t>
            </a:r>
          </a:p>
        </p:txBody>
      </p:sp>
      <p:sp>
        <p:nvSpPr>
          <p:cNvPr id="3" name="Footer Placeholder 2"/>
          <p:cNvSpPr>
            <a:spLocks noGrp="1"/>
          </p:cNvSpPr>
          <p:nvPr>
            <p:ph type="ftr" sz="quarter" idx="11"/>
          </p:nvPr>
        </p:nvSpPr>
        <p:spPr/>
        <p:txBody>
          <a:bodyPr/>
          <a:lstStyle/>
          <a:p>
            <a:r>
              <a:rPr lang="en-US" smtClean="0"/>
              <a:t>www.actuariesindia.org</a:t>
            </a:r>
            <a:endParaRPr lang="en-US"/>
          </a:p>
        </p:txBody>
      </p:sp>
      <p:sp>
        <p:nvSpPr>
          <p:cNvPr id="4" name="Slide Number Placeholder 3"/>
          <p:cNvSpPr>
            <a:spLocks noGrp="1"/>
          </p:cNvSpPr>
          <p:nvPr>
            <p:ph type="sldNum" sz="quarter" idx="12"/>
          </p:nvPr>
        </p:nvSpPr>
        <p:spPr/>
        <p:txBody>
          <a:bodyPr/>
          <a:lstStyle/>
          <a:p>
            <a:fld id="{1A13C416-6B76-4DFF-BC13-59A396451C72}" type="slidenum">
              <a:rPr lang="en-US" smtClean="0"/>
              <a:pPr/>
              <a:t>17</a:t>
            </a:fld>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312" y="2209800"/>
            <a:ext cx="578898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1524000"/>
            <a:ext cx="7520007" cy="369332"/>
          </a:xfrm>
          <a:prstGeom prst="rect">
            <a:avLst/>
          </a:prstGeom>
          <a:noFill/>
        </p:spPr>
        <p:txBody>
          <a:bodyPr wrap="none" rtlCol="0">
            <a:spAutoFit/>
          </a:bodyPr>
          <a:lstStyle/>
          <a:p>
            <a:r>
              <a:rPr lang="en-US" dirty="0" smtClean="0">
                <a:latin typeface="Arial" pitchFamily="34" charset="0"/>
                <a:cs typeface="Arial" pitchFamily="34" charset="0"/>
              </a:rPr>
              <a:t>General insurance penetration in percentage (ratio of premium to GDP) </a:t>
            </a:r>
            <a:endParaRPr lang="en-US" dirty="0">
              <a:latin typeface="Arial" pitchFamily="34" charset="0"/>
              <a:cs typeface="Arial" pitchFamily="34" charset="0"/>
            </a:endParaRPr>
          </a:p>
        </p:txBody>
      </p:sp>
    </p:spTree>
    <p:extLst>
      <p:ext uri="{BB962C8B-B14F-4D97-AF65-F5344CB8AC3E}">
        <p14:creationId xmlns:p14="http://schemas.microsoft.com/office/powerpoint/2010/main" val="1119736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pPr algn="l"/>
            <a:r>
              <a:rPr lang="en-US" sz="3600" b="1" dirty="0" smtClean="0">
                <a:solidFill>
                  <a:schemeClr val="tx2"/>
                </a:solidFill>
                <a:latin typeface="Arial" pitchFamily="34" charset="0"/>
                <a:ea typeface="+mn-ea"/>
                <a:cs typeface="Arial" pitchFamily="34" charset="0"/>
              </a:rPr>
              <a:t/>
            </a:r>
            <a:br>
              <a:rPr lang="en-US" sz="3600" b="1" dirty="0" smtClean="0">
                <a:solidFill>
                  <a:schemeClr val="tx2"/>
                </a:solidFill>
                <a:latin typeface="Arial" pitchFamily="34" charset="0"/>
                <a:ea typeface="+mn-ea"/>
                <a:cs typeface="Arial" pitchFamily="34" charset="0"/>
              </a:rPr>
            </a:br>
            <a:r>
              <a:rPr lang="en-US" sz="3600" b="1" dirty="0" smtClean="0">
                <a:solidFill>
                  <a:schemeClr val="tx2"/>
                </a:solidFill>
                <a:latin typeface="Arial" pitchFamily="34" charset="0"/>
                <a:ea typeface="+mn-ea"/>
                <a:cs typeface="Arial" pitchFamily="34" charset="0"/>
              </a:rPr>
              <a:t>Is </a:t>
            </a:r>
            <a:r>
              <a:rPr lang="en-US" sz="3600" b="1" dirty="0">
                <a:solidFill>
                  <a:schemeClr val="tx2"/>
                </a:solidFill>
                <a:latin typeface="Arial" pitchFamily="34" charset="0"/>
                <a:ea typeface="+mn-ea"/>
                <a:cs typeface="Arial" pitchFamily="34" charset="0"/>
              </a:rPr>
              <a:t>Loss History a good guide </a:t>
            </a:r>
            <a:r>
              <a:rPr lang="en-US" sz="3600" b="1" dirty="0" smtClean="0">
                <a:solidFill>
                  <a:schemeClr val="tx2"/>
                </a:solidFill>
                <a:latin typeface="Arial" pitchFamily="34" charset="0"/>
                <a:ea typeface="+mn-ea"/>
                <a:cs typeface="Arial" pitchFamily="34" charset="0"/>
              </a:rPr>
              <a:t>?</a:t>
            </a:r>
            <a:endParaRPr lang="en-US" sz="3600" b="1" dirty="0">
              <a:solidFill>
                <a:schemeClr val="tx2"/>
              </a:solidFill>
              <a:latin typeface="Arial" pitchFamily="34" charset="0"/>
              <a:ea typeface="+mn-ea"/>
              <a:cs typeface="Arial" pitchFamily="34" charset="0"/>
            </a:endParaRPr>
          </a:p>
        </p:txBody>
      </p:sp>
      <p:sp>
        <p:nvSpPr>
          <p:cNvPr id="3" name="Content Placeholder 2"/>
          <p:cNvSpPr>
            <a:spLocks noGrp="1"/>
          </p:cNvSpPr>
          <p:nvPr>
            <p:ph idx="1"/>
          </p:nvPr>
        </p:nvSpPr>
        <p:spPr/>
        <p:txBody>
          <a:bodyPr/>
          <a:lstStyle/>
          <a:p>
            <a:pPr>
              <a:lnSpc>
                <a:spcPct val="200000"/>
              </a:lnSpc>
            </a:pPr>
            <a:r>
              <a:rPr lang="en-US" sz="2000" dirty="0" smtClean="0">
                <a:latin typeface="Arial" pitchFamily="34" charset="0"/>
                <a:cs typeface="Arial" pitchFamily="34" charset="0"/>
              </a:rPr>
              <a:t>Value Concentration</a:t>
            </a:r>
          </a:p>
          <a:p>
            <a:pPr>
              <a:lnSpc>
                <a:spcPct val="200000"/>
              </a:lnSpc>
            </a:pPr>
            <a:r>
              <a:rPr lang="en-US" sz="2000" dirty="0" smtClean="0">
                <a:latin typeface="Arial" pitchFamily="34" charset="0"/>
                <a:cs typeface="Arial" pitchFamily="34" charset="0"/>
              </a:rPr>
              <a:t>Climate Change</a:t>
            </a:r>
          </a:p>
          <a:p>
            <a:pPr>
              <a:lnSpc>
                <a:spcPct val="200000"/>
              </a:lnSpc>
            </a:pPr>
            <a:r>
              <a:rPr lang="en-US" sz="2000" dirty="0" smtClean="0">
                <a:latin typeface="Arial" pitchFamily="34" charset="0"/>
                <a:cs typeface="Arial" pitchFamily="34" charset="0"/>
              </a:rPr>
              <a:t>Unplanned Development</a:t>
            </a:r>
          </a:p>
          <a:p>
            <a:pPr>
              <a:lnSpc>
                <a:spcPct val="200000"/>
              </a:lnSpc>
            </a:pPr>
            <a:r>
              <a:rPr lang="en-US" sz="2000" dirty="0" smtClean="0">
                <a:latin typeface="Arial" pitchFamily="34" charset="0"/>
                <a:cs typeface="Arial" pitchFamily="34" charset="0"/>
              </a:rPr>
              <a:t>Insurance Penetration</a:t>
            </a:r>
          </a:p>
          <a:p>
            <a:pPr>
              <a:lnSpc>
                <a:spcPct val="200000"/>
              </a:lnSpc>
            </a:pPr>
            <a:r>
              <a:rPr lang="en-US" sz="2000" dirty="0" smtClean="0">
                <a:solidFill>
                  <a:srgbClr val="FF0000"/>
                </a:solidFill>
                <a:latin typeface="Arial" pitchFamily="34" charset="0"/>
                <a:cs typeface="Arial" pitchFamily="34" charset="0"/>
              </a:rPr>
              <a:t>Increasing Vulnerability</a:t>
            </a:r>
          </a:p>
          <a:p>
            <a:pPr>
              <a:lnSpc>
                <a:spcPct val="200000"/>
              </a:lnSpc>
            </a:pPr>
            <a:r>
              <a:rPr lang="en-US" sz="2000" dirty="0">
                <a:latin typeface="Arial" pitchFamily="34" charset="0"/>
                <a:cs typeface="Arial" pitchFamily="34" charset="0"/>
              </a:rPr>
              <a:t>Natural Catastrophe – A rare event</a:t>
            </a:r>
          </a:p>
          <a:p>
            <a:pPr>
              <a:lnSpc>
                <a:spcPct val="200000"/>
              </a:lnSpc>
            </a:pPr>
            <a:endParaRPr lang="en-US" sz="2000" dirty="0" smtClean="0">
              <a:solidFill>
                <a:srgbClr val="FF0000"/>
              </a:solidFill>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18</a:t>
            </a:fld>
            <a:endParaRPr lang="en-US"/>
          </a:p>
        </p:txBody>
      </p:sp>
    </p:spTree>
    <p:extLst>
      <p:ext uri="{BB962C8B-B14F-4D97-AF65-F5344CB8AC3E}">
        <p14:creationId xmlns:p14="http://schemas.microsoft.com/office/powerpoint/2010/main" val="174417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chemeClr val="tx2"/>
                </a:solidFill>
                <a:latin typeface="Arial" pitchFamily="34" charset="0"/>
                <a:cs typeface="Arial" pitchFamily="34" charset="0"/>
              </a:rPr>
              <a:t>Increasing Vulnerability</a:t>
            </a:r>
          </a:p>
        </p:txBody>
      </p:sp>
      <p:sp>
        <p:nvSpPr>
          <p:cNvPr id="3" name="Footer Placeholder 2"/>
          <p:cNvSpPr>
            <a:spLocks noGrp="1"/>
          </p:cNvSpPr>
          <p:nvPr>
            <p:ph type="ftr" sz="quarter" idx="11"/>
          </p:nvPr>
        </p:nvSpPr>
        <p:spPr/>
        <p:txBody>
          <a:bodyPr/>
          <a:lstStyle/>
          <a:p>
            <a:r>
              <a:rPr lang="en-US" smtClean="0"/>
              <a:t>www.actuariesindia.org</a:t>
            </a:r>
            <a:endParaRPr lang="en-US"/>
          </a:p>
        </p:txBody>
      </p:sp>
      <p:sp>
        <p:nvSpPr>
          <p:cNvPr id="4" name="Slide Number Placeholder 3"/>
          <p:cNvSpPr>
            <a:spLocks noGrp="1"/>
          </p:cNvSpPr>
          <p:nvPr>
            <p:ph type="sldNum" sz="quarter" idx="12"/>
          </p:nvPr>
        </p:nvSpPr>
        <p:spPr/>
        <p:txBody>
          <a:bodyPr/>
          <a:lstStyle/>
          <a:p>
            <a:fld id="{1A13C416-6B76-4DFF-BC13-59A396451C72}" type="slidenum">
              <a:rPr lang="en-US" smtClean="0"/>
              <a:pPr/>
              <a:t>19</a:t>
            </a:fld>
            <a:endParaRPr lang="en-US"/>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26" y="1752599"/>
            <a:ext cx="4070747" cy="321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descr="Multi-storey concrete buildings on the collapsing banks  of a river in sp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373" y="1750324"/>
            <a:ext cx="42862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10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2</a:t>
            </a:fld>
            <a:endParaRPr lang="en-US" dirty="0"/>
          </a:p>
        </p:txBody>
      </p:sp>
      <p:sp>
        <p:nvSpPr>
          <p:cNvPr id="7" name="Text Placeholder 1"/>
          <p:cNvSpPr txBox="1">
            <a:spLocks/>
          </p:cNvSpPr>
          <p:nvPr/>
        </p:nvSpPr>
        <p:spPr>
          <a:xfrm>
            <a:off x="304800" y="5334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3200" b="1" dirty="0" smtClean="0">
                <a:solidFill>
                  <a:schemeClr val="tx2"/>
                </a:solidFill>
                <a:latin typeface="Arial" pitchFamily="34" charset="0"/>
                <a:cs typeface="Arial" pitchFamily="34" charset="0"/>
              </a:rPr>
              <a:t>Agenda </a:t>
            </a:r>
            <a:endParaRPr kumimoji="0" lang="en-US" sz="3200" b="1" i="0" u="none" strike="noStrike" kern="1200" cap="none" spc="0" normalizeH="0" baseline="0" noProof="0" dirty="0">
              <a:ln>
                <a:noFill/>
              </a:ln>
              <a:solidFill>
                <a:schemeClr val="tx2"/>
              </a:solidFill>
              <a:effectLst/>
              <a:uLnTx/>
              <a:uFillTx/>
              <a:latin typeface="Arial" pitchFamily="34" charset="0"/>
              <a:cs typeface="Arial" pitchFamily="34" charset="0"/>
            </a:endParaRPr>
          </a:p>
        </p:txBody>
      </p:sp>
      <p:sp>
        <p:nvSpPr>
          <p:cNvPr id="2" name="TextBox 1"/>
          <p:cNvSpPr txBox="1"/>
          <p:nvPr/>
        </p:nvSpPr>
        <p:spPr>
          <a:xfrm>
            <a:off x="381000" y="1600200"/>
            <a:ext cx="5943600" cy="3600986"/>
          </a:xfrm>
          <a:prstGeom prst="rect">
            <a:avLst/>
          </a:prstGeom>
          <a:noFill/>
        </p:spPr>
        <p:txBody>
          <a:bodyPr wrap="square" rtlCol="0">
            <a:spAutoFit/>
          </a:bodyPr>
          <a:lstStyle/>
          <a:p>
            <a:pPr marL="342900" indent="-342900">
              <a:lnSpc>
                <a:spcPct val="200000"/>
              </a:lnSpc>
              <a:buFont typeface="Arial" pitchFamily="34" charset="0"/>
              <a:buChar char="•"/>
            </a:pPr>
            <a:r>
              <a:rPr lang="en-GB" sz="2000" dirty="0" smtClean="0">
                <a:latin typeface="Arial" pitchFamily="34" charset="0"/>
                <a:cs typeface="Arial" pitchFamily="34" charset="0"/>
              </a:rPr>
              <a:t>Natural Disasters </a:t>
            </a:r>
          </a:p>
          <a:p>
            <a:pPr marL="800100" lvl="2" indent="-342900">
              <a:lnSpc>
                <a:spcPct val="200000"/>
              </a:lnSpc>
              <a:buFont typeface="Arial" panose="020B0604020202020204" pitchFamily="34" charset="0"/>
              <a:buChar char="•"/>
            </a:pPr>
            <a:r>
              <a:rPr lang="en-GB" dirty="0" smtClean="0">
                <a:latin typeface="Arial" pitchFamily="34" charset="0"/>
                <a:cs typeface="Arial" pitchFamily="34" charset="0"/>
              </a:rPr>
              <a:t>Some facts </a:t>
            </a:r>
          </a:p>
          <a:p>
            <a:pPr marL="800100" lvl="2" indent="-342900">
              <a:lnSpc>
                <a:spcPct val="200000"/>
              </a:lnSpc>
              <a:buFont typeface="Arial" panose="020B0604020202020204" pitchFamily="34" charset="0"/>
              <a:buChar char="•"/>
            </a:pPr>
            <a:r>
              <a:rPr lang="en-GB" dirty="0" smtClean="0">
                <a:latin typeface="Arial" pitchFamily="34" charset="0"/>
                <a:cs typeface="Arial" pitchFamily="34" charset="0"/>
              </a:rPr>
              <a:t>Some figures</a:t>
            </a:r>
          </a:p>
          <a:p>
            <a:pPr marL="342900" indent="-342900">
              <a:lnSpc>
                <a:spcPct val="200000"/>
              </a:lnSpc>
              <a:buFont typeface="Arial" pitchFamily="34" charset="0"/>
              <a:buChar char="•"/>
            </a:pPr>
            <a:r>
              <a:rPr lang="en-GB" sz="2000" dirty="0" smtClean="0">
                <a:latin typeface="Arial" pitchFamily="34" charset="0"/>
                <a:cs typeface="Arial" pitchFamily="34" charset="0"/>
              </a:rPr>
              <a:t>Household Insurance </a:t>
            </a:r>
          </a:p>
          <a:p>
            <a:pPr marL="342900" indent="-342900">
              <a:lnSpc>
                <a:spcPct val="200000"/>
              </a:lnSpc>
              <a:buFont typeface="Arial" pitchFamily="34" charset="0"/>
              <a:buChar char="•"/>
            </a:pPr>
            <a:r>
              <a:rPr lang="en-GB" sz="2000" dirty="0" smtClean="0">
                <a:latin typeface="Arial" pitchFamily="34" charset="0"/>
                <a:cs typeface="Arial" pitchFamily="34" charset="0"/>
              </a:rPr>
              <a:t>Pricing Issues</a:t>
            </a:r>
          </a:p>
          <a:p>
            <a:pPr marL="342900" indent="-342900">
              <a:buFont typeface="+mj-lt"/>
              <a:buAutoNum type="arabicPeriod"/>
            </a:pPr>
            <a:endParaRPr lang="en-GB" dirty="0" smtClean="0"/>
          </a:p>
          <a:p>
            <a:pPr marL="342900" indent="-342900">
              <a:buFont typeface="+mj-lt"/>
              <a:buAutoNum type="arabicPeriod"/>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pPr algn="l"/>
            <a:r>
              <a:rPr lang="en-US" sz="3600" b="1" dirty="0" smtClean="0">
                <a:solidFill>
                  <a:schemeClr val="tx2"/>
                </a:solidFill>
                <a:latin typeface="Arial" pitchFamily="34" charset="0"/>
                <a:ea typeface="+mn-ea"/>
                <a:cs typeface="Arial" pitchFamily="34" charset="0"/>
              </a:rPr>
              <a:t/>
            </a:r>
            <a:br>
              <a:rPr lang="en-US" sz="3600" b="1" dirty="0" smtClean="0">
                <a:solidFill>
                  <a:schemeClr val="tx2"/>
                </a:solidFill>
                <a:latin typeface="Arial" pitchFamily="34" charset="0"/>
                <a:ea typeface="+mn-ea"/>
                <a:cs typeface="Arial" pitchFamily="34" charset="0"/>
              </a:rPr>
            </a:br>
            <a:r>
              <a:rPr lang="en-US" sz="3600" b="1" dirty="0" smtClean="0">
                <a:solidFill>
                  <a:schemeClr val="tx2"/>
                </a:solidFill>
                <a:latin typeface="Arial" pitchFamily="34" charset="0"/>
                <a:ea typeface="+mn-ea"/>
                <a:cs typeface="Arial" pitchFamily="34" charset="0"/>
              </a:rPr>
              <a:t>Is </a:t>
            </a:r>
            <a:r>
              <a:rPr lang="en-US" sz="3600" b="1" dirty="0">
                <a:solidFill>
                  <a:schemeClr val="tx2"/>
                </a:solidFill>
                <a:latin typeface="Arial" pitchFamily="34" charset="0"/>
                <a:ea typeface="+mn-ea"/>
                <a:cs typeface="Arial" pitchFamily="34" charset="0"/>
              </a:rPr>
              <a:t>Loss History a good guide </a:t>
            </a:r>
            <a:r>
              <a:rPr lang="en-US" sz="3600" b="1" dirty="0" smtClean="0">
                <a:solidFill>
                  <a:schemeClr val="tx2"/>
                </a:solidFill>
                <a:latin typeface="Arial" pitchFamily="34" charset="0"/>
                <a:ea typeface="+mn-ea"/>
                <a:cs typeface="Arial" pitchFamily="34" charset="0"/>
              </a:rPr>
              <a:t>?</a:t>
            </a:r>
            <a:endParaRPr lang="en-US" sz="3600" b="1" dirty="0">
              <a:solidFill>
                <a:schemeClr val="tx2"/>
              </a:solidFill>
              <a:latin typeface="Arial" pitchFamily="34" charset="0"/>
              <a:ea typeface="+mn-ea"/>
              <a:cs typeface="Arial" pitchFamily="34" charset="0"/>
            </a:endParaRPr>
          </a:p>
        </p:txBody>
      </p:sp>
      <p:sp>
        <p:nvSpPr>
          <p:cNvPr id="3" name="Content Placeholder 2"/>
          <p:cNvSpPr>
            <a:spLocks noGrp="1"/>
          </p:cNvSpPr>
          <p:nvPr>
            <p:ph idx="1"/>
          </p:nvPr>
        </p:nvSpPr>
        <p:spPr/>
        <p:txBody>
          <a:bodyPr/>
          <a:lstStyle/>
          <a:p>
            <a:pPr>
              <a:lnSpc>
                <a:spcPct val="200000"/>
              </a:lnSpc>
            </a:pPr>
            <a:r>
              <a:rPr lang="en-US" sz="2000" dirty="0" smtClean="0">
                <a:latin typeface="Arial" pitchFamily="34" charset="0"/>
                <a:cs typeface="Arial" pitchFamily="34" charset="0"/>
              </a:rPr>
              <a:t>Value Concentration</a:t>
            </a:r>
          </a:p>
          <a:p>
            <a:pPr>
              <a:lnSpc>
                <a:spcPct val="200000"/>
              </a:lnSpc>
            </a:pPr>
            <a:r>
              <a:rPr lang="en-US" sz="2000" dirty="0" smtClean="0">
                <a:latin typeface="Arial" pitchFamily="34" charset="0"/>
                <a:cs typeface="Arial" pitchFamily="34" charset="0"/>
              </a:rPr>
              <a:t>Climate Change</a:t>
            </a:r>
          </a:p>
          <a:p>
            <a:pPr>
              <a:lnSpc>
                <a:spcPct val="200000"/>
              </a:lnSpc>
            </a:pPr>
            <a:r>
              <a:rPr lang="en-US" sz="2000" dirty="0" smtClean="0">
                <a:latin typeface="Arial" pitchFamily="34" charset="0"/>
                <a:cs typeface="Arial" pitchFamily="34" charset="0"/>
              </a:rPr>
              <a:t>Unplanned Development</a:t>
            </a:r>
          </a:p>
          <a:p>
            <a:pPr>
              <a:lnSpc>
                <a:spcPct val="200000"/>
              </a:lnSpc>
            </a:pPr>
            <a:r>
              <a:rPr lang="en-US" sz="2000" dirty="0" smtClean="0">
                <a:latin typeface="Arial" pitchFamily="34" charset="0"/>
                <a:cs typeface="Arial" pitchFamily="34" charset="0"/>
              </a:rPr>
              <a:t>Insurance Penetration</a:t>
            </a:r>
          </a:p>
          <a:p>
            <a:pPr>
              <a:lnSpc>
                <a:spcPct val="200000"/>
              </a:lnSpc>
            </a:pPr>
            <a:r>
              <a:rPr lang="en-US" sz="2000" dirty="0" smtClean="0">
                <a:latin typeface="Arial" pitchFamily="34" charset="0"/>
                <a:cs typeface="Arial" pitchFamily="34" charset="0"/>
              </a:rPr>
              <a:t>Increasing Vulnerability</a:t>
            </a:r>
          </a:p>
          <a:p>
            <a:pPr>
              <a:lnSpc>
                <a:spcPct val="200000"/>
              </a:lnSpc>
            </a:pPr>
            <a:r>
              <a:rPr lang="en-US" sz="2000" dirty="0">
                <a:solidFill>
                  <a:srgbClr val="FF0000"/>
                </a:solidFill>
                <a:latin typeface="Arial" pitchFamily="34" charset="0"/>
                <a:cs typeface="Arial" pitchFamily="34" charset="0"/>
              </a:rPr>
              <a:t>Natural Catastrophe – A rare event</a:t>
            </a:r>
          </a:p>
          <a:p>
            <a:pPr>
              <a:lnSpc>
                <a:spcPct val="200000"/>
              </a:lnSpc>
            </a:pPr>
            <a:endParaRPr lang="en-US" sz="2000" dirty="0" smtClean="0">
              <a:solidFill>
                <a:srgbClr val="FF0000"/>
              </a:solidFill>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20</a:t>
            </a:fld>
            <a:endParaRPr lang="en-US"/>
          </a:p>
        </p:txBody>
      </p:sp>
    </p:spTree>
    <p:extLst>
      <p:ext uri="{BB962C8B-B14F-4D97-AF65-F5344CB8AC3E}">
        <p14:creationId xmlns:p14="http://schemas.microsoft.com/office/powerpoint/2010/main" val="282440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pPr algn="l"/>
            <a:r>
              <a:rPr lang="en-US" sz="3200" b="1" dirty="0">
                <a:solidFill>
                  <a:schemeClr val="tx2"/>
                </a:solidFill>
                <a:latin typeface="Arial" pitchFamily="34" charset="0"/>
                <a:ea typeface="+mn-ea"/>
                <a:cs typeface="Arial" pitchFamily="34" charset="0"/>
              </a:rPr>
              <a:t>Earthquakes </a:t>
            </a:r>
            <a:br>
              <a:rPr lang="en-US" sz="3200" b="1" dirty="0">
                <a:solidFill>
                  <a:schemeClr val="tx2"/>
                </a:solidFill>
                <a:latin typeface="Arial" pitchFamily="34" charset="0"/>
                <a:ea typeface="+mn-ea"/>
                <a:cs typeface="Arial" pitchFamily="34" charset="0"/>
              </a:rPr>
            </a:br>
            <a:r>
              <a:rPr lang="en-US" sz="3200" b="1" dirty="0" smtClean="0">
                <a:solidFill>
                  <a:schemeClr val="tx2"/>
                </a:solidFill>
                <a:latin typeface="Arial" pitchFamily="34" charset="0"/>
                <a:ea typeface="+mn-ea"/>
                <a:cs typeface="Arial" pitchFamily="34" charset="0"/>
              </a:rPr>
              <a:t>Economic </a:t>
            </a:r>
            <a:r>
              <a:rPr lang="en-US" sz="3200" b="1" dirty="0">
                <a:solidFill>
                  <a:schemeClr val="tx2"/>
                </a:solidFill>
                <a:latin typeface="Arial" pitchFamily="34" charset="0"/>
                <a:ea typeface="+mn-ea"/>
                <a:cs typeface="Arial" pitchFamily="34" charset="0"/>
              </a:rPr>
              <a:t>Loss in Past 100 years</a:t>
            </a:r>
          </a:p>
        </p:txBody>
      </p:sp>
      <p:sp>
        <p:nvSpPr>
          <p:cNvPr id="3" name="Footer Placeholder 2"/>
          <p:cNvSpPr>
            <a:spLocks noGrp="1"/>
          </p:cNvSpPr>
          <p:nvPr>
            <p:ph type="ftr" sz="quarter" idx="11"/>
          </p:nvPr>
        </p:nvSpPr>
        <p:spPr/>
        <p:txBody>
          <a:bodyPr/>
          <a:lstStyle/>
          <a:p>
            <a:r>
              <a:rPr lang="en-US" smtClean="0"/>
              <a:t>www.actuariesindia.org</a:t>
            </a:r>
            <a:endParaRPr lang="en-US"/>
          </a:p>
        </p:txBody>
      </p:sp>
      <p:sp>
        <p:nvSpPr>
          <p:cNvPr id="4" name="Slide Number Placeholder 3"/>
          <p:cNvSpPr>
            <a:spLocks noGrp="1"/>
          </p:cNvSpPr>
          <p:nvPr>
            <p:ph type="sldNum" sz="quarter" idx="12"/>
          </p:nvPr>
        </p:nvSpPr>
        <p:spPr/>
        <p:txBody>
          <a:bodyPr/>
          <a:lstStyle/>
          <a:p>
            <a:fld id="{1A13C416-6B76-4DFF-BC13-59A396451C72}" type="slidenum">
              <a:rPr lang="en-US" smtClean="0"/>
              <a:pPr/>
              <a:t>21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7609620" cy="454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6019800"/>
            <a:ext cx="2406428" cy="246221"/>
          </a:xfrm>
          <a:prstGeom prst="rect">
            <a:avLst/>
          </a:prstGeom>
          <a:noFill/>
        </p:spPr>
        <p:txBody>
          <a:bodyPr wrap="none" rtlCol="0">
            <a:spAutoFit/>
          </a:bodyPr>
          <a:lstStyle/>
          <a:p>
            <a:r>
              <a:rPr lang="en-US" sz="1000" dirty="0" smtClean="0">
                <a:latin typeface="Arial" pitchFamily="34" charset="0"/>
                <a:cs typeface="Arial" pitchFamily="34" charset="0"/>
              </a:rPr>
              <a:t>Source: CATDAT yearly review in 2011</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389839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chemeClr val="tx2"/>
                </a:solidFill>
                <a:latin typeface="Arial" pitchFamily="34" charset="0"/>
                <a:cs typeface="Arial" pitchFamily="34" charset="0"/>
              </a:rPr>
              <a:t>Significant Earthquakes in India</a:t>
            </a:r>
          </a:p>
        </p:txBody>
      </p:sp>
      <p:sp>
        <p:nvSpPr>
          <p:cNvPr id="3" name="Footer Placeholder 2"/>
          <p:cNvSpPr>
            <a:spLocks noGrp="1"/>
          </p:cNvSpPr>
          <p:nvPr>
            <p:ph type="ftr" sz="quarter" idx="11"/>
          </p:nvPr>
        </p:nvSpPr>
        <p:spPr/>
        <p:txBody>
          <a:bodyPr/>
          <a:lstStyle/>
          <a:p>
            <a:r>
              <a:rPr lang="en-US" smtClean="0"/>
              <a:t>www.actuariesindia.org</a:t>
            </a:r>
            <a:endParaRPr lang="en-US"/>
          </a:p>
        </p:txBody>
      </p:sp>
      <p:sp>
        <p:nvSpPr>
          <p:cNvPr id="4" name="Slide Number Placeholder 3"/>
          <p:cNvSpPr>
            <a:spLocks noGrp="1"/>
          </p:cNvSpPr>
          <p:nvPr>
            <p:ph type="sldNum" sz="quarter" idx="12"/>
          </p:nvPr>
        </p:nvSpPr>
        <p:spPr/>
        <p:txBody>
          <a:bodyPr/>
          <a:lstStyle/>
          <a:p>
            <a:fld id="{1A13C416-6B76-4DFF-BC13-59A396451C72}" type="slidenum">
              <a:rPr lang="en-US" smtClean="0"/>
              <a:pPr/>
              <a:t>22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09700"/>
            <a:ext cx="52006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19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chemeClr val="tx2"/>
                </a:solidFill>
                <a:latin typeface="Arial" pitchFamily="34" charset="0"/>
                <a:ea typeface="+mn-ea"/>
                <a:cs typeface="Arial" pitchFamily="34" charset="0"/>
              </a:rPr>
              <a:t>Nat Cat – Other Pricing Issues</a:t>
            </a:r>
          </a:p>
        </p:txBody>
      </p:sp>
      <p:sp>
        <p:nvSpPr>
          <p:cNvPr id="3" name="Content Placeholder 2"/>
          <p:cNvSpPr>
            <a:spLocks noGrp="1"/>
          </p:cNvSpPr>
          <p:nvPr>
            <p:ph idx="1"/>
          </p:nvPr>
        </p:nvSpPr>
        <p:spPr/>
        <p:txBody>
          <a:bodyPr>
            <a:normAutofit/>
          </a:bodyPr>
          <a:lstStyle/>
          <a:p>
            <a:r>
              <a:rPr lang="en-US" sz="2000" dirty="0" smtClean="0">
                <a:latin typeface="Arial" pitchFamily="34" charset="0"/>
                <a:cs typeface="Arial" pitchFamily="34" charset="0"/>
              </a:rPr>
              <a:t>Market Pressure – Competition</a:t>
            </a:r>
          </a:p>
          <a:p>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23</a:t>
            </a:fld>
            <a:endParaRPr lang="en-US"/>
          </a:p>
        </p:txBody>
      </p:sp>
      <p:pic>
        <p:nvPicPr>
          <p:cNvPr id="9218" name="Picture 2" descr="http://upload.wikimedia.org/wikipedia/en/c/c8/Myinsurancecycl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286000"/>
            <a:ext cx="45243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88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chemeClr val="tx2"/>
                </a:solidFill>
                <a:latin typeface="Arial" pitchFamily="34" charset="0"/>
                <a:cs typeface="Arial" pitchFamily="34" charset="0"/>
              </a:rPr>
              <a:t>Cont..</a:t>
            </a:r>
            <a:endParaRPr lang="en-US" sz="3200" b="1" dirty="0">
              <a:solidFill>
                <a:schemeClr val="tx2"/>
              </a:solidFill>
              <a:latin typeface="Arial" pitchFamily="34" charset="0"/>
              <a:cs typeface="Arial" pitchFamily="34" charset="0"/>
            </a:endParaRPr>
          </a:p>
        </p:txBody>
      </p:sp>
      <p:sp>
        <p:nvSpPr>
          <p:cNvPr id="3" name="Content Placeholder 2"/>
          <p:cNvSpPr>
            <a:spLocks noGrp="1"/>
          </p:cNvSpPr>
          <p:nvPr>
            <p:ph idx="1"/>
          </p:nvPr>
        </p:nvSpPr>
        <p:spPr>
          <a:xfrm>
            <a:off x="457200" y="1371600"/>
            <a:ext cx="8229600" cy="4525963"/>
          </a:xfrm>
        </p:spPr>
        <p:txBody>
          <a:bodyPr>
            <a:normAutofit/>
          </a:bodyPr>
          <a:lstStyle/>
          <a:p>
            <a:pPr marL="0" indent="0">
              <a:lnSpc>
                <a:spcPct val="150000"/>
              </a:lnSpc>
              <a:buNone/>
            </a:pPr>
            <a:r>
              <a:rPr lang="en-US" sz="2800" dirty="0" smtClean="0">
                <a:latin typeface="Arial" pitchFamily="34" charset="0"/>
                <a:cs typeface="Arial" pitchFamily="34" charset="0"/>
              </a:rPr>
              <a:t>Lack of Diversification</a:t>
            </a:r>
          </a:p>
          <a:p>
            <a:pPr>
              <a:lnSpc>
                <a:spcPct val="150000"/>
              </a:lnSpc>
            </a:pPr>
            <a:r>
              <a:rPr lang="en-US" sz="2000" dirty="0" smtClean="0">
                <a:latin typeface="Arial" pitchFamily="34" charset="0"/>
                <a:cs typeface="Arial" pitchFamily="34" charset="0"/>
              </a:rPr>
              <a:t>Not a compulsory cover</a:t>
            </a:r>
          </a:p>
          <a:p>
            <a:pPr>
              <a:lnSpc>
                <a:spcPct val="150000"/>
              </a:lnSpc>
            </a:pPr>
            <a:r>
              <a:rPr lang="en-US" sz="2000" dirty="0" smtClean="0">
                <a:latin typeface="Arial" pitchFamily="34" charset="0"/>
                <a:cs typeface="Arial" pitchFamily="34" charset="0"/>
              </a:rPr>
              <a:t>Low premiums – </a:t>
            </a:r>
            <a:r>
              <a:rPr lang="en-US" sz="2000" dirty="0" smtClean="0">
                <a:latin typeface="Arial" pitchFamily="34" charset="0"/>
                <a:cs typeface="Arial" pitchFamily="34" charset="0"/>
              </a:rPr>
              <a:t>Lack of incentive to sell</a:t>
            </a:r>
            <a:endParaRPr lang="en-US" sz="2000" dirty="0" smtClean="0">
              <a:latin typeface="Arial" pitchFamily="34" charset="0"/>
              <a:cs typeface="Arial" pitchFamily="34" charset="0"/>
            </a:endParaRPr>
          </a:p>
          <a:p>
            <a:pPr>
              <a:lnSpc>
                <a:spcPct val="150000"/>
              </a:lnSpc>
            </a:pPr>
            <a:r>
              <a:rPr lang="en-US" sz="2000" dirty="0" smtClean="0">
                <a:latin typeface="Arial" pitchFamily="34" charset="0"/>
                <a:cs typeface="Arial" pitchFamily="34" charset="0"/>
              </a:rPr>
              <a:t>A diversified portfolio requires less capital and hence less capital costs</a:t>
            </a:r>
          </a:p>
          <a:p>
            <a:pPr lvl="1">
              <a:lnSpc>
                <a:spcPct val="150000"/>
              </a:lnSpc>
              <a:buFont typeface="Arial" pitchFamily="34" charset="0"/>
              <a:buChar char="•"/>
            </a:pPr>
            <a:r>
              <a:rPr lang="en-US" sz="1800" dirty="0" smtClean="0">
                <a:latin typeface="Arial" pitchFamily="34" charset="0"/>
                <a:cs typeface="Arial" pitchFamily="34" charset="0"/>
              </a:rPr>
              <a:t>Independence of different natural hazards like earthquakes, storms, floods</a:t>
            </a:r>
          </a:p>
          <a:p>
            <a:pPr lvl="1">
              <a:lnSpc>
                <a:spcPct val="150000"/>
              </a:lnSpc>
              <a:buFont typeface="Arial" pitchFamily="34" charset="0"/>
              <a:buChar char="•"/>
            </a:pPr>
            <a:r>
              <a:rPr lang="en-US" sz="1800" dirty="0" smtClean="0">
                <a:latin typeface="Arial" pitchFamily="34" charset="0"/>
                <a:cs typeface="Arial" pitchFamily="34" charset="0"/>
              </a:rPr>
              <a:t>Natural hazards are usually geographically independent</a:t>
            </a:r>
          </a:p>
          <a:p>
            <a:pPr lvl="1"/>
            <a:endParaRPr lang="en-US" sz="18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24</a:t>
            </a:fld>
            <a:endParaRPr lang="en-US"/>
          </a:p>
        </p:txBody>
      </p:sp>
    </p:spTree>
    <p:extLst>
      <p:ext uri="{BB962C8B-B14F-4D97-AF65-F5344CB8AC3E}">
        <p14:creationId xmlns:p14="http://schemas.microsoft.com/office/powerpoint/2010/main" val="229023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chemeClr val="tx2"/>
                </a:solidFill>
                <a:latin typeface="Arial" pitchFamily="34" charset="0"/>
                <a:cs typeface="Arial" pitchFamily="34" charset="0"/>
              </a:rPr>
              <a:t>Cont..</a:t>
            </a:r>
            <a:endParaRPr lang="en-US" sz="3200" b="1" dirty="0">
              <a:solidFill>
                <a:schemeClr val="tx2"/>
              </a:solidFill>
              <a:latin typeface="Arial" pitchFamily="34" charset="0"/>
              <a:cs typeface="Arial" pitchFamily="34" charset="0"/>
            </a:endParaRPr>
          </a:p>
        </p:txBody>
      </p:sp>
      <p:sp>
        <p:nvSpPr>
          <p:cNvPr id="3" name="Content Placeholder 2"/>
          <p:cNvSpPr>
            <a:spLocks noGrp="1"/>
          </p:cNvSpPr>
          <p:nvPr>
            <p:ph idx="1"/>
          </p:nvPr>
        </p:nvSpPr>
        <p:spPr>
          <a:xfrm>
            <a:off x="457200" y="1371600"/>
            <a:ext cx="8229600" cy="4525963"/>
          </a:xfrm>
        </p:spPr>
        <p:txBody>
          <a:bodyPr>
            <a:normAutofit/>
          </a:bodyPr>
          <a:lstStyle/>
          <a:p>
            <a:pPr marL="0" indent="0">
              <a:lnSpc>
                <a:spcPct val="150000"/>
              </a:lnSpc>
              <a:buNone/>
            </a:pPr>
            <a:r>
              <a:rPr lang="en-US" sz="2800" dirty="0" smtClean="0">
                <a:latin typeface="Arial" pitchFamily="34" charset="0"/>
                <a:cs typeface="Arial" pitchFamily="34" charset="0"/>
              </a:rPr>
              <a:t>Lack of clarity on type &amp; level of Coverage</a:t>
            </a:r>
          </a:p>
          <a:p>
            <a:pPr>
              <a:lnSpc>
                <a:spcPct val="150000"/>
              </a:lnSpc>
            </a:pPr>
            <a:r>
              <a:rPr lang="en-US" sz="2000" dirty="0" smtClean="0">
                <a:latin typeface="Arial" pitchFamily="34" charset="0"/>
                <a:cs typeface="Arial" pitchFamily="34" charset="0"/>
              </a:rPr>
              <a:t>Is</a:t>
            </a:r>
            <a:r>
              <a:rPr lang="en-US" sz="2000" dirty="0" smtClean="0">
                <a:latin typeface="Arial" pitchFamily="34" charset="0"/>
                <a:cs typeface="Arial" pitchFamily="34" charset="0"/>
              </a:rPr>
              <a:t> </a:t>
            </a:r>
            <a:r>
              <a:rPr lang="en-US" sz="2000" dirty="0" smtClean="0">
                <a:latin typeface="Arial" pitchFamily="34" charset="0"/>
                <a:cs typeface="Arial" pitchFamily="34" charset="0"/>
              </a:rPr>
              <a:t>the client aware of the coverage type?</a:t>
            </a:r>
          </a:p>
          <a:p>
            <a:pPr lvl="1">
              <a:lnSpc>
                <a:spcPct val="150000"/>
              </a:lnSpc>
            </a:pPr>
            <a:r>
              <a:rPr lang="en-US" sz="2000" dirty="0" smtClean="0">
                <a:latin typeface="Arial" pitchFamily="34" charset="0"/>
                <a:cs typeface="Arial" pitchFamily="34" charset="0"/>
              </a:rPr>
              <a:t>Indemnity based ( or) </a:t>
            </a:r>
            <a:r>
              <a:rPr lang="en-US" sz="2000" dirty="0" smtClean="0">
                <a:latin typeface="Arial" pitchFamily="34" charset="0"/>
                <a:cs typeface="Arial" pitchFamily="34" charset="0"/>
              </a:rPr>
              <a:t>‘New </a:t>
            </a:r>
            <a:r>
              <a:rPr lang="en-US" sz="2000" dirty="0" smtClean="0">
                <a:latin typeface="Arial" pitchFamily="34" charset="0"/>
                <a:cs typeface="Arial" pitchFamily="34" charset="0"/>
              </a:rPr>
              <a:t>for </a:t>
            </a:r>
            <a:r>
              <a:rPr lang="en-US" sz="2000" dirty="0" smtClean="0">
                <a:latin typeface="Arial" pitchFamily="34" charset="0"/>
                <a:cs typeface="Arial" pitchFamily="34" charset="0"/>
              </a:rPr>
              <a:t>Old’ </a:t>
            </a:r>
            <a:r>
              <a:rPr lang="en-US" sz="2000" dirty="0" smtClean="0">
                <a:latin typeface="Arial" pitchFamily="34" charset="0"/>
                <a:cs typeface="Arial" pitchFamily="34" charset="0"/>
              </a:rPr>
              <a:t>based Cover</a:t>
            </a:r>
          </a:p>
          <a:p>
            <a:pPr marL="457200" lvl="1" indent="0">
              <a:lnSpc>
                <a:spcPct val="150000"/>
              </a:lnSpc>
              <a:buNone/>
            </a:pPr>
            <a:endParaRPr lang="en-US" sz="2000" dirty="0" smtClean="0">
              <a:latin typeface="Arial" pitchFamily="34" charset="0"/>
              <a:cs typeface="Arial" pitchFamily="34" charset="0"/>
            </a:endParaRPr>
          </a:p>
          <a:p>
            <a:pPr lvl="0">
              <a:lnSpc>
                <a:spcPct val="150000"/>
              </a:lnSpc>
            </a:pPr>
            <a:r>
              <a:rPr lang="en-US" sz="2000" dirty="0" smtClean="0">
                <a:solidFill>
                  <a:prstClr val="black"/>
                </a:solidFill>
                <a:latin typeface="Arial" pitchFamily="34" charset="0"/>
                <a:cs typeface="Arial" pitchFamily="34" charset="0"/>
              </a:rPr>
              <a:t>Is </a:t>
            </a:r>
            <a:r>
              <a:rPr lang="en-US" sz="2000" dirty="0">
                <a:solidFill>
                  <a:prstClr val="black"/>
                </a:solidFill>
                <a:latin typeface="Arial" pitchFamily="34" charset="0"/>
                <a:cs typeface="Arial" pitchFamily="34" charset="0"/>
              </a:rPr>
              <a:t>the Sum Assured </a:t>
            </a:r>
            <a:r>
              <a:rPr lang="en-US" sz="2000" dirty="0" smtClean="0">
                <a:solidFill>
                  <a:prstClr val="black"/>
                </a:solidFill>
                <a:latin typeface="Arial" pitchFamily="34" charset="0"/>
                <a:cs typeface="Arial" pitchFamily="34" charset="0"/>
              </a:rPr>
              <a:t>set at right level?</a:t>
            </a:r>
          </a:p>
          <a:p>
            <a:pPr lvl="1">
              <a:lnSpc>
                <a:spcPct val="150000"/>
              </a:lnSpc>
            </a:pPr>
            <a:r>
              <a:rPr lang="en-US" sz="2000" dirty="0" smtClean="0">
                <a:solidFill>
                  <a:prstClr val="black"/>
                </a:solidFill>
                <a:latin typeface="Arial" pitchFamily="34" charset="0"/>
                <a:cs typeface="Arial" pitchFamily="34" charset="0"/>
              </a:rPr>
              <a:t>Underestimating true value of the Contents</a:t>
            </a:r>
          </a:p>
          <a:p>
            <a:pPr marL="457200" lvl="1" indent="0">
              <a:lnSpc>
                <a:spcPct val="150000"/>
              </a:lnSpc>
              <a:buNone/>
            </a:pPr>
            <a:endParaRPr lang="en-US" sz="1600" dirty="0">
              <a:solidFill>
                <a:prstClr val="black"/>
              </a:solidFill>
              <a:latin typeface="Arial" pitchFamily="34" charset="0"/>
              <a:cs typeface="Arial" pitchFamily="34" charset="0"/>
            </a:endParaRPr>
          </a:p>
          <a:p>
            <a:pPr lvl="1">
              <a:lnSpc>
                <a:spcPct val="150000"/>
              </a:lnSpc>
            </a:pPr>
            <a:endParaRPr lang="en-US" sz="1600" dirty="0" smtClean="0">
              <a:latin typeface="Arial" pitchFamily="34" charset="0"/>
              <a:cs typeface="Arial" pitchFamily="34" charset="0"/>
            </a:endParaRPr>
          </a:p>
          <a:p>
            <a:pPr marL="457200" lvl="1" indent="0">
              <a:lnSpc>
                <a:spcPct val="150000"/>
              </a:lnSpc>
              <a:buNone/>
            </a:pPr>
            <a:endParaRPr lang="en-US" sz="1600" dirty="0" smtClean="0">
              <a:latin typeface="Arial" pitchFamily="34" charset="0"/>
              <a:cs typeface="Arial" pitchFamily="34" charset="0"/>
            </a:endParaRPr>
          </a:p>
          <a:p>
            <a:pPr>
              <a:lnSpc>
                <a:spcPct val="150000"/>
              </a:lnSpc>
            </a:pPr>
            <a:endParaRPr lang="en-US" sz="2000" dirty="0" smtClean="0">
              <a:latin typeface="Arial" pitchFamily="34" charset="0"/>
              <a:cs typeface="Arial" pitchFamily="34" charset="0"/>
            </a:endParaRPr>
          </a:p>
          <a:p>
            <a:pPr>
              <a:lnSpc>
                <a:spcPct val="150000"/>
              </a:lnSpc>
            </a:pPr>
            <a:endParaRPr lang="en-US" sz="2000" dirty="0" smtClean="0">
              <a:latin typeface="Arial" pitchFamily="34" charset="0"/>
              <a:cs typeface="Arial" pitchFamily="34" charset="0"/>
            </a:endParaRPr>
          </a:p>
          <a:p>
            <a:pPr>
              <a:lnSpc>
                <a:spcPct val="150000"/>
              </a:lnSpc>
            </a:pPr>
            <a:endParaRPr lang="en-US" sz="2000" dirty="0" smtClean="0">
              <a:latin typeface="Arial" pitchFamily="34" charset="0"/>
              <a:cs typeface="Arial" pitchFamily="34" charset="0"/>
            </a:endParaRPr>
          </a:p>
          <a:p>
            <a:pPr marL="457200" lvl="1" indent="0">
              <a:buNone/>
            </a:pPr>
            <a:endParaRPr lang="en-US" sz="18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25</a:t>
            </a:fld>
            <a:endParaRPr lang="en-US"/>
          </a:p>
        </p:txBody>
      </p:sp>
    </p:spTree>
    <p:extLst>
      <p:ext uri="{BB962C8B-B14F-4D97-AF65-F5344CB8AC3E}">
        <p14:creationId xmlns:p14="http://schemas.microsoft.com/office/powerpoint/2010/main" val="3762029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chemeClr val="tx2"/>
                </a:solidFill>
                <a:latin typeface="Arial" pitchFamily="34" charset="0"/>
                <a:cs typeface="Arial" pitchFamily="34" charset="0"/>
              </a:rPr>
              <a:t>Cont..</a:t>
            </a:r>
            <a:endParaRPr lang="en-US" sz="3200" b="1" dirty="0">
              <a:solidFill>
                <a:schemeClr val="tx2"/>
              </a:solidFill>
              <a:latin typeface="Arial" pitchFamily="34" charset="0"/>
              <a:cs typeface="Arial" pitchFamily="34" charset="0"/>
            </a:endParaRPr>
          </a:p>
        </p:txBody>
      </p:sp>
      <p:sp>
        <p:nvSpPr>
          <p:cNvPr id="3" name="Content Placeholder 2"/>
          <p:cNvSpPr>
            <a:spLocks noGrp="1"/>
          </p:cNvSpPr>
          <p:nvPr>
            <p:ph idx="1"/>
          </p:nvPr>
        </p:nvSpPr>
        <p:spPr>
          <a:xfrm>
            <a:off x="457200" y="1371600"/>
            <a:ext cx="8229600" cy="4525963"/>
          </a:xfrm>
        </p:spPr>
        <p:txBody>
          <a:bodyPr>
            <a:normAutofit/>
          </a:bodyPr>
          <a:lstStyle/>
          <a:p>
            <a:pPr marL="0" indent="0">
              <a:lnSpc>
                <a:spcPct val="150000"/>
              </a:lnSpc>
              <a:buNone/>
            </a:pPr>
            <a:r>
              <a:rPr lang="en-US" sz="2800" dirty="0" smtClean="0">
                <a:latin typeface="Arial" pitchFamily="34" charset="0"/>
                <a:cs typeface="Arial" pitchFamily="34" charset="0"/>
              </a:rPr>
              <a:t>Data</a:t>
            </a:r>
          </a:p>
          <a:p>
            <a:pPr>
              <a:lnSpc>
                <a:spcPct val="150000"/>
              </a:lnSpc>
            </a:pPr>
            <a:r>
              <a:rPr lang="en-US" sz="2000" dirty="0" smtClean="0">
                <a:latin typeface="Arial" pitchFamily="34" charset="0"/>
                <a:cs typeface="Arial" pitchFamily="34" charset="0"/>
              </a:rPr>
              <a:t>Not enough data available</a:t>
            </a:r>
          </a:p>
          <a:p>
            <a:pPr>
              <a:lnSpc>
                <a:spcPct val="150000"/>
              </a:lnSpc>
            </a:pPr>
            <a:r>
              <a:rPr lang="en-US" sz="2000" dirty="0" smtClean="0">
                <a:latin typeface="Arial" pitchFamily="34" charset="0"/>
                <a:cs typeface="Arial" pitchFamily="34" charset="0"/>
              </a:rPr>
              <a:t>Vulnerability assessment</a:t>
            </a:r>
          </a:p>
          <a:p>
            <a:pPr lvl="1">
              <a:lnSpc>
                <a:spcPct val="150000"/>
              </a:lnSpc>
              <a:buFont typeface="Arial" pitchFamily="34" charset="0"/>
              <a:buChar char="•"/>
            </a:pPr>
            <a:r>
              <a:rPr lang="en-US" sz="1800" dirty="0" smtClean="0">
                <a:latin typeface="Arial" pitchFamily="34" charset="0"/>
                <a:cs typeface="Arial" pitchFamily="34" charset="0"/>
              </a:rPr>
              <a:t>Extent of damage given the event intensity</a:t>
            </a:r>
          </a:p>
          <a:p>
            <a:pPr lvl="1"/>
            <a:endParaRPr lang="en-US" sz="18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26</a:t>
            </a:fld>
            <a:endParaRPr lang="en-US"/>
          </a:p>
        </p:txBody>
      </p:sp>
      <p:cxnSp>
        <p:nvCxnSpPr>
          <p:cNvPr id="7" name="Straight Connector 6"/>
          <p:cNvCxnSpPr/>
          <p:nvPr/>
        </p:nvCxnSpPr>
        <p:spPr>
          <a:xfrm>
            <a:off x="3048000" y="3886200"/>
            <a:ext cx="0" cy="213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048000" y="6019800"/>
            <a:ext cx="31242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953000" y="6091084"/>
            <a:ext cx="851515" cy="307777"/>
          </a:xfrm>
          <a:prstGeom prst="rect">
            <a:avLst/>
          </a:prstGeom>
          <a:noFill/>
        </p:spPr>
        <p:txBody>
          <a:bodyPr wrap="none" rtlCol="0">
            <a:spAutoFit/>
          </a:bodyPr>
          <a:lstStyle/>
          <a:p>
            <a:r>
              <a:rPr lang="en-US" sz="1400" dirty="0" smtClean="0">
                <a:latin typeface="Arial" pitchFamily="34" charset="0"/>
                <a:cs typeface="Arial" pitchFamily="34" charset="0"/>
              </a:rPr>
              <a:t>Intensity</a:t>
            </a:r>
            <a:endParaRPr lang="en-US" sz="1400" dirty="0">
              <a:latin typeface="Arial" pitchFamily="34" charset="0"/>
              <a:cs typeface="Arial" pitchFamily="34" charset="0"/>
            </a:endParaRPr>
          </a:p>
        </p:txBody>
      </p:sp>
      <p:sp>
        <p:nvSpPr>
          <p:cNvPr id="17" name="TextBox 16"/>
          <p:cNvSpPr txBox="1"/>
          <p:nvPr/>
        </p:nvSpPr>
        <p:spPr>
          <a:xfrm rot="16200000">
            <a:off x="2316997" y="4874569"/>
            <a:ext cx="1154227" cy="307777"/>
          </a:xfrm>
          <a:prstGeom prst="rect">
            <a:avLst/>
          </a:prstGeom>
          <a:noFill/>
        </p:spPr>
        <p:txBody>
          <a:bodyPr wrap="none" rtlCol="0">
            <a:spAutoFit/>
          </a:bodyPr>
          <a:lstStyle/>
          <a:p>
            <a:r>
              <a:rPr lang="en-US" sz="1400" dirty="0" smtClean="0">
                <a:latin typeface="Arial" pitchFamily="34" charset="0"/>
                <a:cs typeface="Arial" pitchFamily="34" charset="0"/>
              </a:rPr>
              <a:t>Vulnerability</a:t>
            </a:r>
            <a:endParaRPr lang="en-US" sz="1400" dirty="0">
              <a:latin typeface="Arial" pitchFamily="34" charset="0"/>
              <a:cs typeface="Arial" pitchFamily="34" charset="0"/>
            </a:endParaRPr>
          </a:p>
        </p:txBody>
      </p:sp>
      <p:sp>
        <p:nvSpPr>
          <p:cNvPr id="24" name="Freeform 23"/>
          <p:cNvSpPr/>
          <p:nvPr/>
        </p:nvSpPr>
        <p:spPr>
          <a:xfrm>
            <a:off x="3052916" y="3952568"/>
            <a:ext cx="2698955" cy="2064774"/>
          </a:xfrm>
          <a:custGeom>
            <a:avLst/>
            <a:gdLst>
              <a:gd name="connsiteX0" fmla="*/ 0 w 2698955"/>
              <a:gd name="connsiteY0" fmla="*/ 2064774 h 2064774"/>
              <a:gd name="connsiteX1" fmla="*/ 545690 w 2698955"/>
              <a:gd name="connsiteY1" fmla="*/ 1991032 h 2064774"/>
              <a:gd name="connsiteX2" fmla="*/ 855407 w 2698955"/>
              <a:gd name="connsiteY2" fmla="*/ 1755058 h 2064774"/>
              <a:gd name="connsiteX3" fmla="*/ 1061884 w 2698955"/>
              <a:gd name="connsiteY3" fmla="*/ 1342103 h 2064774"/>
              <a:gd name="connsiteX4" fmla="*/ 1253613 w 2698955"/>
              <a:gd name="connsiteY4" fmla="*/ 752167 h 2064774"/>
              <a:gd name="connsiteX5" fmla="*/ 1401097 w 2698955"/>
              <a:gd name="connsiteY5" fmla="*/ 427703 h 2064774"/>
              <a:gd name="connsiteX6" fmla="*/ 1578078 w 2698955"/>
              <a:gd name="connsiteY6" fmla="*/ 250722 h 2064774"/>
              <a:gd name="connsiteX7" fmla="*/ 1961536 w 2698955"/>
              <a:gd name="connsiteY7" fmla="*/ 88490 h 2064774"/>
              <a:gd name="connsiteX8" fmla="*/ 2698955 w 2698955"/>
              <a:gd name="connsiteY8" fmla="*/ 0 h 20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8955" h="2064774">
                <a:moveTo>
                  <a:pt x="0" y="2064774"/>
                </a:moveTo>
                <a:cubicBezTo>
                  <a:pt x="201561" y="2053712"/>
                  <a:pt x="403122" y="2042651"/>
                  <a:pt x="545690" y="1991032"/>
                </a:cubicBezTo>
                <a:cubicBezTo>
                  <a:pt x="688258" y="1939413"/>
                  <a:pt x="769375" y="1863213"/>
                  <a:pt x="855407" y="1755058"/>
                </a:cubicBezTo>
                <a:cubicBezTo>
                  <a:pt x="941439" y="1646903"/>
                  <a:pt x="995516" y="1509251"/>
                  <a:pt x="1061884" y="1342103"/>
                </a:cubicBezTo>
                <a:cubicBezTo>
                  <a:pt x="1128252" y="1174955"/>
                  <a:pt x="1197078" y="904567"/>
                  <a:pt x="1253613" y="752167"/>
                </a:cubicBezTo>
                <a:cubicBezTo>
                  <a:pt x="1310149" y="599767"/>
                  <a:pt x="1347020" y="511277"/>
                  <a:pt x="1401097" y="427703"/>
                </a:cubicBezTo>
                <a:cubicBezTo>
                  <a:pt x="1455175" y="344129"/>
                  <a:pt x="1484671" y="307258"/>
                  <a:pt x="1578078" y="250722"/>
                </a:cubicBezTo>
                <a:cubicBezTo>
                  <a:pt x="1671485" y="194186"/>
                  <a:pt x="1774723" y="130277"/>
                  <a:pt x="1961536" y="88490"/>
                </a:cubicBezTo>
                <a:cubicBezTo>
                  <a:pt x="2148349" y="46703"/>
                  <a:pt x="2423652" y="23351"/>
                  <a:pt x="2698955"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24269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chemeClr val="tx2"/>
                </a:solidFill>
                <a:latin typeface="Arial" pitchFamily="34" charset="0"/>
                <a:cs typeface="Arial" pitchFamily="34" charset="0"/>
              </a:rPr>
              <a:t>Cont..</a:t>
            </a:r>
            <a:endParaRPr lang="en-US" sz="3200" b="1" dirty="0">
              <a:solidFill>
                <a:schemeClr val="tx2"/>
              </a:solidFill>
              <a:latin typeface="Arial" pitchFamily="34" charset="0"/>
              <a:cs typeface="Arial" pitchFamily="34" charset="0"/>
            </a:endParaRPr>
          </a:p>
        </p:txBody>
      </p:sp>
      <p:sp>
        <p:nvSpPr>
          <p:cNvPr id="3" name="Content Placeholder 2"/>
          <p:cNvSpPr>
            <a:spLocks noGrp="1"/>
          </p:cNvSpPr>
          <p:nvPr>
            <p:ph idx="1"/>
          </p:nvPr>
        </p:nvSpPr>
        <p:spPr>
          <a:xfrm>
            <a:off x="457200" y="1371600"/>
            <a:ext cx="8229600" cy="4525963"/>
          </a:xfrm>
        </p:spPr>
        <p:txBody>
          <a:bodyPr>
            <a:normAutofit/>
          </a:bodyPr>
          <a:lstStyle/>
          <a:p>
            <a:pPr marL="0" indent="0">
              <a:lnSpc>
                <a:spcPct val="200000"/>
              </a:lnSpc>
              <a:buNone/>
            </a:pPr>
            <a:r>
              <a:rPr lang="en-US" sz="2800" dirty="0" smtClean="0">
                <a:latin typeface="Arial" pitchFamily="34" charset="0"/>
                <a:cs typeface="Arial" pitchFamily="34" charset="0"/>
              </a:rPr>
              <a:t>Other Issues</a:t>
            </a:r>
          </a:p>
          <a:p>
            <a:pPr>
              <a:lnSpc>
                <a:spcPct val="200000"/>
              </a:lnSpc>
            </a:pPr>
            <a:r>
              <a:rPr lang="en-GB" sz="2000" dirty="0">
                <a:latin typeface="Arial" pitchFamily="34" charset="0"/>
                <a:cs typeface="Arial" pitchFamily="34" charset="0"/>
              </a:rPr>
              <a:t>Lack of </a:t>
            </a:r>
            <a:r>
              <a:rPr lang="en-GB" sz="2000" dirty="0" smtClean="0">
                <a:latin typeface="Arial" pitchFamily="34" charset="0"/>
                <a:cs typeface="Arial" pitchFamily="34" charset="0"/>
              </a:rPr>
              <a:t>expertise</a:t>
            </a:r>
          </a:p>
          <a:p>
            <a:pPr>
              <a:lnSpc>
                <a:spcPct val="200000"/>
              </a:lnSpc>
            </a:pPr>
            <a:r>
              <a:rPr lang="en-GB" sz="2000" dirty="0" smtClean="0">
                <a:latin typeface="Arial" pitchFamily="34" charset="0"/>
                <a:cs typeface="Arial" pitchFamily="34" charset="0"/>
              </a:rPr>
              <a:t>Fraudulent </a:t>
            </a:r>
            <a:r>
              <a:rPr lang="en-GB" sz="2000" dirty="0" smtClean="0">
                <a:latin typeface="Arial" pitchFamily="34" charset="0"/>
                <a:cs typeface="Arial" pitchFamily="34" charset="0"/>
              </a:rPr>
              <a:t>claims</a:t>
            </a:r>
          </a:p>
          <a:p>
            <a:pPr lvl="1"/>
            <a:endParaRPr lang="en-US" sz="18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27</a:t>
            </a:fld>
            <a:endParaRPr lang="en-US"/>
          </a:p>
        </p:txBody>
      </p:sp>
    </p:spTree>
    <p:extLst>
      <p:ext uri="{BB962C8B-B14F-4D97-AF65-F5344CB8AC3E}">
        <p14:creationId xmlns:p14="http://schemas.microsoft.com/office/powerpoint/2010/main" val="2533700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l"/>
            <a:r>
              <a:rPr lang="en-US" sz="3200" b="1" dirty="0" smtClean="0">
                <a:solidFill>
                  <a:schemeClr val="tx2"/>
                </a:solidFill>
                <a:latin typeface="Arial" pitchFamily="34" charset="0"/>
                <a:cs typeface="Arial" pitchFamily="34" charset="0"/>
              </a:rPr>
              <a:t>Questions</a:t>
            </a:r>
            <a:endParaRPr lang="en-US" sz="3200" b="1" dirty="0">
              <a:solidFill>
                <a:schemeClr val="tx2"/>
              </a:solidFill>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4655"/>
            <a:ext cx="9173881" cy="4253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99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0" y="533400"/>
            <a:ext cx="8229600" cy="563562"/>
          </a:xfrm>
        </p:spPr>
        <p:txBody>
          <a:bodyPr>
            <a:noAutofit/>
          </a:bodyPr>
          <a:lstStyle/>
          <a:p>
            <a:pPr algn="l"/>
            <a:r>
              <a:rPr lang="en-US" sz="3200" b="1" dirty="0" smtClean="0">
                <a:solidFill>
                  <a:schemeClr val="tx2"/>
                </a:solidFill>
                <a:latin typeface="Arial" panose="020B0604020202020204" pitchFamily="34" charset="0"/>
                <a:cs typeface="Arial" panose="020B0604020202020204" pitchFamily="34" charset="0"/>
              </a:rPr>
              <a:t>Natural disasters in the past</a:t>
            </a:r>
            <a:endParaRPr lang="en-US" sz="3200" b="1" dirty="0">
              <a:solidFill>
                <a:schemeClr val="tx2"/>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www.actuariesindia.org</a:t>
            </a:r>
            <a:endParaRPr lang="en-US" dirty="0"/>
          </a:p>
        </p:txBody>
      </p:sp>
      <p:sp>
        <p:nvSpPr>
          <p:cNvPr id="5" name="Slide Number Placeholder 4"/>
          <p:cNvSpPr>
            <a:spLocks noGrp="1"/>
          </p:cNvSpPr>
          <p:nvPr>
            <p:ph type="sldNum" sz="quarter" idx="12"/>
          </p:nvPr>
        </p:nvSpPr>
        <p:spPr/>
        <p:txBody>
          <a:bodyPr/>
          <a:lstStyle/>
          <a:p>
            <a:fld id="{1A13C416-6B76-4DFF-BC13-59A396451C72}" type="slidenum">
              <a:rPr lang="en-US" smtClean="0"/>
              <a:pPr/>
              <a:t>3</a:t>
            </a:fld>
            <a:endParaRPr lang="en-US"/>
          </a:p>
        </p:txBody>
      </p:sp>
      <p:pic>
        <p:nvPicPr>
          <p:cNvPr id="2055" name="Picture 7" descr="C:\Users\916663\Desktop\2001GujaratearthquakeBoydom_com_.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3240897" cy="22471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916663\Desktop\2004IndianOceanTsunamiBoydom_com_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598" y="1219200"/>
            <a:ext cx="3819525" cy="29051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916663\Desktop\1993LaturEarthquakeBoydom_com_thum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181600" y="1574710"/>
            <a:ext cx="3781425" cy="24563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916663\Desktop\1737CalcuttaCycloneBoydom_com_thum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333482" y="4031088"/>
            <a:ext cx="5524500" cy="196309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916663\Desktop\1839CoringacycloneBoydom_com_thumb.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911285" y="3581401"/>
            <a:ext cx="2422197" cy="2664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chemeClr val="tx2"/>
                </a:solidFill>
                <a:latin typeface="Arial" panose="020B0604020202020204" pitchFamily="34" charset="0"/>
                <a:cs typeface="Arial" panose="020B0604020202020204" pitchFamily="34" charset="0"/>
              </a:rPr>
              <a:t>Economic losses – some figures</a:t>
            </a:r>
            <a:endParaRPr lang="en-US" sz="3200" b="1" dirty="0">
              <a:solidFill>
                <a:schemeClr val="tx2"/>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4</a:t>
            </a:fld>
            <a:endParaRPr lang="en-US"/>
          </a:p>
        </p:txBody>
      </p:sp>
      <p:sp>
        <p:nvSpPr>
          <p:cNvPr id="6" name="TextBox 5"/>
          <p:cNvSpPr txBox="1"/>
          <p:nvPr/>
        </p:nvSpPr>
        <p:spPr>
          <a:xfrm>
            <a:off x="381000" y="2971800"/>
            <a:ext cx="6400800" cy="381000"/>
          </a:xfrm>
          <a:prstGeom prst="rect">
            <a:avLst/>
          </a:prstGeom>
          <a:solidFill>
            <a:schemeClr val="bg1"/>
          </a:solidFill>
        </p:spPr>
        <p:txBody>
          <a:bodyPr wrap="square" rtlCol="0">
            <a:spAutoFit/>
          </a:bodyPr>
          <a:lstStyle/>
          <a:p>
            <a:endParaRPr lang="en-GB" dirty="0"/>
          </a:p>
        </p:txBody>
      </p:sp>
      <p:sp>
        <p:nvSpPr>
          <p:cNvPr id="9" name="TextBox 8"/>
          <p:cNvSpPr txBox="1"/>
          <p:nvPr/>
        </p:nvSpPr>
        <p:spPr>
          <a:xfrm>
            <a:off x="7086600" y="1715182"/>
            <a:ext cx="1371600" cy="227665"/>
          </a:xfrm>
          <a:custGeom>
            <a:avLst/>
            <a:gdLst>
              <a:gd name="connsiteX0" fmla="*/ 0 w 1371600"/>
              <a:gd name="connsiteY0" fmla="*/ 0 h 369332"/>
              <a:gd name="connsiteX1" fmla="*/ 1371600 w 1371600"/>
              <a:gd name="connsiteY1" fmla="*/ 0 h 369332"/>
              <a:gd name="connsiteX2" fmla="*/ 1371600 w 1371600"/>
              <a:gd name="connsiteY2" fmla="*/ 369332 h 369332"/>
              <a:gd name="connsiteX3" fmla="*/ 0 w 1371600"/>
              <a:gd name="connsiteY3" fmla="*/ 369332 h 369332"/>
              <a:gd name="connsiteX4" fmla="*/ 0 w 1371600"/>
              <a:gd name="connsiteY4" fmla="*/ 0 h 369332"/>
              <a:gd name="connsiteX0" fmla="*/ 0 w 1371600"/>
              <a:gd name="connsiteY0" fmla="*/ 0 h 369332"/>
              <a:gd name="connsiteX1" fmla="*/ 1371600 w 1371600"/>
              <a:gd name="connsiteY1" fmla="*/ 0 h 369332"/>
              <a:gd name="connsiteX2" fmla="*/ 1307206 w 1371600"/>
              <a:gd name="connsiteY2" fmla="*/ 137512 h 369332"/>
              <a:gd name="connsiteX3" fmla="*/ 0 w 1371600"/>
              <a:gd name="connsiteY3" fmla="*/ 369332 h 369332"/>
              <a:gd name="connsiteX4" fmla="*/ 0 w 1371600"/>
              <a:gd name="connsiteY4" fmla="*/ 0 h 369332"/>
              <a:gd name="connsiteX0" fmla="*/ 25758 w 1397358"/>
              <a:gd name="connsiteY0" fmla="*/ 0 h 240544"/>
              <a:gd name="connsiteX1" fmla="*/ 1397358 w 1397358"/>
              <a:gd name="connsiteY1" fmla="*/ 0 h 240544"/>
              <a:gd name="connsiteX2" fmla="*/ 1332964 w 1397358"/>
              <a:gd name="connsiteY2" fmla="*/ 137512 h 240544"/>
              <a:gd name="connsiteX3" fmla="*/ 0 w 1397358"/>
              <a:gd name="connsiteY3" fmla="*/ 240544 h 240544"/>
              <a:gd name="connsiteX4" fmla="*/ 25758 w 1397358"/>
              <a:gd name="connsiteY4" fmla="*/ 0 h 240544"/>
              <a:gd name="connsiteX0" fmla="*/ 64395 w 1397358"/>
              <a:gd name="connsiteY0" fmla="*/ 64394 h 240544"/>
              <a:gd name="connsiteX1" fmla="*/ 1397358 w 1397358"/>
              <a:gd name="connsiteY1" fmla="*/ 0 h 240544"/>
              <a:gd name="connsiteX2" fmla="*/ 1332964 w 1397358"/>
              <a:gd name="connsiteY2" fmla="*/ 137512 h 240544"/>
              <a:gd name="connsiteX3" fmla="*/ 0 w 1397358"/>
              <a:gd name="connsiteY3" fmla="*/ 240544 h 240544"/>
              <a:gd name="connsiteX4" fmla="*/ 64395 w 1397358"/>
              <a:gd name="connsiteY4" fmla="*/ 64394 h 240544"/>
              <a:gd name="connsiteX0" fmla="*/ 25758 w 1397358"/>
              <a:gd name="connsiteY0" fmla="*/ 38636 h 240544"/>
              <a:gd name="connsiteX1" fmla="*/ 1397358 w 1397358"/>
              <a:gd name="connsiteY1" fmla="*/ 0 h 240544"/>
              <a:gd name="connsiteX2" fmla="*/ 1332964 w 1397358"/>
              <a:gd name="connsiteY2" fmla="*/ 137512 h 240544"/>
              <a:gd name="connsiteX3" fmla="*/ 0 w 1397358"/>
              <a:gd name="connsiteY3" fmla="*/ 240544 h 240544"/>
              <a:gd name="connsiteX4" fmla="*/ 25758 w 1397358"/>
              <a:gd name="connsiteY4" fmla="*/ 38636 h 240544"/>
              <a:gd name="connsiteX0" fmla="*/ 0 w 1371600"/>
              <a:gd name="connsiteY0" fmla="*/ 38636 h 176149"/>
              <a:gd name="connsiteX1" fmla="*/ 1371600 w 1371600"/>
              <a:gd name="connsiteY1" fmla="*/ 0 h 176149"/>
              <a:gd name="connsiteX2" fmla="*/ 1307206 w 1371600"/>
              <a:gd name="connsiteY2" fmla="*/ 137512 h 176149"/>
              <a:gd name="connsiteX3" fmla="*/ 0 w 1371600"/>
              <a:gd name="connsiteY3" fmla="*/ 176149 h 176149"/>
              <a:gd name="connsiteX4" fmla="*/ 0 w 1371600"/>
              <a:gd name="connsiteY4" fmla="*/ 38636 h 176149"/>
              <a:gd name="connsiteX0" fmla="*/ 0 w 1371600"/>
              <a:gd name="connsiteY0" fmla="*/ 38636 h 223235"/>
              <a:gd name="connsiteX1" fmla="*/ 1371600 w 1371600"/>
              <a:gd name="connsiteY1" fmla="*/ 0 h 223235"/>
              <a:gd name="connsiteX2" fmla="*/ 1307206 w 1371600"/>
              <a:gd name="connsiteY2" fmla="*/ 137512 h 223235"/>
              <a:gd name="connsiteX3" fmla="*/ 771659 w 1371600"/>
              <a:gd name="connsiteY3" fmla="*/ 223235 h 223235"/>
              <a:gd name="connsiteX4" fmla="*/ 0 w 1371600"/>
              <a:gd name="connsiteY4" fmla="*/ 176149 h 223235"/>
              <a:gd name="connsiteX5" fmla="*/ 0 w 1371600"/>
              <a:gd name="connsiteY5" fmla="*/ 38636 h 223235"/>
              <a:gd name="connsiteX0" fmla="*/ 0 w 1371600"/>
              <a:gd name="connsiteY0" fmla="*/ 38636 h 227665"/>
              <a:gd name="connsiteX1" fmla="*/ 1371600 w 1371600"/>
              <a:gd name="connsiteY1" fmla="*/ 0 h 227665"/>
              <a:gd name="connsiteX2" fmla="*/ 1307206 w 1371600"/>
              <a:gd name="connsiteY2" fmla="*/ 137512 h 227665"/>
              <a:gd name="connsiteX3" fmla="*/ 771659 w 1371600"/>
              <a:gd name="connsiteY3" fmla="*/ 223235 h 227665"/>
              <a:gd name="connsiteX4" fmla="*/ 0 w 1371600"/>
              <a:gd name="connsiteY4" fmla="*/ 227665 h 227665"/>
              <a:gd name="connsiteX5" fmla="*/ 0 w 1371600"/>
              <a:gd name="connsiteY5" fmla="*/ 38636 h 227665"/>
              <a:gd name="connsiteX0" fmla="*/ 0 w 1371600"/>
              <a:gd name="connsiteY0" fmla="*/ 38636 h 227665"/>
              <a:gd name="connsiteX1" fmla="*/ 381000 w 1371600"/>
              <a:gd name="connsiteY1" fmla="*/ 15241 h 227665"/>
              <a:gd name="connsiteX2" fmla="*/ 1371600 w 1371600"/>
              <a:gd name="connsiteY2" fmla="*/ 0 h 227665"/>
              <a:gd name="connsiteX3" fmla="*/ 1307206 w 1371600"/>
              <a:gd name="connsiteY3" fmla="*/ 137512 h 227665"/>
              <a:gd name="connsiteX4" fmla="*/ 771659 w 1371600"/>
              <a:gd name="connsiteY4" fmla="*/ 223235 h 227665"/>
              <a:gd name="connsiteX5" fmla="*/ 0 w 1371600"/>
              <a:gd name="connsiteY5" fmla="*/ 227665 h 227665"/>
              <a:gd name="connsiteX6" fmla="*/ 0 w 1371600"/>
              <a:gd name="connsiteY6" fmla="*/ 38636 h 227665"/>
              <a:gd name="connsiteX0" fmla="*/ 0 w 1371600"/>
              <a:gd name="connsiteY0" fmla="*/ 38636 h 227665"/>
              <a:gd name="connsiteX1" fmla="*/ 381000 w 1371600"/>
              <a:gd name="connsiteY1" fmla="*/ 91441 h 227665"/>
              <a:gd name="connsiteX2" fmla="*/ 1371600 w 1371600"/>
              <a:gd name="connsiteY2" fmla="*/ 0 h 227665"/>
              <a:gd name="connsiteX3" fmla="*/ 1307206 w 1371600"/>
              <a:gd name="connsiteY3" fmla="*/ 137512 h 227665"/>
              <a:gd name="connsiteX4" fmla="*/ 771659 w 1371600"/>
              <a:gd name="connsiteY4" fmla="*/ 223235 h 227665"/>
              <a:gd name="connsiteX5" fmla="*/ 0 w 1371600"/>
              <a:gd name="connsiteY5" fmla="*/ 227665 h 227665"/>
              <a:gd name="connsiteX6" fmla="*/ 0 w 1371600"/>
              <a:gd name="connsiteY6" fmla="*/ 38636 h 227665"/>
              <a:gd name="connsiteX0" fmla="*/ 0 w 1371600"/>
              <a:gd name="connsiteY0" fmla="*/ 38636 h 227665"/>
              <a:gd name="connsiteX1" fmla="*/ 45720 w 1371600"/>
              <a:gd name="connsiteY1" fmla="*/ 121921 h 227665"/>
              <a:gd name="connsiteX2" fmla="*/ 381000 w 1371600"/>
              <a:gd name="connsiteY2" fmla="*/ 91441 h 227665"/>
              <a:gd name="connsiteX3" fmla="*/ 1371600 w 1371600"/>
              <a:gd name="connsiteY3" fmla="*/ 0 h 227665"/>
              <a:gd name="connsiteX4" fmla="*/ 1307206 w 1371600"/>
              <a:gd name="connsiteY4" fmla="*/ 137512 h 227665"/>
              <a:gd name="connsiteX5" fmla="*/ 771659 w 1371600"/>
              <a:gd name="connsiteY5" fmla="*/ 223235 h 227665"/>
              <a:gd name="connsiteX6" fmla="*/ 0 w 1371600"/>
              <a:gd name="connsiteY6" fmla="*/ 227665 h 227665"/>
              <a:gd name="connsiteX7" fmla="*/ 0 w 1371600"/>
              <a:gd name="connsiteY7" fmla="*/ 38636 h 227665"/>
              <a:gd name="connsiteX0" fmla="*/ 0 w 1371600"/>
              <a:gd name="connsiteY0" fmla="*/ 38636 h 227665"/>
              <a:gd name="connsiteX1" fmla="*/ 45720 w 1371600"/>
              <a:gd name="connsiteY1" fmla="*/ 48179 h 227665"/>
              <a:gd name="connsiteX2" fmla="*/ 381000 w 1371600"/>
              <a:gd name="connsiteY2" fmla="*/ 91441 h 227665"/>
              <a:gd name="connsiteX3" fmla="*/ 1371600 w 1371600"/>
              <a:gd name="connsiteY3" fmla="*/ 0 h 227665"/>
              <a:gd name="connsiteX4" fmla="*/ 1307206 w 1371600"/>
              <a:gd name="connsiteY4" fmla="*/ 137512 h 227665"/>
              <a:gd name="connsiteX5" fmla="*/ 771659 w 1371600"/>
              <a:gd name="connsiteY5" fmla="*/ 223235 h 227665"/>
              <a:gd name="connsiteX6" fmla="*/ 0 w 1371600"/>
              <a:gd name="connsiteY6" fmla="*/ 227665 h 227665"/>
              <a:gd name="connsiteX7" fmla="*/ 0 w 1371600"/>
              <a:gd name="connsiteY7" fmla="*/ 38636 h 22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227665">
                <a:moveTo>
                  <a:pt x="0" y="38636"/>
                </a:moveTo>
                <a:cubicBezTo>
                  <a:pt x="7620" y="10852"/>
                  <a:pt x="-17780" y="39378"/>
                  <a:pt x="45720" y="48179"/>
                </a:cubicBezTo>
                <a:cubicBezTo>
                  <a:pt x="109220" y="56980"/>
                  <a:pt x="160020" y="101601"/>
                  <a:pt x="381000" y="91441"/>
                </a:cubicBezTo>
                <a:lnTo>
                  <a:pt x="1371600" y="0"/>
                </a:lnTo>
                <a:lnTo>
                  <a:pt x="1307206" y="137512"/>
                </a:lnTo>
                <a:cubicBezTo>
                  <a:pt x="1124397" y="148914"/>
                  <a:pt x="954468" y="211833"/>
                  <a:pt x="771659" y="223235"/>
                </a:cubicBezTo>
                <a:lnTo>
                  <a:pt x="0" y="227665"/>
                </a:lnTo>
                <a:lnTo>
                  <a:pt x="0" y="38636"/>
                </a:lnTo>
                <a:close/>
              </a:path>
            </a:pathLst>
          </a:custGeom>
          <a:solidFill>
            <a:schemeClr val="bg1"/>
          </a:solidFill>
        </p:spPr>
        <p:txBody>
          <a:bodyPr wrap="square" rtlCol="0">
            <a:spAutoFit/>
          </a:bodyPr>
          <a:lstStyle/>
          <a:p>
            <a:endParaRPr lang="en-GB" dirty="0"/>
          </a:p>
        </p:txBody>
      </p:sp>
      <p:sp>
        <p:nvSpPr>
          <p:cNvPr id="3" name="TextBox 2"/>
          <p:cNvSpPr txBox="1"/>
          <p:nvPr/>
        </p:nvSpPr>
        <p:spPr>
          <a:xfrm>
            <a:off x="381000" y="1295400"/>
            <a:ext cx="2438400" cy="184666"/>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381000" y="5867400"/>
            <a:ext cx="8229600" cy="646331"/>
          </a:xfrm>
          <a:prstGeom prst="rect">
            <a:avLst/>
          </a:prstGeom>
          <a:noFill/>
        </p:spPr>
        <p:txBody>
          <a:bodyPr wrap="square" rtlCol="0">
            <a:spAutoFit/>
          </a:bodyPr>
          <a:lstStyle/>
          <a:p>
            <a:r>
              <a:rPr lang="en-GB" dirty="0" smtClean="0">
                <a:latin typeface="Arial" pitchFamily="34" charset="0"/>
                <a:cs typeface="Arial" pitchFamily="34" charset="0"/>
              </a:rPr>
              <a:t>The recent Jammu </a:t>
            </a:r>
            <a:r>
              <a:rPr lang="en-GB" dirty="0">
                <a:latin typeface="Arial" pitchFamily="34" charset="0"/>
                <a:cs typeface="Arial" pitchFamily="34" charset="0"/>
              </a:rPr>
              <a:t>and Kashmir floods and cyclone </a:t>
            </a:r>
            <a:r>
              <a:rPr lang="en-GB" dirty="0" err="1" smtClean="0">
                <a:latin typeface="Arial" pitchFamily="34" charset="0"/>
                <a:cs typeface="Arial" pitchFamily="34" charset="0"/>
              </a:rPr>
              <a:t>Hudhud</a:t>
            </a:r>
            <a:r>
              <a:rPr lang="en-GB" dirty="0" smtClean="0">
                <a:latin typeface="Arial" pitchFamily="34" charset="0"/>
                <a:cs typeface="Arial" pitchFamily="34" charset="0"/>
              </a:rPr>
              <a:t> </a:t>
            </a:r>
            <a:r>
              <a:rPr lang="en-GB" dirty="0">
                <a:latin typeface="Arial" pitchFamily="34" charset="0"/>
                <a:cs typeface="Arial" pitchFamily="34" charset="0"/>
              </a:rPr>
              <a:t>are likely to cost general insurers around 40 billion Indian rupees ($651.6 million),</a:t>
            </a:r>
          </a:p>
        </p:txBody>
      </p:sp>
      <p:pic>
        <p:nvPicPr>
          <p:cNvPr id="11" name="Picture 10"/>
          <p:cNvPicPr/>
          <p:nvPr/>
        </p:nvPicPr>
        <p:blipFill rotWithShape="1">
          <a:blip r:embed="rId3"/>
          <a:srcRect l="34101" t="35142" r="22910" b="25424"/>
          <a:stretch/>
        </p:blipFill>
        <p:spPr bwMode="auto">
          <a:xfrm>
            <a:off x="381000" y="1480067"/>
            <a:ext cx="8458200" cy="43873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5879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chemeClr val="tx2"/>
                </a:solidFill>
                <a:latin typeface="Arial" panose="020B0604020202020204" pitchFamily="34" charset="0"/>
                <a:cs typeface="Arial" panose="020B0604020202020204" pitchFamily="34" charset="0"/>
              </a:rPr>
              <a:t>India – A Disaster prone country</a:t>
            </a:r>
          </a:p>
        </p:txBody>
      </p:sp>
      <p:sp>
        <p:nvSpPr>
          <p:cNvPr id="3" name="Content Placeholder 2"/>
          <p:cNvSpPr>
            <a:spLocks noGrp="1"/>
          </p:cNvSpPr>
          <p:nvPr>
            <p:ph idx="1"/>
          </p:nvPr>
        </p:nvSpPr>
        <p:spPr/>
        <p:txBody>
          <a:bodyPr/>
          <a:lstStyle/>
          <a:p>
            <a:pPr marL="285750" lvl="1">
              <a:lnSpc>
                <a:spcPct val="150000"/>
              </a:lnSpc>
              <a:buFont typeface="Arial" pitchFamily="34" charset="0"/>
              <a:buChar char="•"/>
            </a:pPr>
            <a:r>
              <a:rPr lang="en-GB" sz="2000" dirty="0" smtClean="0">
                <a:latin typeface="Arial" pitchFamily="34" charset="0"/>
                <a:cs typeface="Arial" pitchFamily="34" charset="0"/>
              </a:rPr>
              <a:t>30</a:t>
            </a:r>
            <a:r>
              <a:rPr lang="en-GB" sz="2000" dirty="0">
                <a:latin typeface="Arial" pitchFamily="34" charset="0"/>
                <a:cs typeface="Arial" pitchFamily="34" charset="0"/>
              </a:rPr>
              <a:t>% of </a:t>
            </a:r>
            <a:r>
              <a:rPr lang="en-GB" sz="2000" dirty="0" smtClean="0">
                <a:latin typeface="Arial" pitchFamily="34" charset="0"/>
                <a:cs typeface="Arial" pitchFamily="34" charset="0"/>
              </a:rPr>
              <a:t>landmass prone </a:t>
            </a:r>
            <a:r>
              <a:rPr lang="en-GB" sz="2000" dirty="0">
                <a:latin typeface="Arial" pitchFamily="34" charset="0"/>
                <a:cs typeface="Arial" pitchFamily="34" charset="0"/>
              </a:rPr>
              <a:t>to </a:t>
            </a:r>
            <a:r>
              <a:rPr lang="en-GB" sz="2000" dirty="0" smtClean="0">
                <a:latin typeface="Arial" pitchFamily="34" charset="0"/>
                <a:cs typeface="Arial" pitchFamily="34" charset="0"/>
              </a:rPr>
              <a:t>severe earthquakes </a:t>
            </a:r>
            <a:endParaRPr lang="en-GB" sz="2000" dirty="0">
              <a:latin typeface="Arial" pitchFamily="34" charset="0"/>
              <a:cs typeface="Arial" pitchFamily="34" charset="0"/>
            </a:endParaRPr>
          </a:p>
          <a:p>
            <a:pPr marL="285750" lvl="1">
              <a:lnSpc>
                <a:spcPct val="150000"/>
              </a:lnSpc>
              <a:buFont typeface="Arial" pitchFamily="34" charset="0"/>
              <a:buChar char="•"/>
            </a:pPr>
            <a:r>
              <a:rPr lang="en-GB" sz="2000" dirty="0">
                <a:latin typeface="Arial" pitchFamily="34" charset="0"/>
                <a:cs typeface="Arial" pitchFamily="34" charset="0"/>
              </a:rPr>
              <a:t>Another 27% </a:t>
            </a:r>
            <a:r>
              <a:rPr lang="en-GB" sz="2000" dirty="0" smtClean="0">
                <a:latin typeface="Arial" pitchFamily="34" charset="0"/>
                <a:cs typeface="Arial" pitchFamily="34" charset="0"/>
              </a:rPr>
              <a:t>prone </a:t>
            </a:r>
            <a:r>
              <a:rPr lang="en-GB" sz="2000" dirty="0">
                <a:latin typeface="Arial" pitchFamily="34" charset="0"/>
                <a:cs typeface="Arial" pitchFamily="34" charset="0"/>
              </a:rPr>
              <a:t>to moderate earthquakes. </a:t>
            </a:r>
          </a:p>
          <a:p>
            <a:pPr marL="285750" lvl="1">
              <a:lnSpc>
                <a:spcPct val="150000"/>
              </a:lnSpc>
              <a:buFont typeface="Arial" pitchFamily="34" charset="0"/>
              <a:buChar char="•"/>
            </a:pPr>
            <a:r>
              <a:rPr lang="en-GB" sz="2000" dirty="0">
                <a:latin typeface="Arial" pitchFamily="34" charset="0"/>
                <a:cs typeface="Arial" pitchFamily="34" charset="0"/>
              </a:rPr>
              <a:t>Nearly 12% </a:t>
            </a:r>
            <a:r>
              <a:rPr lang="en-GB" sz="2000" dirty="0" smtClean="0">
                <a:latin typeface="Arial" pitchFamily="34" charset="0"/>
                <a:cs typeface="Arial" pitchFamily="34" charset="0"/>
              </a:rPr>
              <a:t>prone </a:t>
            </a:r>
            <a:r>
              <a:rPr lang="en-GB" sz="2000" dirty="0">
                <a:latin typeface="Arial" pitchFamily="34" charset="0"/>
                <a:cs typeface="Arial" pitchFamily="34" charset="0"/>
              </a:rPr>
              <a:t>to </a:t>
            </a:r>
            <a:r>
              <a:rPr lang="en-GB" sz="2000" dirty="0" smtClean="0">
                <a:latin typeface="Arial" pitchFamily="34" charset="0"/>
                <a:cs typeface="Arial" pitchFamily="34" charset="0"/>
              </a:rPr>
              <a:t>floods </a:t>
            </a:r>
            <a:endParaRPr lang="en-GB" sz="2000" dirty="0">
              <a:latin typeface="Arial" pitchFamily="34" charset="0"/>
              <a:cs typeface="Arial" pitchFamily="34" charset="0"/>
            </a:endParaRPr>
          </a:p>
          <a:p>
            <a:pPr marL="285750" lvl="1">
              <a:lnSpc>
                <a:spcPct val="150000"/>
              </a:lnSpc>
              <a:buFont typeface="Arial" pitchFamily="34" charset="0"/>
              <a:buChar char="•"/>
            </a:pPr>
            <a:r>
              <a:rPr lang="en-GB" sz="2000" dirty="0">
                <a:latin typeface="Arial" pitchFamily="34" charset="0"/>
                <a:cs typeface="Arial" pitchFamily="34" charset="0"/>
              </a:rPr>
              <a:t>76% of </a:t>
            </a:r>
            <a:r>
              <a:rPr lang="en-GB" sz="2000" dirty="0" smtClean="0">
                <a:latin typeface="Arial" pitchFamily="34" charset="0"/>
                <a:cs typeface="Arial" pitchFamily="34" charset="0"/>
              </a:rPr>
              <a:t>coastline prone </a:t>
            </a:r>
            <a:r>
              <a:rPr lang="en-GB" sz="2000" dirty="0">
                <a:latin typeface="Arial" pitchFamily="34" charset="0"/>
                <a:cs typeface="Arial" pitchFamily="34" charset="0"/>
              </a:rPr>
              <a:t>to cyclones and tsunamis. </a:t>
            </a:r>
            <a:endParaRPr lang="en-GB" sz="2000" dirty="0" smtClean="0">
              <a:latin typeface="Arial" pitchFamily="34" charset="0"/>
              <a:cs typeface="Arial" pitchFamily="34" charset="0"/>
            </a:endParaRPr>
          </a:p>
          <a:p>
            <a:pPr marL="285750" lvl="1">
              <a:lnSpc>
                <a:spcPct val="150000"/>
              </a:lnSpc>
              <a:buFont typeface="Arial" pitchFamily="34" charset="0"/>
              <a:buChar char="•"/>
            </a:pPr>
            <a:r>
              <a:rPr lang="en-GB" sz="2000" dirty="0" smtClean="0">
                <a:latin typeface="Arial" pitchFamily="34" charset="0"/>
                <a:cs typeface="Arial" pitchFamily="34" charset="0"/>
              </a:rPr>
              <a:t>&gt; 1 million houses damaged annually</a:t>
            </a:r>
          </a:p>
          <a:p>
            <a:pPr marL="285750" lvl="1">
              <a:lnSpc>
                <a:spcPct val="150000"/>
              </a:lnSpc>
              <a:buFont typeface="Arial" pitchFamily="34" charset="0"/>
              <a:buChar char="•"/>
            </a:pPr>
            <a:r>
              <a:rPr lang="en-GB" sz="2000" dirty="0" smtClean="0">
                <a:latin typeface="Arial" pitchFamily="34" charset="0"/>
                <a:cs typeface="Arial" pitchFamily="34" charset="0"/>
              </a:rPr>
              <a:t>Millions rendered homeless due to floods.</a:t>
            </a:r>
          </a:p>
          <a:p>
            <a:pPr marL="0" lvl="1" indent="0">
              <a:lnSpc>
                <a:spcPct val="150000"/>
              </a:lnSpc>
              <a:buNone/>
            </a:pPr>
            <a:endParaRPr lang="en-GB" sz="2000" dirty="0" smtClean="0">
              <a:solidFill>
                <a:srgbClr val="FF0000"/>
              </a:solidFill>
              <a:latin typeface="Arial" pitchFamily="34" charset="0"/>
              <a:cs typeface="Arial" pitchFamily="34" charset="0"/>
            </a:endParaRPr>
          </a:p>
          <a:p>
            <a:pPr marL="0" lvl="1" indent="0">
              <a:lnSpc>
                <a:spcPct val="150000"/>
              </a:lnSpc>
              <a:buNone/>
            </a:pPr>
            <a:r>
              <a:rPr lang="en-GB" sz="2000" dirty="0" smtClean="0">
                <a:latin typeface="Arial" pitchFamily="34" charset="0"/>
                <a:cs typeface="Arial" pitchFamily="34" charset="0"/>
              </a:rPr>
              <a:t>Penetration </a:t>
            </a:r>
            <a:r>
              <a:rPr lang="en-GB" sz="2000" dirty="0">
                <a:latin typeface="Arial" pitchFamily="34" charset="0"/>
                <a:cs typeface="Arial" pitchFamily="34" charset="0"/>
              </a:rPr>
              <a:t>- Less than 1% of those who can afford</a:t>
            </a:r>
          </a:p>
          <a:p>
            <a:pPr marL="285750" lvl="1">
              <a:lnSpc>
                <a:spcPct val="150000"/>
              </a:lnSpc>
              <a:buFont typeface="Arial" pitchFamily="34" charset="0"/>
              <a:buChar char="•"/>
            </a:pPr>
            <a:endParaRPr lang="en-GB" sz="2000" dirty="0" smtClean="0">
              <a:latin typeface="Arial" pitchFamily="34" charset="0"/>
              <a:cs typeface="Arial"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5</a:t>
            </a:fld>
            <a:endParaRPr lang="en-US"/>
          </a:p>
        </p:txBody>
      </p:sp>
    </p:spTree>
    <p:extLst>
      <p:ext uri="{BB962C8B-B14F-4D97-AF65-F5344CB8AC3E}">
        <p14:creationId xmlns:p14="http://schemas.microsoft.com/office/powerpoint/2010/main" val="1245811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chemeClr val="tx2"/>
                </a:solidFill>
                <a:latin typeface="Arial" panose="020B0604020202020204" pitchFamily="34" charset="0"/>
                <a:cs typeface="Arial" panose="020B0604020202020204" pitchFamily="34" charset="0"/>
              </a:rPr>
              <a:t>Other Perils</a:t>
            </a:r>
            <a:endParaRPr lang="en-US" sz="32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285750" lvl="1">
              <a:buFont typeface="Arial" pitchFamily="34" charset="0"/>
              <a:buChar char="•"/>
            </a:pPr>
            <a:r>
              <a:rPr lang="en-GB" sz="2000" dirty="0" smtClean="0">
                <a:latin typeface="Arial" pitchFamily="34" charset="0"/>
                <a:cs typeface="Arial" pitchFamily="34" charset="0"/>
              </a:rPr>
              <a:t>Fire, Lightning, Explosion</a:t>
            </a:r>
            <a:endParaRPr lang="en-GB" sz="2000" dirty="0">
              <a:latin typeface="Arial" pitchFamily="34" charset="0"/>
              <a:cs typeface="Arial" pitchFamily="34" charset="0"/>
            </a:endParaRPr>
          </a:p>
          <a:p>
            <a:pPr marL="285750" lvl="1">
              <a:buFont typeface="Arial" pitchFamily="34" charset="0"/>
              <a:buChar char="•"/>
            </a:pPr>
            <a:r>
              <a:rPr lang="en-GB" sz="2000" dirty="0" smtClean="0">
                <a:latin typeface="Arial" pitchFamily="34" charset="0"/>
                <a:cs typeface="Arial" pitchFamily="34" charset="0"/>
              </a:rPr>
              <a:t>Riot Strike, Terrorist damage</a:t>
            </a:r>
          </a:p>
          <a:p>
            <a:pPr marL="285750" lvl="1">
              <a:buFont typeface="Arial" pitchFamily="34" charset="0"/>
              <a:buChar char="•"/>
            </a:pPr>
            <a:r>
              <a:rPr lang="en-US" sz="2000" dirty="0">
                <a:latin typeface="Arial" pitchFamily="34" charset="0"/>
                <a:cs typeface="Arial" pitchFamily="34" charset="0"/>
              </a:rPr>
              <a:t>Bursting and overflowing of water tanks, apparatus, </a:t>
            </a:r>
            <a:r>
              <a:rPr lang="en-US" sz="2000" dirty="0" smtClean="0">
                <a:latin typeface="Arial" pitchFamily="34" charset="0"/>
                <a:cs typeface="Arial" pitchFamily="34" charset="0"/>
              </a:rPr>
              <a:t>pipes</a:t>
            </a:r>
          </a:p>
          <a:p>
            <a:pPr marL="285750" lvl="1">
              <a:buFont typeface="Arial" pitchFamily="34" charset="0"/>
              <a:buChar char="•"/>
            </a:pPr>
            <a:r>
              <a:rPr lang="en-US" sz="2000" dirty="0">
                <a:latin typeface="Arial" pitchFamily="34" charset="0"/>
                <a:cs typeface="Arial" pitchFamily="34" charset="0"/>
              </a:rPr>
              <a:t>Impact damage by rail/road vehicle and </a:t>
            </a:r>
            <a:r>
              <a:rPr lang="en-US" sz="2000" dirty="0" smtClean="0">
                <a:latin typeface="Arial" pitchFamily="34" charset="0"/>
                <a:cs typeface="Arial" pitchFamily="34" charset="0"/>
              </a:rPr>
              <a:t>animal</a:t>
            </a:r>
          </a:p>
          <a:p>
            <a:pPr marL="285750" lvl="1">
              <a:buFont typeface="Arial" pitchFamily="34" charset="0"/>
              <a:buChar char="•"/>
            </a:pPr>
            <a:r>
              <a:rPr lang="en-US" sz="2000" dirty="0">
                <a:latin typeface="Arial" pitchFamily="34" charset="0"/>
                <a:cs typeface="Arial" pitchFamily="34" charset="0"/>
              </a:rPr>
              <a:t>Leakage from automatic sprinklers </a:t>
            </a:r>
            <a:r>
              <a:rPr lang="en-US" sz="2000" dirty="0" smtClean="0">
                <a:latin typeface="Arial" pitchFamily="34" charset="0"/>
                <a:cs typeface="Arial" pitchFamily="34" charset="0"/>
              </a:rPr>
              <a:t>installations</a:t>
            </a:r>
          </a:p>
          <a:p>
            <a:pPr marL="285750" lvl="1">
              <a:buFont typeface="Arial" pitchFamily="34" charset="0"/>
              <a:buChar char="•"/>
            </a:pPr>
            <a:r>
              <a:rPr lang="en-GB" sz="2000" dirty="0" smtClean="0">
                <a:latin typeface="Arial" pitchFamily="34" charset="0"/>
                <a:cs typeface="Arial" pitchFamily="34" charset="0"/>
              </a:rPr>
              <a:t>Theft </a:t>
            </a:r>
            <a:endParaRPr lang="en-GB" sz="2000" dirty="0">
              <a:latin typeface="Arial" pitchFamily="34" charset="0"/>
              <a:cs typeface="Arial" pitchFamily="34" charset="0"/>
            </a:endParaRPr>
          </a:p>
          <a:p>
            <a:pPr marL="0" lvl="1" indent="0">
              <a:lnSpc>
                <a:spcPct val="150000"/>
              </a:lnSpc>
              <a:buNone/>
            </a:pPr>
            <a:endParaRPr lang="en-GB" sz="2000" dirty="0" smtClean="0">
              <a:solidFill>
                <a:srgbClr val="FF0000"/>
              </a:solidFill>
              <a:latin typeface="Arial" pitchFamily="34" charset="0"/>
              <a:cs typeface="Arial" pitchFamily="34" charset="0"/>
            </a:endParaRPr>
          </a:p>
          <a:p>
            <a:pPr marL="285750" lvl="1">
              <a:lnSpc>
                <a:spcPct val="150000"/>
              </a:lnSpc>
              <a:buFont typeface="Arial" pitchFamily="34" charset="0"/>
              <a:buChar char="•"/>
            </a:pPr>
            <a:endParaRPr lang="en-GB" sz="2000" dirty="0" smtClean="0">
              <a:latin typeface="Arial" pitchFamily="34" charset="0"/>
              <a:cs typeface="Arial"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6</a:t>
            </a:fld>
            <a:endParaRPr lang="en-US"/>
          </a:p>
        </p:txBody>
      </p:sp>
      <p:pic>
        <p:nvPicPr>
          <p:cNvPr id="6" name="Picture 5"/>
          <p:cNvPicPr>
            <a:picLocks noChangeAspect="1"/>
          </p:cNvPicPr>
          <p:nvPr/>
        </p:nvPicPr>
        <p:blipFill>
          <a:blip r:embed="rId3"/>
          <a:stretch>
            <a:fillRect/>
          </a:stretch>
        </p:blipFill>
        <p:spPr>
          <a:xfrm>
            <a:off x="3581400" y="3733800"/>
            <a:ext cx="4619048" cy="2622550"/>
          </a:xfrm>
          <a:prstGeom prst="rect">
            <a:avLst/>
          </a:prstGeom>
        </p:spPr>
      </p:pic>
    </p:spTree>
    <p:extLst>
      <p:ext uri="{BB962C8B-B14F-4D97-AF65-F5344CB8AC3E}">
        <p14:creationId xmlns:p14="http://schemas.microsoft.com/office/powerpoint/2010/main" val="1787947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chemeClr val="tx2"/>
                </a:solidFill>
                <a:latin typeface="Arial" panose="020B0604020202020204" pitchFamily="34" charset="0"/>
                <a:cs typeface="Arial" panose="020B0604020202020204" pitchFamily="34" charset="0"/>
              </a:rPr>
              <a:t>Household Insurance</a:t>
            </a:r>
            <a:endParaRPr lang="en-US" sz="32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5257800"/>
          </a:xfrm>
        </p:spPr>
        <p:txBody>
          <a:bodyPr>
            <a:normAutofit/>
          </a:bodyPr>
          <a:lstStyle/>
          <a:p>
            <a:pPr>
              <a:lnSpc>
                <a:spcPct val="150000"/>
              </a:lnSpc>
            </a:pPr>
            <a:r>
              <a:rPr lang="en-GB" sz="2000" dirty="0" smtClean="0">
                <a:latin typeface="Arial" pitchFamily="34" charset="0"/>
                <a:cs typeface="Arial" pitchFamily="34" charset="0"/>
              </a:rPr>
              <a:t>What gets covered – cover is customisable….</a:t>
            </a:r>
          </a:p>
          <a:p>
            <a:pPr lvl="1">
              <a:lnSpc>
                <a:spcPct val="150000"/>
              </a:lnSpc>
              <a:buFont typeface="Arial" pitchFamily="34" charset="0"/>
              <a:buChar char="•"/>
            </a:pPr>
            <a:r>
              <a:rPr lang="en-GB" sz="1800" dirty="0" smtClean="0">
                <a:latin typeface="Arial" pitchFamily="34" charset="0"/>
                <a:cs typeface="Arial" pitchFamily="34" charset="0"/>
              </a:rPr>
              <a:t>Buildings &amp;/ or Contents are covered against:</a:t>
            </a:r>
          </a:p>
          <a:p>
            <a:pPr lvl="2">
              <a:lnSpc>
                <a:spcPct val="150000"/>
              </a:lnSpc>
            </a:pPr>
            <a:r>
              <a:rPr lang="en-GB" sz="1700" dirty="0" smtClean="0">
                <a:latin typeface="Arial" pitchFamily="34" charset="0"/>
                <a:cs typeface="Arial" pitchFamily="34" charset="0"/>
              </a:rPr>
              <a:t>Fire, theft, accidental damage, </a:t>
            </a:r>
          </a:p>
          <a:p>
            <a:pPr lvl="2">
              <a:lnSpc>
                <a:spcPct val="150000"/>
              </a:lnSpc>
            </a:pPr>
            <a:r>
              <a:rPr lang="en-GB" sz="1700" dirty="0" smtClean="0">
                <a:latin typeface="Arial" pitchFamily="34" charset="0"/>
                <a:cs typeface="Arial" pitchFamily="34" charset="0"/>
              </a:rPr>
              <a:t>‘</a:t>
            </a:r>
            <a:r>
              <a:rPr lang="en-GB" sz="1700" dirty="0" smtClean="0">
                <a:latin typeface="Arial" pitchFamily="34" charset="0"/>
                <a:cs typeface="Arial" pitchFamily="34" charset="0"/>
              </a:rPr>
              <a:t>Acts of God’ – may have opt out option or deductible</a:t>
            </a:r>
          </a:p>
          <a:p>
            <a:pPr lvl="2">
              <a:lnSpc>
                <a:spcPct val="150000"/>
              </a:lnSpc>
            </a:pPr>
            <a:r>
              <a:rPr lang="en-GB" sz="1700" dirty="0" smtClean="0">
                <a:latin typeface="Arial" pitchFamily="34" charset="0"/>
                <a:cs typeface="Arial" pitchFamily="34" charset="0"/>
              </a:rPr>
              <a:t>As with any insurance – ‘exclusions more important than inclusions’</a:t>
            </a:r>
          </a:p>
          <a:p>
            <a:pPr lvl="1">
              <a:lnSpc>
                <a:spcPct val="150000"/>
              </a:lnSpc>
              <a:buFont typeface="Arial" pitchFamily="34" charset="0"/>
              <a:buChar char="•"/>
            </a:pPr>
            <a:r>
              <a:rPr lang="en-GB" sz="1800" dirty="0" smtClean="0">
                <a:latin typeface="Arial" pitchFamily="34" charset="0"/>
                <a:cs typeface="Arial" pitchFamily="34" charset="0"/>
              </a:rPr>
              <a:t>Add-ons like liability cover, belongings while away from home bicycles etc.</a:t>
            </a:r>
          </a:p>
          <a:p>
            <a:pPr>
              <a:lnSpc>
                <a:spcPct val="150000"/>
              </a:lnSpc>
            </a:pPr>
            <a:r>
              <a:rPr lang="en-GB" sz="2000" dirty="0" smtClean="0">
                <a:latin typeface="Arial" pitchFamily="34" charset="0"/>
                <a:cs typeface="Arial" pitchFamily="34" charset="0"/>
              </a:rPr>
              <a:t>Typical premiums – Let’s talk about the money…..</a:t>
            </a:r>
          </a:p>
          <a:p>
            <a:pPr marL="0" indent="0">
              <a:lnSpc>
                <a:spcPct val="200000"/>
              </a:lnSpc>
              <a:buNone/>
            </a:pPr>
            <a:endParaRPr lang="en-GB" sz="2000" dirty="0" smtClean="0">
              <a:solidFill>
                <a:schemeClr val="tx2"/>
              </a:solidFill>
              <a:latin typeface="Arial" pitchFamily="34" charset="0"/>
              <a:cs typeface="Arial" pitchFamily="34" charset="0"/>
            </a:endParaRPr>
          </a:p>
          <a:p>
            <a:pPr marL="0" indent="0">
              <a:buNone/>
            </a:pPr>
            <a:r>
              <a:rPr lang="en-GB" sz="2000" dirty="0" smtClean="0">
                <a:solidFill>
                  <a:schemeClr val="tx2"/>
                </a:solidFill>
                <a:latin typeface="Arial" pitchFamily="34" charset="0"/>
                <a:cs typeface="Arial" pitchFamily="34" charset="0"/>
              </a:rPr>
              <a:t>Do </a:t>
            </a:r>
            <a:r>
              <a:rPr lang="en-GB" sz="2000" dirty="0" smtClean="0">
                <a:solidFill>
                  <a:schemeClr val="tx2"/>
                </a:solidFill>
                <a:latin typeface="Arial" pitchFamily="34" charset="0"/>
                <a:cs typeface="Arial" pitchFamily="34" charset="0"/>
              </a:rPr>
              <a:t>not forget that purchasing a home is a significant investment!</a:t>
            </a:r>
          </a:p>
          <a:p>
            <a:pPr>
              <a:lnSpc>
                <a:spcPct val="150000"/>
              </a:lnSpc>
            </a:pPr>
            <a:endParaRPr lang="en-GB" sz="2000" dirty="0" smtClean="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7</a:t>
            </a:fld>
            <a:endParaRPr lang="en-US"/>
          </a:p>
        </p:txBody>
      </p:sp>
    </p:spTree>
    <p:extLst>
      <p:ext uri="{BB962C8B-B14F-4D97-AF65-F5344CB8AC3E}">
        <p14:creationId xmlns:p14="http://schemas.microsoft.com/office/powerpoint/2010/main" val="730364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15962"/>
          </a:xfrm>
        </p:spPr>
        <p:txBody>
          <a:bodyPr>
            <a:normAutofit/>
          </a:bodyPr>
          <a:lstStyle/>
          <a:p>
            <a:pPr algn="l"/>
            <a:r>
              <a:rPr lang="en-GB" sz="3200" b="1" dirty="0" smtClean="0">
                <a:solidFill>
                  <a:schemeClr val="tx2"/>
                </a:solidFill>
                <a:latin typeface="Arial" panose="020B0604020202020204" pitchFamily="34" charset="0"/>
                <a:cs typeface="Arial" panose="020B0604020202020204" pitchFamily="34" charset="0"/>
              </a:rPr>
              <a:t>Factors influencing premium </a:t>
            </a:r>
            <a:r>
              <a:rPr lang="en-GB" sz="1400" b="1" i="1" dirty="0" smtClean="0">
                <a:solidFill>
                  <a:schemeClr val="tx2"/>
                </a:solidFill>
                <a:latin typeface="Arial" panose="020B0604020202020204" pitchFamily="34" charset="0"/>
                <a:cs typeface="Arial" panose="020B0604020202020204" pitchFamily="34" charset="0"/>
              </a:rPr>
              <a:t>(not exhaustive)</a:t>
            </a:r>
            <a:endParaRPr lang="en-US" sz="1400" i="1" dirty="0"/>
          </a:p>
        </p:txBody>
      </p:sp>
      <p:sp>
        <p:nvSpPr>
          <p:cNvPr id="3" name="Content Placeholder 2"/>
          <p:cNvSpPr>
            <a:spLocks noGrp="1"/>
          </p:cNvSpPr>
          <p:nvPr>
            <p:ph idx="1"/>
          </p:nvPr>
        </p:nvSpPr>
        <p:spPr>
          <a:xfrm>
            <a:off x="457200" y="1371600"/>
            <a:ext cx="8229600" cy="4953000"/>
          </a:xfrm>
        </p:spPr>
        <p:txBody>
          <a:bodyPr>
            <a:normAutofit/>
          </a:bodyPr>
          <a:lstStyle/>
          <a:p>
            <a:pPr>
              <a:lnSpc>
                <a:spcPct val="170000"/>
              </a:lnSpc>
            </a:pPr>
            <a:r>
              <a:rPr lang="en-GB" sz="2100" dirty="0" smtClean="0">
                <a:latin typeface="Arial" pitchFamily="34" charset="0"/>
                <a:cs typeface="Arial" pitchFamily="34" charset="0"/>
              </a:rPr>
              <a:t>Location</a:t>
            </a:r>
            <a:endParaRPr lang="en-GB" sz="2100" dirty="0">
              <a:latin typeface="Arial" pitchFamily="34" charset="0"/>
              <a:cs typeface="Arial" pitchFamily="34" charset="0"/>
            </a:endParaRPr>
          </a:p>
          <a:p>
            <a:pPr>
              <a:lnSpc>
                <a:spcPct val="170000"/>
              </a:lnSpc>
            </a:pPr>
            <a:r>
              <a:rPr lang="en-GB" sz="2100" dirty="0" smtClean="0">
                <a:latin typeface="Arial" pitchFamily="34" charset="0"/>
                <a:cs typeface="Arial" pitchFamily="34" charset="0"/>
              </a:rPr>
              <a:t>Replacement cost (property type &amp; size; value of contents)</a:t>
            </a:r>
          </a:p>
          <a:p>
            <a:pPr>
              <a:lnSpc>
                <a:spcPct val="170000"/>
              </a:lnSpc>
            </a:pPr>
            <a:r>
              <a:rPr lang="en-GB" sz="2100" dirty="0" smtClean="0">
                <a:latin typeface="Arial" pitchFamily="34" charset="0"/>
                <a:cs typeface="Arial" pitchFamily="34" charset="0"/>
              </a:rPr>
              <a:t>Proximity </a:t>
            </a:r>
            <a:r>
              <a:rPr lang="en-GB" sz="2100" dirty="0">
                <a:latin typeface="Arial" pitchFamily="34" charset="0"/>
                <a:cs typeface="Arial" pitchFamily="34" charset="0"/>
              </a:rPr>
              <a:t>to </a:t>
            </a:r>
            <a:r>
              <a:rPr lang="en-GB" sz="2100" dirty="0" smtClean="0">
                <a:latin typeface="Arial" pitchFamily="34" charset="0"/>
                <a:cs typeface="Arial" pitchFamily="34" charset="0"/>
              </a:rPr>
              <a:t>water </a:t>
            </a:r>
          </a:p>
          <a:p>
            <a:pPr>
              <a:lnSpc>
                <a:spcPct val="170000"/>
              </a:lnSpc>
            </a:pPr>
            <a:r>
              <a:rPr lang="en-GB" sz="2100" dirty="0">
                <a:latin typeface="Arial" pitchFamily="34" charset="0"/>
                <a:cs typeface="Arial" pitchFamily="34" charset="0"/>
              </a:rPr>
              <a:t>P</a:t>
            </a:r>
            <a:r>
              <a:rPr lang="en-GB" sz="2100" dirty="0" smtClean="0">
                <a:latin typeface="Arial" pitchFamily="34" charset="0"/>
                <a:cs typeface="Arial" pitchFamily="34" charset="0"/>
              </a:rPr>
              <a:t>ersonal </a:t>
            </a:r>
            <a:r>
              <a:rPr lang="en-GB" sz="2100" dirty="0">
                <a:latin typeface="Arial" pitchFamily="34" charset="0"/>
                <a:cs typeface="Arial" pitchFamily="34" charset="0"/>
              </a:rPr>
              <a:t>claims history </a:t>
            </a:r>
            <a:endParaRPr lang="en-GB" sz="2100" dirty="0" smtClean="0">
              <a:latin typeface="Arial" pitchFamily="34" charset="0"/>
              <a:cs typeface="Arial" pitchFamily="34" charset="0"/>
            </a:endParaRPr>
          </a:p>
          <a:p>
            <a:pPr>
              <a:lnSpc>
                <a:spcPct val="170000"/>
              </a:lnSpc>
            </a:pPr>
            <a:r>
              <a:rPr lang="en-GB" sz="2100" dirty="0" smtClean="0">
                <a:latin typeface="Arial" pitchFamily="34" charset="0"/>
                <a:cs typeface="Arial" pitchFamily="34" charset="0"/>
              </a:rPr>
              <a:t>Age </a:t>
            </a:r>
            <a:r>
              <a:rPr lang="en-GB" sz="2100" dirty="0">
                <a:latin typeface="Arial" pitchFamily="34" charset="0"/>
                <a:cs typeface="Arial" pitchFamily="34" charset="0"/>
              </a:rPr>
              <a:t>of </a:t>
            </a:r>
            <a:r>
              <a:rPr lang="en-GB" sz="2100" dirty="0" smtClean="0">
                <a:latin typeface="Arial" pitchFamily="34" charset="0"/>
                <a:cs typeface="Arial" pitchFamily="34" charset="0"/>
              </a:rPr>
              <a:t>roof</a:t>
            </a:r>
          </a:p>
          <a:p>
            <a:pPr>
              <a:lnSpc>
                <a:spcPct val="170000"/>
              </a:lnSpc>
            </a:pPr>
            <a:r>
              <a:rPr lang="en-GB" sz="2100" dirty="0" smtClean="0">
                <a:latin typeface="Arial" pitchFamily="34" charset="0"/>
                <a:cs typeface="Arial" pitchFamily="34" charset="0"/>
              </a:rPr>
              <a:t>Other uses</a:t>
            </a:r>
          </a:p>
          <a:p>
            <a:pPr>
              <a:lnSpc>
                <a:spcPct val="170000"/>
              </a:lnSpc>
            </a:pPr>
            <a:r>
              <a:rPr lang="en-GB" sz="2100" dirty="0" smtClean="0">
                <a:latin typeface="Arial" pitchFamily="34" charset="0"/>
                <a:cs typeface="Arial" pitchFamily="34" charset="0"/>
              </a:rPr>
              <a:t>Other factors</a:t>
            </a:r>
          </a:p>
          <a:p>
            <a:endParaRPr lang="en-US" dirty="0"/>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8</a:t>
            </a:fld>
            <a:endParaRPr lang="en-US"/>
          </a:p>
        </p:txBody>
      </p:sp>
    </p:spTree>
    <p:extLst>
      <p:ext uri="{BB962C8B-B14F-4D97-AF65-F5344CB8AC3E}">
        <p14:creationId xmlns:p14="http://schemas.microsoft.com/office/powerpoint/2010/main" val="2952968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chemeClr val="tx2"/>
                </a:solidFill>
                <a:latin typeface="Arial" panose="020B0604020202020204" pitchFamily="34" charset="0"/>
                <a:cs typeface="Arial" panose="020B0604020202020204" pitchFamily="34" charset="0"/>
              </a:rPr>
              <a:t>Pricing Issues</a:t>
            </a:r>
            <a:endParaRPr lang="en-US" sz="32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nSpc>
                <a:spcPct val="200000"/>
              </a:lnSpc>
            </a:pPr>
            <a:r>
              <a:rPr lang="en-GB" sz="2000" dirty="0" smtClean="0">
                <a:latin typeface="Arial" pitchFamily="34" charset="0"/>
                <a:cs typeface="Arial" pitchFamily="34" charset="0"/>
              </a:rPr>
              <a:t>Loss History – Not a good guide</a:t>
            </a:r>
          </a:p>
          <a:p>
            <a:pPr>
              <a:lnSpc>
                <a:spcPct val="200000"/>
              </a:lnSpc>
            </a:pPr>
            <a:r>
              <a:rPr lang="en-GB" sz="2000" dirty="0" smtClean="0">
                <a:latin typeface="Arial" pitchFamily="34" charset="0"/>
                <a:cs typeface="Arial" pitchFamily="34" charset="0"/>
              </a:rPr>
              <a:t>Market pressure – Competition</a:t>
            </a:r>
          </a:p>
          <a:p>
            <a:pPr>
              <a:lnSpc>
                <a:spcPct val="200000"/>
              </a:lnSpc>
            </a:pPr>
            <a:r>
              <a:rPr lang="en-GB" sz="2000" dirty="0" smtClean="0">
                <a:latin typeface="Arial" pitchFamily="34" charset="0"/>
                <a:cs typeface="Arial" pitchFamily="34" charset="0"/>
              </a:rPr>
              <a:t>Lack of diversification</a:t>
            </a:r>
          </a:p>
          <a:p>
            <a:pPr>
              <a:lnSpc>
                <a:spcPct val="200000"/>
              </a:lnSpc>
            </a:pPr>
            <a:r>
              <a:rPr lang="en-GB" sz="2000" dirty="0" smtClean="0">
                <a:latin typeface="Arial" pitchFamily="34" charset="0"/>
                <a:cs typeface="Arial" pitchFamily="34" charset="0"/>
              </a:rPr>
              <a:t>Lack of clarity on type &amp; level of Coverage </a:t>
            </a:r>
          </a:p>
          <a:p>
            <a:pPr>
              <a:lnSpc>
                <a:spcPct val="200000"/>
              </a:lnSpc>
            </a:pPr>
            <a:r>
              <a:rPr lang="en-GB" sz="2000" dirty="0">
                <a:latin typeface="Arial" pitchFamily="34" charset="0"/>
                <a:cs typeface="Arial" pitchFamily="34" charset="0"/>
              </a:rPr>
              <a:t>Data</a:t>
            </a:r>
          </a:p>
          <a:p>
            <a:pPr>
              <a:lnSpc>
                <a:spcPct val="200000"/>
              </a:lnSpc>
            </a:pPr>
            <a:r>
              <a:rPr lang="en-GB" sz="2000" dirty="0" smtClean="0">
                <a:latin typeface="Arial" pitchFamily="34" charset="0"/>
                <a:cs typeface="Arial" pitchFamily="34" charset="0"/>
              </a:rPr>
              <a:t>Others</a:t>
            </a:r>
          </a:p>
          <a:p>
            <a:pPr marL="0" indent="0">
              <a:lnSpc>
                <a:spcPct val="150000"/>
              </a:lnSpc>
              <a:buNone/>
            </a:pPr>
            <a:endParaRPr lang="en-GB" sz="2000" dirty="0" smtClean="0">
              <a:latin typeface="Arial" pitchFamily="34" charset="0"/>
              <a:cs typeface="Arial" pitchFamily="34" charset="0"/>
            </a:endParaRPr>
          </a:p>
          <a:p>
            <a:endParaRPr lang="en-GB" dirty="0" smtClean="0"/>
          </a:p>
          <a:p>
            <a:endParaRPr lang="en-GB" dirty="0"/>
          </a:p>
          <a:p>
            <a:pPr marL="0" indent="0">
              <a:buNone/>
            </a:pPr>
            <a:endParaRPr lang="en-GB" dirty="0" smtClean="0"/>
          </a:p>
          <a:p>
            <a:endParaRPr lang="en-GB" dirty="0" smtClean="0"/>
          </a:p>
          <a:p>
            <a:endParaRPr lang="en-GB" dirty="0" smtClean="0"/>
          </a:p>
          <a:p>
            <a:endParaRPr lang="en-GB" dirty="0" smtClean="0"/>
          </a:p>
          <a:p>
            <a:endParaRPr lang="en-US" dirty="0"/>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9</a:t>
            </a:fld>
            <a:endParaRPr lang="en-US"/>
          </a:p>
        </p:txBody>
      </p:sp>
    </p:spTree>
    <p:extLst>
      <p:ext uri="{BB962C8B-B14F-4D97-AF65-F5344CB8AC3E}">
        <p14:creationId xmlns:p14="http://schemas.microsoft.com/office/powerpoint/2010/main" val="560431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2868</TotalTime>
  <Words>3071</Words>
  <Application>Microsoft Office PowerPoint</Application>
  <PresentationFormat>On-screen Show (4:3)</PresentationFormat>
  <Paragraphs>255</Paragraphs>
  <Slides>28</Slides>
  <Notes>10</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28</vt:i4>
      </vt:variant>
    </vt:vector>
  </HeadingPairs>
  <TitlesOfParts>
    <vt:vector size="30" baseType="lpstr">
      <vt:lpstr>Office Theme</vt:lpstr>
      <vt:lpstr>LifeConvBirm02</vt:lpstr>
      <vt:lpstr>PowerPoint Presentation</vt:lpstr>
      <vt:lpstr>PowerPoint Presentation</vt:lpstr>
      <vt:lpstr>Natural disasters in the past</vt:lpstr>
      <vt:lpstr>Economic losses – some figures</vt:lpstr>
      <vt:lpstr>India – A Disaster prone country</vt:lpstr>
      <vt:lpstr>Other Perils</vt:lpstr>
      <vt:lpstr>Household Insurance</vt:lpstr>
      <vt:lpstr>Factors influencing premium (not exhaustive)</vt:lpstr>
      <vt:lpstr>Pricing Issues</vt:lpstr>
      <vt:lpstr>Is Loss History a good guide ?</vt:lpstr>
      <vt:lpstr>Value Concentration</vt:lpstr>
      <vt:lpstr> Is Loss History a good guide ?</vt:lpstr>
      <vt:lpstr>Climate Change</vt:lpstr>
      <vt:lpstr> Is Loss History a good guide ?</vt:lpstr>
      <vt:lpstr>Unplanned Development</vt:lpstr>
      <vt:lpstr> Is Loss History a good guide ?</vt:lpstr>
      <vt:lpstr>High expected Insurance Penetration</vt:lpstr>
      <vt:lpstr> Is Loss History a good guide ?</vt:lpstr>
      <vt:lpstr>Increasing Vulnerability</vt:lpstr>
      <vt:lpstr> Is Loss History a good guide ?</vt:lpstr>
      <vt:lpstr>Earthquakes  Economic Loss in Past 100 years</vt:lpstr>
      <vt:lpstr>Significant Earthquakes in India</vt:lpstr>
      <vt:lpstr>Nat Cat – Other Pricing Issues</vt:lpstr>
      <vt:lpstr>Cont..</vt:lpstr>
      <vt:lpstr>Cont..</vt:lpstr>
      <vt:lpstr>Cont..</vt:lpstr>
      <vt:lpstr>Cont..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Lenovo</cp:lastModifiedBy>
  <cp:revision>171</cp:revision>
  <dcterms:created xsi:type="dcterms:W3CDTF">2011-07-20T12:11:57Z</dcterms:created>
  <dcterms:modified xsi:type="dcterms:W3CDTF">2015-06-10T01:33:56Z</dcterms:modified>
</cp:coreProperties>
</file>