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0" r:id="rId3"/>
    <p:sldId id="270" r:id="rId4"/>
    <p:sldId id="285" r:id="rId5"/>
    <p:sldId id="281" r:id="rId6"/>
    <p:sldId id="278" r:id="rId7"/>
    <p:sldId id="266" r:id="rId8"/>
    <p:sldId id="275" r:id="rId9"/>
    <p:sldId id="273" r:id="rId10"/>
    <p:sldId id="282" r:id="rId11"/>
    <p:sldId id="274" r:id="rId12"/>
    <p:sldId id="280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vali.chopra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09/12/2015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70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274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1132" r:id="rId14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24</a:t>
            </a:r>
            <a:r>
              <a:rPr lang="en-US" sz="2800" b="1" baseline="30000" dirty="0" smtClean="0">
                <a:latin typeface="+mj-lt"/>
              </a:rPr>
              <a:t>th</a:t>
            </a:r>
            <a:r>
              <a:rPr lang="en-US" sz="2800" b="1" dirty="0" smtClean="0">
                <a:latin typeface="+mj-lt"/>
              </a:rPr>
              <a:t> Indian Fellowship Seminar</a:t>
            </a:r>
            <a:endParaRPr lang="en-US" sz="28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1981201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Topic: Role of TPA in Health Insurance and associated risk in having a TPA</a:t>
            </a:r>
          </a:p>
          <a:p>
            <a:endParaRPr lang="en-US" sz="2400" b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2590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Guide Name: </a:t>
            </a:r>
            <a:r>
              <a:rPr lang="en-US" sz="2400" b="1" dirty="0" err="1" smtClean="0">
                <a:latin typeface="+mj-lt"/>
              </a:rPr>
              <a:t>Murugan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Eshwari</a:t>
            </a:r>
            <a:endParaRPr lang="en-US" sz="2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35052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Presenters  Names: </a:t>
            </a:r>
          </a:p>
          <a:p>
            <a:r>
              <a:rPr lang="en-US" sz="2400" b="1" dirty="0" smtClean="0">
                <a:latin typeface="+mj-lt"/>
              </a:rPr>
              <a:t>Keerti Singh</a:t>
            </a:r>
          </a:p>
          <a:p>
            <a:r>
              <a:rPr lang="en-US" sz="2400" b="1" dirty="0" smtClean="0">
                <a:latin typeface="+mj-lt"/>
              </a:rPr>
              <a:t>Shivali Chopra</a:t>
            </a:r>
          </a:p>
          <a:p>
            <a:r>
              <a:rPr lang="en-US" sz="2400" b="1" dirty="0" smtClean="0">
                <a:latin typeface="+mj-lt"/>
              </a:rPr>
              <a:t>Sanjay Gupta</a:t>
            </a:r>
            <a:endParaRPr lang="en-US" sz="24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Date &amp; Place: 10-11</a:t>
            </a:r>
            <a:r>
              <a:rPr lang="en-US" b="1" baseline="30000" dirty="0" smtClean="0"/>
              <a:t>th</a:t>
            </a:r>
            <a:r>
              <a:rPr lang="en-US" b="1" dirty="0" smtClean="0"/>
              <a:t> Dec 2015 , Mumbai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57200" y="381000"/>
            <a:ext cx="8001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of TPAs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00200"/>
            <a:ext cx="7772400" cy="230832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569243"/>
            <a:ext cx="8382000" cy="4983957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Regulator plays an important role in defining the future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TPAs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Shrinking role and stricter regulations might lead to closure of some TPAs or merger between TPAs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Entry of new insurers into health may work in favor of the TPAs. However, many insurers prefer in-house TPA and new insurers may move gradually to in-house TPAs  over time.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in TPAs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would lead to newer negotiations in TPA fees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 will have no benefit  doing only claim processing  and servicing, in  the longer  term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TPAs need to specialize in certain areas. TPA will have to create value added propositions in the long term – by entering into wellness , preventive  health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8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Third  Party Administrators and Health Insurance in India: Perception of Providers and Policyholders by Ramesh Bhat, Sunil Maheshwari and Somen Saha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IRDAI regulation on TPA  -health services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Regulation on Standardization in health insurance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81000" y="417891"/>
            <a:ext cx="8001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Third Party Administrators (TPA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00200"/>
            <a:ext cx="7772400" cy="230832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545016"/>
            <a:ext cx="8001000" cy="4627184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years back the Key Challenges faced by health insurance industry were: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rationalization in the cost structure of treatment in private healthcare system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High administrative cost of insurer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Slow claim processing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specialization</a:t>
            </a: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TPAs were introduced in response to these issues. </a:t>
            </a: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 was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introduced through the notification on TPA-Health Services Regulations, 2001 by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IRDAI.</a:t>
            </a: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fixed percentage of premium is paid as fee by insurer to the TPA</a:t>
            </a: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Currently, there are 30 TPAs in health insurance sector.</a:t>
            </a: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52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71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      TPA</a:t>
            </a:r>
            <a:r>
              <a:rPr lang="en-US" i="1" dirty="0" smtClean="0"/>
              <a:t> is an IRDAI approved Specialized Health </a:t>
            </a:r>
            <a:r>
              <a:rPr lang="en-US" i="1" dirty="0" smtClean="0"/>
              <a:t>C</a:t>
            </a:r>
            <a:r>
              <a:rPr lang="en-US" i="1" dirty="0" smtClean="0"/>
              <a:t>are </a:t>
            </a:r>
            <a:r>
              <a:rPr lang="en-US" i="1" dirty="0" smtClean="0"/>
              <a:t>S</a:t>
            </a:r>
            <a:r>
              <a:rPr lang="en-US" i="1" dirty="0" smtClean="0"/>
              <a:t>ervice </a:t>
            </a:r>
            <a:r>
              <a:rPr lang="en-US" i="1" dirty="0" smtClean="0"/>
              <a:t>P</a:t>
            </a:r>
            <a:r>
              <a:rPr lang="en-US" i="1" dirty="0" smtClean="0"/>
              <a:t>rovider</a:t>
            </a: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85957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15" y="181077"/>
            <a:ext cx="8229600" cy="114300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Role of TPA in Health Insurance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295401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TPA’s basic role is to act as an intermediary between the insurer and insured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facilitate the cashless service to policyholders.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590800" y="2057400"/>
            <a:ext cx="1219200" cy="6858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Hospital 2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1295400" y="2209800"/>
            <a:ext cx="1295400" cy="6858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Hospital 1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5562600" y="4724400"/>
            <a:ext cx="1524000" cy="11430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Insurer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447800" y="4724400"/>
            <a:ext cx="1600200" cy="12192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581400" y="3276600"/>
            <a:ext cx="1600200" cy="11430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TPA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4991100" y="4229100"/>
            <a:ext cx="7620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2"/>
          </p:cNvCxnSpPr>
          <p:nvPr/>
        </p:nvCxnSpPr>
        <p:spPr>
          <a:xfrm flipV="1">
            <a:off x="3048000" y="5295900"/>
            <a:ext cx="2514600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4" idx="5"/>
          </p:cNvCxnSpPr>
          <p:nvPr/>
        </p:nvCxnSpPr>
        <p:spPr>
          <a:xfrm rot="10800000">
            <a:off x="2401094" y="2795168"/>
            <a:ext cx="1256507" cy="7862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3162300" y="2933700"/>
            <a:ext cx="7620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7"/>
          </p:cNvCxnSpPr>
          <p:nvPr/>
        </p:nvCxnSpPr>
        <p:spPr>
          <a:xfrm rot="5400000" flipH="1" flipV="1">
            <a:off x="2841554" y="4086902"/>
            <a:ext cx="788148" cy="843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3"/>
          </p:cNvCxnSpPr>
          <p:nvPr/>
        </p:nvCxnSpPr>
        <p:spPr>
          <a:xfrm rot="5400000">
            <a:off x="2967178" y="4180634"/>
            <a:ext cx="776988" cy="920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00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Insurance</a:t>
            </a:r>
            <a:r>
              <a:rPr lang="en-US" dirty="0" smtClean="0"/>
              <a:t> contract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 rot="2995692">
            <a:off x="5131283" y="4201253"/>
            <a:ext cx="1243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Settlement of claims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 rot="15677259">
            <a:off x="1188140" y="3731697"/>
            <a:ext cx="1365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Patient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16" idx="0"/>
            <a:endCxn id="14" idx="4"/>
          </p:cNvCxnSpPr>
          <p:nvPr/>
        </p:nvCxnSpPr>
        <p:spPr>
          <a:xfrm rot="16200000" flipV="1">
            <a:off x="1181100" y="3657600"/>
            <a:ext cx="1828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2904590">
            <a:off x="3377869" y="2929279"/>
            <a:ext cx="1057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 rot="18140491">
            <a:off x="2329990" y="3221178"/>
            <a:ext cx="9291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</a:t>
            </a:r>
            <a:r>
              <a:rPr lang="en-US" sz="1600" dirty="0" smtClean="0"/>
              <a:t>shless claims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 rot="19415807">
            <a:off x="2886235" y="4608328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Enrollment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 rot="18803833">
            <a:off x="2438749" y="4218719"/>
            <a:ext cx="1270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Claims forms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1049"/>
            <a:ext cx="8229600" cy="114300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Key Services rendered by TPA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962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C:\Users\shivali.chopra\Desktop\PPTS\ifs\role%20of%20TPAs%20in%20Health%20Insurance%20in%20India%20copy_0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971800"/>
            <a:ext cx="2514600" cy="15240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4098" name="Picture 2" descr="C:\Users\shivali.chopra\Desktop\PPTS\ifs\tpa heldes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524000"/>
            <a:ext cx="2514600" cy="12192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4100" name="Picture 4" descr="C:\Users\shivali.chopra\Desktop\PPTS\ifs\hospital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4648200"/>
            <a:ext cx="2590800" cy="16002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50142" y="1585813"/>
            <a:ext cx="42433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Enrollment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Provider contracting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Claims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Claim management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Grievance Redressed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 fraud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Customer service-account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3015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543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of TPA to the insurer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42607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new insurance entrant will have many benefits to tie up with a TPA 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Large network, empanelment 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 access to highly trained claim administrators </a:t>
            </a: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Cost saving</a:t>
            </a: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Better services to policyholders 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Faster claims processing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cashless services at much ease </a:t>
            </a:r>
          </a:p>
          <a:p>
            <a:pPr marL="457200" lvl="1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 can focus more on it’s core tasks - Distribution, Underwriting, Business strategies</a:t>
            </a: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Protection of brand reputation on entry level</a:t>
            </a: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of possible frauds by the private healthcare providers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  helps insurer in analyzing the data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solidFill>
                <a:srgbClr val="92D050"/>
              </a:solidFill>
            </a:endParaRPr>
          </a:p>
          <a:p>
            <a:endParaRPr lang="en-US" sz="16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51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214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Risk associated with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TPA (1/2)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46" y="152516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High dependency on TPA can lead to sudden halt in insurers’ business if the agreement with TPA gets closed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Fraud by the TPA can lead to reputation damage for the insurer as well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Less control over claim processing for Insurer which can lead to lower quality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has lower incentive in controlling the claim cost for 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Poor claim management can lead to higher claim cost and thus higher premiums. e.g.  poor investigation, poor claims adjudication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Insurer is dependent on TPA for providing good services to its customers as TPA has a  direct contact with customers – Poor services  by TPA may harm insurer reputation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Weak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  <a:p>
            <a:pPr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2895600" cy="365125"/>
          </a:xfrm>
        </p:spPr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99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Risk associated with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TPA (2/2)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4238"/>
          </a:xfrm>
        </p:spPr>
        <p:txBody>
          <a:bodyPr>
            <a:noAutofit/>
          </a:bodyPr>
          <a:lstStyle/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Delay in payment to healthcare providers</a:t>
            </a: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difference in understanding of terms and conditions of an insurance policy between TPA and insurer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control over data – specially in Group Schemes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Inconsistency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the data formats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data definitions between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various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TPAs 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Delays in data transfer to insurer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system of TPA might not be in line with that of the insurer, in which case there is a lot of manual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involvement and thus chances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1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74176" y="381000"/>
            <a:ext cx="8001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Shrinking role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TPA (1/2)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5300" y="1493837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2013 Health regulations by IRDAI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Every claim has to be approved by the insurer</a:t>
            </a:r>
          </a:p>
          <a:p>
            <a:pPr marL="457200" lvl="1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paid by the insurer</a:t>
            </a:r>
          </a:p>
          <a:p>
            <a:pPr lvl="1">
              <a:buFontTx/>
              <a:buChar char="-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direct hospital agreements by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</a:p>
          <a:p>
            <a:pPr lvl="1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Whole enrollment process to be carried out by insurer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most recent draft regulations, the working capital requirement has been increased from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1crore to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5crores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a new TPA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(Health Insurance TPA of India):</a:t>
            </a: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	owned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non-life insurance PSUs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would mean all PSUs business moving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from existing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TPAs to this one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43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74176" y="381000"/>
            <a:ext cx="8001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Shrinking role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TPA (2/2)</a:t>
            </a: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00200"/>
            <a:ext cx="7772400" cy="230832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5300" y="1493837"/>
            <a:ext cx="8001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Maturing private insurers preferring in-house claims processing to TPA services due to 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Direct link with customers,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Provide better services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>
              <a:buFontTx/>
              <a:buChar char="-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Exert greater control over claims management</a:t>
            </a:r>
          </a:p>
          <a:p>
            <a:pPr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4316462"/>
            <a:ext cx="3059832" cy="203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325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.4|0.4|0.9|0.4|0.5|99.6|0.3|0.3|0.2|0.2|1.1|1.1|1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0.5|49.9|0.3|1.7|4.3|3.3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29.9|35.4|25.3|30.4|16.3|2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9023</TotalTime>
  <Words>823</Words>
  <Application>Microsoft Office PowerPoint</Application>
  <PresentationFormat>On-screen Show (4:3)</PresentationFormat>
  <Paragraphs>195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LifeConvBirm02</vt:lpstr>
      <vt:lpstr>Slide 1</vt:lpstr>
      <vt:lpstr>Slide 2</vt:lpstr>
      <vt:lpstr>Role of TPA in Health Insurance</vt:lpstr>
      <vt:lpstr>Key Services rendered by TPA</vt:lpstr>
      <vt:lpstr>Benefits of TPA to the insurer</vt:lpstr>
      <vt:lpstr>Risk associated with TPA (1/2) </vt:lpstr>
      <vt:lpstr>Risk associated with TPA (2/2)</vt:lpstr>
      <vt:lpstr>Slide 8</vt:lpstr>
      <vt:lpstr>Slide 9</vt:lpstr>
      <vt:lpstr>Slide 10</vt:lpstr>
      <vt:lpstr>Q &amp; A</vt:lpstr>
      <vt:lpstr>Annexure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shivali.chopra</cp:lastModifiedBy>
  <cp:revision>331</cp:revision>
  <dcterms:created xsi:type="dcterms:W3CDTF">2011-07-20T12:11:57Z</dcterms:created>
  <dcterms:modified xsi:type="dcterms:W3CDTF">2015-12-10T02:48:48Z</dcterms:modified>
</cp:coreProperties>
</file>