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3.xml" ContentType="application/vnd.openxmlformats-officedocument.presentationml.tags+xml"/>
  <Override PartName="/ppt/theme/theme4.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notesSlides/notesSlide10.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tags/tag25.xml" ContentType="application/vnd.openxmlformats-officedocument.presentationml.tags+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6.xml" ContentType="application/vnd.openxmlformats-officedocument.presentationml.tags+xml"/>
  <Override PartName="/ppt/notesSlides/notesSlide13.xml" ContentType="application/vnd.openxmlformats-officedocument.presentationml.notesSlide+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notesSlides/notesSlide15.xml" ContentType="application/vnd.openxmlformats-officedocument.presentationml.notesSlide+xml"/>
  <Override PartName="/ppt/tags/tag29.xml" ContentType="application/vnd.openxmlformats-officedocument.presentationml.tags+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0.xml" ContentType="application/vnd.openxmlformats-officedocument.presentationml.tags+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1.xml" ContentType="application/vnd.openxmlformats-officedocument.presentationml.tags+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32.xml" ContentType="application/vnd.openxmlformats-officedocument.presentationml.tags+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33.xml" ContentType="application/vnd.openxmlformats-officedocument.presentationml.tags+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34.xml" ContentType="application/vnd.openxmlformats-officedocument.presentationml.tags+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35.xml" ContentType="application/vnd.openxmlformats-officedocument.presentationml.tags+xml"/>
  <Override PartName="/ppt/notesSlides/notesSlide22.xml" ContentType="application/vnd.openxmlformats-officedocument.presentationml.notesSlide+xml"/>
  <Override PartName="/ppt/tags/tag36.xml" ContentType="application/vnd.openxmlformats-officedocument.presentationml.tags+xml"/>
  <Override PartName="/ppt/notesSlides/notesSlide23.xml" ContentType="application/vnd.openxmlformats-officedocument.presentationml.notesSlide+xml"/>
  <Override PartName="/ppt/tags/tag37.xml" ContentType="application/vnd.openxmlformats-officedocument.presentationml.tags+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8.xml" ContentType="application/vnd.openxmlformats-officedocument.presentationml.tags+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9.xml" ContentType="application/vnd.openxmlformats-officedocument.presentationml.tags+xml"/>
  <Override PartName="/ppt/notesSlides/notesSlide26.xml" ContentType="application/vnd.openxmlformats-officedocument.presentationml.notesSlide+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30"/>
  </p:notesMasterIdLst>
  <p:handoutMasterIdLst>
    <p:handoutMasterId r:id="rId31"/>
  </p:handoutMasterIdLst>
  <p:sldIdLst>
    <p:sldId id="260" r:id="rId4"/>
    <p:sldId id="258" r:id="rId5"/>
    <p:sldId id="262" r:id="rId6"/>
    <p:sldId id="261" r:id="rId7"/>
    <p:sldId id="265" r:id="rId8"/>
    <p:sldId id="266" r:id="rId9"/>
    <p:sldId id="267" r:id="rId10"/>
    <p:sldId id="273" r:id="rId11"/>
    <p:sldId id="268" r:id="rId12"/>
    <p:sldId id="284" r:id="rId13"/>
    <p:sldId id="285" r:id="rId14"/>
    <p:sldId id="286" r:id="rId15"/>
    <p:sldId id="287" r:id="rId16"/>
    <p:sldId id="288" r:id="rId17"/>
    <p:sldId id="270" r:id="rId18"/>
    <p:sldId id="274" r:id="rId19"/>
    <p:sldId id="275" r:id="rId20"/>
    <p:sldId id="276" r:id="rId21"/>
    <p:sldId id="277" r:id="rId22"/>
    <p:sldId id="278" r:id="rId23"/>
    <p:sldId id="279" r:id="rId24"/>
    <p:sldId id="280" r:id="rId25"/>
    <p:sldId id="271" r:id="rId26"/>
    <p:sldId id="281" r:id="rId27"/>
    <p:sldId id="283" r:id="rId28"/>
    <p:sldId id="2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Office\Personal\IFS\Reference\Project\Stats\Summar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Office\Personal\IFS\Reference\Project\Stats\Summar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Office\Personal\IFS\Reference\Project\Stats\Summar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Office\Personal\IFS\Reference\Project\Stats\Summar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Office\Personal\IFS\Reference\Project\Stats\Summar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Office\Personal\IFS\Reference\Project\Stats\Summary.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Expense of Management to Gross Direct Premium Ratio</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tx>
            <c:strRef>
              <c:f>'Ratio 2015 (Sorted)'!$B$2</c:f>
              <c:strCache>
                <c:ptCount val="1"/>
                <c:pt idx="0">
                  <c:v>Company</c:v>
                </c:pt>
              </c:strCache>
            </c:strRef>
          </c:tx>
          <c:spPr>
            <a:ln w="25400">
              <a:noFill/>
            </a:ln>
          </c:spPr>
          <c:invertIfNegative val="0"/>
          <c:dPt>
            <c:idx val="0"/>
            <c:invertIfNegative val="0"/>
            <c:bubble3D val="0"/>
            <c:spPr>
              <a:solidFill>
                <a:schemeClr val="accent1">
                  <a:alpha val="75000"/>
                </a:schemeClr>
              </a:solidFill>
              <a:ln w="25400">
                <a:noFill/>
              </a:ln>
              <a:effectLst/>
            </c:spPr>
          </c:dPt>
          <c:dPt>
            <c:idx val="1"/>
            <c:invertIfNegative val="0"/>
            <c:bubble3D val="0"/>
            <c:spPr>
              <a:solidFill>
                <a:schemeClr val="accent2">
                  <a:alpha val="75000"/>
                </a:schemeClr>
              </a:solidFill>
              <a:ln w="25400">
                <a:noFill/>
              </a:ln>
              <a:effectLst/>
            </c:spPr>
          </c:dPt>
          <c:dPt>
            <c:idx val="2"/>
            <c:invertIfNegative val="0"/>
            <c:bubble3D val="0"/>
            <c:spPr>
              <a:solidFill>
                <a:schemeClr val="accent3">
                  <a:alpha val="75000"/>
                </a:schemeClr>
              </a:solidFill>
              <a:ln w="25400">
                <a:noFill/>
              </a:ln>
              <a:effectLst/>
            </c:spPr>
          </c:dPt>
          <c:dPt>
            <c:idx val="3"/>
            <c:invertIfNegative val="0"/>
            <c:bubble3D val="0"/>
            <c:spPr>
              <a:solidFill>
                <a:schemeClr val="accent4">
                  <a:alpha val="75000"/>
                </a:schemeClr>
              </a:solidFill>
              <a:ln w="25400">
                <a:noFill/>
              </a:ln>
              <a:effectLst/>
            </c:spPr>
          </c:dPt>
          <c:dPt>
            <c:idx val="4"/>
            <c:invertIfNegative val="0"/>
            <c:bubble3D val="0"/>
            <c:spPr>
              <a:solidFill>
                <a:schemeClr val="accent5">
                  <a:alpha val="75000"/>
                </a:schemeClr>
              </a:solidFill>
              <a:ln w="25400">
                <a:noFill/>
              </a:ln>
              <a:effectLst/>
            </c:spPr>
          </c:dPt>
          <c:dPt>
            <c:idx val="5"/>
            <c:invertIfNegative val="0"/>
            <c:bubble3D val="0"/>
            <c:spPr>
              <a:solidFill>
                <a:schemeClr val="accent6">
                  <a:alpha val="75000"/>
                </a:schemeClr>
              </a:solidFill>
              <a:ln w="25400">
                <a:noFill/>
              </a:ln>
              <a:effectLst/>
            </c:spPr>
          </c:dPt>
          <c:dPt>
            <c:idx val="6"/>
            <c:invertIfNegative val="0"/>
            <c:bubble3D val="0"/>
            <c:spPr>
              <a:solidFill>
                <a:schemeClr val="accent1">
                  <a:lumMod val="60000"/>
                  <a:alpha val="75000"/>
                </a:schemeClr>
              </a:solidFill>
              <a:ln w="25400">
                <a:noFill/>
              </a:ln>
              <a:effectLst/>
            </c:spPr>
          </c:dPt>
          <c:dPt>
            <c:idx val="7"/>
            <c:invertIfNegative val="0"/>
            <c:bubble3D val="0"/>
            <c:spPr>
              <a:solidFill>
                <a:schemeClr val="accent2">
                  <a:lumMod val="60000"/>
                  <a:alpha val="75000"/>
                </a:schemeClr>
              </a:solidFill>
              <a:ln w="25400">
                <a:noFill/>
              </a:ln>
              <a:effectLst/>
            </c:spPr>
          </c:dPt>
          <c:dPt>
            <c:idx val="8"/>
            <c:invertIfNegative val="0"/>
            <c:bubble3D val="0"/>
            <c:spPr>
              <a:solidFill>
                <a:schemeClr val="accent3">
                  <a:lumMod val="60000"/>
                  <a:alpha val="75000"/>
                </a:schemeClr>
              </a:solidFill>
              <a:ln w="25400">
                <a:noFill/>
              </a:ln>
              <a:effectLst/>
            </c:spPr>
          </c:dPt>
          <c:dPt>
            <c:idx val="9"/>
            <c:invertIfNegative val="0"/>
            <c:bubble3D val="0"/>
            <c:spPr>
              <a:solidFill>
                <a:schemeClr val="accent4">
                  <a:lumMod val="60000"/>
                  <a:alpha val="75000"/>
                </a:schemeClr>
              </a:solidFill>
              <a:ln w="25400">
                <a:noFill/>
              </a:ln>
              <a:effectLst/>
            </c:spPr>
          </c:dPt>
          <c:dPt>
            <c:idx val="10"/>
            <c:invertIfNegative val="0"/>
            <c:bubble3D val="0"/>
            <c:spPr>
              <a:solidFill>
                <a:schemeClr val="accent5">
                  <a:lumMod val="60000"/>
                  <a:alpha val="75000"/>
                </a:schemeClr>
              </a:solidFill>
              <a:ln w="25400">
                <a:noFill/>
              </a:ln>
              <a:effectLst/>
            </c:spPr>
          </c:dPt>
          <c:dPt>
            <c:idx val="11"/>
            <c:invertIfNegative val="0"/>
            <c:bubble3D val="0"/>
            <c:spPr>
              <a:solidFill>
                <a:schemeClr val="accent6">
                  <a:lumMod val="60000"/>
                  <a:alpha val="75000"/>
                </a:schemeClr>
              </a:solidFill>
              <a:ln w="25400">
                <a:noFill/>
              </a:ln>
              <a:effectLst/>
            </c:spPr>
          </c:dPt>
          <c:dPt>
            <c:idx val="12"/>
            <c:invertIfNegative val="0"/>
            <c:bubble3D val="0"/>
            <c:spPr>
              <a:solidFill>
                <a:schemeClr val="accent1">
                  <a:lumMod val="80000"/>
                  <a:lumOff val="20000"/>
                  <a:alpha val="75000"/>
                </a:schemeClr>
              </a:solidFill>
              <a:ln w="25400">
                <a:noFill/>
              </a:ln>
              <a:effectLst/>
            </c:spPr>
          </c:dPt>
          <c:dPt>
            <c:idx val="13"/>
            <c:invertIfNegative val="0"/>
            <c:bubble3D val="0"/>
            <c:spPr>
              <a:solidFill>
                <a:schemeClr val="accent2">
                  <a:lumMod val="80000"/>
                  <a:lumOff val="20000"/>
                  <a:alpha val="75000"/>
                </a:schemeClr>
              </a:solidFill>
              <a:ln w="25400">
                <a:noFill/>
              </a:ln>
              <a:effectLst/>
            </c:spPr>
          </c:dPt>
          <c:dPt>
            <c:idx val="14"/>
            <c:invertIfNegative val="0"/>
            <c:bubble3D val="0"/>
            <c:spPr>
              <a:solidFill>
                <a:schemeClr val="accent3">
                  <a:lumMod val="80000"/>
                  <a:lumOff val="20000"/>
                  <a:alpha val="75000"/>
                </a:schemeClr>
              </a:solidFill>
              <a:ln w="25400">
                <a:noFill/>
              </a:ln>
              <a:effectLst/>
            </c:spPr>
          </c:dPt>
          <c:dPt>
            <c:idx val="15"/>
            <c:invertIfNegative val="0"/>
            <c:bubble3D val="0"/>
            <c:spPr>
              <a:solidFill>
                <a:schemeClr val="accent4">
                  <a:lumMod val="80000"/>
                  <a:lumOff val="20000"/>
                  <a:alpha val="75000"/>
                </a:schemeClr>
              </a:solidFill>
              <a:ln w="25400">
                <a:noFill/>
              </a:ln>
              <a:effectLst/>
            </c:spPr>
          </c:dPt>
          <c:dPt>
            <c:idx val="16"/>
            <c:invertIfNegative val="0"/>
            <c:bubble3D val="0"/>
            <c:spPr>
              <a:solidFill>
                <a:schemeClr val="accent5">
                  <a:lumMod val="80000"/>
                  <a:lumOff val="20000"/>
                  <a:alpha val="75000"/>
                </a:schemeClr>
              </a:solidFill>
              <a:ln w="25400">
                <a:noFill/>
              </a:ln>
              <a:effectLst/>
            </c:spPr>
          </c:dPt>
          <c:dPt>
            <c:idx val="17"/>
            <c:invertIfNegative val="0"/>
            <c:bubble3D val="0"/>
            <c:spPr>
              <a:solidFill>
                <a:schemeClr val="accent6">
                  <a:lumMod val="80000"/>
                  <a:lumOff val="20000"/>
                  <a:alpha val="75000"/>
                </a:schemeClr>
              </a:solidFill>
              <a:ln w="25400">
                <a:noFill/>
              </a:ln>
              <a:effectLst/>
            </c:spPr>
          </c:dPt>
          <c:dPt>
            <c:idx val="18"/>
            <c:invertIfNegative val="0"/>
            <c:bubble3D val="0"/>
            <c:spPr>
              <a:solidFill>
                <a:schemeClr val="accent1">
                  <a:lumMod val="80000"/>
                  <a:alpha val="75000"/>
                </a:schemeClr>
              </a:solidFill>
              <a:ln w="25400">
                <a:noFill/>
              </a:ln>
              <a:effectLst/>
            </c:spPr>
          </c:dPt>
          <c:cat>
            <c:strRef>
              <c:f>'Ratio 2015 (Sorted)'!$B$3:$B$21</c:f>
              <c:strCache>
                <c:ptCount val="19"/>
                <c:pt idx="0">
                  <c:v>LIC</c:v>
                </c:pt>
                <c:pt idx="1">
                  <c:v>HDFC Life</c:v>
                </c:pt>
                <c:pt idx="2">
                  <c:v>ICICI Prudential</c:v>
                </c:pt>
                <c:pt idx="3">
                  <c:v>Max Life</c:v>
                </c:pt>
                <c:pt idx="4">
                  <c:v>Birla SunLife</c:v>
                </c:pt>
                <c:pt idx="5">
                  <c:v>Kotak Life</c:v>
                </c:pt>
                <c:pt idx="6">
                  <c:v>Tata AIA</c:v>
                </c:pt>
                <c:pt idx="7">
                  <c:v>SBI Life</c:v>
                </c:pt>
                <c:pt idx="8">
                  <c:v>PNB MetLife</c:v>
                </c:pt>
                <c:pt idx="9">
                  <c:v>Exide Life</c:v>
                </c:pt>
                <c:pt idx="10">
                  <c:v>Reliance Life</c:v>
                </c:pt>
                <c:pt idx="11">
                  <c:v>Future Generali</c:v>
                </c:pt>
                <c:pt idx="12">
                  <c:v>IDBI Federal</c:v>
                </c:pt>
                <c:pt idx="13">
                  <c:v>Canara HSBC</c:v>
                </c:pt>
                <c:pt idx="14">
                  <c:v>DHFL Pramerica</c:v>
                </c:pt>
                <c:pt idx="15">
                  <c:v>Aegon Religare</c:v>
                </c:pt>
                <c:pt idx="16">
                  <c:v>SUD Life</c:v>
                </c:pt>
                <c:pt idx="17">
                  <c:v>India First</c:v>
                </c:pt>
                <c:pt idx="18">
                  <c:v>Edelweiss Tokio</c:v>
                </c:pt>
              </c:strCache>
            </c:strRef>
          </c:cat>
          <c:val>
            <c:numRef>
              <c:f>'Ratio 2015 (Sorted)'!$O$3:$O$21</c:f>
              <c:numCache>
                <c:formatCode>0.0%</c:formatCode>
                <c:ptCount val="19"/>
                <c:pt idx="0">
                  <c:v>0.15632820686964821</c:v>
                </c:pt>
                <c:pt idx="1">
                  <c:v>0.14244522401526749</c:v>
                </c:pt>
                <c:pt idx="2">
                  <c:v>0.14406806729181021</c:v>
                </c:pt>
                <c:pt idx="3">
                  <c:v>0.24358754209846106</c:v>
                </c:pt>
                <c:pt idx="4">
                  <c:v>0.21097623060168297</c:v>
                </c:pt>
                <c:pt idx="5">
                  <c:v>0.28019059168417265</c:v>
                </c:pt>
                <c:pt idx="6">
                  <c:v>0.34197529619036565</c:v>
                </c:pt>
                <c:pt idx="7">
                  <c:v>0.13845675979011388</c:v>
                </c:pt>
                <c:pt idx="8">
                  <c:v>0.30151396940450415</c:v>
                </c:pt>
                <c:pt idx="9">
                  <c:v>0.31856073997847173</c:v>
                </c:pt>
                <c:pt idx="10">
                  <c:v>0.38100493616040021</c:v>
                </c:pt>
                <c:pt idx="11">
                  <c:v>0.43663510006351713</c:v>
                </c:pt>
                <c:pt idx="12">
                  <c:v>0.25893588734332723</c:v>
                </c:pt>
                <c:pt idx="13">
                  <c:v>0.18910866017193806</c:v>
                </c:pt>
                <c:pt idx="14">
                  <c:v>0.40980382714326252</c:v>
                </c:pt>
                <c:pt idx="15">
                  <c:v>0.63531769336029564</c:v>
                </c:pt>
                <c:pt idx="16">
                  <c:v>0.27265797804808012</c:v>
                </c:pt>
                <c:pt idx="17">
                  <c:v>0.11288380776335569</c:v>
                </c:pt>
                <c:pt idx="18">
                  <c:v>1.0590044033059496</c:v>
                </c:pt>
              </c:numCache>
            </c:numRef>
          </c:val>
        </c:ser>
        <c:dLbls>
          <c:showLegendKey val="0"/>
          <c:showVal val="0"/>
          <c:showCatName val="0"/>
          <c:showSerName val="0"/>
          <c:showPercent val="0"/>
          <c:showBubbleSize val="0"/>
        </c:dLbls>
        <c:gapWidth val="150"/>
        <c:axId val="287027704"/>
        <c:axId val="287030056"/>
      </c:barChart>
      <c:catAx>
        <c:axId val="2870277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030056"/>
        <c:crosses val="autoZero"/>
        <c:auto val="1"/>
        <c:lblAlgn val="ctr"/>
        <c:lblOffset val="100"/>
        <c:noMultiLvlLbl val="0"/>
      </c:catAx>
      <c:valAx>
        <c:axId val="287030056"/>
        <c:scaling>
          <c:orientation val="minMax"/>
          <c:max val="1.100000000000000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027704"/>
        <c:crosses val="autoZero"/>
        <c:crossBetween val="between"/>
        <c:majorUnit val="0.1"/>
      </c:valAx>
      <c:spPr>
        <a:gradFill flip="none" rotWithShape="1">
          <a:gsLst>
            <a:gs pos="55000">
              <a:schemeClr val="accent1">
                <a:lumMod val="20000"/>
                <a:lumOff val="80000"/>
              </a:schemeClr>
            </a:gs>
            <a:gs pos="59000">
              <a:schemeClr val="accent2">
                <a:lumMod val="45000"/>
                <a:lumOff val="55000"/>
              </a:schemeClr>
            </a:gs>
          </a:gsLst>
          <a:lin ang="0" scaled="0"/>
          <a:tileRect/>
        </a:gra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Commission</a:t>
            </a:r>
            <a:r>
              <a:rPr lang="en-US" baseline="0"/>
              <a:t> Ratio</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'Ratio 2015 (Detail)'!$M$1:$R$1</c:f>
              <c:strCache>
                <c:ptCount val="1"/>
                <c:pt idx="0">
                  <c:v>Total</c:v>
                </c:pt>
              </c:strCache>
            </c:strRef>
          </c:tx>
          <c:spPr>
            <a:solidFill>
              <a:schemeClr val="accent1"/>
            </a:solidFill>
            <a:ln>
              <a:noFill/>
            </a:ln>
            <a:effectLst/>
          </c:spPr>
          <c:invertIfNegative val="0"/>
          <c:cat>
            <c:strRef>
              <c:f>'Ratio 2015 (Detail)'!$B$3:$B$10</c:f>
              <c:strCache>
                <c:ptCount val="8"/>
                <c:pt idx="0">
                  <c:v>HDFC Life</c:v>
                </c:pt>
                <c:pt idx="1">
                  <c:v>ICICI Prudential</c:v>
                </c:pt>
                <c:pt idx="2">
                  <c:v>Max Life</c:v>
                </c:pt>
                <c:pt idx="3">
                  <c:v>Birla SunLife</c:v>
                </c:pt>
                <c:pt idx="4">
                  <c:v>IDBI Federal</c:v>
                </c:pt>
                <c:pt idx="5">
                  <c:v>DHFL Pramerica</c:v>
                </c:pt>
                <c:pt idx="6">
                  <c:v>SUD Life</c:v>
                </c:pt>
                <c:pt idx="7">
                  <c:v>Edelweiss Tokio</c:v>
                </c:pt>
              </c:strCache>
            </c:strRef>
          </c:cat>
          <c:val>
            <c:numRef>
              <c:f>'Ratio 2015 (Detail)'!$N$3:$N$10</c:f>
              <c:numCache>
                <c:formatCode>0.0%</c:formatCode>
                <c:ptCount val="8"/>
                <c:pt idx="0">
                  <c:v>4.2041706059779499E-2</c:v>
                </c:pt>
                <c:pt idx="1">
                  <c:v>3.6139421397313937E-2</c:v>
                </c:pt>
                <c:pt idx="2">
                  <c:v>9.1613275561005861E-2</c:v>
                </c:pt>
                <c:pt idx="3">
                  <c:v>4.4594608073958833E-2</c:v>
                </c:pt>
                <c:pt idx="4">
                  <c:v>6.7348020636021785E-2</c:v>
                </c:pt>
                <c:pt idx="5">
                  <c:v>3.6016762966935227E-2</c:v>
                </c:pt>
                <c:pt idx="6">
                  <c:v>7.4356131130562109E-2</c:v>
                </c:pt>
                <c:pt idx="7">
                  <c:v>0.10306076893675335</c:v>
                </c:pt>
              </c:numCache>
            </c:numRef>
          </c:val>
        </c:ser>
        <c:ser>
          <c:idx val="1"/>
          <c:order val="1"/>
          <c:tx>
            <c:strRef>
              <c:f>'Ratio 2015 (Detail)'!$S$1:$W$1</c:f>
              <c:strCache>
                <c:ptCount val="1"/>
                <c:pt idx="0">
                  <c:v>Participating</c:v>
                </c:pt>
              </c:strCache>
            </c:strRef>
          </c:tx>
          <c:spPr>
            <a:solidFill>
              <a:schemeClr val="accent2"/>
            </a:solidFill>
            <a:ln>
              <a:noFill/>
            </a:ln>
            <a:effectLst/>
          </c:spPr>
          <c:invertIfNegative val="0"/>
          <c:val>
            <c:numRef>
              <c:f>'Ratio 2015 (Detail)'!$T$3:$T$10</c:f>
              <c:numCache>
                <c:formatCode>0.0%</c:formatCode>
                <c:ptCount val="8"/>
                <c:pt idx="0">
                  <c:v>5.8343332402827616E-2</c:v>
                </c:pt>
                <c:pt idx="1">
                  <c:v>0.10073176124553311</c:v>
                </c:pt>
                <c:pt idx="2">
                  <c:v>0.11622677233150447</c:v>
                </c:pt>
                <c:pt idx="3">
                  <c:v>0.19393752062848255</c:v>
                </c:pt>
                <c:pt idx="4">
                  <c:v>0.1848288609286271</c:v>
                </c:pt>
                <c:pt idx="5">
                  <c:v>0.16448033067118115</c:v>
                </c:pt>
                <c:pt idx="6">
                  <c:v>0.12188760986604387</c:v>
                </c:pt>
                <c:pt idx="7">
                  <c:v>0.11081433958762749</c:v>
                </c:pt>
              </c:numCache>
            </c:numRef>
          </c:val>
        </c:ser>
        <c:ser>
          <c:idx val="2"/>
          <c:order val="2"/>
          <c:tx>
            <c:strRef>
              <c:f>'Ratio 2015 (Detail)'!$X$1:$AB$1</c:f>
              <c:strCache>
                <c:ptCount val="1"/>
                <c:pt idx="0">
                  <c:v>Non-Participating</c:v>
                </c:pt>
              </c:strCache>
            </c:strRef>
          </c:tx>
          <c:spPr>
            <a:solidFill>
              <a:schemeClr val="accent3"/>
            </a:solidFill>
            <a:ln>
              <a:noFill/>
            </a:ln>
            <a:effectLst/>
          </c:spPr>
          <c:invertIfNegative val="0"/>
          <c:val>
            <c:numRef>
              <c:f>'Ratio 2015 (Detail)'!$Y$3:$Y$10</c:f>
              <c:numCache>
                <c:formatCode>0.0%</c:formatCode>
                <c:ptCount val="8"/>
                <c:pt idx="0">
                  <c:v>3.6104443477996656E-2</c:v>
                </c:pt>
                <c:pt idx="1">
                  <c:v>3.4907682875443088E-2</c:v>
                </c:pt>
                <c:pt idx="2">
                  <c:v>0.11046043460743779</c:v>
                </c:pt>
                <c:pt idx="3">
                  <c:v>6.2496597343590712E-2</c:v>
                </c:pt>
                <c:pt idx="4">
                  <c:v>4.6482457683610444E-2</c:v>
                </c:pt>
                <c:pt idx="5">
                  <c:v>6.6339470818303187E-2</c:v>
                </c:pt>
                <c:pt idx="6">
                  <c:v>0.17607149739039185</c:v>
                </c:pt>
                <c:pt idx="7">
                  <c:v>0.14633223057545219</c:v>
                </c:pt>
              </c:numCache>
            </c:numRef>
          </c:val>
        </c:ser>
        <c:ser>
          <c:idx val="3"/>
          <c:order val="3"/>
          <c:tx>
            <c:strRef>
              <c:f>'Ratio 2015 (Detail)'!$AC$1:$AG$1</c:f>
              <c:strCache>
                <c:ptCount val="1"/>
                <c:pt idx="0">
                  <c:v>Linked</c:v>
                </c:pt>
              </c:strCache>
            </c:strRef>
          </c:tx>
          <c:spPr>
            <a:solidFill>
              <a:schemeClr val="accent4"/>
            </a:solidFill>
            <a:ln>
              <a:noFill/>
            </a:ln>
            <a:effectLst/>
          </c:spPr>
          <c:invertIfNegative val="0"/>
          <c:val>
            <c:numRef>
              <c:f>'Ratio 2015 (Detail)'!$AD$3:$AD$10</c:f>
              <c:numCache>
                <c:formatCode>0.0%</c:formatCode>
                <c:ptCount val="8"/>
                <c:pt idx="0">
                  <c:v>4.1852875573976898E-2</c:v>
                </c:pt>
                <c:pt idx="1">
                  <c:v>2.8572358321123183E-2</c:v>
                </c:pt>
                <c:pt idx="2">
                  <c:v>3.5989785941963233E-2</c:v>
                </c:pt>
                <c:pt idx="3">
                  <c:v>3.4639254827728984E-2</c:v>
                </c:pt>
                <c:pt idx="4">
                  <c:v>2.4606782533539668E-2</c:v>
                </c:pt>
                <c:pt idx="5">
                  <c:v>1.2636660876673136E-2</c:v>
                </c:pt>
                <c:pt idx="6">
                  <c:v>4.5111278145128587E-2</c:v>
                </c:pt>
                <c:pt idx="7">
                  <c:v>5.5859013555404902E-2</c:v>
                </c:pt>
              </c:numCache>
            </c:numRef>
          </c:val>
        </c:ser>
        <c:ser>
          <c:idx val="4"/>
          <c:order val="4"/>
          <c:tx>
            <c:strRef>
              <c:f>'Ratio 2015 (Detail)'!$AH$1:$AL$1</c:f>
              <c:strCache>
                <c:ptCount val="1"/>
                <c:pt idx="0">
                  <c:v>Group</c:v>
                </c:pt>
              </c:strCache>
            </c:strRef>
          </c:tx>
          <c:spPr>
            <a:solidFill>
              <a:schemeClr val="accent5"/>
            </a:solidFill>
            <a:ln>
              <a:noFill/>
            </a:ln>
            <a:effectLst/>
          </c:spPr>
          <c:invertIfNegative val="0"/>
          <c:val>
            <c:numRef>
              <c:f>'Ratio 2015 (Detail)'!$AI$3:$AI$10</c:f>
              <c:numCache>
                <c:formatCode>0.0%</c:formatCode>
                <c:ptCount val="8"/>
                <c:pt idx="0">
                  <c:v>3.6007097275850741E-5</c:v>
                </c:pt>
                <c:pt idx="1">
                  <c:v>6.8358372321530989E-6</c:v>
                </c:pt>
                <c:pt idx="2">
                  <c:v>2.0409490786105137E-3</c:v>
                </c:pt>
                <c:pt idx="3">
                  <c:v>6.6286630410625311E-4</c:v>
                </c:pt>
                <c:pt idx="4">
                  <c:v>1.6865445261945861E-2</c:v>
                </c:pt>
                <c:pt idx="5">
                  <c:v>4.030525423393033E-5</c:v>
                </c:pt>
                <c:pt idx="6">
                  <c:v>4.9462987829354218E-4</c:v>
                </c:pt>
                <c:pt idx="7">
                  <c:v>1.1959939526003109E-3</c:v>
                </c:pt>
              </c:numCache>
            </c:numRef>
          </c:val>
        </c:ser>
        <c:dLbls>
          <c:showLegendKey val="0"/>
          <c:showVal val="0"/>
          <c:showCatName val="0"/>
          <c:showSerName val="0"/>
          <c:showPercent val="0"/>
          <c:showBubbleSize val="0"/>
        </c:dLbls>
        <c:gapWidth val="219"/>
        <c:overlap val="-27"/>
        <c:axId val="287029272"/>
        <c:axId val="287023784"/>
      </c:barChart>
      <c:catAx>
        <c:axId val="287029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023784"/>
        <c:crosses val="autoZero"/>
        <c:auto val="1"/>
        <c:lblAlgn val="ctr"/>
        <c:lblOffset val="100"/>
        <c:noMultiLvlLbl val="0"/>
      </c:catAx>
      <c:valAx>
        <c:axId val="287023784"/>
        <c:scaling>
          <c:orientation val="minMax"/>
          <c:max val="0.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029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Opex Ratio</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tx>
            <c:strRef>
              <c:f>'Ratio 2015 (Sorted)'!$B$2</c:f>
              <c:strCache>
                <c:ptCount val="1"/>
                <c:pt idx="0">
                  <c:v>Company</c:v>
                </c:pt>
              </c:strCache>
            </c:strRef>
          </c:tx>
          <c:invertIfNegative val="0"/>
          <c:dPt>
            <c:idx val="0"/>
            <c:invertIfNegative val="0"/>
            <c:bubble3D val="0"/>
            <c:spPr>
              <a:solidFill>
                <a:schemeClr val="accent1">
                  <a:alpha val="75000"/>
                </a:schemeClr>
              </a:solidFill>
              <a:ln>
                <a:noFill/>
              </a:ln>
              <a:effectLst/>
            </c:spPr>
          </c:dPt>
          <c:dPt>
            <c:idx val="1"/>
            <c:invertIfNegative val="0"/>
            <c:bubble3D val="0"/>
            <c:spPr>
              <a:solidFill>
                <a:schemeClr val="accent2">
                  <a:alpha val="75000"/>
                </a:schemeClr>
              </a:solidFill>
              <a:ln>
                <a:noFill/>
              </a:ln>
              <a:effectLst/>
            </c:spPr>
          </c:dPt>
          <c:dPt>
            <c:idx val="2"/>
            <c:invertIfNegative val="0"/>
            <c:bubble3D val="0"/>
            <c:spPr>
              <a:solidFill>
                <a:schemeClr val="accent3">
                  <a:alpha val="75000"/>
                </a:schemeClr>
              </a:solidFill>
              <a:ln>
                <a:noFill/>
              </a:ln>
              <a:effectLst/>
            </c:spPr>
          </c:dPt>
          <c:dPt>
            <c:idx val="3"/>
            <c:invertIfNegative val="0"/>
            <c:bubble3D val="0"/>
            <c:spPr>
              <a:solidFill>
                <a:schemeClr val="accent4">
                  <a:alpha val="75000"/>
                </a:schemeClr>
              </a:solidFill>
              <a:ln>
                <a:noFill/>
              </a:ln>
              <a:effectLst/>
            </c:spPr>
          </c:dPt>
          <c:dPt>
            <c:idx val="4"/>
            <c:invertIfNegative val="0"/>
            <c:bubble3D val="0"/>
            <c:spPr>
              <a:solidFill>
                <a:schemeClr val="accent5">
                  <a:alpha val="75000"/>
                </a:schemeClr>
              </a:solidFill>
              <a:ln>
                <a:noFill/>
              </a:ln>
              <a:effectLst/>
            </c:spPr>
          </c:dPt>
          <c:dPt>
            <c:idx val="5"/>
            <c:invertIfNegative val="0"/>
            <c:bubble3D val="0"/>
            <c:spPr>
              <a:solidFill>
                <a:schemeClr val="accent6">
                  <a:alpha val="75000"/>
                </a:schemeClr>
              </a:solidFill>
              <a:ln>
                <a:noFill/>
              </a:ln>
              <a:effectLst/>
            </c:spPr>
          </c:dPt>
          <c:dPt>
            <c:idx val="6"/>
            <c:invertIfNegative val="0"/>
            <c:bubble3D val="0"/>
            <c:spPr>
              <a:solidFill>
                <a:schemeClr val="accent1">
                  <a:lumMod val="60000"/>
                  <a:alpha val="75000"/>
                </a:schemeClr>
              </a:solidFill>
              <a:ln>
                <a:noFill/>
              </a:ln>
              <a:effectLst/>
            </c:spPr>
          </c:dPt>
          <c:dPt>
            <c:idx val="7"/>
            <c:invertIfNegative val="0"/>
            <c:bubble3D val="0"/>
            <c:spPr>
              <a:solidFill>
                <a:schemeClr val="accent2">
                  <a:lumMod val="60000"/>
                  <a:alpha val="75000"/>
                </a:schemeClr>
              </a:solidFill>
              <a:ln>
                <a:noFill/>
              </a:ln>
              <a:effectLst/>
            </c:spPr>
          </c:dPt>
          <c:dPt>
            <c:idx val="8"/>
            <c:invertIfNegative val="0"/>
            <c:bubble3D val="0"/>
            <c:spPr>
              <a:solidFill>
                <a:schemeClr val="accent3">
                  <a:lumMod val="60000"/>
                  <a:alpha val="75000"/>
                </a:schemeClr>
              </a:solidFill>
              <a:ln>
                <a:noFill/>
              </a:ln>
              <a:effectLst/>
            </c:spPr>
          </c:dPt>
          <c:dPt>
            <c:idx val="9"/>
            <c:invertIfNegative val="0"/>
            <c:bubble3D val="0"/>
            <c:spPr>
              <a:solidFill>
                <a:schemeClr val="accent4">
                  <a:lumMod val="60000"/>
                  <a:alpha val="75000"/>
                </a:schemeClr>
              </a:solidFill>
              <a:ln>
                <a:noFill/>
              </a:ln>
              <a:effectLst/>
            </c:spPr>
          </c:dPt>
          <c:dPt>
            <c:idx val="10"/>
            <c:invertIfNegative val="0"/>
            <c:bubble3D val="0"/>
            <c:spPr>
              <a:solidFill>
                <a:schemeClr val="accent5">
                  <a:lumMod val="60000"/>
                  <a:alpha val="75000"/>
                </a:schemeClr>
              </a:solidFill>
              <a:ln>
                <a:noFill/>
              </a:ln>
              <a:effectLst/>
            </c:spPr>
          </c:dPt>
          <c:dPt>
            <c:idx val="11"/>
            <c:invertIfNegative val="0"/>
            <c:bubble3D val="0"/>
            <c:spPr>
              <a:solidFill>
                <a:schemeClr val="accent6">
                  <a:lumMod val="60000"/>
                  <a:alpha val="75000"/>
                </a:schemeClr>
              </a:solidFill>
              <a:ln>
                <a:noFill/>
              </a:ln>
              <a:effectLst/>
            </c:spPr>
          </c:dPt>
          <c:dPt>
            <c:idx val="12"/>
            <c:invertIfNegative val="0"/>
            <c:bubble3D val="0"/>
            <c:spPr>
              <a:solidFill>
                <a:schemeClr val="accent1">
                  <a:lumMod val="80000"/>
                  <a:lumOff val="20000"/>
                  <a:alpha val="75000"/>
                </a:schemeClr>
              </a:solidFill>
              <a:ln>
                <a:noFill/>
              </a:ln>
              <a:effectLst/>
            </c:spPr>
          </c:dPt>
          <c:dPt>
            <c:idx val="13"/>
            <c:invertIfNegative val="0"/>
            <c:bubble3D val="0"/>
            <c:spPr>
              <a:solidFill>
                <a:schemeClr val="accent2">
                  <a:lumMod val="80000"/>
                  <a:lumOff val="20000"/>
                  <a:alpha val="75000"/>
                </a:schemeClr>
              </a:solidFill>
              <a:ln>
                <a:noFill/>
              </a:ln>
              <a:effectLst/>
            </c:spPr>
          </c:dPt>
          <c:dPt>
            <c:idx val="14"/>
            <c:invertIfNegative val="0"/>
            <c:bubble3D val="0"/>
            <c:spPr>
              <a:solidFill>
                <a:schemeClr val="accent3">
                  <a:lumMod val="80000"/>
                  <a:lumOff val="20000"/>
                  <a:alpha val="75000"/>
                </a:schemeClr>
              </a:solidFill>
              <a:ln>
                <a:noFill/>
              </a:ln>
              <a:effectLst/>
            </c:spPr>
          </c:dPt>
          <c:dPt>
            <c:idx val="15"/>
            <c:invertIfNegative val="0"/>
            <c:bubble3D val="0"/>
            <c:spPr>
              <a:solidFill>
                <a:schemeClr val="accent4">
                  <a:lumMod val="80000"/>
                  <a:lumOff val="20000"/>
                  <a:alpha val="75000"/>
                </a:schemeClr>
              </a:solidFill>
              <a:ln>
                <a:noFill/>
              </a:ln>
              <a:effectLst/>
            </c:spPr>
          </c:dPt>
          <c:dPt>
            <c:idx val="16"/>
            <c:invertIfNegative val="0"/>
            <c:bubble3D val="0"/>
            <c:spPr>
              <a:solidFill>
                <a:schemeClr val="accent5">
                  <a:lumMod val="80000"/>
                  <a:lumOff val="20000"/>
                  <a:alpha val="75000"/>
                </a:schemeClr>
              </a:solidFill>
              <a:ln>
                <a:noFill/>
              </a:ln>
              <a:effectLst/>
            </c:spPr>
          </c:dPt>
          <c:dPt>
            <c:idx val="17"/>
            <c:invertIfNegative val="0"/>
            <c:bubble3D val="0"/>
            <c:spPr>
              <a:solidFill>
                <a:schemeClr val="accent6">
                  <a:lumMod val="80000"/>
                  <a:lumOff val="20000"/>
                  <a:alpha val="75000"/>
                </a:schemeClr>
              </a:solidFill>
              <a:ln>
                <a:noFill/>
              </a:ln>
              <a:effectLst/>
            </c:spPr>
          </c:dPt>
          <c:dPt>
            <c:idx val="18"/>
            <c:invertIfNegative val="0"/>
            <c:bubble3D val="0"/>
            <c:spPr>
              <a:solidFill>
                <a:schemeClr val="accent1">
                  <a:lumMod val="80000"/>
                  <a:alpha val="75000"/>
                </a:schemeClr>
              </a:solidFill>
              <a:ln>
                <a:noFill/>
              </a:ln>
              <a:effectLst/>
            </c:spPr>
          </c:dPt>
          <c:cat>
            <c:strRef>
              <c:f>'Ratio 2015 (Sorted)'!$B$3:$B$21</c:f>
              <c:strCache>
                <c:ptCount val="19"/>
                <c:pt idx="0">
                  <c:v>LIC</c:v>
                </c:pt>
                <c:pt idx="1">
                  <c:v>HDFC Life</c:v>
                </c:pt>
                <c:pt idx="2">
                  <c:v>ICICI Prudential</c:v>
                </c:pt>
                <c:pt idx="3">
                  <c:v>Max Life</c:v>
                </c:pt>
                <c:pt idx="4">
                  <c:v>Birla SunLife</c:v>
                </c:pt>
                <c:pt idx="5">
                  <c:v>Kotak Life</c:v>
                </c:pt>
                <c:pt idx="6">
                  <c:v>Tata AIA</c:v>
                </c:pt>
                <c:pt idx="7">
                  <c:v>SBI Life</c:v>
                </c:pt>
                <c:pt idx="8">
                  <c:v>PNB MetLife</c:v>
                </c:pt>
                <c:pt idx="9">
                  <c:v>Exide Life</c:v>
                </c:pt>
                <c:pt idx="10">
                  <c:v>Reliance Life</c:v>
                </c:pt>
                <c:pt idx="11">
                  <c:v>Future Generali</c:v>
                </c:pt>
                <c:pt idx="12">
                  <c:v>IDBI Federal</c:v>
                </c:pt>
                <c:pt idx="13">
                  <c:v>Canara HSBC</c:v>
                </c:pt>
                <c:pt idx="14">
                  <c:v>DHFL Pramerica</c:v>
                </c:pt>
                <c:pt idx="15">
                  <c:v>Aegon Religare</c:v>
                </c:pt>
                <c:pt idx="16">
                  <c:v>SUD Life</c:v>
                </c:pt>
                <c:pt idx="17">
                  <c:v>India First</c:v>
                </c:pt>
                <c:pt idx="18">
                  <c:v>Edelweiss Tokio</c:v>
                </c:pt>
              </c:strCache>
            </c:strRef>
          </c:cat>
          <c:val>
            <c:numRef>
              <c:f>'Ratio 2015 (Sorted)'!$M$3:$M$21</c:f>
              <c:numCache>
                <c:formatCode>0.0%</c:formatCode>
                <c:ptCount val="19"/>
                <c:pt idx="0">
                  <c:v>8.5581518960915537E-2</c:v>
                </c:pt>
                <c:pt idx="1">
                  <c:v>0.10040351795548799</c:v>
                </c:pt>
                <c:pt idx="2">
                  <c:v>0.10792864589449629</c:v>
                </c:pt>
                <c:pt idx="3">
                  <c:v>0.15197426653745522</c:v>
                </c:pt>
                <c:pt idx="4">
                  <c:v>0.16638162252772412</c:v>
                </c:pt>
                <c:pt idx="5">
                  <c:v>0.22022666542332728</c:v>
                </c:pt>
                <c:pt idx="6">
                  <c:v>0.29805308167964639</c:v>
                </c:pt>
                <c:pt idx="7">
                  <c:v>9.1537709131163672E-2</c:v>
                </c:pt>
                <c:pt idx="8">
                  <c:v>0.24526774857875422</c:v>
                </c:pt>
                <c:pt idx="9">
                  <c:v>0.25654908134018112</c:v>
                </c:pt>
                <c:pt idx="10">
                  <c:v>0.32026123494551578</c:v>
                </c:pt>
                <c:pt idx="11">
                  <c:v>0.38529493441580598</c:v>
                </c:pt>
                <c:pt idx="12">
                  <c:v>0.19158786670730546</c:v>
                </c:pt>
                <c:pt idx="13">
                  <c:v>0.15969040967387393</c:v>
                </c:pt>
                <c:pt idx="14">
                  <c:v>0.37378706417632729</c:v>
                </c:pt>
                <c:pt idx="15">
                  <c:v>0.5733276633245088</c:v>
                </c:pt>
                <c:pt idx="16">
                  <c:v>0.19830184691751801</c:v>
                </c:pt>
                <c:pt idx="17">
                  <c:v>9.4915583370102127E-2</c:v>
                </c:pt>
                <c:pt idx="18">
                  <c:v>0.95594363436919616</c:v>
                </c:pt>
              </c:numCache>
            </c:numRef>
          </c:val>
        </c:ser>
        <c:dLbls>
          <c:showLegendKey val="0"/>
          <c:showVal val="0"/>
          <c:showCatName val="0"/>
          <c:showSerName val="0"/>
          <c:showPercent val="0"/>
          <c:showBubbleSize val="0"/>
        </c:dLbls>
        <c:gapWidth val="150"/>
        <c:axId val="286434648"/>
        <c:axId val="286433864"/>
      </c:barChart>
      <c:catAx>
        <c:axId val="2864346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6433864"/>
        <c:crosses val="autoZero"/>
        <c:auto val="1"/>
        <c:lblAlgn val="ctr"/>
        <c:lblOffset val="100"/>
        <c:noMultiLvlLbl val="0"/>
      </c:catAx>
      <c:valAx>
        <c:axId val="28643386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6434648"/>
        <c:crosses val="autoZero"/>
        <c:crossBetween val="between"/>
        <c:majorUnit val="0.1"/>
      </c:valAx>
      <c:spPr>
        <a:gradFill flip="none" rotWithShape="1">
          <a:gsLst>
            <a:gs pos="100000">
              <a:srgbClr val="92D050"/>
            </a:gs>
            <a:gs pos="61000">
              <a:schemeClr val="accent1">
                <a:lumMod val="20000"/>
                <a:lumOff val="80000"/>
              </a:schemeClr>
            </a:gs>
            <a:gs pos="80000">
              <a:schemeClr val="accent2">
                <a:lumMod val="45000"/>
                <a:lumOff val="55000"/>
              </a:schemeClr>
            </a:gs>
          </a:gsLst>
          <a:lin ang="5400000" scaled="0"/>
          <a:tileRect/>
        </a:gra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Opex</a:t>
            </a:r>
            <a:r>
              <a:rPr lang="en-US" baseline="0"/>
              <a:t> Ratio - Line of Business</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'Ratio 2015 (Detail) HSBC'!$M$1:$R$1</c:f>
              <c:strCache>
                <c:ptCount val="1"/>
                <c:pt idx="0">
                  <c:v>Total</c:v>
                </c:pt>
              </c:strCache>
            </c:strRef>
          </c:tx>
          <c:spPr>
            <a:solidFill>
              <a:schemeClr val="accent1"/>
            </a:solidFill>
            <a:ln>
              <a:noFill/>
            </a:ln>
            <a:effectLst/>
          </c:spPr>
          <c:invertIfNegative val="0"/>
          <c:cat>
            <c:strRef>
              <c:f>'Ratio 2015 (Detail) HSBC'!$B$3:$B$11</c:f>
              <c:strCache>
                <c:ptCount val="9"/>
                <c:pt idx="0">
                  <c:v>HDFC Life</c:v>
                </c:pt>
                <c:pt idx="1">
                  <c:v>ICICI Prudential</c:v>
                </c:pt>
                <c:pt idx="2">
                  <c:v>Max Life</c:v>
                </c:pt>
                <c:pt idx="3">
                  <c:v>Birla SunLife</c:v>
                </c:pt>
                <c:pt idx="4">
                  <c:v>IDBI Federal</c:v>
                </c:pt>
                <c:pt idx="5">
                  <c:v>Canara HSBC</c:v>
                </c:pt>
                <c:pt idx="6">
                  <c:v>DHFL Pramerica</c:v>
                </c:pt>
                <c:pt idx="7">
                  <c:v>SUD Life</c:v>
                </c:pt>
                <c:pt idx="8">
                  <c:v>Edelweiss Tokio</c:v>
                </c:pt>
              </c:strCache>
            </c:strRef>
          </c:cat>
          <c:val>
            <c:numRef>
              <c:f>'Ratio 2015 (Detail) HSBC'!$M$3:$M$11</c:f>
              <c:numCache>
                <c:formatCode>0.0%</c:formatCode>
                <c:ptCount val="9"/>
                <c:pt idx="0">
                  <c:v>0.10040351795548799</c:v>
                </c:pt>
                <c:pt idx="1">
                  <c:v>0.10792864589449629</c:v>
                </c:pt>
                <c:pt idx="2">
                  <c:v>0.15197426653745522</c:v>
                </c:pt>
                <c:pt idx="3">
                  <c:v>0.16638162252772412</c:v>
                </c:pt>
                <c:pt idx="4">
                  <c:v>0.19158786670730546</c:v>
                </c:pt>
                <c:pt idx="5">
                  <c:v>0.15969040967387393</c:v>
                </c:pt>
                <c:pt idx="6">
                  <c:v>0.37378706417632729</c:v>
                </c:pt>
                <c:pt idx="7">
                  <c:v>0.19830184691751801</c:v>
                </c:pt>
                <c:pt idx="8">
                  <c:v>0.95594363436919616</c:v>
                </c:pt>
              </c:numCache>
            </c:numRef>
          </c:val>
        </c:ser>
        <c:ser>
          <c:idx val="1"/>
          <c:order val="1"/>
          <c:tx>
            <c:strRef>
              <c:f>'Ratio 2015 (Detail) HSBC'!$S$1:$W$1</c:f>
              <c:strCache>
                <c:ptCount val="1"/>
                <c:pt idx="0">
                  <c:v>Participating</c:v>
                </c:pt>
              </c:strCache>
            </c:strRef>
          </c:tx>
          <c:spPr>
            <a:solidFill>
              <a:schemeClr val="accent2"/>
            </a:solidFill>
            <a:ln>
              <a:noFill/>
            </a:ln>
            <a:effectLst/>
          </c:spPr>
          <c:invertIfNegative val="0"/>
          <c:cat>
            <c:strRef>
              <c:f>'Ratio 2015 (Detail) HSBC'!$B$3:$B$11</c:f>
              <c:strCache>
                <c:ptCount val="9"/>
                <c:pt idx="0">
                  <c:v>HDFC Life</c:v>
                </c:pt>
                <c:pt idx="1">
                  <c:v>ICICI Prudential</c:v>
                </c:pt>
                <c:pt idx="2">
                  <c:v>Max Life</c:v>
                </c:pt>
                <c:pt idx="3">
                  <c:v>Birla SunLife</c:v>
                </c:pt>
                <c:pt idx="4">
                  <c:v>IDBI Federal</c:v>
                </c:pt>
                <c:pt idx="5">
                  <c:v>Canara HSBC</c:v>
                </c:pt>
                <c:pt idx="6">
                  <c:v>DHFL Pramerica</c:v>
                </c:pt>
                <c:pt idx="7">
                  <c:v>SUD Life</c:v>
                </c:pt>
                <c:pt idx="8">
                  <c:v>Edelweiss Tokio</c:v>
                </c:pt>
              </c:strCache>
            </c:strRef>
          </c:cat>
          <c:val>
            <c:numRef>
              <c:f>'Ratio 2015 (Detail) HSBC'!$S$3:$S$11</c:f>
              <c:numCache>
                <c:formatCode>0.0%</c:formatCode>
                <c:ptCount val="9"/>
                <c:pt idx="0">
                  <c:v>0.21458894564096337</c:v>
                </c:pt>
                <c:pt idx="1">
                  <c:v>0.20493878812444394</c:v>
                </c:pt>
                <c:pt idx="2">
                  <c:v>0.1692065792480868</c:v>
                </c:pt>
                <c:pt idx="3">
                  <c:v>1.0956890222055133</c:v>
                </c:pt>
                <c:pt idx="4">
                  <c:v>0.50085157554837989</c:v>
                </c:pt>
                <c:pt idx="5">
                  <c:v>0.34993926710970347</c:v>
                </c:pt>
                <c:pt idx="6">
                  <c:v>0.866128739700879</c:v>
                </c:pt>
                <c:pt idx="7">
                  <c:v>0.1546332974618487</c:v>
                </c:pt>
                <c:pt idx="8">
                  <c:v>0.70759628321282053</c:v>
                </c:pt>
              </c:numCache>
            </c:numRef>
          </c:val>
        </c:ser>
        <c:ser>
          <c:idx val="2"/>
          <c:order val="2"/>
          <c:tx>
            <c:strRef>
              <c:f>'Ratio 2015 (Detail) HSBC'!$X$1:$AB$1</c:f>
              <c:strCache>
                <c:ptCount val="1"/>
                <c:pt idx="0">
                  <c:v>Non-Participating</c:v>
                </c:pt>
              </c:strCache>
            </c:strRef>
          </c:tx>
          <c:spPr>
            <a:solidFill>
              <a:schemeClr val="accent3"/>
            </a:solidFill>
            <a:ln>
              <a:noFill/>
            </a:ln>
            <a:effectLst/>
          </c:spPr>
          <c:invertIfNegative val="0"/>
          <c:cat>
            <c:strRef>
              <c:f>'Ratio 2015 (Detail) HSBC'!$B$3:$B$11</c:f>
              <c:strCache>
                <c:ptCount val="9"/>
                <c:pt idx="0">
                  <c:v>HDFC Life</c:v>
                </c:pt>
                <c:pt idx="1">
                  <c:v>ICICI Prudential</c:v>
                </c:pt>
                <c:pt idx="2">
                  <c:v>Max Life</c:v>
                </c:pt>
                <c:pt idx="3">
                  <c:v>Birla SunLife</c:v>
                </c:pt>
                <c:pt idx="4">
                  <c:v>IDBI Federal</c:v>
                </c:pt>
                <c:pt idx="5">
                  <c:v>Canara HSBC</c:v>
                </c:pt>
                <c:pt idx="6">
                  <c:v>DHFL Pramerica</c:v>
                </c:pt>
                <c:pt idx="7">
                  <c:v>SUD Life</c:v>
                </c:pt>
                <c:pt idx="8">
                  <c:v>Edelweiss Tokio</c:v>
                </c:pt>
              </c:strCache>
            </c:strRef>
          </c:cat>
          <c:val>
            <c:numRef>
              <c:f>'Ratio 2015 (Detail) HSBC'!$X$3:$X$11</c:f>
              <c:numCache>
                <c:formatCode>0.0%</c:formatCode>
                <c:ptCount val="9"/>
                <c:pt idx="0">
                  <c:v>0.20519269673851082</c:v>
                </c:pt>
                <c:pt idx="1">
                  <c:v>5.0741279816602002E-2</c:v>
                </c:pt>
                <c:pt idx="2">
                  <c:v>0.19428966396132227</c:v>
                </c:pt>
                <c:pt idx="3">
                  <c:v>0.17867893513181479</c:v>
                </c:pt>
                <c:pt idx="4">
                  <c:v>8.7357499447187431E-2</c:v>
                </c:pt>
                <c:pt idx="5">
                  <c:v>0.22442096654809932</c:v>
                </c:pt>
                <c:pt idx="6">
                  <c:v>0.48335317252133764</c:v>
                </c:pt>
                <c:pt idx="7">
                  <c:v>0.32015836751572974</c:v>
                </c:pt>
                <c:pt idx="8">
                  <c:v>1.3271910993505525</c:v>
                </c:pt>
              </c:numCache>
            </c:numRef>
          </c:val>
        </c:ser>
        <c:ser>
          <c:idx val="3"/>
          <c:order val="3"/>
          <c:tx>
            <c:strRef>
              <c:f>'Ratio 2015 (Detail) HSBC'!$AC$1:$AG$1</c:f>
              <c:strCache>
                <c:ptCount val="1"/>
                <c:pt idx="0">
                  <c:v>Linked</c:v>
                </c:pt>
              </c:strCache>
            </c:strRef>
          </c:tx>
          <c:spPr>
            <a:solidFill>
              <a:schemeClr val="accent4"/>
            </a:solidFill>
            <a:ln>
              <a:noFill/>
            </a:ln>
            <a:effectLst/>
          </c:spPr>
          <c:invertIfNegative val="0"/>
          <c:cat>
            <c:strRef>
              <c:f>'Ratio 2015 (Detail) HSBC'!$B$3:$B$11</c:f>
              <c:strCache>
                <c:ptCount val="9"/>
                <c:pt idx="0">
                  <c:v>HDFC Life</c:v>
                </c:pt>
                <c:pt idx="1">
                  <c:v>ICICI Prudential</c:v>
                </c:pt>
                <c:pt idx="2">
                  <c:v>Max Life</c:v>
                </c:pt>
                <c:pt idx="3">
                  <c:v>Birla SunLife</c:v>
                </c:pt>
                <c:pt idx="4">
                  <c:v>IDBI Federal</c:v>
                </c:pt>
                <c:pt idx="5">
                  <c:v>Canara HSBC</c:v>
                </c:pt>
                <c:pt idx="6">
                  <c:v>DHFL Pramerica</c:v>
                </c:pt>
                <c:pt idx="7">
                  <c:v>SUD Life</c:v>
                </c:pt>
                <c:pt idx="8">
                  <c:v>Edelweiss Tokio</c:v>
                </c:pt>
              </c:strCache>
            </c:strRef>
          </c:cat>
          <c:val>
            <c:numRef>
              <c:f>'Ratio 2015 (Detail) HSBC'!$AC$3:$AC$11</c:f>
              <c:numCache>
                <c:formatCode>0.0%</c:formatCode>
                <c:ptCount val="9"/>
                <c:pt idx="0">
                  <c:v>0.14296776157792671</c:v>
                </c:pt>
                <c:pt idx="1">
                  <c:v>0.11168544401610461</c:v>
                </c:pt>
                <c:pt idx="2">
                  <c:v>9.4992199543063274E-2</c:v>
                </c:pt>
                <c:pt idx="3">
                  <c:v>6.9021491693188761E-2</c:v>
                </c:pt>
                <c:pt idx="4">
                  <c:v>0.18066444396696371</c:v>
                </c:pt>
                <c:pt idx="5">
                  <c:v>0.13640695139333339</c:v>
                </c:pt>
                <c:pt idx="6">
                  <c:v>0.22381986308368243</c:v>
                </c:pt>
                <c:pt idx="7">
                  <c:v>0.21151108316185474</c:v>
                </c:pt>
                <c:pt idx="8">
                  <c:v>1.1612108187396333</c:v>
                </c:pt>
              </c:numCache>
            </c:numRef>
          </c:val>
        </c:ser>
        <c:ser>
          <c:idx val="4"/>
          <c:order val="4"/>
          <c:tx>
            <c:strRef>
              <c:f>'Ratio 2015 (Detail) HSBC'!$AH$1:$AL$1</c:f>
              <c:strCache>
                <c:ptCount val="1"/>
                <c:pt idx="0">
                  <c:v>Group</c:v>
                </c:pt>
              </c:strCache>
            </c:strRef>
          </c:tx>
          <c:spPr>
            <a:solidFill>
              <a:schemeClr val="accent5"/>
            </a:solidFill>
            <a:ln>
              <a:noFill/>
            </a:ln>
            <a:effectLst/>
          </c:spPr>
          <c:invertIfNegative val="0"/>
          <c:cat>
            <c:strRef>
              <c:f>'Ratio 2015 (Detail) HSBC'!$B$3:$B$11</c:f>
              <c:strCache>
                <c:ptCount val="9"/>
                <c:pt idx="0">
                  <c:v>HDFC Life</c:v>
                </c:pt>
                <c:pt idx="1">
                  <c:v>ICICI Prudential</c:v>
                </c:pt>
                <c:pt idx="2">
                  <c:v>Max Life</c:v>
                </c:pt>
                <c:pt idx="3">
                  <c:v>Birla SunLife</c:v>
                </c:pt>
                <c:pt idx="4">
                  <c:v>IDBI Federal</c:v>
                </c:pt>
                <c:pt idx="5">
                  <c:v>Canara HSBC</c:v>
                </c:pt>
                <c:pt idx="6">
                  <c:v>DHFL Pramerica</c:v>
                </c:pt>
                <c:pt idx="7">
                  <c:v>SUD Life</c:v>
                </c:pt>
                <c:pt idx="8">
                  <c:v>Edelweiss Tokio</c:v>
                </c:pt>
              </c:strCache>
            </c:strRef>
          </c:cat>
          <c:val>
            <c:numRef>
              <c:f>'Ratio 2015 (Detail) HSBC'!$AH$3:$AH$11</c:f>
              <c:numCache>
                <c:formatCode>0.0%</c:formatCode>
                <c:ptCount val="9"/>
                <c:pt idx="0">
                  <c:v>1.4738535848019768E-2</c:v>
                </c:pt>
                <c:pt idx="1">
                  <c:v>2.4380286921963312E-2</c:v>
                </c:pt>
                <c:pt idx="2">
                  <c:v>0.15735651104602577</c:v>
                </c:pt>
                <c:pt idx="3">
                  <c:v>2.896453733656763E-2</c:v>
                </c:pt>
                <c:pt idx="4">
                  <c:v>8.2552655778980966E-2</c:v>
                </c:pt>
                <c:pt idx="5">
                  <c:v>5.4912249254485311E-2</c:v>
                </c:pt>
                <c:pt idx="6">
                  <c:v>0.2437962357625105</c:v>
                </c:pt>
                <c:pt idx="7">
                  <c:v>7.7593215573047311E-2</c:v>
                </c:pt>
                <c:pt idx="8">
                  <c:v>0.24851831609729785</c:v>
                </c:pt>
              </c:numCache>
            </c:numRef>
          </c:val>
        </c:ser>
        <c:dLbls>
          <c:showLegendKey val="0"/>
          <c:showVal val="0"/>
          <c:showCatName val="0"/>
          <c:showSerName val="0"/>
          <c:showPercent val="0"/>
          <c:showBubbleSize val="0"/>
        </c:dLbls>
        <c:gapWidth val="219"/>
        <c:overlap val="-27"/>
        <c:axId val="396475984"/>
        <c:axId val="396474024"/>
      </c:barChart>
      <c:catAx>
        <c:axId val="39647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474024"/>
        <c:crosses val="autoZero"/>
        <c:auto val="1"/>
        <c:lblAlgn val="ctr"/>
        <c:lblOffset val="100"/>
        <c:noMultiLvlLbl val="0"/>
      </c:catAx>
      <c:valAx>
        <c:axId val="396474024"/>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475984"/>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First</a:t>
            </a:r>
            <a:r>
              <a:rPr lang="en-US" baseline="0"/>
              <a:t> Year Premium to Total Premium Ratio</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tx>
            <c:strRef>
              <c:f>'Ratio 2015 (Sorted)'!$B$2</c:f>
              <c:strCache>
                <c:ptCount val="1"/>
                <c:pt idx="0">
                  <c:v>Company</c:v>
                </c:pt>
              </c:strCache>
            </c:strRef>
          </c:tx>
          <c:invertIfNegative val="0"/>
          <c:dPt>
            <c:idx val="0"/>
            <c:invertIfNegative val="0"/>
            <c:bubble3D val="0"/>
            <c:spPr>
              <a:solidFill>
                <a:schemeClr val="accent1">
                  <a:alpha val="75000"/>
                </a:schemeClr>
              </a:solidFill>
              <a:ln>
                <a:noFill/>
              </a:ln>
              <a:effectLst/>
            </c:spPr>
          </c:dPt>
          <c:dPt>
            <c:idx val="1"/>
            <c:invertIfNegative val="0"/>
            <c:bubble3D val="0"/>
            <c:spPr>
              <a:solidFill>
                <a:schemeClr val="accent2">
                  <a:alpha val="75000"/>
                </a:schemeClr>
              </a:solidFill>
              <a:ln>
                <a:noFill/>
              </a:ln>
              <a:effectLst/>
            </c:spPr>
          </c:dPt>
          <c:dPt>
            <c:idx val="2"/>
            <c:invertIfNegative val="0"/>
            <c:bubble3D val="0"/>
            <c:spPr>
              <a:solidFill>
                <a:schemeClr val="accent3">
                  <a:alpha val="75000"/>
                </a:schemeClr>
              </a:solidFill>
              <a:ln>
                <a:noFill/>
              </a:ln>
              <a:effectLst/>
            </c:spPr>
          </c:dPt>
          <c:dPt>
            <c:idx val="3"/>
            <c:invertIfNegative val="0"/>
            <c:bubble3D val="0"/>
            <c:spPr>
              <a:solidFill>
                <a:schemeClr val="accent4">
                  <a:alpha val="75000"/>
                </a:schemeClr>
              </a:solidFill>
              <a:ln>
                <a:noFill/>
              </a:ln>
              <a:effectLst/>
            </c:spPr>
          </c:dPt>
          <c:dPt>
            <c:idx val="4"/>
            <c:invertIfNegative val="0"/>
            <c:bubble3D val="0"/>
            <c:spPr>
              <a:solidFill>
                <a:schemeClr val="accent5">
                  <a:alpha val="75000"/>
                </a:schemeClr>
              </a:solidFill>
              <a:ln>
                <a:noFill/>
              </a:ln>
              <a:effectLst/>
            </c:spPr>
          </c:dPt>
          <c:dPt>
            <c:idx val="5"/>
            <c:invertIfNegative val="0"/>
            <c:bubble3D val="0"/>
            <c:spPr>
              <a:solidFill>
                <a:schemeClr val="accent6">
                  <a:alpha val="75000"/>
                </a:schemeClr>
              </a:solidFill>
              <a:ln>
                <a:noFill/>
              </a:ln>
              <a:effectLst/>
            </c:spPr>
          </c:dPt>
          <c:dPt>
            <c:idx val="6"/>
            <c:invertIfNegative val="0"/>
            <c:bubble3D val="0"/>
            <c:spPr>
              <a:solidFill>
                <a:schemeClr val="accent1">
                  <a:lumMod val="60000"/>
                  <a:alpha val="75000"/>
                </a:schemeClr>
              </a:solidFill>
              <a:ln>
                <a:noFill/>
              </a:ln>
              <a:effectLst/>
            </c:spPr>
          </c:dPt>
          <c:dPt>
            <c:idx val="7"/>
            <c:invertIfNegative val="0"/>
            <c:bubble3D val="0"/>
            <c:spPr>
              <a:solidFill>
                <a:schemeClr val="accent2">
                  <a:lumMod val="60000"/>
                  <a:alpha val="75000"/>
                </a:schemeClr>
              </a:solidFill>
              <a:ln>
                <a:noFill/>
              </a:ln>
              <a:effectLst/>
            </c:spPr>
          </c:dPt>
          <c:dPt>
            <c:idx val="8"/>
            <c:invertIfNegative val="0"/>
            <c:bubble3D val="0"/>
            <c:spPr>
              <a:solidFill>
                <a:schemeClr val="accent3">
                  <a:lumMod val="60000"/>
                  <a:alpha val="75000"/>
                </a:schemeClr>
              </a:solidFill>
              <a:ln>
                <a:noFill/>
              </a:ln>
              <a:effectLst/>
            </c:spPr>
          </c:dPt>
          <c:dPt>
            <c:idx val="9"/>
            <c:invertIfNegative val="0"/>
            <c:bubble3D val="0"/>
            <c:spPr>
              <a:solidFill>
                <a:schemeClr val="accent4">
                  <a:lumMod val="60000"/>
                  <a:alpha val="75000"/>
                </a:schemeClr>
              </a:solidFill>
              <a:ln>
                <a:noFill/>
              </a:ln>
              <a:effectLst/>
            </c:spPr>
          </c:dPt>
          <c:dPt>
            <c:idx val="10"/>
            <c:invertIfNegative val="0"/>
            <c:bubble3D val="0"/>
            <c:spPr>
              <a:solidFill>
                <a:schemeClr val="accent5">
                  <a:lumMod val="60000"/>
                  <a:alpha val="75000"/>
                </a:schemeClr>
              </a:solidFill>
              <a:ln>
                <a:noFill/>
              </a:ln>
              <a:effectLst/>
            </c:spPr>
          </c:dPt>
          <c:dPt>
            <c:idx val="11"/>
            <c:invertIfNegative val="0"/>
            <c:bubble3D val="0"/>
            <c:spPr>
              <a:solidFill>
                <a:schemeClr val="accent6">
                  <a:lumMod val="60000"/>
                  <a:alpha val="75000"/>
                </a:schemeClr>
              </a:solidFill>
              <a:ln>
                <a:noFill/>
              </a:ln>
              <a:effectLst/>
            </c:spPr>
          </c:dPt>
          <c:dPt>
            <c:idx val="12"/>
            <c:invertIfNegative val="0"/>
            <c:bubble3D val="0"/>
            <c:spPr>
              <a:solidFill>
                <a:schemeClr val="accent1">
                  <a:lumMod val="80000"/>
                  <a:lumOff val="20000"/>
                  <a:alpha val="75000"/>
                </a:schemeClr>
              </a:solidFill>
              <a:ln>
                <a:noFill/>
              </a:ln>
              <a:effectLst/>
            </c:spPr>
          </c:dPt>
          <c:dPt>
            <c:idx val="13"/>
            <c:invertIfNegative val="0"/>
            <c:bubble3D val="0"/>
            <c:spPr>
              <a:solidFill>
                <a:schemeClr val="accent2">
                  <a:lumMod val="80000"/>
                  <a:lumOff val="20000"/>
                  <a:alpha val="75000"/>
                </a:schemeClr>
              </a:solidFill>
              <a:ln>
                <a:noFill/>
              </a:ln>
              <a:effectLst/>
            </c:spPr>
          </c:dPt>
          <c:dPt>
            <c:idx val="14"/>
            <c:invertIfNegative val="0"/>
            <c:bubble3D val="0"/>
            <c:spPr>
              <a:solidFill>
                <a:schemeClr val="accent3">
                  <a:lumMod val="80000"/>
                  <a:lumOff val="20000"/>
                  <a:alpha val="75000"/>
                </a:schemeClr>
              </a:solidFill>
              <a:ln>
                <a:noFill/>
              </a:ln>
              <a:effectLst/>
            </c:spPr>
          </c:dPt>
          <c:dPt>
            <c:idx val="15"/>
            <c:invertIfNegative val="0"/>
            <c:bubble3D val="0"/>
            <c:spPr>
              <a:solidFill>
                <a:schemeClr val="accent4">
                  <a:lumMod val="80000"/>
                  <a:lumOff val="20000"/>
                  <a:alpha val="75000"/>
                </a:schemeClr>
              </a:solidFill>
              <a:ln>
                <a:noFill/>
              </a:ln>
              <a:effectLst/>
            </c:spPr>
          </c:dPt>
          <c:dPt>
            <c:idx val="16"/>
            <c:invertIfNegative val="0"/>
            <c:bubble3D val="0"/>
            <c:spPr>
              <a:solidFill>
                <a:schemeClr val="accent5">
                  <a:lumMod val="80000"/>
                  <a:lumOff val="20000"/>
                  <a:alpha val="75000"/>
                </a:schemeClr>
              </a:solidFill>
              <a:ln>
                <a:noFill/>
              </a:ln>
              <a:effectLst/>
            </c:spPr>
          </c:dPt>
          <c:dPt>
            <c:idx val="17"/>
            <c:invertIfNegative val="0"/>
            <c:bubble3D val="0"/>
            <c:spPr>
              <a:solidFill>
                <a:schemeClr val="accent6">
                  <a:lumMod val="80000"/>
                  <a:lumOff val="20000"/>
                  <a:alpha val="75000"/>
                </a:schemeClr>
              </a:solidFill>
              <a:ln>
                <a:noFill/>
              </a:ln>
              <a:effectLst/>
            </c:spPr>
          </c:dPt>
          <c:dPt>
            <c:idx val="18"/>
            <c:invertIfNegative val="0"/>
            <c:bubble3D val="0"/>
            <c:spPr>
              <a:solidFill>
                <a:schemeClr val="accent1">
                  <a:lumMod val="80000"/>
                  <a:alpha val="75000"/>
                </a:schemeClr>
              </a:solidFill>
              <a:ln>
                <a:noFill/>
              </a:ln>
              <a:effectLst/>
            </c:spPr>
          </c:dPt>
          <c:cat>
            <c:strRef>
              <c:f>'Ratio 2015 (Sorted)'!$B$3:$B$21</c:f>
              <c:strCache>
                <c:ptCount val="19"/>
                <c:pt idx="0">
                  <c:v>LIC</c:v>
                </c:pt>
                <c:pt idx="1">
                  <c:v>HDFC Life</c:v>
                </c:pt>
                <c:pt idx="2">
                  <c:v>ICICI Prudential</c:v>
                </c:pt>
                <c:pt idx="3">
                  <c:v>Max Life</c:v>
                </c:pt>
                <c:pt idx="4">
                  <c:v>Birla SunLife</c:v>
                </c:pt>
                <c:pt idx="5">
                  <c:v>Kotak Life</c:v>
                </c:pt>
                <c:pt idx="6">
                  <c:v>Tata AIA</c:v>
                </c:pt>
                <c:pt idx="7">
                  <c:v>SBI Life</c:v>
                </c:pt>
                <c:pt idx="8">
                  <c:v>PNB MetLife</c:v>
                </c:pt>
                <c:pt idx="9">
                  <c:v>Exide Life</c:v>
                </c:pt>
                <c:pt idx="10">
                  <c:v>Reliance Life</c:v>
                </c:pt>
                <c:pt idx="11">
                  <c:v>Future Generali</c:v>
                </c:pt>
                <c:pt idx="12">
                  <c:v>IDBI Federal</c:v>
                </c:pt>
                <c:pt idx="13">
                  <c:v>Canara HSBC</c:v>
                </c:pt>
                <c:pt idx="14">
                  <c:v>DHFL Pramerica</c:v>
                </c:pt>
                <c:pt idx="15">
                  <c:v>Aegon Religare</c:v>
                </c:pt>
                <c:pt idx="16">
                  <c:v>SUD Life</c:v>
                </c:pt>
                <c:pt idx="17">
                  <c:v>India First</c:v>
                </c:pt>
                <c:pt idx="18">
                  <c:v>Edelweiss Tokio</c:v>
                </c:pt>
              </c:strCache>
            </c:strRef>
          </c:cat>
          <c:val>
            <c:numRef>
              <c:f>'Ratio 2015 (Sorted)'!$R$3:$R$21</c:f>
              <c:numCache>
                <c:formatCode>0.0%</c:formatCode>
                <c:ptCount val="19"/>
                <c:pt idx="0">
                  <c:v>0.38325274183513486</c:v>
                </c:pt>
                <c:pt idx="1">
                  <c:v>0.37033946633360798</c:v>
                </c:pt>
                <c:pt idx="2">
                  <c:v>0.34835442252346088</c:v>
                </c:pt>
                <c:pt idx="3">
                  <c:v>0.31482142396052087</c:v>
                </c:pt>
                <c:pt idx="4">
                  <c:v>0.37031517814083503</c:v>
                </c:pt>
                <c:pt idx="5">
                  <c:v>0.5069615759741537</c:v>
                </c:pt>
                <c:pt idx="6">
                  <c:v>0.14706949429874019</c:v>
                </c:pt>
                <c:pt idx="7">
                  <c:v>0.42971252061156268</c:v>
                </c:pt>
                <c:pt idx="8">
                  <c:v>0.33685477951319243</c:v>
                </c:pt>
                <c:pt idx="9">
                  <c:v>0.31800729301152486</c:v>
                </c:pt>
                <c:pt idx="10">
                  <c:v>0.44787899871752967</c:v>
                </c:pt>
                <c:pt idx="11">
                  <c:v>0.41772343789667188</c:v>
                </c:pt>
                <c:pt idx="12">
                  <c:v>0.45294431677303182</c:v>
                </c:pt>
                <c:pt idx="13">
                  <c:v>0.2878549242384924</c:v>
                </c:pt>
                <c:pt idx="14">
                  <c:v>0.78630441223643255</c:v>
                </c:pt>
                <c:pt idx="15">
                  <c:v>0.37107483624809456</c:v>
                </c:pt>
                <c:pt idx="16">
                  <c:v>0.55515714653596548</c:v>
                </c:pt>
                <c:pt idx="17">
                  <c:v>0.7564370614630741</c:v>
                </c:pt>
                <c:pt idx="18">
                  <c:v>0.63402271157051238</c:v>
                </c:pt>
              </c:numCache>
            </c:numRef>
          </c:val>
        </c:ser>
        <c:dLbls>
          <c:showLegendKey val="0"/>
          <c:showVal val="0"/>
          <c:showCatName val="0"/>
          <c:showSerName val="0"/>
          <c:showPercent val="0"/>
          <c:showBubbleSize val="0"/>
        </c:dLbls>
        <c:gapWidth val="150"/>
        <c:axId val="396478336"/>
        <c:axId val="396474416"/>
      </c:barChart>
      <c:catAx>
        <c:axId val="3964783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474416"/>
        <c:crosses val="autoZero"/>
        <c:auto val="1"/>
        <c:lblAlgn val="ctr"/>
        <c:lblOffset val="100"/>
        <c:noMultiLvlLbl val="0"/>
      </c:catAx>
      <c:valAx>
        <c:axId val="396474416"/>
        <c:scaling>
          <c:orientation val="minMax"/>
          <c:max val="1.100000000000000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478336"/>
        <c:crosses val="autoZero"/>
        <c:crossBetween val="between"/>
        <c:majorUnit val="0.1"/>
      </c:valAx>
      <c:spPr>
        <a:gradFill flip="none" rotWithShape="1">
          <a:gsLst>
            <a:gs pos="55000">
              <a:schemeClr val="accent1">
                <a:lumMod val="20000"/>
                <a:lumOff val="80000"/>
              </a:schemeClr>
            </a:gs>
            <a:gs pos="59000">
              <a:schemeClr val="accent2">
                <a:lumMod val="45000"/>
                <a:lumOff val="55000"/>
              </a:schemeClr>
            </a:gs>
          </a:gsLst>
          <a:lin ang="0" scaled="0"/>
          <a:tileRect/>
        </a:gra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Opex Ratio Vs Agency Commission</a:t>
            </a:r>
            <a:r>
              <a:rPr lang="en-US" baseline="0"/>
              <a:t> Proportion</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ubbleChart>
        <c:varyColors val="1"/>
        <c:ser>
          <c:idx val="0"/>
          <c:order val="0"/>
          <c:tx>
            <c:strRef>
              <c:f>'Ratio 2015 (Sorted)'!$B$2</c:f>
              <c:strCache>
                <c:ptCount val="1"/>
                <c:pt idx="0">
                  <c:v>Company</c:v>
                </c:pt>
              </c:strCache>
            </c:strRef>
          </c:tx>
          <c:invertIfNegative val="0"/>
          <c:dPt>
            <c:idx val="0"/>
            <c:invertIfNegative val="0"/>
            <c:bubble3D val="1"/>
            <c:spPr>
              <a:solidFill>
                <a:schemeClr val="accent1">
                  <a:alpha val="75000"/>
                </a:schemeClr>
              </a:solidFill>
              <a:ln>
                <a:noFill/>
              </a:ln>
              <a:effectLst/>
            </c:spPr>
          </c:dPt>
          <c:dPt>
            <c:idx val="1"/>
            <c:invertIfNegative val="0"/>
            <c:bubble3D val="1"/>
            <c:spPr>
              <a:solidFill>
                <a:schemeClr val="accent2">
                  <a:alpha val="75000"/>
                </a:schemeClr>
              </a:solidFill>
              <a:ln>
                <a:noFill/>
              </a:ln>
              <a:effectLst/>
            </c:spPr>
          </c:dPt>
          <c:dPt>
            <c:idx val="2"/>
            <c:invertIfNegative val="0"/>
            <c:bubble3D val="1"/>
            <c:spPr>
              <a:solidFill>
                <a:schemeClr val="accent3">
                  <a:alpha val="75000"/>
                </a:schemeClr>
              </a:solidFill>
              <a:ln>
                <a:noFill/>
              </a:ln>
              <a:effectLst/>
            </c:spPr>
          </c:dPt>
          <c:dPt>
            <c:idx val="3"/>
            <c:invertIfNegative val="0"/>
            <c:bubble3D val="1"/>
            <c:spPr>
              <a:solidFill>
                <a:schemeClr val="accent4">
                  <a:alpha val="75000"/>
                </a:schemeClr>
              </a:solidFill>
              <a:ln>
                <a:noFill/>
              </a:ln>
              <a:effectLst/>
            </c:spPr>
          </c:dPt>
          <c:dPt>
            <c:idx val="4"/>
            <c:invertIfNegative val="0"/>
            <c:bubble3D val="1"/>
            <c:spPr>
              <a:solidFill>
                <a:schemeClr val="accent5">
                  <a:alpha val="75000"/>
                </a:schemeClr>
              </a:solidFill>
              <a:ln>
                <a:noFill/>
              </a:ln>
              <a:effectLst/>
            </c:spPr>
          </c:dPt>
          <c:dPt>
            <c:idx val="5"/>
            <c:invertIfNegative val="0"/>
            <c:bubble3D val="1"/>
            <c:spPr>
              <a:solidFill>
                <a:schemeClr val="accent6">
                  <a:alpha val="75000"/>
                </a:schemeClr>
              </a:solidFill>
              <a:ln>
                <a:noFill/>
              </a:ln>
              <a:effectLst/>
            </c:spPr>
          </c:dPt>
          <c:dPt>
            <c:idx val="6"/>
            <c:invertIfNegative val="0"/>
            <c:bubble3D val="1"/>
            <c:spPr>
              <a:solidFill>
                <a:schemeClr val="accent1">
                  <a:lumMod val="60000"/>
                  <a:alpha val="75000"/>
                </a:schemeClr>
              </a:solidFill>
              <a:ln>
                <a:noFill/>
              </a:ln>
              <a:effectLst/>
            </c:spPr>
          </c:dPt>
          <c:dPt>
            <c:idx val="7"/>
            <c:invertIfNegative val="0"/>
            <c:bubble3D val="1"/>
            <c:spPr>
              <a:solidFill>
                <a:schemeClr val="accent2">
                  <a:lumMod val="60000"/>
                  <a:alpha val="75000"/>
                </a:schemeClr>
              </a:solidFill>
              <a:ln>
                <a:noFill/>
              </a:ln>
              <a:effectLst/>
            </c:spPr>
          </c:dPt>
          <c:dPt>
            <c:idx val="8"/>
            <c:invertIfNegative val="0"/>
            <c:bubble3D val="1"/>
            <c:spPr>
              <a:solidFill>
                <a:schemeClr val="accent3">
                  <a:lumMod val="60000"/>
                  <a:alpha val="75000"/>
                </a:schemeClr>
              </a:solidFill>
              <a:ln>
                <a:noFill/>
              </a:ln>
              <a:effectLst/>
            </c:spPr>
          </c:dPt>
          <c:dPt>
            <c:idx val="9"/>
            <c:invertIfNegative val="0"/>
            <c:bubble3D val="1"/>
            <c:spPr>
              <a:solidFill>
                <a:schemeClr val="accent4">
                  <a:lumMod val="60000"/>
                  <a:alpha val="75000"/>
                </a:schemeClr>
              </a:solidFill>
              <a:ln>
                <a:noFill/>
              </a:ln>
              <a:effectLst/>
            </c:spPr>
          </c:dPt>
          <c:dPt>
            <c:idx val="10"/>
            <c:invertIfNegative val="0"/>
            <c:bubble3D val="1"/>
            <c:spPr>
              <a:solidFill>
                <a:schemeClr val="accent5">
                  <a:lumMod val="60000"/>
                  <a:alpha val="75000"/>
                </a:schemeClr>
              </a:solidFill>
              <a:ln>
                <a:noFill/>
              </a:ln>
              <a:effectLst/>
            </c:spPr>
          </c:dPt>
          <c:dPt>
            <c:idx val="11"/>
            <c:invertIfNegative val="0"/>
            <c:bubble3D val="1"/>
            <c:spPr>
              <a:solidFill>
                <a:schemeClr val="accent6">
                  <a:lumMod val="60000"/>
                  <a:alpha val="75000"/>
                </a:schemeClr>
              </a:solidFill>
              <a:ln>
                <a:noFill/>
              </a:ln>
              <a:effectLst/>
            </c:spPr>
          </c:dPt>
          <c:dPt>
            <c:idx val="12"/>
            <c:invertIfNegative val="0"/>
            <c:bubble3D val="1"/>
            <c:spPr>
              <a:solidFill>
                <a:schemeClr val="accent1">
                  <a:lumMod val="80000"/>
                  <a:lumOff val="20000"/>
                  <a:alpha val="75000"/>
                </a:schemeClr>
              </a:solidFill>
              <a:ln>
                <a:noFill/>
              </a:ln>
              <a:effectLst/>
            </c:spPr>
          </c:dPt>
          <c:dPt>
            <c:idx val="13"/>
            <c:invertIfNegative val="0"/>
            <c:bubble3D val="1"/>
            <c:spPr>
              <a:solidFill>
                <a:schemeClr val="accent2">
                  <a:lumMod val="80000"/>
                  <a:lumOff val="20000"/>
                  <a:alpha val="75000"/>
                </a:schemeClr>
              </a:solidFill>
              <a:ln>
                <a:noFill/>
              </a:ln>
              <a:effectLst/>
            </c:spPr>
          </c:dPt>
          <c:dPt>
            <c:idx val="14"/>
            <c:invertIfNegative val="0"/>
            <c:bubble3D val="1"/>
            <c:spPr>
              <a:solidFill>
                <a:schemeClr val="accent3">
                  <a:lumMod val="80000"/>
                  <a:lumOff val="20000"/>
                  <a:alpha val="75000"/>
                </a:schemeClr>
              </a:solidFill>
              <a:ln>
                <a:noFill/>
              </a:ln>
              <a:effectLst/>
            </c:spPr>
          </c:dPt>
          <c:dPt>
            <c:idx val="15"/>
            <c:invertIfNegative val="0"/>
            <c:bubble3D val="1"/>
            <c:spPr>
              <a:solidFill>
                <a:schemeClr val="accent4">
                  <a:lumMod val="80000"/>
                  <a:lumOff val="20000"/>
                  <a:alpha val="75000"/>
                </a:schemeClr>
              </a:solidFill>
              <a:ln>
                <a:noFill/>
              </a:ln>
              <a:effectLst/>
            </c:spPr>
          </c:dPt>
          <c:dPt>
            <c:idx val="16"/>
            <c:invertIfNegative val="0"/>
            <c:bubble3D val="1"/>
            <c:spPr>
              <a:solidFill>
                <a:schemeClr val="accent5">
                  <a:lumMod val="80000"/>
                  <a:lumOff val="20000"/>
                  <a:alpha val="75000"/>
                </a:schemeClr>
              </a:solidFill>
              <a:ln>
                <a:noFill/>
              </a:ln>
              <a:effectLst/>
            </c:spPr>
          </c:dPt>
          <c:dLbls>
            <c:dLbl>
              <c:idx val="0"/>
              <c:layout>
                <c:manualLayout>
                  <c:x val="-7.9489005213131569E-2"/>
                  <c:y val="9.2940125111706878E-2"/>
                </c:manualLayout>
              </c:layout>
              <c:tx>
                <c:rich>
                  <a:bodyPr/>
                  <a:lstStyle/>
                  <a:p>
                    <a:r>
                      <a:rPr lang="en-US"/>
                      <a:t>HDFC Life</a:t>
                    </a:r>
                  </a:p>
                </c:rich>
              </c:tx>
              <c:showLegendKey val="0"/>
              <c:showVal val="1"/>
              <c:showCatName val="1"/>
              <c:showSerName val="0"/>
              <c:showPercent val="0"/>
              <c:showBubbleSize val="1"/>
              <c:extLst>
                <c:ext xmlns:c15="http://schemas.microsoft.com/office/drawing/2012/chart" uri="{CE6537A1-D6FC-4f65-9D91-7224C49458BB}">
                  <c15:layout/>
                </c:ext>
              </c:extLst>
            </c:dLbl>
            <c:dLbl>
              <c:idx val="1"/>
              <c:layout/>
              <c:tx>
                <c:rich>
                  <a:bodyPr/>
                  <a:lstStyle/>
                  <a:p>
                    <a:r>
                      <a:rPr lang="en-US"/>
                      <a:t>ICICI Prudential</a:t>
                    </a:r>
                  </a:p>
                </c:rich>
              </c:tx>
              <c:showLegendKey val="0"/>
              <c:showVal val="1"/>
              <c:showCatName val="1"/>
              <c:showSerName val="0"/>
              <c:showPercent val="0"/>
              <c:showBubbleSize val="1"/>
              <c:extLst>
                <c:ext xmlns:c15="http://schemas.microsoft.com/office/drawing/2012/chart" uri="{CE6537A1-D6FC-4f65-9D91-7224C49458BB}">
                  <c15:layout/>
                </c:ext>
              </c:extLst>
            </c:dLbl>
            <c:dLbl>
              <c:idx val="2"/>
              <c:layout>
                <c:manualLayout>
                  <c:x val="1.8925953622174183E-3"/>
                  <c:y val="-4.2895442359249331E-2"/>
                </c:manualLayout>
              </c:layout>
              <c:tx>
                <c:rich>
                  <a:bodyPr/>
                  <a:lstStyle/>
                  <a:p>
                    <a:r>
                      <a:rPr lang="en-US"/>
                      <a:t>Max Life</a:t>
                    </a:r>
                  </a:p>
                </c:rich>
              </c:tx>
              <c:showLegendKey val="0"/>
              <c:showVal val="1"/>
              <c:showCatName val="1"/>
              <c:showSerName val="0"/>
              <c:showPercent val="0"/>
              <c:showBubbleSize val="1"/>
              <c:extLst>
                <c:ext xmlns:c15="http://schemas.microsoft.com/office/drawing/2012/chart" uri="{CE6537A1-D6FC-4f65-9D91-7224C49458BB}">
                  <c15:layout/>
                </c:ext>
              </c:extLst>
            </c:dLbl>
            <c:dLbl>
              <c:idx val="3"/>
              <c:layout/>
              <c:tx>
                <c:rich>
                  <a:bodyPr/>
                  <a:lstStyle/>
                  <a:p>
                    <a:r>
                      <a:rPr lang="en-US"/>
                      <a:t>Birla Sunlife</a:t>
                    </a:r>
                  </a:p>
                </c:rich>
              </c:tx>
              <c:showLegendKey val="0"/>
              <c:showVal val="1"/>
              <c:showCatName val="1"/>
              <c:showSerName val="0"/>
              <c:showPercent val="0"/>
              <c:showBubbleSize val="1"/>
              <c:extLst>
                <c:ext xmlns:c15="http://schemas.microsoft.com/office/drawing/2012/chart" uri="{CE6537A1-D6FC-4f65-9D91-7224C49458BB}">
                  <c15:layout/>
                </c:ext>
              </c:extLst>
            </c:dLbl>
            <c:dLbl>
              <c:idx val="4"/>
              <c:layout/>
              <c:tx>
                <c:rich>
                  <a:bodyPr/>
                  <a:lstStyle/>
                  <a:p>
                    <a:r>
                      <a:rPr lang="en-US"/>
                      <a:t>Kotak Life</a:t>
                    </a:r>
                  </a:p>
                </c:rich>
              </c:tx>
              <c:showLegendKey val="0"/>
              <c:showVal val="1"/>
              <c:showCatName val="1"/>
              <c:showSerName val="0"/>
              <c:showPercent val="0"/>
              <c:showBubbleSize val="1"/>
              <c:extLst>
                <c:ext xmlns:c15="http://schemas.microsoft.com/office/drawing/2012/chart" uri="{CE6537A1-D6FC-4f65-9D91-7224C49458BB}">
                  <c15:layout/>
                </c:ext>
              </c:extLst>
            </c:dLbl>
            <c:dLbl>
              <c:idx val="5"/>
              <c:layout/>
              <c:tx>
                <c:rich>
                  <a:bodyPr/>
                  <a:lstStyle/>
                  <a:p>
                    <a:r>
                      <a:rPr lang="en-US"/>
                      <a:t>Tata AIA</a:t>
                    </a:r>
                  </a:p>
                </c:rich>
              </c:tx>
              <c:showLegendKey val="0"/>
              <c:showVal val="1"/>
              <c:showCatName val="1"/>
              <c:showSerName val="0"/>
              <c:showPercent val="0"/>
              <c:showBubbleSize val="1"/>
              <c:extLst>
                <c:ext xmlns:c15="http://schemas.microsoft.com/office/drawing/2012/chart" uri="{CE6537A1-D6FC-4f65-9D91-7224C49458BB}">
                  <c15:layout/>
                </c:ext>
              </c:extLst>
            </c:dLbl>
            <c:dLbl>
              <c:idx val="6"/>
              <c:layout/>
              <c:tx>
                <c:rich>
                  <a:bodyPr/>
                  <a:lstStyle/>
                  <a:p>
                    <a:r>
                      <a:rPr lang="en-US"/>
                      <a:t>SBI Life</a:t>
                    </a:r>
                  </a:p>
                </c:rich>
              </c:tx>
              <c:showLegendKey val="0"/>
              <c:showVal val="1"/>
              <c:showCatName val="1"/>
              <c:showSerName val="0"/>
              <c:showPercent val="0"/>
              <c:showBubbleSize val="1"/>
              <c:extLst>
                <c:ext xmlns:c15="http://schemas.microsoft.com/office/drawing/2012/chart" uri="{CE6537A1-D6FC-4f65-9D91-7224C49458BB}">
                  <c15:layout/>
                </c:ext>
              </c:extLst>
            </c:dLbl>
            <c:dLbl>
              <c:idx val="7"/>
              <c:layout/>
              <c:tx>
                <c:rich>
                  <a:bodyPr/>
                  <a:lstStyle/>
                  <a:p>
                    <a:r>
                      <a:rPr lang="en-US"/>
                      <a:t>PNB MetLife</a:t>
                    </a:r>
                  </a:p>
                </c:rich>
              </c:tx>
              <c:showLegendKey val="0"/>
              <c:showVal val="1"/>
              <c:showCatName val="1"/>
              <c:showSerName val="0"/>
              <c:showPercent val="0"/>
              <c:showBubbleSize val="1"/>
              <c:extLst>
                <c:ext xmlns:c15="http://schemas.microsoft.com/office/drawing/2012/chart" uri="{CE6537A1-D6FC-4f65-9D91-7224C49458BB}">
                  <c15:layout/>
                </c:ext>
              </c:extLst>
            </c:dLbl>
            <c:dLbl>
              <c:idx val="8"/>
              <c:layout/>
              <c:tx>
                <c:rich>
                  <a:bodyPr/>
                  <a:lstStyle/>
                  <a:p>
                    <a:r>
                      <a:rPr lang="en-US"/>
                      <a:t>Exide Life</a:t>
                    </a:r>
                  </a:p>
                </c:rich>
              </c:tx>
              <c:showLegendKey val="0"/>
              <c:showVal val="1"/>
              <c:showCatName val="1"/>
              <c:showSerName val="0"/>
              <c:showPercent val="0"/>
              <c:showBubbleSize val="1"/>
              <c:extLst>
                <c:ext xmlns:c15="http://schemas.microsoft.com/office/drawing/2012/chart" uri="{CE6537A1-D6FC-4f65-9D91-7224C49458BB}">
                  <c15:layout/>
                </c:ext>
              </c:extLst>
            </c:dLbl>
            <c:dLbl>
              <c:idx val="9"/>
              <c:layout>
                <c:manualLayout>
                  <c:x val="0"/>
                  <c:y val="-7.5067024128686322E-2"/>
                </c:manualLayout>
              </c:layout>
              <c:tx>
                <c:rich>
                  <a:bodyPr/>
                  <a:lstStyle/>
                  <a:p>
                    <a:r>
                      <a:rPr lang="en-US"/>
                      <a:t>Reliance Life</a:t>
                    </a:r>
                  </a:p>
                </c:rich>
              </c:tx>
              <c:showLegendKey val="0"/>
              <c:showVal val="1"/>
              <c:showCatName val="1"/>
              <c:showSerName val="0"/>
              <c:showPercent val="0"/>
              <c:showBubbleSize val="1"/>
              <c:extLst>
                <c:ext xmlns:c15="http://schemas.microsoft.com/office/drawing/2012/chart" uri="{CE6537A1-D6FC-4f65-9D91-7224C49458BB}">
                  <c15:layout/>
                </c:ext>
              </c:extLst>
            </c:dLbl>
            <c:dLbl>
              <c:idx val="10"/>
              <c:layout/>
              <c:tx>
                <c:rich>
                  <a:bodyPr/>
                  <a:lstStyle/>
                  <a:p>
                    <a:r>
                      <a:rPr lang="en-US"/>
                      <a:t>Future Generali</a:t>
                    </a:r>
                  </a:p>
                </c:rich>
              </c:tx>
              <c:showLegendKey val="0"/>
              <c:showVal val="1"/>
              <c:showCatName val="1"/>
              <c:showSerName val="0"/>
              <c:showPercent val="0"/>
              <c:showBubbleSize val="1"/>
              <c:extLst>
                <c:ext xmlns:c15="http://schemas.microsoft.com/office/drawing/2012/chart" uri="{CE6537A1-D6FC-4f65-9D91-7224C49458BB}">
                  <c15:layout/>
                </c:ext>
              </c:extLst>
            </c:dLbl>
            <c:dLbl>
              <c:idx val="11"/>
              <c:layout>
                <c:manualLayout>
                  <c:x val="-8.5166791299783856E-2"/>
                  <c:y val="-5.7193923145665772E-2"/>
                </c:manualLayout>
              </c:layout>
              <c:tx>
                <c:rich>
                  <a:bodyPr/>
                  <a:lstStyle/>
                  <a:p>
                    <a:r>
                      <a:rPr lang="en-US"/>
                      <a:t>IDBI Federal</a:t>
                    </a:r>
                  </a:p>
                </c:rich>
              </c:tx>
              <c:showLegendKey val="0"/>
              <c:showVal val="1"/>
              <c:showCatName val="1"/>
              <c:showSerName val="0"/>
              <c:showPercent val="0"/>
              <c:showBubbleSize val="1"/>
              <c:extLst>
                <c:ext xmlns:c15="http://schemas.microsoft.com/office/drawing/2012/chart" uri="{CE6537A1-D6FC-4f65-9D91-7224C49458BB}">
                  <c15:layout/>
                </c:ext>
              </c:extLst>
            </c:dLbl>
            <c:dLbl>
              <c:idx val="12"/>
              <c:layout/>
              <c:tx>
                <c:rich>
                  <a:bodyPr/>
                  <a:lstStyle/>
                  <a:p>
                    <a:r>
                      <a:rPr lang="en-US"/>
                      <a:t>Canara HSBC</a:t>
                    </a:r>
                  </a:p>
                </c:rich>
              </c:tx>
              <c:showLegendKey val="0"/>
              <c:showVal val="1"/>
              <c:showCatName val="1"/>
              <c:showSerName val="0"/>
              <c:showPercent val="0"/>
              <c:showBubbleSize val="1"/>
              <c:extLst>
                <c:ext xmlns:c15="http://schemas.microsoft.com/office/drawing/2012/chart" uri="{CE6537A1-D6FC-4f65-9D91-7224C49458BB}">
                  <c15:layout/>
                </c:ext>
              </c:extLst>
            </c:dLbl>
            <c:dLbl>
              <c:idx val="13"/>
              <c:layout>
                <c:manualLayout>
                  <c:x val="-0.16276320115069801"/>
                  <c:y val="-3.9320822162645222E-2"/>
                </c:manualLayout>
              </c:layout>
              <c:tx>
                <c:rich>
                  <a:bodyPr/>
                  <a:lstStyle/>
                  <a:p>
                    <a:r>
                      <a:rPr lang="en-US"/>
                      <a:t>DHFL Pramerica</a:t>
                    </a:r>
                  </a:p>
                </c:rich>
              </c:tx>
              <c:showLegendKey val="0"/>
              <c:showVal val="1"/>
              <c:showCatName val="1"/>
              <c:showSerName val="0"/>
              <c:showPercent val="0"/>
              <c:showBubbleSize val="1"/>
              <c:extLst>
                <c:ext xmlns:c15="http://schemas.microsoft.com/office/drawing/2012/chart" uri="{CE6537A1-D6FC-4f65-9D91-7224C49458BB}">
                  <c15:layout/>
                </c:ext>
              </c:extLst>
            </c:dLbl>
            <c:dLbl>
              <c:idx val="14"/>
              <c:layout/>
              <c:tx>
                <c:rich>
                  <a:bodyPr/>
                  <a:lstStyle/>
                  <a:p>
                    <a:r>
                      <a:rPr lang="en-US"/>
                      <a:t>Aegon Religare</a:t>
                    </a:r>
                  </a:p>
                </c:rich>
              </c:tx>
              <c:showLegendKey val="0"/>
              <c:showVal val="1"/>
              <c:showCatName val="1"/>
              <c:showSerName val="0"/>
              <c:showPercent val="0"/>
              <c:showBubbleSize val="1"/>
              <c:extLst>
                <c:ext xmlns:c15="http://schemas.microsoft.com/office/drawing/2012/chart" uri="{CE6537A1-D6FC-4f65-9D91-7224C49458BB}">
                  <c15:layout/>
                </c:ext>
              </c:extLst>
            </c:dLbl>
            <c:dLbl>
              <c:idx val="15"/>
              <c:layout>
                <c:manualLayout>
                  <c:x val="-9.2737172748653479E-2"/>
                  <c:y val="-5.3619302949061663E-2"/>
                </c:manualLayout>
              </c:layout>
              <c:tx>
                <c:rich>
                  <a:bodyPr/>
                  <a:lstStyle/>
                  <a:p>
                    <a:r>
                      <a:rPr lang="en-US"/>
                      <a:t>SUD Life</a:t>
                    </a:r>
                  </a:p>
                </c:rich>
              </c:tx>
              <c:showLegendKey val="0"/>
              <c:showVal val="1"/>
              <c:showCatName val="1"/>
              <c:showSerName val="0"/>
              <c:showPercent val="0"/>
              <c:showBubbleSize val="1"/>
              <c:extLst>
                <c:ext xmlns:c15="http://schemas.microsoft.com/office/drawing/2012/chart" uri="{CE6537A1-D6FC-4f65-9D91-7224C49458BB}">
                  <c15:layout/>
                </c:ext>
              </c:extLst>
            </c:dLbl>
            <c:dLbl>
              <c:idx val="16"/>
              <c:layout>
                <c:manualLayout>
                  <c:x val="-0.11355572173304514"/>
                  <c:y val="-3.5746201966042417E-3"/>
                </c:manualLayout>
              </c:layout>
              <c:tx>
                <c:rich>
                  <a:bodyPr/>
                  <a:lstStyle/>
                  <a:p>
                    <a:r>
                      <a:rPr lang="en-US"/>
                      <a:t>India First</a:t>
                    </a:r>
                  </a:p>
                </c:rich>
              </c:tx>
              <c:showLegendKey val="0"/>
              <c:showVal val="1"/>
              <c:showCatName val="1"/>
              <c:showSerName val="0"/>
              <c:showPercent val="0"/>
              <c:showBubbleSize val="1"/>
              <c:extLst>
                <c:ext xmlns:c15="http://schemas.microsoft.com/office/drawing/2012/chart" uri="{CE6537A1-D6FC-4f65-9D91-7224C49458BB}">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1"/>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'Ratio 2015 (Sorted)'!$AM$4:$AM$20</c:f>
              <c:numCache>
                <c:formatCode>0%</c:formatCode>
                <c:ptCount val="17"/>
                <c:pt idx="0">
                  <c:v>0.18228212169805905</c:v>
                </c:pt>
                <c:pt idx="1">
                  <c:v>0.26652491457001737</c:v>
                </c:pt>
                <c:pt idx="2">
                  <c:v>0.24483542306558953</c:v>
                </c:pt>
                <c:pt idx="3">
                  <c:v>0.67086422800179635</c:v>
                </c:pt>
                <c:pt idx="4">
                  <c:v>0.42455634375324214</c:v>
                </c:pt>
                <c:pt idx="5">
                  <c:v>0.84074172236594891</c:v>
                </c:pt>
                <c:pt idx="6">
                  <c:v>0.49144907692832657</c:v>
                </c:pt>
                <c:pt idx="7">
                  <c:v>0.25188106252582487</c:v>
                </c:pt>
                <c:pt idx="8">
                  <c:v>0.61199136860708636</c:v>
                </c:pt>
                <c:pt idx="9">
                  <c:v>0.73468409157625048</c:v>
                </c:pt>
                <c:pt idx="10">
                  <c:v>0.48239803237047135</c:v>
                </c:pt>
                <c:pt idx="11">
                  <c:v>0.19489133679001036</c:v>
                </c:pt>
                <c:pt idx="12">
                  <c:v>0</c:v>
                </c:pt>
                <c:pt idx="13">
                  <c:v>0.40499248370209778</c:v>
                </c:pt>
                <c:pt idx="14">
                  <c:v>0.33555076042556137</c:v>
                </c:pt>
                <c:pt idx="15">
                  <c:v>9.3070555550287787E-2</c:v>
                </c:pt>
                <c:pt idx="16">
                  <c:v>0.10703898569876852</c:v>
                </c:pt>
              </c:numCache>
            </c:numRef>
          </c:xVal>
          <c:yVal>
            <c:numRef>
              <c:f>'Ratio 2015 (Sorted)'!$M$4:$M$20</c:f>
              <c:numCache>
                <c:formatCode>0.0%</c:formatCode>
                <c:ptCount val="17"/>
                <c:pt idx="0">
                  <c:v>0.10040351795548799</c:v>
                </c:pt>
                <c:pt idx="1">
                  <c:v>0.10792864589449629</c:v>
                </c:pt>
                <c:pt idx="2">
                  <c:v>0.15197426653745522</c:v>
                </c:pt>
                <c:pt idx="3">
                  <c:v>0.16638162252772412</c:v>
                </c:pt>
                <c:pt idx="4">
                  <c:v>0.22022666542332728</c:v>
                </c:pt>
                <c:pt idx="5">
                  <c:v>0.29805308167964639</c:v>
                </c:pt>
                <c:pt idx="6">
                  <c:v>9.1537709131163672E-2</c:v>
                </c:pt>
                <c:pt idx="7">
                  <c:v>0.24526774857875422</c:v>
                </c:pt>
                <c:pt idx="8">
                  <c:v>0.25654908134018112</c:v>
                </c:pt>
                <c:pt idx="9">
                  <c:v>0.32026123494551578</c:v>
                </c:pt>
                <c:pt idx="10">
                  <c:v>0.38529493441580598</c:v>
                </c:pt>
                <c:pt idx="11">
                  <c:v>0.19158786670730546</c:v>
                </c:pt>
                <c:pt idx="12">
                  <c:v>0.15969040967387393</c:v>
                </c:pt>
                <c:pt idx="13">
                  <c:v>0.37378706417632729</c:v>
                </c:pt>
                <c:pt idx="14">
                  <c:v>0.5733276633245088</c:v>
                </c:pt>
                <c:pt idx="15">
                  <c:v>0.19830184691751801</c:v>
                </c:pt>
                <c:pt idx="16">
                  <c:v>9.4915583370102127E-2</c:v>
                </c:pt>
              </c:numCache>
            </c:numRef>
          </c:yVal>
          <c:bubbleSize>
            <c:numRef>
              <c:f>'Ratio 2015 (Sorted)'!$L$4:$L$20</c:f>
              <c:numCache>
                <c:formatCode>_(* #,##0_);_(* \(#,##0\);_(* "-"??_);_(@_)</c:formatCode>
                <c:ptCount val="17"/>
                <c:pt idx="0">
                  <c:v>14829.8977</c:v>
                </c:pt>
                <c:pt idx="1">
                  <c:v>15306.6175</c:v>
                </c:pt>
                <c:pt idx="2">
                  <c:v>8171.6169999999993</c:v>
                </c:pt>
                <c:pt idx="3">
                  <c:v>5233.2245999999996</c:v>
                </c:pt>
                <c:pt idx="4">
                  <c:v>3038.0549000000001</c:v>
                </c:pt>
                <c:pt idx="5">
                  <c:v>2121.7941999999998</c:v>
                </c:pt>
                <c:pt idx="6">
                  <c:v>12867.1103</c:v>
                </c:pt>
                <c:pt idx="7">
                  <c:v>2461.1857999999997</c:v>
                </c:pt>
                <c:pt idx="8">
                  <c:v>2027.4752000000001</c:v>
                </c:pt>
                <c:pt idx="9">
                  <c:v>4621.0815999999995</c:v>
                </c:pt>
                <c:pt idx="10">
                  <c:v>604.24620000000004</c:v>
                </c:pt>
                <c:pt idx="11">
                  <c:v>1069.586</c:v>
                </c:pt>
                <c:pt idx="12">
                  <c:v>1657.0155999999999</c:v>
                </c:pt>
                <c:pt idx="13">
                  <c:v>735.09660000000008</c:v>
                </c:pt>
                <c:pt idx="14">
                  <c:v>559.19960000000003</c:v>
                </c:pt>
                <c:pt idx="15">
                  <c:v>1134.6798000000001</c:v>
                </c:pt>
                <c:pt idx="16">
                  <c:v>2034.1074999999998</c:v>
                </c:pt>
              </c:numCache>
            </c:numRef>
          </c:bubbleSize>
          <c:bubble3D val="1"/>
        </c:ser>
        <c:dLbls>
          <c:showLegendKey val="0"/>
          <c:showVal val="0"/>
          <c:showCatName val="0"/>
          <c:showSerName val="0"/>
          <c:showPercent val="0"/>
          <c:showBubbleSize val="0"/>
        </c:dLbls>
        <c:bubbleScale val="50"/>
        <c:showNegBubbles val="0"/>
        <c:axId val="396479120"/>
        <c:axId val="396476376"/>
      </c:bubbleChart>
      <c:valAx>
        <c:axId val="39647912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476376"/>
        <c:crosses val="autoZero"/>
        <c:crossBetween val="midCat"/>
      </c:valAx>
      <c:valAx>
        <c:axId val="39647637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479120"/>
        <c:crosses val="autoZero"/>
        <c:crossBetween val="midCat"/>
      </c:valAx>
      <c:spPr>
        <a:gradFill>
          <a:gsLst>
            <a:gs pos="72000">
              <a:schemeClr val="accent2">
                <a:lumMod val="45000"/>
                <a:lumOff val="55000"/>
              </a:schemeClr>
            </a:gs>
            <a:gs pos="90000">
              <a:srgbClr val="92D050"/>
            </a:gs>
            <a:gs pos="47000">
              <a:schemeClr val="accent1">
                <a:lumMod val="20000"/>
                <a:lumOff val="80000"/>
              </a:schemeClr>
            </a:gs>
          </a:gsLst>
          <a:lin ang="5400000" scaled="1"/>
        </a:gra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00838-CD27-489D-A3F6-A0B0430BDF35}" type="doc">
      <dgm:prSet loTypeId="urn:microsoft.com/office/officeart/2005/8/layout/pyramid2" loCatId="list" qsTypeId="urn:microsoft.com/office/officeart/2005/8/quickstyle/simple1" qsCatId="simple" csTypeId="urn:microsoft.com/office/officeart/2005/8/colors/accent1_2" csCatId="accent1" phldr="1"/>
      <dgm:spPr/>
    </dgm:pt>
    <dgm:pt modelId="{D4499ABD-C80F-4EFD-9715-F2D51D64B4E1}">
      <dgm:prSet phldrT="[Text]"/>
      <dgm:spPr/>
      <dgm:t>
        <a:bodyPr/>
        <a:lstStyle/>
        <a:p>
          <a:r>
            <a:rPr lang="en-GB" dirty="0" smtClean="0"/>
            <a:t>Reflect actual expenses incurred</a:t>
          </a:r>
          <a:endParaRPr lang="en-GB" dirty="0"/>
        </a:p>
      </dgm:t>
    </dgm:pt>
    <dgm:pt modelId="{230611C7-81B9-45C4-8271-2935F36F5A0B}" type="parTrans" cxnId="{6CAFC905-BB69-46C5-B389-A5AF1198822F}">
      <dgm:prSet/>
      <dgm:spPr/>
      <dgm:t>
        <a:bodyPr/>
        <a:lstStyle/>
        <a:p>
          <a:endParaRPr lang="en-GB"/>
        </a:p>
      </dgm:t>
    </dgm:pt>
    <dgm:pt modelId="{1AA3A8D0-D162-4ACC-9AED-91DC225ED2B4}" type="sibTrans" cxnId="{6CAFC905-BB69-46C5-B389-A5AF1198822F}">
      <dgm:prSet/>
      <dgm:spPr/>
      <dgm:t>
        <a:bodyPr/>
        <a:lstStyle/>
        <a:p>
          <a:endParaRPr lang="en-GB"/>
        </a:p>
      </dgm:t>
    </dgm:pt>
    <dgm:pt modelId="{239E776E-99EB-4C23-9116-F7C9ADFDCC08}">
      <dgm:prSet phldrT="[Text]"/>
      <dgm:spPr/>
      <dgm:t>
        <a:bodyPr/>
        <a:lstStyle/>
        <a:p>
          <a:r>
            <a:rPr lang="en-GB" dirty="0" smtClean="0"/>
            <a:t>Within Statutory ceilings of commission and expenses </a:t>
          </a:r>
          <a:endParaRPr lang="en-GB" dirty="0"/>
        </a:p>
      </dgm:t>
    </dgm:pt>
    <dgm:pt modelId="{BACFEDF3-6340-4E5A-BCE6-DEB2CC12966E}" type="parTrans" cxnId="{3C7BED2C-AE08-4DCD-87A3-FBEE69129345}">
      <dgm:prSet/>
      <dgm:spPr/>
      <dgm:t>
        <a:bodyPr/>
        <a:lstStyle/>
        <a:p>
          <a:endParaRPr lang="en-GB"/>
        </a:p>
      </dgm:t>
    </dgm:pt>
    <dgm:pt modelId="{8D94A405-1B92-4B91-9C65-680F772F4A9A}" type="sibTrans" cxnId="{3C7BED2C-AE08-4DCD-87A3-FBEE69129345}">
      <dgm:prSet/>
      <dgm:spPr/>
      <dgm:t>
        <a:bodyPr/>
        <a:lstStyle/>
        <a:p>
          <a:endParaRPr lang="en-GB"/>
        </a:p>
      </dgm:t>
    </dgm:pt>
    <dgm:pt modelId="{A75A0991-8086-4D74-AF68-E986D81A7CD0}">
      <dgm:prSet phldrT="[Text]"/>
      <dgm:spPr/>
      <dgm:t>
        <a:bodyPr/>
        <a:lstStyle/>
        <a:p>
          <a:r>
            <a:rPr lang="en-GB" dirty="0" smtClean="0"/>
            <a:t>Do not exceed limits specified</a:t>
          </a:r>
          <a:endParaRPr lang="en-GB" dirty="0"/>
        </a:p>
      </dgm:t>
    </dgm:pt>
    <dgm:pt modelId="{3D5D8F20-6ED4-426A-B188-EF4FD4604269}" type="parTrans" cxnId="{E9021543-02CB-4127-A250-0B806D00BDBF}">
      <dgm:prSet/>
      <dgm:spPr/>
      <dgm:t>
        <a:bodyPr/>
        <a:lstStyle/>
        <a:p>
          <a:endParaRPr lang="en-GB"/>
        </a:p>
      </dgm:t>
    </dgm:pt>
    <dgm:pt modelId="{782110E0-001F-482F-8A0C-D52D4F5F1BA2}" type="sibTrans" cxnId="{E9021543-02CB-4127-A250-0B806D00BDBF}">
      <dgm:prSet/>
      <dgm:spPr/>
      <dgm:t>
        <a:bodyPr/>
        <a:lstStyle/>
        <a:p>
          <a:endParaRPr lang="en-GB"/>
        </a:p>
      </dgm:t>
    </dgm:pt>
    <dgm:pt modelId="{60A422FA-6729-4918-BF33-51CBA455248E}" type="pres">
      <dgm:prSet presAssocID="{93E00838-CD27-489D-A3F6-A0B0430BDF35}" presName="compositeShape" presStyleCnt="0">
        <dgm:presLayoutVars>
          <dgm:dir/>
          <dgm:resizeHandles/>
        </dgm:presLayoutVars>
      </dgm:prSet>
      <dgm:spPr/>
    </dgm:pt>
    <dgm:pt modelId="{61C943AB-9998-4321-88F5-AB4C98FAA27C}" type="pres">
      <dgm:prSet presAssocID="{93E00838-CD27-489D-A3F6-A0B0430BDF35}" presName="pyramid" presStyleLbl="node1" presStyleIdx="0" presStyleCnt="1"/>
      <dgm:spPr/>
    </dgm:pt>
    <dgm:pt modelId="{E7174EFA-6BBA-4761-B52E-FD536CE5F15A}" type="pres">
      <dgm:prSet presAssocID="{93E00838-CD27-489D-A3F6-A0B0430BDF35}" presName="theList" presStyleCnt="0"/>
      <dgm:spPr/>
    </dgm:pt>
    <dgm:pt modelId="{757A5AD5-A997-482F-B888-24222D253295}" type="pres">
      <dgm:prSet presAssocID="{D4499ABD-C80F-4EFD-9715-F2D51D64B4E1}" presName="aNode" presStyleLbl="fgAcc1" presStyleIdx="0" presStyleCnt="3">
        <dgm:presLayoutVars>
          <dgm:bulletEnabled val="1"/>
        </dgm:presLayoutVars>
      </dgm:prSet>
      <dgm:spPr/>
      <dgm:t>
        <a:bodyPr/>
        <a:lstStyle/>
        <a:p>
          <a:endParaRPr lang="en-GB"/>
        </a:p>
      </dgm:t>
    </dgm:pt>
    <dgm:pt modelId="{D5930A23-86F7-451E-BC58-893CDA8D8700}" type="pres">
      <dgm:prSet presAssocID="{D4499ABD-C80F-4EFD-9715-F2D51D64B4E1}" presName="aSpace" presStyleCnt="0"/>
      <dgm:spPr/>
    </dgm:pt>
    <dgm:pt modelId="{AE43FAE0-603A-4C20-A180-60594212BB45}" type="pres">
      <dgm:prSet presAssocID="{239E776E-99EB-4C23-9116-F7C9ADFDCC08}" presName="aNode" presStyleLbl="fgAcc1" presStyleIdx="1" presStyleCnt="3">
        <dgm:presLayoutVars>
          <dgm:bulletEnabled val="1"/>
        </dgm:presLayoutVars>
      </dgm:prSet>
      <dgm:spPr/>
      <dgm:t>
        <a:bodyPr/>
        <a:lstStyle/>
        <a:p>
          <a:endParaRPr lang="en-GB"/>
        </a:p>
      </dgm:t>
    </dgm:pt>
    <dgm:pt modelId="{7B1397E9-EC54-43E9-A8BC-FC45034FCAC5}" type="pres">
      <dgm:prSet presAssocID="{239E776E-99EB-4C23-9116-F7C9ADFDCC08}" presName="aSpace" presStyleCnt="0"/>
      <dgm:spPr/>
    </dgm:pt>
    <dgm:pt modelId="{BCF31B7B-3606-46C8-93B0-46106F9E646B}" type="pres">
      <dgm:prSet presAssocID="{A75A0991-8086-4D74-AF68-E986D81A7CD0}" presName="aNode" presStyleLbl="fgAcc1" presStyleIdx="2" presStyleCnt="3">
        <dgm:presLayoutVars>
          <dgm:bulletEnabled val="1"/>
        </dgm:presLayoutVars>
      </dgm:prSet>
      <dgm:spPr/>
      <dgm:t>
        <a:bodyPr/>
        <a:lstStyle/>
        <a:p>
          <a:endParaRPr lang="en-IN"/>
        </a:p>
      </dgm:t>
    </dgm:pt>
    <dgm:pt modelId="{E16511ED-5C99-4324-B503-0F38DCB4673A}" type="pres">
      <dgm:prSet presAssocID="{A75A0991-8086-4D74-AF68-E986D81A7CD0}" presName="aSpace" presStyleCnt="0"/>
      <dgm:spPr/>
    </dgm:pt>
  </dgm:ptLst>
  <dgm:cxnLst>
    <dgm:cxn modelId="{866AD0EA-34F1-406F-9AF8-13BEED3E6526}" type="presOf" srcId="{A75A0991-8086-4D74-AF68-E986D81A7CD0}" destId="{BCF31B7B-3606-46C8-93B0-46106F9E646B}" srcOrd="0" destOrd="0" presId="urn:microsoft.com/office/officeart/2005/8/layout/pyramid2"/>
    <dgm:cxn modelId="{3C7BED2C-AE08-4DCD-87A3-FBEE69129345}" srcId="{93E00838-CD27-489D-A3F6-A0B0430BDF35}" destId="{239E776E-99EB-4C23-9116-F7C9ADFDCC08}" srcOrd="1" destOrd="0" parTransId="{BACFEDF3-6340-4E5A-BCE6-DEB2CC12966E}" sibTransId="{8D94A405-1B92-4B91-9C65-680F772F4A9A}"/>
    <dgm:cxn modelId="{E9021543-02CB-4127-A250-0B806D00BDBF}" srcId="{93E00838-CD27-489D-A3F6-A0B0430BDF35}" destId="{A75A0991-8086-4D74-AF68-E986D81A7CD0}" srcOrd="2" destOrd="0" parTransId="{3D5D8F20-6ED4-426A-B188-EF4FD4604269}" sibTransId="{782110E0-001F-482F-8A0C-D52D4F5F1BA2}"/>
    <dgm:cxn modelId="{20460F46-7D8B-4455-B9AB-07FC6FC13406}" type="presOf" srcId="{239E776E-99EB-4C23-9116-F7C9ADFDCC08}" destId="{AE43FAE0-603A-4C20-A180-60594212BB45}" srcOrd="0" destOrd="0" presId="urn:microsoft.com/office/officeart/2005/8/layout/pyramid2"/>
    <dgm:cxn modelId="{A13E48A2-C6E4-4137-957D-8BDEEBF0CC26}" type="presOf" srcId="{93E00838-CD27-489D-A3F6-A0B0430BDF35}" destId="{60A422FA-6729-4918-BF33-51CBA455248E}" srcOrd="0" destOrd="0" presId="urn:microsoft.com/office/officeart/2005/8/layout/pyramid2"/>
    <dgm:cxn modelId="{EA7F286D-5901-442D-8F15-6F023320FC0A}" type="presOf" srcId="{D4499ABD-C80F-4EFD-9715-F2D51D64B4E1}" destId="{757A5AD5-A997-482F-B888-24222D253295}" srcOrd="0" destOrd="0" presId="urn:microsoft.com/office/officeart/2005/8/layout/pyramid2"/>
    <dgm:cxn modelId="{6CAFC905-BB69-46C5-B389-A5AF1198822F}" srcId="{93E00838-CD27-489D-A3F6-A0B0430BDF35}" destId="{D4499ABD-C80F-4EFD-9715-F2D51D64B4E1}" srcOrd="0" destOrd="0" parTransId="{230611C7-81B9-45C4-8271-2935F36F5A0B}" sibTransId="{1AA3A8D0-D162-4ACC-9AED-91DC225ED2B4}"/>
    <dgm:cxn modelId="{BBCBC02D-B125-47E8-8AFA-1AFADDEDEF41}" type="presParOf" srcId="{60A422FA-6729-4918-BF33-51CBA455248E}" destId="{61C943AB-9998-4321-88F5-AB4C98FAA27C}" srcOrd="0" destOrd="0" presId="urn:microsoft.com/office/officeart/2005/8/layout/pyramid2"/>
    <dgm:cxn modelId="{16377BEC-B554-4D21-B155-283D9441340E}" type="presParOf" srcId="{60A422FA-6729-4918-BF33-51CBA455248E}" destId="{E7174EFA-6BBA-4761-B52E-FD536CE5F15A}" srcOrd="1" destOrd="0" presId="urn:microsoft.com/office/officeart/2005/8/layout/pyramid2"/>
    <dgm:cxn modelId="{A24BD0DF-DF84-43EF-87AC-21E59FB97A34}" type="presParOf" srcId="{E7174EFA-6BBA-4761-B52E-FD536CE5F15A}" destId="{757A5AD5-A997-482F-B888-24222D253295}" srcOrd="0" destOrd="0" presId="urn:microsoft.com/office/officeart/2005/8/layout/pyramid2"/>
    <dgm:cxn modelId="{F0CAC641-946C-46F7-8C12-18C4097697B3}" type="presParOf" srcId="{E7174EFA-6BBA-4761-B52E-FD536CE5F15A}" destId="{D5930A23-86F7-451E-BC58-893CDA8D8700}" srcOrd="1" destOrd="0" presId="urn:microsoft.com/office/officeart/2005/8/layout/pyramid2"/>
    <dgm:cxn modelId="{F5D3C98B-5FAC-412F-A1B6-F92FF1032881}" type="presParOf" srcId="{E7174EFA-6BBA-4761-B52E-FD536CE5F15A}" destId="{AE43FAE0-603A-4C20-A180-60594212BB45}" srcOrd="2" destOrd="0" presId="urn:microsoft.com/office/officeart/2005/8/layout/pyramid2"/>
    <dgm:cxn modelId="{BE740000-7C86-464A-890F-96BD5B09DD5D}" type="presParOf" srcId="{E7174EFA-6BBA-4761-B52E-FD536CE5F15A}" destId="{7B1397E9-EC54-43E9-A8BC-FC45034FCAC5}" srcOrd="3" destOrd="0" presId="urn:microsoft.com/office/officeart/2005/8/layout/pyramid2"/>
    <dgm:cxn modelId="{3BB00478-B80E-4EEE-8910-1CC1B09DEBC5}" type="presParOf" srcId="{E7174EFA-6BBA-4761-B52E-FD536CE5F15A}" destId="{BCF31B7B-3606-46C8-93B0-46106F9E646B}" srcOrd="4" destOrd="0" presId="urn:microsoft.com/office/officeart/2005/8/layout/pyramid2"/>
    <dgm:cxn modelId="{879CD7D6-6247-4EA3-8125-C4CD86ACD08F}" type="presParOf" srcId="{E7174EFA-6BBA-4761-B52E-FD536CE5F15A}" destId="{E16511ED-5C99-4324-B503-0F38DCB4673A}"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DDB8A7-BFD9-4CD4-BA3A-20F352144E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CA42C72-DC48-44B2-8019-C5F763D09013}">
      <dgm:prSet phldrT="[Text]" custT="1"/>
      <dgm:spPr/>
      <dgm:t>
        <a:bodyPr/>
        <a:lstStyle/>
        <a:p>
          <a:r>
            <a:rPr lang="en-GB" sz="2400" baseline="0" dirty="0" smtClean="0">
              <a:solidFill>
                <a:schemeClr val="tx1"/>
              </a:solidFill>
            </a:rPr>
            <a:t>For Linked Products, obligation to recoup expenses associated only with discontinuance:</a:t>
          </a:r>
          <a:endParaRPr lang="en-GB" sz="2400" baseline="0" dirty="0">
            <a:solidFill>
              <a:schemeClr val="tx1"/>
            </a:solidFill>
          </a:endParaRPr>
        </a:p>
      </dgm:t>
    </dgm:pt>
    <dgm:pt modelId="{F6FBE2EA-74CD-4C08-A984-931DF311CC9F}" type="parTrans" cxnId="{4B6C7392-D6C6-49F6-8204-3A9F8004385F}">
      <dgm:prSet/>
      <dgm:spPr/>
      <dgm:t>
        <a:bodyPr/>
        <a:lstStyle/>
        <a:p>
          <a:endParaRPr lang="en-GB"/>
        </a:p>
      </dgm:t>
    </dgm:pt>
    <dgm:pt modelId="{507CAC14-7BD9-4EC5-909C-9FDA12C55BD2}" type="sibTrans" cxnId="{4B6C7392-D6C6-49F6-8204-3A9F8004385F}">
      <dgm:prSet/>
      <dgm:spPr/>
      <dgm:t>
        <a:bodyPr/>
        <a:lstStyle/>
        <a:p>
          <a:endParaRPr lang="en-GB"/>
        </a:p>
      </dgm:t>
    </dgm:pt>
    <dgm:pt modelId="{9EC3DF32-B477-4574-9C2F-20E872AE4604}" type="pres">
      <dgm:prSet presAssocID="{39DDB8A7-BFD9-4CD4-BA3A-20F352144E89}" presName="linear" presStyleCnt="0">
        <dgm:presLayoutVars>
          <dgm:animLvl val="lvl"/>
          <dgm:resizeHandles val="exact"/>
        </dgm:presLayoutVars>
      </dgm:prSet>
      <dgm:spPr/>
      <dgm:t>
        <a:bodyPr/>
        <a:lstStyle/>
        <a:p>
          <a:endParaRPr lang="en-IN"/>
        </a:p>
      </dgm:t>
    </dgm:pt>
    <dgm:pt modelId="{EC4EB8D3-C6F7-4562-9E0C-ADB3DE1B942C}" type="pres">
      <dgm:prSet presAssocID="{BCA42C72-DC48-44B2-8019-C5F763D09013}" presName="parentText" presStyleLbl="node1" presStyleIdx="0" presStyleCnt="1" custLinFactNeighborY="-10536">
        <dgm:presLayoutVars>
          <dgm:chMax val="0"/>
          <dgm:bulletEnabled val="1"/>
        </dgm:presLayoutVars>
      </dgm:prSet>
      <dgm:spPr/>
      <dgm:t>
        <a:bodyPr/>
        <a:lstStyle/>
        <a:p>
          <a:endParaRPr lang="en-GB"/>
        </a:p>
      </dgm:t>
    </dgm:pt>
  </dgm:ptLst>
  <dgm:cxnLst>
    <dgm:cxn modelId="{60E46EE2-5601-447F-9958-B68C948C9338}" type="presOf" srcId="{39DDB8A7-BFD9-4CD4-BA3A-20F352144E89}" destId="{9EC3DF32-B477-4574-9C2F-20E872AE4604}" srcOrd="0" destOrd="0" presId="urn:microsoft.com/office/officeart/2005/8/layout/vList2"/>
    <dgm:cxn modelId="{4B6C7392-D6C6-49F6-8204-3A9F8004385F}" srcId="{39DDB8A7-BFD9-4CD4-BA3A-20F352144E89}" destId="{BCA42C72-DC48-44B2-8019-C5F763D09013}" srcOrd="0" destOrd="0" parTransId="{F6FBE2EA-74CD-4C08-A984-931DF311CC9F}" sibTransId="{507CAC14-7BD9-4EC5-909C-9FDA12C55BD2}"/>
    <dgm:cxn modelId="{CFF10382-A955-4544-8DFE-09ECCE1B5800}" type="presOf" srcId="{BCA42C72-DC48-44B2-8019-C5F763D09013}" destId="{EC4EB8D3-C6F7-4562-9E0C-ADB3DE1B942C}" srcOrd="0" destOrd="0" presId="urn:microsoft.com/office/officeart/2005/8/layout/vList2"/>
    <dgm:cxn modelId="{28746022-5BEA-498B-83A0-2C8ABB7A05E1}" type="presParOf" srcId="{9EC3DF32-B477-4574-9C2F-20E872AE4604}" destId="{EC4EB8D3-C6F7-4562-9E0C-ADB3DE1B942C}"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0EC6F0-4C63-455B-AFCC-CBDD255BA8D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C7E6F5C-E308-4C90-B7EF-ED92F2F3F1A3}">
      <dgm:prSet phldrT="[Text]"/>
      <dgm:spPr>
        <a:solidFill>
          <a:srgbClr val="FF0000"/>
        </a:solidFill>
      </dgm:spPr>
      <dgm:t>
        <a:bodyPr/>
        <a:lstStyle/>
        <a:p>
          <a:r>
            <a:rPr lang="en-US" dirty="0" smtClean="0"/>
            <a:t>Below Expectation business growth</a:t>
          </a:r>
          <a:endParaRPr lang="en-US" dirty="0"/>
        </a:p>
      </dgm:t>
    </dgm:pt>
    <dgm:pt modelId="{98D3021F-B4B1-4341-9F28-CF31B3E86927}" type="parTrans" cxnId="{09D1654B-ED2F-4ED0-B52D-3B35663BBC09}">
      <dgm:prSet/>
      <dgm:spPr/>
      <dgm:t>
        <a:bodyPr/>
        <a:lstStyle/>
        <a:p>
          <a:endParaRPr lang="en-US"/>
        </a:p>
      </dgm:t>
    </dgm:pt>
    <dgm:pt modelId="{B85FF75C-A159-49BF-B784-74D44A03BA84}" type="sibTrans" cxnId="{09D1654B-ED2F-4ED0-B52D-3B35663BBC09}">
      <dgm:prSet/>
      <dgm:spPr/>
      <dgm:t>
        <a:bodyPr/>
        <a:lstStyle/>
        <a:p>
          <a:endParaRPr lang="en-US"/>
        </a:p>
      </dgm:t>
    </dgm:pt>
    <dgm:pt modelId="{AA4FB66E-5A63-452B-A2A3-75A888E5CF7D}">
      <dgm:prSet phldrT="[Text]"/>
      <dgm:spPr/>
      <dgm:t>
        <a:bodyPr/>
        <a:lstStyle/>
        <a:p>
          <a:r>
            <a:rPr lang="en-US" dirty="0" smtClean="0"/>
            <a:t>Insurer maintains excess capacity</a:t>
          </a:r>
          <a:endParaRPr lang="en-US" dirty="0"/>
        </a:p>
      </dgm:t>
    </dgm:pt>
    <dgm:pt modelId="{1C933C63-A8EF-46CD-917D-02FE0AB03238}" type="parTrans" cxnId="{828BBDCC-8715-4216-977F-507BBB3D4EE1}">
      <dgm:prSet/>
      <dgm:spPr/>
      <dgm:t>
        <a:bodyPr/>
        <a:lstStyle/>
        <a:p>
          <a:endParaRPr lang="en-US"/>
        </a:p>
      </dgm:t>
    </dgm:pt>
    <dgm:pt modelId="{B8A05F35-D1A6-4460-B2A6-B49AC0A4A1BC}" type="sibTrans" cxnId="{828BBDCC-8715-4216-977F-507BBB3D4EE1}">
      <dgm:prSet/>
      <dgm:spPr/>
      <dgm:t>
        <a:bodyPr/>
        <a:lstStyle/>
        <a:p>
          <a:endParaRPr lang="en-US"/>
        </a:p>
      </dgm:t>
    </dgm:pt>
    <dgm:pt modelId="{66C1E368-E6B7-459A-B6BA-E2B2DF778E04}">
      <dgm:prSet phldrT="[Text]"/>
      <dgm:spPr/>
      <dgm:t>
        <a:bodyPr/>
        <a:lstStyle/>
        <a:p>
          <a:r>
            <a:rPr lang="en-US" dirty="0" smtClean="0"/>
            <a:t>Relationship selling can result in poor persistency </a:t>
          </a:r>
          <a:endParaRPr lang="en-US" dirty="0"/>
        </a:p>
      </dgm:t>
    </dgm:pt>
    <dgm:pt modelId="{AAFBB1F1-26EB-4CBE-8373-B482962DBA60}" type="parTrans" cxnId="{C814C16C-0706-4817-9DFF-C0C1FD051719}">
      <dgm:prSet/>
      <dgm:spPr/>
      <dgm:t>
        <a:bodyPr/>
        <a:lstStyle/>
        <a:p>
          <a:endParaRPr lang="en-US"/>
        </a:p>
      </dgm:t>
    </dgm:pt>
    <dgm:pt modelId="{6ECE1A3F-3EF7-449E-8FC7-5681FEE539A5}" type="sibTrans" cxnId="{C814C16C-0706-4817-9DFF-C0C1FD051719}">
      <dgm:prSet/>
      <dgm:spPr/>
      <dgm:t>
        <a:bodyPr/>
        <a:lstStyle/>
        <a:p>
          <a:endParaRPr lang="en-US"/>
        </a:p>
      </dgm:t>
    </dgm:pt>
    <dgm:pt modelId="{3A7D4DD7-3380-4311-AAEF-0D79E0CEECCD}">
      <dgm:prSet phldrT="[Text]"/>
      <dgm:spPr/>
      <dgm:t>
        <a:bodyPr/>
        <a:lstStyle/>
        <a:p>
          <a:r>
            <a:rPr lang="en-US" dirty="0" smtClean="0"/>
            <a:t>Force utilization of inefficient distribution channels</a:t>
          </a:r>
          <a:endParaRPr lang="en-US" dirty="0"/>
        </a:p>
      </dgm:t>
    </dgm:pt>
    <dgm:pt modelId="{B78780C2-C33A-4B6D-8E88-2FE315674C01}" type="parTrans" cxnId="{68E6BAB4-5EC1-45C2-BC6A-2B1E7471162B}">
      <dgm:prSet/>
      <dgm:spPr/>
      <dgm:t>
        <a:bodyPr/>
        <a:lstStyle/>
        <a:p>
          <a:endParaRPr lang="en-US"/>
        </a:p>
      </dgm:t>
    </dgm:pt>
    <dgm:pt modelId="{0FBDDD39-E7C6-4059-AA89-8E033D019423}" type="sibTrans" cxnId="{68E6BAB4-5EC1-45C2-BC6A-2B1E7471162B}">
      <dgm:prSet/>
      <dgm:spPr/>
      <dgm:t>
        <a:bodyPr/>
        <a:lstStyle/>
        <a:p>
          <a:endParaRPr lang="en-US"/>
        </a:p>
      </dgm:t>
    </dgm:pt>
    <dgm:pt modelId="{A9ACCFB9-CF45-4116-86D6-3E46AADE49F5}">
      <dgm:prSet phldrT="[Text]"/>
      <dgm:spPr/>
      <dgm:t>
        <a:bodyPr/>
        <a:lstStyle/>
        <a:p>
          <a:r>
            <a:rPr lang="en-US" dirty="0" smtClean="0"/>
            <a:t>Higher portfolio turnover requires constant endeavors to grow</a:t>
          </a:r>
          <a:endParaRPr lang="en-US" dirty="0"/>
        </a:p>
      </dgm:t>
    </dgm:pt>
    <dgm:pt modelId="{5E2B0A67-088C-464A-89CF-8971899CBEED}" type="parTrans" cxnId="{E87263DD-4FCF-4AF3-BEE4-951D5926621D}">
      <dgm:prSet/>
      <dgm:spPr/>
      <dgm:t>
        <a:bodyPr/>
        <a:lstStyle/>
        <a:p>
          <a:endParaRPr lang="en-US"/>
        </a:p>
      </dgm:t>
    </dgm:pt>
    <dgm:pt modelId="{9D4F6460-0EDF-480E-8E58-FBB3600DADB0}" type="sibTrans" cxnId="{E87263DD-4FCF-4AF3-BEE4-951D5926621D}">
      <dgm:prSet/>
      <dgm:spPr/>
      <dgm:t>
        <a:bodyPr/>
        <a:lstStyle/>
        <a:p>
          <a:endParaRPr lang="en-US"/>
        </a:p>
      </dgm:t>
    </dgm:pt>
    <dgm:pt modelId="{2C162F02-A3DD-44F6-AA72-995324541C0F}" type="pres">
      <dgm:prSet presAssocID="{FE0EC6F0-4C63-455B-AFCC-CBDD255BA8D3}" presName="Name0" presStyleCnt="0">
        <dgm:presLayoutVars>
          <dgm:chMax val="1"/>
          <dgm:dir/>
          <dgm:animLvl val="ctr"/>
          <dgm:resizeHandles val="exact"/>
        </dgm:presLayoutVars>
      </dgm:prSet>
      <dgm:spPr/>
      <dgm:t>
        <a:bodyPr/>
        <a:lstStyle/>
        <a:p>
          <a:endParaRPr lang="en-GB"/>
        </a:p>
      </dgm:t>
    </dgm:pt>
    <dgm:pt modelId="{418D5B3C-C403-405A-99EB-184784890B70}" type="pres">
      <dgm:prSet presAssocID="{9C7E6F5C-E308-4C90-B7EF-ED92F2F3F1A3}" presName="centerShape" presStyleLbl="node0" presStyleIdx="0" presStyleCnt="1"/>
      <dgm:spPr/>
      <dgm:t>
        <a:bodyPr/>
        <a:lstStyle/>
        <a:p>
          <a:endParaRPr lang="en-US"/>
        </a:p>
      </dgm:t>
    </dgm:pt>
    <dgm:pt modelId="{8AD7008E-079C-4C71-AE01-D4B3B859AC67}" type="pres">
      <dgm:prSet presAssocID="{AA4FB66E-5A63-452B-A2A3-75A888E5CF7D}" presName="node" presStyleLbl="node1" presStyleIdx="0" presStyleCnt="4" custScaleX="168887" custScaleY="96770" custRadScaleRad="106661" custRadScaleInc="-196">
        <dgm:presLayoutVars>
          <dgm:bulletEnabled val="1"/>
        </dgm:presLayoutVars>
      </dgm:prSet>
      <dgm:spPr/>
      <dgm:t>
        <a:bodyPr/>
        <a:lstStyle/>
        <a:p>
          <a:endParaRPr lang="en-GB"/>
        </a:p>
      </dgm:t>
    </dgm:pt>
    <dgm:pt modelId="{D996533A-9F9E-4C0F-819E-9F49A210E820}" type="pres">
      <dgm:prSet presAssocID="{AA4FB66E-5A63-452B-A2A3-75A888E5CF7D}" presName="dummy" presStyleCnt="0"/>
      <dgm:spPr/>
    </dgm:pt>
    <dgm:pt modelId="{858563FC-4162-426E-A732-44DF0B3E4647}" type="pres">
      <dgm:prSet presAssocID="{B8A05F35-D1A6-4460-B2A6-B49AC0A4A1BC}" presName="sibTrans" presStyleLbl="sibTrans2D1" presStyleIdx="0" presStyleCnt="4"/>
      <dgm:spPr/>
      <dgm:t>
        <a:bodyPr/>
        <a:lstStyle/>
        <a:p>
          <a:endParaRPr lang="en-GB"/>
        </a:p>
      </dgm:t>
    </dgm:pt>
    <dgm:pt modelId="{5F9E4300-AE49-4D8A-A19B-FD2518794F91}" type="pres">
      <dgm:prSet presAssocID="{66C1E368-E6B7-459A-B6BA-E2B2DF778E04}" presName="node" presStyleLbl="node1" presStyleIdx="1" presStyleCnt="4" custScaleX="172684" custRadScaleRad="117432" custRadScaleInc="-7943">
        <dgm:presLayoutVars>
          <dgm:bulletEnabled val="1"/>
        </dgm:presLayoutVars>
      </dgm:prSet>
      <dgm:spPr/>
      <dgm:t>
        <a:bodyPr/>
        <a:lstStyle/>
        <a:p>
          <a:endParaRPr lang="en-US"/>
        </a:p>
      </dgm:t>
    </dgm:pt>
    <dgm:pt modelId="{A7C62472-5906-4D55-9A25-4A2C0A7D69F7}" type="pres">
      <dgm:prSet presAssocID="{66C1E368-E6B7-459A-B6BA-E2B2DF778E04}" presName="dummy" presStyleCnt="0"/>
      <dgm:spPr/>
    </dgm:pt>
    <dgm:pt modelId="{85C5E912-3F22-4B56-A9F1-2E5671F39FCD}" type="pres">
      <dgm:prSet presAssocID="{6ECE1A3F-3EF7-449E-8FC7-5681FEE539A5}" presName="sibTrans" presStyleLbl="sibTrans2D1" presStyleIdx="1" presStyleCnt="4"/>
      <dgm:spPr/>
      <dgm:t>
        <a:bodyPr/>
        <a:lstStyle/>
        <a:p>
          <a:endParaRPr lang="en-GB"/>
        </a:p>
      </dgm:t>
    </dgm:pt>
    <dgm:pt modelId="{8B1162FB-13FD-44CE-B7AB-1BE8A828C3FE}" type="pres">
      <dgm:prSet presAssocID="{3A7D4DD7-3380-4311-AAEF-0D79E0CEECCD}" presName="node" presStyleLbl="node1" presStyleIdx="2" presStyleCnt="4" custScaleX="168887" custScaleY="86678">
        <dgm:presLayoutVars>
          <dgm:bulletEnabled val="1"/>
        </dgm:presLayoutVars>
      </dgm:prSet>
      <dgm:spPr/>
      <dgm:t>
        <a:bodyPr/>
        <a:lstStyle/>
        <a:p>
          <a:endParaRPr lang="en-GB"/>
        </a:p>
      </dgm:t>
    </dgm:pt>
    <dgm:pt modelId="{6B50C6E1-5711-4446-9762-D21005015D43}" type="pres">
      <dgm:prSet presAssocID="{3A7D4DD7-3380-4311-AAEF-0D79E0CEECCD}" presName="dummy" presStyleCnt="0"/>
      <dgm:spPr/>
    </dgm:pt>
    <dgm:pt modelId="{236A4E2E-0BBD-4DA8-AAD6-FDED2FB8FDA6}" type="pres">
      <dgm:prSet presAssocID="{0FBDDD39-E7C6-4059-AA89-8E033D019423}" presName="sibTrans" presStyleLbl="sibTrans2D1" presStyleIdx="2" presStyleCnt="4"/>
      <dgm:spPr/>
      <dgm:t>
        <a:bodyPr/>
        <a:lstStyle/>
        <a:p>
          <a:endParaRPr lang="en-GB"/>
        </a:p>
      </dgm:t>
    </dgm:pt>
    <dgm:pt modelId="{7525B4FB-2274-4C83-BD2B-F22FF9123E62}" type="pres">
      <dgm:prSet presAssocID="{A9ACCFB9-CF45-4116-86D6-3E46AADE49F5}" presName="node" presStyleLbl="node1" presStyleIdx="3" presStyleCnt="4" custScaleX="186541" custRadScaleRad="125635" custRadScaleInc="7424">
        <dgm:presLayoutVars>
          <dgm:bulletEnabled val="1"/>
        </dgm:presLayoutVars>
      </dgm:prSet>
      <dgm:spPr>
        <a:prstGeom prst="ellipse">
          <a:avLst/>
        </a:prstGeom>
      </dgm:spPr>
      <dgm:t>
        <a:bodyPr/>
        <a:lstStyle/>
        <a:p>
          <a:endParaRPr lang="en-US"/>
        </a:p>
      </dgm:t>
    </dgm:pt>
    <dgm:pt modelId="{C99A1D79-30E2-435E-8002-B3299DB5BC5C}" type="pres">
      <dgm:prSet presAssocID="{A9ACCFB9-CF45-4116-86D6-3E46AADE49F5}" presName="dummy" presStyleCnt="0"/>
      <dgm:spPr/>
    </dgm:pt>
    <dgm:pt modelId="{649138C1-5298-4BA0-ABB5-3EE90048CCBF}" type="pres">
      <dgm:prSet presAssocID="{9D4F6460-0EDF-480E-8E58-FBB3600DADB0}" presName="sibTrans" presStyleLbl="sibTrans2D1" presStyleIdx="3" presStyleCnt="4"/>
      <dgm:spPr/>
      <dgm:t>
        <a:bodyPr/>
        <a:lstStyle/>
        <a:p>
          <a:endParaRPr lang="en-GB"/>
        </a:p>
      </dgm:t>
    </dgm:pt>
  </dgm:ptLst>
  <dgm:cxnLst>
    <dgm:cxn modelId="{60892802-92D3-4748-83A5-BCC9D1001956}" type="presOf" srcId="{9C7E6F5C-E308-4C90-B7EF-ED92F2F3F1A3}" destId="{418D5B3C-C403-405A-99EB-184784890B70}" srcOrd="0" destOrd="0" presId="urn:microsoft.com/office/officeart/2005/8/layout/radial6"/>
    <dgm:cxn modelId="{1548C00B-4433-44BC-B2AB-B7CF240D94E9}" type="presOf" srcId="{FE0EC6F0-4C63-455B-AFCC-CBDD255BA8D3}" destId="{2C162F02-A3DD-44F6-AA72-995324541C0F}" srcOrd="0" destOrd="0" presId="urn:microsoft.com/office/officeart/2005/8/layout/radial6"/>
    <dgm:cxn modelId="{C814C16C-0706-4817-9DFF-C0C1FD051719}" srcId="{9C7E6F5C-E308-4C90-B7EF-ED92F2F3F1A3}" destId="{66C1E368-E6B7-459A-B6BA-E2B2DF778E04}" srcOrd="1" destOrd="0" parTransId="{AAFBB1F1-26EB-4CBE-8373-B482962DBA60}" sibTransId="{6ECE1A3F-3EF7-449E-8FC7-5681FEE539A5}"/>
    <dgm:cxn modelId="{FC3A2D2A-A300-4914-9B1F-DDDA40F9C488}" type="presOf" srcId="{AA4FB66E-5A63-452B-A2A3-75A888E5CF7D}" destId="{8AD7008E-079C-4C71-AE01-D4B3B859AC67}" srcOrd="0" destOrd="0" presId="urn:microsoft.com/office/officeart/2005/8/layout/radial6"/>
    <dgm:cxn modelId="{D4AF9A75-E759-462D-BEE2-6B682977005E}" type="presOf" srcId="{B8A05F35-D1A6-4460-B2A6-B49AC0A4A1BC}" destId="{858563FC-4162-426E-A732-44DF0B3E4647}" srcOrd="0" destOrd="0" presId="urn:microsoft.com/office/officeart/2005/8/layout/radial6"/>
    <dgm:cxn modelId="{57CF3177-C61D-4A1C-B077-75F9A6F17431}" type="presOf" srcId="{3A7D4DD7-3380-4311-AAEF-0D79E0CEECCD}" destId="{8B1162FB-13FD-44CE-B7AB-1BE8A828C3FE}" srcOrd="0" destOrd="0" presId="urn:microsoft.com/office/officeart/2005/8/layout/radial6"/>
    <dgm:cxn modelId="{68E6BAB4-5EC1-45C2-BC6A-2B1E7471162B}" srcId="{9C7E6F5C-E308-4C90-B7EF-ED92F2F3F1A3}" destId="{3A7D4DD7-3380-4311-AAEF-0D79E0CEECCD}" srcOrd="2" destOrd="0" parTransId="{B78780C2-C33A-4B6D-8E88-2FE315674C01}" sibTransId="{0FBDDD39-E7C6-4059-AA89-8E033D019423}"/>
    <dgm:cxn modelId="{2AC51127-C280-492D-82C4-C30055A82A5D}" type="presOf" srcId="{A9ACCFB9-CF45-4116-86D6-3E46AADE49F5}" destId="{7525B4FB-2274-4C83-BD2B-F22FF9123E62}" srcOrd="0" destOrd="0" presId="urn:microsoft.com/office/officeart/2005/8/layout/radial6"/>
    <dgm:cxn modelId="{546C5DC3-884A-4CC0-B385-09A329D8FF25}" type="presOf" srcId="{9D4F6460-0EDF-480E-8E58-FBB3600DADB0}" destId="{649138C1-5298-4BA0-ABB5-3EE90048CCBF}" srcOrd="0" destOrd="0" presId="urn:microsoft.com/office/officeart/2005/8/layout/radial6"/>
    <dgm:cxn modelId="{828BBDCC-8715-4216-977F-507BBB3D4EE1}" srcId="{9C7E6F5C-E308-4C90-B7EF-ED92F2F3F1A3}" destId="{AA4FB66E-5A63-452B-A2A3-75A888E5CF7D}" srcOrd="0" destOrd="0" parTransId="{1C933C63-A8EF-46CD-917D-02FE0AB03238}" sibTransId="{B8A05F35-D1A6-4460-B2A6-B49AC0A4A1BC}"/>
    <dgm:cxn modelId="{09D1654B-ED2F-4ED0-B52D-3B35663BBC09}" srcId="{FE0EC6F0-4C63-455B-AFCC-CBDD255BA8D3}" destId="{9C7E6F5C-E308-4C90-B7EF-ED92F2F3F1A3}" srcOrd="0" destOrd="0" parTransId="{98D3021F-B4B1-4341-9F28-CF31B3E86927}" sibTransId="{B85FF75C-A159-49BF-B784-74D44A03BA84}"/>
    <dgm:cxn modelId="{F0156230-0BC7-459D-9EE3-A891FC028785}" type="presOf" srcId="{0FBDDD39-E7C6-4059-AA89-8E033D019423}" destId="{236A4E2E-0BBD-4DA8-AAD6-FDED2FB8FDA6}" srcOrd="0" destOrd="0" presId="urn:microsoft.com/office/officeart/2005/8/layout/radial6"/>
    <dgm:cxn modelId="{BDE3D82D-C06E-450F-8CD1-E11858EC3466}" type="presOf" srcId="{66C1E368-E6B7-459A-B6BA-E2B2DF778E04}" destId="{5F9E4300-AE49-4D8A-A19B-FD2518794F91}" srcOrd="0" destOrd="0" presId="urn:microsoft.com/office/officeart/2005/8/layout/radial6"/>
    <dgm:cxn modelId="{73BDAEA6-CDBD-4976-8E9A-7FB454180BDE}" type="presOf" srcId="{6ECE1A3F-3EF7-449E-8FC7-5681FEE539A5}" destId="{85C5E912-3F22-4B56-A9F1-2E5671F39FCD}" srcOrd="0" destOrd="0" presId="urn:microsoft.com/office/officeart/2005/8/layout/radial6"/>
    <dgm:cxn modelId="{E87263DD-4FCF-4AF3-BEE4-951D5926621D}" srcId="{9C7E6F5C-E308-4C90-B7EF-ED92F2F3F1A3}" destId="{A9ACCFB9-CF45-4116-86D6-3E46AADE49F5}" srcOrd="3" destOrd="0" parTransId="{5E2B0A67-088C-464A-89CF-8971899CBEED}" sibTransId="{9D4F6460-0EDF-480E-8E58-FBB3600DADB0}"/>
    <dgm:cxn modelId="{94F90364-3C3B-4FC6-AA3B-B556955D27D5}" type="presParOf" srcId="{2C162F02-A3DD-44F6-AA72-995324541C0F}" destId="{418D5B3C-C403-405A-99EB-184784890B70}" srcOrd="0" destOrd="0" presId="urn:microsoft.com/office/officeart/2005/8/layout/radial6"/>
    <dgm:cxn modelId="{081AC672-5DDF-477C-BBEE-3BB94E1D8514}" type="presParOf" srcId="{2C162F02-A3DD-44F6-AA72-995324541C0F}" destId="{8AD7008E-079C-4C71-AE01-D4B3B859AC67}" srcOrd="1" destOrd="0" presId="urn:microsoft.com/office/officeart/2005/8/layout/radial6"/>
    <dgm:cxn modelId="{B1FEECD7-3096-4188-A401-4A9AFAF2CC44}" type="presParOf" srcId="{2C162F02-A3DD-44F6-AA72-995324541C0F}" destId="{D996533A-9F9E-4C0F-819E-9F49A210E820}" srcOrd="2" destOrd="0" presId="urn:microsoft.com/office/officeart/2005/8/layout/radial6"/>
    <dgm:cxn modelId="{0DB9EE64-59FC-41A4-879D-BE912DA88BDB}" type="presParOf" srcId="{2C162F02-A3DD-44F6-AA72-995324541C0F}" destId="{858563FC-4162-426E-A732-44DF0B3E4647}" srcOrd="3" destOrd="0" presId="urn:microsoft.com/office/officeart/2005/8/layout/radial6"/>
    <dgm:cxn modelId="{C428BAFF-988D-4471-8A3B-C2E8E8D5EDFA}" type="presParOf" srcId="{2C162F02-A3DD-44F6-AA72-995324541C0F}" destId="{5F9E4300-AE49-4D8A-A19B-FD2518794F91}" srcOrd="4" destOrd="0" presId="urn:microsoft.com/office/officeart/2005/8/layout/radial6"/>
    <dgm:cxn modelId="{80C26E54-6F43-46C8-A2BB-98E4BB9DCBDF}" type="presParOf" srcId="{2C162F02-A3DD-44F6-AA72-995324541C0F}" destId="{A7C62472-5906-4D55-9A25-4A2C0A7D69F7}" srcOrd="5" destOrd="0" presId="urn:microsoft.com/office/officeart/2005/8/layout/radial6"/>
    <dgm:cxn modelId="{D36F1E29-7DDD-4B8A-BE3C-86222ECB7F5A}" type="presParOf" srcId="{2C162F02-A3DD-44F6-AA72-995324541C0F}" destId="{85C5E912-3F22-4B56-A9F1-2E5671F39FCD}" srcOrd="6" destOrd="0" presId="urn:microsoft.com/office/officeart/2005/8/layout/radial6"/>
    <dgm:cxn modelId="{3689EE18-0189-4A1F-A770-B6CAAE2DEAFC}" type="presParOf" srcId="{2C162F02-A3DD-44F6-AA72-995324541C0F}" destId="{8B1162FB-13FD-44CE-B7AB-1BE8A828C3FE}" srcOrd="7" destOrd="0" presId="urn:microsoft.com/office/officeart/2005/8/layout/radial6"/>
    <dgm:cxn modelId="{09B75FA7-6D6F-4886-9AFC-6352678D9DFB}" type="presParOf" srcId="{2C162F02-A3DD-44F6-AA72-995324541C0F}" destId="{6B50C6E1-5711-4446-9762-D21005015D43}" srcOrd="8" destOrd="0" presId="urn:microsoft.com/office/officeart/2005/8/layout/radial6"/>
    <dgm:cxn modelId="{5E60B148-7D56-4E94-A2A3-87EF13C66450}" type="presParOf" srcId="{2C162F02-A3DD-44F6-AA72-995324541C0F}" destId="{236A4E2E-0BBD-4DA8-AAD6-FDED2FB8FDA6}" srcOrd="9" destOrd="0" presId="urn:microsoft.com/office/officeart/2005/8/layout/radial6"/>
    <dgm:cxn modelId="{395AC5BB-37B8-4A5D-AC39-911DD431B08A}" type="presParOf" srcId="{2C162F02-A3DD-44F6-AA72-995324541C0F}" destId="{7525B4FB-2274-4C83-BD2B-F22FF9123E62}" srcOrd="10" destOrd="0" presId="urn:microsoft.com/office/officeart/2005/8/layout/radial6"/>
    <dgm:cxn modelId="{700DFB98-6196-4BB6-94CA-13436BB524A1}" type="presParOf" srcId="{2C162F02-A3DD-44F6-AA72-995324541C0F}" destId="{C99A1D79-30E2-435E-8002-B3299DB5BC5C}" srcOrd="11" destOrd="0" presId="urn:microsoft.com/office/officeart/2005/8/layout/radial6"/>
    <dgm:cxn modelId="{0651AAEA-263E-4E69-AC20-A0BAB38E566E}" type="presParOf" srcId="{2C162F02-A3DD-44F6-AA72-995324541C0F}" destId="{649138C1-5298-4BA0-ABB5-3EE90048CCB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0EC6F0-4C63-455B-AFCC-CBDD255BA8D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C7E6F5C-E308-4C90-B7EF-ED92F2F3F1A3}">
      <dgm:prSet phldrT="[Text]"/>
      <dgm:spPr>
        <a:solidFill>
          <a:srgbClr val="FF0000"/>
        </a:solidFill>
      </dgm:spPr>
      <dgm:t>
        <a:bodyPr/>
        <a:lstStyle/>
        <a:p>
          <a:r>
            <a:rPr lang="en-US" dirty="0" smtClean="0"/>
            <a:t>Increasing cost base</a:t>
          </a:r>
          <a:endParaRPr lang="en-US" dirty="0"/>
        </a:p>
      </dgm:t>
    </dgm:pt>
    <dgm:pt modelId="{98D3021F-B4B1-4341-9F28-CF31B3E86927}" type="parTrans" cxnId="{09D1654B-ED2F-4ED0-B52D-3B35663BBC09}">
      <dgm:prSet/>
      <dgm:spPr/>
      <dgm:t>
        <a:bodyPr/>
        <a:lstStyle/>
        <a:p>
          <a:endParaRPr lang="en-US"/>
        </a:p>
      </dgm:t>
    </dgm:pt>
    <dgm:pt modelId="{B85FF75C-A159-49BF-B784-74D44A03BA84}" type="sibTrans" cxnId="{09D1654B-ED2F-4ED0-B52D-3B35663BBC09}">
      <dgm:prSet/>
      <dgm:spPr/>
      <dgm:t>
        <a:bodyPr/>
        <a:lstStyle/>
        <a:p>
          <a:endParaRPr lang="en-US"/>
        </a:p>
      </dgm:t>
    </dgm:pt>
    <dgm:pt modelId="{AA4FB66E-5A63-452B-A2A3-75A888E5CF7D}">
      <dgm:prSet phldrT="[Text]"/>
      <dgm:spPr/>
      <dgm:t>
        <a:bodyPr/>
        <a:lstStyle/>
        <a:p>
          <a:r>
            <a:rPr lang="en-US" dirty="0" smtClean="0"/>
            <a:t>Expense inflation</a:t>
          </a:r>
          <a:endParaRPr lang="en-US" dirty="0"/>
        </a:p>
      </dgm:t>
    </dgm:pt>
    <dgm:pt modelId="{1C933C63-A8EF-46CD-917D-02FE0AB03238}" type="parTrans" cxnId="{828BBDCC-8715-4216-977F-507BBB3D4EE1}">
      <dgm:prSet/>
      <dgm:spPr/>
      <dgm:t>
        <a:bodyPr/>
        <a:lstStyle/>
        <a:p>
          <a:endParaRPr lang="en-US"/>
        </a:p>
      </dgm:t>
    </dgm:pt>
    <dgm:pt modelId="{B8A05F35-D1A6-4460-B2A6-B49AC0A4A1BC}" type="sibTrans" cxnId="{828BBDCC-8715-4216-977F-507BBB3D4EE1}">
      <dgm:prSet/>
      <dgm:spPr/>
      <dgm:t>
        <a:bodyPr/>
        <a:lstStyle/>
        <a:p>
          <a:endParaRPr lang="en-US"/>
        </a:p>
      </dgm:t>
    </dgm:pt>
    <dgm:pt modelId="{66C1E368-E6B7-459A-B6BA-E2B2DF778E04}">
      <dgm:prSet phldrT="[Text]"/>
      <dgm:spPr/>
      <dgm:t>
        <a:bodyPr/>
        <a:lstStyle/>
        <a:p>
          <a:r>
            <a:rPr lang="en-US" dirty="0" smtClean="0"/>
            <a:t>Sufficient / relevant information unavailable for monitoring</a:t>
          </a:r>
          <a:endParaRPr lang="en-US" dirty="0"/>
        </a:p>
      </dgm:t>
    </dgm:pt>
    <dgm:pt modelId="{AAFBB1F1-26EB-4CBE-8373-B482962DBA60}" type="parTrans" cxnId="{C814C16C-0706-4817-9DFF-C0C1FD051719}">
      <dgm:prSet/>
      <dgm:spPr/>
      <dgm:t>
        <a:bodyPr/>
        <a:lstStyle/>
        <a:p>
          <a:endParaRPr lang="en-US"/>
        </a:p>
      </dgm:t>
    </dgm:pt>
    <dgm:pt modelId="{6ECE1A3F-3EF7-449E-8FC7-5681FEE539A5}" type="sibTrans" cxnId="{C814C16C-0706-4817-9DFF-C0C1FD051719}">
      <dgm:prSet/>
      <dgm:spPr/>
      <dgm:t>
        <a:bodyPr/>
        <a:lstStyle/>
        <a:p>
          <a:endParaRPr lang="en-US"/>
        </a:p>
      </dgm:t>
    </dgm:pt>
    <dgm:pt modelId="{3A7D4DD7-3380-4311-AAEF-0D79E0CEECCD}">
      <dgm:prSet phldrT="[Text]"/>
      <dgm:spPr/>
      <dgm:t>
        <a:bodyPr/>
        <a:lstStyle/>
        <a:p>
          <a:r>
            <a:rPr lang="en-US" dirty="0" smtClean="0"/>
            <a:t>Uncoordinated decision making</a:t>
          </a:r>
          <a:endParaRPr lang="en-US" dirty="0"/>
        </a:p>
      </dgm:t>
    </dgm:pt>
    <dgm:pt modelId="{B78780C2-C33A-4B6D-8E88-2FE315674C01}" type="parTrans" cxnId="{68E6BAB4-5EC1-45C2-BC6A-2B1E7471162B}">
      <dgm:prSet/>
      <dgm:spPr/>
      <dgm:t>
        <a:bodyPr/>
        <a:lstStyle/>
        <a:p>
          <a:endParaRPr lang="en-US"/>
        </a:p>
      </dgm:t>
    </dgm:pt>
    <dgm:pt modelId="{0FBDDD39-E7C6-4059-AA89-8E033D019423}" type="sibTrans" cxnId="{68E6BAB4-5EC1-45C2-BC6A-2B1E7471162B}">
      <dgm:prSet/>
      <dgm:spPr/>
      <dgm:t>
        <a:bodyPr/>
        <a:lstStyle/>
        <a:p>
          <a:endParaRPr lang="en-US"/>
        </a:p>
      </dgm:t>
    </dgm:pt>
    <dgm:pt modelId="{A9ACCFB9-CF45-4116-86D6-3E46AADE49F5}">
      <dgm:prSet phldrT="[Text]"/>
      <dgm:spPr/>
      <dgm:t>
        <a:bodyPr/>
        <a:lstStyle/>
        <a:p>
          <a:r>
            <a:rPr lang="en-US" dirty="0" smtClean="0"/>
            <a:t>Focus on top-line growth</a:t>
          </a:r>
          <a:endParaRPr lang="en-US" dirty="0"/>
        </a:p>
      </dgm:t>
    </dgm:pt>
    <dgm:pt modelId="{5E2B0A67-088C-464A-89CF-8971899CBEED}" type="parTrans" cxnId="{E87263DD-4FCF-4AF3-BEE4-951D5926621D}">
      <dgm:prSet/>
      <dgm:spPr/>
      <dgm:t>
        <a:bodyPr/>
        <a:lstStyle/>
        <a:p>
          <a:endParaRPr lang="en-US"/>
        </a:p>
      </dgm:t>
    </dgm:pt>
    <dgm:pt modelId="{9D4F6460-0EDF-480E-8E58-FBB3600DADB0}" type="sibTrans" cxnId="{E87263DD-4FCF-4AF3-BEE4-951D5926621D}">
      <dgm:prSet/>
      <dgm:spPr/>
      <dgm:t>
        <a:bodyPr/>
        <a:lstStyle/>
        <a:p>
          <a:endParaRPr lang="en-US"/>
        </a:p>
      </dgm:t>
    </dgm:pt>
    <dgm:pt modelId="{805B8ACD-E70E-4FC9-BE41-617BCCF31834}">
      <dgm:prSet/>
      <dgm:spPr/>
      <dgm:t>
        <a:bodyPr/>
        <a:lstStyle/>
        <a:p>
          <a:r>
            <a:rPr lang="en-US" dirty="0" smtClean="0"/>
            <a:t>Expense inflation</a:t>
          </a:r>
          <a:endParaRPr lang="en-US" dirty="0"/>
        </a:p>
      </dgm:t>
    </dgm:pt>
    <dgm:pt modelId="{19E752DF-AB3C-41B2-AEBD-54020E1C9073}" type="parTrans" cxnId="{873C88C2-6DE8-4278-B2B9-AA4C139E10A3}">
      <dgm:prSet/>
      <dgm:spPr/>
      <dgm:t>
        <a:bodyPr/>
        <a:lstStyle/>
        <a:p>
          <a:endParaRPr lang="en-US"/>
        </a:p>
      </dgm:t>
    </dgm:pt>
    <dgm:pt modelId="{07BA2B87-5905-4981-AE2F-2CA601958907}" type="sibTrans" cxnId="{873C88C2-6DE8-4278-B2B9-AA4C139E10A3}">
      <dgm:prSet/>
      <dgm:spPr/>
      <dgm:t>
        <a:bodyPr/>
        <a:lstStyle/>
        <a:p>
          <a:endParaRPr lang="en-US"/>
        </a:p>
      </dgm:t>
    </dgm:pt>
    <dgm:pt modelId="{1F5A0F64-6709-4435-A850-514C6571C1C6}">
      <dgm:prSet/>
      <dgm:spPr/>
      <dgm:t>
        <a:bodyPr/>
        <a:lstStyle/>
        <a:p>
          <a:r>
            <a:rPr lang="en-US" dirty="0" smtClean="0"/>
            <a:t>Cost of regulation / compliance</a:t>
          </a:r>
          <a:endParaRPr lang="en-US" dirty="0"/>
        </a:p>
      </dgm:t>
    </dgm:pt>
    <dgm:pt modelId="{17B15625-1C86-4BC4-A7E8-1ED6FDEBCB76}" type="parTrans" cxnId="{87088B7C-E91E-45E2-91AD-BD7E8B264080}">
      <dgm:prSet/>
      <dgm:spPr/>
      <dgm:t>
        <a:bodyPr/>
        <a:lstStyle/>
        <a:p>
          <a:endParaRPr lang="en-US"/>
        </a:p>
      </dgm:t>
    </dgm:pt>
    <dgm:pt modelId="{6186A50C-7587-4C24-A78F-34B27987D6DD}" type="sibTrans" cxnId="{87088B7C-E91E-45E2-91AD-BD7E8B264080}">
      <dgm:prSet/>
      <dgm:spPr/>
      <dgm:t>
        <a:bodyPr/>
        <a:lstStyle/>
        <a:p>
          <a:endParaRPr lang="en-US"/>
        </a:p>
      </dgm:t>
    </dgm:pt>
    <dgm:pt modelId="{2C162F02-A3DD-44F6-AA72-995324541C0F}" type="pres">
      <dgm:prSet presAssocID="{FE0EC6F0-4C63-455B-AFCC-CBDD255BA8D3}" presName="Name0" presStyleCnt="0">
        <dgm:presLayoutVars>
          <dgm:chMax val="1"/>
          <dgm:dir/>
          <dgm:animLvl val="ctr"/>
          <dgm:resizeHandles val="exact"/>
        </dgm:presLayoutVars>
      </dgm:prSet>
      <dgm:spPr/>
      <dgm:t>
        <a:bodyPr/>
        <a:lstStyle/>
        <a:p>
          <a:endParaRPr lang="en-GB"/>
        </a:p>
      </dgm:t>
    </dgm:pt>
    <dgm:pt modelId="{418D5B3C-C403-405A-99EB-184784890B70}" type="pres">
      <dgm:prSet presAssocID="{9C7E6F5C-E308-4C90-B7EF-ED92F2F3F1A3}" presName="centerShape" presStyleLbl="node0" presStyleIdx="0" presStyleCnt="1"/>
      <dgm:spPr/>
      <dgm:t>
        <a:bodyPr/>
        <a:lstStyle/>
        <a:p>
          <a:endParaRPr lang="en-US"/>
        </a:p>
      </dgm:t>
    </dgm:pt>
    <dgm:pt modelId="{8AD7008E-079C-4C71-AE01-D4B3B859AC67}" type="pres">
      <dgm:prSet presAssocID="{AA4FB66E-5A63-452B-A2A3-75A888E5CF7D}" presName="node" presStyleLbl="node1" presStyleIdx="0" presStyleCnt="6" custScaleX="177326">
        <dgm:presLayoutVars>
          <dgm:bulletEnabled val="1"/>
        </dgm:presLayoutVars>
      </dgm:prSet>
      <dgm:spPr/>
      <dgm:t>
        <a:bodyPr/>
        <a:lstStyle/>
        <a:p>
          <a:endParaRPr lang="en-US"/>
        </a:p>
      </dgm:t>
    </dgm:pt>
    <dgm:pt modelId="{D996533A-9F9E-4C0F-819E-9F49A210E820}" type="pres">
      <dgm:prSet presAssocID="{AA4FB66E-5A63-452B-A2A3-75A888E5CF7D}" presName="dummy" presStyleCnt="0"/>
      <dgm:spPr/>
    </dgm:pt>
    <dgm:pt modelId="{858563FC-4162-426E-A732-44DF0B3E4647}" type="pres">
      <dgm:prSet presAssocID="{B8A05F35-D1A6-4460-B2A6-B49AC0A4A1BC}" presName="sibTrans" presStyleLbl="sibTrans2D1" presStyleIdx="0" presStyleCnt="6"/>
      <dgm:spPr/>
      <dgm:t>
        <a:bodyPr/>
        <a:lstStyle/>
        <a:p>
          <a:endParaRPr lang="en-GB"/>
        </a:p>
      </dgm:t>
    </dgm:pt>
    <dgm:pt modelId="{0A148E18-B5A9-4E45-B199-E88F1E478177}" type="pres">
      <dgm:prSet presAssocID="{1F5A0F64-6709-4435-A850-514C6571C1C6}" presName="node" presStyleLbl="node1" presStyleIdx="1" presStyleCnt="6" custScaleX="174836" custRadScaleRad="129019" custRadScaleInc="37196">
        <dgm:presLayoutVars>
          <dgm:bulletEnabled val="1"/>
        </dgm:presLayoutVars>
      </dgm:prSet>
      <dgm:spPr>
        <a:prstGeom prst="ellipse">
          <a:avLst/>
        </a:prstGeom>
      </dgm:spPr>
      <dgm:t>
        <a:bodyPr/>
        <a:lstStyle/>
        <a:p>
          <a:endParaRPr lang="en-GB"/>
        </a:p>
      </dgm:t>
    </dgm:pt>
    <dgm:pt modelId="{C8047DD7-417F-4C91-BE43-BC7F480ABE99}" type="pres">
      <dgm:prSet presAssocID="{1F5A0F64-6709-4435-A850-514C6571C1C6}" presName="dummy" presStyleCnt="0"/>
      <dgm:spPr/>
    </dgm:pt>
    <dgm:pt modelId="{91B7BB03-5609-4B02-90EA-9F4E01499422}" type="pres">
      <dgm:prSet presAssocID="{6186A50C-7587-4C24-A78F-34B27987D6DD}" presName="sibTrans" presStyleLbl="sibTrans2D1" presStyleIdx="1" presStyleCnt="6"/>
      <dgm:spPr/>
      <dgm:t>
        <a:bodyPr/>
        <a:lstStyle/>
        <a:p>
          <a:endParaRPr lang="en-GB"/>
        </a:p>
      </dgm:t>
    </dgm:pt>
    <dgm:pt modelId="{F3EB1D3E-815B-46C1-BB89-1453E182E64C}" type="pres">
      <dgm:prSet presAssocID="{805B8ACD-E70E-4FC9-BE41-617BCCF31834}" presName="node" presStyleLbl="node1" presStyleIdx="2" presStyleCnt="6" custScaleX="174188" custRadScaleRad="128809" custRadScaleInc="-39550">
        <dgm:presLayoutVars>
          <dgm:bulletEnabled val="1"/>
        </dgm:presLayoutVars>
      </dgm:prSet>
      <dgm:spPr/>
      <dgm:t>
        <a:bodyPr/>
        <a:lstStyle/>
        <a:p>
          <a:endParaRPr lang="en-US"/>
        </a:p>
      </dgm:t>
    </dgm:pt>
    <dgm:pt modelId="{221242F1-A825-44EE-8C64-83D873EE7844}" type="pres">
      <dgm:prSet presAssocID="{805B8ACD-E70E-4FC9-BE41-617BCCF31834}" presName="dummy" presStyleCnt="0"/>
      <dgm:spPr/>
    </dgm:pt>
    <dgm:pt modelId="{9824C3EE-628A-4BA4-B08B-2F7B1A056B2B}" type="pres">
      <dgm:prSet presAssocID="{07BA2B87-5905-4981-AE2F-2CA601958907}" presName="sibTrans" presStyleLbl="sibTrans2D1" presStyleIdx="2" presStyleCnt="6"/>
      <dgm:spPr/>
      <dgm:t>
        <a:bodyPr/>
        <a:lstStyle/>
        <a:p>
          <a:endParaRPr lang="en-GB"/>
        </a:p>
      </dgm:t>
    </dgm:pt>
    <dgm:pt modelId="{5F9E4300-AE49-4D8A-A19B-FD2518794F91}" type="pres">
      <dgm:prSet presAssocID="{66C1E368-E6B7-459A-B6BA-E2B2DF778E04}" presName="node" presStyleLbl="node1" presStyleIdx="3" presStyleCnt="6" custScaleX="177326">
        <dgm:presLayoutVars>
          <dgm:bulletEnabled val="1"/>
        </dgm:presLayoutVars>
      </dgm:prSet>
      <dgm:spPr/>
      <dgm:t>
        <a:bodyPr/>
        <a:lstStyle/>
        <a:p>
          <a:endParaRPr lang="en-US"/>
        </a:p>
      </dgm:t>
    </dgm:pt>
    <dgm:pt modelId="{A7C62472-5906-4D55-9A25-4A2C0A7D69F7}" type="pres">
      <dgm:prSet presAssocID="{66C1E368-E6B7-459A-B6BA-E2B2DF778E04}" presName="dummy" presStyleCnt="0"/>
      <dgm:spPr/>
    </dgm:pt>
    <dgm:pt modelId="{85C5E912-3F22-4B56-A9F1-2E5671F39FCD}" type="pres">
      <dgm:prSet presAssocID="{6ECE1A3F-3EF7-449E-8FC7-5681FEE539A5}" presName="sibTrans" presStyleLbl="sibTrans2D1" presStyleIdx="3" presStyleCnt="6"/>
      <dgm:spPr/>
      <dgm:t>
        <a:bodyPr/>
        <a:lstStyle/>
        <a:p>
          <a:endParaRPr lang="en-GB"/>
        </a:p>
      </dgm:t>
    </dgm:pt>
    <dgm:pt modelId="{8B1162FB-13FD-44CE-B7AB-1BE8A828C3FE}" type="pres">
      <dgm:prSet presAssocID="{3A7D4DD7-3380-4311-AAEF-0D79E0CEECCD}" presName="node" presStyleLbl="node1" presStyleIdx="4" presStyleCnt="6" custScaleX="175488" custRadScaleRad="132405" custRadScaleInc="42700">
        <dgm:presLayoutVars>
          <dgm:bulletEnabled val="1"/>
        </dgm:presLayoutVars>
      </dgm:prSet>
      <dgm:spPr/>
      <dgm:t>
        <a:bodyPr/>
        <a:lstStyle/>
        <a:p>
          <a:endParaRPr lang="en-US"/>
        </a:p>
      </dgm:t>
    </dgm:pt>
    <dgm:pt modelId="{6B50C6E1-5711-4446-9762-D21005015D43}" type="pres">
      <dgm:prSet presAssocID="{3A7D4DD7-3380-4311-AAEF-0D79E0CEECCD}" presName="dummy" presStyleCnt="0"/>
      <dgm:spPr/>
    </dgm:pt>
    <dgm:pt modelId="{236A4E2E-0BBD-4DA8-AAD6-FDED2FB8FDA6}" type="pres">
      <dgm:prSet presAssocID="{0FBDDD39-E7C6-4059-AA89-8E033D019423}" presName="sibTrans" presStyleLbl="sibTrans2D1" presStyleIdx="4" presStyleCnt="6"/>
      <dgm:spPr/>
      <dgm:t>
        <a:bodyPr/>
        <a:lstStyle/>
        <a:p>
          <a:endParaRPr lang="en-GB"/>
        </a:p>
      </dgm:t>
    </dgm:pt>
    <dgm:pt modelId="{7525B4FB-2274-4C83-BD2B-F22FF9123E62}" type="pres">
      <dgm:prSet presAssocID="{A9ACCFB9-CF45-4116-86D6-3E46AADE49F5}" presName="node" presStyleLbl="node1" presStyleIdx="5" presStyleCnt="6" custScaleX="175163" custRadScaleRad="129115" custRadScaleInc="-37284">
        <dgm:presLayoutVars>
          <dgm:bulletEnabled val="1"/>
        </dgm:presLayoutVars>
      </dgm:prSet>
      <dgm:spPr/>
      <dgm:t>
        <a:bodyPr/>
        <a:lstStyle/>
        <a:p>
          <a:endParaRPr lang="en-US"/>
        </a:p>
      </dgm:t>
    </dgm:pt>
    <dgm:pt modelId="{C99A1D79-30E2-435E-8002-B3299DB5BC5C}" type="pres">
      <dgm:prSet presAssocID="{A9ACCFB9-CF45-4116-86D6-3E46AADE49F5}" presName="dummy" presStyleCnt="0"/>
      <dgm:spPr/>
    </dgm:pt>
    <dgm:pt modelId="{649138C1-5298-4BA0-ABB5-3EE90048CCBF}" type="pres">
      <dgm:prSet presAssocID="{9D4F6460-0EDF-480E-8E58-FBB3600DADB0}" presName="sibTrans" presStyleLbl="sibTrans2D1" presStyleIdx="5" presStyleCnt="6"/>
      <dgm:spPr/>
      <dgm:t>
        <a:bodyPr/>
        <a:lstStyle/>
        <a:p>
          <a:endParaRPr lang="en-GB"/>
        </a:p>
      </dgm:t>
    </dgm:pt>
  </dgm:ptLst>
  <dgm:cxnLst>
    <dgm:cxn modelId="{E921DF72-27A5-40FE-8489-5C07389293BB}" type="presOf" srcId="{9C7E6F5C-E308-4C90-B7EF-ED92F2F3F1A3}" destId="{418D5B3C-C403-405A-99EB-184784890B70}" srcOrd="0" destOrd="0" presId="urn:microsoft.com/office/officeart/2005/8/layout/radial6"/>
    <dgm:cxn modelId="{87088B7C-E91E-45E2-91AD-BD7E8B264080}" srcId="{9C7E6F5C-E308-4C90-B7EF-ED92F2F3F1A3}" destId="{1F5A0F64-6709-4435-A850-514C6571C1C6}" srcOrd="1" destOrd="0" parTransId="{17B15625-1C86-4BC4-A7E8-1ED6FDEBCB76}" sibTransId="{6186A50C-7587-4C24-A78F-34B27987D6DD}"/>
    <dgm:cxn modelId="{E0DBEA61-997D-4CC5-BC43-8683502A537A}" type="presOf" srcId="{6186A50C-7587-4C24-A78F-34B27987D6DD}" destId="{91B7BB03-5609-4B02-90EA-9F4E01499422}" srcOrd="0" destOrd="0" presId="urn:microsoft.com/office/officeart/2005/8/layout/radial6"/>
    <dgm:cxn modelId="{B8E76340-B7F1-4ED1-BAAB-76828499A75B}" type="presOf" srcId="{66C1E368-E6B7-459A-B6BA-E2B2DF778E04}" destId="{5F9E4300-AE49-4D8A-A19B-FD2518794F91}" srcOrd="0" destOrd="0" presId="urn:microsoft.com/office/officeart/2005/8/layout/radial6"/>
    <dgm:cxn modelId="{A62AA11A-F86D-4F20-B706-467740BD16E1}" type="presOf" srcId="{1F5A0F64-6709-4435-A850-514C6571C1C6}" destId="{0A148E18-B5A9-4E45-B199-E88F1E478177}" srcOrd="0" destOrd="0" presId="urn:microsoft.com/office/officeart/2005/8/layout/radial6"/>
    <dgm:cxn modelId="{C814C16C-0706-4817-9DFF-C0C1FD051719}" srcId="{9C7E6F5C-E308-4C90-B7EF-ED92F2F3F1A3}" destId="{66C1E368-E6B7-459A-B6BA-E2B2DF778E04}" srcOrd="3" destOrd="0" parTransId="{AAFBB1F1-26EB-4CBE-8373-B482962DBA60}" sibTransId="{6ECE1A3F-3EF7-449E-8FC7-5681FEE539A5}"/>
    <dgm:cxn modelId="{0E3DEFE1-2AF1-4E4B-B4F8-5241DBE3167A}" type="presOf" srcId="{A9ACCFB9-CF45-4116-86D6-3E46AADE49F5}" destId="{7525B4FB-2274-4C83-BD2B-F22FF9123E62}" srcOrd="0" destOrd="0" presId="urn:microsoft.com/office/officeart/2005/8/layout/radial6"/>
    <dgm:cxn modelId="{3DCEBCE1-AB61-4510-AB14-A5595ECD8845}" type="presOf" srcId="{FE0EC6F0-4C63-455B-AFCC-CBDD255BA8D3}" destId="{2C162F02-A3DD-44F6-AA72-995324541C0F}" srcOrd="0" destOrd="0" presId="urn:microsoft.com/office/officeart/2005/8/layout/radial6"/>
    <dgm:cxn modelId="{C7BF798A-9DD3-49D9-B8AF-F5D061E0CD8F}" type="presOf" srcId="{07BA2B87-5905-4981-AE2F-2CA601958907}" destId="{9824C3EE-628A-4BA4-B08B-2F7B1A056B2B}" srcOrd="0" destOrd="0" presId="urn:microsoft.com/office/officeart/2005/8/layout/radial6"/>
    <dgm:cxn modelId="{15DC8B8F-D888-41A4-8511-AEEBB8D4B918}" type="presOf" srcId="{3A7D4DD7-3380-4311-AAEF-0D79E0CEECCD}" destId="{8B1162FB-13FD-44CE-B7AB-1BE8A828C3FE}" srcOrd="0" destOrd="0" presId="urn:microsoft.com/office/officeart/2005/8/layout/radial6"/>
    <dgm:cxn modelId="{CF94F3EB-BFF7-4E09-9FEC-62F8E818EEB9}" type="presOf" srcId="{B8A05F35-D1A6-4460-B2A6-B49AC0A4A1BC}" destId="{858563FC-4162-426E-A732-44DF0B3E4647}" srcOrd="0" destOrd="0" presId="urn:microsoft.com/office/officeart/2005/8/layout/radial6"/>
    <dgm:cxn modelId="{68E6BAB4-5EC1-45C2-BC6A-2B1E7471162B}" srcId="{9C7E6F5C-E308-4C90-B7EF-ED92F2F3F1A3}" destId="{3A7D4DD7-3380-4311-AAEF-0D79E0CEECCD}" srcOrd="4" destOrd="0" parTransId="{B78780C2-C33A-4B6D-8E88-2FE315674C01}" sibTransId="{0FBDDD39-E7C6-4059-AA89-8E033D019423}"/>
    <dgm:cxn modelId="{873C88C2-6DE8-4278-B2B9-AA4C139E10A3}" srcId="{9C7E6F5C-E308-4C90-B7EF-ED92F2F3F1A3}" destId="{805B8ACD-E70E-4FC9-BE41-617BCCF31834}" srcOrd="2" destOrd="0" parTransId="{19E752DF-AB3C-41B2-AEBD-54020E1C9073}" sibTransId="{07BA2B87-5905-4981-AE2F-2CA601958907}"/>
    <dgm:cxn modelId="{828BBDCC-8715-4216-977F-507BBB3D4EE1}" srcId="{9C7E6F5C-E308-4C90-B7EF-ED92F2F3F1A3}" destId="{AA4FB66E-5A63-452B-A2A3-75A888E5CF7D}" srcOrd="0" destOrd="0" parTransId="{1C933C63-A8EF-46CD-917D-02FE0AB03238}" sibTransId="{B8A05F35-D1A6-4460-B2A6-B49AC0A4A1BC}"/>
    <dgm:cxn modelId="{ABDC7266-453D-4964-AA93-4268ACF73713}" type="presOf" srcId="{9D4F6460-0EDF-480E-8E58-FBB3600DADB0}" destId="{649138C1-5298-4BA0-ABB5-3EE90048CCBF}" srcOrd="0" destOrd="0" presId="urn:microsoft.com/office/officeart/2005/8/layout/radial6"/>
    <dgm:cxn modelId="{09D1654B-ED2F-4ED0-B52D-3B35663BBC09}" srcId="{FE0EC6F0-4C63-455B-AFCC-CBDD255BA8D3}" destId="{9C7E6F5C-E308-4C90-B7EF-ED92F2F3F1A3}" srcOrd="0" destOrd="0" parTransId="{98D3021F-B4B1-4341-9F28-CF31B3E86927}" sibTransId="{B85FF75C-A159-49BF-B784-74D44A03BA84}"/>
    <dgm:cxn modelId="{B93A0F18-D7E3-49BE-82D6-E19AB07EDE99}" type="presOf" srcId="{6ECE1A3F-3EF7-449E-8FC7-5681FEE539A5}" destId="{85C5E912-3F22-4B56-A9F1-2E5671F39FCD}" srcOrd="0" destOrd="0" presId="urn:microsoft.com/office/officeart/2005/8/layout/radial6"/>
    <dgm:cxn modelId="{7C131359-B5E7-4502-917B-E1C2FDA473C2}" type="presOf" srcId="{AA4FB66E-5A63-452B-A2A3-75A888E5CF7D}" destId="{8AD7008E-079C-4C71-AE01-D4B3B859AC67}" srcOrd="0" destOrd="0" presId="urn:microsoft.com/office/officeart/2005/8/layout/radial6"/>
    <dgm:cxn modelId="{998A4750-7794-48DB-B949-E5B04663D0C7}" type="presOf" srcId="{805B8ACD-E70E-4FC9-BE41-617BCCF31834}" destId="{F3EB1D3E-815B-46C1-BB89-1453E182E64C}" srcOrd="0" destOrd="0" presId="urn:microsoft.com/office/officeart/2005/8/layout/radial6"/>
    <dgm:cxn modelId="{0C39CCE8-6E94-4148-89D3-167001FB8F93}" type="presOf" srcId="{0FBDDD39-E7C6-4059-AA89-8E033D019423}" destId="{236A4E2E-0BBD-4DA8-AAD6-FDED2FB8FDA6}" srcOrd="0" destOrd="0" presId="urn:microsoft.com/office/officeart/2005/8/layout/radial6"/>
    <dgm:cxn modelId="{E87263DD-4FCF-4AF3-BEE4-951D5926621D}" srcId="{9C7E6F5C-E308-4C90-B7EF-ED92F2F3F1A3}" destId="{A9ACCFB9-CF45-4116-86D6-3E46AADE49F5}" srcOrd="5" destOrd="0" parTransId="{5E2B0A67-088C-464A-89CF-8971899CBEED}" sibTransId="{9D4F6460-0EDF-480E-8E58-FBB3600DADB0}"/>
    <dgm:cxn modelId="{D6DA5E9F-9380-4FE5-BCD9-415E5BB94B6F}" type="presParOf" srcId="{2C162F02-A3DD-44F6-AA72-995324541C0F}" destId="{418D5B3C-C403-405A-99EB-184784890B70}" srcOrd="0" destOrd="0" presId="urn:microsoft.com/office/officeart/2005/8/layout/radial6"/>
    <dgm:cxn modelId="{AF583A61-7AE6-4926-A000-4C671E2AF6D6}" type="presParOf" srcId="{2C162F02-A3DD-44F6-AA72-995324541C0F}" destId="{8AD7008E-079C-4C71-AE01-D4B3B859AC67}" srcOrd="1" destOrd="0" presId="urn:microsoft.com/office/officeart/2005/8/layout/radial6"/>
    <dgm:cxn modelId="{C1833B6D-521A-458F-8D65-2C0722405349}" type="presParOf" srcId="{2C162F02-A3DD-44F6-AA72-995324541C0F}" destId="{D996533A-9F9E-4C0F-819E-9F49A210E820}" srcOrd="2" destOrd="0" presId="urn:microsoft.com/office/officeart/2005/8/layout/radial6"/>
    <dgm:cxn modelId="{9A77DBAD-EDEE-4DA0-A3D5-EB74086ECE5E}" type="presParOf" srcId="{2C162F02-A3DD-44F6-AA72-995324541C0F}" destId="{858563FC-4162-426E-A732-44DF0B3E4647}" srcOrd="3" destOrd="0" presId="urn:microsoft.com/office/officeart/2005/8/layout/radial6"/>
    <dgm:cxn modelId="{BE9C7EDD-9B34-4BC8-B8AF-68DCAA98DBE4}" type="presParOf" srcId="{2C162F02-A3DD-44F6-AA72-995324541C0F}" destId="{0A148E18-B5A9-4E45-B199-E88F1E478177}" srcOrd="4" destOrd="0" presId="urn:microsoft.com/office/officeart/2005/8/layout/radial6"/>
    <dgm:cxn modelId="{89697588-F31C-4A6C-B75F-7030F84ACD9E}" type="presParOf" srcId="{2C162F02-A3DD-44F6-AA72-995324541C0F}" destId="{C8047DD7-417F-4C91-BE43-BC7F480ABE99}" srcOrd="5" destOrd="0" presId="urn:microsoft.com/office/officeart/2005/8/layout/radial6"/>
    <dgm:cxn modelId="{9AC8056C-D35A-4EFF-852E-3C937D699D96}" type="presParOf" srcId="{2C162F02-A3DD-44F6-AA72-995324541C0F}" destId="{91B7BB03-5609-4B02-90EA-9F4E01499422}" srcOrd="6" destOrd="0" presId="urn:microsoft.com/office/officeart/2005/8/layout/radial6"/>
    <dgm:cxn modelId="{0226CB2F-352D-48E0-86C9-4A026A75ADB8}" type="presParOf" srcId="{2C162F02-A3DD-44F6-AA72-995324541C0F}" destId="{F3EB1D3E-815B-46C1-BB89-1453E182E64C}" srcOrd="7" destOrd="0" presId="urn:microsoft.com/office/officeart/2005/8/layout/radial6"/>
    <dgm:cxn modelId="{DC04B3FA-BCEB-4F34-B08B-95D9A2CCE19D}" type="presParOf" srcId="{2C162F02-A3DD-44F6-AA72-995324541C0F}" destId="{221242F1-A825-44EE-8C64-83D873EE7844}" srcOrd="8" destOrd="0" presId="urn:microsoft.com/office/officeart/2005/8/layout/radial6"/>
    <dgm:cxn modelId="{931675FA-12DC-4D69-AF34-B50211A6206E}" type="presParOf" srcId="{2C162F02-A3DD-44F6-AA72-995324541C0F}" destId="{9824C3EE-628A-4BA4-B08B-2F7B1A056B2B}" srcOrd="9" destOrd="0" presId="urn:microsoft.com/office/officeart/2005/8/layout/radial6"/>
    <dgm:cxn modelId="{712459CB-9211-42B6-A2D5-237B16B25CB8}" type="presParOf" srcId="{2C162F02-A3DD-44F6-AA72-995324541C0F}" destId="{5F9E4300-AE49-4D8A-A19B-FD2518794F91}" srcOrd="10" destOrd="0" presId="urn:microsoft.com/office/officeart/2005/8/layout/radial6"/>
    <dgm:cxn modelId="{0DB85B5C-8209-4CAA-861B-45BAEB0D138D}" type="presParOf" srcId="{2C162F02-A3DD-44F6-AA72-995324541C0F}" destId="{A7C62472-5906-4D55-9A25-4A2C0A7D69F7}" srcOrd="11" destOrd="0" presId="urn:microsoft.com/office/officeart/2005/8/layout/radial6"/>
    <dgm:cxn modelId="{A7688B7C-CAB5-447B-AE3A-C22102D6B0B6}" type="presParOf" srcId="{2C162F02-A3DD-44F6-AA72-995324541C0F}" destId="{85C5E912-3F22-4B56-A9F1-2E5671F39FCD}" srcOrd="12" destOrd="0" presId="urn:microsoft.com/office/officeart/2005/8/layout/radial6"/>
    <dgm:cxn modelId="{8528FB7C-8D36-4DC5-8DDF-193584533225}" type="presParOf" srcId="{2C162F02-A3DD-44F6-AA72-995324541C0F}" destId="{8B1162FB-13FD-44CE-B7AB-1BE8A828C3FE}" srcOrd="13" destOrd="0" presId="urn:microsoft.com/office/officeart/2005/8/layout/radial6"/>
    <dgm:cxn modelId="{E8C7FF5C-4E0A-4CA0-9DC6-EE2A7A0C7F9F}" type="presParOf" srcId="{2C162F02-A3DD-44F6-AA72-995324541C0F}" destId="{6B50C6E1-5711-4446-9762-D21005015D43}" srcOrd="14" destOrd="0" presId="urn:microsoft.com/office/officeart/2005/8/layout/radial6"/>
    <dgm:cxn modelId="{44708B40-96D6-414B-B03C-6AD923EFC616}" type="presParOf" srcId="{2C162F02-A3DD-44F6-AA72-995324541C0F}" destId="{236A4E2E-0BBD-4DA8-AAD6-FDED2FB8FDA6}" srcOrd="15" destOrd="0" presId="urn:microsoft.com/office/officeart/2005/8/layout/radial6"/>
    <dgm:cxn modelId="{BB417484-32F6-42CE-AA9C-E8D17AC27533}" type="presParOf" srcId="{2C162F02-A3DD-44F6-AA72-995324541C0F}" destId="{7525B4FB-2274-4C83-BD2B-F22FF9123E62}" srcOrd="16" destOrd="0" presId="urn:microsoft.com/office/officeart/2005/8/layout/radial6"/>
    <dgm:cxn modelId="{3346FF18-89A0-40A4-9D74-60622FD6CA2D}" type="presParOf" srcId="{2C162F02-A3DD-44F6-AA72-995324541C0F}" destId="{C99A1D79-30E2-435E-8002-B3299DB5BC5C}" srcOrd="17" destOrd="0" presId="urn:microsoft.com/office/officeart/2005/8/layout/radial6"/>
    <dgm:cxn modelId="{A59EBA89-3F49-4867-AC32-FCEA183E880C}" type="presParOf" srcId="{2C162F02-A3DD-44F6-AA72-995324541C0F}" destId="{649138C1-5298-4BA0-ABB5-3EE90048CCBF}"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943AB-9998-4321-88F5-AB4C98FAA27C}">
      <dsp:nvSpPr>
        <dsp:cNvPr id="0" name=""/>
        <dsp:cNvSpPr/>
      </dsp:nvSpPr>
      <dsp:spPr>
        <a:xfrm>
          <a:off x="1398269" y="0"/>
          <a:ext cx="3200400" cy="32004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7A5AD5-A997-482F-B888-24222D253295}">
      <dsp:nvSpPr>
        <dsp:cNvPr id="0" name=""/>
        <dsp:cNvSpPr/>
      </dsp:nvSpPr>
      <dsp:spPr>
        <a:xfrm>
          <a:off x="2998469" y="321758"/>
          <a:ext cx="2080260" cy="7575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Reflect actual expenses incurred</a:t>
          </a:r>
          <a:endParaRPr lang="en-GB" sz="1300" kern="1200" dirty="0"/>
        </a:p>
      </dsp:txBody>
      <dsp:txXfrm>
        <a:off x="3035452" y="358741"/>
        <a:ext cx="2006294" cy="683628"/>
      </dsp:txXfrm>
    </dsp:sp>
    <dsp:sp modelId="{AE43FAE0-603A-4C20-A180-60594212BB45}">
      <dsp:nvSpPr>
        <dsp:cNvPr id="0" name=""/>
        <dsp:cNvSpPr/>
      </dsp:nvSpPr>
      <dsp:spPr>
        <a:xfrm>
          <a:off x="2998469" y="1174052"/>
          <a:ext cx="2080260" cy="7575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Within Statutory ceilings of commission and expenses </a:t>
          </a:r>
          <a:endParaRPr lang="en-GB" sz="1300" kern="1200" dirty="0"/>
        </a:p>
      </dsp:txBody>
      <dsp:txXfrm>
        <a:off x="3035452" y="1211035"/>
        <a:ext cx="2006294" cy="683628"/>
      </dsp:txXfrm>
    </dsp:sp>
    <dsp:sp modelId="{BCF31B7B-3606-46C8-93B0-46106F9E646B}">
      <dsp:nvSpPr>
        <dsp:cNvPr id="0" name=""/>
        <dsp:cNvSpPr/>
      </dsp:nvSpPr>
      <dsp:spPr>
        <a:xfrm>
          <a:off x="2998469" y="2026347"/>
          <a:ext cx="2080260" cy="7575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Do not exceed limits specified</a:t>
          </a:r>
          <a:endParaRPr lang="en-GB" sz="1300" kern="1200" dirty="0"/>
        </a:p>
      </dsp:txBody>
      <dsp:txXfrm>
        <a:off x="3035452" y="2063330"/>
        <a:ext cx="2006294" cy="683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EB8D3-C6F7-4562-9E0C-ADB3DE1B942C}">
      <dsp:nvSpPr>
        <dsp:cNvPr id="0" name=""/>
        <dsp:cNvSpPr/>
      </dsp:nvSpPr>
      <dsp:spPr>
        <a:xfrm>
          <a:off x="0" y="203197"/>
          <a:ext cx="76962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baseline="0" dirty="0" smtClean="0">
              <a:solidFill>
                <a:schemeClr val="tx1"/>
              </a:solidFill>
            </a:rPr>
            <a:t>For Linked Products, obligation to recoup expenses associated only with discontinuance:</a:t>
          </a:r>
          <a:endParaRPr lang="en-GB" sz="2400" kern="1200" baseline="0" dirty="0">
            <a:solidFill>
              <a:schemeClr val="tx1"/>
            </a:solidFill>
          </a:endParaRPr>
        </a:p>
      </dsp:txBody>
      <dsp:txXfrm>
        <a:off x="59399" y="262596"/>
        <a:ext cx="7577402"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138C1-5298-4BA0-ABB5-3EE90048CCBF}">
      <dsp:nvSpPr>
        <dsp:cNvPr id="0" name=""/>
        <dsp:cNvSpPr/>
      </dsp:nvSpPr>
      <dsp:spPr>
        <a:xfrm>
          <a:off x="2011189" y="486780"/>
          <a:ext cx="3800696" cy="3800696"/>
        </a:xfrm>
        <a:prstGeom prst="blockArc">
          <a:avLst>
            <a:gd name="adj1" fmla="val 10758411"/>
            <a:gd name="adj2" fmla="val 17084209"/>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6A4E2E-0BBD-4DA8-AAD6-FDED2FB8FDA6}">
      <dsp:nvSpPr>
        <dsp:cNvPr id="0" name=""/>
        <dsp:cNvSpPr/>
      </dsp:nvSpPr>
      <dsp:spPr>
        <a:xfrm>
          <a:off x="2004935" y="663135"/>
          <a:ext cx="3800696" cy="3800696"/>
        </a:xfrm>
        <a:prstGeom prst="blockArc">
          <a:avLst>
            <a:gd name="adj1" fmla="val 4499913"/>
            <a:gd name="adj2" fmla="val 11085335"/>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C5E912-3F22-4B56-A9F1-2E5671F39FCD}">
      <dsp:nvSpPr>
        <dsp:cNvPr id="0" name=""/>
        <dsp:cNvSpPr/>
      </dsp:nvSpPr>
      <dsp:spPr>
        <a:xfrm>
          <a:off x="2810980" y="628640"/>
          <a:ext cx="3800696" cy="3800696"/>
        </a:xfrm>
        <a:prstGeom prst="blockArc">
          <a:avLst>
            <a:gd name="adj1" fmla="val 21378719"/>
            <a:gd name="adj2" fmla="val 600603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8563FC-4162-426E-A732-44DF0B3E4647}">
      <dsp:nvSpPr>
        <dsp:cNvPr id="0" name=""/>
        <dsp:cNvSpPr/>
      </dsp:nvSpPr>
      <dsp:spPr>
        <a:xfrm>
          <a:off x="2807163" y="519392"/>
          <a:ext cx="3800696" cy="3800696"/>
        </a:xfrm>
        <a:prstGeom prst="blockArc">
          <a:avLst>
            <a:gd name="adj1" fmla="val 15597326"/>
            <a:gd name="adj2" fmla="val 21581192"/>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8D5B3C-C403-405A-99EB-184784890B70}">
      <dsp:nvSpPr>
        <dsp:cNvPr id="0" name=""/>
        <dsp:cNvSpPr/>
      </dsp:nvSpPr>
      <dsp:spPr>
        <a:xfrm>
          <a:off x="3512007" y="1626449"/>
          <a:ext cx="1747539" cy="1747539"/>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Below Expectation business growth</a:t>
          </a:r>
          <a:endParaRPr lang="en-US" sz="1900" kern="1200" dirty="0"/>
        </a:p>
      </dsp:txBody>
      <dsp:txXfrm>
        <a:off x="3767928" y="1882370"/>
        <a:ext cx="1235697" cy="1235697"/>
      </dsp:txXfrm>
    </dsp:sp>
    <dsp:sp modelId="{8AD7008E-079C-4C71-AE01-D4B3B859AC67}">
      <dsp:nvSpPr>
        <dsp:cNvPr id="0" name=""/>
        <dsp:cNvSpPr/>
      </dsp:nvSpPr>
      <dsp:spPr>
        <a:xfrm>
          <a:off x="3350766" y="0"/>
          <a:ext cx="2065957" cy="11837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Insurer maintains excess capacity</a:t>
          </a:r>
          <a:endParaRPr lang="en-US" sz="1300" kern="1200" dirty="0"/>
        </a:p>
      </dsp:txBody>
      <dsp:txXfrm>
        <a:off x="3653318" y="173359"/>
        <a:ext cx="1460853" cy="837048"/>
      </dsp:txXfrm>
    </dsp:sp>
    <dsp:sp modelId="{5F9E4300-AE49-4D8A-A19B-FD2518794F91}">
      <dsp:nvSpPr>
        <dsp:cNvPr id="0" name=""/>
        <dsp:cNvSpPr/>
      </dsp:nvSpPr>
      <dsp:spPr>
        <a:xfrm>
          <a:off x="5507592" y="1797945"/>
          <a:ext cx="2112405" cy="12232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Relationship selling can result in poor persistency </a:t>
          </a:r>
          <a:endParaRPr lang="en-US" sz="1300" kern="1200" dirty="0"/>
        </a:p>
      </dsp:txBody>
      <dsp:txXfrm>
        <a:off x="5816947" y="1977090"/>
        <a:ext cx="1493695" cy="864987"/>
      </dsp:txXfrm>
    </dsp:sp>
    <dsp:sp modelId="{8B1162FB-13FD-44CE-B7AB-1BE8A828C3FE}">
      <dsp:nvSpPr>
        <dsp:cNvPr id="0" name=""/>
        <dsp:cNvSpPr/>
      </dsp:nvSpPr>
      <dsp:spPr>
        <a:xfrm>
          <a:off x="3352798" y="3826373"/>
          <a:ext cx="2065957" cy="10603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Force utilization of inefficient distribution channels</a:t>
          </a:r>
          <a:endParaRPr lang="en-US" sz="1300" kern="1200" dirty="0"/>
        </a:p>
      </dsp:txBody>
      <dsp:txXfrm>
        <a:off x="3655350" y="3981652"/>
        <a:ext cx="1460853" cy="749754"/>
      </dsp:txXfrm>
    </dsp:sp>
    <dsp:sp modelId="{7525B4FB-2274-4C83-BD2B-F22FF9123E62}">
      <dsp:nvSpPr>
        <dsp:cNvPr id="0" name=""/>
        <dsp:cNvSpPr/>
      </dsp:nvSpPr>
      <dsp:spPr>
        <a:xfrm>
          <a:off x="914406" y="1797946"/>
          <a:ext cx="2281914" cy="12232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Higher portfolio turnover requires constant endeavors to grow</a:t>
          </a:r>
          <a:endParaRPr lang="en-US" sz="1300" kern="1200" dirty="0"/>
        </a:p>
      </dsp:txBody>
      <dsp:txXfrm>
        <a:off x="1248585" y="1977091"/>
        <a:ext cx="1613556" cy="8649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138C1-5298-4BA0-ABB5-3EE90048CCBF}">
      <dsp:nvSpPr>
        <dsp:cNvPr id="0" name=""/>
        <dsp:cNvSpPr/>
      </dsp:nvSpPr>
      <dsp:spPr>
        <a:xfrm>
          <a:off x="1876409" y="473396"/>
          <a:ext cx="3820986" cy="3820986"/>
        </a:xfrm>
        <a:prstGeom prst="blockArc">
          <a:avLst>
            <a:gd name="adj1" fmla="val 12401656"/>
            <a:gd name="adj2" fmla="val 17244134"/>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6A4E2E-0BBD-4DA8-AAD6-FDED2FB8FDA6}">
      <dsp:nvSpPr>
        <dsp:cNvPr id="0" name=""/>
        <dsp:cNvSpPr/>
      </dsp:nvSpPr>
      <dsp:spPr>
        <a:xfrm>
          <a:off x="1797325" y="614997"/>
          <a:ext cx="3820986" cy="3820986"/>
        </a:xfrm>
        <a:prstGeom prst="blockArc">
          <a:avLst>
            <a:gd name="adj1" fmla="val 9178639"/>
            <a:gd name="adj2" fmla="val 12700351"/>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C5E912-3F22-4B56-A9F1-2E5671F39FCD}">
      <dsp:nvSpPr>
        <dsp:cNvPr id="0" name=""/>
        <dsp:cNvSpPr/>
      </dsp:nvSpPr>
      <dsp:spPr>
        <a:xfrm>
          <a:off x="1820812" y="662717"/>
          <a:ext cx="3820986" cy="3820986"/>
        </a:xfrm>
        <a:prstGeom prst="blockArc">
          <a:avLst>
            <a:gd name="adj1" fmla="val 4248052"/>
            <a:gd name="adj2" fmla="val 9276563"/>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24C3EE-628A-4BA4-B08B-2F7B1A056B2B}">
      <dsp:nvSpPr>
        <dsp:cNvPr id="0" name=""/>
        <dsp:cNvSpPr/>
      </dsp:nvSpPr>
      <dsp:spPr>
        <a:xfrm>
          <a:off x="2986499" y="642206"/>
          <a:ext cx="3820986" cy="3820986"/>
        </a:xfrm>
        <a:prstGeom prst="blockArc">
          <a:avLst>
            <a:gd name="adj1" fmla="val 1565345"/>
            <a:gd name="adj2" fmla="val 6430983"/>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B7BB03-5609-4B02-90EA-9F4E01499422}">
      <dsp:nvSpPr>
        <dsp:cNvPr id="0" name=""/>
        <dsp:cNvSpPr/>
      </dsp:nvSpPr>
      <dsp:spPr>
        <a:xfrm>
          <a:off x="3033522" y="552429"/>
          <a:ext cx="3820986" cy="3820986"/>
        </a:xfrm>
        <a:prstGeom prst="blockArc">
          <a:avLst>
            <a:gd name="adj1" fmla="val 19833436"/>
            <a:gd name="adj2" fmla="val 1751954"/>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8563FC-4162-426E-A732-44DF0B3E4647}">
      <dsp:nvSpPr>
        <dsp:cNvPr id="0" name=""/>
        <dsp:cNvSpPr/>
      </dsp:nvSpPr>
      <dsp:spPr>
        <a:xfrm>
          <a:off x="2991642" y="473921"/>
          <a:ext cx="3820986" cy="3820986"/>
        </a:xfrm>
        <a:prstGeom prst="blockArc">
          <a:avLst>
            <a:gd name="adj1" fmla="val 15159102"/>
            <a:gd name="adj2" fmla="val 1999727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8D5B3C-C403-405A-99EB-184784890B70}">
      <dsp:nvSpPr>
        <dsp:cNvPr id="0" name=""/>
        <dsp:cNvSpPr/>
      </dsp:nvSpPr>
      <dsp:spPr>
        <a:xfrm>
          <a:off x="3487493" y="1611492"/>
          <a:ext cx="1715727" cy="1715727"/>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Increasing cost base</a:t>
          </a:r>
          <a:endParaRPr lang="en-US" sz="2200" kern="1200" dirty="0"/>
        </a:p>
      </dsp:txBody>
      <dsp:txXfrm>
        <a:off x="3738755" y="1862754"/>
        <a:ext cx="1213203" cy="1213203"/>
      </dsp:txXfrm>
    </dsp:sp>
    <dsp:sp modelId="{8AD7008E-079C-4C71-AE01-D4B3B859AC67}">
      <dsp:nvSpPr>
        <dsp:cNvPr id="0" name=""/>
        <dsp:cNvSpPr/>
      </dsp:nvSpPr>
      <dsp:spPr>
        <a:xfrm>
          <a:off x="3280506" y="1594"/>
          <a:ext cx="2129702" cy="1201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Expense inflation</a:t>
          </a:r>
          <a:endParaRPr lang="en-US" sz="1400" kern="1200" dirty="0"/>
        </a:p>
      </dsp:txBody>
      <dsp:txXfrm>
        <a:off x="3592394" y="177478"/>
        <a:ext cx="1505926" cy="849241"/>
      </dsp:txXfrm>
    </dsp:sp>
    <dsp:sp modelId="{0A148E18-B5A9-4E45-B199-E88F1E478177}">
      <dsp:nvSpPr>
        <dsp:cNvPr id="0" name=""/>
        <dsp:cNvSpPr/>
      </dsp:nvSpPr>
      <dsp:spPr>
        <a:xfrm>
          <a:off x="5520212" y="944561"/>
          <a:ext cx="2099796" cy="1201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Cost of regulation / compliance</a:t>
          </a:r>
          <a:endParaRPr lang="en-US" sz="1400" kern="1200" dirty="0"/>
        </a:p>
      </dsp:txBody>
      <dsp:txXfrm>
        <a:off x="5827720" y="1120445"/>
        <a:ext cx="1484780" cy="849241"/>
      </dsp:txXfrm>
    </dsp:sp>
    <dsp:sp modelId="{F3EB1D3E-815B-46C1-BB89-1453E182E64C}">
      <dsp:nvSpPr>
        <dsp:cNvPr id="0" name=""/>
        <dsp:cNvSpPr/>
      </dsp:nvSpPr>
      <dsp:spPr>
        <a:xfrm>
          <a:off x="5527990" y="2773354"/>
          <a:ext cx="2092014" cy="1201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Expense inflation</a:t>
          </a:r>
          <a:endParaRPr lang="en-US" sz="1400" kern="1200" dirty="0"/>
        </a:p>
      </dsp:txBody>
      <dsp:txXfrm>
        <a:off x="5834358" y="2949238"/>
        <a:ext cx="1479278" cy="849241"/>
      </dsp:txXfrm>
    </dsp:sp>
    <dsp:sp modelId="{5F9E4300-AE49-4D8A-A19B-FD2518794F91}">
      <dsp:nvSpPr>
        <dsp:cNvPr id="0" name=""/>
        <dsp:cNvSpPr/>
      </dsp:nvSpPr>
      <dsp:spPr>
        <a:xfrm>
          <a:off x="3280506" y="3736107"/>
          <a:ext cx="2129702" cy="1201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Sufficient / relevant information unavailable for monitoring</a:t>
          </a:r>
          <a:endParaRPr lang="en-US" sz="1400" kern="1200" dirty="0"/>
        </a:p>
      </dsp:txBody>
      <dsp:txXfrm>
        <a:off x="3592394" y="3911991"/>
        <a:ext cx="1505926" cy="849241"/>
      </dsp:txXfrm>
    </dsp:sp>
    <dsp:sp modelId="{8B1162FB-13FD-44CE-B7AB-1BE8A828C3FE}">
      <dsp:nvSpPr>
        <dsp:cNvPr id="0" name=""/>
        <dsp:cNvSpPr/>
      </dsp:nvSpPr>
      <dsp:spPr>
        <a:xfrm>
          <a:off x="990602" y="2773361"/>
          <a:ext cx="2107627" cy="1201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Uncoordinated decision making</a:t>
          </a:r>
          <a:endParaRPr lang="en-US" sz="1400" kern="1200" dirty="0"/>
        </a:p>
      </dsp:txBody>
      <dsp:txXfrm>
        <a:off x="1299257" y="2949245"/>
        <a:ext cx="1490317" cy="849241"/>
      </dsp:txXfrm>
    </dsp:sp>
    <dsp:sp modelId="{7525B4FB-2274-4C83-BD2B-F22FF9123E62}">
      <dsp:nvSpPr>
        <dsp:cNvPr id="0" name=""/>
        <dsp:cNvSpPr/>
      </dsp:nvSpPr>
      <dsp:spPr>
        <a:xfrm>
          <a:off x="1066802" y="944557"/>
          <a:ext cx="2103724" cy="12010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Focus on top-line growth</a:t>
          </a:r>
          <a:endParaRPr lang="en-US" sz="1400" kern="1200" dirty="0"/>
        </a:p>
      </dsp:txBody>
      <dsp:txXfrm>
        <a:off x="1374885" y="1120441"/>
        <a:ext cx="1487558" cy="8492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14.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1826A0-9A9D-42DF-998D-004AC3702104}" type="datetimeFigureOut">
              <a:rPr lang="en-GB" smtClean="0"/>
              <a:t>09/06/2015</a:t>
            </a:fld>
            <a:endParaRPr lang="en-GB"/>
          </a:p>
        </p:txBody>
      </p:sp>
      <p:sp>
        <p:nvSpPr>
          <p:cNvPr id="4" name="Footer Placeholder 3"/>
          <p:cNvSpPr>
            <a:spLocks noGrp="1"/>
          </p:cNvSpPr>
          <p:nvPr>
            <p:ph type="ftr" sz="quarter" idx="2"/>
            <p:custDataLst>
              <p:tags r:id="rId2"/>
            </p:custDataLst>
          </p:nvPr>
        </p:nvSpPr>
        <p:spPr>
          <a:xfrm>
            <a:off x="0" y="8685213"/>
            <a:ext cx="6858000" cy="457200"/>
          </a:xfrm>
          <a:prstGeom prst="rect">
            <a:avLst/>
          </a:prstGeom>
        </p:spPr>
        <p:txBody>
          <a:bodyPr vert="horz" lIns="91440" tIns="45720" rIns="91440" bIns="45720" rtlCol="0" anchor="b"/>
          <a:lstStyle>
            <a:lvl1pPr algn="l">
              <a:defRPr sz="1200"/>
            </a:lvl1pPr>
          </a:lstStyle>
          <a:p>
            <a:pPr algn="ctr"/>
            <a:r>
              <a:rPr lang="en-GB" sz="1000" smtClean="0">
                <a:solidFill>
                  <a:srgbClr val="000000"/>
                </a:solidFill>
                <a:latin typeface="Pru Sans Normal"/>
              </a:rPr>
              <a:t>Restricted</a:t>
            </a:r>
            <a:r>
              <a:rPr lang="en-GB" sz="1100" smtClean="0">
                <a:solidFill>
                  <a:srgbClr val="000000"/>
                </a:solidFill>
                <a:latin typeface="Calibri"/>
              </a:rPr>
              <a:t>
</a:t>
            </a:r>
            <a:r>
              <a:rPr lang="en-GB" smtClean="0">
                <a:solidFill>
                  <a:srgbClr val="000000"/>
                </a:solidFill>
                <a:latin typeface="Times New Roman"/>
              </a:rPr>
              <a:t> </a:t>
            </a:r>
            <a:endParaRPr lang="en-GB">
              <a:solidFill>
                <a:srgbClr val="000000"/>
              </a:solidFill>
              <a:latin typeface="Times New Roman"/>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57373B-79DF-4943-82C7-FEED08ABEB0A}" type="slidenum">
              <a:rPr lang="en-GB" smtClean="0"/>
              <a:t>‹#›</a:t>
            </a:fld>
            <a:endParaRPr lang="en-GB"/>
          </a:p>
        </p:txBody>
      </p:sp>
    </p:spTree>
    <p:extLst>
      <p:ext uri="{BB962C8B-B14F-4D97-AF65-F5344CB8AC3E}">
        <p14:creationId xmlns:p14="http://schemas.microsoft.com/office/powerpoint/2010/main" val="11449485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13.xml"/><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custDataLst>
              <p:tags r:id="rId2"/>
            </p:custDataLst>
          </p:nvPr>
        </p:nvSpPr>
        <p:spPr>
          <a:xfrm>
            <a:off x="0" y="8685213"/>
            <a:ext cx="6858000" cy="457200"/>
          </a:xfrm>
          <a:prstGeom prst="rect">
            <a:avLst/>
          </a:prstGeom>
        </p:spPr>
        <p:txBody>
          <a:bodyPr vert="horz" lIns="91440" tIns="45720" rIns="91440" bIns="45720" rtlCol="0" anchor="b"/>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399158184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a:t>
            </a:fld>
            <a:endParaRPr lang="en-US"/>
          </a:p>
        </p:txBody>
      </p:sp>
    </p:spTree>
    <p:extLst>
      <p:ext uri="{BB962C8B-B14F-4D97-AF65-F5344CB8AC3E}">
        <p14:creationId xmlns:p14="http://schemas.microsoft.com/office/powerpoint/2010/main" val="1400439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10</a:t>
            </a:fld>
            <a:endParaRPr lang="en-US"/>
          </a:p>
        </p:txBody>
      </p:sp>
    </p:spTree>
    <p:extLst>
      <p:ext uri="{BB962C8B-B14F-4D97-AF65-F5344CB8AC3E}">
        <p14:creationId xmlns:p14="http://schemas.microsoft.com/office/powerpoint/2010/main" val="845778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11</a:t>
            </a:fld>
            <a:endParaRPr lang="en-US"/>
          </a:p>
        </p:txBody>
      </p:sp>
    </p:spTree>
    <p:extLst>
      <p:ext uri="{BB962C8B-B14F-4D97-AF65-F5344CB8AC3E}">
        <p14:creationId xmlns:p14="http://schemas.microsoft.com/office/powerpoint/2010/main" val="2786881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12</a:t>
            </a:fld>
            <a:endParaRPr lang="en-US"/>
          </a:p>
        </p:txBody>
      </p:sp>
    </p:spTree>
    <p:extLst>
      <p:ext uri="{BB962C8B-B14F-4D97-AF65-F5344CB8AC3E}">
        <p14:creationId xmlns:p14="http://schemas.microsoft.com/office/powerpoint/2010/main" val="1707414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13</a:t>
            </a:fld>
            <a:endParaRPr lang="en-US"/>
          </a:p>
        </p:txBody>
      </p:sp>
    </p:spTree>
    <p:extLst>
      <p:ext uri="{BB962C8B-B14F-4D97-AF65-F5344CB8AC3E}">
        <p14:creationId xmlns:p14="http://schemas.microsoft.com/office/powerpoint/2010/main" val="3574292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14</a:t>
            </a:fld>
            <a:endParaRPr lang="en-US"/>
          </a:p>
        </p:txBody>
      </p:sp>
    </p:spTree>
    <p:extLst>
      <p:ext uri="{BB962C8B-B14F-4D97-AF65-F5344CB8AC3E}">
        <p14:creationId xmlns:p14="http://schemas.microsoft.com/office/powerpoint/2010/main" val="3194081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15</a:t>
            </a:fld>
            <a:endParaRPr lang="en-US"/>
          </a:p>
        </p:txBody>
      </p:sp>
    </p:spTree>
    <p:extLst>
      <p:ext uri="{BB962C8B-B14F-4D97-AF65-F5344CB8AC3E}">
        <p14:creationId xmlns:p14="http://schemas.microsoft.com/office/powerpoint/2010/main" val="712218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16</a:t>
            </a:fld>
            <a:endParaRPr lang="en-US"/>
          </a:p>
        </p:txBody>
      </p:sp>
    </p:spTree>
    <p:extLst>
      <p:ext uri="{BB962C8B-B14F-4D97-AF65-F5344CB8AC3E}">
        <p14:creationId xmlns:p14="http://schemas.microsoft.com/office/powerpoint/2010/main" val="230996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17</a:t>
            </a:fld>
            <a:endParaRPr lang="en-US"/>
          </a:p>
        </p:txBody>
      </p:sp>
    </p:spTree>
    <p:extLst>
      <p:ext uri="{BB962C8B-B14F-4D97-AF65-F5344CB8AC3E}">
        <p14:creationId xmlns:p14="http://schemas.microsoft.com/office/powerpoint/2010/main" val="2186978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18</a:t>
            </a:fld>
            <a:endParaRPr lang="en-US"/>
          </a:p>
        </p:txBody>
      </p:sp>
    </p:spTree>
    <p:extLst>
      <p:ext uri="{BB962C8B-B14F-4D97-AF65-F5344CB8AC3E}">
        <p14:creationId xmlns:p14="http://schemas.microsoft.com/office/powerpoint/2010/main" val="471810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19</a:t>
            </a:fld>
            <a:endParaRPr lang="en-US"/>
          </a:p>
        </p:txBody>
      </p:sp>
    </p:spTree>
    <p:extLst>
      <p:ext uri="{BB962C8B-B14F-4D97-AF65-F5344CB8AC3E}">
        <p14:creationId xmlns:p14="http://schemas.microsoft.com/office/powerpoint/2010/main" val="95368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a:t>
            </a:fld>
            <a:endParaRPr lang="en-US"/>
          </a:p>
        </p:txBody>
      </p:sp>
    </p:spTree>
    <p:extLst>
      <p:ext uri="{BB962C8B-B14F-4D97-AF65-F5344CB8AC3E}">
        <p14:creationId xmlns:p14="http://schemas.microsoft.com/office/powerpoint/2010/main" val="1027411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20</a:t>
            </a:fld>
            <a:endParaRPr lang="en-US"/>
          </a:p>
        </p:txBody>
      </p:sp>
    </p:spTree>
    <p:extLst>
      <p:ext uri="{BB962C8B-B14F-4D97-AF65-F5344CB8AC3E}">
        <p14:creationId xmlns:p14="http://schemas.microsoft.com/office/powerpoint/2010/main" val="17968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21</a:t>
            </a:fld>
            <a:endParaRPr lang="en-US"/>
          </a:p>
        </p:txBody>
      </p:sp>
    </p:spTree>
    <p:extLst>
      <p:ext uri="{BB962C8B-B14F-4D97-AF65-F5344CB8AC3E}">
        <p14:creationId xmlns:p14="http://schemas.microsoft.com/office/powerpoint/2010/main" val="2689080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22</a:t>
            </a:fld>
            <a:endParaRPr lang="en-US"/>
          </a:p>
        </p:txBody>
      </p:sp>
    </p:spTree>
    <p:extLst>
      <p:ext uri="{BB962C8B-B14F-4D97-AF65-F5344CB8AC3E}">
        <p14:creationId xmlns:p14="http://schemas.microsoft.com/office/powerpoint/2010/main" val="3089324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23</a:t>
            </a:fld>
            <a:endParaRPr lang="en-US"/>
          </a:p>
        </p:txBody>
      </p:sp>
    </p:spTree>
    <p:extLst>
      <p:ext uri="{BB962C8B-B14F-4D97-AF65-F5344CB8AC3E}">
        <p14:creationId xmlns:p14="http://schemas.microsoft.com/office/powerpoint/2010/main" val="2153204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24</a:t>
            </a:fld>
            <a:endParaRPr lang="en-US"/>
          </a:p>
        </p:txBody>
      </p:sp>
    </p:spTree>
    <p:extLst>
      <p:ext uri="{BB962C8B-B14F-4D97-AF65-F5344CB8AC3E}">
        <p14:creationId xmlns:p14="http://schemas.microsoft.com/office/powerpoint/2010/main" val="33821865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25</a:t>
            </a:fld>
            <a:endParaRPr lang="en-US"/>
          </a:p>
        </p:txBody>
      </p:sp>
    </p:spTree>
    <p:extLst>
      <p:ext uri="{BB962C8B-B14F-4D97-AF65-F5344CB8AC3E}">
        <p14:creationId xmlns:p14="http://schemas.microsoft.com/office/powerpoint/2010/main" val="25448840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26</a:t>
            </a:fld>
            <a:endParaRPr lang="en-US"/>
          </a:p>
        </p:txBody>
      </p:sp>
    </p:spTree>
    <p:extLst>
      <p:ext uri="{BB962C8B-B14F-4D97-AF65-F5344CB8AC3E}">
        <p14:creationId xmlns:p14="http://schemas.microsoft.com/office/powerpoint/2010/main" val="232920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3</a:t>
            </a:fld>
            <a:endParaRPr lang="en-US"/>
          </a:p>
        </p:txBody>
      </p:sp>
    </p:spTree>
    <p:extLst>
      <p:ext uri="{BB962C8B-B14F-4D97-AF65-F5344CB8AC3E}">
        <p14:creationId xmlns:p14="http://schemas.microsoft.com/office/powerpoint/2010/main" val="69189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4</a:t>
            </a:fld>
            <a:endParaRPr lang="en-US"/>
          </a:p>
        </p:txBody>
      </p:sp>
    </p:spTree>
    <p:extLst>
      <p:ext uri="{BB962C8B-B14F-4D97-AF65-F5344CB8AC3E}">
        <p14:creationId xmlns:p14="http://schemas.microsoft.com/office/powerpoint/2010/main" val="2015881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5</a:t>
            </a:fld>
            <a:endParaRPr lang="en-US"/>
          </a:p>
        </p:txBody>
      </p:sp>
    </p:spTree>
    <p:extLst>
      <p:ext uri="{BB962C8B-B14F-4D97-AF65-F5344CB8AC3E}">
        <p14:creationId xmlns:p14="http://schemas.microsoft.com/office/powerpoint/2010/main" val="2552154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6</a:t>
            </a:fld>
            <a:endParaRPr lang="en-US"/>
          </a:p>
        </p:txBody>
      </p:sp>
    </p:spTree>
    <p:extLst>
      <p:ext uri="{BB962C8B-B14F-4D97-AF65-F5344CB8AC3E}">
        <p14:creationId xmlns:p14="http://schemas.microsoft.com/office/powerpoint/2010/main" val="1187857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7</a:t>
            </a:fld>
            <a:endParaRPr lang="en-US"/>
          </a:p>
        </p:txBody>
      </p:sp>
    </p:spTree>
    <p:extLst>
      <p:ext uri="{BB962C8B-B14F-4D97-AF65-F5344CB8AC3E}">
        <p14:creationId xmlns:p14="http://schemas.microsoft.com/office/powerpoint/2010/main" val="407503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8</a:t>
            </a:fld>
            <a:endParaRPr lang="en-US"/>
          </a:p>
        </p:txBody>
      </p:sp>
    </p:spTree>
    <p:extLst>
      <p:ext uri="{BB962C8B-B14F-4D97-AF65-F5344CB8AC3E}">
        <p14:creationId xmlns:p14="http://schemas.microsoft.com/office/powerpoint/2010/main" val="4267920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6963E7AC-6455-4A0F-B654-220C7D7B7B8D}" type="slidenum">
              <a:rPr lang="en-US" smtClean="0"/>
              <a:pPr/>
              <a:t>9</a:t>
            </a:fld>
            <a:endParaRPr lang="en-US"/>
          </a:p>
        </p:txBody>
      </p:sp>
    </p:spTree>
    <p:extLst>
      <p:ext uri="{BB962C8B-B14F-4D97-AF65-F5344CB8AC3E}">
        <p14:creationId xmlns:p14="http://schemas.microsoft.com/office/powerpoint/2010/main" val="3670780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custDataLst>
              <p:tags r:id="rId1"/>
            </p:custDataLst>
          </p:nvPr>
        </p:nvSpPr>
        <p:spPr>
          <a:xfrm>
            <a:off x="0" y="6356350"/>
            <a:ext cx="9144000" cy="365125"/>
          </a:xfrm>
        </p:spPr>
        <p:txBody>
          <a:bodyP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custDataLst>
              <p:tags r:id="rId14"/>
            </p:custDataLst>
          </p:nvPr>
        </p:nvSpPr>
        <p:spPr>
          <a:xfrm>
            <a:off x="0" y="6356350"/>
            <a:ext cx="9144000" cy="365125"/>
          </a:xfrm>
          <a:prstGeom prst="rect">
            <a:avLst/>
          </a:prstGeom>
        </p:spPr>
        <p:txBody>
          <a:bodyPr vert="horz" lIns="91440" tIns="45720" rIns="91440" bIns="45720" rtlCol="0" anchor="ctr"/>
          <a:lstStyle>
            <a:lvl1pPr algn="ctr">
              <a:defRPr lang="en-GB" sz="1000" b="0" i="0" u="none">
                <a:solidFill>
                  <a:srgbClr val="000000"/>
                </a:solidFill>
                <a:latin typeface="Pru Sans Normal"/>
              </a:defRPr>
            </a:lvl1pPr>
          </a:lstStyle>
          <a:p>
            <a:r>
              <a:rPr lang="en-GB" smtClean="0"/>
              <a:t>Restricted</a:t>
            </a:r>
            <a:r>
              <a:rPr lang="en-GB" sz="1100" smtClean="0">
                <a:latin typeface="Calibri"/>
              </a:rPr>
              <a:t>
</a:t>
            </a:r>
            <a:r>
              <a:rPr lang="en-GB" sz="1200" smtClean="0">
                <a:latin typeface="Times New Roman"/>
              </a:rPr>
              <a:t> </a:t>
            </a:r>
            <a:endParaRPr lang="en-GB" sz="1200">
              <a:latin typeface="Times New Roma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101" r:id="rId15" imgW="3961905" imgH="3415873" progId="">
                  <p:embed/>
                </p:oleObj>
              </mc:Choice>
              <mc:Fallback>
                <p:oleObj r:id="rId15" imgW="3961905" imgH="3415873" progId="">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ndiankanoon.org/doc/184579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indiankanoon.org/doc/470489/"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3"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81200" y="533400"/>
            <a:ext cx="6172200" cy="584775"/>
          </a:xfrm>
          <a:prstGeom prst="rect">
            <a:avLst/>
          </a:prstGeom>
          <a:noFill/>
        </p:spPr>
        <p:txBody>
          <a:bodyPr wrap="square" rtlCol="0">
            <a:spAutoFit/>
          </a:bodyPr>
          <a:lstStyle/>
          <a:p>
            <a:r>
              <a:rPr lang="en-US" sz="3200" b="1" dirty="0">
                <a:cs typeface="Times New Roman" panose="02020603050405020304" pitchFamily="18" charset="0"/>
              </a:rPr>
              <a:t>23rd India Fellowship Seminar</a:t>
            </a:r>
          </a:p>
        </p:txBody>
      </p:sp>
      <p:sp>
        <p:nvSpPr>
          <p:cNvPr id="17" name="TextBox 16"/>
          <p:cNvSpPr txBox="1"/>
          <p:nvPr/>
        </p:nvSpPr>
        <p:spPr>
          <a:xfrm>
            <a:off x="762000" y="2041325"/>
            <a:ext cx="7924800" cy="954107"/>
          </a:xfrm>
          <a:prstGeom prst="rect">
            <a:avLst/>
          </a:prstGeom>
          <a:noFill/>
        </p:spPr>
        <p:txBody>
          <a:bodyPr wrap="square" rtlCol="0">
            <a:spAutoFit/>
          </a:bodyPr>
          <a:lstStyle/>
          <a:p>
            <a:r>
              <a:rPr lang="en-IN" sz="2800" b="1" dirty="0">
                <a:cs typeface="Times New Roman" panose="02020603050405020304" pitchFamily="18" charset="0"/>
              </a:rPr>
              <a:t>Management </a:t>
            </a:r>
            <a:r>
              <a:rPr lang="en-IN" sz="2800" b="1" dirty="0">
                <a:cs typeface="Times New Roman" panose="02020603050405020304" pitchFamily="18" charset="0"/>
              </a:rPr>
              <a:t>of expenses and Relevance of 17D rules post Product Regulations </a:t>
            </a:r>
            <a:r>
              <a:rPr lang="en-IN" sz="2800" b="1" dirty="0">
                <a:cs typeface="Times New Roman" panose="02020603050405020304" pitchFamily="18" charset="0"/>
              </a:rPr>
              <a:t>2013 (SA2)</a:t>
            </a:r>
            <a:endParaRPr lang="en-US" sz="2800" b="1" dirty="0">
              <a:cs typeface="Times New Roman" panose="02020603050405020304" pitchFamily="18" charset="0"/>
            </a:endParaRPr>
          </a:p>
        </p:txBody>
      </p:sp>
      <p:sp>
        <p:nvSpPr>
          <p:cNvPr id="18" name="TextBox 17"/>
          <p:cNvSpPr txBox="1"/>
          <p:nvPr/>
        </p:nvSpPr>
        <p:spPr>
          <a:xfrm>
            <a:off x="1981200" y="3131403"/>
            <a:ext cx="3810000" cy="461665"/>
          </a:xfrm>
          <a:prstGeom prst="rect">
            <a:avLst/>
          </a:prstGeom>
          <a:noFill/>
        </p:spPr>
        <p:txBody>
          <a:bodyPr wrap="square" rtlCol="0">
            <a:spAutoFit/>
          </a:bodyPr>
          <a:lstStyle/>
          <a:p>
            <a:r>
              <a:rPr lang="en-US" sz="2400" b="1" dirty="0">
                <a:cs typeface="Times New Roman" panose="02020603050405020304" pitchFamily="18" charset="0"/>
              </a:rPr>
              <a:t>Guide – Sunil Sharma</a:t>
            </a:r>
            <a:endParaRPr lang="en-US" sz="2400" b="1" dirty="0">
              <a:cs typeface="Times New Roman" panose="02020603050405020304" pitchFamily="18" charset="0"/>
            </a:endParaRPr>
          </a:p>
        </p:txBody>
      </p:sp>
      <p:sp>
        <p:nvSpPr>
          <p:cNvPr id="20" name="TextBox 19"/>
          <p:cNvSpPr txBox="1"/>
          <p:nvPr/>
        </p:nvSpPr>
        <p:spPr>
          <a:xfrm>
            <a:off x="1981200" y="3707368"/>
            <a:ext cx="3581400" cy="1569660"/>
          </a:xfrm>
          <a:prstGeom prst="rect">
            <a:avLst/>
          </a:prstGeom>
          <a:noFill/>
        </p:spPr>
        <p:txBody>
          <a:bodyPr wrap="square" rtlCol="0">
            <a:spAutoFit/>
          </a:bodyPr>
          <a:lstStyle/>
          <a:p>
            <a:r>
              <a:rPr lang="en-US" sz="2400" b="1" dirty="0">
                <a:cs typeface="Times New Roman" panose="02020603050405020304" pitchFamily="18" charset="0"/>
              </a:rPr>
              <a:t>Presenters</a:t>
            </a:r>
          </a:p>
          <a:p>
            <a:r>
              <a:rPr lang="en-US" sz="2400" b="1" dirty="0" err="1">
                <a:cs typeface="Times New Roman" panose="02020603050405020304" pitchFamily="18" charset="0"/>
              </a:rPr>
              <a:t>Aparna</a:t>
            </a:r>
            <a:r>
              <a:rPr lang="en-US" sz="2400" b="1" dirty="0">
                <a:cs typeface="Times New Roman" panose="02020603050405020304" pitchFamily="18" charset="0"/>
              </a:rPr>
              <a:t> Manoj </a:t>
            </a:r>
            <a:r>
              <a:rPr lang="en-US" sz="2400" b="1" dirty="0" err="1">
                <a:cs typeface="Times New Roman" panose="02020603050405020304" pitchFamily="18" charset="0"/>
              </a:rPr>
              <a:t>Mhatre</a:t>
            </a:r>
            <a:endParaRPr lang="en-US" sz="2400" b="1" dirty="0">
              <a:cs typeface="Times New Roman" panose="02020603050405020304" pitchFamily="18" charset="0"/>
            </a:endParaRPr>
          </a:p>
          <a:p>
            <a:r>
              <a:rPr lang="en-US" sz="2400" b="1" dirty="0">
                <a:cs typeface="Times New Roman" panose="02020603050405020304" pitchFamily="18" charset="0"/>
              </a:rPr>
              <a:t>Abhishek Verma</a:t>
            </a:r>
          </a:p>
          <a:p>
            <a:r>
              <a:rPr lang="en-US" sz="2400" b="1" dirty="0">
                <a:cs typeface="Times New Roman" panose="02020603050405020304" pitchFamily="18" charset="0"/>
              </a:rPr>
              <a:t>Kshitij </a:t>
            </a:r>
            <a:r>
              <a:rPr lang="en-US" sz="2400" b="1" dirty="0">
                <a:cs typeface="Times New Roman" panose="02020603050405020304" pitchFamily="18" charset="0"/>
              </a:rPr>
              <a:t>Sharma</a:t>
            </a:r>
            <a:endParaRPr lang="en-US" sz="2400" b="1" dirty="0">
              <a:cs typeface="Times New Roman" panose="02020603050405020304" pitchFamily="18" charset="0"/>
            </a:endParaRPr>
          </a:p>
        </p:txBody>
      </p:sp>
      <p:sp>
        <p:nvSpPr>
          <p:cNvPr id="21" name="TextBox 20"/>
          <p:cNvSpPr txBox="1"/>
          <p:nvPr/>
        </p:nvSpPr>
        <p:spPr>
          <a:xfrm>
            <a:off x="6324600" y="5334000"/>
            <a:ext cx="2438400" cy="707886"/>
          </a:xfrm>
          <a:prstGeom prst="rect">
            <a:avLst/>
          </a:prstGeom>
          <a:noFill/>
        </p:spPr>
        <p:txBody>
          <a:bodyPr wrap="square" rtlCol="0">
            <a:spAutoFit/>
          </a:bodyPr>
          <a:lstStyle/>
          <a:p>
            <a:r>
              <a:rPr lang="en-US" sz="2000" b="1" dirty="0">
                <a:cs typeface="Times New Roman" panose="02020603050405020304" pitchFamily="18" charset="0"/>
              </a:rPr>
              <a:t>18 June 2015 </a:t>
            </a:r>
          </a:p>
          <a:p>
            <a:r>
              <a:rPr lang="en-US" sz="2000" b="1" dirty="0">
                <a:cs typeface="Times New Roman" panose="02020603050405020304" pitchFamily="18" charset="0"/>
              </a:rPr>
              <a:t>Mumbai</a:t>
            </a:r>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10</a:t>
            </a:fld>
            <a:endParaRPr lang="en-US" dirty="0"/>
          </a:p>
        </p:txBody>
      </p:sp>
      <p:sp>
        <p:nvSpPr>
          <p:cNvPr id="7" name="Text Placeholder 1"/>
          <p:cNvSpPr txBox="1">
            <a:spLocks/>
          </p:cNvSpPr>
          <p:nvPr/>
        </p:nvSpPr>
        <p:spPr>
          <a:xfrm>
            <a:off x="304800" y="304800"/>
            <a:ext cx="7772400"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800" b="1" dirty="0" smtClean="0">
                <a:solidFill>
                  <a:schemeClr val="tx2"/>
                </a:solidFill>
                <a:latin typeface="Garamond" pitchFamily="18" charset="0"/>
              </a:rPr>
              <a:t>Product Regulation 2013: Commission cap</a:t>
            </a:r>
            <a:endParaRPr kumimoji="0" lang="en-US" sz="2800" b="1" i="0" u="none" strike="noStrike" kern="1200" cap="none" spc="0" normalizeH="0" baseline="0" noProof="0" dirty="0">
              <a:ln>
                <a:noFill/>
              </a:ln>
              <a:solidFill>
                <a:schemeClr val="tx2"/>
              </a:solidFill>
              <a:effectLst/>
              <a:uLnTx/>
              <a:uFillTx/>
              <a:latin typeface="Garamond" pitchFamily="18" charset="0"/>
            </a:endParaRPr>
          </a:p>
        </p:txBody>
      </p:sp>
      <p:sp>
        <p:nvSpPr>
          <p:cNvPr id="2" name="TextBox 1"/>
          <p:cNvSpPr txBox="1"/>
          <p:nvPr/>
        </p:nvSpPr>
        <p:spPr>
          <a:xfrm>
            <a:off x="533400" y="1447800"/>
            <a:ext cx="8001000" cy="4985980"/>
          </a:xfrm>
          <a:prstGeom prst="rect">
            <a:avLst/>
          </a:prstGeom>
          <a:noFill/>
        </p:spPr>
        <p:txBody>
          <a:bodyPr wrap="square" rtlCol="0">
            <a:spAutoFit/>
          </a:bodyPr>
          <a:lstStyle/>
          <a:p>
            <a:r>
              <a:rPr lang="en-GB" sz="2400" dirty="0" smtClean="0"/>
              <a:t>For both Linked and Non-linked products:</a:t>
            </a:r>
          </a:p>
          <a:p>
            <a:pPr marL="285750" indent="-285750">
              <a:buFont typeface="Arial" panose="020B0604020202020204" pitchFamily="34" charset="0"/>
              <a:buChar char="•"/>
            </a:pPr>
            <a:r>
              <a:rPr lang="en-GB" dirty="0"/>
              <a:t>C</a:t>
            </a:r>
            <a:r>
              <a:rPr lang="en-GB" dirty="0" smtClean="0"/>
              <a:t>ommission charged to the customer capped:</a:t>
            </a:r>
          </a:p>
          <a:p>
            <a:pPr marL="285750" indent="-285750">
              <a:buFont typeface="Arial" panose="020B0604020202020204" pitchFamily="34" charset="0"/>
              <a:buChar char="•"/>
            </a:pPr>
            <a:r>
              <a:rPr lang="en-GB" dirty="0" smtClean="0"/>
              <a:t>Separate limits for individual and group business</a:t>
            </a:r>
          </a:p>
          <a:p>
            <a:pPr marL="285750" indent="-285750">
              <a:buFont typeface="Arial" panose="020B0604020202020204" pitchFamily="34" charset="0"/>
              <a:buChar char="•"/>
            </a:pPr>
            <a:r>
              <a:rPr lang="en-GB" dirty="0" smtClean="0"/>
              <a:t>For example, for all distribution channels except Direct marketing:</a:t>
            </a:r>
            <a:endParaRPr lang="en-GB" sz="2400" dirty="0" smtClean="0"/>
          </a:p>
          <a:p>
            <a:r>
              <a:rPr lang="en-GB" sz="2400" u="sng" dirty="0" smtClean="0"/>
              <a:t>Other than pension Products</a:t>
            </a:r>
          </a:p>
          <a:p>
            <a:pPr marL="285750" indent="-285750">
              <a:buFont typeface="Wingdings" panose="05000000000000000000" pitchFamily="2" charset="2"/>
              <a:buChar char="Ø"/>
            </a:pPr>
            <a:r>
              <a:rPr lang="en-GB" dirty="0" smtClean="0"/>
              <a:t>2% of the single premium policy</a:t>
            </a:r>
          </a:p>
          <a:p>
            <a:pPr marL="285750" indent="-285750">
              <a:buFont typeface="Wingdings" panose="05000000000000000000" pitchFamily="2" charset="2"/>
              <a:buChar char="Ø"/>
            </a:pPr>
            <a:r>
              <a:rPr lang="en-GB" dirty="0" smtClean="0"/>
              <a:t>For regular premium policy, cap as per table below:</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r>
              <a:rPr lang="en-GB" dirty="0" smtClean="0"/>
              <a:t>(*) </a:t>
            </a:r>
            <a:r>
              <a:rPr lang="en-GB" dirty="0"/>
              <a:t>The maximum </a:t>
            </a:r>
            <a:r>
              <a:rPr lang="en-GB" dirty="0" smtClean="0"/>
              <a:t>commission</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866433256"/>
              </p:ext>
            </p:extLst>
          </p:nvPr>
        </p:nvGraphicFramePr>
        <p:xfrm>
          <a:off x="838200" y="3657600"/>
          <a:ext cx="5257800" cy="2438401"/>
        </p:xfrm>
        <a:graphic>
          <a:graphicData uri="http://schemas.openxmlformats.org/drawingml/2006/table">
            <a:tbl>
              <a:tblPr>
                <a:tableStyleId>{5C22544A-7EE6-4342-B048-85BDC9FD1C3A}</a:tableStyleId>
              </a:tblPr>
              <a:tblGrid>
                <a:gridCol w="1246713"/>
                <a:gridCol w="1337029"/>
                <a:gridCol w="1337029"/>
                <a:gridCol w="1337029"/>
              </a:tblGrid>
              <a:tr h="443344">
                <a:tc>
                  <a:txBody>
                    <a:bodyPr/>
                    <a:lstStyle/>
                    <a:p>
                      <a:pPr algn="ctr" fontAlgn="b"/>
                      <a:r>
                        <a:rPr lang="en-GB" sz="1400" b="1" u="none" strike="noStrike" dirty="0">
                          <a:effectLst/>
                        </a:rPr>
                        <a:t>Premium Paying Terms</a:t>
                      </a:r>
                      <a:endParaRPr lang="en-GB" sz="1400" b="1" i="0" u="none" strike="noStrike" dirty="0">
                        <a:solidFill>
                          <a:srgbClr val="000000"/>
                        </a:solidFill>
                        <a:effectLst/>
                        <a:latin typeface="Calibri"/>
                      </a:endParaRPr>
                    </a:p>
                  </a:txBody>
                  <a:tcPr marL="7620" marR="7620" marT="7620" marB="0" anchor="b">
                    <a:solidFill>
                      <a:schemeClr val="tx2">
                        <a:lumMod val="40000"/>
                        <a:lumOff val="60000"/>
                      </a:schemeClr>
                    </a:solidFill>
                  </a:tcPr>
                </a:tc>
                <a:tc gridSpan="3">
                  <a:txBody>
                    <a:bodyPr/>
                    <a:lstStyle/>
                    <a:p>
                      <a:pPr algn="ctr" fontAlgn="ctr"/>
                      <a:r>
                        <a:rPr lang="en-GB" sz="1400" b="1" u="none" strike="noStrike" dirty="0">
                          <a:effectLst/>
                        </a:rPr>
                        <a:t>Maximum Commission If any form as % of premium</a:t>
                      </a:r>
                      <a:endParaRPr lang="en-GB" sz="1400" b="1" i="0" u="none" strike="noStrike" dirty="0">
                        <a:solidFill>
                          <a:srgbClr val="000000"/>
                        </a:solidFill>
                        <a:effectLst/>
                        <a:latin typeface="Calibri"/>
                      </a:endParaRPr>
                    </a:p>
                  </a:txBody>
                  <a:tcPr marL="7620" marR="7620" marT="7620" marB="0" anchor="ctr">
                    <a:solidFill>
                      <a:schemeClr val="tx2">
                        <a:lumMod val="40000"/>
                        <a:lumOff val="60000"/>
                      </a:schemeClr>
                    </a:solidFill>
                  </a:tcPr>
                </a:tc>
                <a:tc hMerge="1">
                  <a:txBody>
                    <a:bodyPr/>
                    <a:lstStyle/>
                    <a:p>
                      <a:endParaRPr lang="en-GB"/>
                    </a:p>
                  </a:txBody>
                  <a:tcPr/>
                </a:tc>
                <a:tc hMerge="1">
                  <a:txBody>
                    <a:bodyPr/>
                    <a:lstStyle/>
                    <a:p>
                      <a:endParaRPr lang="en-GB"/>
                    </a:p>
                  </a:txBody>
                  <a:tcPr/>
                </a:tc>
              </a:tr>
              <a:tr h="221673">
                <a:tc>
                  <a:txBody>
                    <a:bodyPr/>
                    <a:lstStyle/>
                    <a:p>
                      <a:pPr algn="ctr" fontAlgn="b"/>
                      <a:r>
                        <a:rPr lang="en-GB" sz="1400" b="1" u="none" strike="noStrike" dirty="0">
                          <a:effectLst/>
                        </a:rPr>
                        <a:t> </a:t>
                      </a:r>
                      <a:endParaRPr lang="en-GB" sz="1400" b="1" i="0" u="none" strike="noStrike" dirty="0">
                        <a:solidFill>
                          <a:srgbClr val="000000"/>
                        </a:solidFill>
                        <a:effectLst/>
                        <a:latin typeface="Calibri"/>
                      </a:endParaRPr>
                    </a:p>
                  </a:txBody>
                  <a:tcPr marL="7620" marR="7620" marT="7620" marB="0" anchor="b"/>
                </a:tc>
                <a:tc>
                  <a:txBody>
                    <a:bodyPr/>
                    <a:lstStyle/>
                    <a:p>
                      <a:pPr algn="ctr" fontAlgn="b"/>
                      <a:r>
                        <a:rPr lang="en-GB" sz="1400" b="1" u="none" strike="noStrike" dirty="0">
                          <a:effectLst/>
                        </a:rPr>
                        <a:t>1st year</a:t>
                      </a:r>
                      <a:endParaRPr lang="en-GB" sz="1400" b="1" i="0" u="none" strike="noStrike" dirty="0">
                        <a:solidFill>
                          <a:srgbClr val="000000"/>
                        </a:solidFill>
                        <a:effectLst/>
                        <a:latin typeface="Calibri"/>
                      </a:endParaRPr>
                    </a:p>
                  </a:txBody>
                  <a:tcPr marL="7620" marR="7620" marT="7620" marB="0" anchor="b"/>
                </a:tc>
                <a:tc>
                  <a:txBody>
                    <a:bodyPr/>
                    <a:lstStyle/>
                    <a:p>
                      <a:pPr algn="ctr" fontAlgn="b"/>
                      <a:r>
                        <a:rPr lang="en-GB" sz="1400" b="1" u="none" strike="noStrike" dirty="0">
                          <a:effectLst/>
                        </a:rPr>
                        <a:t>2 &amp; 3 Year</a:t>
                      </a:r>
                      <a:endParaRPr lang="en-GB" sz="1400" b="1" i="0" u="none" strike="noStrike" dirty="0">
                        <a:solidFill>
                          <a:srgbClr val="000000"/>
                        </a:solidFill>
                        <a:effectLst/>
                        <a:latin typeface="Calibri"/>
                      </a:endParaRPr>
                    </a:p>
                  </a:txBody>
                  <a:tcPr marL="7620" marR="7620" marT="7620" marB="0" anchor="b"/>
                </a:tc>
                <a:tc>
                  <a:txBody>
                    <a:bodyPr/>
                    <a:lstStyle/>
                    <a:p>
                      <a:pPr algn="ctr" fontAlgn="b"/>
                      <a:r>
                        <a:rPr lang="en-GB" sz="1400" b="1" u="none" strike="noStrike" dirty="0">
                          <a:effectLst/>
                        </a:rPr>
                        <a:t>Subsequent Years</a:t>
                      </a:r>
                      <a:endParaRPr lang="en-GB" sz="1400" b="1" i="0" u="none" strike="noStrike" dirty="0">
                        <a:solidFill>
                          <a:srgbClr val="000000"/>
                        </a:solidFill>
                        <a:effectLst/>
                        <a:latin typeface="Calibri"/>
                      </a:endParaRPr>
                    </a:p>
                  </a:txBody>
                  <a:tcPr marL="7620" marR="7620" marT="7620" marB="0" anchor="b"/>
                </a:tc>
              </a:tr>
              <a:tr h="221673">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dirty="0">
                          <a:effectLst/>
                        </a:rPr>
                        <a:t>15</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dirty="0">
                          <a:effectLst/>
                        </a:rPr>
                        <a:t>7.5/5(*)</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r>
              <a:tr h="2216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6</a:t>
                      </a:r>
                    </a:p>
                  </a:txBody>
                  <a:tcPr marL="7620"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18</a:t>
                      </a:r>
                    </a:p>
                  </a:txBody>
                  <a:tcPr marL="7620"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7.5/5(*)</a:t>
                      </a:r>
                    </a:p>
                  </a:txBody>
                  <a:tcPr marL="7620"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5</a:t>
                      </a:r>
                    </a:p>
                  </a:txBody>
                  <a:tcPr marL="7620" marR="7620" marT="7620" marB="0" anchor="b"/>
                </a:tc>
              </a:tr>
              <a:tr h="221673">
                <a:tc>
                  <a:txBody>
                    <a:bodyPr/>
                    <a:lstStyle/>
                    <a:p>
                      <a:pPr algn="ctr" fontAlgn="b"/>
                      <a:r>
                        <a:rPr lang="en-GB" sz="1400" u="none" strike="noStrike">
                          <a:effectLst/>
                        </a:rPr>
                        <a:t>7</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21</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a:effectLst/>
                        </a:rPr>
                        <a:t>7.5/5(*)</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r>
              <a:tr h="221673">
                <a:tc>
                  <a:txBody>
                    <a:bodyPr/>
                    <a:lstStyle/>
                    <a:p>
                      <a:pPr algn="ctr" fontAlgn="b"/>
                      <a:r>
                        <a:rPr lang="en-GB" sz="1400" u="none" strike="noStrike">
                          <a:effectLst/>
                        </a:rPr>
                        <a:t>8</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24</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a:effectLst/>
                        </a:rPr>
                        <a:t>7.5/5(*)</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a:effectLst/>
                        </a:rPr>
                        <a:t>5</a:t>
                      </a:r>
                      <a:endParaRPr lang="en-GB" sz="1400" b="0" i="0" u="none" strike="noStrike">
                        <a:solidFill>
                          <a:srgbClr val="000000"/>
                        </a:solidFill>
                        <a:effectLst/>
                        <a:latin typeface="Calibri"/>
                      </a:endParaRPr>
                    </a:p>
                  </a:txBody>
                  <a:tcPr marL="7620" marR="7620" marT="7620" marB="0" anchor="b"/>
                </a:tc>
              </a:tr>
              <a:tr h="221673">
                <a:tc>
                  <a:txBody>
                    <a:bodyPr/>
                    <a:lstStyle/>
                    <a:p>
                      <a:pPr algn="ctr" fontAlgn="b"/>
                      <a:r>
                        <a:rPr lang="en-GB" sz="1400" u="none" strike="noStrike">
                          <a:effectLst/>
                        </a:rPr>
                        <a:t>9</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a:effectLst/>
                        </a:rPr>
                        <a:t>27</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7.5/5(*)</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r>
              <a:tr h="221673">
                <a:tc>
                  <a:txBody>
                    <a:bodyPr/>
                    <a:lstStyle/>
                    <a:p>
                      <a:pPr algn="ctr" fontAlgn="b"/>
                      <a:r>
                        <a:rPr lang="en-GB" sz="1400" u="none" strike="noStrike" dirty="0">
                          <a:effectLst/>
                        </a:rPr>
                        <a:t>10</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a:effectLst/>
                        </a:rPr>
                        <a:t>30</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7.5/5(*)</a:t>
                      </a:r>
                      <a:endParaRPr lang="en-GB" sz="1400" b="0" i="0" u="none" strike="noStrike" dirty="0">
                        <a:solidFill>
                          <a:srgbClr val="000000"/>
                        </a:solidFill>
                        <a:effectLst/>
                        <a:latin typeface="Calibri"/>
                      </a:endParaRPr>
                    </a:p>
                  </a:txBody>
                  <a:tcPr marL="7620" marR="7620" marT="7620"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r>
              <a:tr h="221673">
                <a:tc>
                  <a:txBody>
                    <a:bodyPr/>
                    <a:lstStyle/>
                    <a:p>
                      <a:pPr algn="ctr" fontAlgn="b"/>
                      <a:r>
                        <a:rPr lang="en-GB" sz="1400" u="none" strike="noStrike">
                          <a:effectLst/>
                        </a:rPr>
                        <a:t>11</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a:effectLst/>
                        </a:rPr>
                        <a:t>33/30(*)</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a:effectLst/>
                        </a:rPr>
                        <a:t>7.5/5(*)</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r>
              <a:tr h="221673">
                <a:tc>
                  <a:txBody>
                    <a:bodyPr/>
                    <a:lstStyle/>
                    <a:p>
                      <a:pPr algn="ctr" fontAlgn="b"/>
                      <a:r>
                        <a:rPr lang="en-GB" sz="1400" u="none" strike="noStrike">
                          <a:effectLst/>
                        </a:rPr>
                        <a:t>&gt;= 12 </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a:effectLst/>
                        </a:rPr>
                        <a:t>35/30(*)</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a:effectLst/>
                        </a:rPr>
                        <a:t>7.5/5(*)</a:t>
                      </a:r>
                      <a:endParaRPr lang="en-GB" sz="1400" b="0" i="0" u="none" strike="noStrike">
                        <a:solidFill>
                          <a:srgbClr val="000000"/>
                        </a:solidFill>
                        <a:effectLst/>
                        <a:latin typeface="Calibri"/>
                      </a:endParaRPr>
                    </a:p>
                  </a:txBody>
                  <a:tcPr marL="7620" marR="7620" marT="7620"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1039971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fontScale="90000"/>
          </a:bodyPr>
          <a:lstStyle/>
          <a:p>
            <a:pPr lvl="0" algn="l"/>
            <a:r>
              <a:rPr lang="en-US" sz="3100" b="1" dirty="0">
                <a:solidFill>
                  <a:schemeClr val="tx2"/>
                </a:solidFill>
                <a:latin typeface="Garamond" pitchFamily="18" charset="0"/>
                <a:ea typeface="+mn-ea"/>
                <a:cs typeface="+mn-cs"/>
              </a:rPr>
              <a:t>Product Regulation 2013: Commission cap</a:t>
            </a:r>
            <a:r>
              <a:rPr lang="en-US" b="1" dirty="0">
                <a:solidFill>
                  <a:schemeClr val="tx2"/>
                </a:solidFill>
                <a:latin typeface="Garamond" pitchFamily="18" charset="0"/>
              </a:rPr>
              <a:t/>
            </a:r>
            <a:br>
              <a:rPr lang="en-US" b="1" dirty="0">
                <a:solidFill>
                  <a:schemeClr val="tx2"/>
                </a:solidFill>
                <a:latin typeface="Garamond" pitchFamily="18" charset="0"/>
              </a:rPr>
            </a:br>
            <a:endParaRPr lang="en-GB" dirty="0"/>
          </a:p>
        </p:txBody>
      </p:sp>
      <p:sp>
        <p:nvSpPr>
          <p:cNvPr id="3" name="Content Placeholder 2"/>
          <p:cNvSpPr>
            <a:spLocks noGrp="1"/>
          </p:cNvSpPr>
          <p:nvPr>
            <p:ph idx="1"/>
          </p:nvPr>
        </p:nvSpPr>
        <p:spPr>
          <a:xfrm>
            <a:off x="457200" y="1295400"/>
            <a:ext cx="8229600" cy="4525963"/>
          </a:xfrm>
        </p:spPr>
        <p:txBody>
          <a:bodyPr/>
          <a:lstStyle/>
          <a:p>
            <a:pPr marL="0" indent="0">
              <a:buNone/>
            </a:pPr>
            <a:endParaRPr lang="en-GB" sz="1800" u="sng" dirty="0" smtClean="0"/>
          </a:p>
          <a:p>
            <a:pPr marL="0" indent="0">
              <a:buNone/>
            </a:pPr>
            <a:r>
              <a:rPr lang="en-GB" sz="2400" u="sng" dirty="0" smtClean="0"/>
              <a:t>Pension </a:t>
            </a:r>
            <a:r>
              <a:rPr lang="en-GB" sz="2400" u="sng" dirty="0"/>
              <a:t>Products</a:t>
            </a:r>
          </a:p>
          <a:p>
            <a:pPr marL="285750" indent="-285750">
              <a:buFont typeface="Wingdings" panose="05000000000000000000" pitchFamily="2" charset="2"/>
              <a:buChar char="Ø"/>
            </a:pPr>
            <a:r>
              <a:rPr lang="en-GB" sz="1800" dirty="0"/>
              <a:t>2% of the single premium policy</a:t>
            </a:r>
          </a:p>
          <a:p>
            <a:pPr marL="285750" indent="-285750">
              <a:buFont typeface="Wingdings" panose="05000000000000000000" pitchFamily="2" charset="2"/>
              <a:buChar char="Ø"/>
            </a:pPr>
            <a:r>
              <a:rPr lang="en-GB" sz="1800" dirty="0"/>
              <a:t>7.5% of the first year's premium 2% of each renewal premium</a:t>
            </a:r>
            <a:r>
              <a:rPr lang="en-GB" sz="1800" dirty="0" smtClean="0"/>
              <a:t>.</a:t>
            </a:r>
          </a:p>
          <a:p>
            <a:pPr marL="285750" indent="-285750">
              <a:buFont typeface="Wingdings" panose="05000000000000000000" pitchFamily="2" charset="2"/>
              <a:buChar char="Ø"/>
            </a:pPr>
            <a:endParaRPr lang="en-GB" sz="1800" dirty="0"/>
          </a:p>
          <a:p>
            <a:pPr marL="285750" indent="-285750">
              <a:buFont typeface="Wingdings" panose="05000000000000000000" pitchFamily="2" charset="2"/>
              <a:buChar char="Ø"/>
            </a:pPr>
            <a:endParaRPr lang="en-GB" sz="1800" dirty="0" smtClean="0"/>
          </a:p>
          <a:p>
            <a:r>
              <a:rPr lang="en-GB" sz="2000" dirty="0" smtClean="0"/>
              <a:t>If commission significantly different between distribution channels:</a:t>
            </a:r>
          </a:p>
          <a:p>
            <a:pPr marL="285750" indent="-285750">
              <a:buFont typeface="Wingdings" panose="05000000000000000000" pitchFamily="2" charset="2"/>
              <a:buChar char="Ø"/>
            </a:pPr>
            <a:r>
              <a:rPr lang="en-GB" sz="1800" dirty="0" smtClean="0"/>
              <a:t>Appointed actuary to </a:t>
            </a:r>
            <a:r>
              <a:rPr lang="en-GB" sz="1800" dirty="0"/>
              <a:t>j</a:t>
            </a:r>
            <a:r>
              <a:rPr lang="en-GB" sz="1800" dirty="0" smtClean="0"/>
              <a:t>ustify the difference</a:t>
            </a:r>
          </a:p>
          <a:p>
            <a:pPr marL="285750" indent="-285750">
              <a:buFont typeface="Wingdings" panose="05000000000000000000" pitchFamily="2" charset="2"/>
              <a:buChar char="Ø"/>
            </a:pPr>
            <a:r>
              <a:rPr lang="en-GB" sz="1800" dirty="0" smtClean="0"/>
              <a:t>Justify how the difference is allowed in pricing</a:t>
            </a:r>
            <a:endParaRPr lang="en-GB" sz="1800" dirty="0"/>
          </a:p>
        </p:txBody>
      </p:sp>
      <p:sp>
        <p:nvSpPr>
          <p:cNvPr id="4" name="Footer Placeholder 3"/>
          <p:cNvSpPr>
            <a:spLocks noGrp="1"/>
          </p:cNvSpPr>
          <p:nvPr>
            <p:ph type="ftr" sz="quarter" idx="11"/>
          </p:nvPr>
        </p:nvSpPr>
        <p:spPr/>
        <p:txBody>
          <a:bodyPr/>
          <a:lstStyle/>
          <a:p>
            <a:r>
              <a:rPr lang="en-US" dirty="0"/>
              <a:t>www.actuariesindia.org</a:t>
            </a:r>
          </a:p>
          <a:p>
            <a:r>
              <a:rPr lang="en-GB" sz="1100" dirty="0" smtClean="0">
                <a:latin typeface="Calibri"/>
              </a:rPr>
              <a:t>
</a:t>
            </a:r>
            <a:r>
              <a:rPr lang="en-GB" sz="1200" dirty="0" smtClean="0">
                <a:latin typeface="Times New Roman"/>
              </a:rPr>
              <a:t> </a:t>
            </a:r>
            <a:endParaRPr lang="en-GB" sz="1200" dirty="0">
              <a:latin typeface="Times New Roman"/>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a:p>
        </p:txBody>
      </p:sp>
    </p:spTree>
    <p:extLst>
      <p:ext uri="{BB962C8B-B14F-4D97-AF65-F5344CB8AC3E}">
        <p14:creationId xmlns:p14="http://schemas.microsoft.com/office/powerpoint/2010/main" val="142000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008286658"/>
              </p:ext>
            </p:extLst>
          </p:nvPr>
        </p:nvGraphicFramePr>
        <p:xfrm>
          <a:off x="1371600" y="2971800"/>
          <a:ext cx="6477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dirty="0"/>
              <a:t>www.actuariesindia.org</a:t>
            </a:r>
          </a:p>
          <a:p>
            <a:r>
              <a:rPr lang="en-GB" sz="1100" dirty="0" smtClean="0">
                <a:latin typeface="Calibri"/>
              </a:rPr>
              <a:t>
</a:t>
            </a:r>
            <a:r>
              <a:rPr lang="en-GB" sz="1200" dirty="0" smtClean="0">
                <a:latin typeface="Times New Roman"/>
              </a:rPr>
              <a:t> </a:t>
            </a:r>
            <a:endParaRPr lang="en-GB" sz="1200" dirty="0">
              <a:latin typeface="Times New Roman"/>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a:p>
        </p:txBody>
      </p:sp>
      <p:sp>
        <p:nvSpPr>
          <p:cNvPr id="6" name="Title 1"/>
          <p:cNvSpPr>
            <a:spLocks noGrp="1"/>
          </p:cNvSpPr>
          <p:nvPr>
            <p:ph type="title"/>
          </p:nvPr>
        </p:nvSpPr>
        <p:spPr>
          <a:xfrm>
            <a:off x="304800" y="-20320"/>
            <a:ext cx="8229600" cy="1143000"/>
          </a:xfrm>
        </p:spPr>
        <p:txBody>
          <a:bodyPr>
            <a:normAutofit/>
          </a:bodyPr>
          <a:lstStyle/>
          <a:p>
            <a:pPr marL="342900" indent="-342900" algn="l" eaLnBrk="0" fontAlgn="base" hangingPunct="0">
              <a:spcBef>
                <a:spcPct val="20000"/>
              </a:spcBef>
              <a:spcAft>
                <a:spcPct val="0"/>
              </a:spcAft>
              <a:defRPr/>
            </a:pPr>
            <a:r>
              <a:rPr lang="en-US" sz="2800" b="1" dirty="0">
                <a:solidFill>
                  <a:schemeClr val="tx2"/>
                </a:solidFill>
                <a:latin typeface="Garamond" pitchFamily="18" charset="0"/>
                <a:ea typeface="+mn-ea"/>
                <a:cs typeface="+mn-cs"/>
              </a:rPr>
              <a:t>Product Regulation 2013: Discontinuance charge</a:t>
            </a:r>
            <a:endParaRPr lang="en-GB" sz="2800" b="1" dirty="0">
              <a:solidFill>
                <a:schemeClr val="tx2"/>
              </a:solidFill>
              <a:latin typeface="Garamond" pitchFamily="18" charset="0"/>
              <a:ea typeface="+mn-ea"/>
              <a:cs typeface="+mn-cs"/>
            </a:endParaRPr>
          </a:p>
        </p:txBody>
      </p:sp>
      <p:graphicFrame>
        <p:nvGraphicFramePr>
          <p:cNvPr id="8" name="Diagram 7"/>
          <p:cNvGraphicFramePr/>
          <p:nvPr>
            <p:extLst>
              <p:ext uri="{D42A27DB-BD31-4B8C-83A1-F6EECF244321}">
                <p14:modId xmlns:p14="http://schemas.microsoft.com/office/powerpoint/2010/main" val="2937742488"/>
              </p:ext>
            </p:extLst>
          </p:nvPr>
        </p:nvGraphicFramePr>
        <p:xfrm>
          <a:off x="762000" y="1397000"/>
          <a:ext cx="7696200" cy="187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1697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
            <a:ext cx="8229600" cy="1143000"/>
          </a:xfrm>
        </p:spPr>
        <p:txBody>
          <a:bodyPr>
            <a:normAutofit/>
          </a:bodyPr>
          <a:lstStyle/>
          <a:p>
            <a:pPr marL="342900" indent="-342900" algn="l" eaLnBrk="0" fontAlgn="base" hangingPunct="0">
              <a:spcBef>
                <a:spcPct val="20000"/>
              </a:spcBef>
              <a:spcAft>
                <a:spcPct val="0"/>
              </a:spcAft>
              <a:defRPr/>
            </a:pPr>
            <a:r>
              <a:rPr lang="en-US" sz="2800" b="1" dirty="0">
                <a:solidFill>
                  <a:schemeClr val="tx2"/>
                </a:solidFill>
                <a:latin typeface="Garamond" pitchFamily="18" charset="0"/>
                <a:ea typeface="+mn-ea"/>
                <a:cs typeface="+mn-cs"/>
              </a:rPr>
              <a:t>Product Regulation 2013: Discontinuance charge</a:t>
            </a:r>
            <a:endParaRPr lang="en-GB" sz="2800" b="1" dirty="0">
              <a:solidFill>
                <a:schemeClr val="tx2"/>
              </a:solidFill>
              <a:latin typeface="Garamond" pitchFamily="18" charset="0"/>
              <a:ea typeface="+mn-ea"/>
              <a:cs typeface="+mn-cs"/>
            </a:endParaRPr>
          </a:p>
        </p:txBody>
      </p:sp>
      <p:sp>
        <p:nvSpPr>
          <p:cNvPr id="4" name="Footer Placeholder 3"/>
          <p:cNvSpPr>
            <a:spLocks noGrp="1"/>
          </p:cNvSpPr>
          <p:nvPr>
            <p:ph type="ftr" sz="quarter" idx="11"/>
          </p:nvPr>
        </p:nvSpPr>
        <p:spPr>
          <a:xfrm>
            <a:off x="20320" y="6477635"/>
            <a:ext cx="9144000" cy="365125"/>
          </a:xfrm>
        </p:spPr>
        <p:txBody>
          <a:bodyPr/>
          <a:lstStyle/>
          <a:p>
            <a:r>
              <a:rPr lang="en-US" dirty="0"/>
              <a:t>www.actuariesindia.org</a:t>
            </a:r>
          </a:p>
          <a:p>
            <a:r>
              <a:rPr lang="en-GB" sz="1100" dirty="0" smtClean="0">
                <a:latin typeface="Calibri"/>
              </a:rPr>
              <a:t>
</a:t>
            </a:r>
            <a:r>
              <a:rPr lang="en-GB" sz="1200" dirty="0" smtClean="0">
                <a:latin typeface="Times New Roman"/>
              </a:rPr>
              <a:t> </a:t>
            </a:r>
            <a:endParaRPr lang="en-GB" sz="1200" dirty="0">
              <a:latin typeface="Times New Roman"/>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a:p>
        </p:txBody>
      </p:sp>
      <p:sp>
        <p:nvSpPr>
          <p:cNvPr id="7" name="TextBox 6"/>
          <p:cNvSpPr txBox="1"/>
          <p:nvPr/>
        </p:nvSpPr>
        <p:spPr>
          <a:xfrm>
            <a:off x="457200" y="1447800"/>
            <a:ext cx="8153400" cy="830997"/>
          </a:xfrm>
          <a:prstGeom prst="rect">
            <a:avLst/>
          </a:prstGeom>
          <a:noFill/>
        </p:spPr>
        <p:txBody>
          <a:bodyPr wrap="square" rtlCol="0">
            <a:spAutoFit/>
          </a:bodyPr>
          <a:lstStyle/>
          <a:p>
            <a:r>
              <a:rPr lang="en-GB" sz="2400" dirty="0" smtClean="0"/>
              <a:t>For example, </a:t>
            </a:r>
            <a:r>
              <a:rPr lang="en-GB" sz="2400" dirty="0"/>
              <a:t>t</a:t>
            </a:r>
            <a:r>
              <a:rPr lang="en-GB" sz="2400" dirty="0" smtClean="0"/>
              <a:t>he discontinuance charge levied on regular premium policies follow below limits: </a:t>
            </a:r>
            <a:endParaRPr lang="en-GB" sz="2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38922638"/>
              </p:ext>
            </p:extLst>
          </p:nvPr>
        </p:nvGraphicFramePr>
        <p:xfrm>
          <a:off x="533400" y="2278797"/>
          <a:ext cx="8305800" cy="4036146"/>
        </p:xfrm>
        <a:graphic>
          <a:graphicData uri="http://schemas.openxmlformats.org/drawingml/2006/table">
            <a:tbl>
              <a:tblPr firstRow="1" bandRow="1">
                <a:tableStyleId>{5C22544A-7EE6-4342-B048-85BDC9FD1C3A}</a:tableStyleId>
              </a:tblPr>
              <a:tblGrid>
                <a:gridCol w="1768829"/>
                <a:gridCol w="3247546"/>
                <a:gridCol w="3289425"/>
              </a:tblGrid>
              <a:tr h="1028970">
                <a:tc>
                  <a:txBody>
                    <a:bodyPr/>
                    <a:lstStyle/>
                    <a:p>
                      <a:pPr marL="0" algn="l" defTabSz="914400" rtl="0" eaLnBrk="1" latinLnBrk="0" hangingPunct="1"/>
                      <a:r>
                        <a:rPr lang="en-GB" sz="1600" b="0" i="0" u="none" strike="noStrike" kern="1200" baseline="0" dirty="0" smtClean="0">
                          <a:solidFill>
                            <a:schemeClr val="lt1"/>
                          </a:solidFill>
                          <a:latin typeface="+mn-lt"/>
                          <a:ea typeface="+mn-ea"/>
                          <a:cs typeface="+mn-cs"/>
                        </a:rPr>
                        <a:t>Policy year of Discontinuance</a:t>
                      </a:r>
                      <a:endParaRPr lang="en-GB" sz="1600" b="0" i="0" u="none" strike="noStrike" kern="1200" baseline="0" dirty="0">
                        <a:solidFill>
                          <a:schemeClr val="lt1"/>
                        </a:solidFill>
                        <a:latin typeface="+mn-lt"/>
                        <a:ea typeface="+mn-ea"/>
                        <a:cs typeface="+mn-cs"/>
                      </a:endParaRPr>
                    </a:p>
                  </a:txBody>
                  <a:tcPr/>
                </a:tc>
                <a:tc>
                  <a:txBody>
                    <a:bodyPr/>
                    <a:lstStyle/>
                    <a:p>
                      <a:r>
                        <a:rPr lang="en-GB" sz="1600" b="0" i="0" u="none" strike="noStrike" kern="1200" baseline="0" dirty="0" smtClean="0">
                          <a:solidFill>
                            <a:schemeClr val="lt1"/>
                          </a:solidFill>
                          <a:latin typeface="+mn-lt"/>
                          <a:ea typeface="+mn-ea"/>
                          <a:cs typeface="+mn-cs"/>
                        </a:rPr>
                        <a:t>Max Discontinuance</a:t>
                      </a:r>
                    </a:p>
                    <a:p>
                      <a:r>
                        <a:rPr lang="en-GB" sz="1600" b="0" i="0" u="none" strike="noStrike" kern="1200" baseline="0" dirty="0" smtClean="0">
                          <a:solidFill>
                            <a:schemeClr val="lt1"/>
                          </a:solidFill>
                          <a:latin typeface="+mn-lt"/>
                          <a:ea typeface="+mn-ea"/>
                          <a:cs typeface="+mn-cs"/>
                        </a:rPr>
                        <a:t>Charges where</a:t>
                      </a:r>
                    </a:p>
                    <a:p>
                      <a:r>
                        <a:rPr lang="en-GB" sz="1600" b="0" i="0" u="none" strike="noStrike" kern="1200" baseline="0" dirty="0" smtClean="0">
                          <a:solidFill>
                            <a:schemeClr val="lt1"/>
                          </a:solidFill>
                          <a:latin typeface="+mn-lt"/>
                          <a:ea typeface="+mn-ea"/>
                          <a:cs typeface="+mn-cs"/>
                        </a:rPr>
                        <a:t>annualized premium up to</a:t>
                      </a:r>
                    </a:p>
                    <a:p>
                      <a:r>
                        <a:rPr lang="en-GB" sz="1600" b="0" i="0" u="none" strike="noStrike" kern="1200" baseline="0" dirty="0" smtClean="0">
                          <a:solidFill>
                            <a:schemeClr val="lt1"/>
                          </a:solidFill>
                          <a:latin typeface="+mn-lt"/>
                          <a:ea typeface="+mn-ea"/>
                          <a:cs typeface="+mn-cs"/>
                        </a:rPr>
                        <a:t>Rs.25,000/-</a:t>
                      </a:r>
                      <a:endParaRPr lang="en-GB" sz="1600" dirty="0"/>
                    </a:p>
                  </a:txBody>
                  <a:tcPr/>
                </a:tc>
                <a:tc>
                  <a:txBody>
                    <a:bodyPr/>
                    <a:lstStyle/>
                    <a:p>
                      <a:r>
                        <a:rPr lang="en-GB" sz="1600" b="0" i="0" u="none" strike="noStrike" kern="1200" baseline="0" dirty="0" smtClean="0">
                          <a:solidFill>
                            <a:schemeClr val="lt1"/>
                          </a:solidFill>
                          <a:latin typeface="+mn-lt"/>
                          <a:ea typeface="+mn-ea"/>
                          <a:cs typeface="+mn-cs"/>
                        </a:rPr>
                        <a:t>Max Discontinuance</a:t>
                      </a:r>
                    </a:p>
                    <a:p>
                      <a:r>
                        <a:rPr lang="en-GB" sz="1600" b="0" i="0" u="none" strike="noStrike" kern="1200" baseline="0" dirty="0" smtClean="0">
                          <a:solidFill>
                            <a:schemeClr val="lt1"/>
                          </a:solidFill>
                          <a:latin typeface="+mn-lt"/>
                          <a:ea typeface="+mn-ea"/>
                          <a:cs typeface="+mn-cs"/>
                        </a:rPr>
                        <a:t>Charges where</a:t>
                      </a:r>
                    </a:p>
                    <a:p>
                      <a:r>
                        <a:rPr lang="en-GB" sz="1600" b="0" i="0" u="none" strike="noStrike" kern="1200" baseline="0" dirty="0" smtClean="0">
                          <a:solidFill>
                            <a:schemeClr val="lt1"/>
                          </a:solidFill>
                          <a:latin typeface="+mn-lt"/>
                          <a:ea typeface="+mn-ea"/>
                          <a:cs typeface="+mn-cs"/>
                        </a:rPr>
                        <a:t>annualized premium above</a:t>
                      </a:r>
                    </a:p>
                    <a:p>
                      <a:r>
                        <a:rPr lang="en-GB" sz="1600" b="0" i="0" u="none" strike="noStrike" kern="1200" baseline="0" dirty="0" smtClean="0">
                          <a:solidFill>
                            <a:schemeClr val="lt1"/>
                          </a:solidFill>
                          <a:latin typeface="+mn-lt"/>
                          <a:ea typeface="+mn-ea"/>
                          <a:cs typeface="+mn-cs"/>
                        </a:rPr>
                        <a:t>Rs.25,000/-</a:t>
                      </a:r>
                      <a:endParaRPr lang="en-GB" sz="1600" dirty="0"/>
                    </a:p>
                  </a:txBody>
                  <a:tcPr/>
                </a:tc>
              </a:tr>
              <a:tr h="705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1</a:t>
                      </a:r>
                      <a:endParaRPr lang="en-GB" sz="1400" b="0" i="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20% * ( AP or FV/policy account value) subject to a max of Rs3000</a:t>
                      </a:r>
                      <a:endParaRPr lang="en-GB" sz="1400" b="0" i="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6% * ( AP or FV/policy account value) subject to a max of Rs6000</a:t>
                      </a:r>
                    </a:p>
                  </a:txBody>
                  <a:tcPr/>
                </a:tc>
              </a:tr>
              <a:tr h="705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15% * ( AP or FV/policy account value) subject to a max of Rs2000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4% * ( AP or FV/policy account value) subject to a max of Rs5000</a:t>
                      </a:r>
                    </a:p>
                  </a:txBody>
                  <a:tcPr/>
                </a:tc>
              </a:tr>
              <a:tr h="705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10% * ( AP or FV/policy account value) subject to a max of Rs1500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3% * ( AP or FV/policy account value) subject to a max of Rs4000</a:t>
                      </a:r>
                    </a:p>
                  </a:txBody>
                  <a:tcPr/>
                </a:tc>
              </a:tr>
              <a:tr h="5478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4</a:t>
                      </a:r>
                      <a:endParaRPr lang="en-GB" sz="1400" b="0" i="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5% * ( AP or FV/policy account value) subject to a max of Rs1000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Lower of 2% * ( AP or FV/policy account value) subject to a max of Rs2000</a:t>
                      </a:r>
                    </a:p>
                  </a:txBody>
                  <a:tcPr/>
                </a:tc>
              </a:tr>
              <a:tr h="2939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&gt;=5</a:t>
                      </a:r>
                      <a:endParaRPr lang="en-GB" sz="1400" b="0" i="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Nil</a:t>
                      </a:r>
                      <a:endParaRPr lang="en-GB" sz="1400" b="0" i="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smtClean="0">
                          <a:solidFill>
                            <a:schemeClr val="dk1"/>
                          </a:solidFill>
                          <a:latin typeface="+mn-lt"/>
                          <a:ea typeface="+mn-ea"/>
                          <a:cs typeface="+mn-cs"/>
                        </a:rPr>
                        <a:t>Nil</a:t>
                      </a:r>
                      <a:endParaRPr lang="en-GB" sz="1400" b="0" i="0" u="none" strike="noStrike" kern="1200" baseline="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400438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pPr algn="l"/>
            <a:r>
              <a:rPr lang="en-GB" sz="2800" b="1" dirty="0">
                <a:solidFill>
                  <a:schemeClr val="tx2"/>
                </a:solidFill>
                <a:latin typeface="Garamond" pitchFamily="18" charset="0"/>
                <a:ea typeface="+mn-ea"/>
                <a:cs typeface="+mn-cs"/>
              </a:rPr>
              <a:t>Other </a:t>
            </a:r>
            <a:r>
              <a:rPr lang="en-GB" sz="2800" b="1" dirty="0" smtClean="0">
                <a:solidFill>
                  <a:schemeClr val="tx2"/>
                </a:solidFill>
                <a:latin typeface="Garamond" pitchFamily="18" charset="0"/>
                <a:ea typeface="+mn-ea"/>
                <a:cs typeface="+mn-cs"/>
              </a:rPr>
              <a:t>Controls</a:t>
            </a:r>
            <a:endParaRPr lang="en-GB" sz="2800" b="1" dirty="0">
              <a:solidFill>
                <a:schemeClr val="tx2"/>
              </a:solidFill>
              <a:latin typeface="Garamond" pitchFamily="18" charset="0"/>
              <a:ea typeface="+mn-ea"/>
              <a:cs typeface="+mn-cs"/>
            </a:endParaRPr>
          </a:p>
        </p:txBody>
      </p:sp>
      <p:sp>
        <p:nvSpPr>
          <p:cNvPr id="3" name="Content Placeholder 2"/>
          <p:cNvSpPr>
            <a:spLocks noGrp="1"/>
          </p:cNvSpPr>
          <p:nvPr>
            <p:ph idx="1"/>
          </p:nvPr>
        </p:nvSpPr>
        <p:spPr/>
        <p:txBody>
          <a:bodyPr>
            <a:normAutofit/>
          </a:bodyPr>
          <a:lstStyle/>
          <a:p>
            <a:pPr marL="0" indent="0">
              <a:buNone/>
            </a:pPr>
            <a:r>
              <a:rPr lang="en-GB" sz="2400" u="sng" dirty="0" smtClean="0"/>
              <a:t>Charging Caps</a:t>
            </a:r>
          </a:p>
          <a:p>
            <a:r>
              <a:rPr lang="en-GB" sz="2000" dirty="0" smtClean="0"/>
              <a:t>Surrender </a:t>
            </a:r>
            <a:r>
              <a:rPr lang="en-GB" sz="2000" dirty="0"/>
              <a:t>charge cap on the fund based group </a:t>
            </a:r>
            <a:r>
              <a:rPr lang="en-GB" sz="2000" dirty="0" smtClean="0"/>
              <a:t>products</a:t>
            </a:r>
          </a:p>
          <a:p>
            <a:r>
              <a:rPr lang="en-GB" sz="2000" dirty="0" smtClean="0"/>
              <a:t>For linked products, cap on the fund management charge of 135bps</a:t>
            </a:r>
          </a:p>
          <a:p>
            <a:r>
              <a:rPr lang="en-GB" sz="2000" dirty="0" smtClean="0"/>
              <a:t>For linked products, cap on the guarantee charge of 50bps</a:t>
            </a:r>
          </a:p>
          <a:p>
            <a:r>
              <a:rPr lang="en-GB" sz="2000" dirty="0" smtClean="0"/>
              <a:t>For linked products, charges can fluctuate between min. and max. but cannot vary more than 1.5 times during the first 5 years</a:t>
            </a:r>
          </a:p>
          <a:p>
            <a:endParaRPr lang="en-GB" dirty="0" smtClean="0"/>
          </a:p>
          <a:p>
            <a:pPr marL="0" indent="0">
              <a:buNone/>
            </a:pPr>
            <a:r>
              <a:rPr lang="en-GB" sz="2400" u="sng" dirty="0" smtClean="0"/>
              <a:t>Indirect Controls</a:t>
            </a:r>
            <a:endParaRPr lang="en-GB" sz="2400" u="sng" dirty="0"/>
          </a:p>
          <a:p>
            <a:r>
              <a:rPr lang="en-GB" sz="2000" dirty="0"/>
              <a:t>For non linked participating products, Constitution of with profits committee(WPC</a:t>
            </a:r>
            <a:r>
              <a:rPr lang="en-GB" sz="2000" dirty="0" smtClean="0"/>
              <a:t>)</a:t>
            </a:r>
          </a:p>
          <a:p>
            <a:pPr marL="342900" lvl="1" indent="-342900">
              <a:buFont typeface="Wingdings" panose="05000000000000000000" pitchFamily="2" charset="2"/>
              <a:buChar char="Ø"/>
            </a:pPr>
            <a:r>
              <a:rPr lang="en-US" sz="1600" dirty="0"/>
              <a:t>WPC to sign-off expenses allocated to the participating fund and in the asset share </a:t>
            </a:r>
            <a:r>
              <a:rPr lang="en-US" sz="1600" dirty="0" smtClean="0"/>
              <a:t>calculation</a:t>
            </a:r>
          </a:p>
          <a:p>
            <a:endParaRPr lang="en-GB" sz="2000" dirty="0"/>
          </a:p>
        </p:txBody>
      </p:sp>
      <p:sp>
        <p:nvSpPr>
          <p:cNvPr id="4" name="Footer Placeholder 3"/>
          <p:cNvSpPr>
            <a:spLocks noGrp="1"/>
          </p:cNvSpPr>
          <p:nvPr>
            <p:ph type="ftr" sz="quarter" idx="11"/>
          </p:nvPr>
        </p:nvSpPr>
        <p:spPr/>
        <p:txBody>
          <a:bodyPr/>
          <a:lstStyle/>
          <a:p>
            <a:r>
              <a:rPr lang="en-US" dirty="0"/>
              <a:t>www.actuariesindia.org</a:t>
            </a:r>
          </a:p>
          <a:p>
            <a:r>
              <a:rPr lang="en-GB" sz="1100" dirty="0" smtClean="0">
                <a:latin typeface="Calibri"/>
              </a:rPr>
              <a:t>
</a:t>
            </a:r>
            <a:r>
              <a:rPr lang="en-GB" sz="1200" dirty="0" smtClean="0">
                <a:latin typeface="Times New Roman"/>
              </a:rPr>
              <a:t> </a:t>
            </a:r>
            <a:endParaRPr lang="en-GB" sz="1200" dirty="0">
              <a:latin typeface="Times New Roman"/>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a:p>
        </p:txBody>
      </p:sp>
    </p:spTree>
    <p:extLst>
      <p:ext uri="{BB962C8B-B14F-4D97-AF65-F5344CB8AC3E}">
        <p14:creationId xmlns:p14="http://schemas.microsoft.com/office/powerpoint/2010/main" val="2577130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15</a:t>
            </a:fld>
            <a:endParaRPr lang="en-US" dirty="0"/>
          </a:p>
        </p:txBody>
      </p:sp>
      <p:sp>
        <p:nvSpPr>
          <p:cNvPr id="7" name="Text Placeholder 1"/>
          <p:cNvSpPr txBox="1">
            <a:spLocks/>
          </p:cNvSpPr>
          <p:nvPr/>
        </p:nvSpPr>
        <p:spPr>
          <a:xfrm>
            <a:off x="1676400" y="3048000"/>
            <a:ext cx="6248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Garamond" pitchFamily="18" charset="0"/>
              </a:rPr>
              <a:t>Expense Analysis – FY 2014-15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Tree>
    <p:extLst>
      <p:ext uri="{BB962C8B-B14F-4D97-AF65-F5344CB8AC3E}">
        <p14:creationId xmlns:p14="http://schemas.microsoft.com/office/powerpoint/2010/main" val="2513779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Expense Ratios</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979593318"/>
              </p:ext>
            </p:extLst>
          </p:nvPr>
        </p:nvGraphicFramePr>
        <p:xfrm>
          <a:off x="381000" y="1417638"/>
          <a:ext cx="8305800" cy="48307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9681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Commission Ratios – Line of Business</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17</a:t>
            </a:fld>
            <a:endParaRPr lang="en-US"/>
          </a:p>
        </p:txBody>
      </p:sp>
      <p:graphicFrame>
        <p:nvGraphicFramePr>
          <p:cNvPr id="6" name="Chart 5"/>
          <p:cNvGraphicFramePr>
            <a:graphicFrameLocks/>
          </p:cNvGraphicFramePr>
          <p:nvPr>
            <p:extLst>
              <p:ext uri="{D42A27DB-BD31-4B8C-83A1-F6EECF244321}">
                <p14:modId xmlns:p14="http://schemas.microsoft.com/office/powerpoint/2010/main" val="127305928"/>
              </p:ext>
            </p:extLst>
          </p:nvPr>
        </p:nvGraphicFramePr>
        <p:xfrm>
          <a:off x="304800" y="1417638"/>
          <a:ext cx="8382000" cy="48307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8543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smtClean="0"/>
              <a:t>Opex</a:t>
            </a:r>
            <a:r>
              <a:rPr lang="en-US" dirty="0" smtClean="0"/>
              <a:t> Ratios</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18</a:t>
            </a:fld>
            <a:endParaRPr lang="en-US"/>
          </a:p>
        </p:txBody>
      </p:sp>
      <p:graphicFrame>
        <p:nvGraphicFramePr>
          <p:cNvPr id="8" name="Chart 7"/>
          <p:cNvGraphicFramePr>
            <a:graphicFrameLocks/>
          </p:cNvGraphicFramePr>
          <p:nvPr>
            <p:extLst>
              <p:ext uri="{D42A27DB-BD31-4B8C-83A1-F6EECF244321}">
                <p14:modId xmlns:p14="http://schemas.microsoft.com/office/powerpoint/2010/main" val="3483536675"/>
              </p:ext>
            </p:extLst>
          </p:nvPr>
        </p:nvGraphicFramePr>
        <p:xfrm>
          <a:off x="304800" y="1417639"/>
          <a:ext cx="8382000" cy="48307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3137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smtClean="0"/>
              <a:t>Opex</a:t>
            </a:r>
            <a:r>
              <a:rPr lang="en-US" dirty="0" smtClean="0"/>
              <a:t> Ratios – Line of Business</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19</a:t>
            </a:fld>
            <a:endParaRPr lang="en-US"/>
          </a:p>
        </p:txBody>
      </p:sp>
      <p:graphicFrame>
        <p:nvGraphicFramePr>
          <p:cNvPr id="7" name="Chart 6"/>
          <p:cNvGraphicFramePr>
            <a:graphicFrameLocks/>
          </p:cNvGraphicFramePr>
          <p:nvPr>
            <p:extLst>
              <p:ext uri="{D42A27DB-BD31-4B8C-83A1-F6EECF244321}">
                <p14:modId xmlns:p14="http://schemas.microsoft.com/office/powerpoint/2010/main" val="1821717349"/>
              </p:ext>
            </p:extLst>
          </p:nvPr>
        </p:nvGraphicFramePr>
        <p:xfrm>
          <a:off x="304800" y="1524000"/>
          <a:ext cx="8458200" cy="4724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095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304800" y="304800"/>
            <a:ext cx="4343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4400" b="1" dirty="0" smtClean="0">
                <a:solidFill>
                  <a:schemeClr val="tx2"/>
                </a:solidFill>
                <a:latin typeface="Garamond" pitchFamily="18" charset="0"/>
              </a:rPr>
              <a:t>Index </a:t>
            </a:r>
            <a:endParaRPr kumimoji="0" lang="en-US" sz="4400" b="1" i="0" u="none" strike="noStrike" kern="1200" cap="none" spc="0" normalizeH="0" baseline="0" noProof="0" dirty="0">
              <a:ln>
                <a:noFill/>
              </a:ln>
              <a:solidFill>
                <a:schemeClr val="tx2"/>
              </a:solidFill>
              <a:effectLst/>
              <a:uLnTx/>
              <a:uFillTx/>
              <a:latin typeface="Garamond" pitchFamily="18" charset="0"/>
            </a:endParaRPr>
          </a:p>
        </p:txBody>
      </p:sp>
      <p:sp>
        <p:nvSpPr>
          <p:cNvPr id="2" name="TextBox 1"/>
          <p:cNvSpPr txBox="1"/>
          <p:nvPr/>
        </p:nvSpPr>
        <p:spPr>
          <a:xfrm>
            <a:off x="457200" y="1834811"/>
            <a:ext cx="8077200" cy="3293209"/>
          </a:xfrm>
          <a:prstGeom prst="rect">
            <a:avLst/>
          </a:prstGeom>
          <a:noFill/>
        </p:spPr>
        <p:txBody>
          <a:bodyPr wrap="square" rtlCol="0">
            <a:spAutoFit/>
          </a:bodyPr>
          <a:lstStyle/>
          <a:p>
            <a:pPr marL="457200" indent="-457200">
              <a:spcAft>
                <a:spcPts val="1200"/>
              </a:spcAft>
              <a:buFont typeface="Wingdings" panose="05000000000000000000" pitchFamily="2" charset="2"/>
              <a:buChar char="Ø"/>
            </a:pPr>
            <a:r>
              <a:rPr lang="en-IN" sz="2800" b="1" dirty="0" smtClean="0">
                <a:cs typeface="Times New Roman" panose="02020603050405020304" pitchFamily="18" charset="0"/>
              </a:rPr>
              <a:t>Extant Regulation</a:t>
            </a:r>
            <a:endParaRPr lang="en-IN" sz="2800" b="1" dirty="0">
              <a:cs typeface="Times New Roman" panose="02020603050405020304" pitchFamily="18" charset="0"/>
            </a:endParaRPr>
          </a:p>
          <a:p>
            <a:pPr marL="457200" indent="-457200">
              <a:spcAft>
                <a:spcPts val="1200"/>
              </a:spcAft>
              <a:buFont typeface="Wingdings" panose="05000000000000000000" pitchFamily="2" charset="2"/>
              <a:buChar char="Ø"/>
            </a:pPr>
            <a:r>
              <a:rPr lang="en-IN" sz="2800" b="1" dirty="0" smtClean="0">
                <a:cs typeface="Times New Roman" panose="02020603050405020304" pitchFamily="18" charset="0"/>
              </a:rPr>
              <a:t>Product Regulation 2013 – Expense Controls</a:t>
            </a:r>
          </a:p>
          <a:p>
            <a:pPr marL="457200" indent="-457200">
              <a:spcAft>
                <a:spcPts val="1200"/>
              </a:spcAft>
              <a:buFont typeface="Wingdings" panose="05000000000000000000" pitchFamily="2" charset="2"/>
              <a:buChar char="Ø"/>
            </a:pPr>
            <a:r>
              <a:rPr lang="en-IN" sz="2800" b="1" dirty="0" smtClean="0">
                <a:cs typeface="Times New Roman" panose="02020603050405020304" pitchFamily="18" charset="0"/>
              </a:rPr>
              <a:t>Expense Analysis - Indian </a:t>
            </a:r>
            <a:r>
              <a:rPr lang="en-IN" sz="2800" b="1" dirty="0">
                <a:cs typeface="Times New Roman" panose="02020603050405020304" pitchFamily="18" charset="0"/>
              </a:rPr>
              <a:t>Life Insurance Companies</a:t>
            </a:r>
          </a:p>
          <a:p>
            <a:pPr marL="457200" indent="-457200">
              <a:spcAft>
                <a:spcPts val="1200"/>
              </a:spcAft>
              <a:buFont typeface="Wingdings" panose="05000000000000000000" pitchFamily="2" charset="2"/>
              <a:buChar char="Ø"/>
            </a:pPr>
            <a:r>
              <a:rPr lang="en-IN" sz="2800" b="1" dirty="0" smtClean="0">
                <a:cs typeface="Times New Roman" panose="02020603050405020304" pitchFamily="18" charset="0"/>
              </a:rPr>
              <a:t>Expense Management</a:t>
            </a:r>
            <a:endParaRPr lang="en-IN" sz="2800" b="1" dirty="0">
              <a:cs typeface="Times New Roman" panose="02020603050405020304" pitchFamily="18" charset="0"/>
            </a:endParaRPr>
          </a:p>
          <a:p>
            <a:pPr marL="457200" indent="-457200">
              <a:spcAft>
                <a:spcPts val="1200"/>
              </a:spcAft>
              <a:buFont typeface="Wingdings" panose="05000000000000000000" pitchFamily="2" charset="2"/>
              <a:buChar char="Ø"/>
            </a:pPr>
            <a:r>
              <a:rPr lang="en-IN" sz="2800" b="1" dirty="0" smtClean="0">
                <a:cs typeface="Times New Roman" panose="02020603050405020304" pitchFamily="18" charset="0"/>
              </a:rPr>
              <a:t>Questions</a:t>
            </a:r>
            <a:endParaRPr lang="en-US" sz="2800" dirty="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Portfolio Turnover</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20</a:t>
            </a:fld>
            <a:endParaRPr lang="en-US"/>
          </a:p>
        </p:txBody>
      </p:sp>
      <p:graphicFrame>
        <p:nvGraphicFramePr>
          <p:cNvPr id="6" name="Chart 5"/>
          <p:cNvGraphicFramePr>
            <a:graphicFrameLocks/>
          </p:cNvGraphicFramePr>
          <p:nvPr>
            <p:extLst>
              <p:ext uri="{D42A27DB-BD31-4B8C-83A1-F6EECF244321}">
                <p14:modId xmlns:p14="http://schemas.microsoft.com/office/powerpoint/2010/main" val="1165784556"/>
              </p:ext>
            </p:extLst>
          </p:nvPr>
        </p:nvGraphicFramePr>
        <p:xfrm>
          <a:off x="304800" y="1524001"/>
          <a:ext cx="83820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8353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Agency Channel</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21</a:t>
            </a:fld>
            <a:endParaRPr lang="en-US"/>
          </a:p>
        </p:txBody>
      </p:sp>
      <p:graphicFrame>
        <p:nvGraphicFramePr>
          <p:cNvPr id="8" name="Chart 7"/>
          <p:cNvGraphicFramePr>
            <a:graphicFrameLocks/>
          </p:cNvGraphicFramePr>
          <p:nvPr>
            <p:extLst>
              <p:ext uri="{D42A27DB-BD31-4B8C-83A1-F6EECF244321}">
                <p14:modId xmlns:p14="http://schemas.microsoft.com/office/powerpoint/2010/main" val="454519203"/>
              </p:ext>
            </p:extLst>
          </p:nvPr>
        </p:nvGraphicFramePr>
        <p:xfrm>
          <a:off x="381000" y="1417638"/>
          <a:ext cx="8305800" cy="48307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2964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Key Dependencies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volume</a:t>
            </a:r>
          </a:p>
          <a:p>
            <a:pPr lvl="1"/>
            <a:r>
              <a:rPr lang="en-US" dirty="0" smtClean="0"/>
              <a:t>Single premium can distort the picture</a:t>
            </a:r>
          </a:p>
          <a:p>
            <a:r>
              <a:rPr lang="en-US" dirty="0"/>
              <a:t>Persistency</a:t>
            </a:r>
          </a:p>
          <a:p>
            <a:r>
              <a:rPr lang="en-US" dirty="0" smtClean="0"/>
              <a:t>Business </a:t>
            </a:r>
            <a:r>
              <a:rPr lang="en-US" dirty="0"/>
              <a:t>mix</a:t>
            </a:r>
          </a:p>
          <a:p>
            <a:pPr lvl="1"/>
            <a:r>
              <a:rPr lang="en-US" dirty="0"/>
              <a:t>Significant impact on commissions payable</a:t>
            </a:r>
          </a:p>
          <a:p>
            <a:pPr lvl="1"/>
            <a:r>
              <a:rPr lang="en-US" dirty="0"/>
              <a:t>Group business more expense efficient?</a:t>
            </a:r>
          </a:p>
          <a:p>
            <a:r>
              <a:rPr lang="en-US" dirty="0" smtClean="0"/>
              <a:t>Distribution Channel</a:t>
            </a:r>
          </a:p>
          <a:p>
            <a:pPr lvl="1"/>
            <a:r>
              <a:rPr lang="en-US" dirty="0" err="1" smtClean="0"/>
              <a:t>Bancassurance</a:t>
            </a:r>
            <a:r>
              <a:rPr lang="en-US" dirty="0" smtClean="0"/>
              <a:t> generally more expense efficient</a:t>
            </a:r>
          </a:p>
          <a:p>
            <a:pPr lvl="1"/>
            <a:r>
              <a:rPr lang="en-US" dirty="0" smtClean="0"/>
              <a:t>New channels (e.g. Online sales, common centers)</a:t>
            </a:r>
          </a:p>
          <a:p>
            <a:pPr lvl="1"/>
            <a:r>
              <a:rPr lang="en-US" dirty="0" smtClean="0"/>
              <a:t>Improvement in agent productivity critical</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22</a:t>
            </a:fld>
            <a:endParaRPr lang="en-US"/>
          </a:p>
        </p:txBody>
      </p:sp>
    </p:spTree>
    <p:extLst>
      <p:ext uri="{BB962C8B-B14F-4D97-AF65-F5344CB8AC3E}">
        <p14:creationId xmlns:p14="http://schemas.microsoft.com/office/powerpoint/2010/main" val="4016839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23</a:t>
            </a:fld>
            <a:endParaRPr lang="en-US" dirty="0"/>
          </a:p>
        </p:txBody>
      </p:sp>
      <p:sp>
        <p:nvSpPr>
          <p:cNvPr id="7" name="Text Placeholder 1"/>
          <p:cNvSpPr txBox="1">
            <a:spLocks/>
          </p:cNvSpPr>
          <p:nvPr/>
        </p:nvSpPr>
        <p:spPr>
          <a:xfrm>
            <a:off x="2514600" y="2971800"/>
            <a:ext cx="4343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Garamond" pitchFamily="18" charset="0"/>
              </a:rPr>
              <a:t>Expense Management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Tree>
    <p:extLst>
      <p:ext uri="{BB962C8B-B14F-4D97-AF65-F5344CB8AC3E}">
        <p14:creationId xmlns:p14="http://schemas.microsoft.com/office/powerpoint/2010/main" val="443077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Business growth</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2932807"/>
              </p:ext>
            </p:extLst>
          </p:nvPr>
        </p:nvGraphicFramePr>
        <p:xfrm>
          <a:off x="228600" y="1417638"/>
          <a:ext cx="8686800" cy="493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24</a:t>
            </a:fld>
            <a:endParaRPr lang="en-US"/>
          </a:p>
        </p:txBody>
      </p:sp>
    </p:spTree>
    <p:extLst>
      <p:ext uri="{BB962C8B-B14F-4D97-AF65-F5344CB8AC3E}">
        <p14:creationId xmlns:p14="http://schemas.microsoft.com/office/powerpoint/2010/main" val="1418673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Other factors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46531286"/>
              </p:ext>
            </p:extLst>
          </p:nvPr>
        </p:nvGraphicFramePr>
        <p:xfrm>
          <a:off x="228600" y="1417638"/>
          <a:ext cx="8686800" cy="493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25</a:t>
            </a:fld>
            <a:endParaRPr lang="en-US"/>
          </a:p>
        </p:txBody>
      </p:sp>
    </p:spTree>
    <p:extLst>
      <p:ext uri="{BB962C8B-B14F-4D97-AF65-F5344CB8AC3E}">
        <p14:creationId xmlns:p14="http://schemas.microsoft.com/office/powerpoint/2010/main" val="1300433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26</a:t>
            </a:fld>
            <a:endParaRPr lang="en-US" dirty="0"/>
          </a:p>
        </p:txBody>
      </p:sp>
      <p:sp>
        <p:nvSpPr>
          <p:cNvPr id="2" name="TextBox 1"/>
          <p:cNvSpPr txBox="1"/>
          <p:nvPr/>
        </p:nvSpPr>
        <p:spPr>
          <a:xfrm>
            <a:off x="1545609" y="2514600"/>
            <a:ext cx="6531591" cy="1200329"/>
          </a:xfrm>
          <a:prstGeom prst="rect">
            <a:avLst/>
          </a:prstGeom>
          <a:noFill/>
        </p:spPr>
        <p:txBody>
          <a:bodyPr wrap="square" rtlCol="0">
            <a:spAutoFit/>
          </a:bodyPr>
          <a:lstStyle/>
          <a:p>
            <a:r>
              <a:rPr lang="en-US" sz="7200" dirty="0" smtClean="0">
                <a:latin typeface="+mj-lt"/>
              </a:rPr>
              <a:t>Any Questions?</a:t>
            </a:r>
            <a:endParaRPr lang="en-US" sz="7200" dirty="0">
              <a:latin typeface="+mj-lt"/>
            </a:endParaRPr>
          </a:p>
        </p:txBody>
      </p:sp>
    </p:spTree>
    <p:extLst>
      <p:ext uri="{BB962C8B-B14F-4D97-AF65-F5344CB8AC3E}">
        <p14:creationId xmlns:p14="http://schemas.microsoft.com/office/powerpoint/2010/main" val="3911966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3</a:t>
            </a:fld>
            <a:endParaRPr lang="en-US" dirty="0"/>
          </a:p>
        </p:txBody>
      </p:sp>
      <p:sp>
        <p:nvSpPr>
          <p:cNvPr id="7" name="Text Placeholder 1"/>
          <p:cNvSpPr txBox="1">
            <a:spLocks/>
          </p:cNvSpPr>
          <p:nvPr/>
        </p:nvSpPr>
        <p:spPr>
          <a:xfrm>
            <a:off x="3048000" y="2895600"/>
            <a:ext cx="35052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a:cs typeface="Times New Roman" panose="02020603050405020304" pitchFamily="18" charset="0"/>
              </a:rPr>
              <a:t>Extant Regulation </a:t>
            </a:r>
            <a:endParaRPr lang="en-US" sz="3200" b="1" dirty="0">
              <a:cs typeface="Times New Roman" panose="02020603050405020304" pitchFamily="18" charset="0"/>
            </a:endParaRPr>
          </a:p>
        </p:txBody>
      </p:sp>
    </p:spTree>
    <p:extLst>
      <p:ext uri="{BB962C8B-B14F-4D97-AF65-F5344CB8AC3E}">
        <p14:creationId xmlns:p14="http://schemas.microsoft.com/office/powerpoint/2010/main" val="3049740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600" dirty="0"/>
              <a:t>Section 17-D of Insurance Rules </a:t>
            </a:r>
            <a:r>
              <a:rPr lang="en-IN" sz="3600" dirty="0" smtClean="0"/>
              <a:t>1939</a:t>
            </a:r>
            <a:endParaRPr lang="en-US" sz="3600" dirty="0"/>
          </a:p>
        </p:txBody>
      </p:sp>
      <p:sp>
        <p:nvSpPr>
          <p:cNvPr id="3" name="Content Placeholder 2"/>
          <p:cNvSpPr>
            <a:spLocks noGrp="1"/>
          </p:cNvSpPr>
          <p:nvPr>
            <p:ph idx="1"/>
          </p:nvPr>
        </p:nvSpPr>
        <p:spPr/>
        <p:txBody>
          <a:bodyPr>
            <a:normAutofit fontScale="55000" lnSpcReduction="20000"/>
          </a:bodyPr>
          <a:lstStyle/>
          <a:p>
            <a:pPr lvl="0">
              <a:lnSpc>
                <a:spcPct val="107000"/>
              </a:lnSpc>
              <a:buFont typeface="Symbol" panose="05050102010706020507" pitchFamily="18" charset="2"/>
              <a:buChar char=""/>
            </a:pPr>
            <a:r>
              <a:rPr lang="en-IN" b="1" dirty="0">
                <a:latin typeface="Calibri" panose="020F0502020204030204" pitchFamily="34" charset="0"/>
                <a:ea typeface="Calibri" panose="020F0502020204030204" pitchFamily="34" charset="0"/>
                <a:cs typeface="TTE2D033A8t00"/>
              </a:rPr>
              <a:t>Defines allowable expenses of management in life-insurance business</a:t>
            </a:r>
          </a:p>
          <a:p>
            <a:pPr marL="400050" indent="-400050">
              <a:buAutoNum type="romanLcParenBoth"/>
            </a:pPr>
            <a:r>
              <a:rPr lang="en-IN" dirty="0"/>
              <a:t>For Immediate/ deferred Single Premium Annuities: </a:t>
            </a:r>
          </a:p>
          <a:p>
            <a:pPr marL="0" indent="0">
              <a:buNone/>
            </a:pPr>
            <a:r>
              <a:rPr lang="en-IN" dirty="0" smtClean="0"/>
              <a:t>	5</a:t>
            </a:r>
            <a:r>
              <a:rPr lang="en-IN" dirty="0"/>
              <a:t>% of all premiums received during the year </a:t>
            </a:r>
          </a:p>
          <a:p>
            <a:pPr marL="400050" indent="-400050">
              <a:buAutoNum type="romanLcParenBoth"/>
            </a:pPr>
            <a:endParaRPr lang="en-IN" dirty="0" smtClean="0"/>
          </a:p>
          <a:p>
            <a:pPr marL="0" indent="0">
              <a:buNone/>
            </a:pPr>
            <a:r>
              <a:rPr lang="en-IN" dirty="0" smtClean="0"/>
              <a:t>(</a:t>
            </a:r>
            <a:r>
              <a:rPr lang="en-IN" dirty="0"/>
              <a:t>ii) For Immediate/ deferred Regular/ Limited Premium Paying Annuities: </a:t>
            </a:r>
          </a:p>
          <a:p>
            <a:pPr marL="0" indent="0">
              <a:buNone/>
            </a:pPr>
            <a:r>
              <a:rPr lang="en-IN" dirty="0"/>
              <a:t>	10% of all first year's </a:t>
            </a:r>
            <a:r>
              <a:rPr lang="en-IN" dirty="0" smtClean="0"/>
              <a:t>premiums; and</a:t>
            </a:r>
            <a:endParaRPr lang="en-IN" dirty="0"/>
          </a:p>
          <a:p>
            <a:pPr marL="0" indent="0">
              <a:buNone/>
            </a:pPr>
            <a:r>
              <a:rPr lang="en-IN" dirty="0"/>
              <a:t>	4% of all renewal premiums, </a:t>
            </a:r>
          </a:p>
          <a:p>
            <a:pPr marL="0" indent="0">
              <a:buNone/>
            </a:pPr>
            <a:r>
              <a:rPr lang="en-IN" dirty="0"/>
              <a:t>	received during the year.</a:t>
            </a:r>
          </a:p>
          <a:p>
            <a:pPr marL="0" indent="0">
              <a:buNone/>
            </a:pPr>
            <a:endParaRPr lang="en-IN" dirty="0"/>
          </a:p>
          <a:p>
            <a:pPr marL="0" indent="0">
              <a:buNone/>
            </a:pPr>
            <a:r>
              <a:rPr lang="en-IN" dirty="0"/>
              <a:t>(iii) on other Single Premium </a:t>
            </a:r>
            <a:r>
              <a:rPr lang="en-IN" dirty="0" smtClean="0"/>
              <a:t>policies</a:t>
            </a:r>
          </a:p>
          <a:p>
            <a:pPr marL="0" indent="0">
              <a:buNone/>
            </a:pPr>
            <a:r>
              <a:rPr lang="en-IN" dirty="0" smtClean="0"/>
              <a:t>	5% of all premiums received during the year</a:t>
            </a:r>
          </a:p>
          <a:p>
            <a:endParaRPr lang="en-IN" dirty="0"/>
          </a:p>
          <a:p>
            <a:pPr marL="0" indent="0">
              <a:buNone/>
            </a:pPr>
            <a:r>
              <a:rPr lang="en-IN" dirty="0"/>
              <a:t>(iv) one-twentieth of 1% (i.e. 0.05%) of the average of the total sums assured for reduced paid up policies (less reinsurances) at the beginning and end of the year.</a:t>
            </a:r>
          </a:p>
          <a:p>
            <a:pPr lvl="0" eaLnBrk="0" fontAlgn="base" hangingPunct="0">
              <a:spcBef>
                <a:spcPct val="0"/>
              </a:spcBef>
              <a:spcAft>
                <a:spcPct val="0"/>
              </a:spcAft>
            </a:pPr>
            <a:endParaRPr lang="en-US" altLang="en-US" dirty="0">
              <a:latin typeface="Calibri" panose="020F0502020204030204" pitchFamily="34" charset="0"/>
              <a:ea typeface="Calibri" panose="020F0502020204030204" pitchFamily="34" charset="0"/>
              <a:cs typeface="TTE2D033A8t00"/>
            </a:endParaRPr>
          </a:p>
          <a:p>
            <a:pPr marL="0" lvl="0" indent="0" eaLnBrk="0" fontAlgn="base" hangingPunct="0">
              <a:spcBef>
                <a:spcPct val="0"/>
              </a:spcBef>
              <a:spcAft>
                <a:spcPct val="0"/>
              </a:spcAft>
              <a:buNone/>
            </a:pPr>
            <a:r>
              <a:rPr lang="en-US" altLang="en-US" dirty="0">
                <a:latin typeface="Calibri" panose="020F0502020204030204" pitchFamily="34" charset="0"/>
                <a:ea typeface="Calibri" panose="020F0502020204030204" pitchFamily="34" charset="0"/>
                <a:cs typeface="TTE2D033A8t00"/>
              </a:rPr>
              <a:t>(v) an amount computed on the basis of the percentages dependent on age of the insurer's life-insurance business  as specified in the table below:</a:t>
            </a:r>
            <a:endParaRPr lang="en-IN" dirty="0"/>
          </a:p>
          <a:p>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600" dirty="0"/>
              <a:t>Section 17-D of Insurance Rules </a:t>
            </a:r>
            <a:r>
              <a:rPr lang="en-IN" sz="3600" dirty="0" smtClean="0"/>
              <a:t>1939</a:t>
            </a:r>
            <a:endParaRPr lang="en-US" sz="36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98793352"/>
              </p:ext>
            </p:extLst>
          </p:nvPr>
        </p:nvGraphicFramePr>
        <p:xfrm>
          <a:off x="469710" y="1752600"/>
          <a:ext cx="8022204" cy="4001843"/>
        </p:xfrm>
        <a:graphic>
          <a:graphicData uri="http://schemas.openxmlformats.org/drawingml/2006/table">
            <a:tbl>
              <a:tblPr firstRow="1" firstCol="1" bandRow="1">
                <a:tableStyleId>{5C22544A-7EE6-4342-B048-85BDC9FD1C3A}</a:tableStyleId>
              </a:tblPr>
              <a:tblGrid>
                <a:gridCol w="3423995"/>
                <a:gridCol w="2413907"/>
                <a:gridCol w="2184302"/>
              </a:tblGrid>
              <a:tr h="236250">
                <a:tc>
                  <a:txBody>
                    <a:bodyPr/>
                    <a:lstStyle/>
                    <a:p>
                      <a:pPr>
                        <a:lnSpc>
                          <a:spcPct val="115000"/>
                        </a:lnSpc>
                        <a:spcAft>
                          <a:spcPts val="0"/>
                        </a:spcAft>
                      </a:pPr>
                      <a:r>
                        <a:rPr lang="en-IN" sz="1100" dirty="0">
                          <a:effectLst/>
                        </a:rPr>
                        <a:t>Duration of insurer's life insurance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a:lnSpc>
                          <a:spcPct val="115000"/>
                        </a:lnSpc>
                        <a:spcAft>
                          <a:spcPts val="0"/>
                        </a:spcAft>
                      </a:pPr>
                      <a:r>
                        <a:rPr lang="en-IN" sz="1100">
                          <a:effectLst/>
                        </a:rPr>
                        <a:t>Percentage of premiums (less re-Duration of insurer's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IN"/>
                    </a:p>
                  </a:txBody>
                  <a:tcPr/>
                </a:tc>
              </a:tr>
              <a:tr h="456544">
                <a:tc>
                  <a:txBody>
                    <a:bodyPr/>
                    <a:lstStyle/>
                    <a:p>
                      <a:pPr>
                        <a:lnSpc>
                          <a:spcPct val="115000"/>
                        </a:lnSpc>
                        <a:spcAft>
                          <a:spcPts val="0"/>
                        </a:spcAft>
                      </a:pPr>
                      <a:r>
                        <a:rPr lang="en-IN" sz="1100">
                          <a:effectLst/>
                        </a:rPr>
                        <a:t>business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a:lnSpc>
                          <a:spcPct val="115000"/>
                        </a:lnSpc>
                        <a:spcAft>
                          <a:spcPts val="0"/>
                        </a:spcAft>
                      </a:pPr>
                      <a:r>
                        <a:rPr lang="en-IN" sz="1100">
                          <a:effectLst/>
                        </a:rPr>
                        <a:t>life insurance business insurances) received during the year other than premiums referred to in items (i)</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IN"/>
                    </a:p>
                  </a:txBody>
                  <a:tcPr/>
                </a:tc>
              </a:tr>
              <a:tr h="245545">
                <a:tc>
                  <a:txBody>
                    <a:bodyPr/>
                    <a:lstStyle/>
                    <a:p>
                      <a:pPr>
                        <a:lnSpc>
                          <a:spcPct val="115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a:lnSpc>
                          <a:spcPct val="115000"/>
                        </a:lnSpc>
                        <a:spcAft>
                          <a:spcPts val="0"/>
                        </a:spcAft>
                      </a:pPr>
                      <a:r>
                        <a:rPr lang="en-IN" sz="1100">
                          <a:effectLst/>
                        </a:rPr>
                        <a:t>and (ii) above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IN"/>
                    </a:p>
                  </a:txBody>
                  <a:tcPr/>
                </a:tc>
              </a:tr>
              <a:tr h="236250">
                <a:tc>
                  <a:txBody>
                    <a:bodyPr/>
                    <a:lstStyle/>
                    <a:p>
                      <a:pPr>
                        <a:lnSpc>
                          <a:spcPct val="115000"/>
                        </a:lnSpc>
                        <a:spcAft>
                          <a:spcPts val="0"/>
                        </a:spcAft>
                      </a:pPr>
                      <a:r>
                        <a:rPr lang="en-IN" sz="1100">
                          <a:effectLst/>
                        </a:rPr>
                        <a:t>in years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IN" sz="1100">
                          <a:effectLst/>
                        </a:rPr>
                        <a:t>of first year's premiums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of renewal premiums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36250">
                <a:tc>
                  <a:txBody>
                    <a:bodyPr/>
                    <a:lstStyle/>
                    <a:p>
                      <a:pPr>
                        <a:lnSpc>
                          <a:spcPct val="115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36250">
                <a:tc>
                  <a:txBody>
                    <a:bodyPr/>
                    <a:lstStyle/>
                    <a:p>
                      <a:pPr>
                        <a:lnSpc>
                          <a:spcPct val="115000"/>
                        </a:lnSpc>
                        <a:spcAft>
                          <a:spcPts val="0"/>
                        </a:spcAft>
                      </a:pPr>
                      <a:r>
                        <a:rPr lang="en-IN" sz="1100" dirty="0">
                          <a:effectLst/>
                        </a:rPr>
                        <a:t> 0-4</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100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36250">
                <a:tc>
                  <a:txBody>
                    <a:bodyPr/>
                    <a:lstStyle/>
                    <a:p>
                      <a:pPr>
                        <a:lnSpc>
                          <a:spcPct val="115000"/>
                        </a:lnSpc>
                        <a:spcAft>
                          <a:spcPts val="0"/>
                        </a:spcAft>
                      </a:pPr>
                      <a:r>
                        <a:rPr lang="en-IN" sz="1100">
                          <a:effectLst/>
                        </a:rPr>
                        <a:t>5-7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96.5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19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36250">
                <a:tc>
                  <a:txBody>
                    <a:bodyPr/>
                    <a:lstStyle/>
                    <a:p>
                      <a:pPr>
                        <a:lnSpc>
                          <a:spcPct val="115000"/>
                        </a:lnSpc>
                        <a:spcAft>
                          <a:spcPts val="0"/>
                        </a:spcAft>
                      </a:pPr>
                      <a:r>
                        <a:rPr lang="en-IN" sz="1100" dirty="0">
                          <a:effectLst/>
                        </a:rPr>
                        <a:t>8-10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93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18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691709">
                <a:tc>
                  <a:txBody>
                    <a:bodyPr/>
                    <a:lstStyle/>
                    <a:p>
                      <a:pPr>
                        <a:lnSpc>
                          <a:spcPct val="115000"/>
                        </a:lnSpc>
                        <a:spcAft>
                          <a:spcPts val="0"/>
                        </a:spcAft>
                      </a:pPr>
                      <a:r>
                        <a:rPr lang="en-IN" sz="1100" dirty="0">
                          <a:effectLst/>
                        </a:rPr>
                        <a:t>After the tenth year, if the insurer's business in force-(a) is less than two crores of Rupees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90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18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72500">
                <a:tc>
                  <a:txBody>
                    <a:bodyPr/>
                    <a:lstStyle/>
                    <a:p>
                      <a:pPr>
                        <a:lnSpc>
                          <a:spcPct val="115000"/>
                        </a:lnSpc>
                        <a:spcAft>
                          <a:spcPts val="0"/>
                        </a:spcAft>
                      </a:pPr>
                      <a:r>
                        <a:rPr lang="en-IN" sz="1100">
                          <a:effectLst/>
                        </a:rPr>
                        <a:t>is less than five crores of rupees but not less than two crores of rupees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90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17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72500">
                <a:tc>
                  <a:txBody>
                    <a:bodyPr/>
                    <a:lstStyle/>
                    <a:p>
                      <a:pPr>
                        <a:lnSpc>
                          <a:spcPct val="115000"/>
                        </a:lnSpc>
                        <a:spcAft>
                          <a:spcPts val="0"/>
                        </a:spcAft>
                      </a:pPr>
                      <a:r>
                        <a:rPr lang="en-IN" sz="1100">
                          <a:effectLst/>
                        </a:rPr>
                        <a:t>(c) is less than ten crores of rupees but not less than five crores of rupees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90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16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45545">
                <a:tc>
                  <a:txBody>
                    <a:bodyPr/>
                    <a:lstStyle/>
                    <a:p>
                      <a:pPr>
                        <a:lnSpc>
                          <a:spcPct val="115000"/>
                        </a:lnSpc>
                        <a:spcAft>
                          <a:spcPts val="0"/>
                        </a:spcAft>
                      </a:pPr>
                      <a:r>
                        <a:rPr lang="en-IN" sz="1100">
                          <a:effectLst/>
                        </a:rPr>
                        <a:t>(d) is not less than ten crores of rupees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a:effectLst/>
                        </a:rPr>
                        <a:t>90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IN" sz="1100" dirty="0">
                          <a:effectLst/>
                        </a:rPr>
                        <a:t>15</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567334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600" dirty="0"/>
              <a:t>Section 40 B of Insurance Act, 1938</a:t>
            </a:r>
            <a:endParaRPr lang="en-US" sz="3600" dirty="0"/>
          </a:p>
        </p:txBody>
      </p:sp>
      <p:sp>
        <p:nvSpPr>
          <p:cNvPr id="3" name="Content Placeholder 2"/>
          <p:cNvSpPr>
            <a:spLocks noGrp="1"/>
          </p:cNvSpPr>
          <p:nvPr>
            <p:ph idx="1"/>
          </p:nvPr>
        </p:nvSpPr>
        <p:spPr>
          <a:xfrm>
            <a:off x="457200" y="1600200"/>
            <a:ext cx="8229600" cy="4572000"/>
          </a:xfrm>
        </p:spPr>
        <p:txBody>
          <a:bodyPr>
            <a:normAutofit fontScale="47500" lnSpcReduction="20000"/>
          </a:bodyPr>
          <a:lstStyle/>
          <a:p>
            <a:pPr marL="285750" lvl="0" indent="-285750"/>
            <a:r>
              <a:rPr lang="en-IN" b="1" dirty="0"/>
              <a:t>Limitation of expenses of management in life insurance </a:t>
            </a:r>
            <a:r>
              <a:rPr lang="en-IN" b="1" dirty="0" smtClean="0"/>
              <a:t>business—</a:t>
            </a:r>
            <a:endParaRPr lang="en-IN" b="1" dirty="0"/>
          </a:p>
          <a:p>
            <a:pPr marL="0" lvl="0" indent="0">
              <a:buNone/>
            </a:pPr>
            <a:r>
              <a:rPr lang="en-IN" dirty="0"/>
              <a:t> </a:t>
            </a:r>
          </a:p>
          <a:p>
            <a:pPr marL="285750" lvl="0" indent="-285750">
              <a:buFont typeface="Wingdings" panose="05000000000000000000" pitchFamily="2" charset="2"/>
              <a:buChar char="Ø"/>
            </a:pPr>
            <a:r>
              <a:rPr lang="en-IN" dirty="0"/>
              <a:t>1. Every life insurance company in India has to furnish, statements in the prescribed form certified by an actuary on the basis of premiums currently used by him in regard to new business in respect of mortality, rate of interest, expenses and bonus loading, to the IRDA</a:t>
            </a:r>
          </a:p>
          <a:p>
            <a:pPr marL="0" lvl="0" indent="0">
              <a:buNone/>
            </a:pPr>
            <a:r>
              <a:rPr lang="en-IN" dirty="0"/>
              <a:t> </a:t>
            </a:r>
          </a:p>
          <a:p>
            <a:pPr marL="285750" lvl="0" indent="-285750">
              <a:buFont typeface="Wingdings" panose="05000000000000000000" pitchFamily="2" charset="2"/>
              <a:buChar char="Ø"/>
            </a:pPr>
            <a:r>
              <a:rPr lang="en-IN" dirty="0"/>
              <a:t>2. After the 31st day of December, 1950, no insurer shall, in respect of life insurance business transacted by him in India, spend as expenses of management in any calendar year an amount in excess of the prescribed limits and in prescribing any such limits regard shall be had to the size and age of the insurer and the provision generally made for expenses of management in the premium rates of insurers: </a:t>
            </a:r>
          </a:p>
          <a:p>
            <a:pPr marL="285750" lvl="0" indent="-285750">
              <a:buFont typeface="Wingdings" panose="05000000000000000000" pitchFamily="2" charset="2"/>
              <a:buChar char="Ø"/>
            </a:pPr>
            <a:endParaRPr lang="en-IN" dirty="0"/>
          </a:p>
          <a:p>
            <a:pPr marL="285750" lvl="0" indent="-285750">
              <a:buFont typeface="Wingdings" panose="05000000000000000000" pitchFamily="2" charset="2"/>
              <a:buChar char="Ø"/>
            </a:pPr>
            <a:r>
              <a:rPr lang="en-IN" dirty="0"/>
              <a:t>Provided that where an insurer has spent such expenses in any year an amount in excess of the amount permissible under this sub‑section, he shall not be deemed to have contravened the provisions of this section, if the excess amount so spent is within such limits as may be fixed in respect of the year by the Authority after consultation with the Executive Committee of the Life Insurance Council constituted under section 64F, by which, the actual expenses incurred may exceed the expenses permissible under this sub‑section</a:t>
            </a:r>
            <a:r>
              <a:rPr lang="en-IN" dirty="0" smtClean="0"/>
              <a:t>.</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6</a:t>
            </a:fld>
            <a:endParaRPr lang="en-US"/>
          </a:p>
        </p:txBody>
      </p:sp>
    </p:spTree>
    <p:extLst>
      <p:ext uri="{BB962C8B-B14F-4D97-AF65-F5344CB8AC3E}">
        <p14:creationId xmlns:p14="http://schemas.microsoft.com/office/powerpoint/2010/main" val="3448337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600" dirty="0"/>
              <a:t>Section 40 B of Insurance Act, 1938</a:t>
            </a:r>
            <a:endParaRPr lang="en-US" sz="3600" dirty="0"/>
          </a:p>
        </p:txBody>
      </p:sp>
      <p:sp>
        <p:nvSpPr>
          <p:cNvPr id="3" name="Content Placeholder 2"/>
          <p:cNvSpPr>
            <a:spLocks noGrp="1"/>
          </p:cNvSpPr>
          <p:nvPr>
            <p:ph idx="1"/>
          </p:nvPr>
        </p:nvSpPr>
        <p:spPr>
          <a:xfrm>
            <a:off x="457200" y="1600200"/>
            <a:ext cx="8229600" cy="4572000"/>
          </a:xfrm>
        </p:spPr>
        <p:txBody>
          <a:bodyPr>
            <a:normAutofit fontScale="55000" lnSpcReduction="20000"/>
          </a:bodyPr>
          <a:lstStyle/>
          <a:p>
            <a:pPr marL="285750" lvl="0" indent="-285750">
              <a:buFont typeface="Wingdings" panose="05000000000000000000" pitchFamily="2" charset="2"/>
              <a:buChar char="Ø"/>
            </a:pPr>
            <a:r>
              <a:rPr lang="en-IN" dirty="0"/>
              <a:t>3. In respect of any statement mentioned in sub‑section (1), the Authority may require that it shall be submitted to another actuary appointed by the insurer for the purpose and approved by the Authority, for certification by him/ her, whether with or without modifications.</a:t>
            </a:r>
          </a:p>
          <a:p>
            <a:pPr marL="0" lvl="0" indent="0">
              <a:buNone/>
            </a:pPr>
            <a:r>
              <a:rPr lang="en-IN" dirty="0"/>
              <a:t> </a:t>
            </a:r>
          </a:p>
          <a:p>
            <a:pPr marL="285750" lvl="0" indent="-285750">
              <a:buFont typeface="Wingdings" panose="05000000000000000000" pitchFamily="2" charset="2"/>
              <a:buChar char="Ø"/>
            </a:pPr>
            <a:r>
              <a:rPr lang="en-IN" dirty="0"/>
              <a:t>Every insurer transacting life insurance business in India shall incorporate in the revenue account—</a:t>
            </a:r>
          </a:p>
          <a:p>
            <a:pPr marL="0" indent="0">
              <a:buNone/>
            </a:pPr>
            <a:r>
              <a:rPr lang="en-IN" dirty="0"/>
              <a:t> </a:t>
            </a:r>
          </a:p>
          <a:p>
            <a:pPr lvl="0"/>
            <a:r>
              <a:rPr lang="en-IN" u="sng" dirty="0">
                <a:hlinkClick r:id="rId3"/>
              </a:rPr>
              <a:t>(a)</a:t>
            </a:r>
            <a:r>
              <a:rPr lang="en-IN" dirty="0"/>
              <a:t> a certificate signed by the chairman and two directors and by the principal officer of the insurer, and an auditor’s certificate, certifying that all expenses of management in respect of life insurance business transacted by the insurer in India have been fully debited in the revenue account as expenses, and</a:t>
            </a:r>
          </a:p>
          <a:p>
            <a:pPr lvl="0"/>
            <a:endParaRPr lang="en-IN" dirty="0"/>
          </a:p>
          <a:p>
            <a:pPr lvl="0"/>
            <a:r>
              <a:rPr lang="en-IN" u="sng" dirty="0">
                <a:hlinkClick r:id="rId4"/>
              </a:rPr>
              <a:t>(b)</a:t>
            </a:r>
            <a:r>
              <a:rPr lang="en-IN" dirty="0"/>
              <a:t> if the insurer is carrying on any other class of insurance business in addition to life insurance business an auditor’s certificate certifying that all charges incurred in respect of his life insurance business and in respect of his business other than life insurance business have been fully debited in the respective revenue accounts. </a:t>
            </a:r>
            <a:endParaRPr lang="en-IN" u="sng"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a:p>
        </p:txBody>
      </p:sp>
    </p:spTree>
    <p:extLst>
      <p:ext uri="{BB962C8B-B14F-4D97-AF65-F5344CB8AC3E}">
        <p14:creationId xmlns:p14="http://schemas.microsoft.com/office/powerpoint/2010/main" val="4193303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Recent Revisions</a:t>
            </a:r>
            <a:endParaRPr lang="en-US" dirty="0"/>
          </a:p>
        </p:txBody>
      </p:sp>
      <p:sp>
        <p:nvSpPr>
          <p:cNvPr id="3" name="Content Placeholder 2"/>
          <p:cNvSpPr>
            <a:spLocks noGrp="1"/>
          </p:cNvSpPr>
          <p:nvPr>
            <p:ph idx="1"/>
          </p:nvPr>
        </p:nvSpPr>
        <p:spPr/>
        <p:txBody>
          <a:bodyPr/>
          <a:lstStyle/>
          <a:p>
            <a:r>
              <a:rPr lang="en-US" dirty="0" smtClean="0"/>
              <a:t>Impact of new Insurance Act</a:t>
            </a:r>
          </a:p>
          <a:p>
            <a:r>
              <a:rPr lang="en-US" dirty="0" smtClean="0"/>
              <a:t>Discussion paper issued by IRDA</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a:p>
        </p:txBody>
      </p:sp>
    </p:spTree>
    <p:extLst>
      <p:ext uri="{BB962C8B-B14F-4D97-AF65-F5344CB8AC3E}">
        <p14:creationId xmlns:p14="http://schemas.microsoft.com/office/powerpoint/2010/main" val="316319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9</a:t>
            </a:fld>
            <a:endParaRPr lang="en-US" dirty="0"/>
          </a:p>
        </p:txBody>
      </p:sp>
      <p:sp>
        <p:nvSpPr>
          <p:cNvPr id="7" name="Text Placeholder 1"/>
          <p:cNvSpPr txBox="1">
            <a:spLocks/>
          </p:cNvSpPr>
          <p:nvPr/>
        </p:nvSpPr>
        <p:spPr>
          <a:xfrm>
            <a:off x="647700" y="2819400"/>
            <a:ext cx="7848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Garamond" pitchFamily="18" charset="0"/>
              </a:rPr>
              <a:t>Product Regulation 2013 - Expense Controls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Tree>
    <p:extLst>
      <p:ext uri="{BB962C8B-B14F-4D97-AF65-F5344CB8AC3E}">
        <p14:creationId xmlns:p14="http://schemas.microsoft.com/office/powerpoint/2010/main" val="12782207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d837ce2c-d5ff-4523-9e8b-f2f1ecc11bad">
  <element uid="e4238be8-096d-427c-bc7c-3780b99a2175" value=""/>
</sisl>
</file>

<file path=customXml/itemProps1.xml><?xml version="1.0" encoding="utf-8"?>
<ds:datastoreItem xmlns:ds="http://schemas.openxmlformats.org/officeDocument/2006/customXml" ds:itemID="{64C24E31-2F12-4CBB-91F5-4A8C8CDD432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896</TotalTime>
  <Words>1120</Words>
  <Application>Microsoft Office PowerPoint</Application>
  <PresentationFormat>On-screen Show (4:3)</PresentationFormat>
  <Paragraphs>358</Paragraphs>
  <Slides>26</Slides>
  <Notes>26</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0</vt:i4>
      </vt:variant>
      <vt:variant>
        <vt:lpstr>Slide Titles</vt:lpstr>
      </vt:variant>
      <vt:variant>
        <vt:i4>26</vt:i4>
      </vt:variant>
    </vt:vector>
  </HeadingPairs>
  <TitlesOfParts>
    <vt:vector size="38" baseType="lpstr">
      <vt:lpstr>Arial</vt:lpstr>
      <vt:lpstr>Bahamas</vt:lpstr>
      <vt:lpstr>Calibri</vt:lpstr>
      <vt:lpstr>Garamond</vt:lpstr>
      <vt:lpstr>Pru Sans Normal</vt:lpstr>
      <vt:lpstr>Symbol</vt:lpstr>
      <vt:lpstr>Times New Roman</vt:lpstr>
      <vt:lpstr>TTE2D033A8t00</vt:lpstr>
      <vt:lpstr>Verdana</vt:lpstr>
      <vt:lpstr>Wingdings</vt:lpstr>
      <vt:lpstr>Office Theme</vt:lpstr>
      <vt:lpstr>LifeConvBirm02</vt:lpstr>
      <vt:lpstr>PowerPoint Presentation</vt:lpstr>
      <vt:lpstr>PowerPoint Presentation</vt:lpstr>
      <vt:lpstr>PowerPoint Presentation</vt:lpstr>
      <vt:lpstr>Section 17-D of Insurance Rules 1939</vt:lpstr>
      <vt:lpstr>Section 17-D of Insurance Rules 1939</vt:lpstr>
      <vt:lpstr>Section 40 B of Insurance Act, 1938</vt:lpstr>
      <vt:lpstr>Section 40 B of Insurance Act, 1938</vt:lpstr>
      <vt:lpstr>Recent Revisions</vt:lpstr>
      <vt:lpstr>PowerPoint Presentation</vt:lpstr>
      <vt:lpstr>PowerPoint Presentation</vt:lpstr>
      <vt:lpstr>Product Regulation 2013: Commission cap </vt:lpstr>
      <vt:lpstr>Product Regulation 2013: Discontinuance charge</vt:lpstr>
      <vt:lpstr>Product Regulation 2013: Discontinuance charge</vt:lpstr>
      <vt:lpstr>Other Controls</vt:lpstr>
      <vt:lpstr>PowerPoint Presentation</vt:lpstr>
      <vt:lpstr>Expense Ratios</vt:lpstr>
      <vt:lpstr>Commission Ratios – Line of Business</vt:lpstr>
      <vt:lpstr>Opex Ratios</vt:lpstr>
      <vt:lpstr>Opex Ratios – Line of Business</vt:lpstr>
      <vt:lpstr>Portfolio Turnover</vt:lpstr>
      <vt:lpstr>Agency Channel</vt:lpstr>
      <vt:lpstr>Key Dependencies</vt:lpstr>
      <vt:lpstr>PowerPoint Presentation</vt:lpstr>
      <vt:lpstr>Business growth</vt:lpstr>
      <vt:lpstr>Other factors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Aparna Mhatre</cp:lastModifiedBy>
  <cp:revision>167</cp:revision>
  <dcterms:created xsi:type="dcterms:W3CDTF">2011-07-20T12:11:57Z</dcterms:created>
  <dcterms:modified xsi:type="dcterms:W3CDTF">2015-06-09T09:39:14Z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51ceb966-1682-488e-a401-b8ae049d850d</vt:lpwstr>
  </property>
  <property fmtid="{D5CDD505-2E9C-101B-9397-08002B2CF9AE}" pid="3" name="bjSaver">
    <vt:lpwstr>1q8dztp4q7vWLIngo+4+MDAgdTPWEKQ9</vt:lpwstr>
  </property>
  <property fmtid="{D5CDD505-2E9C-101B-9397-08002B2CF9AE}" pid="4" name="bjDocumentLabelXML">
    <vt:lpwstr>&lt;?xml version="1.0" encoding="us-ascii"?&gt;&lt;sisl xmlns:xsi="http://www.w3.org/2001/XMLSchema-instance" xmlns:xsd="http://www.w3.org/2001/XMLSchema" sislVersion="0" policy="d837ce2c-d5ff-4523-9e8b-f2f1ecc11bad" xmlns="http://www.boldonjames.com/2008/01/sie/i</vt:lpwstr>
  </property>
  <property fmtid="{D5CDD505-2E9C-101B-9397-08002B2CF9AE}" pid="5" name="bjDocumentLabelXML-0">
    <vt:lpwstr>nternal/label"&gt;&lt;element uid="e4238be8-096d-427c-bc7c-3780b99a2175" value="" /&gt;&lt;/sisl&gt;</vt:lpwstr>
  </property>
  <property fmtid="{D5CDD505-2E9C-101B-9397-08002B2CF9AE}" pid="6" name="bjDocumentSecurityLabel">
    <vt:lpwstr>Restricted</vt:lpwstr>
  </property>
</Properties>
</file>