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7" r:id="rId4"/>
    <p:sldId id="268" r:id="rId5"/>
    <p:sldId id="269" r:id="rId6"/>
    <p:sldId id="270" r:id="rId7"/>
    <p:sldId id="271" r:id="rId8"/>
    <p:sldId id="266" r:id="rId9"/>
    <p:sldId id="263" r:id="rId10"/>
    <p:sldId id="258" r:id="rId11"/>
    <p:sldId id="261" r:id="rId12"/>
    <p:sldId id="280" r:id="rId13"/>
    <p:sldId id="277" r:id="rId14"/>
    <p:sldId id="257" r:id="rId15"/>
    <p:sldId id="264" r:id="rId16"/>
    <p:sldId id="278" r:id="rId17"/>
    <p:sldId id="259" r:id="rId18"/>
    <p:sldId id="265" r:id="rId19"/>
    <p:sldId id="279" r:id="rId20"/>
    <p:sldId id="275" r:id="rId21"/>
    <p:sldId id="276" r:id="rId22"/>
    <p:sldId id="273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gr.kiran\Desktop\Annual%20Report\Sent%20to%20SDD%202021-22\Sent%20to%20SDD%202021-22\Copy%20of%2074.%20Health%20Insurance-%20Gross%20Premium%20Policies%20Persons%202021-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r.kiran\Desktop\Annual%20Report\Sent%20to%20SDD%202021-22\Sent%20to%20SDD%202021-22\Copy%20of%2075.%20Health%20Insurance%20Incurred%20Claims%20Ratio%20(2021-2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5740376202975"/>
          <c:y val="9.0702803501081272E-2"/>
          <c:w val="0.81095021325459316"/>
          <c:h val="0.65641602921147557"/>
        </c:manualLayout>
      </c:layout>
      <c:lineChart>
        <c:grouping val="standard"/>
        <c:varyColors val="0"/>
        <c:ser>
          <c:idx val="0"/>
          <c:order val="0"/>
          <c:tx>
            <c:strRef>
              <c:f>'[Copy of 74. Health Insurance- Gross Premium Policies Persons 2021-22.xlsx]AR chart, table,Write-up'!$A$11</c:f>
              <c:strCache>
                <c:ptCount val="1"/>
                <c:pt idx="0">
                  <c:v>Premium in Crores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6041666666666668E-2"/>
                  <c:y val="2.7278363298202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4F1-46CA-B262-58911FB068B0}"/>
                </c:ext>
              </c:extLst>
            </c:dLbl>
            <c:dLbl>
              <c:idx val="1"/>
              <c:layout>
                <c:manualLayout>
                  <c:x val="-2.604166666666673E-2"/>
                  <c:y val="2.479851208927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4F1-46CA-B262-58911FB068B0}"/>
                </c:ext>
              </c:extLst>
            </c:dLbl>
            <c:dLbl>
              <c:idx val="2"/>
              <c:layout>
                <c:manualLayout>
                  <c:x val="-2.4305555555555493E-2"/>
                  <c:y val="2.9758214507129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4F1-46CA-B262-58911FB068B0}"/>
                </c:ext>
              </c:extLst>
            </c:dLbl>
            <c:dLbl>
              <c:idx val="3"/>
              <c:layout>
                <c:manualLayout>
                  <c:x val="-1.4930555555555556E-2"/>
                  <c:y val="2.0008103450800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4F1-46CA-B262-58911FB068B0}"/>
                </c:ext>
              </c:extLst>
            </c:dLbl>
            <c:dLbl>
              <c:idx val="4"/>
              <c:layout>
                <c:manualLayout>
                  <c:x val="-2.6041666666666668E-2"/>
                  <c:y val="2.479851208927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4F1-46CA-B262-58911FB068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74. Health Insurance- Gross Premium Policies Persons 2021-22.xlsx]AR chart, table,Write-up'!$B$4:$H$4</c:f>
              <c:strCache>
                <c:ptCount val="5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</c:strCache>
            </c:strRef>
          </c:cat>
          <c:val>
            <c:numRef>
              <c:f>'[Copy of 74. Health Insurance- Gross Premium Policies Persons 2021-22.xlsx]AR chart, table,Write-up'!$B$11:$H$11</c:f>
              <c:numCache>
                <c:formatCode>_(* #,##0_);_(* \(#,##0\);_(* "-"??_);_(@_)</c:formatCode>
                <c:ptCount val="5"/>
                <c:pt idx="0">
                  <c:v>37028.639999999999</c:v>
                </c:pt>
                <c:pt idx="1">
                  <c:v>44872.760297950925</c:v>
                </c:pt>
                <c:pt idx="2">
                  <c:v>50758</c:v>
                </c:pt>
                <c:pt idx="3">
                  <c:v>58237.855027175101</c:v>
                </c:pt>
                <c:pt idx="4">
                  <c:v>73168.853948751115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F1-46CA-B262-58911FB06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6085888"/>
        <c:axId val="1036087136"/>
      </c:lineChart>
      <c:lineChart>
        <c:grouping val="stacked"/>
        <c:varyColors val="0"/>
        <c:ser>
          <c:idx val="1"/>
          <c:order val="1"/>
          <c:tx>
            <c:strRef>
              <c:f>'[Copy of 74. Health Insurance- Gross Premium Policies Persons 2021-22.xlsx]AR chart, table,Write-up'!$A$12</c:f>
              <c:strCache>
                <c:ptCount val="1"/>
                <c:pt idx="0">
                  <c:v>Annual Growth Rate (In 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74. Health Insurance- Gross Premium Policies Persons 2021-22.xlsx]AR chart, table,Write-up'!$B$4:$H$4</c:f>
              <c:strCache>
                <c:ptCount val="5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</c:strCache>
            </c:strRef>
          </c:cat>
          <c:val>
            <c:numRef>
              <c:f>'[Copy of 74. Health Insurance- Gross Premium Policies Persons 2021-22.xlsx]AR chart, table,Write-up'!$B$12:$H$12</c:f>
              <c:numCache>
                <c:formatCode>0%</c:formatCode>
                <c:ptCount val="5"/>
                <c:pt idx="0">
                  <c:v>0.21837953242645658</c:v>
                </c:pt>
                <c:pt idx="1">
                  <c:v>0.21183927624538534</c:v>
                </c:pt>
                <c:pt idx="2">
                  <c:v>0.13115394869786567</c:v>
                </c:pt>
                <c:pt idx="3">
                  <c:v>0.14736307630669265</c:v>
                </c:pt>
                <c:pt idx="4">
                  <c:v>0.25637961622399841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F1-46CA-B262-58911FB06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2836704"/>
        <c:axId val="1152839200"/>
      </c:lineChart>
      <c:catAx>
        <c:axId val="103608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087136"/>
        <c:crosses val="autoZero"/>
        <c:auto val="1"/>
        <c:lblAlgn val="ctr"/>
        <c:lblOffset val="100"/>
        <c:noMultiLvlLbl val="0"/>
      </c:catAx>
      <c:valAx>
        <c:axId val="1036087136"/>
        <c:scaling>
          <c:orientation val="minMax"/>
          <c:max val="12000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6085888"/>
        <c:crosses val="autoZero"/>
        <c:crossBetween val="between"/>
      </c:valAx>
      <c:valAx>
        <c:axId val="1152839200"/>
        <c:scaling>
          <c:orientation val="minMax"/>
          <c:max val="0.4"/>
          <c:min val="-0.8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836704"/>
        <c:crosses val="max"/>
        <c:crossBetween val="between"/>
      </c:valAx>
      <c:catAx>
        <c:axId val="1152836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52839200"/>
        <c:crosses val="autoZero"/>
        <c:auto val="1"/>
        <c:lblAlgn val="ctr"/>
        <c:lblOffset val="100"/>
        <c:noMultiLvlLbl val="0"/>
      </c:catAx>
      <c:spPr>
        <a:solidFill>
          <a:schemeClr val="accent3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57403762029747"/>
          <c:y val="0.87177802402721982"/>
          <c:w val="0.71126859142607179"/>
          <c:h val="4.78679625679152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831474190726154E-2"/>
          <c:y val="0.13585818166171851"/>
          <c:w val="0.91925716316710415"/>
          <c:h val="0.643097973409062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'AR chart, table,Write-up'!$K$31</c:f>
              <c:strCache>
                <c:ptCount val="1"/>
                <c:pt idx="0">
                  <c:v>Govt. Business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 chart, table,Write-up'!$L$30:$Q$30</c:f>
              <c:strCache>
                <c:ptCount val="5"/>
                <c:pt idx="0">
                  <c:v>2017-18_x000d_48.20Cr.</c:v>
                </c:pt>
                <c:pt idx="1">
                  <c:v>2018-19_x000d_47.20Cr.</c:v>
                </c:pt>
                <c:pt idx="2">
                  <c:v>2019-20_x000d_49.87Cr.</c:v>
                </c:pt>
                <c:pt idx="3">
                  <c:v>2020-21_x000d_51.47Cr.</c:v>
                </c:pt>
                <c:pt idx="4">
                  <c:v>2021-22_x000d_52.04Cr.</c:v>
                </c:pt>
              </c:strCache>
            </c:strRef>
          </c:cat>
          <c:val>
            <c:numRef>
              <c:f>'AR chart, table,Write-up'!$L$31:$Q$31</c:f>
              <c:numCache>
                <c:formatCode>0%</c:formatCode>
                <c:ptCount val="5"/>
                <c:pt idx="0">
                  <c:v>0.74543568464730292</c:v>
                </c:pt>
                <c:pt idx="1">
                  <c:v>0.75654741735045006</c:v>
                </c:pt>
                <c:pt idx="2">
                  <c:v>0.72</c:v>
                </c:pt>
                <c:pt idx="3">
                  <c:v>0.66617923632982134</c:v>
                </c:pt>
                <c:pt idx="4">
                  <c:v>0.58896416321230871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C-4CF7-8C8E-AE43C904F443}"/>
            </c:ext>
          </c:extLst>
        </c:ser>
        <c:ser>
          <c:idx val="1"/>
          <c:order val="1"/>
          <c:tx>
            <c:strRef>
              <c:f>'AR chart, table,Write-up'!$K$32</c:f>
              <c:strCache>
                <c:ptCount val="1"/>
                <c:pt idx="0">
                  <c:v>Group Business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 chart, table,Write-up'!$L$30:$Q$30</c:f>
              <c:strCache>
                <c:ptCount val="5"/>
                <c:pt idx="0">
                  <c:v>2017-18_x000d_48.20Cr.</c:v>
                </c:pt>
                <c:pt idx="1">
                  <c:v>2018-19_x000d_47.20Cr.</c:v>
                </c:pt>
                <c:pt idx="2">
                  <c:v>2019-20_x000d_49.87Cr.</c:v>
                </c:pt>
                <c:pt idx="3">
                  <c:v>2020-21_x000d_51.47Cr.</c:v>
                </c:pt>
                <c:pt idx="4">
                  <c:v>2021-22_x000d_52.04Cr.</c:v>
                </c:pt>
              </c:strCache>
            </c:strRef>
          </c:cat>
          <c:val>
            <c:numRef>
              <c:f>'AR chart, table,Write-up'!$L$32:$Q$32</c:f>
              <c:numCache>
                <c:formatCode>0%</c:formatCode>
                <c:ptCount val="5"/>
                <c:pt idx="0">
                  <c:v>0.18547717842323652</c:v>
                </c:pt>
                <c:pt idx="1">
                  <c:v>0.15434011421802216</c:v>
                </c:pt>
                <c:pt idx="2">
                  <c:v>0.19</c:v>
                </c:pt>
                <c:pt idx="3">
                  <c:v>0.23058822088155639</c:v>
                </c:pt>
                <c:pt idx="4">
                  <c:v>0.31184101248165136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EC-4CF7-8C8E-AE43C904F443}"/>
            </c:ext>
          </c:extLst>
        </c:ser>
        <c:ser>
          <c:idx val="2"/>
          <c:order val="2"/>
          <c:tx>
            <c:strRef>
              <c:f>'AR chart, table,Write-up'!$K$33</c:f>
              <c:strCache>
                <c:ptCount val="1"/>
                <c:pt idx="0">
                  <c:v>Individual Business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 chart, table,Write-up'!$L$30:$Q$30</c:f>
              <c:strCache>
                <c:ptCount val="5"/>
                <c:pt idx="0">
                  <c:v>2017-18_x000d_48.20Cr.</c:v>
                </c:pt>
                <c:pt idx="1">
                  <c:v>2018-19_x000d_47.20Cr.</c:v>
                </c:pt>
                <c:pt idx="2">
                  <c:v>2019-20_x000d_49.87Cr.</c:v>
                </c:pt>
                <c:pt idx="3">
                  <c:v>2020-21_x000d_51.47Cr.</c:v>
                </c:pt>
                <c:pt idx="4">
                  <c:v>2021-22_x000d_52.04Cr.</c:v>
                </c:pt>
              </c:strCache>
            </c:strRef>
          </c:cat>
          <c:val>
            <c:numRef>
              <c:f>'AR chart, table,Write-up'!$L$33:$Q$33</c:f>
              <c:numCache>
                <c:formatCode>0%</c:formatCode>
                <c:ptCount val="5"/>
                <c:pt idx="0">
                  <c:v>6.9087136929460585E-2</c:v>
                </c:pt>
                <c:pt idx="1">
                  <c:v>8.911246843152773E-2</c:v>
                </c:pt>
                <c:pt idx="2">
                  <c:v>0.09</c:v>
                </c:pt>
                <c:pt idx="3">
                  <c:v>0.10323254278862215</c:v>
                </c:pt>
                <c:pt idx="4">
                  <c:v>9.9194824306039805E-2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EC-4CF7-8C8E-AE43C904F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100"/>
        <c:axId val="66427136"/>
        <c:axId val="66441216"/>
      </c:barChart>
      <c:catAx>
        <c:axId val="6642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41216"/>
        <c:crosses val="autoZero"/>
        <c:auto val="1"/>
        <c:lblAlgn val="ctr"/>
        <c:lblOffset val="100"/>
        <c:noMultiLvlLbl val="0"/>
      </c:catAx>
      <c:valAx>
        <c:axId val="6644121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664271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2779965004374"/>
          <c:y val="0.92229474105569409"/>
          <c:w val="0.84778037510936133"/>
          <c:h val="6.2826151690741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accent6">
          <a:lumMod val="60000"/>
          <a:lumOff val="40000"/>
        </a:schemeClr>
      </a:solidFill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1480752405949E-2"/>
          <c:y val="0.13585818166171851"/>
          <c:w val="0.92967382983377078"/>
          <c:h val="0.643097973409062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'AR chart, table,Write-up'!$K$19</c:f>
              <c:strCache>
                <c:ptCount val="1"/>
                <c:pt idx="0">
                  <c:v>Govt. Business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 chart, table,Write-up'!$L$18:$Q$18</c:f>
              <c:strCache>
                <c:ptCount val="5"/>
                <c:pt idx="0">
                  <c:v>2017-18_x000d_37,029 Cr</c:v>
                </c:pt>
                <c:pt idx="1">
                  <c:v>2018-19_x000d_44,873 Cr</c:v>
                </c:pt>
                <c:pt idx="2">
                  <c:v>2019-20_x000d_50,758 Cr</c:v>
                </c:pt>
                <c:pt idx="3">
                  <c:v>2020-21_x000d_58,238 Cr</c:v>
                </c:pt>
                <c:pt idx="4">
                  <c:v>2021-22_x000d_73,169 Cr</c:v>
                </c:pt>
              </c:strCache>
              <c:extLst/>
            </c:strRef>
          </c:cat>
          <c:val>
            <c:numRef>
              <c:f>'AR chart, table,Write-up'!$L$19:$Q$19</c:f>
              <c:numCache>
                <c:formatCode>0%</c:formatCode>
                <c:ptCount val="5"/>
                <c:pt idx="0">
                  <c:v>0.10751032974155392</c:v>
                </c:pt>
                <c:pt idx="1">
                  <c:v>0.12640117665411271</c:v>
                </c:pt>
                <c:pt idx="2">
                  <c:v>0.1</c:v>
                </c:pt>
                <c:pt idx="3">
                  <c:v>7.3663436055434892E-2</c:v>
                </c:pt>
                <c:pt idx="4">
                  <c:v>8.4649356731146624E-2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8D7-4F9A-8DF4-37BB90A096DB}"/>
            </c:ext>
          </c:extLst>
        </c:ser>
        <c:ser>
          <c:idx val="1"/>
          <c:order val="1"/>
          <c:tx>
            <c:strRef>
              <c:f>'AR chart, table,Write-up'!$K$20</c:f>
              <c:strCache>
                <c:ptCount val="1"/>
                <c:pt idx="0">
                  <c:v>Group Business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 chart, table,Write-up'!$L$18:$Q$18</c:f>
              <c:strCache>
                <c:ptCount val="5"/>
                <c:pt idx="0">
                  <c:v>2017-18_x000d_37,029 Cr</c:v>
                </c:pt>
                <c:pt idx="1">
                  <c:v>2018-19_x000d_44,873 Cr</c:v>
                </c:pt>
                <c:pt idx="2">
                  <c:v>2019-20_x000d_50,758 Cr</c:v>
                </c:pt>
                <c:pt idx="3">
                  <c:v>2020-21_x000d_58,238 Cr</c:v>
                </c:pt>
                <c:pt idx="4">
                  <c:v>2021-22_x000d_73,169 Cr</c:v>
                </c:pt>
              </c:strCache>
              <c:extLst/>
            </c:strRef>
          </c:cat>
          <c:val>
            <c:numRef>
              <c:f>'AR chart, table,Write-up'!$L$20:$Q$20</c:f>
              <c:numCache>
                <c:formatCode>0%</c:formatCode>
                <c:ptCount val="5"/>
                <c:pt idx="0">
                  <c:v>0.47954306084420317</c:v>
                </c:pt>
                <c:pt idx="1">
                  <c:v>0.48305216945602031</c:v>
                </c:pt>
                <c:pt idx="2">
                  <c:v>0.51</c:v>
                </c:pt>
                <c:pt idx="3">
                  <c:v>0.48264290427826845</c:v>
                </c:pt>
                <c:pt idx="4">
                  <c:v>0.50417811894630393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8D7-4F9A-8DF4-37BB90A096DB}"/>
            </c:ext>
          </c:extLst>
        </c:ser>
        <c:ser>
          <c:idx val="2"/>
          <c:order val="2"/>
          <c:tx>
            <c:strRef>
              <c:f>'AR chart, table,Write-up'!$K$21</c:f>
              <c:strCache>
                <c:ptCount val="1"/>
                <c:pt idx="0">
                  <c:v>Individual Business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'AR chart, table,Write-up'!$L$18:$Q$18</c:f>
              <c:strCache>
                <c:ptCount val="5"/>
                <c:pt idx="0">
                  <c:v>2017-18_x000d_37,029 Cr</c:v>
                </c:pt>
                <c:pt idx="1">
                  <c:v>2018-19_x000d_44,873 Cr</c:v>
                </c:pt>
                <c:pt idx="2">
                  <c:v>2019-20_x000d_50,758 Cr</c:v>
                </c:pt>
                <c:pt idx="3">
                  <c:v>2020-21_x000d_58,238 Cr</c:v>
                </c:pt>
                <c:pt idx="4">
                  <c:v>2021-22_x000d_73,169 Cr</c:v>
                </c:pt>
              </c:strCache>
              <c:extLst/>
            </c:strRef>
          </c:cat>
          <c:val>
            <c:numRef>
              <c:f>'AR chart, table,Write-up'!$L$21:$Q$21</c:f>
              <c:numCache>
                <c:formatCode>0%</c:formatCode>
                <c:ptCount val="5"/>
                <c:pt idx="0">
                  <c:v>0.41294660941424288</c:v>
                </c:pt>
                <c:pt idx="1">
                  <c:v>0.39054665388986698</c:v>
                </c:pt>
                <c:pt idx="2">
                  <c:v>0.39</c:v>
                </c:pt>
                <c:pt idx="3">
                  <c:v>0.4436936596662967</c:v>
                </c:pt>
                <c:pt idx="4">
                  <c:v>0.41117252432254942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8D7-4F9A-8DF4-37BB90A09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overlap val="100"/>
        <c:axId val="83384192"/>
        <c:axId val="83385728"/>
      </c:barChart>
      <c:catAx>
        <c:axId val="83384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85728"/>
        <c:crosses val="autoZero"/>
        <c:auto val="1"/>
        <c:lblAlgn val="ctr"/>
        <c:lblOffset val="100"/>
        <c:noMultiLvlLbl val="0"/>
      </c:catAx>
      <c:valAx>
        <c:axId val="8338572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8338419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/>
      </a:solidFill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60017497812779E-2"/>
          <c:y val="6.4660761886635776E-2"/>
          <c:w val="0.9490779472878389"/>
          <c:h val="0.70614264876560751"/>
        </c:manualLayout>
      </c:layout>
      <c:lineChart>
        <c:grouping val="standard"/>
        <c:varyColors val="0"/>
        <c:ser>
          <c:idx val="1"/>
          <c:order val="0"/>
          <c:tx>
            <c:strRef>
              <c:f>'chart,table,writeup'!$A$4</c:f>
              <c:strCache>
                <c:ptCount val="1"/>
                <c:pt idx="0">
                  <c:v>Govt. Business</c:v>
                </c:pt>
              </c:strCache>
            </c:strRef>
          </c:tx>
          <c:dLbls>
            <c:dLbl>
              <c:idx val="1"/>
              <c:layout>
                <c:manualLayout>
                  <c:x val="-4.0133489193798319E-2"/>
                  <c:y val="3.4983301505916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DB-4515-A1FE-77C5A8411D7A}"/>
                </c:ext>
              </c:extLst>
            </c:dLbl>
            <c:dLbl>
              <c:idx val="2"/>
              <c:layout>
                <c:manualLayout>
                  <c:x val="-2.9074408974887785E-2"/>
                  <c:y val="4.38426592024834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DB-4515-A1FE-77C5A8411D7A}"/>
                </c:ext>
              </c:extLst>
            </c:dLbl>
            <c:dLbl>
              <c:idx val="3"/>
              <c:layout>
                <c:manualLayout>
                  <c:x val="-3.2469459522721449E-2"/>
                  <c:y val="3.9412980354199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DB-4515-A1FE-77C5A8411D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'chart,table,writeup'!$C$3:$H$3</c:f>
              <c:strCache>
                <c:ptCount val="5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</c:strCache>
              <c:extLst/>
            </c:strRef>
          </c:cat>
          <c:val>
            <c:numRef>
              <c:f>'chart,table,writeup'!$C$4:$H$4</c:f>
              <c:numCache>
                <c:formatCode>0%</c:formatCode>
                <c:ptCount val="5"/>
                <c:pt idx="0">
                  <c:v>1.1499999999999999</c:v>
                </c:pt>
                <c:pt idx="1">
                  <c:v>0.9</c:v>
                </c:pt>
                <c:pt idx="2">
                  <c:v>0.92</c:v>
                </c:pt>
                <c:pt idx="3">
                  <c:v>1.2008914237902184</c:v>
                </c:pt>
                <c:pt idx="4">
                  <c:v>1.1981787774177537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8EDB-4515-A1FE-77C5A8411D7A}"/>
            </c:ext>
          </c:extLst>
        </c:ser>
        <c:ser>
          <c:idx val="2"/>
          <c:order val="1"/>
          <c:tx>
            <c:strRef>
              <c:f>'chart,table,writeup'!$A$5</c:f>
              <c:strCache>
                <c:ptCount val="1"/>
                <c:pt idx="0">
                  <c:v>Group Business</c:v>
                </c:pt>
              </c:strCache>
            </c:strRef>
          </c:tx>
          <c:dLbls>
            <c:dLbl>
              <c:idx val="2"/>
              <c:layout>
                <c:manualLayout>
                  <c:x val="-4.0133489193798277E-2"/>
                  <c:y val="-6.599105344390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DB-4515-A1FE-77C5A8411D7A}"/>
                </c:ext>
              </c:extLst>
            </c:dLbl>
            <c:dLbl>
              <c:idx val="3"/>
              <c:layout>
                <c:manualLayout>
                  <c:x val="-4.8980753368926738E-2"/>
                  <c:y val="-5.2702016899050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DB-4515-A1FE-77C5A8411D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'chart,table,writeup'!$C$3:$H$3</c:f>
              <c:strCache>
                <c:ptCount val="5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</c:strCache>
              <c:extLst/>
            </c:strRef>
          </c:cat>
          <c:val>
            <c:numRef>
              <c:f>'chart,table,writeup'!$C$5:$H$5</c:f>
              <c:numCache>
                <c:formatCode>0%</c:formatCode>
                <c:ptCount val="5"/>
                <c:pt idx="0">
                  <c:v>1.07</c:v>
                </c:pt>
                <c:pt idx="1">
                  <c:v>1.05</c:v>
                </c:pt>
                <c:pt idx="2">
                  <c:v>0.99</c:v>
                </c:pt>
                <c:pt idx="3">
                  <c:v>0.97883109457001594</c:v>
                </c:pt>
                <c:pt idx="4">
                  <c:v>1.1863865841546393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6-8EDB-4515-A1FE-77C5A8411D7A}"/>
            </c:ext>
          </c:extLst>
        </c:ser>
        <c:ser>
          <c:idx val="3"/>
          <c:order val="2"/>
          <c:tx>
            <c:strRef>
              <c:f>'chart,table,writeup'!$A$6</c:f>
              <c:strCache>
                <c:ptCount val="1"/>
                <c:pt idx="0">
                  <c:v>Individual Business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'chart,table,writeup'!$C$3:$H$3</c:f>
              <c:strCache>
                <c:ptCount val="5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</c:strCache>
              <c:extLst/>
            </c:strRef>
          </c:cat>
          <c:val>
            <c:numRef>
              <c:f>'chart,table,writeup'!$C$6:$H$6</c:f>
              <c:numCache>
                <c:formatCode>0%</c:formatCode>
                <c:ptCount val="5"/>
                <c:pt idx="0">
                  <c:v>0.71</c:v>
                </c:pt>
                <c:pt idx="1">
                  <c:v>0.72</c:v>
                </c:pt>
                <c:pt idx="2">
                  <c:v>0.73</c:v>
                </c:pt>
                <c:pt idx="3">
                  <c:v>0.84689818336321443</c:v>
                </c:pt>
                <c:pt idx="4">
                  <c:v>0.95536302682049767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7-8EDB-4515-A1FE-77C5A8411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441856"/>
        <c:axId val="96443392"/>
      </c:lineChart>
      <c:catAx>
        <c:axId val="9644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IN" sz="1600" b="1"/>
            </a:pPr>
            <a:endParaRPr lang="en-US"/>
          </a:p>
        </c:txPr>
        <c:crossAx val="96443392"/>
        <c:crosses val="autoZero"/>
        <c:auto val="1"/>
        <c:lblAlgn val="ctr"/>
        <c:lblOffset val="100"/>
        <c:noMultiLvlLbl val="0"/>
      </c:catAx>
      <c:valAx>
        <c:axId val="96443392"/>
        <c:scaling>
          <c:orientation val="minMax"/>
          <c:max val="1.3"/>
          <c:min val="0.70000000000000062"/>
        </c:scaling>
        <c:delete val="1"/>
        <c:axPos val="l"/>
        <c:numFmt formatCode="0%" sourceLinked="1"/>
        <c:majorTickMark val="out"/>
        <c:minorTickMark val="none"/>
        <c:tickLblPos val="nextTo"/>
        <c:crossAx val="96441856"/>
        <c:crosses val="autoZero"/>
        <c:crossBetween val="between"/>
        <c:majorUnit val="0.1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6.0088992782152233E-2"/>
          <c:y val="0.89972262596023356"/>
          <c:w val="0.87081720253718276"/>
          <c:h val="5.9950575236277129E-2"/>
        </c:manualLayout>
      </c:layout>
      <c:overlay val="0"/>
      <c:txPr>
        <a:bodyPr/>
        <a:lstStyle/>
        <a:p>
          <a:pPr>
            <a:defRPr lang="en-IN" sz="16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60F896-D6D6-44D2-BF88-B846B93990E7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27A2F1-2555-4474-9D6C-00C1E1F714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042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BB9795-B0FB-4B44-90C0-0D646D095904}" type="datetimeFigureOut">
              <a:rPr lang="en-IN" smtClean="0"/>
              <a:t>11-10-2022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18CD0F-C62B-4993-9E28-123F1CF343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89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B9171-B9A8-40AB-BD0D-F73E7F096045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061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A261-94BA-4C1E-9A80-E12051E9477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82C0-BAC9-416C-9BAF-842795914B3A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FA34-E8DF-488D-BC1A-D8947D7060F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0D5-DF66-40F6-87D0-03C7D7C195AE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34447-C22A-4BFE-A916-7FEC3A34A03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3D-4346-466C-B5AB-C233A21AC00F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733B-092F-429D-A586-E032FC408FF0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1C9E-08BA-4615-A96C-4F594114D059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518F1-DBA7-40DF-BE3D-3E293C55D9B9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1BCE3-8CA8-4F18-A80C-54E7E590A204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AEBEA-15CA-4198-8782-0B5D1D0BB65A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76224A-CBBE-4AD5-81B0-4C6F6E92B256}" type="datetime1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153455"/>
            <a:ext cx="7315200" cy="3400257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Issues &amp; Challenges faced by the Health Insurance industry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Insurance Regulatory and Development Authority of India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</a:t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PROTECTION</a:t>
            </a:r>
            <a:endParaRPr lang="en-IN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06205"/>
            <a:ext cx="7315200" cy="6427329"/>
          </a:xfrm>
        </p:spPr>
        <p:txBody>
          <a:bodyPr>
            <a:normAutofit fontScale="85000" lnSpcReduction="20000"/>
          </a:bodyPr>
          <a:lstStyle/>
          <a:p>
            <a:endParaRPr lang="en-IN" sz="2400" dirty="0" smtClean="0"/>
          </a:p>
          <a:p>
            <a:endParaRPr lang="en-IN" sz="2400" dirty="0"/>
          </a:p>
          <a:p>
            <a:endParaRPr lang="en-IN" sz="2400" dirty="0" smtClean="0"/>
          </a:p>
          <a:p>
            <a:endParaRPr lang="en-IN" sz="2400" dirty="0"/>
          </a:p>
          <a:p>
            <a:pPr marL="0" indent="0">
              <a:buNone/>
            </a:pP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Consumer Awareness</a:t>
            </a:r>
            <a:endParaRPr lang="en-I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trust – </a:t>
            </a:r>
            <a:r>
              <a:rPr lang="en-IN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-selling; misleading advertisements</a:t>
            </a: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choice for need-based </a:t>
            </a:r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 and affordability and accessibility issues</a:t>
            </a:r>
            <a:endParaRPr lang="en-IN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Exclusion of Pre-existing  conditions and diseases</a:t>
            </a:r>
          </a:p>
          <a:p>
            <a:r>
              <a:rPr lang="en-IN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Portability related </a:t>
            </a:r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 redress and dispute redress related issues</a:t>
            </a:r>
          </a:p>
          <a:p>
            <a:pPr marL="0" indent="0">
              <a:buNone/>
            </a:pPr>
            <a:endParaRPr lang="en-IN" sz="2400" dirty="0" smtClean="0"/>
          </a:p>
          <a:p>
            <a:endParaRPr lang="en-IN" sz="2400" dirty="0" smtClean="0"/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</a:t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PROTECTION</a:t>
            </a:r>
            <a:endParaRPr lang="en-IN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Underwriting and Rating practices</a:t>
            </a:r>
          </a:p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Denial of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</a:t>
            </a:r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privacy and confidentiality of personal information</a:t>
            </a:r>
          </a:p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automation still not a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</a:t>
            </a: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Claims servicing inefficiencies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</a:t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en-IN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N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IN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4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N" sz="1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N" sz="1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N" sz="1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IN" sz="1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CLAIMS SERVICING</a:t>
            </a:r>
          </a:p>
          <a:p>
            <a:pPr marL="0" indent="0">
              <a:buNone/>
            </a:pPr>
            <a:endParaRPr lang="en-IN" sz="4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Repudiated fully</a:t>
            </a:r>
          </a:p>
          <a:p>
            <a:r>
              <a:rPr lang="en-IN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Repudiated partly</a:t>
            </a:r>
          </a:p>
          <a:p>
            <a:r>
              <a:rPr lang="en-IN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Denial of cashless</a:t>
            </a:r>
          </a:p>
          <a:p>
            <a:r>
              <a:rPr lang="en-IN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Delays in cashless</a:t>
            </a:r>
          </a:p>
          <a:p>
            <a:r>
              <a:rPr lang="en-IN" sz="16000" dirty="0" smtClean="0">
                <a:latin typeface="Arial" panose="020B0604020202020204" pitchFamily="34" charset="0"/>
                <a:cs typeface="Arial" panose="020B0604020202020204" pitchFamily="34" charset="0"/>
              </a:rPr>
              <a:t>Delays in discharge</a:t>
            </a:r>
          </a:p>
          <a:p>
            <a:endParaRPr lang="en-IN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200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dirty="0" smtClean="0"/>
          </a:p>
          <a:p>
            <a:endParaRPr lang="en-IN" b="1" u="sng" dirty="0"/>
          </a:p>
          <a:p>
            <a:endParaRPr lang="en-IN" b="1" u="sng" dirty="0" smtClean="0"/>
          </a:p>
          <a:p>
            <a:endParaRPr lang="en-IN" b="1" u="sng" dirty="0"/>
          </a:p>
          <a:p>
            <a:endParaRPr lang="en-IN" b="1" u="sng" dirty="0" smtClean="0"/>
          </a:p>
          <a:p>
            <a:endParaRPr lang="en-IN" b="1" u="sng" dirty="0"/>
          </a:p>
          <a:p>
            <a:endParaRPr lang="en-IN" b="1" u="sng" dirty="0" smtClean="0"/>
          </a:p>
          <a:p>
            <a:endParaRPr lang="en-IN" b="1" u="sng" dirty="0"/>
          </a:p>
          <a:p>
            <a:endParaRPr lang="en-IN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HEALTH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 INVOLVED IN THE VALUE CHAIN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</a:t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endParaRPr lang="en-IN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sector not regulated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selection and other moral hazards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 epidemiological scenario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Spiralling healthcare costs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0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endParaRPr lang="en-IN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Impediments relating to data collection, collation and analysis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coordination between </a:t>
            </a:r>
            <a:r>
              <a:rPr lang="en-IN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</a:t>
            </a:r>
          </a:p>
          <a:p>
            <a:r>
              <a:rPr lang="en-IN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challenges</a:t>
            </a:r>
          </a:p>
          <a:p>
            <a:r>
              <a:rPr lang="en-IN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challenges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HEALTH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 INVOLVED IN THE VALUE CHAIN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</a:t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PERSPECTIVE</a:t>
            </a:r>
            <a:endParaRPr lang="en-IN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increase Health Insurance Penetration </a:t>
            </a: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Reaching out to the unserved and underserved areas</a:t>
            </a:r>
          </a:p>
          <a:p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 Insurance</a:t>
            </a:r>
          </a:p>
          <a:p>
            <a:r>
              <a:rPr lang="en-IN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</a:t>
            </a:r>
            <a:r>
              <a:rPr lang="en-IN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IN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confidence</a:t>
            </a:r>
          </a:p>
          <a:p>
            <a:pPr marL="0" indent="0">
              <a:buNone/>
            </a:pPr>
            <a:endParaRPr lang="en-IN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 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PERSPECTIVE</a:t>
            </a:r>
            <a:endParaRPr lang="en-IN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both demand side and supply side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 – Regulations and Guidelines</a:t>
            </a: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industry and policyholder related matters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coordination </a:t>
            </a:r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amongst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product </a:t>
            </a:r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related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</a:t>
            </a:r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of simple Over The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Facilitating better distribution</a:t>
            </a:r>
            <a:endParaRPr lang="en-IN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cognizance of lifestyle improvements and wellness related activities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Viability of insurers to discharge liabilities</a:t>
            </a:r>
          </a:p>
          <a:p>
            <a:r>
              <a:rPr lang="en-IN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InsurTech</a:t>
            </a:r>
            <a:r>
              <a:rPr lang="en-IN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Health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Renewability related issues – re-underwriting not allowed</a:t>
            </a:r>
            <a:endParaRPr lang="en-IN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HEALTH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 INVOLVED IN THE VALUE CHAIN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HEALTH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 INVOLVED IN THE VALUE CHAIN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</a:t>
            </a:r>
            <a:br>
              <a:rPr lang="en-IN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AHEAD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971550"/>
            <a:ext cx="7315200" cy="5013198"/>
          </a:xfrm>
        </p:spPr>
        <p:txBody>
          <a:bodyPr>
            <a:normAutofit fontScale="85000" lnSpcReduction="10000"/>
          </a:bodyPr>
          <a:lstStyle/>
          <a:p>
            <a:endParaRPr lang="en-IN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sector needs to be regulated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Ease of doing business for 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</a:t>
            </a:r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r>
              <a:rPr lang="en-IN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product flexibility going 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of a data repository that will enable analytics</a:t>
            </a:r>
          </a:p>
          <a:p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an </a:t>
            </a:r>
            <a:r>
              <a:rPr lang="en-IN" sz="4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IN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-platform</a:t>
            </a:r>
            <a:endParaRPr lang="en-IN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ndian Background Photos, Vectors and PSD Files for Free Download | Png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38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ompass Vision Stock Photo by ©magann 35261859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931" y="1648326"/>
            <a:ext cx="3710113" cy="474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ll types of Insurance - Home | Faceboo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517" y="1648326"/>
            <a:ext cx="3781861" cy="474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zadi Ka Amrit Mahotsav, Ministry of Culture, Government of India">
            <a:extLst>
              <a:ext uri="{FF2B5EF4-FFF2-40B4-BE49-F238E27FC236}">
                <a16:creationId xmlns:a16="http://schemas.microsoft.com/office/drawing/2014/main" id="{D058A342-688A-4416-8988-A7E48E4E6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3" y="1648326"/>
            <a:ext cx="3829735" cy="474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686" y="481264"/>
            <a:ext cx="10026135" cy="76068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India :: Insured India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594" y="194696"/>
            <a:ext cx="1074451" cy="104724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41300" y="3619500"/>
            <a:ext cx="11620500" cy="11811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8800" spc="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8800" spc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254" y="879314"/>
            <a:ext cx="2247145" cy="199088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04235" cy="4601183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TRENDS </a:t>
            </a:r>
            <a:r>
              <a:rPr lang="en-IN" sz="3200" b="1" dirty="0">
                <a:solidFill>
                  <a:schemeClr val="tx1"/>
                </a:solidFill>
              </a:rPr>
              <a:t>IN HEALTH INSURANCE </a:t>
            </a:r>
            <a:r>
              <a:rPr lang="en-IN" sz="3200" b="1" dirty="0" smtClean="0">
                <a:solidFill>
                  <a:schemeClr val="tx1"/>
                </a:solidFill>
              </a:rPr>
              <a:t>PREMIUM</a:t>
            </a:r>
            <a:br>
              <a:rPr lang="en-IN" sz="3200" b="1" dirty="0" smtClean="0">
                <a:solidFill>
                  <a:schemeClr val="tx1"/>
                </a:solidFill>
              </a:rPr>
            </a:br>
            <a:r>
              <a:rPr lang="en-IN" sz="3200" b="1" dirty="0" smtClean="0">
                <a:solidFill>
                  <a:schemeClr val="tx1"/>
                </a:solidFill>
              </a:rPr>
              <a:t>(Excl. PA&amp; Travel)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Share of various classes in No. of Lives Covered (Health excl. PA&amp; Travel)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100-00000800000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Share of various classes in Total Premium </a:t>
            </a:r>
            <a:r>
              <a:rPr lang="en-IN" sz="3200" b="1" dirty="0">
                <a:solidFill>
                  <a:schemeClr val="tx1"/>
                </a:solidFill>
              </a:rPr>
              <a:t>(Health excl. PA&amp; Travel)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8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04235" cy="4601183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</a:rPr>
              <a:t>TRENDS </a:t>
            </a:r>
            <a:r>
              <a:rPr lang="en-IN" sz="3200" b="1" dirty="0">
                <a:solidFill>
                  <a:schemeClr val="tx1"/>
                </a:solidFill>
              </a:rPr>
              <a:t>IN </a:t>
            </a:r>
            <a:r>
              <a:rPr lang="en-IN" sz="3200" b="1" dirty="0" smtClean="0">
                <a:solidFill>
                  <a:schemeClr val="tx1"/>
                </a:solidFill>
              </a:rPr>
              <a:t>ICR OF HEALTH (EXCL. PA &amp; Travel)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3868737" y="863600"/>
          <a:ext cx="7646987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HEALTH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 INVOLVED IN THE VALUE CHAIN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THE REGULATOR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920" y="1123839"/>
            <a:ext cx="3108637" cy="46011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STAKEHOLDERS </a:t>
            </a:r>
            <a:b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HEALTH INSURANCE VALUE CHAIN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681" y="0"/>
            <a:ext cx="1017319" cy="1001433"/>
          </a:xfrm>
          <a:prstGeom prst="rect">
            <a:avLst/>
          </a:prstGeom>
        </p:spPr>
      </p:pic>
      <p:sp>
        <p:nvSpPr>
          <p:cNvPr id="6" name="Google Shape;212;p18"/>
          <p:cNvSpPr txBox="1">
            <a:spLocks/>
          </p:cNvSpPr>
          <p:nvPr/>
        </p:nvSpPr>
        <p:spPr>
          <a:xfrm>
            <a:off x="2281901" y="120492"/>
            <a:ext cx="6848244" cy="626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Fira Sans Extra Condensed Medium"/>
              <a:buNone/>
              <a:defRPr sz="22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defTabSz="1219140">
              <a:buClr>
                <a:srgbClr val="000000"/>
              </a:buClr>
              <a:buSzPts val="1100"/>
              <a:defRPr/>
            </a:pPr>
            <a:r>
              <a:rPr lang="en-US" sz="2933" dirty="0">
                <a:solidFill>
                  <a:srgbClr val="000000"/>
                </a:solidFill>
              </a:rPr>
              <a:t>Health Insurance Ecosystem</a:t>
            </a:r>
          </a:p>
        </p:txBody>
      </p:sp>
      <p:grpSp>
        <p:nvGrpSpPr>
          <p:cNvPr id="7" name="Google Shape;216;p18"/>
          <p:cNvGrpSpPr/>
          <p:nvPr/>
        </p:nvGrpSpPr>
        <p:grpSpPr>
          <a:xfrm>
            <a:off x="4364181" y="2025916"/>
            <a:ext cx="1122219" cy="754883"/>
            <a:chOff x="1783335" y="1268825"/>
            <a:chExt cx="2587264" cy="1393200"/>
          </a:xfrm>
        </p:grpSpPr>
        <p:sp>
          <p:nvSpPr>
            <p:cNvPr id="8" name="Google Shape;217;p18"/>
            <p:cNvSpPr/>
            <p:nvPr/>
          </p:nvSpPr>
          <p:spPr>
            <a:xfrm>
              <a:off x="1957698" y="126882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F59F4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9" name="Google Shape;218;p18"/>
            <p:cNvGrpSpPr/>
            <p:nvPr/>
          </p:nvGrpSpPr>
          <p:grpSpPr>
            <a:xfrm>
              <a:off x="1783335" y="1453016"/>
              <a:ext cx="2587264" cy="1188734"/>
              <a:chOff x="1783335" y="1453016"/>
              <a:chExt cx="2587264" cy="1188734"/>
            </a:xfrm>
          </p:grpSpPr>
          <p:sp>
            <p:nvSpPr>
              <p:cNvPr id="10" name="Google Shape;219;p18"/>
              <p:cNvSpPr txBox="1"/>
              <p:nvPr/>
            </p:nvSpPr>
            <p:spPr>
              <a:xfrm>
                <a:off x="1783335" y="1453016"/>
                <a:ext cx="2587264" cy="11887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r>
                  <a:rPr lang="en" sz="2667" dirty="0">
                    <a:solidFill>
                      <a:srgbClr val="F59F44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IRDAI</a:t>
                </a:r>
                <a:endParaRPr sz="2667" dirty="0">
                  <a:solidFill>
                    <a:srgbClr val="F59F4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1" name="Google Shape;220;p18"/>
              <p:cNvSpPr txBox="1"/>
              <p:nvPr/>
            </p:nvSpPr>
            <p:spPr>
              <a:xfrm>
                <a:off x="2144900" y="1802923"/>
                <a:ext cx="2038500" cy="67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sz="1600" dirty="0">
                  <a:solidFill>
                    <a:sysClr val="windowText" lastClr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5" name="Google Shape;221;p18"/>
          <p:cNvGrpSpPr/>
          <p:nvPr/>
        </p:nvGrpSpPr>
        <p:grpSpPr>
          <a:xfrm>
            <a:off x="9227127" y="2230582"/>
            <a:ext cx="1443216" cy="619548"/>
            <a:chOff x="4773259" y="1261657"/>
            <a:chExt cx="2412902" cy="1420643"/>
          </a:xfrm>
        </p:grpSpPr>
        <p:sp>
          <p:nvSpPr>
            <p:cNvPr id="16" name="Google Shape;222;p18"/>
            <p:cNvSpPr/>
            <p:nvPr/>
          </p:nvSpPr>
          <p:spPr>
            <a:xfrm>
              <a:off x="4773261" y="126882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F5C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7" name="Google Shape;223;p18"/>
            <p:cNvGrpSpPr/>
            <p:nvPr/>
          </p:nvGrpSpPr>
          <p:grpSpPr>
            <a:xfrm>
              <a:off x="4773259" y="1261657"/>
              <a:ext cx="2225691" cy="1420643"/>
              <a:chOff x="4773259" y="1261657"/>
              <a:chExt cx="2225691" cy="1420643"/>
            </a:xfrm>
          </p:grpSpPr>
          <p:sp>
            <p:nvSpPr>
              <p:cNvPr id="18" name="Google Shape;224;p18"/>
              <p:cNvSpPr txBox="1"/>
              <p:nvPr/>
            </p:nvSpPr>
            <p:spPr>
              <a:xfrm>
                <a:off x="4773259" y="1261657"/>
                <a:ext cx="2225691" cy="14206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r>
                  <a:rPr lang="en" sz="2000" dirty="0">
                    <a:solidFill>
                      <a:srgbClr val="F5C945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Insurers</a:t>
                </a:r>
                <a:endParaRPr sz="2000" dirty="0">
                  <a:solidFill>
                    <a:srgbClr val="F5C94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9" name="Google Shape;225;p18"/>
              <p:cNvSpPr txBox="1"/>
              <p:nvPr/>
            </p:nvSpPr>
            <p:spPr>
              <a:xfrm>
                <a:off x="4960450" y="1802923"/>
                <a:ext cx="2038500" cy="67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sz="1600" dirty="0">
                  <a:solidFill>
                    <a:sysClr val="windowText" lastClr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20" name="Google Shape;236;p18"/>
          <p:cNvGrpSpPr/>
          <p:nvPr/>
        </p:nvGrpSpPr>
        <p:grpSpPr>
          <a:xfrm>
            <a:off x="7388815" y="5855727"/>
            <a:ext cx="1242567" cy="836380"/>
            <a:chOff x="549925" y="3133575"/>
            <a:chExt cx="2412900" cy="1393200"/>
          </a:xfrm>
        </p:grpSpPr>
        <p:sp>
          <p:nvSpPr>
            <p:cNvPr id="21" name="Google Shape;237;p18"/>
            <p:cNvSpPr/>
            <p:nvPr/>
          </p:nvSpPr>
          <p:spPr>
            <a:xfrm>
              <a:off x="549925" y="313357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91C57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2" name="Google Shape;238;p18"/>
            <p:cNvGrpSpPr/>
            <p:nvPr/>
          </p:nvGrpSpPr>
          <p:grpSpPr>
            <a:xfrm>
              <a:off x="737138" y="3321874"/>
              <a:ext cx="2038500" cy="1016599"/>
              <a:chOff x="737138" y="3321874"/>
              <a:chExt cx="2038500" cy="1016599"/>
            </a:xfrm>
          </p:grpSpPr>
          <p:sp>
            <p:nvSpPr>
              <p:cNvPr id="23" name="Google Shape;239;p18"/>
              <p:cNvSpPr txBox="1"/>
              <p:nvPr/>
            </p:nvSpPr>
            <p:spPr>
              <a:xfrm>
                <a:off x="737138" y="3321874"/>
                <a:ext cx="2038500" cy="9056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r>
                  <a:rPr lang="en" sz="2667" dirty="0">
                    <a:solidFill>
                      <a:srgbClr val="91C579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TPAs</a:t>
                </a:r>
                <a:endParaRPr sz="2667" dirty="0">
                  <a:solidFill>
                    <a:srgbClr val="91C579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24" name="Google Shape;240;p18"/>
              <p:cNvSpPr txBox="1"/>
              <p:nvPr/>
            </p:nvSpPr>
            <p:spPr>
              <a:xfrm>
                <a:off x="737138" y="3667673"/>
                <a:ext cx="2038500" cy="67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sz="1600" dirty="0">
                  <a:solidFill>
                    <a:sysClr val="windowText" lastClr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25" name="Google Shape;226;p18"/>
          <p:cNvGrpSpPr/>
          <p:nvPr/>
        </p:nvGrpSpPr>
        <p:grpSpPr>
          <a:xfrm>
            <a:off x="9758608" y="5474524"/>
            <a:ext cx="2045467" cy="1104539"/>
            <a:chOff x="3104765" y="2411313"/>
            <a:chExt cx="2976985" cy="2115462"/>
          </a:xfrm>
        </p:grpSpPr>
        <p:sp>
          <p:nvSpPr>
            <p:cNvPr id="26" name="Google Shape;227;p18"/>
            <p:cNvSpPr/>
            <p:nvPr/>
          </p:nvSpPr>
          <p:spPr>
            <a:xfrm>
              <a:off x="3365488" y="313357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67C2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7" name="Google Shape;228;p18"/>
            <p:cNvGrpSpPr/>
            <p:nvPr/>
          </p:nvGrpSpPr>
          <p:grpSpPr>
            <a:xfrm>
              <a:off x="3104765" y="2411313"/>
              <a:ext cx="2976985" cy="2115461"/>
              <a:chOff x="3104765" y="2411313"/>
              <a:chExt cx="2976985" cy="2115461"/>
            </a:xfrm>
          </p:grpSpPr>
          <p:sp>
            <p:nvSpPr>
              <p:cNvPr id="28" name="Google Shape;229;p18"/>
              <p:cNvSpPr txBox="1"/>
              <p:nvPr/>
            </p:nvSpPr>
            <p:spPr>
              <a:xfrm>
                <a:off x="3552688" y="3321874"/>
                <a:ext cx="2038500" cy="9461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sz="2667" dirty="0">
                  <a:solidFill>
                    <a:srgbClr val="67C2C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29" name="Google Shape;230;p18"/>
              <p:cNvSpPr txBox="1"/>
              <p:nvPr/>
            </p:nvSpPr>
            <p:spPr>
              <a:xfrm>
                <a:off x="3104765" y="2411313"/>
                <a:ext cx="2976985" cy="21154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lang="en-US" dirty="0" smtClean="0">
                  <a:solidFill>
                    <a:srgbClr val="91C579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Roboto"/>
                </a:endParaRPr>
              </a:p>
              <a:p>
                <a:pPr algn="ctr" defTabSz="1219140">
                  <a:defRPr/>
                </a:pPr>
                <a:r>
                  <a:rPr lang="en-US" dirty="0" smtClean="0">
                    <a:solidFill>
                      <a:srgbClr val="91C579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Roboto"/>
                  </a:rPr>
                  <a:t>Health </a:t>
                </a:r>
                <a:r>
                  <a:rPr lang="en-US" dirty="0">
                    <a:solidFill>
                      <a:srgbClr val="91C579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Roboto"/>
                  </a:rPr>
                  <a:t>Care Providers</a:t>
                </a:r>
                <a:endParaRPr dirty="0">
                  <a:solidFill>
                    <a:srgbClr val="91C579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Roboto"/>
                </a:endParaRPr>
              </a:p>
            </p:txBody>
          </p:sp>
        </p:grpSp>
      </p:grpSp>
      <p:grpSp>
        <p:nvGrpSpPr>
          <p:cNvPr id="36" name="Google Shape;221;p18"/>
          <p:cNvGrpSpPr/>
          <p:nvPr/>
        </p:nvGrpSpPr>
        <p:grpSpPr>
          <a:xfrm>
            <a:off x="7498349" y="4057906"/>
            <a:ext cx="2450380" cy="591412"/>
            <a:chOff x="4773259" y="1261657"/>
            <a:chExt cx="2412902" cy="1420643"/>
          </a:xfrm>
        </p:grpSpPr>
        <p:sp>
          <p:nvSpPr>
            <p:cNvPr id="37" name="Google Shape;222;p18"/>
            <p:cNvSpPr/>
            <p:nvPr/>
          </p:nvSpPr>
          <p:spPr>
            <a:xfrm>
              <a:off x="4773261" y="126882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F5C94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Google Shape;224;p18"/>
            <p:cNvSpPr txBox="1"/>
            <p:nvPr/>
          </p:nvSpPr>
          <p:spPr>
            <a:xfrm>
              <a:off x="4773259" y="1261657"/>
              <a:ext cx="2225690" cy="14206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40">
                <a:defRPr/>
              </a:pPr>
              <a:r>
                <a:rPr lang="en-US" sz="2667" dirty="0">
                  <a:solidFill>
                    <a:srgbClr val="F5C945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Policyholder</a:t>
              </a:r>
              <a:endParaRPr sz="2667" dirty="0">
                <a:solidFill>
                  <a:srgbClr val="F5C945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47" name="Google Shape;226;p18"/>
          <p:cNvGrpSpPr/>
          <p:nvPr/>
        </p:nvGrpSpPr>
        <p:grpSpPr>
          <a:xfrm>
            <a:off x="6387566" y="1001433"/>
            <a:ext cx="2562469" cy="783834"/>
            <a:chOff x="3365488" y="3133575"/>
            <a:chExt cx="2412900" cy="1393200"/>
          </a:xfrm>
        </p:grpSpPr>
        <p:sp>
          <p:nvSpPr>
            <p:cNvPr id="48" name="Google Shape;227;p18"/>
            <p:cNvSpPr/>
            <p:nvPr/>
          </p:nvSpPr>
          <p:spPr>
            <a:xfrm>
              <a:off x="3365488" y="313357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67C2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49" name="Google Shape;228;p18"/>
            <p:cNvGrpSpPr/>
            <p:nvPr/>
          </p:nvGrpSpPr>
          <p:grpSpPr>
            <a:xfrm>
              <a:off x="3552686" y="3321874"/>
              <a:ext cx="2225702" cy="1016601"/>
              <a:chOff x="3552686" y="3321874"/>
              <a:chExt cx="2225702" cy="1016601"/>
            </a:xfrm>
          </p:grpSpPr>
          <p:sp>
            <p:nvSpPr>
              <p:cNvPr id="50" name="Google Shape;229;p18"/>
              <p:cNvSpPr txBox="1"/>
              <p:nvPr/>
            </p:nvSpPr>
            <p:spPr>
              <a:xfrm>
                <a:off x="3552688" y="3321874"/>
                <a:ext cx="2038500" cy="9461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sz="2667" dirty="0">
                  <a:solidFill>
                    <a:srgbClr val="67C2C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51" name="Google Shape;230;p18"/>
              <p:cNvSpPr txBox="1"/>
              <p:nvPr/>
            </p:nvSpPr>
            <p:spPr>
              <a:xfrm>
                <a:off x="3552686" y="3527150"/>
                <a:ext cx="2225702" cy="8113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r>
                  <a:rPr lang="en-US" sz="2667" dirty="0">
                    <a:solidFill>
                      <a:srgbClr val="91C579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Roboto"/>
                  </a:rPr>
                  <a:t>Government</a:t>
                </a:r>
                <a:endParaRPr sz="2667" dirty="0">
                  <a:solidFill>
                    <a:srgbClr val="91C579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Roboto"/>
                </a:endParaRPr>
              </a:p>
            </p:txBody>
          </p:sp>
        </p:grpSp>
      </p:grpSp>
      <p:cxnSp>
        <p:nvCxnSpPr>
          <p:cNvPr id="115" name="Straight Arrow Connector 114"/>
          <p:cNvCxnSpPr>
            <a:endCxn id="16" idx="1"/>
          </p:cNvCxnSpPr>
          <p:nvPr/>
        </p:nvCxnSpPr>
        <p:spPr>
          <a:xfrm>
            <a:off x="7388816" y="1634838"/>
            <a:ext cx="1838313" cy="902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endCxn id="10" idx="3"/>
          </p:cNvCxnSpPr>
          <p:nvPr/>
        </p:nvCxnSpPr>
        <p:spPr>
          <a:xfrm flipH="1">
            <a:off x="5486401" y="1647496"/>
            <a:ext cx="1830673" cy="80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oogle Shape;216;p18"/>
          <p:cNvGrpSpPr/>
          <p:nvPr/>
        </p:nvGrpSpPr>
        <p:grpSpPr>
          <a:xfrm>
            <a:off x="5862439" y="2650540"/>
            <a:ext cx="3252710" cy="1242807"/>
            <a:chOff x="1920665" y="-362640"/>
            <a:chExt cx="2967423" cy="3950612"/>
          </a:xfrm>
        </p:grpSpPr>
        <p:sp>
          <p:nvSpPr>
            <p:cNvPr id="124" name="Google Shape;217;p18"/>
            <p:cNvSpPr/>
            <p:nvPr/>
          </p:nvSpPr>
          <p:spPr>
            <a:xfrm>
              <a:off x="1957697" y="1268825"/>
              <a:ext cx="2634619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F59F4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126" name="Google Shape;219;p18"/>
            <p:cNvSpPr txBox="1"/>
            <p:nvPr/>
          </p:nvSpPr>
          <p:spPr>
            <a:xfrm>
              <a:off x="1920665" y="-362640"/>
              <a:ext cx="2967423" cy="3950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40">
                <a:defRPr/>
              </a:pPr>
              <a:endParaRPr lang="en" sz="2000" dirty="0" smtClean="0">
                <a:solidFill>
                  <a:srgbClr val="F59F4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 defTabSz="1219140">
                <a:defRPr/>
              </a:pPr>
              <a:r>
                <a:rPr lang="en" sz="2000" dirty="0" smtClean="0">
                  <a:solidFill>
                    <a:srgbClr val="F59F4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Distribution </a:t>
              </a:r>
              <a:r>
                <a:rPr lang="en" sz="2000" dirty="0">
                  <a:solidFill>
                    <a:srgbClr val="F59F44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channels</a:t>
              </a:r>
              <a:endParaRPr sz="2000" dirty="0">
                <a:solidFill>
                  <a:srgbClr val="F59F44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cxnSp>
        <p:nvCxnSpPr>
          <p:cNvPr id="135" name="Straight Arrow Connector 134"/>
          <p:cNvCxnSpPr/>
          <p:nvPr/>
        </p:nvCxnSpPr>
        <p:spPr>
          <a:xfrm flipH="1">
            <a:off x="8790941" y="3389531"/>
            <a:ext cx="436187" cy="34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flipV="1">
            <a:off x="9227125" y="2850130"/>
            <a:ext cx="3" cy="5394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8" idx="2"/>
          </p:cNvCxnSpPr>
          <p:nvPr/>
        </p:nvCxnSpPr>
        <p:spPr>
          <a:xfrm flipV="1">
            <a:off x="4963105" y="2780799"/>
            <a:ext cx="0" cy="643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26" idx="1"/>
          </p:cNvCxnSpPr>
          <p:nvPr/>
        </p:nvCxnSpPr>
        <p:spPr>
          <a:xfrm flipV="1">
            <a:off x="4963106" y="3408699"/>
            <a:ext cx="899333" cy="15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7647708" y="3653623"/>
            <a:ext cx="0" cy="342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oogle Shape;231;p18"/>
          <p:cNvGrpSpPr/>
          <p:nvPr/>
        </p:nvGrpSpPr>
        <p:grpSpPr>
          <a:xfrm>
            <a:off x="3616189" y="5725021"/>
            <a:ext cx="1038939" cy="675779"/>
            <a:chOff x="6181051" y="3133575"/>
            <a:chExt cx="2412900" cy="1393200"/>
          </a:xfrm>
        </p:grpSpPr>
        <p:sp>
          <p:nvSpPr>
            <p:cNvPr id="188" name="Google Shape;232;p18"/>
            <p:cNvSpPr/>
            <p:nvPr/>
          </p:nvSpPr>
          <p:spPr>
            <a:xfrm>
              <a:off x="6181051" y="313357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699D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89" name="Google Shape;233;p18"/>
            <p:cNvGrpSpPr/>
            <p:nvPr/>
          </p:nvGrpSpPr>
          <p:grpSpPr>
            <a:xfrm>
              <a:off x="6368238" y="3321874"/>
              <a:ext cx="2038500" cy="1016600"/>
              <a:chOff x="6368238" y="3321874"/>
              <a:chExt cx="2038500" cy="1016600"/>
            </a:xfrm>
          </p:grpSpPr>
          <p:sp>
            <p:nvSpPr>
              <p:cNvPr id="190" name="Google Shape;234;p18"/>
              <p:cNvSpPr txBox="1"/>
              <p:nvPr/>
            </p:nvSpPr>
            <p:spPr>
              <a:xfrm>
                <a:off x="6368238" y="3321874"/>
                <a:ext cx="2038500" cy="101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r>
                  <a:rPr lang="en" sz="2667" dirty="0">
                    <a:solidFill>
                      <a:srgbClr val="699DC2"/>
                    </a:solidFill>
                    <a:latin typeface="Fira Sans Extra Condensed Medium"/>
                    <a:ea typeface="Fira Sans Extra Condensed Medium"/>
                    <a:cs typeface="Fira Sans Extra Condensed Medium"/>
                    <a:sym typeface="Fira Sans Extra Condensed Medium"/>
                  </a:rPr>
                  <a:t>IIB</a:t>
                </a:r>
                <a:endParaRPr sz="2667" dirty="0">
                  <a:solidFill>
                    <a:srgbClr val="699DC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endParaRPr>
              </a:p>
            </p:txBody>
          </p:sp>
          <p:sp>
            <p:nvSpPr>
              <p:cNvPr id="191" name="Google Shape;235;p18"/>
              <p:cNvSpPr txBox="1"/>
              <p:nvPr/>
            </p:nvSpPr>
            <p:spPr>
              <a:xfrm>
                <a:off x="6368238" y="3667673"/>
                <a:ext cx="2038500" cy="67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40">
                  <a:defRPr/>
                </a:pPr>
                <a:endParaRPr sz="1600" dirty="0">
                  <a:solidFill>
                    <a:sysClr val="windowText" lastClr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cxnSp>
        <p:nvCxnSpPr>
          <p:cNvPr id="206" name="Straight Arrow Connector 205"/>
          <p:cNvCxnSpPr>
            <a:stCxn id="21" idx="3"/>
          </p:cNvCxnSpPr>
          <p:nvPr/>
        </p:nvCxnSpPr>
        <p:spPr>
          <a:xfrm flipV="1">
            <a:off x="8631381" y="6240624"/>
            <a:ext cx="1306368" cy="332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oogle Shape;231;p18"/>
          <p:cNvGrpSpPr/>
          <p:nvPr/>
        </p:nvGrpSpPr>
        <p:grpSpPr>
          <a:xfrm>
            <a:off x="4669593" y="5725021"/>
            <a:ext cx="1988352" cy="787459"/>
            <a:chOff x="5305566" y="3133575"/>
            <a:chExt cx="4035170" cy="1393200"/>
          </a:xfrm>
        </p:grpSpPr>
        <p:sp>
          <p:nvSpPr>
            <p:cNvPr id="216" name="Google Shape;232;p18"/>
            <p:cNvSpPr/>
            <p:nvPr/>
          </p:nvSpPr>
          <p:spPr>
            <a:xfrm>
              <a:off x="6181051" y="3133575"/>
              <a:ext cx="2412900" cy="13932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FFFF"/>
                </a:gs>
                <a:gs pos="100000">
                  <a:srgbClr val="F3F3F3"/>
                </a:gs>
              </a:gsLst>
              <a:lin ang="5400012" scaled="0"/>
            </a:gradFill>
            <a:ln w="76200" cap="flat" cmpd="sng">
              <a:solidFill>
                <a:srgbClr val="699DC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40">
                <a:defRPr/>
              </a:pPr>
              <a:endParaRPr sz="2400">
                <a:solidFill>
                  <a:sysClr val="windowText" lastClr="000000"/>
                </a:solidFill>
              </a:endParaRPr>
            </a:p>
          </p:txBody>
        </p:sp>
        <p:sp>
          <p:nvSpPr>
            <p:cNvPr id="218" name="Google Shape;234;p18"/>
            <p:cNvSpPr txBox="1"/>
            <p:nvPr/>
          </p:nvSpPr>
          <p:spPr>
            <a:xfrm>
              <a:off x="5305566" y="3321874"/>
              <a:ext cx="4035170" cy="1016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40">
                <a:defRPr/>
              </a:pPr>
              <a:r>
                <a:rPr lang="en" sz="2000" dirty="0">
                  <a:solidFill>
                    <a:srgbClr val="699DC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Industry Bodies</a:t>
              </a:r>
              <a:endParaRPr sz="2000" dirty="0">
                <a:solidFill>
                  <a:srgbClr val="699DC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cxnSp>
        <p:nvCxnSpPr>
          <p:cNvPr id="238" name="Straight Connector 237"/>
          <p:cNvCxnSpPr/>
          <p:nvPr/>
        </p:nvCxnSpPr>
        <p:spPr>
          <a:xfrm>
            <a:off x="3965984" y="4908165"/>
            <a:ext cx="18816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>
            <a:off x="3965984" y="4852960"/>
            <a:ext cx="1" cy="872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/>
          <p:nvPr/>
        </p:nvCxnSpPr>
        <p:spPr>
          <a:xfrm>
            <a:off x="5798363" y="4888452"/>
            <a:ext cx="0" cy="836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/>
          <p:nvPr/>
        </p:nvCxnSpPr>
        <p:spPr>
          <a:xfrm>
            <a:off x="5532603" y="2466630"/>
            <a:ext cx="3628764" cy="737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8" idx="2"/>
          </p:cNvCxnSpPr>
          <p:nvPr/>
        </p:nvCxnSpPr>
        <p:spPr>
          <a:xfrm>
            <a:off x="4963106" y="2780799"/>
            <a:ext cx="20765" cy="20654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>
          <a:xfrm>
            <a:off x="9009035" y="4734586"/>
            <a:ext cx="1071795" cy="106053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V="1">
            <a:off x="8275357" y="4726146"/>
            <a:ext cx="674679" cy="10902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 flipV="1">
            <a:off x="9758608" y="2850130"/>
            <a:ext cx="0" cy="11464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HEALTH INSURANCE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STAKEHOLDERS INVOLVED IN THE VALUE CHAIN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POLICYHOLDER PROTECTION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INSURERS’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REGULATOR’S PERSPECTIVE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AHEAD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49" y="106206"/>
            <a:ext cx="1074451" cy="10472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319</TotalTime>
  <Words>497</Words>
  <Application>Microsoft Office PowerPoint</Application>
  <PresentationFormat>Widescreen</PresentationFormat>
  <Paragraphs>187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Corbel</vt:lpstr>
      <vt:lpstr>Fira Sans Extra Condensed Medium</vt:lpstr>
      <vt:lpstr>Roboto</vt:lpstr>
      <vt:lpstr>Wingdings 2</vt:lpstr>
      <vt:lpstr>Frame</vt:lpstr>
      <vt:lpstr>Issues &amp; Challenges faced by the Health Insurance industry</vt:lpstr>
      <vt:lpstr>POINTS   OF   DISCUSSION</vt:lpstr>
      <vt:lpstr>TRENDS IN HEALTH INSURANCE PREMIUM (Excl. PA&amp; Travel)</vt:lpstr>
      <vt:lpstr>Share of various classes in No. of Lives Covered (Health excl. PA&amp; Travel)</vt:lpstr>
      <vt:lpstr>Share of various classes in Total Premium (Health excl. PA&amp; Travel)</vt:lpstr>
      <vt:lpstr>TRENDS IN ICR OF HEALTH (EXCL. PA &amp; Travel)</vt:lpstr>
      <vt:lpstr>POINTS   OF   DISCUSSION</vt:lpstr>
      <vt:lpstr>STAKEHOLDERS  IN THE HEALTH INSURANCE VALUE CHAIN</vt:lpstr>
      <vt:lpstr>POINTS   OF   DISCUSSION</vt:lpstr>
      <vt:lpstr>POLICYHOLDER    PROTECTION</vt:lpstr>
      <vt:lpstr>POLICYHOLDER    PROTECTION</vt:lpstr>
      <vt:lpstr>POLICYHOLDER   PROTECTION</vt:lpstr>
      <vt:lpstr>POINTS   OF   DISCUSSION</vt:lpstr>
      <vt:lpstr>INSURERS’    PERSPECTIVE</vt:lpstr>
      <vt:lpstr>INSURERS’    PERSPECTIVE</vt:lpstr>
      <vt:lpstr>POINTS   OF   DISCUSSION</vt:lpstr>
      <vt:lpstr> REGULATOR’S    PERSPECTIVE</vt:lpstr>
      <vt:lpstr>REGULATOR’S    PERSPECTIVE</vt:lpstr>
      <vt:lpstr>POINTS   OF   DISCUSSION</vt:lpstr>
      <vt:lpstr>LOOKING   AHEAD</vt:lpstr>
      <vt:lpstr>Independent India :: Insured India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&amp; Challenges faced by the Health Insurance industry</dc:title>
  <dc:creator>YPriyaB</dc:creator>
  <cp:lastModifiedBy>YPriyaB</cp:lastModifiedBy>
  <cp:revision>111</cp:revision>
  <cp:lastPrinted>2022-10-10T11:59:48Z</cp:lastPrinted>
  <dcterms:created xsi:type="dcterms:W3CDTF">2022-09-30T07:44:21Z</dcterms:created>
  <dcterms:modified xsi:type="dcterms:W3CDTF">2022-10-11T12:37:16Z</dcterms:modified>
</cp:coreProperties>
</file>