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5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6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3" r:id="rId3"/>
    <p:sldMasterId id="2147483721" r:id="rId4"/>
    <p:sldMasterId id="2147483733" r:id="rId5"/>
    <p:sldMasterId id="2147483829" r:id="rId6"/>
    <p:sldMasterId id="2147483865" r:id="rId7"/>
  </p:sldMasterIdLst>
  <p:notesMasterIdLst>
    <p:notesMasterId r:id="rId32"/>
  </p:notesMasterIdLst>
  <p:sldIdLst>
    <p:sldId id="260" r:id="rId8"/>
    <p:sldId id="430" r:id="rId9"/>
    <p:sldId id="336" r:id="rId10"/>
    <p:sldId id="384" r:id="rId11"/>
    <p:sldId id="429" r:id="rId12"/>
    <p:sldId id="397" r:id="rId13"/>
    <p:sldId id="440" r:id="rId14"/>
    <p:sldId id="382" r:id="rId15"/>
    <p:sldId id="400" r:id="rId16"/>
    <p:sldId id="425" r:id="rId17"/>
    <p:sldId id="402" r:id="rId18"/>
    <p:sldId id="431" r:id="rId19"/>
    <p:sldId id="426" r:id="rId20"/>
    <p:sldId id="415" r:id="rId21"/>
    <p:sldId id="432" r:id="rId22"/>
    <p:sldId id="433" r:id="rId23"/>
    <p:sldId id="436" r:id="rId24"/>
    <p:sldId id="437" r:id="rId25"/>
    <p:sldId id="441" r:id="rId26"/>
    <p:sldId id="438" r:id="rId27"/>
    <p:sldId id="435" r:id="rId28"/>
    <p:sldId id="427" r:id="rId29"/>
    <p:sldId id="439" r:id="rId30"/>
    <p:sldId id="27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87034" autoAdjust="0"/>
  </p:normalViewPr>
  <p:slideViewPr>
    <p:cSldViewPr>
      <p:cViewPr varScale="1">
        <p:scale>
          <a:sx n="64" d="100"/>
          <a:sy n="64" d="100"/>
        </p:scale>
        <p:origin x="-15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aikashaikh\Desktop\IFS\Previous%20presentation\analytic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aikashaikh\Desktop\IFS\Previous%20presentation\analytic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Tanmeet.Kaur\Desktop\IFS\Data%20for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Health care funding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30199986063689"/>
          <c:y val="0.1136112883699017"/>
          <c:w val="0.80896720321464233"/>
          <c:h val="0.79099318115402628"/>
        </c:manualLayout>
      </c:layout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References!$A$9:$A$11</c:f>
              <c:strCache>
                <c:ptCount val="3"/>
                <c:pt idx="0">
                  <c:v>Government</c:v>
                </c:pt>
                <c:pt idx="1">
                  <c:v>Out of Pocket</c:v>
                </c:pt>
                <c:pt idx="2">
                  <c:v>Insurance</c:v>
                </c:pt>
              </c:strCache>
            </c:strRef>
          </c:cat>
          <c:val>
            <c:numRef>
              <c:f>References!$B$9:$B$11</c:f>
              <c:numCache>
                <c:formatCode>0%</c:formatCode>
                <c:ptCount val="3"/>
                <c:pt idx="0">
                  <c:v>0.33000000000000057</c:v>
                </c:pt>
                <c:pt idx="1">
                  <c:v>0.57619999999999993</c:v>
                </c:pt>
                <c:pt idx="2">
                  <c:v>9.3800000000000258E-2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2732864144194351"/>
          <c:y val="0.40575278118590585"/>
          <c:w val="0.16382180103593255"/>
          <c:h val="0.28730183084686106"/>
        </c:manualLayout>
      </c:layout>
      <c:overlay val="0"/>
      <c:txPr>
        <a:bodyPr/>
        <a:lstStyle/>
        <a:p>
          <a:pPr>
            <a:defRPr sz="14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General insurance penetration</a:t>
            </a:r>
            <a:r>
              <a:rPr lang="en-US" sz="1100" baseline="100000" dirty="0" smtClean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endParaRPr lang="en-IN" baseline="1000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0769230769230792E-2"/>
          <c:y val="3.6363636363636362E-2"/>
          <c:w val="0.94358974358974368"/>
          <c:h val="0.68541899308041043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dLbls>
            <c:dLbl>
              <c:idx val="0"/>
              <c:layout>
                <c:manualLayout>
                  <c:x val="-2.4875621890547265E-2"/>
                  <c:y val="-3.03030303030303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9800995024875704E-2"/>
                  <c:y val="3.6363636363636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9800995024875704E-2"/>
                  <c:y val="-1.5151515151515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2288753084968857E-2"/>
                  <c:y val="3.9393939393939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2288557213930364E-2"/>
                  <c:y val="-2.1212121212121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2288557213930364E-2"/>
                  <c:y val="4.5454545454545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2288557213930364E-2"/>
                  <c:y val="3.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7412935323382995E-2"/>
                  <c:y val="3.03030303030303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9850746268656716E-2"/>
                  <c:y val="-3.03030303030303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"/>
                  <c:y val="3.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Sheet3!$A$3:$A$12</c:f>
              <c:strCache>
                <c:ptCount val="10"/>
                <c:pt idx="0">
                  <c:v>France</c:v>
                </c:pt>
                <c:pt idx="1">
                  <c:v>South Africa</c:v>
                </c:pt>
                <c:pt idx="2">
                  <c:v>Switzerland</c:v>
                </c:pt>
                <c:pt idx="3">
                  <c:v>United Kingdom</c:v>
                </c:pt>
                <c:pt idx="4">
                  <c:v>United States</c:v>
                </c:pt>
                <c:pt idx="5">
                  <c:v>Hong Kong</c:v>
                </c:pt>
                <c:pt idx="6">
                  <c:v>India#</c:v>
                </c:pt>
                <c:pt idx="7">
                  <c:v>Japan#</c:v>
                </c:pt>
                <c:pt idx="8">
                  <c:v>South Korea#</c:v>
                </c:pt>
                <c:pt idx="9">
                  <c:v>Taiwan</c:v>
                </c:pt>
              </c:strCache>
            </c:strRef>
          </c:cat>
          <c:val>
            <c:numRef>
              <c:f>Sheet3!$B$3:$B$12</c:f>
              <c:numCache>
                <c:formatCode>General</c:formatCode>
                <c:ptCount val="10"/>
                <c:pt idx="0">
                  <c:v>3.1</c:v>
                </c:pt>
                <c:pt idx="1">
                  <c:v>2.7</c:v>
                </c:pt>
                <c:pt idx="2">
                  <c:v>4.0999999999999996</c:v>
                </c:pt>
                <c:pt idx="3">
                  <c:v>2.6</c:v>
                </c:pt>
                <c:pt idx="4">
                  <c:v>4.3</c:v>
                </c:pt>
                <c:pt idx="5">
                  <c:v>1.4</c:v>
                </c:pt>
                <c:pt idx="6">
                  <c:v>0.70000000000000062</c:v>
                </c:pt>
                <c:pt idx="7">
                  <c:v>2.4</c:v>
                </c:pt>
                <c:pt idx="8">
                  <c:v>4.0999999999999996</c:v>
                </c:pt>
                <c:pt idx="9">
                  <c:v>3.3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65568"/>
        <c:axId val="97967104"/>
      </c:lineChart>
      <c:catAx>
        <c:axId val="97965568"/>
        <c:scaling>
          <c:orientation val="minMax"/>
        </c:scaling>
        <c:delete val="0"/>
        <c:axPos val="b"/>
        <c:numFmt formatCode="General" sourceLinked="0"/>
        <c:majorTickMark val="in"/>
        <c:minorTickMark val="none"/>
        <c:tickLblPos val="nextTo"/>
        <c:txPr>
          <a:bodyPr rot="-5400000" vert="horz"/>
          <a:lstStyle/>
          <a:p>
            <a: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7967104"/>
        <c:crosses val="autoZero"/>
        <c:auto val="1"/>
        <c:lblAlgn val="ctr"/>
        <c:lblOffset val="100"/>
        <c:noMultiLvlLbl val="0"/>
      </c:catAx>
      <c:valAx>
        <c:axId val="979671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9796556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indent="0">
              <a:buNone/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Annual growth in premiums</a:t>
            </a:r>
            <a:r>
              <a:rPr lang="en-IN" sz="1200" kern="1200" baseline="100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endParaRPr lang="en-IN" sz="1600" dirty="0" smtClean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0555555555555561E-2"/>
          <c:y val="0.1565048118985127"/>
          <c:w val="0.91275918635170639"/>
          <c:h val="0.65217556138816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'Premium Growth'!$F$10</c:f>
              <c:strCache>
                <c:ptCount val="1"/>
                <c:pt idx="0">
                  <c:v>Health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'Premium Growth'!$G$9:$K$9</c:f>
              <c:strCache>
                <c:ptCount val="5"/>
                <c:pt idx="0">
                  <c:v>2010 - 11</c:v>
                </c:pt>
                <c:pt idx="1">
                  <c:v>2011 - 12</c:v>
                </c:pt>
                <c:pt idx="2">
                  <c:v>2012 - 13</c:v>
                </c:pt>
                <c:pt idx="3">
                  <c:v>2013 - 14</c:v>
                </c:pt>
                <c:pt idx="4">
                  <c:v>2014 - 15</c:v>
                </c:pt>
              </c:strCache>
            </c:strRef>
          </c:cat>
          <c:val>
            <c:numRef>
              <c:f>'Premium Growth'!$G$10:$K$10</c:f>
              <c:numCache>
                <c:formatCode>0%</c:formatCode>
                <c:ptCount val="5"/>
                <c:pt idx="0">
                  <c:v>0.36862899851093467</c:v>
                </c:pt>
                <c:pt idx="1">
                  <c:v>0.17326085820310455</c:v>
                </c:pt>
                <c:pt idx="2">
                  <c:v>0.16572226181990971</c:v>
                </c:pt>
                <c:pt idx="3">
                  <c:v>0.25052035299932235</c:v>
                </c:pt>
                <c:pt idx="4">
                  <c:v>0.15289389419621932</c:v>
                </c:pt>
              </c:numCache>
            </c:numRef>
          </c:val>
        </c:ser>
        <c:ser>
          <c:idx val="1"/>
          <c:order val="1"/>
          <c:tx>
            <c:strRef>
              <c:f>'Premium Growth'!$F$11</c:f>
              <c:strCache>
                <c:ptCount val="1"/>
                <c:pt idx="0">
                  <c:v>GI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'Premium Growth'!$G$9:$K$9</c:f>
              <c:strCache>
                <c:ptCount val="5"/>
                <c:pt idx="0">
                  <c:v>2010 - 11</c:v>
                </c:pt>
                <c:pt idx="1">
                  <c:v>2011 - 12</c:v>
                </c:pt>
                <c:pt idx="2">
                  <c:v>2012 - 13</c:v>
                </c:pt>
                <c:pt idx="3">
                  <c:v>2013 - 14</c:v>
                </c:pt>
                <c:pt idx="4">
                  <c:v>2014 - 15</c:v>
                </c:pt>
              </c:strCache>
            </c:strRef>
          </c:cat>
          <c:val>
            <c:numRef>
              <c:f>'Premium Growth'!$G$11:$K$11</c:f>
              <c:numCache>
                <c:formatCode>0%</c:formatCode>
                <c:ptCount val="5"/>
                <c:pt idx="0">
                  <c:v>0.19117565512793178</c:v>
                </c:pt>
                <c:pt idx="1">
                  <c:v>0.26182877017378242</c:v>
                </c:pt>
                <c:pt idx="2">
                  <c:v>0.19743497250122774</c:v>
                </c:pt>
                <c:pt idx="3">
                  <c:v>8.6435205621368416E-2</c:v>
                </c:pt>
                <c:pt idx="4">
                  <c:v>6.9902969940067977E-2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9484800"/>
        <c:axId val="99486336"/>
      </c:barChart>
      <c:catAx>
        <c:axId val="9948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9486336"/>
        <c:crosses val="autoZero"/>
        <c:auto val="1"/>
        <c:lblAlgn val="ctr"/>
        <c:lblOffset val="100"/>
        <c:noMultiLvlLbl val="0"/>
      </c:catAx>
      <c:valAx>
        <c:axId val="994863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99484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2.6648075240594944E-2"/>
          <c:y val="0.8794674103237099"/>
          <c:w val="0.96136570428696366"/>
          <c:h val="0.119214056576261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335CBD-E460-479F-8994-DF74B90F7CF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93AB509-EC80-4E3D-9FD3-FFBF6AF22320}">
      <dgm:prSet phldrT="[Text]" custT="1"/>
      <dgm:spPr/>
      <dgm:t>
        <a:bodyPr/>
        <a:lstStyle/>
        <a:p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Status of HI: 2001</a:t>
          </a:r>
          <a:endParaRPr lang="en-IN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0916B3-E57B-479A-83F9-FC89632AC0E6}" type="parTrans" cxnId="{07DB3CF6-62DC-4F0D-9D12-4F91098F0E63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EB6496-3D2E-45B3-AF27-48CFCFE7046B}" type="sibTrans" cxnId="{07DB3CF6-62DC-4F0D-9D12-4F91098F0E63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124F85-49FB-4C74-8993-DADE047D9DE5}">
      <dgm:prSet phldrT="[Text]" custT="1"/>
      <dgm:spPr/>
      <dgm:t>
        <a:bodyPr/>
        <a:lstStyle/>
        <a:p>
          <a:pPr algn="l"/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Sales through agents only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8FE033-6814-4047-915F-E3AE2AAEC381}" type="parTrans" cxnId="{8DCD1D89-49AA-48EA-A24B-A85659CDB7E4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290E3F-F4C4-4804-A63D-5A65F01E4517}" type="sibTrans" cxnId="{8DCD1D89-49AA-48EA-A24B-A85659CDB7E4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34130C-8FCE-4D1C-A9BD-F07FDB32F4FD}">
      <dgm:prSet phldrT="[Text]" custT="1"/>
      <dgm:spPr/>
      <dgm:t>
        <a:bodyPr/>
        <a:lstStyle/>
        <a:p>
          <a:pPr algn="l"/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Paper based policy issuance &amp; claims processing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CB9CC0-DC68-4C33-BA1D-851BFB6C3CCE}" type="parTrans" cxnId="{50867B84-AD63-42B8-A001-442E358DE7B1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A8A3AB-4C0B-4C97-8A47-01E40EAE031F}" type="sibTrans" cxnId="{50867B84-AD63-42B8-A001-442E358DE7B1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FFB597-0AE0-4768-9C7F-9BA845EF9D5C}">
      <dgm:prSet phldrT="[Text]" custT="1"/>
      <dgm:spPr/>
      <dgm:t>
        <a:bodyPr/>
        <a:lstStyle/>
        <a:p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Current Scenario</a:t>
          </a:r>
          <a:endParaRPr lang="en-IN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BA4223-7F8C-4819-A7E7-6941295BD469}" type="parTrans" cxnId="{CF190C56-FB9E-4F9F-BABC-3849633A96A6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8313B9-9670-49E2-B930-CB415C3115F7}" type="sibTrans" cxnId="{CF190C56-FB9E-4F9F-BABC-3849633A96A6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703450-25F3-4378-8CD9-36B64015E7BA}">
      <dgm:prSet phldrT="[Text]" custT="1"/>
      <dgm:spPr/>
      <dgm:t>
        <a:bodyPr/>
        <a:lstStyle/>
        <a:p>
          <a:pPr algn="l"/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Sales through: Agents, Online &amp; Banks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E3E05C-C9D1-43CD-AE87-0ABED3A3A159}" type="parTrans" cxnId="{6C802E21-64C1-418F-A7F4-C7D8A3A82DC3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A24697-B480-4B54-A96B-1EB16D34058B}" type="sibTrans" cxnId="{6C802E21-64C1-418F-A7F4-C7D8A3A82DC3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EEFCE5-7955-46F0-9A81-921A95E44D6A}">
      <dgm:prSet phldrT="[Text]" custT="1"/>
      <dgm:spPr/>
      <dgm:t>
        <a:bodyPr/>
        <a:lstStyle/>
        <a:p>
          <a:pPr algn="l"/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Receipt of policies on email and SMSs</a:t>
          </a:r>
        </a:p>
        <a:p>
          <a:pPr algn="l"/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Online tracking of claims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EBD911-11E9-4943-8800-200F2224A08E}" type="parTrans" cxnId="{93C32127-1594-436C-AA65-041AF795382A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B5A823-44DB-488D-9743-709573E734BC}" type="sibTrans" cxnId="{93C32127-1594-436C-AA65-041AF795382A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D185B0-0F34-4492-B46A-177F67FF67D4}">
      <dgm:prSet phldrT="[Text]" custT="1"/>
      <dgm:spPr/>
      <dgm:t>
        <a:bodyPr/>
        <a:lstStyle/>
        <a:p>
          <a:pPr algn="l"/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Limited use of technology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5EC3FB-A6F0-4BCA-937C-0C9E789D9C9B}" type="parTrans" cxnId="{46DDA714-A7B1-4565-857B-8DA40F3608B8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D624B7-75F5-4323-9897-63A8661DADF4}" type="sibTrans" cxnId="{46DDA714-A7B1-4565-857B-8DA40F3608B8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BE7035-52B0-4C43-8B94-A02553417334}">
      <dgm:prSet phldrT="[Text]" custT="1"/>
      <dgm:spPr/>
      <dgm:t>
        <a:bodyPr/>
        <a:lstStyle/>
        <a:p>
          <a:pPr algn="l"/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Digitization of records</a:t>
          </a:r>
        </a:p>
        <a:p>
          <a:pPr algn="l"/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Integration of systems with TPA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2D294C-F991-4509-B5AE-33F8D1EB90EC}" type="parTrans" cxnId="{97341A4D-1C9F-486B-8810-F476BFC9E0AC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2F33EF-95FC-40CC-9D58-AE5F6C9CBB8A}" type="sibTrans" cxnId="{97341A4D-1C9F-486B-8810-F476BFC9E0AC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0A18DA-F314-4D48-9A6B-354BEA954EAB}">
      <dgm:prSet phldrT="[Text]" custT="1"/>
      <dgm:spPr/>
      <dgm:t>
        <a:bodyPr/>
        <a:lstStyle/>
        <a:p>
          <a:pPr algn="l"/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No standard healthcare terminologies across industry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ED7066-6633-4494-AD26-5C9BC6A17ACA}" type="parTrans" cxnId="{977DDD24-F5BD-4047-ABB5-44A3DC99B121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20EC80-7909-453C-9CF1-BE883517E0BD}" type="sibTrans" cxnId="{977DDD24-F5BD-4047-ABB5-44A3DC99B121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B1FB9F-7787-4E77-94F8-E2E7C9AD86A8}">
      <dgm:prSet phldrT="[Text]" custT="1"/>
      <dgm:spPr/>
      <dgm:t>
        <a:bodyPr/>
        <a:lstStyle/>
        <a:p>
          <a:pPr algn="l"/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Standardization of certain diseases and terminologies 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5D4276-BBED-4626-97F3-DFF9D46FEE58}" type="parTrans" cxnId="{072A2C9E-44AE-49A3-9E56-C098C9EF9352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BDDFCE-D513-4451-8499-401487E4021B}" type="sibTrans" cxnId="{072A2C9E-44AE-49A3-9E56-C098C9EF9352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4AE721-A492-4BF8-A608-3C93C201345E}" type="pres">
      <dgm:prSet presAssocID="{F1335CBD-E460-479F-8994-DF74B90F7CF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04898A56-1C9C-40F4-967C-D57E2C06CC78}" type="pres">
      <dgm:prSet presAssocID="{093AB509-EC80-4E3D-9FD3-FFBF6AF22320}" presName="root" presStyleCnt="0"/>
      <dgm:spPr/>
    </dgm:pt>
    <dgm:pt modelId="{DED9C7C2-E372-4EFE-8D4C-A617FA8EB773}" type="pres">
      <dgm:prSet presAssocID="{093AB509-EC80-4E3D-9FD3-FFBF6AF22320}" presName="rootComposite" presStyleCnt="0"/>
      <dgm:spPr/>
    </dgm:pt>
    <dgm:pt modelId="{01D17C91-F6F8-4E06-B54B-6700E0B4FA79}" type="pres">
      <dgm:prSet presAssocID="{093AB509-EC80-4E3D-9FD3-FFBF6AF22320}" presName="rootText" presStyleLbl="node1" presStyleIdx="0" presStyleCnt="2" custScaleX="360549" custLinFactNeighborX="1669" custLinFactNeighborY="-83823"/>
      <dgm:spPr/>
      <dgm:t>
        <a:bodyPr/>
        <a:lstStyle/>
        <a:p>
          <a:endParaRPr lang="en-IN"/>
        </a:p>
      </dgm:t>
    </dgm:pt>
    <dgm:pt modelId="{E2123EF6-DD9D-4ACF-9DB9-34AA1A1E71C6}" type="pres">
      <dgm:prSet presAssocID="{093AB509-EC80-4E3D-9FD3-FFBF6AF22320}" presName="rootConnector" presStyleLbl="node1" presStyleIdx="0" presStyleCnt="2"/>
      <dgm:spPr/>
      <dgm:t>
        <a:bodyPr/>
        <a:lstStyle/>
        <a:p>
          <a:endParaRPr lang="en-IN"/>
        </a:p>
      </dgm:t>
    </dgm:pt>
    <dgm:pt modelId="{5EA1666C-0D85-4F6C-8C60-64A951D7E13F}" type="pres">
      <dgm:prSet presAssocID="{093AB509-EC80-4E3D-9FD3-FFBF6AF22320}" presName="childShape" presStyleCnt="0"/>
      <dgm:spPr/>
    </dgm:pt>
    <dgm:pt modelId="{80B9A06D-519B-45C9-B411-18C4506B0998}" type="pres">
      <dgm:prSet presAssocID="{818FE033-6814-4047-915F-E3AE2AAEC381}" presName="Name13" presStyleLbl="parChTrans1D2" presStyleIdx="0" presStyleCnt="8"/>
      <dgm:spPr/>
      <dgm:t>
        <a:bodyPr/>
        <a:lstStyle/>
        <a:p>
          <a:endParaRPr lang="en-IN"/>
        </a:p>
      </dgm:t>
    </dgm:pt>
    <dgm:pt modelId="{7E00A23A-84F5-4B4E-AF94-BCB466BBF3B1}" type="pres">
      <dgm:prSet presAssocID="{F0124F85-49FB-4C74-8993-DADE047D9DE5}" presName="childText" presStyleLbl="bgAcc1" presStyleIdx="0" presStyleCnt="8" custScaleX="360549" custLinFactNeighborX="1610" custLinFactNeighborY="-6068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2D8B27A-778F-4C3D-AA55-12B92A9AC001}" type="pres">
      <dgm:prSet presAssocID="{F6CB9CC0-DC68-4C33-BA1D-851BFB6C3CCE}" presName="Name13" presStyleLbl="parChTrans1D2" presStyleIdx="1" presStyleCnt="8"/>
      <dgm:spPr/>
      <dgm:t>
        <a:bodyPr/>
        <a:lstStyle/>
        <a:p>
          <a:endParaRPr lang="en-IN"/>
        </a:p>
      </dgm:t>
    </dgm:pt>
    <dgm:pt modelId="{95A1B076-D16E-40BB-9BA9-610B2D987F7A}" type="pres">
      <dgm:prSet presAssocID="{B834130C-8FCE-4D1C-A9BD-F07FDB32F4FD}" presName="childText" presStyleLbl="bgAcc1" presStyleIdx="1" presStyleCnt="8" custScaleX="360549" custLinFactNeighborX="2999" custLinFactNeighborY="-2979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E73C989-91AD-4823-8CC5-4EA147D21111}" type="pres">
      <dgm:prSet presAssocID="{145EC3FB-A6F0-4BCA-937C-0C9E789D9C9B}" presName="Name13" presStyleLbl="parChTrans1D2" presStyleIdx="2" presStyleCnt="8"/>
      <dgm:spPr/>
      <dgm:t>
        <a:bodyPr/>
        <a:lstStyle/>
        <a:p>
          <a:endParaRPr lang="en-IN"/>
        </a:p>
      </dgm:t>
    </dgm:pt>
    <dgm:pt modelId="{8195228D-1CAA-4DE7-980D-0D9067D81D1B}" type="pres">
      <dgm:prSet presAssocID="{4BD185B0-0F34-4492-B46A-177F67FF67D4}" presName="childText" presStyleLbl="bgAcc1" presStyleIdx="2" presStyleCnt="8" custScaleX="360549" custLinFactNeighborY="-665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CEAD611-EAE2-4211-8D49-ADC1841B39E0}" type="pres">
      <dgm:prSet presAssocID="{35ED7066-6633-4494-AD26-5C9BC6A17ACA}" presName="Name13" presStyleLbl="parChTrans1D2" presStyleIdx="3" presStyleCnt="8"/>
      <dgm:spPr/>
      <dgm:t>
        <a:bodyPr/>
        <a:lstStyle/>
        <a:p>
          <a:endParaRPr lang="en-IN"/>
        </a:p>
      </dgm:t>
    </dgm:pt>
    <dgm:pt modelId="{6DD16D4F-2F88-43A1-A329-AE101D35421B}" type="pres">
      <dgm:prSet presAssocID="{D60A18DA-F314-4D48-9A6B-354BEA954EAB}" presName="childText" presStyleLbl="bgAcc1" presStyleIdx="3" presStyleCnt="8" custScaleX="360549" custLinFactNeighborY="1648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7636624-5CD3-421F-A12A-DEBFA86CADBF}" type="pres">
      <dgm:prSet presAssocID="{8BFFB597-0AE0-4768-9C7F-9BA845EF9D5C}" presName="root" presStyleCnt="0"/>
      <dgm:spPr/>
    </dgm:pt>
    <dgm:pt modelId="{39DB24F6-66C6-4259-90C0-9E2075211569}" type="pres">
      <dgm:prSet presAssocID="{8BFFB597-0AE0-4768-9C7F-9BA845EF9D5C}" presName="rootComposite" presStyleCnt="0"/>
      <dgm:spPr/>
    </dgm:pt>
    <dgm:pt modelId="{FD5E95A9-3D67-4B2F-8885-5F3DE170C36B}" type="pres">
      <dgm:prSet presAssocID="{8BFFB597-0AE0-4768-9C7F-9BA845EF9D5C}" presName="rootText" presStyleLbl="node1" presStyleIdx="1" presStyleCnt="2" custScaleX="360549" custLinFactNeighborX="4334" custLinFactNeighborY="-83823"/>
      <dgm:spPr/>
      <dgm:t>
        <a:bodyPr/>
        <a:lstStyle/>
        <a:p>
          <a:endParaRPr lang="en-IN"/>
        </a:p>
      </dgm:t>
    </dgm:pt>
    <dgm:pt modelId="{FB39BCCD-2CF2-458A-ACEC-F7F275715AE4}" type="pres">
      <dgm:prSet presAssocID="{8BFFB597-0AE0-4768-9C7F-9BA845EF9D5C}" presName="rootConnector" presStyleLbl="node1" presStyleIdx="1" presStyleCnt="2"/>
      <dgm:spPr/>
      <dgm:t>
        <a:bodyPr/>
        <a:lstStyle/>
        <a:p>
          <a:endParaRPr lang="en-IN"/>
        </a:p>
      </dgm:t>
    </dgm:pt>
    <dgm:pt modelId="{87A61C99-5229-4BB3-8BC0-41CA79845267}" type="pres">
      <dgm:prSet presAssocID="{8BFFB597-0AE0-4768-9C7F-9BA845EF9D5C}" presName="childShape" presStyleCnt="0"/>
      <dgm:spPr/>
    </dgm:pt>
    <dgm:pt modelId="{CE15A305-CFE2-49D3-BDD0-FE8A2558E632}" type="pres">
      <dgm:prSet presAssocID="{BAE3E05C-C9D1-43CD-AE87-0ABED3A3A159}" presName="Name13" presStyleLbl="parChTrans1D2" presStyleIdx="4" presStyleCnt="8"/>
      <dgm:spPr/>
      <dgm:t>
        <a:bodyPr/>
        <a:lstStyle/>
        <a:p>
          <a:endParaRPr lang="en-IN"/>
        </a:p>
      </dgm:t>
    </dgm:pt>
    <dgm:pt modelId="{BC651886-26A5-4FDF-AE62-CF0E64661773}" type="pres">
      <dgm:prSet presAssocID="{73703450-25F3-4378-8CD9-36B64015E7BA}" presName="childText" presStyleLbl="bgAcc1" presStyleIdx="4" presStyleCnt="8" custScaleX="360549" custLinFactNeighborY="-6068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EC002A8-55BA-4932-B76C-0C3FD76AEA17}" type="pres">
      <dgm:prSet presAssocID="{ECEBD911-11E9-4943-8800-200F2224A08E}" presName="Name13" presStyleLbl="parChTrans1D2" presStyleIdx="5" presStyleCnt="8"/>
      <dgm:spPr/>
      <dgm:t>
        <a:bodyPr/>
        <a:lstStyle/>
        <a:p>
          <a:endParaRPr lang="en-IN"/>
        </a:p>
      </dgm:t>
    </dgm:pt>
    <dgm:pt modelId="{04D2789D-E507-41E0-818B-E38E43CE5FB7}" type="pres">
      <dgm:prSet presAssocID="{8BEEFCE5-7955-46F0-9A81-921A95E44D6A}" presName="childText" presStyleLbl="bgAcc1" presStyleIdx="5" presStyleCnt="8" custScaleX="360549" custLinFactNeighborY="-2979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25688FA-B68F-4CB3-8574-40496EE9C2C1}" type="pres">
      <dgm:prSet presAssocID="{782D294C-F991-4509-B5AE-33F8D1EB90EC}" presName="Name13" presStyleLbl="parChTrans1D2" presStyleIdx="6" presStyleCnt="8"/>
      <dgm:spPr/>
      <dgm:t>
        <a:bodyPr/>
        <a:lstStyle/>
        <a:p>
          <a:endParaRPr lang="en-IN"/>
        </a:p>
      </dgm:t>
    </dgm:pt>
    <dgm:pt modelId="{E26CC24E-0885-4223-A851-BA6B5149760D}" type="pres">
      <dgm:prSet presAssocID="{21BE7035-52B0-4C43-8B94-A02553417334}" presName="childText" presStyleLbl="bgAcc1" presStyleIdx="6" presStyleCnt="8" custScaleX="360549" custLinFactNeighborY="-92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82FECE0-2FC8-40F6-90BC-C3006723BF5F}" type="pres">
      <dgm:prSet presAssocID="{925D4276-BBED-4626-97F3-DFF9D46FEE58}" presName="Name13" presStyleLbl="parChTrans1D2" presStyleIdx="7" presStyleCnt="8"/>
      <dgm:spPr/>
      <dgm:t>
        <a:bodyPr/>
        <a:lstStyle/>
        <a:p>
          <a:endParaRPr lang="en-IN"/>
        </a:p>
      </dgm:t>
    </dgm:pt>
    <dgm:pt modelId="{371A7739-FE92-4F99-9E01-C0AE56006342}" type="pres">
      <dgm:prSet presAssocID="{51B1FB9F-7787-4E77-94F8-E2E7C9AD86A8}" presName="childText" presStyleLbl="bgAcc1" presStyleIdx="7" presStyleCnt="8" custScaleX="360549" custLinFactNeighborY="222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69F2ECDC-0517-4B7A-8FCC-27190EEBA19C}" type="presOf" srcId="{73703450-25F3-4378-8CD9-36B64015E7BA}" destId="{BC651886-26A5-4FDF-AE62-CF0E64661773}" srcOrd="0" destOrd="0" presId="urn:microsoft.com/office/officeart/2005/8/layout/hierarchy3"/>
    <dgm:cxn modelId="{18CF484D-E9D0-4C4D-976E-8F83A30491BD}" type="presOf" srcId="{782D294C-F991-4509-B5AE-33F8D1EB90EC}" destId="{225688FA-B68F-4CB3-8574-40496EE9C2C1}" srcOrd="0" destOrd="0" presId="urn:microsoft.com/office/officeart/2005/8/layout/hierarchy3"/>
    <dgm:cxn modelId="{E4F88654-C643-4DF7-9950-61319500AC59}" type="presOf" srcId="{818FE033-6814-4047-915F-E3AE2AAEC381}" destId="{80B9A06D-519B-45C9-B411-18C4506B0998}" srcOrd="0" destOrd="0" presId="urn:microsoft.com/office/officeart/2005/8/layout/hierarchy3"/>
    <dgm:cxn modelId="{B8691B8F-67CA-4EB1-B677-D5D87FCC8D12}" type="presOf" srcId="{145EC3FB-A6F0-4BCA-937C-0C9E789D9C9B}" destId="{4E73C989-91AD-4823-8CC5-4EA147D21111}" srcOrd="0" destOrd="0" presId="urn:microsoft.com/office/officeart/2005/8/layout/hierarchy3"/>
    <dgm:cxn modelId="{CE603E9F-5D81-496C-A230-D75DC2F5BE25}" type="presOf" srcId="{F6CB9CC0-DC68-4C33-BA1D-851BFB6C3CCE}" destId="{F2D8B27A-778F-4C3D-AA55-12B92A9AC001}" srcOrd="0" destOrd="0" presId="urn:microsoft.com/office/officeart/2005/8/layout/hierarchy3"/>
    <dgm:cxn modelId="{F316A300-E086-4B4A-823D-88905CDF07DB}" type="presOf" srcId="{51B1FB9F-7787-4E77-94F8-E2E7C9AD86A8}" destId="{371A7739-FE92-4F99-9E01-C0AE56006342}" srcOrd="0" destOrd="0" presId="urn:microsoft.com/office/officeart/2005/8/layout/hierarchy3"/>
    <dgm:cxn modelId="{633F446A-3608-4A3B-A093-43C836616603}" type="presOf" srcId="{093AB509-EC80-4E3D-9FD3-FFBF6AF22320}" destId="{E2123EF6-DD9D-4ACF-9DB9-34AA1A1E71C6}" srcOrd="1" destOrd="0" presId="urn:microsoft.com/office/officeart/2005/8/layout/hierarchy3"/>
    <dgm:cxn modelId="{8FDF1E40-0331-44FD-BBC6-A6BBB47C54C1}" type="presOf" srcId="{8BFFB597-0AE0-4768-9C7F-9BA845EF9D5C}" destId="{FD5E95A9-3D67-4B2F-8885-5F3DE170C36B}" srcOrd="0" destOrd="0" presId="urn:microsoft.com/office/officeart/2005/8/layout/hierarchy3"/>
    <dgm:cxn modelId="{8DCD1D89-49AA-48EA-A24B-A85659CDB7E4}" srcId="{093AB509-EC80-4E3D-9FD3-FFBF6AF22320}" destId="{F0124F85-49FB-4C74-8993-DADE047D9DE5}" srcOrd="0" destOrd="0" parTransId="{818FE033-6814-4047-915F-E3AE2AAEC381}" sibTransId="{A2290E3F-F4C4-4804-A63D-5A65F01E4517}"/>
    <dgm:cxn modelId="{8A83533B-24B3-4F5C-BF25-CABA3489D4CA}" type="presOf" srcId="{BAE3E05C-C9D1-43CD-AE87-0ABED3A3A159}" destId="{CE15A305-CFE2-49D3-BDD0-FE8A2558E632}" srcOrd="0" destOrd="0" presId="urn:microsoft.com/office/officeart/2005/8/layout/hierarchy3"/>
    <dgm:cxn modelId="{50867B84-AD63-42B8-A001-442E358DE7B1}" srcId="{093AB509-EC80-4E3D-9FD3-FFBF6AF22320}" destId="{B834130C-8FCE-4D1C-A9BD-F07FDB32F4FD}" srcOrd="1" destOrd="0" parTransId="{F6CB9CC0-DC68-4C33-BA1D-851BFB6C3CCE}" sibTransId="{3BA8A3AB-4C0B-4C97-8A47-01E40EAE031F}"/>
    <dgm:cxn modelId="{7B2591F9-FBBE-4AB1-9FBF-FCB51EC95B29}" type="presOf" srcId="{093AB509-EC80-4E3D-9FD3-FFBF6AF22320}" destId="{01D17C91-F6F8-4E06-B54B-6700E0B4FA79}" srcOrd="0" destOrd="0" presId="urn:microsoft.com/office/officeart/2005/8/layout/hierarchy3"/>
    <dgm:cxn modelId="{072A2C9E-44AE-49A3-9E56-C098C9EF9352}" srcId="{8BFFB597-0AE0-4768-9C7F-9BA845EF9D5C}" destId="{51B1FB9F-7787-4E77-94F8-E2E7C9AD86A8}" srcOrd="3" destOrd="0" parTransId="{925D4276-BBED-4626-97F3-DFF9D46FEE58}" sibTransId="{81BDDFCE-D513-4451-8499-401487E4021B}"/>
    <dgm:cxn modelId="{97341A4D-1C9F-486B-8810-F476BFC9E0AC}" srcId="{8BFFB597-0AE0-4768-9C7F-9BA845EF9D5C}" destId="{21BE7035-52B0-4C43-8B94-A02553417334}" srcOrd="2" destOrd="0" parTransId="{782D294C-F991-4509-B5AE-33F8D1EB90EC}" sibTransId="{D12F33EF-95FC-40CC-9D58-AE5F6C9CBB8A}"/>
    <dgm:cxn modelId="{015429E3-3559-4347-9373-966707D52690}" type="presOf" srcId="{4BD185B0-0F34-4492-B46A-177F67FF67D4}" destId="{8195228D-1CAA-4DE7-980D-0D9067D81D1B}" srcOrd="0" destOrd="0" presId="urn:microsoft.com/office/officeart/2005/8/layout/hierarchy3"/>
    <dgm:cxn modelId="{6D56B1B8-5F47-4FFA-8321-0C1E05FBDBD3}" type="presOf" srcId="{ECEBD911-11E9-4943-8800-200F2224A08E}" destId="{1EC002A8-55BA-4932-B76C-0C3FD76AEA17}" srcOrd="0" destOrd="0" presId="urn:microsoft.com/office/officeart/2005/8/layout/hierarchy3"/>
    <dgm:cxn modelId="{5FAEE1E9-1BED-4A92-91D7-F3D38C86099F}" type="presOf" srcId="{8BEEFCE5-7955-46F0-9A81-921A95E44D6A}" destId="{04D2789D-E507-41E0-818B-E38E43CE5FB7}" srcOrd="0" destOrd="0" presId="urn:microsoft.com/office/officeart/2005/8/layout/hierarchy3"/>
    <dgm:cxn modelId="{61950B5D-D4F9-4EDB-80A1-51E0F26C3E8B}" type="presOf" srcId="{925D4276-BBED-4626-97F3-DFF9D46FEE58}" destId="{182FECE0-2FC8-40F6-90BC-C3006723BF5F}" srcOrd="0" destOrd="0" presId="urn:microsoft.com/office/officeart/2005/8/layout/hierarchy3"/>
    <dgm:cxn modelId="{B018809E-990D-4493-B56F-141E5AEBD7BC}" type="presOf" srcId="{21BE7035-52B0-4C43-8B94-A02553417334}" destId="{E26CC24E-0885-4223-A851-BA6B5149760D}" srcOrd="0" destOrd="0" presId="urn:microsoft.com/office/officeart/2005/8/layout/hierarchy3"/>
    <dgm:cxn modelId="{A0367CF6-119F-4C4F-B740-63CEDF8DFACE}" type="presOf" srcId="{F0124F85-49FB-4C74-8993-DADE047D9DE5}" destId="{7E00A23A-84F5-4B4E-AF94-BCB466BBF3B1}" srcOrd="0" destOrd="0" presId="urn:microsoft.com/office/officeart/2005/8/layout/hierarchy3"/>
    <dgm:cxn modelId="{CF190C56-FB9E-4F9F-BABC-3849633A96A6}" srcId="{F1335CBD-E460-479F-8994-DF74B90F7CF6}" destId="{8BFFB597-0AE0-4768-9C7F-9BA845EF9D5C}" srcOrd="1" destOrd="0" parTransId="{9ABA4223-7F8C-4819-A7E7-6941295BD469}" sibTransId="{A48313B9-9670-49E2-B930-CB415C3115F7}"/>
    <dgm:cxn modelId="{867AEF17-6F26-4B3E-82E2-DE15EA35A137}" type="presOf" srcId="{D60A18DA-F314-4D48-9A6B-354BEA954EAB}" destId="{6DD16D4F-2F88-43A1-A329-AE101D35421B}" srcOrd="0" destOrd="0" presId="urn:microsoft.com/office/officeart/2005/8/layout/hierarchy3"/>
    <dgm:cxn modelId="{E388438B-8B35-4B62-8BA3-FD1BA6F4DEE6}" type="presOf" srcId="{8BFFB597-0AE0-4768-9C7F-9BA845EF9D5C}" destId="{FB39BCCD-2CF2-458A-ACEC-F7F275715AE4}" srcOrd="1" destOrd="0" presId="urn:microsoft.com/office/officeart/2005/8/layout/hierarchy3"/>
    <dgm:cxn modelId="{7965E427-1B2F-47A1-9725-C0DF8330ADF5}" type="presOf" srcId="{35ED7066-6633-4494-AD26-5C9BC6A17ACA}" destId="{6CEAD611-EAE2-4211-8D49-ADC1841B39E0}" srcOrd="0" destOrd="0" presId="urn:microsoft.com/office/officeart/2005/8/layout/hierarchy3"/>
    <dgm:cxn modelId="{07DB3CF6-62DC-4F0D-9D12-4F91098F0E63}" srcId="{F1335CBD-E460-479F-8994-DF74B90F7CF6}" destId="{093AB509-EC80-4E3D-9FD3-FFBF6AF22320}" srcOrd="0" destOrd="0" parTransId="{C70916B3-E57B-479A-83F9-FC89632AC0E6}" sibTransId="{1EEB6496-3D2E-45B3-AF27-48CFCFE7046B}"/>
    <dgm:cxn modelId="{93C32127-1594-436C-AA65-041AF795382A}" srcId="{8BFFB597-0AE0-4768-9C7F-9BA845EF9D5C}" destId="{8BEEFCE5-7955-46F0-9A81-921A95E44D6A}" srcOrd="1" destOrd="0" parTransId="{ECEBD911-11E9-4943-8800-200F2224A08E}" sibTransId="{D4B5A823-44DB-488D-9743-709573E734BC}"/>
    <dgm:cxn modelId="{46DDA714-A7B1-4565-857B-8DA40F3608B8}" srcId="{093AB509-EC80-4E3D-9FD3-FFBF6AF22320}" destId="{4BD185B0-0F34-4492-B46A-177F67FF67D4}" srcOrd="2" destOrd="0" parTransId="{145EC3FB-A6F0-4BCA-937C-0C9E789D9C9B}" sibTransId="{9AD624B7-75F5-4323-9897-63A8661DADF4}"/>
    <dgm:cxn modelId="{56CA30DB-8714-4B9B-B27A-2A7CBD980EB6}" type="presOf" srcId="{F1335CBD-E460-479F-8994-DF74B90F7CF6}" destId="{324AE721-A492-4BF8-A608-3C93C201345E}" srcOrd="0" destOrd="0" presId="urn:microsoft.com/office/officeart/2005/8/layout/hierarchy3"/>
    <dgm:cxn modelId="{6C802E21-64C1-418F-A7F4-C7D8A3A82DC3}" srcId="{8BFFB597-0AE0-4768-9C7F-9BA845EF9D5C}" destId="{73703450-25F3-4378-8CD9-36B64015E7BA}" srcOrd="0" destOrd="0" parTransId="{BAE3E05C-C9D1-43CD-AE87-0ABED3A3A159}" sibTransId="{81A24697-B480-4B54-A96B-1EB16D34058B}"/>
    <dgm:cxn modelId="{977DDD24-F5BD-4047-ABB5-44A3DC99B121}" srcId="{093AB509-EC80-4E3D-9FD3-FFBF6AF22320}" destId="{D60A18DA-F314-4D48-9A6B-354BEA954EAB}" srcOrd="3" destOrd="0" parTransId="{35ED7066-6633-4494-AD26-5C9BC6A17ACA}" sibTransId="{1620EC80-7909-453C-9CF1-BE883517E0BD}"/>
    <dgm:cxn modelId="{2B5E5373-279B-4E35-8E58-1787A91FAB10}" type="presOf" srcId="{B834130C-8FCE-4D1C-A9BD-F07FDB32F4FD}" destId="{95A1B076-D16E-40BB-9BA9-610B2D987F7A}" srcOrd="0" destOrd="0" presId="urn:microsoft.com/office/officeart/2005/8/layout/hierarchy3"/>
    <dgm:cxn modelId="{A5829432-4325-4833-A482-6FC94A1729D2}" type="presParOf" srcId="{324AE721-A492-4BF8-A608-3C93C201345E}" destId="{04898A56-1C9C-40F4-967C-D57E2C06CC78}" srcOrd="0" destOrd="0" presId="urn:microsoft.com/office/officeart/2005/8/layout/hierarchy3"/>
    <dgm:cxn modelId="{7AD5F200-E02C-4422-87C9-2CBF116F329A}" type="presParOf" srcId="{04898A56-1C9C-40F4-967C-D57E2C06CC78}" destId="{DED9C7C2-E372-4EFE-8D4C-A617FA8EB773}" srcOrd="0" destOrd="0" presId="urn:microsoft.com/office/officeart/2005/8/layout/hierarchy3"/>
    <dgm:cxn modelId="{581AD021-A36E-4FF9-A572-5F662C755E6D}" type="presParOf" srcId="{DED9C7C2-E372-4EFE-8D4C-A617FA8EB773}" destId="{01D17C91-F6F8-4E06-B54B-6700E0B4FA79}" srcOrd="0" destOrd="0" presId="urn:microsoft.com/office/officeart/2005/8/layout/hierarchy3"/>
    <dgm:cxn modelId="{D547A96E-5D83-404C-8500-ABAA392E698A}" type="presParOf" srcId="{DED9C7C2-E372-4EFE-8D4C-A617FA8EB773}" destId="{E2123EF6-DD9D-4ACF-9DB9-34AA1A1E71C6}" srcOrd="1" destOrd="0" presId="urn:microsoft.com/office/officeart/2005/8/layout/hierarchy3"/>
    <dgm:cxn modelId="{9BE4E2CC-FB47-4A78-B30A-767FC350A18F}" type="presParOf" srcId="{04898A56-1C9C-40F4-967C-D57E2C06CC78}" destId="{5EA1666C-0D85-4F6C-8C60-64A951D7E13F}" srcOrd="1" destOrd="0" presId="urn:microsoft.com/office/officeart/2005/8/layout/hierarchy3"/>
    <dgm:cxn modelId="{22626B49-1B72-4233-BC62-3C54CB07E36F}" type="presParOf" srcId="{5EA1666C-0D85-4F6C-8C60-64A951D7E13F}" destId="{80B9A06D-519B-45C9-B411-18C4506B0998}" srcOrd="0" destOrd="0" presId="urn:microsoft.com/office/officeart/2005/8/layout/hierarchy3"/>
    <dgm:cxn modelId="{879B8021-5563-4374-A318-3EA63FB7FEF3}" type="presParOf" srcId="{5EA1666C-0D85-4F6C-8C60-64A951D7E13F}" destId="{7E00A23A-84F5-4B4E-AF94-BCB466BBF3B1}" srcOrd="1" destOrd="0" presId="urn:microsoft.com/office/officeart/2005/8/layout/hierarchy3"/>
    <dgm:cxn modelId="{8343C8A4-5C42-4160-9B60-0D5964D112C0}" type="presParOf" srcId="{5EA1666C-0D85-4F6C-8C60-64A951D7E13F}" destId="{F2D8B27A-778F-4C3D-AA55-12B92A9AC001}" srcOrd="2" destOrd="0" presId="urn:microsoft.com/office/officeart/2005/8/layout/hierarchy3"/>
    <dgm:cxn modelId="{27F3BDA6-4B94-447C-80A1-81DC4C01FC33}" type="presParOf" srcId="{5EA1666C-0D85-4F6C-8C60-64A951D7E13F}" destId="{95A1B076-D16E-40BB-9BA9-610B2D987F7A}" srcOrd="3" destOrd="0" presId="urn:microsoft.com/office/officeart/2005/8/layout/hierarchy3"/>
    <dgm:cxn modelId="{C9583F46-7234-432E-B20D-09794C7DF0BF}" type="presParOf" srcId="{5EA1666C-0D85-4F6C-8C60-64A951D7E13F}" destId="{4E73C989-91AD-4823-8CC5-4EA147D21111}" srcOrd="4" destOrd="0" presId="urn:microsoft.com/office/officeart/2005/8/layout/hierarchy3"/>
    <dgm:cxn modelId="{6217B838-950B-4425-B7FE-3CD14014B55B}" type="presParOf" srcId="{5EA1666C-0D85-4F6C-8C60-64A951D7E13F}" destId="{8195228D-1CAA-4DE7-980D-0D9067D81D1B}" srcOrd="5" destOrd="0" presId="urn:microsoft.com/office/officeart/2005/8/layout/hierarchy3"/>
    <dgm:cxn modelId="{86759170-4414-4D53-A736-6EE06AEFC448}" type="presParOf" srcId="{5EA1666C-0D85-4F6C-8C60-64A951D7E13F}" destId="{6CEAD611-EAE2-4211-8D49-ADC1841B39E0}" srcOrd="6" destOrd="0" presId="urn:microsoft.com/office/officeart/2005/8/layout/hierarchy3"/>
    <dgm:cxn modelId="{909297F0-EAF1-4EC0-9117-233A15F45558}" type="presParOf" srcId="{5EA1666C-0D85-4F6C-8C60-64A951D7E13F}" destId="{6DD16D4F-2F88-43A1-A329-AE101D35421B}" srcOrd="7" destOrd="0" presId="urn:microsoft.com/office/officeart/2005/8/layout/hierarchy3"/>
    <dgm:cxn modelId="{00B59B78-6D89-4FDE-BB00-B7200014A70B}" type="presParOf" srcId="{324AE721-A492-4BF8-A608-3C93C201345E}" destId="{A7636624-5CD3-421F-A12A-DEBFA86CADBF}" srcOrd="1" destOrd="0" presId="urn:microsoft.com/office/officeart/2005/8/layout/hierarchy3"/>
    <dgm:cxn modelId="{FA8BD60F-E733-40BD-82A3-8D6D50032330}" type="presParOf" srcId="{A7636624-5CD3-421F-A12A-DEBFA86CADBF}" destId="{39DB24F6-66C6-4259-90C0-9E2075211569}" srcOrd="0" destOrd="0" presId="urn:microsoft.com/office/officeart/2005/8/layout/hierarchy3"/>
    <dgm:cxn modelId="{4C1BC889-B91E-4DD4-932D-5CE2211CB6AC}" type="presParOf" srcId="{39DB24F6-66C6-4259-90C0-9E2075211569}" destId="{FD5E95A9-3D67-4B2F-8885-5F3DE170C36B}" srcOrd="0" destOrd="0" presId="urn:microsoft.com/office/officeart/2005/8/layout/hierarchy3"/>
    <dgm:cxn modelId="{B41D1EA3-4914-4239-8F59-77E18420DD73}" type="presParOf" srcId="{39DB24F6-66C6-4259-90C0-9E2075211569}" destId="{FB39BCCD-2CF2-458A-ACEC-F7F275715AE4}" srcOrd="1" destOrd="0" presId="urn:microsoft.com/office/officeart/2005/8/layout/hierarchy3"/>
    <dgm:cxn modelId="{E69D18D7-12A7-47CE-9E95-DD6B4CB99F2E}" type="presParOf" srcId="{A7636624-5CD3-421F-A12A-DEBFA86CADBF}" destId="{87A61C99-5229-4BB3-8BC0-41CA79845267}" srcOrd="1" destOrd="0" presId="urn:microsoft.com/office/officeart/2005/8/layout/hierarchy3"/>
    <dgm:cxn modelId="{946CC1B8-D2C6-48F4-9403-884A0D12D318}" type="presParOf" srcId="{87A61C99-5229-4BB3-8BC0-41CA79845267}" destId="{CE15A305-CFE2-49D3-BDD0-FE8A2558E632}" srcOrd="0" destOrd="0" presId="urn:microsoft.com/office/officeart/2005/8/layout/hierarchy3"/>
    <dgm:cxn modelId="{05FA3BE3-1628-47FB-A39F-B410A39A5476}" type="presParOf" srcId="{87A61C99-5229-4BB3-8BC0-41CA79845267}" destId="{BC651886-26A5-4FDF-AE62-CF0E64661773}" srcOrd="1" destOrd="0" presId="urn:microsoft.com/office/officeart/2005/8/layout/hierarchy3"/>
    <dgm:cxn modelId="{3CEDBDD9-687F-4820-9FA1-A4A0FFA220DE}" type="presParOf" srcId="{87A61C99-5229-4BB3-8BC0-41CA79845267}" destId="{1EC002A8-55BA-4932-B76C-0C3FD76AEA17}" srcOrd="2" destOrd="0" presId="urn:microsoft.com/office/officeart/2005/8/layout/hierarchy3"/>
    <dgm:cxn modelId="{85D06D39-D352-4405-9533-82926598A536}" type="presParOf" srcId="{87A61C99-5229-4BB3-8BC0-41CA79845267}" destId="{04D2789D-E507-41E0-818B-E38E43CE5FB7}" srcOrd="3" destOrd="0" presId="urn:microsoft.com/office/officeart/2005/8/layout/hierarchy3"/>
    <dgm:cxn modelId="{19C39B88-FD80-4219-8E0A-020DEDA1BF66}" type="presParOf" srcId="{87A61C99-5229-4BB3-8BC0-41CA79845267}" destId="{225688FA-B68F-4CB3-8574-40496EE9C2C1}" srcOrd="4" destOrd="0" presId="urn:microsoft.com/office/officeart/2005/8/layout/hierarchy3"/>
    <dgm:cxn modelId="{51F66FB6-52BE-46D9-8F81-C81DA2DE50D5}" type="presParOf" srcId="{87A61C99-5229-4BB3-8BC0-41CA79845267}" destId="{E26CC24E-0885-4223-A851-BA6B5149760D}" srcOrd="5" destOrd="0" presId="urn:microsoft.com/office/officeart/2005/8/layout/hierarchy3"/>
    <dgm:cxn modelId="{241B0C9A-FC4D-4C7E-91B9-D0DF1D1E6EA6}" type="presParOf" srcId="{87A61C99-5229-4BB3-8BC0-41CA79845267}" destId="{182FECE0-2FC8-40F6-90BC-C3006723BF5F}" srcOrd="6" destOrd="0" presId="urn:microsoft.com/office/officeart/2005/8/layout/hierarchy3"/>
    <dgm:cxn modelId="{A1010A96-B4CE-4597-9214-F8C9D3A9C13B}" type="presParOf" srcId="{87A61C99-5229-4BB3-8BC0-41CA79845267}" destId="{371A7739-FE92-4F99-9E01-C0AE56006342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D17C91-F6F8-4E06-B54B-6700E0B4FA79}">
      <dsp:nvSpPr>
        <dsp:cNvPr id="0" name=""/>
        <dsp:cNvSpPr/>
      </dsp:nvSpPr>
      <dsp:spPr>
        <a:xfrm>
          <a:off x="26509" y="152401"/>
          <a:ext cx="4080025" cy="5658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Status of HI: 2001</a:t>
          </a:r>
          <a:endParaRPr lang="en-IN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081" y="168973"/>
        <a:ext cx="4046881" cy="532663"/>
      </dsp:txXfrm>
    </dsp:sp>
    <dsp:sp modelId="{80B9A06D-519B-45C9-B411-18C4506B0998}">
      <dsp:nvSpPr>
        <dsp:cNvPr id="0" name=""/>
        <dsp:cNvSpPr/>
      </dsp:nvSpPr>
      <dsp:spPr>
        <a:xfrm>
          <a:off x="434512" y="718208"/>
          <a:ext cx="403691" cy="555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5294"/>
              </a:lnTo>
              <a:lnTo>
                <a:pt x="403691" y="5552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00A23A-84F5-4B4E-AF94-BCB466BBF3B1}">
      <dsp:nvSpPr>
        <dsp:cNvPr id="0" name=""/>
        <dsp:cNvSpPr/>
      </dsp:nvSpPr>
      <dsp:spPr>
        <a:xfrm>
          <a:off x="838203" y="990599"/>
          <a:ext cx="3264020" cy="565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Sales through agents only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54775" y="1007171"/>
        <a:ext cx="3230876" cy="532663"/>
      </dsp:txXfrm>
    </dsp:sp>
    <dsp:sp modelId="{F2D8B27A-778F-4C3D-AA55-12B92A9AC001}">
      <dsp:nvSpPr>
        <dsp:cNvPr id="0" name=""/>
        <dsp:cNvSpPr/>
      </dsp:nvSpPr>
      <dsp:spPr>
        <a:xfrm>
          <a:off x="434512" y="718208"/>
          <a:ext cx="416265" cy="1437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286"/>
              </a:lnTo>
              <a:lnTo>
                <a:pt x="416265" y="1437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A1B076-D16E-40BB-9BA9-610B2D987F7A}">
      <dsp:nvSpPr>
        <dsp:cNvPr id="0" name=""/>
        <dsp:cNvSpPr/>
      </dsp:nvSpPr>
      <dsp:spPr>
        <a:xfrm>
          <a:off x="850777" y="1872591"/>
          <a:ext cx="3264020" cy="565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Paper based policy issuance &amp; claims processing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7349" y="1889163"/>
        <a:ext cx="3230876" cy="532663"/>
      </dsp:txXfrm>
    </dsp:sp>
    <dsp:sp modelId="{4E73C989-91AD-4823-8CC5-4EA147D21111}">
      <dsp:nvSpPr>
        <dsp:cNvPr id="0" name=""/>
        <dsp:cNvSpPr/>
      </dsp:nvSpPr>
      <dsp:spPr>
        <a:xfrm>
          <a:off x="434512" y="718208"/>
          <a:ext cx="389115" cy="2275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5490"/>
              </a:lnTo>
              <a:lnTo>
                <a:pt x="389115" y="22754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95228D-1CAA-4DE7-980D-0D9067D81D1B}">
      <dsp:nvSpPr>
        <dsp:cNvPr id="0" name=""/>
        <dsp:cNvSpPr/>
      </dsp:nvSpPr>
      <dsp:spPr>
        <a:xfrm>
          <a:off x="823627" y="2710795"/>
          <a:ext cx="3264020" cy="565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Limited use of technology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40199" y="2727367"/>
        <a:ext cx="3230876" cy="532663"/>
      </dsp:txXfrm>
    </dsp:sp>
    <dsp:sp modelId="{6CEAD611-EAE2-4211-8D49-ADC1841B39E0}">
      <dsp:nvSpPr>
        <dsp:cNvPr id="0" name=""/>
        <dsp:cNvSpPr/>
      </dsp:nvSpPr>
      <dsp:spPr>
        <a:xfrm>
          <a:off x="434512" y="718208"/>
          <a:ext cx="389115" cy="3113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3688"/>
              </a:lnTo>
              <a:lnTo>
                <a:pt x="389115" y="31136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D16D4F-2F88-43A1-A329-AE101D35421B}">
      <dsp:nvSpPr>
        <dsp:cNvPr id="0" name=""/>
        <dsp:cNvSpPr/>
      </dsp:nvSpPr>
      <dsp:spPr>
        <a:xfrm>
          <a:off x="823627" y="3548993"/>
          <a:ext cx="3264020" cy="565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No standard healthcare terminologies across industry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40199" y="3565565"/>
        <a:ext cx="3230876" cy="532663"/>
      </dsp:txXfrm>
    </dsp:sp>
    <dsp:sp modelId="{FD5E95A9-3D67-4B2F-8885-5F3DE170C36B}">
      <dsp:nvSpPr>
        <dsp:cNvPr id="0" name=""/>
        <dsp:cNvSpPr/>
      </dsp:nvSpPr>
      <dsp:spPr>
        <a:xfrm>
          <a:off x="4378174" y="152401"/>
          <a:ext cx="4080025" cy="5658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Current Scenario</a:t>
          </a:r>
          <a:endParaRPr lang="en-IN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94746" y="168973"/>
        <a:ext cx="4046881" cy="532663"/>
      </dsp:txXfrm>
    </dsp:sp>
    <dsp:sp modelId="{CE15A305-CFE2-49D3-BDD0-FE8A2558E632}">
      <dsp:nvSpPr>
        <dsp:cNvPr id="0" name=""/>
        <dsp:cNvSpPr/>
      </dsp:nvSpPr>
      <dsp:spPr>
        <a:xfrm>
          <a:off x="4786177" y="718208"/>
          <a:ext cx="400379" cy="555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5294"/>
              </a:lnTo>
              <a:lnTo>
                <a:pt x="400379" y="5552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651886-26A5-4FDF-AE62-CF0E64661773}">
      <dsp:nvSpPr>
        <dsp:cNvPr id="0" name=""/>
        <dsp:cNvSpPr/>
      </dsp:nvSpPr>
      <dsp:spPr>
        <a:xfrm>
          <a:off x="5186556" y="990599"/>
          <a:ext cx="3264020" cy="565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Sales through: Agents, Online &amp; Banks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03128" y="1007171"/>
        <a:ext cx="3230876" cy="532663"/>
      </dsp:txXfrm>
    </dsp:sp>
    <dsp:sp modelId="{1EC002A8-55BA-4932-B76C-0C3FD76AEA17}">
      <dsp:nvSpPr>
        <dsp:cNvPr id="0" name=""/>
        <dsp:cNvSpPr/>
      </dsp:nvSpPr>
      <dsp:spPr>
        <a:xfrm>
          <a:off x="4786177" y="718208"/>
          <a:ext cx="400379" cy="1437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286"/>
              </a:lnTo>
              <a:lnTo>
                <a:pt x="400379" y="1437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D2789D-E507-41E0-818B-E38E43CE5FB7}">
      <dsp:nvSpPr>
        <dsp:cNvPr id="0" name=""/>
        <dsp:cNvSpPr/>
      </dsp:nvSpPr>
      <dsp:spPr>
        <a:xfrm>
          <a:off x="5186556" y="1872591"/>
          <a:ext cx="3264020" cy="565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Receipt of policies on email and SMSs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Online tracking of claims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03128" y="1889163"/>
        <a:ext cx="3230876" cy="532663"/>
      </dsp:txXfrm>
    </dsp:sp>
    <dsp:sp modelId="{225688FA-B68F-4CB3-8574-40496EE9C2C1}">
      <dsp:nvSpPr>
        <dsp:cNvPr id="0" name=""/>
        <dsp:cNvSpPr/>
      </dsp:nvSpPr>
      <dsp:spPr>
        <a:xfrm>
          <a:off x="4786177" y="718208"/>
          <a:ext cx="400379" cy="23078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7894"/>
              </a:lnTo>
              <a:lnTo>
                <a:pt x="400379" y="23078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6CC24E-0885-4223-A851-BA6B5149760D}">
      <dsp:nvSpPr>
        <dsp:cNvPr id="0" name=""/>
        <dsp:cNvSpPr/>
      </dsp:nvSpPr>
      <dsp:spPr>
        <a:xfrm>
          <a:off x="5186556" y="2743199"/>
          <a:ext cx="3264020" cy="565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Digitization of records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Integration of systems with TPA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03128" y="2759771"/>
        <a:ext cx="3230876" cy="532663"/>
      </dsp:txXfrm>
    </dsp:sp>
    <dsp:sp modelId="{182FECE0-2FC8-40F6-90BC-C3006723BF5F}">
      <dsp:nvSpPr>
        <dsp:cNvPr id="0" name=""/>
        <dsp:cNvSpPr/>
      </dsp:nvSpPr>
      <dsp:spPr>
        <a:xfrm>
          <a:off x="4786177" y="718208"/>
          <a:ext cx="400379" cy="31460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6098"/>
              </a:lnTo>
              <a:lnTo>
                <a:pt x="400379" y="31460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1A7739-FE92-4F99-9E01-C0AE56006342}">
      <dsp:nvSpPr>
        <dsp:cNvPr id="0" name=""/>
        <dsp:cNvSpPr/>
      </dsp:nvSpPr>
      <dsp:spPr>
        <a:xfrm>
          <a:off x="5186556" y="3581403"/>
          <a:ext cx="3264020" cy="565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Standardization of certain diseases and terminologies 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03128" y="3597975"/>
        <a:ext cx="3230876" cy="5326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2B5A-112C-4AE6-875C-0ED6994DC26A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E7AC-6455-4A0F-B654-220C7D7B7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45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23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623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579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57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9DE1F-5E27-4B45-9D15-005F28CE43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1966-726A-4E9E-9E02-D49DCD2200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E245-2043-4183-82FC-0A7BD6A0EB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3AEE-D506-4373-89E6-5210E2A754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8" name="Group 10"/>
          <p:cNvGrpSpPr/>
          <p:nvPr userDrawn="1"/>
        </p:nvGrpSpPr>
        <p:grpSpPr>
          <a:xfrm>
            <a:off x="269528" y="228600"/>
            <a:ext cx="8874472" cy="1284827"/>
            <a:chOff x="269528" y="5496973"/>
            <a:chExt cx="8874472" cy="128482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Bahamas" pitchFamily="34" charset="0"/>
                  <a:cs typeface="Times New Roman" pitchFamily="18" charset="0"/>
                </a:rPr>
                <a:t>Institute of Actuaries of India</a:t>
              </a: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27432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338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By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FD5A-4369-451A-AE4B-9EB0FD82F6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C963-6CA3-4910-ACAB-89103C5891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oleObject" Target="../embeddings/oleObject2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oleObject" Target="../embeddings/oleObject3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oleObject" Target="../embeddings/oleObject4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oleObject" Target="../embeddings/oleObject5.bin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vmlDrawing" Target="../drawings/vmlDrawing6.v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oleObject" Target="../embeddings/oleObject6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C00000"/>
                </a:solidFill>
                <a:latin typeface="Garamond" pitchFamily="18" charset="0"/>
              </a:defRPr>
            </a:lvl1pPr>
          </a:lstStyle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2">
                    <a:lumMod val="75000"/>
                  </a:schemeClr>
                </a:solidFill>
                <a:latin typeface="Garamond" pitchFamily="18" charset="0"/>
              </a:defRPr>
            </a:lvl1pPr>
          </a:lstStyle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Line 15"/>
          <p:cNvSpPr>
            <a:spLocks noChangeShapeType="1"/>
          </p:cNvSpPr>
          <p:nvPr userDrawn="1"/>
        </p:nvSpPr>
        <p:spPr bwMode="auto">
          <a:xfrm>
            <a:off x="119063" y="1143000"/>
            <a:ext cx="8845550" cy="0"/>
          </a:xfrm>
          <a:prstGeom prst="line">
            <a:avLst/>
          </a:prstGeom>
          <a:ln w="38100">
            <a:solidFill>
              <a:srgbClr val="C00000"/>
            </a:solidFill>
            <a:headEnd/>
            <a:tailEnd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 userDrawn="1"/>
        </p:nvGraphicFramePr>
        <p:xfrm>
          <a:off x="7959296" y="279377"/>
          <a:ext cx="956104" cy="695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r:id="rId14" imgW="3961905" imgH="3415873" progId="">
                  <p:embed/>
                </p:oleObj>
              </mc:Choice>
              <mc:Fallback>
                <p:oleObj r:id="rId14" imgW="3961905" imgH="3415873" progId="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9296" y="279377"/>
                        <a:ext cx="956104" cy="695348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18C919-524D-4AE6-802D-F6FBC61D86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72" r:id="rId7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C00000"/>
                </a:solidFill>
                <a:latin typeface="Garamond" pitchFamily="18" charset="0"/>
              </a:defRPr>
            </a:lvl1pPr>
          </a:lstStyle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2">
                    <a:lumMod val="75000"/>
                  </a:schemeClr>
                </a:solidFill>
                <a:latin typeface="Garamond" pitchFamily="18" charset="0"/>
              </a:defRPr>
            </a:lvl1pPr>
          </a:lstStyle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9" name="Line 15"/>
          <p:cNvSpPr>
            <a:spLocks noChangeShapeType="1"/>
          </p:cNvSpPr>
          <p:nvPr userDrawn="1"/>
        </p:nvSpPr>
        <p:spPr bwMode="auto">
          <a:xfrm>
            <a:off x="119063" y="1143000"/>
            <a:ext cx="8845550" cy="0"/>
          </a:xfrm>
          <a:prstGeom prst="line">
            <a:avLst/>
          </a:prstGeom>
          <a:ln w="38100">
            <a:solidFill>
              <a:srgbClr val="C00000"/>
            </a:solidFill>
            <a:headEnd/>
            <a:tailEnd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 userDrawn="1"/>
        </p:nvGraphicFramePr>
        <p:xfrm>
          <a:off x="7959296" y="279377"/>
          <a:ext cx="956104" cy="695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r:id="rId14" imgW="3961905" imgH="3415873" progId="">
                  <p:embed/>
                </p:oleObj>
              </mc:Choice>
              <mc:Fallback>
                <p:oleObj r:id="rId14" imgW="3961905" imgH="3415873" progId="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9296" y="279377"/>
                        <a:ext cx="956104" cy="695348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C00000"/>
                </a:solidFill>
                <a:latin typeface="Garamond" pitchFamily="18" charset="0"/>
              </a:defRPr>
            </a:lvl1pPr>
          </a:lstStyle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2">
                    <a:lumMod val="75000"/>
                  </a:schemeClr>
                </a:solidFill>
                <a:latin typeface="Garamond" pitchFamily="18" charset="0"/>
              </a:defRPr>
            </a:lvl1pPr>
          </a:lstStyle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9" name="Line 15"/>
          <p:cNvSpPr>
            <a:spLocks noChangeShapeType="1"/>
          </p:cNvSpPr>
          <p:nvPr userDrawn="1"/>
        </p:nvSpPr>
        <p:spPr bwMode="auto">
          <a:xfrm>
            <a:off x="119063" y="1143000"/>
            <a:ext cx="8845550" cy="0"/>
          </a:xfrm>
          <a:prstGeom prst="line">
            <a:avLst/>
          </a:prstGeom>
          <a:ln w="38100">
            <a:solidFill>
              <a:srgbClr val="C00000"/>
            </a:solidFill>
            <a:headEnd/>
            <a:tailEnd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 userDrawn="1"/>
        </p:nvGraphicFramePr>
        <p:xfrm>
          <a:off x="7959296" y="279377"/>
          <a:ext cx="956104" cy="695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9" r:id="rId14" imgW="3961905" imgH="3415873" progId="">
                  <p:embed/>
                </p:oleObj>
              </mc:Choice>
              <mc:Fallback>
                <p:oleObj r:id="rId14" imgW="3961905" imgH="3415873" progId="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9296" y="279377"/>
                        <a:ext cx="956104" cy="695348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C00000"/>
                </a:solidFill>
                <a:latin typeface="Garamond" pitchFamily="18" charset="0"/>
              </a:defRPr>
            </a:lvl1pPr>
          </a:lstStyle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2">
                    <a:lumMod val="75000"/>
                  </a:schemeClr>
                </a:solidFill>
                <a:latin typeface="Garamond" pitchFamily="18" charset="0"/>
              </a:defRPr>
            </a:lvl1pPr>
          </a:lstStyle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9" name="Line 15"/>
          <p:cNvSpPr>
            <a:spLocks noChangeShapeType="1"/>
          </p:cNvSpPr>
          <p:nvPr userDrawn="1"/>
        </p:nvSpPr>
        <p:spPr bwMode="auto">
          <a:xfrm>
            <a:off x="119063" y="1143000"/>
            <a:ext cx="8845550" cy="0"/>
          </a:xfrm>
          <a:prstGeom prst="line">
            <a:avLst/>
          </a:prstGeom>
          <a:ln w="38100">
            <a:solidFill>
              <a:srgbClr val="C00000"/>
            </a:solidFill>
            <a:headEnd/>
            <a:tailEnd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 userDrawn="1"/>
        </p:nvGraphicFramePr>
        <p:xfrm>
          <a:off x="7959296" y="279377"/>
          <a:ext cx="956104" cy="695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3" r:id="rId14" imgW="3961905" imgH="3415873" progId="">
                  <p:embed/>
                </p:oleObj>
              </mc:Choice>
              <mc:Fallback>
                <p:oleObj r:id="rId14" imgW="3961905" imgH="3415873" progId="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9296" y="279377"/>
                        <a:ext cx="956104" cy="695348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C00000"/>
                </a:solidFill>
                <a:latin typeface="Garamond" pitchFamily="18" charset="0"/>
              </a:defRPr>
            </a:lvl1pPr>
          </a:lstStyle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2">
                    <a:lumMod val="75000"/>
                  </a:schemeClr>
                </a:solidFill>
                <a:latin typeface="Garamond" pitchFamily="18" charset="0"/>
              </a:defRPr>
            </a:lvl1pPr>
          </a:lstStyle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9" name="Line 15"/>
          <p:cNvSpPr>
            <a:spLocks noChangeShapeType="1"/>
          </p:cNvSpPr>
          <p:nvPr userDrawn="1"/>
        </p:nvSpPr>
        <p:spPr bwMode="auto">
          <a:xfrm>
            <a:off x="119063" y="1143000"/>
            <a:ext cx="8845550" cy="0"/>
          </a:xfrm>
          <a:prstGeom prst="line">
            <a:avLst/>
          </a:prstGeom>
          <a:ln w="38100">
            <a:solidFill>
              <a:srgbClr val="C00000"/>
            </a:solidFill>
            <a:headEnd/>
            <a:tailEnd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 userDrawn="1"/>
        </p:nvGraphicFramePr>
        <p:xfrm>
          <a:off x="7959296" y="279377"/>
          <a:ext cx="956104" cy="695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79" r:id="rId14" imgW="3961905" imgH="3415873" progId="">
                  <p:embed/>
                </p:oleObj>
              </mc:Choice>
              <mc:Fallback>
                <p:oleObj r:id="rId14" imgW="3961905" imgH="3415873" progId="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9296" y="279377"/>
                        <a:ext cx="956104" cy="695348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C00000"/>
                </a:solidFill>
                <a:latin typeface="Garamond" pitchFamily="18" charset="0"/>
              </a:defRPr>
            </a:lvl1pPr>
          </a:lstStyle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2">
                    <a:lumMod val="75000"/>
                  </a:schemeClr>
                </a:solidFill>
                <a:latin typeface="Garamond" pitchFamily="18" charset="0"/>
              </a:defRPr>
            </a:lvl1pPr>
          </a:lstStyle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9" name="Line 15"/>
          <p:cNvSpPr>
            <a:spLocks noChangeShapeType="1"/>
          </p:cNvSpPr>
          <p:nvPr userDrawn="1"/>
        </p:nvSpPr>
        <p:spPr bwMode="auto">
          <a:xfrm>
            <a:off x="119063" y="1143000"/>
            <a:ext cx="8845550" cy="0"/>
          </a:xfrm>
          <a:prstGeom prst="line">
            <a:avLst/>
          </a:prstGeom>
          <a:ln w="38100">
            <a:solidFill>
              <a:srgbClr val="C00000"/>
            </a:solidFill>
            <a:headEnd/>
            <a:tailEnd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 userDrawn="1"/>
        </p:nvGraphicFramePr>
        <p:xfrm>
          <a:off x="7959296" y="279377"/>
          <a:ext cx="956104" cy="695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03" r:id="rId14" imgW="3961905" imgH="3415873" progId="">
                  <p:embed/>
                </p:oleObj>
              </mc:Choice>
              <mc:Fallback>
                <p:oleObj r:id="rId14" imgW="3961905" imgH="3415873" progId="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9296" y="279377"/>
                        <a:ext cx="956104" cy="695348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o.in/url?sa=i&amp;rct=j&amp;q=&amp;esrc=s&amp;source=images&amp;cd=&amp;cad=rja&amp;uact=8&amp;ved=0ahUKEwiwhb20qPjMAhVGRI8KHTNsA-IQjRwIBw&amp;url=http://www.calliflower.com/one-click-recording/&amp;bvm=bv.122852650,d.c2I&amp;psig=AFQjCNEPXWZMCZaoIbMsEqkheILqsnAsng&amp;ust=1464371774519095" TargetMode="External"/><Relationship Id="rId1" Type="http://schemas.openxmlformats.org/officeDocument/2006/relationships/slideLayout" Target="../slideLayouts/slideLayout4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135063" y="457200"/>
            <a:ext cx="9398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269528" y="239173"/>
            <a:ext cx="8874472" cy="903827"/>
            <a:chOff x="269528" y="5496973"/>
            <a:chExt cx="8874472" cy="128482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1782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671288"/>
              <a:ext cx="7391400" cy="1006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0" y="61722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1600200" y="6477000"/>
            <a:ext cx="5791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Serving</a:t>
            </a:r>
            <a:r>
              <a:rPr kumimoji="0" lang="en-US" sz="12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 the Cause of Public Interest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1676400" y="6248400"/>
            <a:ext cx="5791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Indian Actuarial Profession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flipV="1">
            <a:off x="0" y="12192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81200" y="5334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+mj-lt"/>
              </a:rPr>
              <a:t>25</a:t>
            </a:r>
            <a:r>
              <a:rPr lang="en-US" sz="2800" b="1" baseline="30000" dirty="0" smtClean="0">
                <a:latin typeface="+mj-lt"/>
              </a:rPr>
              <a:t>th</a:t>
            </a:r>
            <a:r>
              <a:rPr lang="en-US" sz="2800" b="1" dirty="0" smtClean="0">
                <a:latin typeface="+mj-lt"/>
              </a:rPr>
              <a:t> Indian Fellowship Seminar</a:t>
            </a:r>
            <a:endParaRPr lang="en-US" sz="28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175623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Innovation in health insurance product offerings in the Indian market</a:t>
            </a:r>
          </a:p>
          <a:p>
            <a:endParaRPr lang="en-US" sz="2400" b="1" dirty="0" smtClean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7400" y="2871400"/>
            <a:ext cx="640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Mentor: Vandana Baluni</a:t>
            </a:r>
            <a:endParaRPr lang="en-US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7400" y="36576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Presenters : </a:t>
            </a:r>
          </a:p>
          <a:p>
            <a:r>
              <a:rPr lang="en-US" b="1" dirty="0" err="1" smtClean="0">
                <a:latin typeface="+mj-lt"/>
              </a:rPr>
              <a:t>Tanmeet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Kaur</a:t>
            </a:r>
            <a:endParaRPr lang="en-US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Omer </a:t>
            </a:r>
            <a:r>
              <a:rPr lang="en-US" b="1" dirty="0" err="1" smtClean="0">
                <a:latin typeface="+mj-lt"/>
              </a:rPr>
              <a:t>Thaika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Shaikh</a:t>
            </a:r>
            <a:r>
              <a:rPr lang="en-US" b="1" dirty="0" smtClean="0">
                <a:latin typeface="+mj-lt"/>
              </a:rPr>
              <a:t> </a:t>
            </a:r>
          </a:p>
          <a:p>
            <a:r>
              <a:rPr lang="en-US" b="1" dirty="0" smtClean="0">
                <a:latin typeface="+mj-lt"/>
              </a:rPr>
              <a:t>Nirav Shah</a:t>
            </a:r>
            <a:endParaRPr lang="en-US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3600" y="5410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Date: 9-10</a:t>
            </a:r>
            <a:r>
              <a:rPr lang="en-US" b="1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June 2016 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Place: Mumbai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10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6324600" cy="609600"/>
          </a:xfrm>
          <a:prstGeom prst="rect">
            <a:avLst/>
          </a:prstGeom>
        </p:spPr>
        <p:txBody>
          <a:bodyPr/>
          <a:lstStyle/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en-US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Placeholder 5"/>
          <p:cNvSpPr>
            <a:spLocks noGrp="1"/>
          </p:cNvSpPr>
          <p:nvPr>
            <p:ph idx="1"/>
          </p:nvPr>
        </p:nvSpPr>
        <p:spPr>
          <a:xfrm>
            <a:off x="407096" y="1219200"/>
            <a:ext cx="8266056" cy="4214495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Innovation?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scenario of healthcare in India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Facts about Health Care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market scenario of  health insurance in India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 faced by Health Insurance industry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Insurer perspective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Policyholder perspective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Innovation in product offerings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Way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Forward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762000" y="3429000"/>
            <a:ext cx="6477000" cy="484632"/>
          </a:xfrm>
          <a:prstGeom prst="homePlate">
            <a:avLst/>
          </a:prstGeom>
          <a:solidFill>
            <a:schemeClr val="accent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9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11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371600"/>
            <a:ext cx="84582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5963" indent="-2651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Limited reach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indent="-2651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Significant UW losses for Health business in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India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indent="-2651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Lack of standardization in health care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Industry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indent="-2651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Insufficient data on Indian consumer and disease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pattern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indent="-2651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Lack of communication between TPA 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Hospital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indent="-2651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PED disputes between consumer 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TPA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indent="-2651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Service Tax imposition on premium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Placeholder 1"/>
          <p:cNvSpPr txBox="1">
            <a:spLocks/>
          </p:cNvSpPr>
          <p:nvPr/>
        </p:nvSpPr>
        <p:spPr>
          <a:xfrm>
            <a:off x="304800" y="304800"/>
            <a:ext cx="7543800" cy="609600"/>
          </a:xfrm>
          <a:prstGeom prst="rect">
            <a:avLst/>
          </a:prstGeom>
        </p:spPr>
        <p:txBody>
          <a:bodyPr/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Challenges faced by HI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industry</a:t>
            </a: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Insurer perspective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42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12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371600"/>
            <a:ext cx="84582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5963" indent="-2651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Complex product structure</a:t>
            </a:r>
          </a:p>
          <a:p>
            <a:pPr marL="715963" indent="-2651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Increase in healthcare cost</a:t>
            </a:r>
          </a:p>
          <a:p>
            <a:pPr marL="715963" indent="-2651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Lack of awareness</a:t>
            </a:r>
          </a:p>
          <a:p>
            <a:pPr marL="715963" indent="-2651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Affordability of premiums</a:t>
            </a:r>
          </a:p>
          <a:p>
            <a:pPr marL="715963" indent="-2651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Lack of customization: Fixed product structures</a:t>
            </a:r>
          </a:p>
          <a:p>
            <a:pPr marL="715963" indent="-2651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Low confidence in delivery system</a:t>
            </a:r>
          </a:p>
          <a:p>
            <a:pPr marL="715963" indent="-2651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Delay in settlement of claims</a:t>
            </a:r>
          </a:p>
        </p:txBody>
      </p:sp>
      <p:sp>
        <p:nvSpPr>
          <p:cNvPr id="10" name="Text Placeholder 1"/>
          <p:cNvSpPr txBox="1">
            <a:spLocks/>
          </p:cNvSpPr>
          <p:nvPr/>
        </p:nvSpPr>
        <p:spPr>
          <a:xfrm>
            <a:off x="304800" y="304800"/>
            <a:ext cx="7543800" cy="609600"/>
          </a:xfrm>
          <a:prstGeom prst="rect">
            <a:avLst/>
          </a:prstGeom>
        </p:spPr>
        <p:txBody>
          <a:bodyPr/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Challenges faced by HI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industry</a:t>
            </a: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Policyholder perspective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64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13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6324600" cy="609600"/>
          </a:xfrm>
          <a:prstGeom prst="rect">
            <a:avLst/>
          </a:prstGeom>
        </p:spPr>
        <p:txBody>
          <a:bodyPr/>
          <a:lstStyle/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en-US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Placeholder 5"/>
          <p:cNvSpPr>
            <a:spLocks noGrp="1"/>
          </p:cNvSpPr>
          <p:nvPr>
            <p:ph idx="1"/>
          </p:nvPr>
        </p:nvSpPr>
        <p:spPr>
          <a:xfrm>
            <a:off x="407096" y="1219200"/>
            <a:ext cx="8266056" cy="4214495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Innovation?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scenario of healthcare in India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Facts about Health Care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market scenario of  health insurance in India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 faced by Health Insurance industry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Insurer perspective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Policyholder perspective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Innovation in product offerings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Way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Forward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762000" y="4925568"/>
            <a:ext cx="6477000" cy="484632"/>
          </a:xfrm>
          <a:prstGeom prst="homePlate">
            <a:avLst/>
          </a:prstGeom>
          <a:solidFill>
            <a:schemeClr val="accent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2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14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1367971"/>
            <a:ext cx="8458201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Healthy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3" indent="-350838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252538" algn="l"/>
              </a:tabLs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Physically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active </a:t>
            </a:r>
          </a:p>
          <a:p>
            <a:pPr marL="714375" lvl="3" indent="-35083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Healthy eating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Tobacco cessation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Reward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3" indent="-35083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Reduction in premium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3" indent="-35083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in benefits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 Outcome </a:t>
            </a:r>
          </a:p>
          <a:p>
            <a:pPr marL="714375" lvl="3" indent="-35083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Lower in-patient claims in long run</a:t>
            </a:r>
          </a:p>
          <a:p>
            <a:pPr marL="714375" lvl="3" indent="-35083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Affordable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premium in long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run</a:t>
            </a:r>
          </a:p>
          <a:p>
            <a:pPr marL="714375" lvl="3" indent="-35083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Help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 increase in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consumer awareness</a:t>
            </a:r>
          </a:p>
          <a:p>
            <a:pPr marL="714375" lvl="3" indent="-35083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in health insurance penetration</a:t>
            </a: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7543800" cy="609600"/>
          </a:xfrm>
          <a:prstGeom prst="rect">
            <a:avLst/>
          </a:prstGeom>
        </p:spPr>
        <p:txBody>
          <a:bodyPr/>
          <a:lstStyle/>
          <a:p>
            <a:r>
              <a:rPr lang="en-U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Rewarding healthy behaviour</a:t>
            </a:r>
          </a:p>
        </p:txBody>
      </p:sp>
    </p:spTree>
    <p:extLst>
      <p:ext uri="{BB962C8B-B14F-4D97-AF65-F5344CB8AC3E}">
        <p14:creationId xmlns:p14="http://schemas.microsoft.com/office/powerpoint/2010/main" val="241880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15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1367971"/>
            <a:ext cx="845820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Current product offerings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Maximum waiting period for PED’s: 4 years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Plans available with less waiting period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No day 1 cover for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hospitalization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 cover for  treatment, diagnostics or medication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Customized offering based on condition and stage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Early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detection &amp;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Reduced in-patient hospitalization claims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3" indent="-35083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in health insurance penetration</a:t>
            </a: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7543800" cy="609600"/>
          </a:xfrm>
          <a:prstGeom prst="rect">
            <a:avLst/>
          </a:prstGeom>
        </p:spPr>
        <p:txBody>
          <a:bodyPr/>
          <a:lstStyle/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Chronic conditions Management</a:t>
            </a:r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322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16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1367971"/>
            <a:ext cx="8458201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Simplified product for customer: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Easy to understand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Pre-underwritten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Minimal </a:t>
            </a:r>
            <a:r>
              <a:rPr lang="en-I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Quicker issuance</a:t>
            </a:r>
          </a:p>
          <a:p>
            <a:pPr marL="363538" indent="-3635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  <a:endParaRPr lang="en-I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Increased value for money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Increased </a:t>
            </a: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engagement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Hassle free claim settlement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Increased </a:t>
            </a:r>
            <a:r>
              <a:rPr lang="en-I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confidence </a:t>
            </a: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in delivery </a:t>
            </a:r>
            <a:r>
              <a:rPr lang="en-I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Risk for insurer: Moral hazard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IN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7543800" cy="609600"/>
          </a:xfrm>
          <a:prstGeom prst="rect">
            <a:avLst/>
          </a:prstGeom>
        </p:spPr>
        <p:txBody>
          <a:bodyPr/>
          <a:lstStyle/>
          <a:p>
            <a:r>
              <a:rPr lang="en-IN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Product on a click of a button</a:t>
            </a:r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http://www.calliflower.com/wp-content/uploads/2012/05/1338409264_289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235325"/>
            <a:ext cx="2819400" cy="2952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1882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17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1367971"/>
            <a:ext cx="8458201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Lump sum benefit on occurrence of Critical Illness 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Payable on diagnosis of a critical illness 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Amount dependent on severity of illness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Further claims may be lodged if disease advances</a:t>
            </a:r>
          </a:p>
          <a:p>
            <a:pPr marL="363538" indent="-3635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Need based solution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Prevent diseases progression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Value </a:t>
            </a: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for money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Cover continues after claim</a:t>
            </a: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7543800" cy="609600"/>
          </a:xfrm>
          <a:prstGeom prst="rect">
            <a:avLst/>
          </a:prstGeom>
        </p:spPr>
        <p:txBody>
          <a:bodyPr/>
          <a:lstStyle/>
          <a:p>
            <a:r>
              <a:rPr lang="en-IN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Tiered Benefits</a:t>
            </a:r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87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18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1367971"/>
            <a:ext cx="8458201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Benefit payable on diagnosis of a critical illness</a:t>
            </a:r>
          </a:p>
          <a:p>
            <a:pPr marL="363538" indent="-363538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Policy remains in force after diagnosis of a critical illness</a:t>
            </a:r>
          </a:p>
          <a:p>
            <a:pPr marL="363538" indent="-363538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Further claim payment on diagnosis of an unrelated critical illness</a:t>
            </a:r>
          </a:p>
          <a:p>
            <a:pPr marL="363538" indent="-363538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7543800" cy="609600"/>
          </a:xfrm>
          <a:prstGeom prst="rect">
            <a:avLst/>
          </a:prstGeom>
        </p:spPr>
        <p:txBody>
          <a:bodyPr/>
          <a:lstStyle/>
          <a:p>
            <a:r>
              <a:rPr lang="en-IN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Multiple claim payment on CI</a:t>
            </a:r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1673"/>
              </p:ext>
            </p:extLst>
          </p:nvPr>
        </p:nvGraphicFramePr>
        <p:xfrm>
          <a:off x="533400" y="3124200"/>
          <a:ext cx="8153399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252"/>
                <a:gridCol w="1354857"/>
                <a:gridCol w="1753345"/>
                <a:gridCol w="1753345"/>
                <a:gridCol w="17776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Covered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Illness</a:t>
                      </a:r>
                      <a:endParaRPr lang="en-I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Initial Eligibility</a:t>
                      </a:r>
                      <a:endParaRPr lang="en-I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Claim: Cancer</a:t>
                      </a:r>
                      <a:endParaRPr lang="en-I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Claim: Stroke</a:t>
                      </a:r>
                      <a:endParaRPr lang="en-I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 Claim: Heart Attack</a:t>
                      </a:r>
                      <a:endParaRPr lang="en-I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Cancer</a:t>
                      </a:r>
                      <a:endParaRPr lang="en-I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</a:t>
                      </a:r>
                      <a:endParaRPr lang="en-I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</a:t>
                      </a:r>
                      <a:endParaRPr lang="en-I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</a:t>
                      </a:r>
                      <a:endParaRPr lang="en-I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</a:t>
                      </a:r>
                      <a:endParaRPr lang="en-IN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I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Stroke</a:t>
                      </a:r>
                      <a:endParaRPr lang="en-I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</a:t>
                      </a:r>
                      <a:endParaRPr lang="en-I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</a:t>
                      </a:r>
                      <a:endParaRPr lang="en-I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</a:t>
                      </a:r>
                      <a:endParaRPr lang="en-I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</a:t>
                      </a:r>
                      <a:endParaRPr lang="en-IN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I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Heart Attack</a:t>
                      </a:r>
                      <a:endParaRPr lang="en-I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</a:t>
                      </a:r>
                      <a:endParaRPr lang="en-I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</a:t>
                      </a:r>
                      <a:endParaRPr lang="en-I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</a:t>
                      </a:r>
                      <a:endParaRPr lang="en-I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</a:t>
                      </a:r>
                      <a:endParaRPr lang="en-IN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I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504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19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1367971"/>
            <a:ext cx="8458201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Provides an income on </a:t>
            </a:r>
            <a:r>
              <a:rPr lang="en-I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disability </a:t>
            </a:r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or illness</a:t>
            </a:r>
          </a:p>
          <a:p>
            <a:pPr marL="363538" indent="-3635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Risks covered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Illness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Accident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Disability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Unemployment</a:t>
            </a:r>
          </a:p>
          <a:p>
            <a:pPr marL="363538" indent="-3635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Regular payment in period of incapacity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Payment linked to p</a:t>
            </a:r>
            <a:r>
              <a:rPr lang="en-I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re-incapacity income</a:t>
            </a:r>
            <a:endParaRPr lang="en-I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Access to rehabilitation services</a:t>
            </a: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7543800" cy="609600"/>
          </a:xfrm>
          <a:prstGeom prst="rect">
            <a:avLst/>
          </a:prstGeom>
        </p:spPr>
        <p:txBody>
          <a:bodyPr/>
          <a:lstStyle/>
          <a:p>
            <a:r>
              <a:rPr lang="en-IN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Income replacement</a:t>
            </a:r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9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2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6324600" cy="609600"/>
          </a:xfrm>
          <a:prstGeom prst="rect">
            <a:avLst/>
          </a:prstGeom>
        </p:spPr>
        <p:txBody>
          <a:bodyPr/>
          <a:lstStyle/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en-US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Placeholder 5"/>
          <p:cNvSpPr>
            <a:spLocks noGrp="1"/>
          </p:cNvSpPr>
          <p:nvPr>
            <p:ph idx="1"/>
          </p:nvPr>
        </p:nvSpPr>
        <p:spPr>
          <a:xfrm>
            <a:off x="407096" y="1219200"/>
            <a:ext cx="8266056" cy="4214495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Innovation?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scenario of healthcare in India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Facts about Health Care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market scenario of  health insurance in India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 faced by Health Insurance industry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Insurer perspective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Policyholder perspective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Innovation in product offerings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Way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Forward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762000" y="1344168"/>
            <a:ext cx="6477000" cy="484632"/>
          </a:xfrm>
          <a:prstGeom prst="homePlate">
            <a:avLst/>
          </a:prstGeom>
          <a:solidFill>
            <a:schemeClr val="accent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0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20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1367971"/>
            <a:ext cx="845820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Provides personal and nursing care to those unable to look after themselves without any support</a:t>
            </a:r>
          </a:p>
          <a:p>
            <a:pPr marL="363538" indent="-3635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Target segment: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Senior Citizens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Individuals with disability by birth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Individuals with disability due to accident</a:t>
            </a:r>
          </a:p>
          <a:p>
            <a:pPr marL="363538" indent="-3635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Types of benefits: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Lump sum payment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Fixed benefit payable at regular intervals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Direct payment to the care house</a:t>
            </a: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7543800" cy="609600"/>
          </a:xfrm>
          <a:prstGeom prst="rect">
            <a:avLst/>
          </a:prstGeom>
        </p:spPr>
        <p:txBody>
          <a:bodyPr/>
          <a:lstStyle/>
          <a:p>
            <a:r>
              <a:rPr lang="en-IN" sz="2800" b="1" dirty="0">
                <a:latin typeface="Arial" pitchFamily="34" charset="0"/>
                <a:cs typeface="Arial" pitchFamily="34" charset="0"/>
              </a:rPr>
              <a:t>Long term care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14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21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1367971"/>
            <a:ext cx="845820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Exclusive savings account to meet healthcare cost</a:t>
            </a:r>
          </a:p>
          <a:p>
            <a:pPr marL="363538" indent="-3635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Unutilized fund rolled over year on year</a:t>
            </a:r>
          </a:p>
          <a:p>
            <a:pPr marL="363538" indent="-3635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Fund earns investment return</a:t>
            </a:r>
          </a:p>
          <a:p>
            <a:pPr marL="363538" indent="-3635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Flexible deposit option</a:t>
            </a:r>
          </a:p>
          <a:p>
            <a:pPr marL="363538" indent="-3635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Health saving account options: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Employer schemes: employer makes contribution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Self managed health account</a:t>
            </a:r>
          </a:p>
          <a:p>
            <a:pPr marL="363538" indent="-3635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Contributions eligible for tax benefits</a:t>
            </a: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7543800" cy="609600"/>
          </a:xfrm>
          <a:prstGeom prst="rect">
            <a:avLst/>
          </a:prstGeom>
        </p:spPr>
        <p:txBody>
          <a:bodyPr/>
          <a:lstStyle/>
          <a:p>
            <a:r>
              <a:rPr lang="en-IN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Health Savings Account</a:t>
            </a:r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88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22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6324600" cy="609600"/>
          </a:xfrm>
          <a:prstGeom prst="rect">
            <a:avLst/>
          </a:prstGeom>
        </p:spPr>
        <p:txBody>
          <a:bodyPr/>
          <a:lstStyle/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en-US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Placeholder 5"/>
          <p:cNvSpPr>
            <a:spLocks noGrp="1"/>
          </p:cNvSpPr>
          <p:nvPr>
            <p:ph idx="1"/>
          </p:nvPr>
        </p:nvSpPr>
        <p:spPr>
          <a:xfrm>
            <a:off x="407096" y="1219200"/>
            <a:ext cx="8266056" cy="4214495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Innovation?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scenario of healthcare in India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Facts about Health Care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market scenario of  health insurance in India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 faced by Health Insurance industry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Insurer perspective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Policyholder perspective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Innovation in product offerings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Way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Forward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762000" y="5611368"/>
            <a:ext cx="6477000" cy="484632"/>
          </a:xfrm>
          <a:prstGeom prst="homePlate">
            <a:avLst/>
          </a:prstGeom>
          <a:solidFill>
            <a:schemeClr val="accent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5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23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1367971"/>
            <a:ext cx="845820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Strategic assessment</a:t>
            </a:r>
          </a:p>
          <a:p>
            <a:pPr marL="363538" indent="-3635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Proof of Concept-Model Testing</a:t>
            </a:r>
          </a:p>
          <a:p>
            <a:pPr marL="363538" indent="-3635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Design final solution 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Pricing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Delivery System</a:t>
            </a:r>
          </a:p>
          <a:p>
            <a:pPr marL="714375" lvl="3" indent="-3508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Infrastructure</a:t>
            </a:r>
          </a:p>
          <a:p>
            <a:pPr marL="363538" indent="-3635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Identification of risks</a:t>
            </a:r>
          </a:p>
          <a:p>
            <a:pPr marL="363538" indent="-3635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Building risk mitigation strategies</a:t>
            </a:r>
          </a:p>
          <a:p>
            <a:pPr marL="363538" indent="-3635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Ready for go to </a:t>
            </a:r>
            <a:r>
              <a:rPr lang="en-I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endParaRPr lang="en-I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7543800" cy="609600"/>
          </a:xfrm>
          <a:prstGeom prst="rect">
            <a:avLst/>
          </a:prstGeom>
        </p:spPr>
        <p:txBody>
          <a:bodyPr/>
          <a:lstStyle/>
          <a:p>
            <a:r>
              <a:rPr lang="en-IN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Way forward</a:t>
            </a:r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23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248478" y="242613"/>
            <a:ext cx="6324600" cy="609600"/>
          </a:xfrm>
          <a:prstGeom prst="rect">
            <a:avLst/>
          </a:prstGeom>
        </p:spPr>
        <p:txBody>
          <a:bodyPr/>
          <a:lstStyle/>
          <a:p>
            <a:r>
              <a:rPr lang="en-IN" sz="3200" b="1" i="1" dirty="0" smtClean="0">
                <a:latin typeface="Arial" pitchFamily="34" charset="0"/>
                <a:cs typeface="Arial" pitchFamily="34" charset="0"/>
              </a:rPr>
              <a:t>Thank You!</a:t>
            </a:r>
            <a:endParaRPr lang="en-US" sz="3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Placeholder 5"/>
          <p:cNvSpPr>
            <a:spLocks noGrp="1"/>
          </p:cNvSpPr>
          <p:nvPr>
            <p:ph idx="1"/>
          </p:nvPr>
        </p:nvSpPr>
        <p:spPr>
          <a:xfrm>
            <a:off x="407096" y="1344634"/>
            <a:ext cx="8266056" cy="4214495"/>
          </a:xfrm>
        </p:spPr>
        <p:txBody>
          <a:bodyPr anchor="ctr">
            <a:normAutofit/>
          </a:bodyPr>
          <a:lstStyle/>
          <a:p>
            <a:pPr lvl="0" algn="ctr">
              <a:buNone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Any 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199" y="2819400"/>
            <a:ext cx="4572001" cy="390207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3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6324600" cy="609600"/>
          </a:xfrm>
          <a:prstGeom prst="rect">
            <a:avLst/>
          </a:prstGeom>
        </p:spPr>
        <p:txBody>
          <a:bodyPr/>
          <a:lstStyle/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What is Innovation?</a:t>
            </a:r>
            <a:endParaRPr lang="en-US" sz="3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Placeholder 5"/>
          <p:cNvSpPr>
            <a:spLocks noGrp="1"/>
          </p:cNvSpPr>
          <p:nvPr>
            <p:ph idx="1"/>
          </p:nvPr>
        </p:nvSpPr>
        <p:spPr>
          <a:xfrm>
            <a:off x="407096" y="1344634"/>
            <a:ext cx="8266056" cy="4214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“The greatest discovery comes not from seeing the new landscapes but in seeing the familiar with new eyes”</a:t>
            </a:r>
          </a:p>
          <a:p>
            <a:pPr marL="0" indent="0" algn="ctr">
              <a:buNone/>
            </a:pP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Marcel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Proust</a:t>
            </a:r>
            <a:endParaRPr lang="en-IN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71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4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228600" y="304800"/>
            <a:ext cx="7543800" cy="609600"/>
          </a:xfrm>
          <a:prstGeom prst="rect">
            <a:avLst/>
          </a:prstGeom>
        </p:spPr>
        <p:txBody>
          <a:bodyPr/>
          <a:lstStyle/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Innovations in Health Insurance(HI) in India </a:t>
            </a:r>
          </a:p>
          <a:p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Situations Then &amp; Now</a:t>
            </a:r>
            <a:endParaRPr lang="en-US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23620692"/>
              </p:ext>
            </p:extLst>
          </p:nvPr>
        </p:nvGraphicFramePr>
        <p:xfrm>
          <a:off x="304800" y="1295400"/>
          <a:ext cx="84582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3371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5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6324600" cy="609600"/>
          </a:xfrm>
          <a:prstGeom prst="rect">
            <a:avLst/>
          </a:prstGeom>
        </p:spPr>
        <p:txBody>
          <a:bodyPr/>
          <a:lstStyle/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en-US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Placeholder 5"/>
          <p:cNvSpPr>
            <a:spLocks noGrp="1"/>
          </p:cNvSpPr>
          <p:nvPr>
            <p:ph idx="1"/>
          </p:nvPr>
        </p:nvSpPr>
        <p:spPr>
          <a:xfrm>
            <a:off x="407096" y="1219200"/>
            <a:ext cx="8266056" cy="4214495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Innovation?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scenario of healthcare in India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Facts about Health Care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market scenario of  health insurance in India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 faced by Health Insurance industry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Insurer perspective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Policyholder perspective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Innovation in product offerings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Way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Forward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762000" y="1981200"/>
            <a:ext cx="6477000" cy="484632"/>
          </a:xfrm>
          <a:prstGeom prst="homePlate">
            <a:avLst/>
          </a:prstGeom>
          <a:solidFill>
            <a:schemeClr val="accent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1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6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7338" y="6261556"/>
            <a:ext cx="9957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1 WHO report 2012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28600" y="4953000"/>
            <a:ext cx="8610600" cy="1219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Insurance funding is low compared to other type of funding</a:t>
            </a:r>
            <a:endParaRPr lang="en-IN" sz="2000" baseline="100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 has one of the highest out of pocket contribution towards health care funding </a:t>
            </a:r>
            <a:endParaRPr lang="en-IN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929334882"/>
              </p:ext>
            </p:extLst>
          </p:nvPr>
        </p:nvGraphicFramePr>
        <p:xfrm>
          <a:off x="228600" y="1174750"/>
          <a:ext cx="8610600" cy="362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 Placeholder 1"/>
          <p:cNvSpPr txBox="1">
            <a:spLocks/>
          </p:cNvSpPr>
          <p:nvPr/>
        </p:nvSpPr>
        <p:spPr>
          <a:xfrm>
            <a:off x="304800" y="304800"/>
            <a:ext cx="7543800" cy="609600"/>
          </a:xfrm>
          <a:prstGeom prst="rect">
            <a:avLst/>
          </a:prstGeom>
        </p:spPr>
        <p:txBody>
          <a:bodyPr/>
          <a:lstStyle/>
          <a:p>
            <a:r>
              <a:rPr lang="en-US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 about health care in India</a:t>
            </a:r>
            <a:endParaRPr lang="en-US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68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7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371600"/>
            <a:ext cx="84582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5963" indent="-2651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India accounts for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20%</a:t>
            </a:r>
            <a:r>
              <a:rPr lang="en-IN" sz="1200" baseline="10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of global burden of disease</a:t>
            </a:r>
          </a:p>
          <a:p>
            <a:pPr marL="715963" indent="-2651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Out of pocket expense in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2009: 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~ 60% of total health expenditure</a:t>
            </a:r>
          </a:p>
          <a:p>
            <a:pPr marL="715963" indent="-2651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3.2% of Indians would fall below the poverty line because of high medical expenses</a:t>
            </a:r>
            <a:r>
              <a:rPr lang="en-IN" sz="1200" baseline="10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marL="715963" indent="-2651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% of rural and 20% of urban population do not go for treatment due to financial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constraints</a:t>
            </a:r>
            <a:r>
              <a:rPr lang="en-IN" sz="1200" baseline="10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IN" sz="1200" baseline="10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indent="-2651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47% and 31% of hospital admissions in rural and urban areas financed by loans and sale of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assets</a:t>
            </a:r>
            <a:r>
              <a:rPr lang="en-IN" sz="1200" baseline="10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IN" sz="1200" baseline="10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Placeholder 1"/>
          <p:cNvSpPr txBox="1">
            <a:spLocks/>
          </p:cNvSpPr>
          <p:nvPr/>
        </p:nvSpPr>
        <p:spPr>
          <a:xfrm>
            <a:off x="304800" y="304800"/>
            <a:ext cx="7543800" cy="609600"/>
          </a:xfrm>
          <a:prstGeom prst="rect">
            <a:avLst/>
          </a:prstGeom>
        </p:spPr>
        <p:txBody>
          <a:bodyPr/>
          <a:lstStyle/>
          <a:p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 about health care in India (contd.)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7338" y="6019800"/>
            <a:ext cx="1717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 WHO, World health statistics, 2012</a:t>
            </a:r>
            <a:br>
              <a:rPr lang="en-US" sz="800" dirty="0" smtClean="0"/>
            </a:br>
            <a:r>
              <a:rPr lang="en-US" sz="800" dirty="0" smtClean="0"/>
              <a:t>2 Planning commission</a:t>
            </a:r>
          </a:p>
        </p:txBody>
      </p:sp>
    </p:spTree>
    <p:extLst>
      <p:ext uri="{BB962C8B-B14F-4D97-AF65-F5344CB8AC3E}">
        <p14:creationId xmlns:p14="http://schemas.microsoft.com/office/powerpoint/2010/main" val="229747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8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3823176494"/>
              </p:ext>
            </p:extLst>
          </p:nvPr>
        </p:nvGraphicFramePr>
        <p:xfrm>
          <a:off x="457199" y="1257323"/>
          <a:ext cx="5257801" cy="4787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152400" y="3276600"/>
            <a:ext cx="5105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781551" y="3106579"/>
            <a:ext cx="1028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World – 2.7</a:t>
            </a:r>
            <a:endParaRPr lang="en-IN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905501" y="5954137"/>
            <a:ext cx="2667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800" dirty="0" smtClean="0">
                <a:latin typeface="Arial" pitchFamily="34" charset="0"/>
                <a:cs typeface="Arial" pitchFamily="34" charset="0"/>
              </a:rPr>
              <a:t># Data relates to financial year 2013-14 &amp; 2014-15.</a:t>
            </a:r>
            <a:br>
              <a:rPr lang="en-IN" sz="800" dirty="0" smtClean="0">
                <a:latin typeface="Arial" pitchFamily="34" charset="0"/>
                <a:cs typeface="Arial" pitchFamily="34" charset="0"/>
              </a:rPr>
            </a:br>
            <a:r>
              <a:rPr lang="en-IN" sz="800" dirty="0" smtClean="0">
                <a:latin typeface="Arial" pitchFamily="34" charset="0"/>
                <a:cs typeface="Arial" pitchFamily="34" charset="0"/>
              </a:rPr>
              <a:t>1 Swiss Sigma study</a:t>
            </a:r>
            <a:br>
              <a:rPr lang="en-IN" sz="800" dirty="0" smtClean="0">
                <a:latin typeface="Arial" pitchFamily="34" charset="0"/>
                <a:cs typeface="Arial" pitchFamily="34" charset="0"/>
              </a:rPr>
            </a:br>
            <a:r>
              <a:rPr lang="en-IN" sz="800" dirty="0" smtClean="0">
                <a:latin typeface="Arial" pitchFamily="34" charset="0"/>
                <a:cs typeface="Arial" pitchFamily="34" charset="0"/>
              </a:rPr>
              <a:t>2 IRDA Annual Report 2014-2015</a:t>
            </a:r>
          </a:p>
          <a:p>
            <a:endParaRPr lang="en-IN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324600" y="1371600"/>
            <a:ext cx="2590800" cy="419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85738" lvl="0" indent="-185738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insurance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penetration: 0.70%</a:t>
            </a:r>
            <a:r>
              <a:rPr lang="en-US" sz="12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5738" lvl="0" indent="-185738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Life insurance penetration: 2.60%</a:t>
            </a:r>
            <a:r>
              <a:rPr lang="en-US" sz="1400" b="1" baseline="10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5738" lvl="0" indent="-185738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Health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insurance contributes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26% to 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General Insurance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GWP</a:t>
            </a:r>
            <a:r>
              <a:rPr lang="en-US" sz="1200" b="1" baseline="6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5738" lvl="0" indent="-185738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Health Insurance penetration: ~0.18%</a:t>
            </a:r>
            <a:endParaRPr lang="en-IN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1400" dirty="0"/>
          </a:p>
        </p:txBody>
      </p:sp>
      <p:sp>
        <p:nvSpPr>
          <p:cNvPr id="16" name="Text Placeholder 1"/>
          <p:cNvSpPr txBox="1">
            <a:spLocks/>
          </p:cNvSpPr>
          <p:nvPr/>
        </p:nvSpPr>
        <p:spPr>
          <a:xfrm>
            <a:off x="304800" y="304800"/>
            <a:ext cx="7848600" cy="609600"/>
          </a:xfrm>
          <a:prstGeom prst="rect">
            <a:avLst/>
          </a:prstGeom>
        </p:spPr>
        <p:txBody>
          <a:bodyPr/>
          <a:lstStyle/>
          <a:p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Current </a:t>
            </a:r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market scenario </a:t>
            </a: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health insurance in India</a:t>
            </a:r>
            <a:endParaRPr lang="en-US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51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9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6248628"/>
            <a:ext cx="2133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 Source: IRDA Annual Report</a:t>
            </a:r>
            <a:endParaRPr lang="en-IN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04800" y="4755922"/>
            <a:ext cx="8534400" cy="149270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insurance premiums: Annual growth rate ~22% over last 5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Insurance premiums Ex Health : Annual growth rate ~16% over last 5 years</a:t>
            </a:r>
            <a:r>
              <a:rPr lang="en-IN" sz="2000" baseline="10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baseline="10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1"/>
          <p:cNvSpPr txBox="1">
            <a:spLocks/>
          </p:cNvSpPr>
          <p:nvPr/>
        </p:nvSpPr>
        <p:spPr>
          <a:xfrm>
            <a:off x="304800" y="304800"/>
            <a:ext cx="7848600" cy="609600"/>
          </a:xfrm>
          <a:prstGeom prst="rect">
            <a:avLst/>
          </a:prstGeom>
        </p:spPr>
        <p:txBody>
          <a:bodyPr/>
          <a:lstStyle/>
          <a:p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Current </a:t>
            </a:r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market scenario </a:t>
            </a: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health insurance in India (contd.)</a:t>
            </a:r>
            <a:endParaRPr lang="en-US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6852174"/>
              </p:ext>
            </p:extLst>
          </p:nvPr>
        </p:nvGraphicFramePr>
        <p:xfrm>
          <a:off x="304800" y="1371600"/>
          <a:ext cx="85344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951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ifeConvBirm02">
  <a:themeElements>
    <a:clrScheme name="LifeConvBirm02.ppt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LifeConvBirm02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feConvBirm02.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ConvBirm02.ppt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8857</TotalTime>
  <Words>1112</Words>
  <Application>Microsoft Office PowerPoint</Application>
  <PresentationFormat>On-screen Show (4:3)</PresentationFormat>
  <Paragraphs>299</Paragraphs>
  <Slides>24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7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Office Theme</vt:lpstr>
      <vt:lpstr>LifeConvBirm02</vt:lpstr>
      <vt:lpstr>1_Office Theme</vt:lpstr>
      <vt:lpstr>5_Office Theme</vt:lpstr>
      <vt:lpstr>6_Office Theme</vt:lpstr>
      <vt:lpstr>14_Office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Aparajita Mitra</dc:creator>
  <cp:lastModifiedBy>user</cp:lastModifiedBy>
  <cp:revision>529</cp:revision>
  <dcterms:created xsi:type="dcterms:W3CDTF">2011-07-20T12:11:57Z</dcterms:created>
  <dcterms:modified xsi:type="dcterms:W3CDTF">2016-06-09T03:01:30Z</dcterms:modified>
</cp:coreProperties>
</file>