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9"/>
  </p:notesMasterIdLst>
  <p:sldIdLst>
    <p:sldId id="260" r:id="rId3"/>
    <p:sldId id="258" r:id="rId4"/>
    <p:sldId id="277" r:id="rId5"/>
    <p:sldId id="276" r:id="rId6"/>
    <p:sldId id="309" r:id="rId7"/>
    <p:sldId id="270" r:id="rId8"/>
    <p:sldId id="286" r:id="rId9"/>
    <p:sldId id="293" r:id="rId10"/>
    <p:sldId id="291" r:id="rId11"/>
    <p:sldId id="294" r:id="rId12"/>
    <p:sldId id="289" r:id="rId13"/>
    <p:sldId id="305" r:id="rId14"/>
    <p:sldId id="304" r:id="rId15"/>
    <p:sldId id="308" r:id="rId16"/>
    <p:sldId id="298" r:id="rId17"/>
    <p:sldId id="263" r:id="rId18"/>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89E"/>
    <a:srgbClr val="B4C831"/>
    <a:srgbClr val="577679"/>
    <a:srgbClr val="ACE2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2460" autoAdjust="0"/>
  </p:normalViewPr>
  <p:slideViewPr>
    <p:cSldViewPr>
      <p:cViewPr varScale="1">
        <p:scale>
          <a:sx n="81" d="100"/>
          <a:sy n="81" d="100"/>
        </p:scale>
        <p:origin x="162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8" cy="511731"/>
          </a:xfrm>
          <a:prstGeom prst="rect">
            <a:avLst/>
          </a:prstGeom>
        </p:spPr>
        <p:txBody>
          <a:bodyPr vert="horz" lIns="99056" tIns="49528" rIns="99056" bIns="49528" rtlCol="0"/>
          <a:lstStyle>
            <a:lvl1pPr algn="l">
              <a:defRPr sz="1300"/>
            </a:lvl1pPr>
          </a:lstStyle>
          <a:p>
            <a:endParaRPr lang="en-US" dirty="0"/>
          </a:p>
        </p:txBody>
      </p:sp>
      <p:sp>
        <p:nvSpPr>
          <p:cNvPr id="3" name="Date Placeholder 2"/>
          <p:cNvSpPr>
            <a:spLocks noGrp="1"/>
          </p:cNvSpPr>
          <p:nvPr>
            <p:ph type="dt" idx="1"/>
          </p:nvPr>
        </p:nvSpPr>
        <p:spPr>
          <a:xfrm>
            <a:off x="4023992" y="0"/>
            <a:ext cx="3078428" cy="511731"/>
          </a:xfrm>
          <a:prstGeom prst="rect">
            <a:avLst/>
          </a:prstGeom>
        </p:spPr>
        <p:txBody>
          <a:bodyPr vert="horz" lIns="99056" tIns="49528" rIns="99056" bIns="49528" rtlCol="0"/>
          <a:lstStyle>
            <a:lvl1pPr algn="r">
              <a:defRPr sz="1300"/>
            </a:lvl1pPr>
          </a:lstStyle>
          <a:p>
            <a:fld id="{D9D32B5A-112C-4AE6-875C-0ED6994DC26A}" type="datetimeFigureOut">
              <a:rPr lang="en-US" smtClean="0"/>
              <a:pPr/>
              <a:t>6/4/2016</a:t>
            </a:fld>
            <a:endParaRPr lang="en-US" dirty="0"/>
          </a:p>
        </p:txBody>
      </p:sp>
      <p:sp>
        <p:nvSpPr>
          <p:cNvPr id="4" name="Slide Image Placeholder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9056" tIns="49528" rIns="99056" bIns="49528" rtlCol="0" anchor="ctr"/>
          <a:lstStyle/>
          <a:p>
            <a:endParaRPr lang="en-US" dirty="0"/>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56" tIns="49528" rIns="99056" bIns="495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8428" cy="511731"/>
          </a:xfrm>
          <a:prstGeom prst="rect">
            <a:avLst/>
          </a:prstGeom>
        </p:spPr>
        <p:txBody>
          <a:bodyPr vert="horz" lIns="99056" tIns="49528" rIns="99056" bIns="49528"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3992" y="9721106"/>
            <a:ext cx="3078428" cy="511731"/>
          </a:xfrm>
          <a:prstGeom prst="rect">
            <a:avLst/>
          </a:prstGeom>
        </p:spPr>
        <p:txBody>
          <a:bodyPr vert="horz" lIns="99056" tIns="49528" rIns="99056" bIns="49528" rtlCol="0" anchor="b"/>
          <a:lstStyle>
            <a:lvl1pPr algn="r">
              <a:defRPr sz="1300"/>
            </a:lvl1pPr>
          </a:lstStyle>
          <a:p>
            <a:fld id="{6963E7AC-6455-4A0F-B654-220C7D7B7B8D}" type="slidenum">
              <a:rPr lang="en-US" smtClean="0"/>
              <a:pPr/>
              <a:t>‹#›</a:t>
            </a:fld>
            <a:endParaRPr lang="en-US" dirty="0"/>
          </a:p>
        </p:txBody>
      </p:sp>
    </p:spTree>
    <p:extLst>
      <p:ext uri="{BB962C8B-B14F-4D97-AF65-F5344CB8AC3E}">
        <p14:creationId xmlns:p14="http://schemas.microsoft.com/office/powerpoint/2010/main" val="472760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usiness-standard.com/search?type=news&amp;q=Investi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a:t>
            </a:fld>
            <a:endParaRPr lang="en-US" dirty="0"/>
          </a:p>
        </p:txBody>
      </p:sp>
    </p:spTree>
    <p:extLst>
      <p:ext uri="{BB962C8B-B14F-4D97-AF65-F5344CB8AC3E}">
        <p14:creationId xmlns:p14="http://schemas.microsoft.com/office/powerpoint/2010/main" val="4033312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95280" lvl="1" fontAlgn="base">
              <a:spcBef>
                <a:spcPct val="0"/>
              </a:spcBef>
              <a:spcAft>
                <a:spcPct val="0"/>
              </a:spcAft>
              <a:buClr>
                <a:srgbClr val="C00000"/>
              </a:buClr>
            </a:pPr>
            <a:r>
              <a:rPr lang="en-US" sz="1300" dirty="0" smtClean="0">
                <a:latin typeface="Arial" panose="020B0604020202020204" pitchFamily="34" charset="0"/>
                <a:cs typeface="Arial" panose="020B0604020202020204" pitchFamily="34" charset="0"/>
              </a:rPr>
              <a:t>Govt</a:t>
            </a:r>
            <a:r>
              <a:rPr lang="en-US" sz="1300" baseline="0" dirty="0" smtClean="0">
                <a:latin typeface="Arial" panose="020B0604020202020204" pitchFamily="34" charset="0"/>
                <a:cs typeface="Arial" panose="020B0604020202020204" pitchFamily="34" charset="0"/>
              </a:rPr>
              <a:t> covers all citizens over a certain age – say 90/85 years. </a:t>
            </a:r>
            <a:endParaRPr lang="en-US" sz="1300" dirty="0" smtClean="0">
              <a:latin typeface="Arial" panose="020B0604020202020204" pitchFamily="34" charset="0"/>
              <a:cs typeface="Arial" panose="020B0604020202020204" pitchFamily="34" charset="0"/>
            </a:endParaRPr>
          </a:p>
          <a:p>
            <a:pPr marL="495280" lvl="1" fontAlgn="base">
              <a:spcBef>
                <a:spcPct val="0"/>
              </a:spcBef>
              <a:spcAft>
                <a:spcPct val="0"/>
              </a:spcAft>
              <a:buClr>
                <a:srgbClr val="C00000"/>
              </a:buClr>
            </a:pPr>
            <a:r>
              <a:rPr lang="en-US" sz="1300" dirty="0" smtClean="0">
                <a:latin typeface="Arial" panose="020B0604020202020204" pitchFamily="34" charset="0"/>
                <a:cs typeface="Arial" panose="020B0604020202020204" pitchFamily="34" charset="0"/>
              </a:rPr>
              <a:t>ESI</a:t>
            </a:r>
            <a:r>
              <a:rPr lang="en-US" sz="1300" dirty="0">
                <a:latin typeface="Arial" panose="020B0604020202020204" pitchFamily="34" charset="0"/>
                <a:cs typeface="Arial" panose="020B0604020202020204" pitchFamily="34" charset="0"/>
              </a:rPr>
              <a:t>:</a:t>
            </a:r>
          </a:p>
          <a:p>
            <a:pPr marL="495280" lvl="1" fontAlgn="base">
              <a:spcBef>
                <a:spcPct val="0"/>
              </a:spcBef>
              <a:spcAft>
                <a:spcPct val="0"/>
              </a:spcAft>
              <a:buClr>
                <a:srgbClr val="C00000"/>
              </a:buClr>
            </a:pPr>
            <a:r>
              <a:rPr lang="en-US" sz="1300" dirty="0">
                <a:latin typeface="Arial" panose="020B0604020202020204" pitchFamily="34" charset="0"/>
                <a:cs typeface="Arial" panose="020B0604020202020204" pitchFamily="34" charset="0"/>
              </a:rPr>
              <a:t>Covers employee, spouse, children, widowed mother, dependent parents</a:t>
            </a:r>
          </a:p>
          <a:p>
            <a:pPr marL="681011" lvl="1" indent="-185730" fontAlgn="base">
              <a:spcBef>
                <a:spcPct val="0"/>
              </a:spcBef>
              <a:spcAft>
                <a:spcPct val="0"/>
              </a:spcAft>
              <a:buClr>
                <a:srgbClr val="C00000"/>
              </a:buClr>
              <a:buFont typeface="Wingdings" panose="05000000000000000000" pitchFamily="2" charset="2"/>
              <a:buChar char="§"/>
            </a:pPr>
            <a:r>
              <a:rPr lang="en-US" sz="1300" dirty="0">
                <a:latin typeface="Arial" panose="020B0604020202020204" pitchFamily="34" charset="0"/>
                <a:cs typeface="Arial" panose="020B0604020202020204" pitchFamily="34" charset="0"/>
              </a:rPr>
              <a:t>Inpatient and outpatient services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Regulation</a:t>
            </a:r>
            <a:r>
              <a:rPr lang="en-US" baseline="0" dirty="0" smtClean="0"/>
              <a:t> - </a:t>
            </a:r>
            <a:r>
              <a:rPr lang="en-US" sz="1200" dirty="0" smtClean="0">
                <a:latin typeface="Arial" pitchFamily="34" charset="0"/>
              </a:rPr>
              <a:t>bodies providing benefits, and those bodies with custody of funds, in an attempt to ensure security for promises made or expectations created.</a:t>
            </a:r>
          </a:p>
          <a:p>
            <a:endParaRPr lang="en-US"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11</a:t>
            </a:fld>
            <a:endParaRPr lang="en-US" dirty="0"/>
          </a:p>
        </p:txBody>
      </p:sp>
    </p:spTree>
    <p:extLst>
      <p:ext uri="{BB962C8B-B14F-4D97-AF65-F5344CB8AC3E}">
        <p14:creationId xmlns:p14="http://schemas.microsoft.com/office/powerpoint/2010/main" val="998723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95280" lvl="1" fontAlgn="base">
              <a:spcBef>
                <a:spcPct val="0"/>
              </a:spcBef>
              <a:spcAft>
                <a:spcPct val="0"/>
              </a:spcAft>
              <a:buClr>
                <a:srgbClr val="C00000"/>
              </a:buClr>
            </a:pPr>
            <a:r>
              <a:rPr lang="en-US" sz="1300" dirty="0" smtClean="0">
                <a:latin typeface="Arial" panose="020B0604020202020204" pitchFamily="34" charset="0"/>
                <a:cs typeface="Arial" panose="020B0604020202020204" pitchFamily="34" charset="0"/>
              </a:rPr>
              <a:t>Govt</a:t>
            </a:r>
            <a:r>
              <a:rPr lang="en-US" sz="1300" baseline="0" dirty="0" smtClean="0">
                <a:latin typeface="Arial" panose="020B0604020202020204" pitchFamily="34" charset="0"/>
                <a:cs typeface="Arial" panose="020B0604020202020204" pitchFamily="34" charset="0"/>
              </a:rPr>
              <a:t> covers all citizens over a certain age – say 90/85 years. </a:t>
            </a:r>
            <a:endParaRPr lang="en-US" sz="1300" dirty="0" smtClean="0">
              <a:latin typeface="Arial" panose="020B0604020202020204" pitchFamily="34" charset="0"/>
              <a:cs typeface="Arial" panose="020B0604020202020204" pitchFamily="34" charset="0"/>
            </a:endParaRPr>
          </a:p>
          <a:p>
            <a:pPr marL="495280" lvl="1" fontAlgn="base">
              <a:spcBef>
                <a:spcPct val="0"/>
              </a:spcBef>
              <a:spcAft>
                <a:spcPct val="0"/>
              </a:spcAft>
              <a:buClr>
                <a:srgbClr val="C00000"/>
              </a:buClr>
            </a:pPr>
            <a:r>
              <a:rPr lang="en-US" sz="1300" dirty="0" smtClean="0">
                <a:latin typeface="Arial" panose="020B0604020202020204" pitchFamily="34" charset="0"/>
                <a:cs typeface="Arial" panose="020B0604020202020204" pitchFamily="34" charset="0"/>
              </a:rPr>
              <a:t>ESI</a:t>
            </a:r>
            <a:r>
              <a:rPr lang="en-US" sz="1300" dirty="0">
                <a:latin typeface="Arial" panose="020B0604020202020204" pitchFamily="34" charset="0"/>
                <a:cs typeface="Arial" panose="020B0604020202020204" pitchFamily="34" charset="0"/>
              </a:rPr>
              <a:t>:</a:t>
            </a:r>
          </a:p>
          <a:p>
            <a:pPr marL="495280" lvl="1" fontAlgn="base">
              <a:spcBef>
                <a:spcPct val="0"/>
              </a:spcBef>
              <a:spcAft>
                <a:spcPct val="0"/>
              </a:spcAft>
              <a:buClr>
                <a:srgbClr val="C00000"/>
              </a:buClr>
            </a:pPr>
            <a:r>
              <a:rPr lang="en-US" sz="1300" dirty="0">
                <a:latin typeface="Arial" panose="020B0604020202020204" pitchFamily="34" charset="0"/>
                <a:cs typeface="Arial" panose="020B0604020202020204" pitchFamily="34" charset="0"/>
              </a:rPr>
              <a:t>Covers employee, spouse, children, widowed mother, dependent parents</a:t>
            </a:r>
          </a:p>
          <a:p>
            <a:pPr marL="681011" lvl="1" indent="-185730" fontAlgn="base">
              <a:spcBef>
                <a:spcPct val="0"/>
              </a:spcBef>
              <a:spcAft>
                <a:spcPct val="0"/>
              </a:spcAft>
              <a:buClr>
                <a:srgbClr val="C00000"/>
              </a:buClr>
              <a:buFont typeface="Wingdings" panose="05000000000000000000" pitchFamily="2" charset="2"/>
              <a:buChar char="§"/>
            </a:pPr>
            <a:r>
              <a:rPr lang="en-US" sz="1300" dirty="0">
                <a:latin typeface="Arial" panose="020B0604020202020204" pitchFamily="34" charset="0"/>
                <a:cs typeface="Arial" panose="020B0604020202020204" pitchFamily="34" charset="0"/>
              </a:rPr>
              <a:t>Inpatient and outpatient services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Regulation</a:t>
            </a:r>
            <a:r>
              <a:rPr lang="en-US" baseline="0" dirty="0" smtClean="0"/>
              <a:t> - </a:t>
            </a:r>
            <a:r>
              <a:rPr lang="en-US" sz="1200" dirty="0" smtClean="0">
                <a:latin typeface="Arial" pitchFamily="34" charset="0"/>
              </a:rPr>
              <a:t>bodies providing benefits, and those bodies with custody of funds, in an attempt to ensure security for promises made or expectations created.</a:t>
            </a:r>
          </a:p>
          <a:p>
            <a:endParaRPr lang="en-US"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12</a:t>
            </a:fld>
            <a:endParaRPr lang="en-US" dirty="0"/>
          </a:p>
        </p:txBody>
      </p:sp>
    </p:spTree>
    <p:extLst>
      <p:ext uri="{BB962C8B-B14F-4D97-AF65-F5344CB8AC3E}">
        <p14:creationId xmlns:p14="http://schemas.microsoft.com/office/powerpoint/2010/main" val="4231853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95280" lvl="1" fontAlgn="base">
              <a:spcBef>
                <a:spcPct val="0"/>
              </a:spcBef>
              <a:spcAft>
                <a:spcPct val="0"/>
              </a:spcAft>
              <a:buClr>
                <a:srgbClr val="C00000"/>
              </a:buClr>
            </a:pPr>
            <a:r>
              <a:rPr lang="en-US" sz="1300" dirty="0" smtClean="0">
                <a:latin typeface="Arial" panose="020B0604020202020204" pitchFamily="34" charset="0"/>
                <a:cs typeface="Arial" panose="020B0604020202020204" pitchFamily="34" charset="0"/>
              </a:rPr>
              <a:t>Govt</a:t>
            </a:r>
            <a:r>
              <a:rPr lang="en-US" sz="1300" baseline="0" dirty="0" smtClean="0">
                <a:latin typeface="Arial" panose="020B0604020202020204" pitchFamily="34" charset="0"/>
                <a:cs typeface="Arial" panose="020B0604020202020204" pitchFamily="34" charset="0"/>
              </a:rPr>
              <a:t> covers all citizens over a certain age – say 90/85 years. </a:t>
            </a:r>
            <a:endParaRPr lang="en-US" sz="1300" dirty="0" smtClean="0">
              <a:latin typeface="Arial" panose="020B0604020202020204" pitchFamily="34" charset="0"/>
              <a:cs typeface="Arial" panose="020B0604020202020204" pitchFamily="34" charset="0"/>
            </a:endParaRPr>
          </a:p>
          <a:p>
            <a:pPr marL="495280" lvl="1" fontAlgn="base">
              <a:spcBef>
                <a:spcPct val="0"/>
              </a:spcBef>
              <a:spcAft>
                <a:spcPct val="0"/>
              </a:spcAft>
              <a:buClr>
                <a:srgbClr val="C00000"/>
              </a:buClr>
            </a:pPr>
            <a:r>
              <a:rPr lang="en-US" sz="1300" dirty="0" smtClean="0">
                <a:latin typeface="Arial" panose="020B0604020202020204" pitchFamily="34" charset="0"/>
                <a:cs typeface="Arial" panose="020B0604020202020204" pitchFamily="34" charset="0"/>
              </a:rPr>
              <a:t>ESI</a:t>
            </a:r>
            <a:r>
              <a:rPr lang="en-US" sz="1300" dirty="0">
                <a:latin typeface="Arial" panose="020B0604020202020204" pitchFamily="34" charset="0"/>
                <a:cs typeface="Arial" panose="020B0604020202020204" pitchFamily="34" charset="0"/>
              </a:rPr>
              <a:t>:</a:t>
            </a:r>
          </a:p>
          <a:p>
            <a:pPr marL="495280" lvl="1" fontAlgn="base">
              <a:spcBef>
                <a:spcPct val="0"/>
              </a:spcBef>
              <a:spcAft>
                <a:spcPct val="0"/>
              </a:spcAft>
              <a:buClr>
                <a:srgbClr val="C00000"/>
              </a:buClr>
            </a:pPr>
            <a:r>
              <a:rPr lang="en-US" sz="1300" dirty="0">
                <a:latin typeface="Arial" panose="020B0604020202020204" pitchFamily="34" charset="0"/>
                <a:cs typeface="Arial" panose="020B0604020202020204" pitchFamily="34" charset="0"/>
              </a:rPr>
              <a:t>Covers employee, spouse, children, widowed mother, dependent parents</a:t>
            </a:r>
          </a:p>
          <a:p>
            <a:pPr marL="681011" lvl="1" indent="-185730" fontAlgn="base">
              <a:spcBef>
                <a:spcPct val="0"/>
              </a:spcBef>
              <a:spcAft>
                <a:spcPct val="0"/>
              </a:spcAft>
              <a:buClr>
                <a:srgbClr val="C00000"/>
              </a:buClr>
              <a:buFont typeface="Wingdings" panose="05000000000000000000" pitchFamily="2" charset="2"/>
              <a:buChar char="§"/>
            </a:pPr>
            <a:r>
              <a:rPr lang="en-US" sz="1300" dirty="0">
                <a:latin typeface="Arial" panose="020B0604020202020204" pitchFamily="34" charset="0"/>
                <a:cs typeface="Arial" panose="020B0604020202020204" pitchFamily="34" charset="0"/>
              </a:rPr>
              <a:t>Inpatient and outpatient services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Regulation</a:t>
            </a:r>
            <a:r>
              <a:rPr lang="en-US" baseline="0" dirty="0" smtClean="0"/>
              <a:t> - </a:t>
            </a:r>
            <a:r>
              <a:rPr lang="en-US" sz="1200" dirty="0" smtClean="0">
                <a:latin typeface="Arial" pitchFamily="34" charset="0"/>
              </a:rPr>
              <a:t>bodies providing benefits, and those bodies with custody of funds, in an attempt to ensure security for promises made or expectations created.</a:t>
            </a:r>
          </a:p>
          <a:p>
            <a:endParaRPr lang="en-US"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13</a:t>
            </a:fld>
            <a:endParaRPr lang="en-US" dirty="0"/>
          </a:p>
        </p:txBody>
      </p:sp>
    </p:spTree>
    <p:extLst>
      <p:ext uri="{BB962C8B-B14F-4D97-AF65-F5344CB8AC3E}">
        <p14:creationId xmlns:p14="http://schemas.microsoft.com/office/powerpoint/2010/main" val="3997780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95280" lvl="1" fontAlgn="base">
              <a:spcBef>
                <a:spcPct val="0"/>
              </a:spcBef>
              <a:spcAft>
                <a:spcPct val="0"/>
              </a:spcAft>
              <a:buClr>
                <a:srgbClr val="C00000"/>
              </a:buClr>
            </a:pPr>
            <a:r>
              <a:rPr lang="en-US" sz="1300" dirty="0" smtClean="0">
                <a:latin typeface="Arial" panose="020B0604020202020204" pitchFamily="34" charset="0"/>
                <a:cs typeface="Arial" panose="020B0604020202020204" pitchFamily="34" charset="0"/>
              </a:rPr>
              <a:t>Govt</a:t>
            </a:r>
            <a:r>
              <a:rPr lang="en-US" sz="1300" baseline="0" dirty="0" smtClean="0">
                <a:latin typeface="Arial" panose="020B0604020202020204" pitchFamily="34" charset="0"/>
                <a:cs typeface="Arial" panose="020B0604020202020204" pitchFamily="34" charset="0"/>
              </a:rPr>
              <a:t> covers all citizens over a certain age – say 90/85 years. </a:t>
            </a:r>
            <a:endParaRPr lang="en-US" sz="1300" dirty="0" smtClean="0">
              <a:latin typeface="Arial" panose="020B0604020202020204" pitchFamily="34" charset="0"/>
              <a:cs typeface="Arial" panose="020B0604020202020204" pitchFamily="34" charset="0"/>
            </a:endParaRPr>
          </a:p>
          <a:p>
            <a:pPr marL="495280" lvl="1" fontAlgn="base">
              <a:spcBef>
                <a:spcPct val="0"/>
              </a:spcBef>
              <a:spcAft>
                <a:spcPct val="0"/>
              </a:spcAft>
              <a:buClr>
                <a:srgbClr val="C00000"/>
              </a:buClr>
            </a:pPr>
            <a:r>
              <a:rPr lang="en-US" sz="1300" dirty="0" smtClean="0">
                <a:latin typeface="Arial" panose="020B0604020202020204" pitchFamily="34" charset="0"/>
                <a:cs typeface="Arial" panose="020B0604020202020204" pitchFamily="34" charset="0"/>
              </a:rPr>
              <a:t>ESI</a:t>
            </a:r>
            <a:r>
              <a:rPr lang="en-US" sz="1300" dirty="0">
                <a:latin typeface="Arial" panose="020B0604020202020204" pitchFamily="34" charset="0"/>
                <a:cs typeface="Arial" panose="020B0604020202020204" pitchFamily="34" charset="0"/>
              </a:rPr>
              <a:t>:</a:t>
            </a:r>
          </a:p>
          <a:p>
            <a:pPr marL="495280" lvl="1" fontAlgn="base">
              <a:spcBef>
                <a:spcPct val="0"/>
              </a:spcBef>
              <a:spcAft>
                <a:spcPct val="0"/>
              </a:spcAft>
              <a:buClr>
                <a:srgbClr val="C00000"/>
              </a:buClr>
            </a:pPr>
            <a:r>
              <a:rPr lang="en-US" sz="1300" dirty="0">
                <a:latin typeface="Arial" panose="020B0604020202020204" pitchFamily="34" charset="0"/>
                <a:cs typeface="Arial" panose="020B0604020202020204" pitchFamily="34" charset="0"/>
              </a:rPr>
              <a:t>Covers employee, spouse, children, widowed mother, dependent parents</a:t>
            </a:r>
          </a:p>
          <a:p>
            <a:pPr marL="681011" lvl="1" indent="-185730" fontAlgn="base">
              <a:spcBef>
                <a:spcPct val="0"/>
              </a:spcBef>
              <a:spcAft>
                <a:spcPct val="0"/>
              </a:spcAft>
              <a:buClr>
                <a:srgbClr val="C00000"/>
              </a:buClr>
              <a:buFont typeface="Wingdings" panose="05000000000000000000" pitchFamily="2" charset="2"/>
              <a:buChar char="§"/>
            </a:pPr>
            <a:r>
              <a:rPr lang="en-US" sz="1300" dirty="0">
                <a:latin typeface="Arial" panose="020B0604020202020204" pitchFamily="34" charset="0"/>
                <a:cs typeface="Arial" panose="020B0604020202020204" pitchFamily="34" charset="0"/>
              </a:rPr>
              <a:t>Inpatient and outpatient services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Regulation</a:t>
            </a:r>
            <a:r>
              <a:rPr lang="en-US" baseline="0" dirty="0" smtClean="0"/>
              <a:t> - </a:t>
            </a:r>
            <a:r>
              <a:rPr lang="en-US" sz="1200" dirty="0" smtClean="0">
                <a:latin typeface="Arial" pitchFamily="34" charset="0"/>
              </a:rPr>
              <a:t>bodies providing benefits, and those bodies with custody of funds, in an attempt to ensure security for promises made or expectations created.</a:t>
            </a:r>
          </a:p>
          <a:p>
            <a:endParaRPr lang="en-US"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14</a:t>
            </a:fld>
            <a:endParaRPr lang="en-US" dirty="0"/>
          </a:p>
        </p:txBody>
      </p:sp>
    </p:spTree>
    <p:extLst>
      <p:ext uri="{BB962C8B-B14F-4D97-AF65-F5344CB8AC3E}">
        <p14:creationId xmlns:p14="http://schemas.microsoft.com/office/powerpoint/2010/main" val="265448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561">
              <a:defRPr/>
            </a:pPr>
            <a:r>
              <a:rPr lang="en-US" sz="1300" dirty="0"/>
              <a:t>“The extension of life has, to some degree, been desired by most cultures. In some cases, tradition holds that eternal life was once a reality for humans but it was taken away because of one or more transgressions against god or nature.3 In some other cultural traditions and myths, there is a search or striving by mortal humans for immortality, through a traveling quest,4 through a search for an elixir of life5 or even through trickery,6 that ultimately fails,7 sometimes disastrously. Thus, in many traditions, there is an acknowledgement that striving to live beyond what humans can rightfully expect is somehow “tempting fate,” and will not end well. “</a:t>
            </a:r>
          </a:p>
          <a:p>
            <a:endParaRPr lang="en-US"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3</a:t>
            </a:fld>
            <a:endParaRPr lang="en-US" dirty="0"/>
          </a:p>
        </p:txBody>
      </p:sp>
    </p:spTree>
    <p:extLst>
      <p:ext uri="{BB962C8B-B14F-4D97-AF65-F5344CB8AC3E}">
        <p14:creationId xmlns:p14="http://schemas.microsoft.com/office/powerpoint/2010/main" val="3813110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990561" fontAlgn="base">
              <a:spcBef>
                <a:spcPct val="0"/>
              </a:spcBef>
              <a:spcAft>
                <a:spcPct val="0"/>
              </a:spcAft>
            </a:pPr>
            <a:r>
              <a:rPr lang="en-US" sz="1300" b="1" dirty="0"/>
              <a:t>Intro:</a:t>
            </a:r>
          </a:p>
          <a:p>
            <a:pPr defTabSz="990561" fontAlgn="base">
              <a:spcBef>
                <a:spcPct val="0"/>
              </a:spcBef>
              <a:spcAft>
                <a:spcPct val="0"/>
              </a:spcAft>
            </a:pPr>
            <a:r>
              <a:rPr lang="en-US" dirty="0" smtClean="0"/>
              <a:t>The dramatic increase in average life expectancy during the 20th century ranks as one of society’s greatest achievements. Although most babies born in 1900 did not live past age 50, life expectancy at birth now exceeds 83 years in Japan—the current leader—and is at least 81 years in several other countries. Less developed regions of the world have experienced a steady increase in life expectancy since World War II, although not all regions have shared in these improvements. (One notable exception is the fall in life expectancy in many parts of Africa because of deaths caused by the HIV/AIDS epidemic.) The most dramatic and rapid gains have occurred in East Asia, where life expectancy at birth increased from less than 45 years in 1950 to more than 74 years today.</a:t>
            </a:r>
            <a:endParaRPr lang="en-US" sz="1300" dirty="0"/>
          </a:p>
          <a:p>
            <a:pPr defTabSz="990561" fontAlgn="base">
              <a:spcBef>
                <a:spcPct val="0"/>
              </a:spcBef>
              <a:spcAft>
                <a:spcPct val="0"/>
              </a:spcAft>
              <a:defRPr/>
            </a:pPr>
            <a:endParaRPr lang="en-US" sz="3400" b="1" dirty="0">
              <a:latin typeface="Arial" panose="020B0604020202020204" pitchFamily="34" charset="0"/>
              <a:cs typeface="Arial" panose="020B0604020202020204" pitchFamily="34" charset="0"/>
            </a:endParaRPr>
          </a:p>
          <a:p>
            <a:pPr defTabSz="990561" fontAlgn="base">
              <a:spcBef>
                <a:spcPct val="0"/>
              </a:spcBef>
              <a:spcAft>
                <a:spcPct val="0"/>
              </a:spcAft>
              <a:defRPr/>
            </a:pPr>
            <a:r>
              <a:rPr lang="en-US" sz="3400" b="1" dirty="0">
                <a:latin typeface="Arial" panose="020B0604020202020204" pitchFamily="34" charset="0"/>
                <a:cs typeface="Arial" panose="020B0604020202020204" pitchFamily="34" charset="0"/>
              </a:rPr>
              <a:t>Increasing longevity:</a:t>
            </a:r>
          </a:p>
          <a:p>
            <a:pPr defTabSz="990561" fontAlgn="base">
              <a:spcBef>
                <a:spcPct val="0"/>
              </a:spcBef>
              <a:spcAft>
                <a:spcPct val="0"/>
              </a:spcAft>
              <a:defRPr/>
            </a:pPr>
            <a:r>
              <a:rPr lang="en-US" sz="1300" dirty="0"/>
              <a:t>Over the past 100 years, expected human lifespans have increased by about 30 years—an exceptionally large increase, whether considered as an absolute number or as a percentage change. </a:t>
            </a:r>
          </a:p>
          <a:p>
            <a:pPr defTabSz="990561" fontAlgn="base">
              <a:spcBef>
                <a:spcPct val="0"/>
              </a:spcBef>
              <a:spcAft>
                <a:spcPct val="0"/>
              </a:spcAft>
              <a:defRPr/>
            </a:pPr>
            <a:endParaRPr lang="en-US" sz="3400" dirty="0">
              <a:latin typeface="Arial" panose="020B0604020202020204" pitchFamily="34" charset="0"/>
              <a:cs typeface="Arial" panose="020B0604020202020204" pitchFamily="34" charset="0"/>
            </a:endParaRPr>
          </a:p>
          <a:p>
            <a:pPr defTabSz="990561" fontAlgn="base">
              <a:spcBef>
                <a:spcPct val="0"/>
              </a:spcBef>
              <a:spcAft>
                <a:spcPct val="0"/>
              </a:spcAft>
              <a:defRPr/>
            </a:pPr>
            <a:r>
              <a:rPr lang="en-US" sz="3400" dirty="0">
                <a:latin typeface="Arial" panose="020B0604020202020204" pitchFamily="34" charset="0"/>
                <a:cs typeface="Arial" panose="020B0604020202020204" pitchFamily="34" charset="0"/>
              </a:rPr>
              <a:t>The gap in life expectancy between the sexes was 4.5 years in 1990 and had remained almost the same by 2015 (4.6). </a:t>
            </a:r>
            <a:r>
              <a:rPr lang="en-US" sz="3400" dirty="0">
                <a:solidFill>
                  <a:srgbClr val="000000"/>
                </a:solidFill>
                <a:latin typeface="Times New Roman" panose="02020603050405020304" pitchFamily="18" charset="0"/>
              </a:rPr>
              <a:t>significant increases to human longevity are likely imminent and, at the very least, need to be prepared for </a:t>
            </a:r>
            <a:endParaRPr lang="en-US" sz="3400" dirty="0"/>
          </a:p>
          <a:p>
            <a:pPr defTabSz="990561" fontAlgn="base">
              <a:spcBef>
                <a:spcPct val="0"/>
              </a:spcBef>
              <a:spcAft>
                <a:spcPct val="0"/>
              </a:spcAft>
            </a:pPr>
            <a:endParaRPr lang="en-US" sz="1300" dirty="0"/>
          </a:p>
          <a:p>
            <a:pPr defTabSz="990561" fontAlgn="base">
              <a:spcBef>
                <a:spcPct val="0"/>
              </a:spcBef>
              <a:spcAft>
                <a:spcPct val="0"/>
              </a:spcAft>
            </a:pPr>
            <a:r>
              <a:rPr lang="en-US" sz="1300" b="1" dirty="0"/>
              <a:t>Impact of increasing longevity:</a:t>
            </a:r>
          </a:p>
          <a:p>
            <a:pPr defTabSz="990561" fontAlgn="base">
              <a:spcBef>
                <a:spcPct val="0"/>
              </a:spcBef>
              <a:spcAft>
                <a:spcPct val="0"/>
              </a:spcAft>
            </a:pPr>
            <a:r>
              <a:rPr lang="en-US" sz="1300" dirty="0"/>
              <a:t>Most actuarial explorations of increased longevity have focused on direct financial implications for things like health care costs, retirement systems, and social security or other public policy provisions. But future life extension has many other potential implications, both direct and indirect, for various socioeconomic factors, which in turn have the potential to affect the actuarial valuation of future risk contingencies. This paper examines a sampling of the socioeconomic issues emerging from the possibility of substantially increased longevity. Because of the complexity and interrelatedness of these issues, actuarial and risk modeling of this prospective environment could be a significant challenge. </a:t>
            </a:r>
          </a:p>
          <a:p>
            <a:pPr defTabSz="990561" fontAlgn="base">
              <a:spcBef>
                <a:spcPct val="0"/>
              </a:spcBef>
              <a:spcAft>
                <a:spcPct val="0"/>
              </a:spcAft>
            </a:pPr>
            <a:endParaRPr lang="en-US" sz="1300" dirty="0"/>
          </a:p>
          <a:p>
            <a:pPr defTabSz="990561" fontAlgn="base">
              <a:spcBef>
                <a:spcPct val="0"/>
              </a:spcBef>
              <a:spcAft>
                <a:spcPct val="0"/>
              </a:spcAft>
              <a:defRPr/>
            </a:pPr>
            <a:r>
              <a:rPr lang="en-US" sz="3400" dirty="0">
                <a:latin typeface="Arial" panose="020B0604020202020204" pitchFamily="34" charset="0"/>
                <a:cs typeface="Arial" panose="020B0604020202020204" pitchFamily="34" charset="0"/>
              </a:rPr>
              <a:t>Will younger ees wait longer for opportunities for promotion in an organization? </a:t>
            </a:r>
            <a:endParaRPr lang="en-US" sz="3400" dirty="0"/>
          </a:p>
          <a:p>
            <a:pPr defTabSz="990561" fontAlgn="base">
              <a:spcBef>
                <a:spcPct val="0"/>
              </a:spcBef>
              <a:spcAft>
                <a:spcPct val="0"/>
              </a:spcAft>
            </a:pPr>
            <a:endParaRPr lang="en-GB" sz="3400" dirty="0">
              <a:solidFill>
                <a:schemeClr val="tx2"/>
              </a:solidFill>
              <a:latin typeface="Arial" pitchFamily="34" charset="0"/>
            </a:endParaRPr>
          </a:p>
          <a:p>
            <a:pPr defTabSz="990561" fontAlgn="base">
              <a:spcBef>
                <a:spcPct val="0"/>
              </a:spcBef>
              <a:spcAft>
                <a:spcPct val="0"/>
              </a:spcAft>
            </a:pPr>
            <a:r>
              <a:rPr lang="en-GB" sz="3400" b="1" dirty="0">
                <a:solidFill>
                  <a:schemeClr val="tx2"/>
                </a:solidFill>
                <a:latin typeface="Arial" pitchFamily="34" charset="0"/>
              </a:rPr>
              <a:t>Drivers: </a:t>
            </a:r>
          </a:p>
          <a:p>
            <a:pPr defTabSz="990561" fontAlgn="base">
              <a:spcBef>
                <a:spcPct val="0"/>
              </a:spcBef>
              <a:spcAft>
                <a:spcPct val="0"/>
              </a:spcAft>
              <a:defRPr/>
            </a:pPr>
            <a:r>
              <a:rPr lang="en-US" sz="3400" dirty="0">
                <a:solidFill>
                  <a:schemeClr val="tx2"/>
                </a:solidFill>
                <a:latin typeface="Arial" panose="020B0604020202020204" pitchFamily="34" charset="0"/>
                <a:cs typeface="Arial" panose="020B0604020202020204" pitchFamily="34" charset="0"/>
              </a:rPr>
              <a:t>Medical - perhaps most significantly antibiotics</a:t>
            </a:r>
          </a:p>
          <a:p>
            <a:pPr defTabSz="990561" fontAlgn="base">
              <a:spcBef>
                <a:spcPct val="0"/>
              </a:spcBef>
              <a:spcAft>
                <a:spcPct val="0"/>
              </a:spcAft>
            </a:pPr>
            <a:endParaRPr lang="en-GB" sz="3400" dirty="0">
              <a:solidFill>
                <a:schemeClr val="tx2"/>
              </a:solidFill>
              <a:latin typeface="Arial" pitchFamily="34" charset="0"/>
            </a:endParaRPr>
          </a:p>
        </p:txBody>
      </p:sp>
      <p:sp>
        <p:nvSpPr>
          <p:cNvPr id="4" name="Slide Number Placeholder 3"/>
          <p:cNvSpPr>
            <a:spLocks noGrp="1"/>
          </p:cNvSpPr>
          <p:nvPr>
            <p:ph type="sldNum" sz="quarter" idx="10"/>
          </p:nvPr>
        </p:nvSpPr>
        <p:spPr/>
        <p:txBody>
          <a:bodyPr/>
          <a:lstStyle/>
          <a:p>
            <a:fld id="{6963E7AC-6455-4A0F-B654-220C7D7B7B8D}" type="slidenum">
              <a:rPr lang="en-US" smtClean="0"/>
              <a:pPr/>
              <a:t>4</a:t>
            </a:fld>
            <a:endParaRPr lang="en-US" dirty="0"/>
          </a:p>
        </p:txBody>
      </p:sp>
    </p:spTree>
    <p:extLst>
      <p:ext uri="{BB962C8B-B14F-4D97-AF65-F5344CB8AC3E}">
        <p14:creationId xmlns:p14="http://schemas.microsoft.com/office/powerpoint/2010/main" val="3859420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990561" fontAlgn="base">
              <a:spcBef>
                <a:spcPct val="0"/>
              </a:spcBef>
              <a:spcAft>
                <a:spcPct val="0"/>
              </a:spcAft>
            </a:pPr>
            <a:r>
              <a:rPr lang="en-US" sz="1300" b="1" dirty="0"/>
              <a:t>Intro:</a:t>
            </a:r>
          </a:p>
          <a:p>
            <a:pPr defTabSz="990561" fontAlgn="base">
              <a:spcBef>
                <a:spcPct val="0"/>
              </a:spcBef>
              <a:spcAft>
                <a:spcPct val="0"/>
              </a:spcAft>
            </a:pPr>
            <a:r>
              <a:rPr lang="en-US" dirty="0" smtClean="0"/>
              <a:t>The dramatic increase in average life expectancy during the 20th century ranks as one of society’s greatest achievements. Although most babies born in 1900 did not live past age 50, life expectancy at birth now exceeds 83 years in Japan—the current leader—and is at least 81 years in several other countries. Less developed regions of the world have experienced a steady increase in life expectancy since World War II, although not all regions have shared in these improvements. (One notable exception is the fall in life expectancy in many parts of Africa because of deaths caused by the HIV/AIDS epidemic.) The most dramatic and rapid gains have occurred in East Asia, where life expectancy at birth increased from less than 45 years in 1950 to more than 74 years today.</a:t>
            </a:r>
            <a:endParaRPr lang="en-US" sz="1300" dirty="0"/>
          </a:p>
          <a:p>
            <a:pPr defTabSz="990561" fontAlgn="base">
              <a:spcBef>
                <a:spcPct val="0"/>
              </a:spcBef>
              <a:spcAft>
                <a:spcPct val="0"/>
              </a:spcAft>
              <a:defRPr/>
            </a:pPr>
            <a:endParaRPr lang="en-US" sz="3400" b="1" dirty="0">
              <a:latin typeface="Arial" panose="020B0604020202020204" pitchFamily="34" charset="0"/>
              <a:cs typeface="Arial" panose="020B0604020202020204" pitchFamily="34" charset="0"/>
            </a:endParaRPr>
          </a:p>
          <a:p>
            <a:pPr defTabSz="990561" fontAlgn="base">
              <a:spcBef>
                <a:spcPct val="0"/>
              </a:spcBef>
              <a:spcAft>
                <a:spcPct val="0"/>
              </a:spcAft>
              <a:defRPr/>
            </a:pPr>
            <a:r>
              <a:rPr lang="en-US" sz="3400" b="1" dirty="0">
                <a:latin typeface="Arial" panose="020B0604020202020204" pitchFamily="34" charset="0"/>
                <a:cs typeface="Arial" panose="020B0604020202020204" pitchFamily="34" charset="0"/>
              </a:rPr>
              <a:t>Increasing longevity:</a:t>
            </a:r>
          </a:p>
          <a:p>
            <a:pPr defTabSz="990561" fontAlgn="base">
              <a:spcBef>
                <a:spcPct val="0"/>
              </a:spcBef>
              <a:spcAft>
                <a:spcPct val="0"/>
              </a:spcAft>
              <a:defRPr/>
            </a:pPr>
            <a:r>
              <a:rPr lang="en-US" sz="1300" dirty="0"/>
              <a:t>Over the past 100 years, expected human lifespans have increased by about 30 years—an exceptionally large increase, whether considered as an absolute number or as a percentage change. </a:t>
            </a:r>
          </a:p>
          <a:p>
            <a:pPr defTabSz="990561" fontAlgn="base">
              <a:spcBef>
                <a:spcPct val="0"/>
              </a:spcBef>
              <a:spcAft>
                <a:spcPct val="0"/>
              </a:spcAft>
              <a:defRPr/>
            </a:pPr>
            <a:endParaRPr lang="en-US" sz="3400" dirty="0">
              <a:latin typeface="Arial" panose="020B0604020202020204" pitchFamily="34" charset="0"/>
              <a:cs typeface="Arial" panose="020B0604020202020204" pitchFamily="34" charset="0"/>
            </a:endParaRPr>
          </a:p>
          <a:p>
            <a:pPr defTabSz="990561" fontAlgn="base">
              <a:spcBef>
                <a:spcPct val="0"/>
              </a:spcBef>
              <a:spcAft>
                <a:spcPct val="0"/>
              </a:spcAft>
              <a:defRPr/>
            </a:pPr>
            <a:r>
              <a:rPr lang="en-US" sz="3400" dirty="0">
                <a:latin typeface="Arial" panose="020B0604020202020204" pitchFamily="34" charset="0"/>
                <a:cs typeface="Arial" panose="020B0604020202020204" pitchFamily="34" charset="0"/>
              </a:rPr>
              <a:t>The gap in life expectancy between the sexes was 4.5 years in 1990 and had remained almost the same by 2015 (4.6). </a:t>
            </a:r>
            <a:r>
              <a:rPr lang="en-US" sz="3400" dirty="0">
                <a:solidFill>
                  <a:srgbClr val="000000"/>
                </a:solidFill>
                <a:latin typeface="Times New Roman" panose="02020603050405020304" pitchFamily="18" charset="0"/>
              </a:rPr>
              <a:t>significant increases to human longevity are likely imminent and, at the very least, need to be prepared for </a:t>
            </a:r>
            <a:endParaRPr lang="en-US" sz="3400" dirty="0"/>
          </a:p>
          <a:p>
            <a:pPr defTabSz="990561" fontAlgn="base">
              <a:spcBef>
                <a:spcPct val="0"/>
              </a:spcBef>
              <a:spcAft>
                <a:spcPct val="0"/>
              </a:spcAft>
            </a:pPr>
            <a:endParaRPr lang="en-US" sz="1300" dirty="0"/>
          </a:p>
          <a:p>
            <a:pPr defTabSz="990561" fontAlgn="base">
              <a:spcBef>
                <a:spcPct val="0"/>
              </a:spcBef>
              <a:spcAft>
                <a:spcPct val="0"/>
              </a:spcAft>
            </a:pPr>
            <a:r>
              <a:rPr lang="en-US" sz="1300" b="1" dirty="0"/>
              <a:t>Impact of increasing longevity:</a:t>
            </a:r>
          </a:p>
          <a:p>
            <a:pPr defTabSz="990561" fontAlgn="base">
              <a:spcBef>
                <a:spcPct val="0"/>
              </a:spcBef>
              <a:spcAft>
                <a:spcPct val="0"/>
              </a:spcAft>
            </a:pPr>
            <a:r>
              <a:rPr lang="en-US" sz="1300" dirty="0"/>
              <a:t>Most actuarial explorations of increased longevity have focused on direct financial implications for things like health care costs, retirement systems, and social security or other public policy provisions. But future life extension has many other potential implications, both direct and indirect, for various socioeconomic factors, which in turn have the potential to affect the actuarial valuation of future risk contingencies. This paper examines a sampling of the socioeconomic issues emerging from the possibility of substantially increased longevity. Because of the complexity and interrelatedness of these issues, actuarial and risk modeling of this prospective environment could be a significant challenge. </a:t>
            </a:r>
          </a:p>
          <a:p>
            <a:pPr defTabSz="990561" fontAlgn="base">
              <a:spcBef>
                <a:spcPct val="0"/>
              </a:spcBef>
              <a:spcAft>
                <a:spcPct val="0"/>
              </a:spcAft>
            </a:pPr>
            <a:endParaRPr lang="en-US" sz="1300" dirty="0"/>
          </a:p>
          <a:p>
            <a:pPr defTabSz="990561" fontAlgn="base">
              <a:spcBef>
                <a:spcPct val="0"/>
              </a:spcBef>
              <a:spcAft>
                <a:spcPct val="0"/>
              </a:spcAft>
              <a:defRPr/>
            </a:pPr>
            <a:r>
              <a:rPr lang="en-US" sz="3400" dirty="0">
                <a:latin typeface="Arial" panose="020B0604020202020204" pitchFamily="34" charset="0"/>
                <a:cs typeface="Arial" panose="020B0604020202020204" pitchFamily="34" charset="0"/>
              </a:rPr>
              <a:t>Will younger ees wait longer for opportunities for promotion in an organization? </a:t>
            </a:r>
            <a:endParaRPr lang="en-US" sz="3400" dirty="0"/>
          </a:p>
          <a:p>
            <a:pPr defTabSz="990561" fontAlgn="base">
              <a:spcBef>
                <a:spcPct val="0"/>
              </a:spcBef>
              <a:spcAft>
                <a:spcPct val="0"/>
              </a:spcAft>
            </a:pPr>
            <a:endParaRPr lang="en-GB" sz="3400" dirty="0">
              <a:solidFill>
                <a:schemeClr val="tx2"/>
              </a:solidFill>
              <a:latin typeface="Arial" pitchFamily="34" charset="0"/>
            </a:endParaRPr>
          </a:p>
          <a:p>
            <a:pPr defTabSz="990561" fontAlgn="base">
              <a:spcBef>
                <a:spcPct val="0"/>
              </a:spcBef>
              <a:spcAft>
                <a:spcPct val="0"/>
              </a:spcAft>
            </a:pPr>
            <a:r>
              <a:rPr lang="en-GB" sz="3400" b="1" dirty="0">
                <a:solidFill>
                  <a:schemeClr val="tx2"/>
                </a:solidFill>
                <a:latin typeface="Arial" pitchFamily="34" charset="0"/>
              </a:rPr>
              <a:t>Drivers: </a:t>
            </a:r>
          </a:p>
          <a:p>
            <a:pPr defTabSz="990561" fontAlgn="base">
              <a:spcBef>
                <a:spcPct val="0"/>
              </a:spcBef>
              <a:spcAft>
                <a:spcPct val="0"/>
              </a:spcAft>
              <a:defRPr/>
            </a:pPr>
            <a:r>
              <a:rPr lang="en-US" sz="3400" dirty="0">
                <a:solidFill>
                  <a:schemeClr val="tx2"/>
                </a:solidFill>
                <a:latin typeface="Arial" panose="020B0604020202020204" pitchFamily="34" charset="0"/>
                <a:cs typeface="Arial" panose="020B0604020202020204" pitchFamily="34" charset="0"/>
              </a:rPr>
              <a:t>Medical - perhaps most significantly antibiotics</a:t>
            </a:r>
          </a:p>
          <a:p>
            <a:pPr defTabSz="990561" fontAlgn="base">
              <a:spcBef>
                <a:spcPct val="0"/>
              </a:spcBef>
              <a:spcAft>
                <a:spcPct val="0"/>
              </a:spcAft>
            </a:pPr>
            <a:endParaRPr lang="en-GB" sz="3400" dirty="0">
              <a:solidFill>
                <a:schemeClr val="tx2"/>
              </a:solidFill>
              <a:latin typeface="Arial" pitchFamily="34" charset="0"/>
            </a:endParaRPr>
          </a:p>
        </p:txBody>
      </p:sp>
      <p:sp>
        <p:nvSpPr>
          <p:cNvPr id="4" name="Slide Number Placeholder 3"/>
          <p:cNvSpPr>
            <a:spLocks noGrp="1"/>
          </p:cNvSpPr>
          <p:nvPr>
            <p:ph type="sldNum" sz="quarter" idx="10"/>
          </p:nvPr>
        </p:nvSpPr>
        <p:spPr/>
        <p:txBody>
          <a:bodyPr/>
          <a:lstStyle/>
          <a:p>
            <a:fld id="{6963E7AC-6455-4A0F-B654-220C7D7B7B8D}" type="slidenum">
              <a:rPr lang="en-US" smtClean="0"/>
              <a:pPr/>
              <a:t>5</a:t>
            </a:fld>
            <a:endParaRPr lang="en-US" dirty="0"/>
          </a:p>
        </p:txBody>
      </p:sp>
    </p:spTree>
    <p:extLst>
      <p:ext uri="{BB962C8B-B14F-4D97-AF65-F5344CB8AC3E}">
        <p14:creationId xmlns:p14="http://schemas.microsoft.com/office/powerpoint/2010/main" val="82378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Retirement has two phases – Accumulation and Distribution. Accumulation phase is the period where you accumulate the amount required for your needs post retirement. Distribution phase is where the accumulated corpus is distributed well to suffice the post retirement needs. Let us look into financial products for investment pre-retirement and post retirement.</a:t>
            </a:r>
            <a:br>
              <a:rPr lang="en-US" dirty="0" smtClean="0"/>
            </a:br>
            <a:endParaRPr lang="en-US" dirty="0" smtClean="0"/>
          </a:p>
          <a:p>
            <a:r>
              <a:rPr lang="en-US" b="1" dirty="0" smtClean="0"/>
              <a:t>NPS:</a:t>
            </a:r>
            <a:r>
              <a:rPr lang="en-US" dirty="0" smtClean="0"/>
              <a:t> New Pension Scheme or NPS is a perfect retirement product open to all individuals across the country. NPS has delivered annualized returns of around 10% in the last 4 years. This scheme is mandatory for government employees. The fact that fund managers of NPS scheme can also take exposure to equity and equity related instruments is also a positive for the scheme in the long run.</a:t>
            </a:r>
            <a:br>
              <a:rPr lang="en-US" dirty="0" smtClean="0"/>
            </a:br>
            <a:r>
              <a:rPr lang="en-US" dirty="0" smtClean="0"/>
              <a:t/>
            </a:r>
            <a:br>
              <a:rPr lang="en-US" dirty="0" smtClean="0"/>
            </a:br>
            <a:r>
              <a:rPr lang="en-US" dirty="0" smtClean="0"/>
              <a:t>NPS also provides tax benefit in the form of deduction under section 80C. Remember that it is mandatory to purchase annuity worth 40% of the corpus accumulated through NPS at the time of retirement. You can use these Pension Calculators from Govt. of India to calculate basic pension, family pension and pension commuted.</a:t>
            </a:r>
            <a:br>
              <a:rPr lang="en-US" dirty="0" smtClean="0"/>
            </a:br>
            <a:r>
              <a:rPr lang="en-US" dirty="0" smtClean="0"/>
              <a:t/>
            </a:r>
            <a:br>
              <a:rPr lang="en-US" dirty="0" smtClean="0"/>
            </a:br>
            <a:r>
              <a:rPr lang="en-US" b="1" dirty="0" smtClean="0"/>
              <a:t>2) EPF:</a:t>
            </a:r>
            <a:r>
              <a:rPr lang="en-US" dirty="0" smtClean="0"/>
              <a:t> Employee’s Provident Fund or EPF is the most popular retirement saving instrument in India. Though it was introduced as a retirement product, not many see it so. The current rate of return from EPF is fixed at 8.5% p.a. EPF offers deduction up to 1 lakh limit under section 80C; interest from EPF is tax free and withdrawal is also tax free if there is continuous service of 5 years.</a:t>
            </a:r>
            <a:br>
              <a:rPr lang="en-US" dirty="0" smtClean="0"/>
            </a:br>
            <a:r>
              <a:rPr lang="en-US" dirty="0" smtClean="0"/>
              <a:t/>
            </a:r>
            <a:br>
              <a:rPr lang="en-US" dirty="0" smtClean="0"/>
            </a:br>
            <a:r>
              <a:rPr lang="en-US" dirty="0" smtClean="0"/>
              <a:t>Unlike NPS, EPF does not have any restrictions such as purchasing annuity. However, it is advisable to stay invested in this scheme by opting for EPF transfer whenever there is change of job. This would ensure that you reap the benefits of guaranteed returns along with power of compounding.</a:t>
            </a:r>
            <a:br>
              <a:rPr lang="en-US" dirty="0" smtClean="0"/>
            </a:br>
            <a:r>
              <a:rPr lang="en-US" dirty="0" smtClean="0"/>
              <a:t/>
            </a:r>
            <a:br>
              <a:rPr lang="en-US" dirty="0" smtClean="0"/>
            </a:br>
            <a:r>
              <a:rPr lang="en-US" b="1" dirty="0" smtClean="0"/>
              <a:t>3) Equities:</a:t>
            </a:r>
            <a:r>
              <a:rPr lang="en-US" dirty="0" smtClean="0"/>
              <a:t> No matter how many financial instruments you pick, none of them can match the returns provided by equity related instruments such as Stocks and Mutual Funds. While </a:t>
            </a:r>
            <a:r>
              <a:rPr lang="en-US" dirty="0" smtClean="0">
                <a:hlinkClick r:id="rId3"/>
              </a:rPr>
              <a:t>investing </a:t>
            </a:r>
            <a:r>
              <a:rPr lang="en-US" dirty="0" smtClean="0"/>
              <a:t>in these instruments, make sure that you pick products for the long term i.e at least 10 years or more and your emotions are under control in this period.</a:t>
            </a:r>
            <a:br>
              <a:rPr lang="en-US" dirty="0" smtClean="0"/>
            </a:br>
            <a:r>
              <a:rPr lang="en-US" dirty="0" smtClean="0"/>
              <a:t/>
            </a:r>
            <a:br>
              <a:rPr lang="en-US" dirty="0" smtClean="0"/>
            </a:br>
            <a:r>
              <a:rPr lang="en-US" dirty="0" smtClean="0"/>
              <a:t>This doesn’t mean you have to stick to the product evening though it is not performing well. Review the products every year or switch to better products only is something has gone wrong fundamentally. Mutual funds also give you an option of monthly SIP, where you can invest in a disciplined manner for your retirement. Equity related products are also tax free after 1 year of investment.</a:t>
            </a:r>
            <a:br>
              <a:rPr lang="en-US" dirty="0" smtClean="0"/>
            </a:br>
            <a:r>
              <a:rPr lang="en-US" dirty="0" smtClean="0"/>
              <a:t/>
            </a:r>
            <a:br>
              <a:rPr lang="en-US" dirty="0" smtClean="0"/>
            </a:br>
            <a:r>
              <a:rPr lang="en-US" b="1" dirty="0" smtClean="0"/>
              <a:t>4) ETF:</a:t>
            </a:r>
            <a:r>
              <a:rPr lang="en-US" dirty="0" smtClean="0"/>
              <a:t> Exchange traded funds, popularly known as ETF’s are also a good option for accumulating corpus for retirement. In India, ETF can be done through Index or Gold. Index ETF tracks the index and Gold ETF invests in Gold. You can purchase units of ETF by purchasing Gold units every month. You would thus benefit from cost averaging rather than investing in bulk and entail the risk of timing the markets.</a:t>
            </a:r>
            <a:br>
              <a:rPr lang="en-US" dirty="0" smtClean="0"/>
            </a:br>
            <a:r>
              <a:rPr lang="en-US" dirty="0" smtClean="0"/>
              <a:t/>
            </a:r>
            <a:br>
              <a:rPr lang="en-US" dirty="0" smtClean="0"/>
            </a:br>
            <a:r>
              <a:rPr lang="en-US" b="1" dirty="0" smtClean="0"/>
              <a:t>5) Bonds:</a:t>
            </a:r>
            <a:r>
              <a:rPr lang="en-US" dirty="0" smtClean="0"/>
              <a:t> Bond is a type of loan taken from you by a company or government and giving you some interest for the loan. You would have seen a flurry of bonds these days such as IIFCL tax free bonds, HUDCO bonds, inflation bonds, etc. Many of these bonds are for 10 and 15 year durations. Some of these bonds offer interest rates in excess of 10-12% p.a. Do check the ratings of these bonds before investing in them.</a:t>
            </a:r>
            <a:br>
              <a:rPr lang="en-US" dirty="0" smtClean="0"/>
            </a:br>
            <a:r>
              <a:rPr lang="en-US" dirty="0" smtClean="0"/>
              <a:t/>
            </a:r>
            <a:br>
              <a:rPr lang="en-US" dirty="0" smtClean="0"/>
            </a:br>
            <a:r>
              <a:rPr lang="en-US" dirty="0" smtClean="0"/>
              <a:t/>
            </a:r>
            <a:br>
              <a:rPr lang="en-US" dirty="0" smtClean="0"/>
            </a:br>
            <a:r>
              <a:rPr lang="en-US" b="1" dirty="0" smtClean="0">
                <a:effectLst/>
              </a:rPr>
              <a:t>Post-Retirement Investment Products</a:t>
            </a:r>
            <a:r>
              <a:rPr lang="en-US" dirty="0" smtClean="0"/>
              <a:t/>
            </a:r>
            <a:br>
              <a:rPr lang="en-US" dirty="0" smtClean="0"/>
            </a:br>
            <a:r>
              <a:rPr lang="en-US" dirty="0" smtClean="0"/>
              <a:t/>
            </a:r>
            <a:br>
              <a:rPr lang="en-US" dirty="0" smtClean="0"/>
            </a:br>
            <a:r>
              <a:rPr lang="en-US" dirty="0" smtClean="0"/>
              <a:t/>
            </a:r>
            <a:br>
              <a:rPr lang="en-US" dirty="0" smtClean="0"/>
            </a:br>
            <a:r>
              <a:rPr lang="en-US" b="1" dirty="0" smtClean="0"/>
              <a:t>1) Monthly Income Schemes: </a:t>
            </a:r>
            <a:r>
              <a:rPr lang="en-US" dirty="0" smtClean="0"/>
              <a:t>Post retirement, you would require schemes which provide regular income for you. Such schemes are popularly known as Monthly Income Schemes (MIS). Various mutual funds provide these in the form of funds. Post office also provides MIS.</a:t>
            </a:r>
            <a:br>
              <a:rPr lang="en-US" dirty="0" smtClean="0"/>
            </a:br>
            <a:r>
              <a:rPr lang="en-US" dirty="0" smtClean="0"/>
              <a:t/>
            </a:r>
            <a:br>
              <a:rPr lang="en-US" dirty="0" smtClean="0"/>
            </a:br>
            <a:r>
              <a:rPr lang="en-US" dirty="0" smtClean="0"/>
              <a:t>You usually invest a lump sum and the corpus is invested in various instruments to provide you monthly income. Post office offers interest rate of 8.4% p.a and the maturity period would be 5 years.</a:t>
            </a:r>
            <a:br>
              <a:rPr lang="en-US" dirty="0" smtClean="0"/>
            </a:br>
            <a:r>
              <a:rPr lang="en-US" dirty="0" smtClean="0"/>
              <a:t/>
            </a:r>
            <a:br>
              <a:rPr lang="en-US" dirty="0" smtClean="0"/>
            </a:br>
            <a:r>
              <a:rPr lang="en-US" b="1" dirty="0" smtClean="0"/>
              <a:t>2) SCSS: </a:t>
            </a:r>
            <a:r>
              <a:rPr lang="en-US" dirty="0" smtClean="0"/>
              <a:t>Senior citizens saving scheme (SCSS) is just the kind of retirement product you would need post retirement. This is the safest investment option for senior citizens. You can gain an interest of 9.2% p.a with a maturity period of 5 years. The account can be opened in post office or any nationalized banks.</a:t>
            </a:r>
            <a:br>
              <a:rPr lang="en-US" dirty="0" smtClean="0"/>
            </a:br>
            <a:r>
              <a:rPr lang="en-US" dirty="0" smtClean="0"/>
              <a:t/>
            </a:r>
            <a:br>
              <a:rPr lang="en-US" dirty="0" smtClean="0"/>
            </a:br>
            <a:r>
              <a:rPr lang="en-US" b="1" dirty="0" smtClean="0"/>
              <a:t>3) Reverse Mortgage: </a:t>
            </a:r>
            <a:r>
              <a:rPr lang="en-US" dirty="0" smtClean="0"/>
              <a:t>Reverse mortgage is a wonderful option given to senior citizens for a regular source of income. You can pledge your house with a bank to receive income from the bank regularly for a set period of time. The amount received will depend on the valuation of the house and the term opted. A recent ruling on this scheme has made the income received from house property under this scheme totally tax free.</a:t>
            </a:r>
            <a:br>
              <a:rPr lang="en-US" dirty="0" smtClean="0"/>
            </a:br>
            <a:r>
              <a:rPr lang="en-US" dirty="0" smtClean="0"/>
              <a:t/>
            </a:r>
            <a:br>
              <a:rPr lang="en-US" dirty="0" smtClean="0"/>
            </a:br>
            <a:r>
              <a:rPr lang="en-US" b="1" dirty="0" smtClean="0"/>
              <a:t>4) Pension Plans:</a:t>
            </a:r>
            <a:r>
              <a:rPr lang="en-US" dirty="0" smtClean="0"/>
              <a:t> Pension plans are provided by insurance companies as well as mutual funds. They would invest a lump sum amount and provide you monthly income just as in the case of SCSS or MIS. Charges from insurance company provided pension or annuity plans are usually higher than mutual fund provided ones.</a:t>
            </a:r>
            <a:br>
              <a:rPr lang="en-US" dirty="0" smtClean="0"/>
            </a:br>
            <a:r>
              <a:rPr lang="en-US" dirty="0" smtClean="0"/>
              <a:t/>
            </a:r>
            <a:br>
              <a:rPr lang="en-US" dirty="0" smtClean="0"/>
            </a:br>
            <a:r>
              <a:rPr lang="en-US" b="1" dirty="0" smtClean="0"/>
              <a:t>5) Liquid Funds and FD’s:</a:t>
            </a:r>
            <a:r>
              <a:rPr lang="en-US" dirty="0" smtClean="0"/>
              <a:t> The investment options given above do not give you proper liquidity. As senior citizens, you might need to put some amount aside as an emergency. To make sure that this amount also earns decent returns, you can opt for liquid funds or fixed deposits of varying tenures. Liquid funds are also tax efficient.</a:t>
            </a:r>
            <a:endParaRPr lang="en-US"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6</a:t>
            </a:fld>
            <a:endParaRPr lang="en-US" dirty="0"/>
          </a:p>
        </p:txBody>
      </p:sp>
    </p:spTree>
    <p:extLst>
      <p:ext uri="{BB962C8B-B14F-4D97-AF65-F5344CB8AC3E}">
        <p14:creationId xmlns:p14="http://schemas.microsoft.com/office/powerpoint/2010/main" val="3245676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7</a:t>
            </a:fld>
            <a:endParaRPr lang="en-US" dirty="0"/>
          </a:p>
        </p:txBody>
      </p:sp>
    </p:spTree>
    <p:extLst>
      <p:ext uri="{BB962C8B-B14F-4D97-AF65-F5344CB8AC3E}">
        <p14:creationId xmlns:p14="http://schemas.microsoft.com/office/powerpoint/2010/main" val="3425227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8</a:t>
            </a:fld>
            <a:endParaRPr lang="en-US" dirty="0"/>
          </a:p>
        </p:txBody>
      </p:sp>
    </p:spTree>
    <p:extLst>
      <p:ext uri="{BB962C8B-B14F-4D97-AF65-F5344CB8AC3E}">
        <p14:creationId xmlns:p14="http://schemas.microsoft.com/office/powerpoint/2010/main" val="3821677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paternalistic desire to look after employees and their </a:t>
            </a:r>
            <a:r>
              <a:rPr lang="en-US" sz="1300" dirty="0" smtClean="0"/>
              <a:t>dependents </a:t>
            </a:r>
            <a:r>
              <a:rPr lang="en-US" sz="1300" dirty="0"/>
              <a:t>financially</a:t>
            </a:r>
          </a:p>
          <a:p>
            <a:r>
              <a:rPr lang="en-US" sz="1300" dirty="0"/>
              <a:t>Total rewards </a:t>
            </a:r>
            <a:r>
              <a:rPr lang="en-US" sz="1300" dirty="0" smtClean="0"/>
              <a:t>component</a:t>
            </a:r>
            <a:endParaRPr lang="en-US" b="0"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9</a:t>
            </a:fld>
            <a:endParaRPr lang="en-US" dirty="0"/>
          </a:p>
        </p:txBody>
      </p:sp>
    </p:spTree>
    <p:extLst>
      <p:ext uri="{BB962C8B-B14F-4D97-AF65-F5344CB8AC3E}">
        <p14:creationId xmlns:p14="http://schemas.microsoft.com/office/powerpoint/2010/main" val="1349501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paternalistic desire to look after employees and their </a:t>
            </a:r>
            <a:r>
              <a:rPr lang="en-US" sz="1300" dirty="0" smtClean="0"/>
              <a:t>dependents </a:t>
            </a:r>
            <a:r>
              <a:rPr lang="en-US" sz="1300" dirty="0"/>
              <a:t>financially</a:t>
            </a:r>
          </a:p>
          <a:p>
            <a:r>
              <a:rPr lang="en-US" sz="1300" dirty="0"/>
              <a:t>Total rewards </a:t>
            </a:r>
            <a:r>
              <a:rPr lang="en-US" sz="1300" dirty="0" smtClean="0"/>
              <a:t>component</a:t>
            </a:r>
            <a:endParaRPr lang="en-US" b="0"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10</a:t>
            </a:fld>
            <a:endParaRPr lang="en-US" dirty="0"/>
          </a:p>
        </p:txBody>
      </p:sp>
    </p:spTree>
    <p:extLst>
      <p:ext uri="{BB962C8B-B14F-4D97-AF65-F5344CB8AC3E}">
        <p14:creationId xmlns:p14="http://schemas.microsoft.com/office/powerpoint/2010/main" val="2335722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smtClean="0"/>
              <a:t>28 July, 2011</a:t>
            </a:r>
            <a:endParaRPr lang="en-US" dirty="0"/>
          </a:p>
        </p:txBody>
      </p:sp>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smtClean="0"/>
              <a:t>28 July, 2011</a:t>
            </a:r>
            <a:endParaRPr lang="en-US" dirty="0"/>
          </a:p>
        </p:txBody>
      </p:sp>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28 July, 2011</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smtClean="0"/>
              <a:t>www.actuariesindia.org</a:t>
            </a: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A279DE1F-5E27-4B45-9D15-005F28CE4332}" type="slidenum">
              <a:rPr lang="en-GB"/>
              <a:pPr>
                <a:defRPr/>
              </a:pPr>
              <a:t>‹#›</a:t>
            </a:fld>
            <a:endParaRPr lang="en-GB"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28 July, 2011</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smtClean="0"/>
              <a:t>www.actuariesindia.org</a:t>
            </a: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A6321966-726A-4E9E-9E02-D49DCD2200A8}" type="slidenum">
              <a:rPr lang="en-GB"/>
              <a:pPr>
                <a:defRPr/>
              </a:pPr>
              <a:t>‹#›</a:t>
            </a:fld>
            <a:endParaRPr lang="en-GB"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28 July, 2011</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smtClean="0"/>
              <a:t>www.actuariesindia.org</a:t>
            </a: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BFA6E245-2043-4183-82FC-0A7BD6A0EBFD}" type="slidenum">
              <a:rPr lang="en-GB"/>
              <a:pPr>
                <a:defRPr/>
              </a:pPr>
              <a:t>‹#›</a:t>
            </a:fld>
            <a:endParaRPr lang="en-GB"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a:ln/>
        </p:spPr>
        <p:txBody>
          <a:bodyPr/>
          <a:lstStyle>
            <a:lvl1pPr>
              <a:defRPr/>
            </a:lvl1pPr>
          </a:lstStyle>
          <a:p>
            <a:pPr>
              <a:defRPr/>
            </a:pPr>
            <a:r>
              <a:rPr lang="en-US" dirty="0" smtClean="0"/>
              <a:t>Date</a:t>
            </a: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smtClean="0"/>
              <a:t>www.actuariesindia.org</a:t>
            </a: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3A73AEE-D506-4373-89E6-5210E2A754A0}" type="slidenum">
              <a:rPr lang="en-GB"/>
              <a:pPr>
                <a:defRPr/>
              </a:pPr>
              <a:t>‹#›</a:t>
            </a:fld>
            <a:endParaRPr lang="en-GB" dirty="0"/>
          </a:p>
        </p:txBody>
      </p:sp>
      <p:grpSp>
        <p:nvGrpSpPr>
          <p:cNvPr id="8" name="Group 10"/>
          <p:cNvGrpSpPr/>
          <p:nvPr userDrawn="1"/>
        </p:nvGrpSpPr>
        <p:grpSpPr>
          <a:xfrm>
            <a:off x="269528" y="228600"/>
            <a:ext cx="8874472" cy="1284827"/>
            <a:chOff x="269528" y="5496973"/>
            <a:chExt cx="8874472" cy="1284827"/>
          </a:xfrm>
        </p:grpSpPr>
        <p:pic>
          <p:nvPicPr>
            <p:cNvPr id="9" name="Picture 2"/>
            <p:cNvPicPr>
              <a:picLocks noChangeAspect="1" noChangeArrowheads="1"/>
            </p:cNvPicPr>
            <p:nvPr/>
          </p:nvPicPr>
          <p:blipFill>
            <a:blip r:embed="rId2" cstate="print"/>
            <a:srcRect/>
            <a:stretch>
              <a:fillRect/>
            </a:stretch>
          </p:blipFill>
          <p:spPr bwMode="auto">
            <a:xfrm>
              <a:off x="269528" y="5496973"/>
              <a:ext cx="1483072" cy="1284827"/>
            </a:xfrm>
            <a:prstGeom prst="rect">
              <a:avLst/>
            </a:prstGeom>
            <a:noFill/>
            <a:ln w="9525">
              <a:noFill/>
              <a:miter lim="800000"/>
              <a:headEnd/>
              <a:tailEnd/>
            </a:ln>
          </p:spPr>
        </p:pic>
        <p:sp>
          <p:nvSpPr>
            <p:cNvPr id="10" name="Rectangle 5"/>
            <p:cNvSpPr>
              <a:spLocks noChangeArrowheads="1"/>
            </p:cNvSpPr>
            <p:nvPr/>
          </p:nvSpPr>
          <p:spPr bwMode="auto">
            <a:xfrm rot="10800000" flipV="1">
              <a:off x="1752600" y="5820488"/>
              <a:ext cx="7391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1F497D"/>
                  </a:solidFill>
                  <a:effectLst/>
                  <a:latin typeface="Bahamas" pitchFamily="34" charset="0"/>
                  <a:cs typeface="Times New Roman" pitchFamily="18" charset="0"/>
                </a:rPr>
                <a:t>Institute of Actuaries of India</a:t>
              </a:r>
              <a:endParaRPr kumimoji="0" lang="en-US" sz="4000" b="1" i="0" u="none" strike="noStrike" cap="none" normalizeH="0" baseline="0" dirty="0" smtClean="0">
                <a:ln>
                  <a:noFill/>
                </a:ln>
                <a:solidFill>
                  <a:schemeClr val="tx1"/>
                </a:solidFill>
                <a:effectLst/>
                <a:latin typeface="Bahamas" pitchFamily="34" charset="0"/>
                <a:cs typeface="Times New Roman" pitchFamily="18" charset="0"/>
              </a:endParaRPr>
            </a:p>
          </p:txBody>
        </p:sp>
      </p:grpSp>
      <p:sp>
        <p:nvSpPr>
          <p:cNvPr id="11" name="Rectangle 10"/>
          <p:cNvSpPr/>
          <p:nvPr userDrawn="1"/>
        </p:nvSpPr>
        <p:spPr>
          <a:xfrm>
            <a:off x="0" y="2743200"/>
            <a:ext cx="9144000" cy="830997"/>
          </a:xfrm>
          <a:prstGeom prst="rect">
            <a:avLst/>
          </a:prstGeom>
        </p:spPr>
        <p:txBody>
          <a:bodyPr wrap="square">
            <a:spAutoFit/>
          </a:bodyPr>
          <a:lstStyle/>
          <a:p>
            <a:pPr algn="ctr">
              <a:buNone/>
            </a:pPr>
            <a:r>
              <a:rPr lang="en-US" sz="4800" b="1" dirty="0" smtClean="0">
                <a:latin typeface="Garamond" pitchFamily="18" charset="0"/>
                <a:ea typeface="Verdana" pitchFamily="34" charset="0"/>
                <a:cs typeface="Verdana" pitchFamily="34" charset="0"/>
              </a:rPr>
              <a:t>Title</a:t>
            </a:r>
          </a:p>
        </p:txBody>
      </p:sp>
      <p:sp>
        <p:nvSpPr>
          <p:cNvPr id="12" name="Rectangle 11"/>
          <p:cNvSpPr/>
          <p:nvPr userDrawn="1"/>
        </p:nvSpPr>
        <p:spPr>
          <a:xfrm>
            <a:off x="0" y="3733800"/>
            <a:ext cx="9144000" cy="830997"/>
          </a:xfrm>
          <a:prstGeom prst="rect">
            <a:avLst/>
          </a:prstGeom>
        </p:spPr>
        <p:txBody>
          <a:bodyPr wrap="square">
            <a:spAutoFit/>
          </a:bodyPr>
          <a:lstStyle/>
          <a:p>
            <a:pPr algn="ctr">
              <a:buNone/>
            </a:pPr>
            <a:r>
              <a:rPr lang="en-US" sz="4800" b="1" dirty="0" smtClean="0">
                <a:latin typeface="Garamond" pitchFamily="18" charset="0"/>
                <a:ea typeface="Verdana" pitchFamily="34" charset="0"/>
                <a:cs typeface="Verdana" pitchFamily="34" charset="0"/>
              </a:rPr>
              <a:t>By</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r>
              <a:rPr lang="en-US" dirty="0" smtClean="0"/>
              <a:t>28 July, 2011</a:t>
            </a: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r>
              <a:rPr lang="en-GB" dirty="0" smtClean="0"/>
              <a:t>www.actuariesindia.org</a:t>
            </a: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2EF8FD5A-4369-451A-AE4B-9EB0FD82F618}" type="slidenum">
              <a:rPr lang="en-GB"/>
              <a:pPr>
                <a:defRPr/>
              </a:pPr>
              <a:t>‹#›</a:t>
            </a:fld>
            <a:endParaRPr lang="en-GB"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smtClean="0"/>
              <a:t>28 July, 2011</a:t>
            </a: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r>
              <a:rPr lang="en-GB" dirty="0" smtClean="0"/>
              <a:t>www.actuariesindia.org</a:t>
            </a: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D629C963-6CA3-4910-ACAB-89103C5891B0}" type="slidenum">
              <a:rPr lang="en-GB"/>
              <a:pPr>
                <a:defRPr/>
              </a:pPr>
              <a:t>‹#›</a:t>
            </a:fld>
            <a:endParaRPr lang="en-GB"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smtClean="0"/>
              <a:t>28 July, 2011</a:t>
            </a:r>
            <a:endParaRPr lang="en-US" dirty="0"/>
          </a:p>
        </p:txBody>
      </p:sp>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smtClean="0"/>
              <a:t>28 July, 2011</a:t>
            </a:r>
            <a:endParaRPr lang="en-US" dirty="0"/>
          </a:p>
        </p:txBody>
      </p:sp>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dirty="0" smtClean="0"/>
              <a:t>28 July, 2011</a:t>
            </a:r>
            <a:endParaRPr lang="en-US" dirty="0"/>
          </a:p>
        </p:txBody>
      </p:sp>
      <p:sp>
        <p:nvSpPr>
          <p:cNvPr id="6" name="Footer Placeholder 5"/>
          <p:cNvSpPr>
            <a:spLocks noGrp="1"/>
          </p:cNvSpPr>
          <p:nvPr>
            <p:ph type="ftr" sz="quarter" idx="11"/>
          </p:nvPr>
        </p:nvSpPr>
        <p:spPr/>
        <p:txBody>
          <a:bodyPr/>
          <a:lstStyle/>
          <a:p>
            <a:r>
              <a:rPr lang="en-US" dirty="0" smtClean="0"/>
              <a:t>www.actuariesindia.org</a:t>
            </a:r>
            <a:endParaRPr lang="en-US" dirty="0"/>
          </a:p>
        </p:txBody>
      </p:sp>
      <p:sp>
        <p:nvSpPr>
          <p:cNvPr id="7" name="Slide Number Placeholder 6"/>
          <p:cNvSpPr>
            <a:spLocks noGrp="1"/>
          </p:cNvSpPr>
          <p:nvPr>
            <p:ph type="sldNum" sz="quarter" idx="12"/>
          </p:nvPr>
        </p:nvSpPr>
        <p:spPr/>
        <p:txBody>
          <a:bodyPr/>
          <a:lstStyle/>
          <a:p>
            <a:fld id="{1A13C416-6B76-4DFF-BC13-59A396451C7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r>
              <a:rPr lang="en-US" dirty="0" smtClean="0"/>
              <a:t>28 July, 2011</a:t>
            </a:r>
            <a:endParaRPr lang="en-US" dirty="0"/>
          </a:p>
        </p:txBody>
      </p:sp>
      <p:sp>
        <p:nvSpPr>
          <p:cNvPr id="8" name="Footer Placeholder 7"/>
          <p:cNvSpPr>
            <a:spLocks noGrp="1"/>
          </p:cNvSpPr>
          <p:nvPr>
            <p:ph type="ftr" sz="quarter" idx="11"/>
          </p:nvPr>
        </p:nvSpPr>
        <p:spPr/>
        <p:txBody>
          <a:bodyPr/>
          <a:lstStyle/>
          <a:p>
            <a:r>
              <a:rPr lang="en-US" dirty="0" smtClean="0"/>
              <a:t>www.actuariesindia.org</a:t>
            </a:r>
            <a:endParaRPr lang="en-US" dirty="0"/>
          </a:p>
        </p:txBody>
      </p:sp>
      <p:sp>
        <p:nvSpPr>
          <p:cNvPr id="9" name="Slide Number Placeholder 8"/>
          <p:cNvSpPr>
            <a:spLocks noGrp="1"/>
          </p:cNvSpPr>
          <p:nvPr>
            <p:ph type="sldNum" sz="quarter" idx="12"/>
          </p:nvPr>
        </p:nvSpPr>
        <p:spPr/>
        <p:txBody>
          <a:bodyPr/>
          <a:lstStyle/>
          <a:p>
            <a:fld id="{1A13C416-6B76-4DFF-BC13-59A396451C7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r>
              <a:rPr lang="en-US" dirty="0" smtClean="0"/>
              <a:t>28 July, 2011</a:t>
            </a:r>
            <a:endParaRPr lang="en-US" dirty="0"/>
          </a:p>
        </p:txBody>
      </p:sp>
      <p:sp>
        <p:nvSpPr>
          <p:cNvPr id="4" name="Footer Placeholder 3"/>
          <p:cNvSpPr>
            <a:spLocks noGrp="1"/>
          </p:cNvSpPr>
          <p:nvPr>
            <p:ph type="ftr" sz="quarter" idx="11"/>
          </p:nvPr>
        </p:nvSpPr>
        <p:spPr/>
        <p:txBody>
          <a:bodyPr/>
          <a:lstStyle/>
          <a:p>
            <a:r>
              <a:rPr lang="en-US" dirty="0" smtClean="0"/>
              <a:t>www.actuariesindia.org</a:t>
            </a:r>
            <a:endParaRPr lang="en-US" dirty="0"/>
          </a:p>
        </p:txBody>
      </p:sp>
      <p:sp>
        <p:nvSpPr>
          <p:cNvPr id="5" name="Slide Number Placeholder 4"/>
          <p:cNvSpPr>
            <a:spLocks noGrp="1"/>
          </p:cNvSpPr>
          <p:nvPr>
            <p:ph type="sldNum" sz="quarter" idx="12"/>
          </p:nvPr>
        </p:nvSpPr>
        <p:spPr/>
        <p:txBody>
          <a:bodyPr/>
          <a:lstStyle/>
          <a:p>
            <a:fld id="{1A13C416-6B76-4DFF-BC13-59A396451C7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r>
              <a:rPr lang="en-US" dirty="0" smtClean="0"/>
              <a:t>28 July, 2011</a:t>
            </a:r>
            <a:endParaRPr lang="en-US" dirty="0"/>
          </a:p>
        </p:txBody>
      </p:sp>
      <p:sp>
        <p:nvSpPr>
          <p:cNvPr id="3" name="Footer Placeholder 2"/>
          <p:cNvSpPr>
            <a:spLocks noGrp="1"/>
          </p:cNvSpPr>
          <p:nvPr>
            <p:ph type="ftr" sz="quarter" idx="11"/>
          </p:nvPr>
        </p:nvSpPr>
        <p:spPr/>
        <p:txBody>
          <a:bodyPr/>
          <a:lstStyle/>
          <a:p>
            <a:r>
              <a:rPr lang="en-US" dirty="0" smtClean="0"/>
              <a:t>www.actuariesindia.org</a:t>
            </a:r>
            <a:endParaRPr lang="en-US" dirty="0"/>
          </a:p>
        </p:txBody>
      </p:sp>
      <p:sp>
        <p:nvSpPr>
          <p:cNvPr id="4" name="Slide Number Placeholder 3"/>
          <p:cNvSpPr>
            <a:spLocks noGrp="1"/>
          </p:cNvSpPr>
          <p:nvPr>
            <p:ph type="sldNum" sz="quarter" idx="12"/>
          </p:nvPr>
        </p:nvSpPr>
        <p:spPr/>
        <p:txBody>
          <a:bodyPr/>
          <a:lstStyle/>
          <a:p>
            <a:fld id="{1A13C416-6B76-4DFF-BC13-59A396451C7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dirty="0" smtClean="0"/>
              <a:t>28 July, 2011</a:t>
            </a:r>
            <a:endParaRPr lang="en-US" dirty="0"/>
          </a:p>
        </p:txBody>
      </p:sp>
      <p:sp>
        <p:nvSpPr>
          <p:cNvPr id="6" name="Footer Placeholder 5"/>
          <p:cNvSpPr>
            <a:spLocks noGrp="1"/>
          </p:cNvSpPr>
          <p:nvPr>
            <p:ph type="ftr" sz="quarter" idx="11"/>
          </p:nvPr>
        </p:nvSpPr>
        <p:spPr/>
        <p:txBody>
          <a:bodyPr/>
          <a:lstStyle/>
          <a:p>
            <a:r>
              <a:rPr lang="en-US" dirty="0" smtClean="0"/>
              <a:t>www.actuariesindia.org</a:t>
            </a:r>
            <a:endParaRPr lang="en-US" dirty="0"/>
          </a:p>
        </p:txBody>
      </p:sp>
      <p:sp>
        <p:nvSpPr>
          <p:cNvPr id="7" name="Slide Number Placeholder 6"/>
          <p:cNvSpPr>
            <a:spLocks noGrp="1"/>
          </p:cNvSpPr>
          <p:nvPr>
            <p:ph type="sldNum" sz="quarter" idx="12"/>
          </p:nvPr>
        </p:nvSpPr>
        <p:spPr/>
        <p:txBody>
          <a:bodyPr/>
          <a:lstStyle/>
          <a:p>
            <a:fld id="{1A13C416-6B76-4DFF-BC13-59A396451C7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dirty="0" smtClean="0"/>
              <a:t>28 July, 2011</a:t>
            </a:r>
            <a:endParaRPr lang="en-US" dirty="0"/>
          </a:p>
        </p:txBody>
      </p:sp>
      <p:sp>
        <p:nvSpPr>
          <p:cNvPr id="6" name="Footer Placeholder 5"/>
          <p:cNvSpPr>
            <a:spLocks noGrp="1"/>
          </p:cNvSpPr>
          <p:nvPr>
            <p:ph type="ftr" sz="quarter" idx="11"/>
          </p:nvPr>
        </p:nvSpPr>
        <p:spPr/>
        <p:txBody>
          <a:bodyPr/>
          <a:lstStyle/>
          <a:p>
            <a:r>
              <a:rPr lang="en-US" dirty="0" smtClean="0"/>
              <a:t>www.actuariesindia.org</a:t>
            </a:r>
            <a:endParaRPr lang="en-US" dirty="0"/>
          </a:p>
        </p:txBody>
      </p:sp>
      <p:sp>
        <p:nvSpPr>
          <p:cNvPr id="7" name="Slide Number Placeholder 6"/>
          <p:cNvSpPr>
            <a:spLocks noGrp="1"/>
          </p:cNvSpPr>
          <p:nvPr>
            <p:ph type="sldNum" sz="quarter" idx="12"/>
          </p:nvPr>
        </p:nvSpPr>
        <p:spPr/>
        <p:txBody>
          <a:bodyPr/>
          <a:lstStyle/>
          <a:p>
            <a:fld id="{1A13C416-6B76-4DFF-BC13-59A396451C7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6200" y="6356350"/>
            <a:ext cx="2895600" cy="365125"/>
          </a:xfrm>
          <a:prstGeom prst="rect">
            <a:avLst/>
          </a:prstGeom>
        </p:spPr>
        <p:txBody>
          <a:bodyPr vert="horz" lIns="91440" tIns="45720" rIns="91440" bIns="45720" rtlCol="0" anchor="ctr"/>
          <a:lstStyle>
            <a:lvl1pPr algn="ctr">
              <a:defRPr sz="1600" b="1">
                <a:solidFill>
                  <a:srgbClr val="C00000"/>
                </a:solidFill>
                <a:latin typeface="Garamond" pitchFamily="18" charset="0"/>
              </a:defRPr>
            </a:lvl1pPr>
          </a:lstStyle>
          <a:p>
            <a:r>
              <a:rPr lang="en-US" dirty="0" smtClean="0"/>
              <a:t>www.actuariesindia.org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b="1">
                <a:solidFill>
                  <a:schemeClr val="tx2">
                    <a:lumMod val="75000"/>
                  </a:schemeClr>
                </a:solidFill>
                <a:latin typeface="Garamond" pitchFamily="18" charset="0"/>
              </a:defRPr>
            </a:lvl1pPr>
          </a:lstStyle>
          <a:p>
            <a:fld id="{1A13C416-6B76-4DFF-BC13-59A396451C72}" type="slidenum">
              <a:rPr lang="en-US" smtClean="0"/>
              <a:pPr/>
              <a:t>‹#›</a:t>
            </a:fld>
            <a:endParaRPr lang="en-US" dirty="0"/>
          </a:p>
        </p:txBody>
      </p:sp>
      <p:sp>
        <p:nvSpPr>
          <p:cNvPr id="9" name="Line 15"/>
          <p:cNvSpPr>
            <a:spLocks noChangeShapeType="1"/>
          </p:cNvSpPr>
          <p:nvPr userDrawn="1"/>
        </p:nvSpPr>
        <p:spPr bwMode="auto">
          <a:xfrm>
            <a:off x="119063" y="1143000"/>
            <a:ext cx="8845550" cy="0"/>
          </a:xfrm>
          <a:prstGeom prst="line">
            <a:avLst/>
          </a:prstGeom>
          <a:ln w="38100">
            <a:solidFill>
              <a:srgbClr val="C00000"/>
            </a:solidFill>
            <a:headEnd/>
            <a:tailEnd/>
          </a:ln>
        </p:spPr>
        <p:style>
          <a:lnRef idx="2">
            <a:schemeClr val="accent6"/>
          </a:lnRef>
          <a:fillRef idx="0">
            <a:schemeClr val="accent6"/>
          </a:fillRef>
          <a:effectRef idx="1">
            <a:schemeClr val="accent6"/>
          </a:effectRef>
          <a:fontRef idx="minor">
            <a:schemeClr val="tx1"/>
          </a:fontRef>
        </p:style>
        <p:txBody>
          <a:bodyPr wrap="none" anchor="ctr"/>
          <a:lstStyle/>
          <a:p>
            <a:pPr>
              <a:defRPr/>
            </a:pPr>
            <a:endParaRPr lang="en-US" dirty="0"/>
          </a:p>
        </p:txBody>
      </p:sp>
      <p:graphicFrame>
        <p:nvGraphicFramePr>
          <p:cNvPr id="10" name="Object 6"/>
          <p:cNvGraphicFramePr>
            <a:graphicFrameLocks noChangeAspect="1"/>
          </p:cNvGraphicFramePr>
          <p:nvPr userDrawn="1"/>
        </p:nvGraphicFramePr>
        <p:xfrm>
          <a:off x="7959296" y="279377"/>
          <a:ext cx="956104" cy="695348"/>
        </p:xfrm>
        <a:graphic>
          <a:graphicData uri="http://schemas.openxmlformats.org/presentationml/2006/ole">
            <mc:AlternateContent xmlns:mc="http://schemas.openxmlformats.org/markup-compatibility/2006">
              <mc:Choice xmlns:v="urn:schemas-microsoft-com:vml" Requires="v">
                <p:oleObj spid="_x0000_s1562" r:id="rId14" imgW="3961905" imgH="3415873" progId="">
                  <p:embed/>
                </p:oleObj>
              </mc:Choice>
              <mc:Fallback>
                <p:oleObj r:id="rId14" imgW="3961905" imgH="3415873" progId="">
                  <p:embed/>
                  <p:pic>
                    <p:nvPicPr>
                      <p:cNvPr id="0" name="Object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59296" y="279377"/>
                        <a:ext cx="956104" cy="695348"/>
                      </a:xfrm>
                      <a:prstGeom prst="rect">
                        <a:avLst/>
                      </a:prstGeom>
                      <a:solidFill>
                        <a:srgbClr val="C0C0C0"/>
                      </a:solidFill>
                    </p:spPr>
                  </p:pic>
                </p:oleObj>
              </mc:Fallback>
            </mc:AlternateContent>
          </a:graphicData>
        </a:graphic>
      </p:graphicFrame>
      <p:sp>
        <p:nvSpPr>
          <p:cNvPr id="11" name="Title Placeholder 10"/>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r>
              <a:rPr lang="en-US" dirty="0" smtClean="0"/>
              <a:t>28 July, 2011</a:t>
            </a:r>
            <a:endParaRPr lang="en-GB"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GB" dirty="0" smtClean="0"/>
              <a:t>www.actuariesindia.org</a:t>
            </a:r>
            <a:endParaRPr lang="en-GB"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118C919-524D-4AE6-802D-F6FBC61D86FD}"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72" r:id="rId7"/>
  </p:sldLayoutIdLst>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7.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8.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3.png"/><Relationship Id="rId7" Type="http://schemas.openxmlformats.org/officeDocument/2006/relationships/image" Target="../media/image14.png"/><Relationship Id="rId12"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4.jpeg"/><Relationship Id="rId5" Type="http://schemas.openxmlformats.org/officeDocument/2006/relationships/image" Target="../media/image15.png"/><Relationship Id="rId10" Type="http://schemas.openxmlformats.org/officeDocument/2006/relationships/image" Target="../media/image23.png"/><Relationship Id="rId4" Type="http://schemas.openxmlformats.org/officeDocument/2006/relationships/image" Target="../media/image11.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www.china-profile.com/data/fig_WPP2008_L0_1.htm" TargetMode="External"/><Relationship Id="rId3" Type="http://schemas.openxmlformats.org/officeDocument/2006/relationships/hyperlink" Target="http://livingto100.soa.org/" TargetMode="External"/><Relationship Id="rId7" Type="http://schemas.openxmlformats.org/officeDocument/2006/relationships/hyperlink" Target="http://www.plaidavenger.com/images/uploads/india2050_copy.jpg" TargetMode="External"/><Relationship Id="rId12" Type="http://schemas.openxmlformats.org/officeDocument/2006/relationships/hyperlink" Target="http://images6.fanpop.com/image/photos/33900000/Harry-harry-potter-the-boy-who-lived-and-much-more-33972802-2000-1191.jpg" TargetMode="External"/><Relationship Id="rId2" Type="http://schemas.openxmlformats.org/officeDocument/2006/relationships/hyperlink" Target="http://data.worldbank.org/indicator/SP.DYN.LE00.IN/countries/1W-IN?display=graph" TargetMode="External"/><Relationship Id="rId1" Type="http://schemas.openxmlformats.org/officeDocument/2006/relationships/slideLayout" Target="../slideLayouts/slideLayout2.xml"/><Relationship Id="rId6" Type="http://schemas.openxmlformats.org/officeDocument/2006/relationships/hyperlink" Target="http://www.indexmundi.com/graphs/population-pyramids/india-population-pyramid-2014.gif" TargetMode="External"/><Relationship Id="rId11" Type="http://schemas.openxmlformats.org/officeDocument/2006/relationships/hyperlink" Target="http://www.godandscience.org/doctrine/adam_with_eve_at_fall.html" TargetMode="External"/><Relationship Id="rId5" Type="http://schemas.openxmlformats.org/officeDocument/2006/relationships/hyperlink" Target="http://www.business-standard.com/article/pf/10-financial-products-to-help-you-plan-your-retirement-114041500210_1.html" TargetMode="External"/><Relationship Id="rId10" Type="http://schemas.openxmlformats.org/officeDocument/2006/relationships/hyperlink" Target="http://www.ducksters.com/history/china/emperor_qin_shi_huang.php" TargetMode="External"/><Relationship Id="rId4" Type="http://schemas.openxmlformats.org/officeDocument/2006/relationships/hyperlink" Target="http://data.worldbank.org/indicator/SH.XPD.TOTL.ZS/countries/1W-IN-US-CN?display=graph" TargetMode="External"/><Relationship Id="rId9" Type="http://schemas.openxmlformats.org/officeDocument/2006/relationships/hyperlink" Target="https://www.google.com/search?q=questions&amp;biw=1438&amp;bih=677&amp;noj=1&amp;source=lnms&amp;tbm=isch&amp;sa=X&amp;ved=0ahUKEwjg2IjTiYbNAhUBcFIKHdhdAD8Q_AUIBygB&amp;dpr=0.95#imgrc=9oOjC1YtjNiOfM%3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7.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2550" b="2971"/>
          <a:stretch/>
        </p:blipFill>
        <p:spPr>
          <a:xfrm>
            <a:off x="24896" y="1284953"/>
            <a:ext cx="9119103" cy="4846303"/>
          </a:xfrm>
          <a:prstGeom prst="rect">
            <a:avLst/>
          </a:prstGeom>
        </p:spPr>
      </p:pic>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27" name="Rectangle 3"/>
          <p:cNvSpPr>
            <a:spLocks noChangeArrowheads="1"/>
          </p:cNvSpPr>
          <p:nvPr/>
        </p:nvSpPr>
        <p:spPr bwMode="auto">
          <a:xfrm>
            <a:off x="1135063" y="457200"/>
            <a:ext cx="939800" cy="812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 name="Group 10"/>
          <p:cNvGrpSpPr/>
          <p:nvPr/>
        </p:nvGrpSpPr>
        <p:grpSpPr>
          <a:xfrm>
            <a:off x="269528" y="239173"/>
            <a:ext cx="8874472" cy="903827"/>
            <a:chOff x="269528" y="5496973"/>
            <a:chExt cx="8874472" cy="1284827"/>
          </a:xfrm>
        </p:grpSpPr>
        <p:pic>
          <p:nvPicPr>
            <p:cNvPr id="1026" name="Picture 2"/>
            <p:cNvPicPr>
              <a:picLocks noChangeAspect="1" noChangeArrowheads="1"/>
            </p:cNvPicPr>
            <p:nvPr/>
          </p:nvPicPr>
          <p:blipFill>
            <a:blip r:embed="rId4" cstate="print"/>
            <a:srcRect/>
            <a:stretch>
              <a:fillRect/>
            </a:stretch>
          </p:blipFill>
          <p:spPr bwMode="auto">
            <a:xfrm>
              <a:off x="269528" y="5496973"/>
              <a:ext cx="1178272" cy="1284827"/>
            </a:xfrm>
            <a:prstGeom prst="rect">
              <a:avLst/>
            </a:prstGeom>
            <a:noFill/>
            <a:ln w="9525">
              <a:noFill/>
              <a:miter lim="800000"/>
              <a:headEnd/>
              <a:tailEnd/>
            </a:ln>
          </p:spPr>
        </p:pic>
        <p:sp>
          <p:nvSpPr>
            <p:cNvPr id="1029" name="Rectangle 5"/>
            <p:cNvSpPr>
              <a:spLocks noChangeArrowheads="1"/>
            </p:cNvSpPr>
            <p:nvPr/>
          </p:nvSpPr>
          <p:spPr bwMode="auto">
            <a:xfrm rot="10800000" flipV="1">
              <a:off x="1752600" y="5820488"/>
              <a:ext cx="7391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chemeClr val="tx1"/>
                </a:solidFill>
                <a:effectLst/>
                <a:latin typeface="Bahamas" pitchFamily="34" charset="0"/>
                <a:cs typeface="Times New Roman" pitchFamily="18" charset="0"/>
              </a:endParaRPr>
            </a:p>
          </p:txBody>
        </p:sp>
      </p:grpSp>
      <p:sp>
        <p:nvSpPr>
          <p:cNvPr id="8" name="Line 5"/>
          <p:cNvSpPr>
            <a:spLocks noChangeShapeType="1"/>
          </p:cNvSpPr>
          <p:nvPr/>
        </p:nvSpPr>
        <p:spPr bwMode="auto">
          <a:xfrm flipV="1">
            <a:off x="0" y="6172200"/>
            <a:ext cx="9144000" cy="45719"/>
          </a:xfrm>
          <a:prstGeom prst="line">
            <a:avLst/>
          </a:prstGeom>
          <a:noFill/>
          <a:ln w="38100">
            <a:solidFill>
              <a:srgbClr val="A50021"/>
            </a:solidFill>
            <a:round/>
            <a:headEnd/>
            <a:tailEnd/>
          </a:ln>
        </p:spPr>
        <p:txBody>
          <a:bodyPr wrap="none" anchor="ctr"/>
          <a:lstStyle/>
          <a:p>
            <a:endParaRPr lang="en-US" dirty="0"/>
          </a:p>
        </p:txBody>
      </p:sp>
      <p:sp>
        <p:nvSpPr>
          <p:cNvPr id="10" name="Footer Placeholder 4"/>
          <p:cNvSpPr txBox="1">
            <a:spLocks/>
          </p:cNvSpPr>
          <p:nvPr/>
        </p:nvSpPr>
        <p:spPr>
          <a:xfrm>
            <a:off x="1600200" y="6477000"/>
            <a:ext cx="5791200" cy="2286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smtClean="0">
                <a:ln>
                  <a:noFill/>
                </a:ln>
                <a:solidFill>
                  <a:schemeClr val="accent6">
                    <a:lumMod val="50000"/>
                  </a:schemeClr>
                </a:solidFill>
                <a:effectLst/>
                <a:uLnTx/>
                <a:uFillTx/>
              </a:rPr>
              <a:t>Serving</a:t>
            </a:r>
            <a:r>
              <a:rPr kumimoji="0" lang="en-US" sz="1200" b="1" i="1" u="none" strike="noStrike" kern="1200" cap="none" spc="0" normalizeH="0" noProof="0" dirty="0" smtClean="0">
                <a:ln>
                  <a:noFill/>
                </a:ln>
                <a:solidFill>
                  <a:schemeClr val="accent6">
                    <a:lumMod val="50000"/>
                  </a:schemeClr>
                </a:solidFill>
                <a:effectLst/>
                <a:uLnTx/>
                <a:uFillTx/>
              </a:rPr>
              <a:t> the Cause of Public Interest</a:t>
            </a:r>
            <a:endParaRPr kumimoji="0" lang="en-US" sz="1200" b="1" i="1" u="none" strike="noStrike" kern="1200" cap="none" spc="0" normalizeH="0" baseline="0" noProof="0" dirty="0">
              <a:ln>
                <a:noFill/>
              </a:ln>
              <a:solidFill>
                <a:schemeClr val="accent6">
                  <a:lumMod val="50000"/>
                </a:schemeClr>
              </a:solidFill>
              <a:effectLst/>
              <a:uLnTx/>
              <a:uFillTx/>
            </a:endParaRPr>
          </a:p>
        </p:txBody>
      </p:sp>
      <p:sp>
        <p:nvSpPr>
          <p:cNvPr id="11" name="Footer Placeholder 4"/>
          <p:cNvSpPr txBox="1">
            <a:spLocks/>
          </p:cNvSpPr>
          <p:nvPr/>
        </p:nvSpPr>
        <p:spPr>
          <a:xfrm>
            <a:off x="1676400" y="6248400"/>
            <a:ext cx="5791200" cy="2286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smtClean="0">
                <a:ln>
                  <a:noFill/>
                </a:ln>
                <a:solidFill>
                  <a:schemeClr val="accent6">
                    <a:lumMod val="50000"/>
                  </a:schemeClr>
                </a:solidFill>
                <a:effectLst/>
                <a:uLnTx/>
                <a:uFillTx/>
              </a:rPr>
              <a:t>Indian Actuarial Profession</a:t>
            </a:r>
            <a:endParaRPr kumimoji="0" lang="en-US" sz="1200" b="1" i="1" u="none" strike="noStrike" kern="1200" cap="none" spc="0" normalizeH="0" baseline="0" noProof="0" dirty="0">
              <a:ln>
                <a:noFill/>
              </a:ln>
              <a:solidFill>
                <a:schemeClr val="accent6">
                  <a:lumMod val="50000"/>
                </a:schemeClr>
              </a:solidFill>
              <a:effectLst/>
              <a:uLnTx/>
              <a:uFillTx/>
            </a:endParaRPr>
          </a:p>
        </p:txBody>
      </p:sp>
      <p:sp>
        <p:nvSpPr>
          <p:cNvPr id="22" name="Line 5"/>
          <p:cNvSpPr>
            <a:spLocks noChangeShapeType="1"/>
          </p:cNvSpPr>
          <p:nvPr/>
        </p:nvSpPr>
        <p:spPr bwMode="auto">
          <a:xfrm flipV="1">
            <a:off x="0" y="1237673"/>
            <a:ext cx="9144000" cy="27245"/>
          </a:xfrm>
          <a:prstGeom prst="line">
            <a:avLst/>
          </a:prstGeom>
          <a:noFill/>
          <a:ln w="38100">
            <a:solidFill>
              <a:srgbClr val="A50021"/>
            </a:solidFill>
            <a:round/>
            <a:headEnd/>
            <a:tailEnd/>
          </a:ln>
        </p:spPr>
        <p:txBody>
          <a:bodyPr wrap="none" anchor="ctr"/>
          <a:lstStyle/>
          <a:p>
            <a:endParaRPr lang="en-US" dirty="0"/>
          </a:p>
        </p:txBody>
      </p:sp>
      <p:sp>
        <p:nvSpPr>
          <p:cNvPr id="5" name="Rectangle 4"/>
          <p:cNvSpPr/>
          <p:nvPr/>
        </p:nvSpPr>
        <p:spPr>
          <a:xfrm>
            <a:off x="1421394" y="754102"/>
            <a:ext cx="7570206" cy="400110"/>
          </a:xfrm>
          <a:prstGeom prst="rect">
            <a:avLst/>
          </a:prstGeom>
        </p:spPr>
        <p:txBody>
          <a:bodyPr wrap="square">
            <a:spAutoFit/>
          </a:bodyPr>
          <a:lstStyle/>
          <a:p>
            <a:r>
              <a:rPr lang="en-US" sz="2000" b="1" dirty="0">
                <a:solidFill>
                  <a:srgbClr val="C00000"/>
                </a:solidFill>
                <a:latin typeface="+mj-lt"/>
                <a:ea typeface="Calibri" panose="020F0502020204030204" pitchFamily="34" charset="0"/>
                <a:cs typeface="Times New Roman" panose="02020603050405020304" pitchFamily="18" charset="0"/>
              </a:rPr>
              <a:t>Increasing Longevity - </a:t>
            </a:r>
            <a:r>
              <a:rPr lang="en-US" sz="2000" b="1" dirty="0" smtClean="0">
                <a:solidFill>
                  <a:srgbClr val="C00000"/>
                </a:solidFill>
                <a:latin typeface="+mj-lt"/>
                <a:ea typeface="Calibri" panose="020F0502020204030204" pitchFamily="34" charset="0"/>
                <a:cs typeface="Times New Roman" panose="02020603050405020304" pitchFamily="18" charset="0"/>
              </a:rPr>
              <a:t>Financing The Post-Retiral Needs</a:t>
            </a:r>
            <a:endParaRPr lang="en-US" sz="2000" b="1" dirty="0">
              <a:solidFill>
                <a:srgbClr val="C00000"/>
              </a:solidFill>
              <a:latin typeface="+mj-lt"/>
            </a:endParaRPr>
          </a:p>
        </p:txBody>
      </p:sp>
      <p:sp>
        <p:nvSpPr>
          <p:cNvPr id="14" name="Rectangle 13"/>
          <p:cNvSpPr/>
          <p:nvPr/>
        </p:nvSpPr>
        <p:spPr>
          <a:xfrm>
            <a:off x="152400" y="4678740"/>
            <a:ext cx="7570206" cy="1384995"/>
          </a:xfrm>
          <a:prstGeom prst="rect">
            <a:avLst/>
          </a:prstGeom>
        </p:spPr>
        <p:txBody>
          <a:bodyPr wrap="square">
            <a:spAutoFit/>
          </a:bodyPr>
          <a:lstStyle/>
          <a:p>
            <a:r>
              <a:rPr lang="en-US" sz="1200" dirty="0" smtClean="0">
                <a:latin typeface="+mj-lt"/>
                <a:ea typeface="Calibri" panose="020F0502020204030204" pitchFamily="34" charset="0"/>
                <a:cs typeface="Times New Roman" panose="02020603050405020304" pitchFamily="18" charset="0"/>
              </a:rPr>
              <a:t>June 9-10</a:t>
            </a:r>
          </a:p>
          <a:p>
            <a:r>
              <a:rPr lang="en-US" sz="1200" b="1" dirty="0" smtClean="0">
                <a:solidFill>
                  <a:srgbClr val="C00000"/>
                </a:solidFill>
                <a:latin typeface="+mj-lt"/>
                <a:ea typeface="Calibri" panose="020F0502020204030204" pitchFamily="34" charset="0"/>
                <a:cs typeface="Times New Roman" panose="02020603050405020304" pitchFamily="18" charset="0"/>
              </a:rPr>
              <a:t>25</a:t>
            </a:r>
            <a:r>
              <a:rPr lang="en-US" sz="1200" b="1" baseline="30000" dirty="0" smtClean="0">
                <a:solidFill>
                  <a:srgbClr val="C00000"/>
                </a:solidFill>
                <a:latin typeface="+mj-lt"/>
                <a:ea typeface="Calibri" panose="020F0502020204030204" pitchFamily="34" charset="0"/>
                <a:cs typeface="Times New Roman" panose="02020603050405020304" pitchFamily="18" charset="0"/>
              </a:rPr>
              <a:t>th</a:t>
            </a:r>
            <a:r>
              <a:rPr lang="en-US" sz="1200" b="1" dirty="0" smtClean="0">
                <a:solidFill>
                  <a:srgbClr val="C00000"/>
                </a:solidFill>
                <a:latin typeface="+mj-lt"/>
                <a:ea typeface="Calibri" panose="020F0502020204030204" pitchFamily="34" charset="0"/>
                <a:cs typeface="Times New Roman" panose="02020603050405020304" pitchFamily="18" charset="0"/>
              </a:rPr>
              <a:t> India Fellowship Seminar</a:t>
            </a:r>
          </a:p>
          <a:p>
            <a:endParaRPr lang="en-US" sz="1200" dirty="0" smtClean="0">
              <a:latin typeface="+mj-lt"/>
              <a:ea typeface="Calibri" panose="020F0502020204030204" pitchFamily="34" charset="0"/>
              <a:cs typeface="Times New Roman" panose="02020603050405020304" pitchFamily="18" charset="0"/>
            </a:endParaRPr>
          </a:p>
          <a:p>
            <a:r>
              <a:rPr lang="en-US" sz="1200" dirty="0" smtClean="0">
                <a:latin typeface="+mj-lt"/>
                <a:ea typeface="Calibri" panose="020F0502020204030204" pitchFamily="34" charset="0"/>
                <a:cs typeface="Times New Roman" panose="02020603050405020304" pitchFamily="18" charset="0"/>
              </a:rPr>
              <a:t>A presentation by:</a:t>
            </a:r>
          </a:p>
          <a:p>
            <a:pPr marL="342900" indent="-342900">
              <a:buFontTx/>
              <a:buChar char="-"/>
            </a:pPr>
            <a:r>
              <a:rPr lang="en-US" sz="1200" dirty="0" smtClean="0">
                <a:latin typeface="+mj-lt"/>
                <a:cs typeface="Times New Roman" panose="02020603050405020304" pitchFamily="18" charset="0"/>
              </a:rPr>
              <a:t>Kartikey </a:t>
            </a:r>
            <a:r>
              <a:rPr lang="en-US" sz="1200" dirty="0" smtClean="0">
                <a:latin typeface="+mj-lt"/>
                <a:cs typeface="Times New Roman" panose="02020603050405020304" pitchFamily="18" charset="0"/>
              </a:rPr>
              <a:t>Kandoi</a:t>
            </a:r>
            <a:endParaRPr lang="en-US" sz="1200" dirty="0" smtClean="0">
              <a:latin typeface="+mj-lt"/>
              <a:cs typeface="Times New Roman" panose="02020603050405020304" pitchFamily="18" charset="0"/>
            </a:endParaRPr>
          </a:p>
          <a:p>
            <a:pPr marL="342900" indent="-342900">
              <a:buFontTx/>
              <a:buChar char="-"/>
            </a:pPr>
            <a:r>
              <a:rPr lang="en-US" sz="1200" dirty="0" smtClean="0">
                <a:latin typeface="+mj-lt"/>
              </a:rPr>
              <a:t>Palak Chauhan</a:t>
            </a:r>
          </a:p>
          <a:p>
            <a:r>
              <a:rPr lang="en-US" sz="1200" dirty="0" smtClean="0">
                <a:latin typeface="+mj-lt"/>
              </a:rPr>
              <a:t>Under guidance of </a:t>
            </a:r>
            <a:r>
              <a:rPr lang="en-US" sz="1200" b="1" dirty="0" smtClean="0">
                <a:solidFill>
                  <a:srgbClr val="000000"/>
                </a:solidFill>
                <a:latin typeface="Arial"/>
              </a:rPr>
              <a:t>Mr. K.K. Wadhwa</a:t>
            </a:r>
            <a:endParaRPr lang="en-US" sz="1200" b="1" dirty="0" smtClean="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128020" y="4800600"/>
            <a:ext cx="1263870" cy="1930153"/>
            <a:chOff x="3124200" y="4927847"/>
            <a:chExt cx="1263870" cy="1930153"/>
          </a:xfrm>
        </p:grpSpPr>
        <p:grpSp>
          <p:nvGrpSpPr>
            <p:cNvPr id="10" name="Group 9"/>
            <p:cNvGrpSpPr/>
            <p:nvPr/>
          </p:nvGrpSpPr>
          <p:grpSpPr>
            <a:xfrm>
              <a:off x="3230496" y="5257800"/>
              <a:ext cx="1147539" cy="1162942"/>
              <a:chOff x="3148327" y="5435035"/>
              <a:chExt cx="1147539" cy="1162942"/>
            </a:xfrm>
          </p:grpSpPr>
          <p:pic>
            <p:nvPicPr>
              <p:cNvPr id="9" name="Picture 8"/>
              <p:cNvPicPr>
                <a:picLocks noChangeAspect="1"/>
              </p:cNvPicPr>
              <p:nvPr/>
            </p:nvPicPr>
            <p:blipFill>
              <a:blip r:embed="rId3"/>
              <a:stretch>
                <a:fillRect/>
              </a:stretch>
            </p:blipFill>
            <p:spPr>
              <a:xfrm>
                <a:off x="3148327" y="5435035"/>
                <a:ext cx="1147539" cy="1162942"/>
              </a:xfrm>
              <a:prstGeom prst="rect">
                <a:avLst/>
              </a:prstGeom>
            </p:spPr>
          </p:pic>
          <p:sp>
            <p:nvSpPr>
              <p:cNvPr id="4" name="TextBox 3"/>
              <p:cNvSpPr txBox="1"/>
              <p:nvPr/>
            </p:nvSpPr>
            <p:spPr>
              <a:xfrm>
                <a:off x="3415602" y="5952393"/>
                <a:ext cx="697692"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11% </a:t>
                </a:r>
                <a:endParaRPr lang="en-US" b="1" dirty="0">
                  <a:latin typeface="Arial" panose="020B0604020202020204" pitchFamily="34" charset="0"/>
                  <a:cs typeface="Arial" panose="020B0604020202020204" pitchFamily="34" charset="0"/>
                </a:endParaRPr>
              </a:p>
            </p:txBody>
          </p:sp>
        </p:grpSp>
        <p:pic>
          <p:nvPicPr>
            <p:cNvPr id="35" name="Picture 34"/>
            <p:cNvPicPr>
              <a:picLocks noChangeAspect="1"/>
            </p:cNvPicPr>
            <p:nvPr/>
          </p:nvPicPr>
          <p:blipFill rotWithShape="1">
            <a:blip r:embed="rId4"/>
            <a:srcRect l="1" r="71247"/>
            <a:stretch/>
          </p:blipFill>
          <p:spPr>
            <a:xfrm rot="8581009">
              <a:off x="3593202" y="4927847"/>
              <a:ext cx="237732" cy="372073"/>
            </a:xfrm>
            <a:prstGeom prst="rect">
              <a:avLst/>
            </a:prstGeom>
          </p:spPr>
        </p:pic>
        <p:sp>
          <p:nvSpPr>
            <p:cNvPr id="11" name="Rectangle 10"/>
            <p:cNvSpPr/>
            <p:nvPr/>
          </p:nvSpPr>
          <p:spPr>
            <a:xfrm>
              <a:off x="3124200" y="6427113"/>
              <a:ext cx="1263870" cy="430887"/>
            </a:xfrm>
            <a:prstGeom prst="rect">
              <a:avLst/>
            </a:prstGeom>
          </p:spPr>
          <p:txBody>
            <a:bodyPr wrap="square">
              <a:spAutoFit/>
            </a:bodyPr>
            <a:lstStyle/>
            <a:p>
              <a:pPr algn="ctr"/>
              <a:r>
                <a:rPr lang="en-US" sz="1100" b="1" dirty="0" smtClean="0">
                  <a:latin typeface="Arial" pitchFamily="34" charset="0"/>
                </a:rPr>
                <a:t>India Medical trend rate - 2015</a:t>
              </a:r>
              <a:endParaRPr lang="en-US" sz="1100" b="1" dirty="0"/>
            </a:p>
          </p:txBody>
        </p:sp>
      </p:grpSp>
      <p:pic>
        <p:nvPicPr>
          <p:cNvPr id="58" name="Picture 57"/>
          <p:cNvPicPr>
            <a:picLocks noChangeAspect="1"/>
          </p:cNvPicPr>
          <p:nvPr/>
        </p:nvPicPr>
        <p:blipFill>
          <a:blip r:embed="rId5"/>
          <a:stretch>
            <a:fillRect/>
          </a:stretch>
        </p:blipFill>
        <p:spPr>
          <a:xfrm>
            <a:off x="197944" y="3612436"/>
            <a:ext cx="481842" cy="665666"/>
          </a:xfrm>
          <a:prstGeom prst="rect">
            <a:avLst/>
          </a:prstGeom>
        </p:spPr>
      </p:pic>
      <p:pic>
        <p:nvPicPr>
          <p:cNvPr id="42" name="Picture 41"/>
          <p:cNvPicPr>
            <a:picLocks noChangeAspect="1"/>
          </p:cNvPicPr>
          <p:nvPr/>
        </p:nvPicPr>
        <p:blipFill>
          <a:blip r:embed="rId6"/>
          <a:stretch>
            <a:fillRect/>
          </a:stretch>
        </p:blipFill>
        <p:spPr>
          <a:xfrm>
            <a:off x="-5856" y="1066550"/>
            <a:ext cx="867717" cy="917525"/>
          </a:xfrm>
          <a:prstGeom prst="rect">
            <a:avLst/>
          </a:prstGeom>
        </p:spPr>
      </p:pic>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a:xfrm>
            <a:off x="6934200" y="6492875"/>
            <a:ext cx="2133600" cy="365125"/>
          </a:xfrm>
        </p:spPr>
        <p:txBody>
          <a:bodyPr/>
          <a:lstStyle/>
          <a:p>
            <a:fld id="{1A13C416-6B76-4DFF-BC13-59A396451C72}" type="slidenum">
              <a:rPr lang="en-US" smtClean="0"/>
              <a:pPr/>
              <a:t>10</a:t>
            </a:fld>
            <a:endParaRPr lang="en-US" dirty="0"/>
          </a:p>
        </p:txBody>
      </p:sp>
      <p:sp>
        <p:nvSpPr>
          <p:cNvPr id="7" name="Text Placeholder 1"/>
          <p:cNvSpPr txBox="1">
            <a:spLocks/>
          </p:cNvSpPr>
          <p:nvPr/>
        </p:nvSpPr>
        <p:spPr>
          <a:xfrm>
            <a:off x="304800" y="304800"/>
            <a:ext cx="7924800" cy="609600"/>
          </a:xfrm>
          <a:prstGeom prst="rect">
            <a:avLst/>
          </a:prstGeom>
        </p:spPr>
        <p:txBody>
          <a:bodyPr/>
          <a:lstStyle/>
          <a:p>
            <a:pPr marL="342900" lvl="0" indent="-342900" eaLnBrk="0" fontAlgn="base" hangingPunct="0">
              <a:spcBef>
                <a:spcPct val="20000"/>
              </a:spcBef>
              <a:spcAft>
                <a:spcPct val="0"/>
              </a:spcAft>
              <a:defRPr/>
            </a:pPr>
            <a:r>
              <a:rPr lang="en-US" sz="3200" b="1" dirty="0" smtClean="0">
                <a:solidFill>
                  <a:schemeClr val="tx2"/>
                </a:solidFill>
                <a:latin typeface="Garamond" pitchFamily="18" charset="0"/>
              </a:rPr>
              <a:t>Provision for p</a:t>
            </a:r>
            <a:r>
              <a:rPr lang="en-US" sz="3200" b="1" dirty="0">
                <a:solidFill>
                  <a:schemeClr val="tx2"/>
                </a:solidFill>
                <a:latin typeface="Garamond" pitchFamily="18" charset="0"/>
              </a:rPr>
              <a:t>ost-retiral needs </a:t>
            </a:r>
            <a:r>
              <a:rPr lang="en-US" sz="3200" b="1" dirty="0" smtClean="0">
                <a:solidFill>
                  <a:schemeClr val="tx2"/>
                </a:solidFill>
                <a:latin typeface="Garamond" pitchFamily="18" charset="0"/>
              </a:rPr>
              <a:t>- Employer</a:t>
            </a:r>
            <a:endParaRPr lang="en-US" sz="3200" b="1" dirty="0">
              <a:solidFill>
                <a:schemeClr val="tx2"/>
              </a:solidFill>
              <a:latin typeface="Garamond" pitchFamily="18" charset="0"/>
            </a:endParaRPr>
          </a:p>
        </p:txBody>
      </p:sp>
      <p:sp>
        <p:nvSpPr>
          <p:cNvPr id="26" name="Line 47"/>
          <p:cNvSpPr>
            <a:spLocks noChangeShapeType="1"/>
          </p:cNvSpPr>
          <p:nvPr/>
        </p:nvSpPr>
        <p:spPr bwMode="auto">
          <a:xfrm flipH="1">
            <a:off x="0" y="3581400"/>
            <a:ext cx="9067800" cy="12427"/>
          </a:xfrm>
          <a:prstGeom prst="line">
            <a:avLst/>
          </a:prstGeom>
          <a:noFill/>
          <a:ln w="12700">
            <a:solidFill>
              <a:schemeClr val="bg1">
                <a:lumMod val="65000"/>
              </a:schemeClr>
            </a:solidFill>
            <a:prstDash val="dash"/>
            <a:round/>
            <a:headEnd/>
            <a:tailEnd/>
          </a:ln>
        </p:spPr>
        <p:txBody>
          <a:bodyPr vert="horz" wrap="square" lIns="0" tIns="45720" rIns="91440" bIns="45720" numCol="1" anchor="ctr" anchorCtr="0" compatLnSpc="1">
            <a:prstTxWarp prst="textNoShape">
              <a:avLst/>
            </a:prstTxWarp>
          </a:bodyPr>
          <a:lstStyle/>
          <a:p>
            <a:endParaRPr lang="en-GB" dirty="0"/>
          </a:p>
        </p:txBody>
      </p:sp>
      <p:sp>
        <p:nvSpPr>
          <p:cNvPr id="24" name="Line 47"/>
          <p:cNvSpPr>
            <a:spLocks noChangeShapeType="1"/>
          </p:cNvSpPr>
          <p:nvPr/>
        </p:nvSpPr>
        <p:spPr bwMode="auto">
          <a:xfrm>
            <a:off x="4312208" y="1337945"/>
            <a:ext cx="0" cy="5520055"/>
          </a:xfrm>
          <a:prstGeom prst="line">
            <a:avLst/>
          </a:prstGeom>
          <a:noFill/>
          <a:ln w="12700">
            <a:solidFill>
              <a:schemeClr val="bg1">
                <a:lumMod val="65000"/>
              </a:schemeClr>
            </a:solidFill>
            <a:prstDash val="dash"/>
            <a:round/>
            <a:headEnd/>
            <a:tailEnd/>
          </a:ln>
        </p:spPr>
        <p:txBody>
          <a:bodyPr vert="horz" wrap="square" lIns="0" tIns="45720" rIns="91440" bIns="45720" numCol="1" anchor="ctr" anchorCtr="0" compatLnSpc="1">
            <a:prstTxWarp prst="textNoShape">
              <a:avLst/>
            </a:prstTxWarp>
          </a:bodyPr>
          <a:lstStyle/>
          <a:p>
            <a:endParaRPr lang="en-GB" dirty="0"/>
          </a:p>
        </p:txBody>
      </p:sp>
      <p:grpSp>
        <p:nvGrpSpPr>
          <p:cNvPr id="8" name="Group 7"/>
          <p:cNvGrpSpPr/>
          <p:nvPr/>
        </p:nvGrpSpPr>
        <p:grpSpPr>
          <a:xfrm>
            <a:off x="3810000" y="2286000"/>
            <a:ext cx="1016667" cy="2469932"/>
            <a:chOff x="4012533" y="2286000"/>
            <a:chExt cx="1016667" cy="2469932"/>
          </a:xfrm>
        </p:grpSpPr>
        <p:sp>
          <p:nvSpPr>
            <p:cNvPr id="2" name="Rounded Rectangle 1"/>
            <p:cNvSpPr/>
            <p:nvPr/>
          </p:nvSpPr>
          <p:spPr>
            <a:xfrm>
              <a:off x="4022834" y="2286000"/>
              <a:ext cx="914400" cy="2438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4050342" y="2364830"/>
              <a:ext cx="886892" cy="878386"/>
            </a:xfrm>
            <a:prstGeom prst="ellipse">
              <a:avLst/>
            </a:prstGeom>
            <a:solidFill>
              <a:srgbClr val="577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pic>
          <p:nvPicPr>
            <p:cNvPr id="30" name="Picture 29"/>
            <p:cNvPicPr>
              <a:picLocks noChangeAspect="1"/>
            </p:cNvPicPr>
            <p:nvPr/>
          </p:nvPicPr>
          <p:blipFill rotWithShape="1">
            <a:blip r:embed="rId7"/>
            <a:srcRect l="5626" t="33033" r="68170" b="16077"/>
            <a:stretch/>
          </p:blipFill>
          <p:spPr>
            <a:xfrm>
              <a:off x="4012533" y="3260834"/>
              <a:ext cx="1016667" cy="1495098"/>
            </a:xfrm>
            <a:prstGeom prst="rect">
              <a:avLst/>
            </a:prstGeom>
          </p:spPr>
        </p:pic>
      </p:grpSp>
      <p:sp>
        <p:nvSpPr>
          <p:cNvPr id="31" name="Rectangle 30"/>
          <p:cNvSpPr/>
          <p:nvPr/>
        </p:nvSpPr>
        <p:spPr>
          <a:xfrm>
            <a:off x="3857706" y="2648684"/>
            <a:ext cx="885179" cy="276999"/>
          </a:xfrm>
          <a:prstGeom prst="rect">
            <a:avLst/>
          </a:prstGeom>
        </p:spPr>
        <p:txBody>
          <a:bodyPr wrap="none">
            <a:spAutoFit/>
          </a:bodyPr>
          <a:lstStyle/>
          <a:p>
            <a:pPr algn="ctr"/>
            <a:r>
              <a:rPr lang="en-US" sz="1200" b="1" dirty="0" smtClean="0">
                <a:solidFill>
                  <a:schemeClr val="bg1"/>
                </a:solidFill>
                <a:latin typeface="Arial" panose="020B0604020202020204" pitchFamily="34" charset="0"/>
                <a:cs typeface="Arial" panose="020B0604020202020204" pitchFamily="34" charset="0"/>
              </a:rPr>
              <a:t>Employer</a:t>
            </a:r>
            <a:endParaRPr lang="en-US" sz="1200" b="1" dirty="0">
              <a:solidFill>
                <a:schemeClr val="bg1"/>
              </a:solidFill>
              <a:latin typeface="Arial" panose="020B0604020202020204" pitchFamily="34" charset="0"/>
              <a:cs typeface="Arial" panose="020B0604020202020204" pitchFamily="34" charset="0"/>
            </a:endParaRPr>
          </a:p>
        </p:txBody>
      </p:sp>
      <p:sp>
        <p:nvSpPr>
          <p:cNvPr id="32" name="Rectangle 25"/>
          <p:cNvSpPr>
            <a:spLocks noChangeArrowheads="1"/>
          </p:cNvSpPr>
          <p:nvPr/>
        </p:nvSpPr>
        <p:spPr bwMode="gray">
          <a:xfrm>
            <a:off x="632043" y="1284278"/>
            <a:ext cx="3984625" cy="315922"/>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lvl="0" fontAlgn="base">
              <a:spcBef>
                <a:spcPct val="0"/>
              </a:spcBef>
              <a:spcAft>
                <a:spcPct val="0"/>
              </a:spcAft>
            </a:pPr>
            <a:r>
              <a:rPr lang="en-GB" sz="1600" b="1" dirty="0">
                <a:solidFill>
                  <a:srgbClr val="C00000"/>
                </a:solidFill>
                <a:latin typeface="Arial" pitchFamily="34" charset="0"/>
              </a:rPr>
              <a:t>Role and Responsibility</a:t>
            </a:r>
            <a:endParaRPr lang="en-GB" dirty="0">
              <a:solidFill>
                <a:srgbClr val="C00000"/>
              </a:solidFill>
              <a:latin typeface="Arial" pitchFamily="34" charset="0"/>
            </a:endParaRPr>
          </a:p>
        </p:txBody>
      </p:sp>
      <p:sp>
        <p:nvSpPr>
          <p:cNvPr id="33" name="Rectangle 32"/>
          <p:cNvSpPr>
            <a:spLocks noChangeArrowheads="1"/>
          </p:cNvSpPr>
          <p:nvPr/>
        </p:nvSpPr>
        <p:spPr bwMode="gray">
          <a:xfrm>
            <a:off x="134606" y="1647498"/>
            <a:ext cx="3733800" cy="1876742"/>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17145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Provision and financing of employee benefits</a:t>
            </a:r>
            <a:endParaRPr lang="en-US" sz="1200" dirty="0">
              <a:latin typeface="Arial" pitchFamily="34" charset="0"/>
            </a:endParaRPr>
          </a:p>
          <a:p>
            <a:pPr marL="171450" indent="-171450" fontAlgn="base">
              <a:spcBef>
                <a:spcPct val="0"/>
              </a:spcBef>
              <a:spcAft>
                <a:spcPct val="0"/>
              </a:spcAft>
              <a:buClr>
                <a:srgbClr val="C00000"/>
              </a:buClr>
              <a:buFont typeface="Wingdings" panose="05000000000000000000" pitchFamily="2" charset="2"/>
              <a:buChar char="§"/>
            </a:pPr>
            <a:r>
              <a:rPr lang="en-US" sz="1200" dirty="0">
                <a:latin typeface="Arial" pitchFamily="34" charset="0"/>
              </a:rPr>
              <a:t>Encouragement to save/provide for </a:t>
            </a:r>
            <a:r>
              <a:rPr lang="en-US" sz="1200" dirty="0" smtClean="0">
                <a:latin typeface="Arial" pitchFamily="34" charset="0"/>
              </a:rPr>
              <a:t>retirement</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Financial Wellbeing</a:t>
            </a:r>
          </a:p>
          <a:p>
            <a:pPr marL="742950" lvl="1" indent="-285750">
              <a:buClr>
                <a:srgbClr val="C00000"/>
              </a:buClr>
              <a:buFont typeface="Wingdings" panose="05000000000000000000" pitchFamily="2" charset="2"/>
              <a:buChar char="§"/>
            </a:pPr>
            <a:r>
              <a:rPr lang="en-US" sz="1200" dirty="0" smtClean="0">
                <a:latin typeface="Arial" panose="020B0604020202020204" pitchFamily="34" charset="0"/>
                <a:cs typeface="Arial" panose="020B0604020202020204" pitchFamily="34" charset="0"/>
              </a:rPr>
              <a:t>Financial awareness and education</a:t>
            </a:r>
          </a:p>
          <a:p>
            <a:pPr marL="742950" lvl="1" indent="-285750">
              <a:buClr>
                <a:srgbClr val="C00000"/>
              </a:buClr>
              <a:buFont typeface="Wingdings" panose="05000000000000000000" pitchFamily="2" charset="2"/>
              <a:buChar char="§"/>
            </a:pPr>
            <a:r>
              <a:rPr lang="en-US" sz="1200" dirty="0" smtClean="0">
                <a:latin typeface="Arial" panose="020B0604020202020204" pitchFamily="34" charset="0"/>
                <a:cs typeface="Arial" panose="020B0604020202020204" pitchFamily="34" charset="0"/>
              </a:rPr>
              <a:t>Wealth </a:t>
            </a:r>
            <a:r>
              <a:rPr lang="en-US" sz="1200" dirty="0">
                <a:latin typeface="Arial" panose="020B0604020202020204" pitchFamily="34" charset="0"/>
                <a:cs typeface="Arial" panose="020B0604020202020204" pitchFamily="34" charset="0"/>
              </a:rPr>
              <a:t>planning</a:t>
            </a:r>
          </a:p>
          <a:p>
            <a:pPr marL="742950" lvl="1" indent="-285750">
              <a:buClr>
                <a:srgbClr val="C00000"/>
              </a:buClr>
              <a:buFont typeface="Wingdings" panose="05000000000000000000" pitchFamily="2" charset="2"/>
              <a:buChar char="§"/>
            </a:pPr>
            <a:r>
              <a:rPr lang="en-US" sz="1200" dirty="0">
                <a:latin typeface="Arial" panose="020B0604020202020204" pitchFamily="34" charset="0"/>
                <a:cs typeface="Arial" panose="020B0604020202020204" pitchFamily="34" charset="0"/>
              </a:rPr>
              <a:t>Cashflow planning</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Paternalism</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Adherence to global benefits philosophy</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Compliance with regulation</a:t>
            </a:r>
          </a:p>
          <a:p>
            <a:pPr marL="171450" indent="-171450" fontAlgn="base">
              <a:spcBef>
                <a:spcPct val="0"/>
              </a:spcBef>
              <a:spcAft>
                <a:spcPct val="0"/>
              </a:spcAft>
              <a:buClr>
                <a:srgbClr val="C00000"/>
              </a:buClr>
              <a:buFont typeface="Wingdings" panose="05000000000000000000" pitchFamily="2" charset="2"/>
              <a:buChar char="§"/>
            </a:pPr>
            <a:endParaRPr lang="en-US" sz="1200" dirty="0">
              <a:latin typeface="Arial" pitchFamily="34" charset="0"/>
            </a:endParaRPr>
          </a:p>
        </p:txBody>
      </p:sp>
      <p:sp>
        <p:nvSpPr>
          <p:cNvPr id="43" name="Rectangle 25"/>
          <p:cNvSpPr>
            <a:spLocks noChangeArrowheads="1"/>
          </p:cNvSpPr>
          <p:nvPr/>
        </p:nvSpPr>
        <p:spPr bwMode="gray">
          <a:xfrm>
            <a:off x="6934200" y="1277672"/>
            <a:ext cx="1638480" cy="354060"/>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C00000"/>
                </a:solidFill>
                <a:effectLst/>
                <a:latin typeface="Arial" pitchFamily="34" charset="0"/>
              </a:rPr>
              <a:t>Key concerns</a:t>
            </a:r>
            <a:endParaRPr kumimoji="0" lang="en-GB" sz="1800" b="0" i="0" u="none" strike="noStrike" cap="none" normalizeH="0" baseline="0" dirty="0" smtClean="0">
              <a:ln>
                <a:noFill/>
              </a:ln>
              <a:solidFill>
                <a:srgbClr val="C00000"/>
              </a:solidFill>
              <a:effectLst/>
              <a:latin typeface="Arial" pitchFamily="34" charset="0"/>
            </a:endParaRPr>
          </a:p>
        </p:txBody>
      </p:sp>
      <p:pic>
        <p:nvPicPr>
          <p:cNvPr id="48" name="Picture 47"/>
          <p:cNvPicPr>
            <a:picLocks noChangeAspect="1"/>
          </p:cNvPicPr>
          <p:nvPr/>
        </p:nvPicPr>
        <p:blipFill>
          <a:blip r:embed="rId8"/>
          <a:stretch>
            <a:fillRect/>
          </a:stretch>
        </p:blipFill>
        <p:spPr>
          <a:xfrm>
            <a:off x="8382000" y="1226059"/>
            <a:ext cx="641132" cy="602741"/>
          </a:xfrm>
          <a:prstGeom prst="rect">
            <a:avLst/>
          </a:prstGeom>
        </p:spPr>
      </p:pic>
      <p:sp>
        <p:nvSpPr>
          <p:cNvPr id="54" name="Rectangle 25"/>
          <p:cNvSpPr>
            <a:spLocks noChangeArrowheads="1"/>
          </p:cNvSpPr>
          <p:nvPr/>
        </p:nvSpPr>
        <p:spPr bwMode="gray">
          <a:xfrm>
            <a:off x="632043" y="3710213"/>
            <a:ext cx="3984625" cy="315922"/>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lvl="0" fontAlgn="base">
              <a:spcBef>
                <a:spcPct val="0"/>
              </a:spcBef>
              <a:spcAft>
                <a:spcPct val="0"/>
              </a:spcAft>
            </a:pPr>
            <a:r>
              <a:rPr lang="en-GB" sz="1600" b="1" dirty="0">
                <a:solidFill>
                  <a:srgbClr val="C00000"/>
                </a:solidFill>
                <a:latin typeface="Arial" pitchFamily="34" charset="0"/>
              </a:rPr>
              <a:t>Key </a:t>
            </a:r>
            <a:r>
              <a:rPr lang="en-GB" sz="1600" b="1" dirty="0" smtClean="0">
                <a:solidFill>
                  <a:srgbClr val="C00000"/>
                </a:solidFill>
                <a:latin typeface="Arial" pitchFamily="34" charset="0"/>
              </a:rPr>
              <a:t>risks</a:t>
            </a:r>
            <a:endParaRPr lang="en-GB" sz="1600" b="1" dirty="0">
              <a:solidFill>
                <a:srgbClr val="C00000"/>
              </a:solidFill>
              <a:latin typeface="Arial" pitchFamily="34" charset="0"/>
            </a:endParaRPr>
          </a:p>
        </p:txBody>
      </p:sp>
      <p:sp>
        <p:nvSpPr>
          <p:cNvPr id="55" name="Rectangle 54"/>
          <p:cNvSpPr>
            <a:spLocks noChangeArrowheads="1"/>
          </p:cNvSpPr>
          <p:nvPr/>
        </p:nvSpPr>
        <p:spPr bwMode="gray">
          <a:xfrm>
            <a:off x="134606" y="4020875"/>
            <a:ext cx="3733800" cy="1876742"/>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171450" lvl="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Inadequate </a:t>
            </a:r>
            <a:r>
              <a:rPr lang="en-US" sz="1200" dirty="0">
                <a:solidFill>
                  <a:prstClr val="black"/>
                </a:solidFill>
                <a:latin typeface="Arial" pitchFamily="34" charset="0"/>
              </a:rPr>
              <a:t>funds </a:t>
            </a:r>
            <a:r>
              <a:rPr lang="en-US" sz="1200" dirty="0" smtClean="0">
                <a:solidFill>
                  <a:prstClr val="black"/>
                </a:solidFill>
                <a:latin typeface="Arial" pitchFamily="34" charset="0"/>
              </a:rPr>
              <a:t>– some key reasons:</a:t>
            </a:r>
          </a:p>
          <a:p>
            <a:pPr marL="628650" lvl="1"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Underfunding</a:t>
            </a:r>
            <a:endParaRPr lang="en-US" sz="1200" dirty="0">
              <a:solidFill>
                <a:prstClr val="black"/>
              </a:solidFill>
              <a:latin typeface="Arial" pitchFamily="34" charset="0"/>
            </a:endParaRPr>
          </a:p>
          <a:p>
            <a:pPr marL="628650" lvl="1"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Asset </a:t>
            </a:r>
            <a:r>
              <a:rPr lang="en-US" sz="1200" dirty="0">
                <a:solidFill>
                  <a:prstClr val="black"/>
                </a:solidFill>
                <a:latin typeface="Arial" pitchFamily="34" charset="0"/>
              </a:rPr>
              <a:t>/ liability </a:t>
            </a:r>
            <a:r>
              <a:rPr lang="en-US" sz="1200" dirty="0" smtClean="0">
                <a:solidFill>
                  <a:prstClr val="black"/>
                </a:solidFill>
                <a:latin typeface="Arial" pitchFamily="34" charset="0"/>
              </a:rPr>
              <a:t>mismatching</a:t>
            </a:r>
          </a:p>
          <a:p>
            <a:pPr marL="628650" lvl="1"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Investment </a:t>
            </a:r>
            <a:r>
              <a:rPr lang="en-US" sz="1200" dirty="0">
                <a:solidFill>
                  <a:prstClr val="black"/>
                </a:solidFill>
                <a:latin typeface="Arial" pitchFamily="34" charset="0"/>
              </a:rPr>
              <a:t>and interest rate risk</a:t>
            </a:r>
          </a:p>
          <a:p>
            <a:pPr marL="628650" lvl="1" indent="-171450" fontAlgn="base">
              <a:spcBef>
                <a:spcPct val="0"/>
              </a:spcBef>
              <a:spcAft>
                <a:spcPct val="0"/>
              </a:spcAft>
              <a:buClr>
                <a:srgbClr val="C00000"/>
              </a:buClr>
              <a:buFont typeface="Wingdings" panose="05000000000000000000" pitchFamily="2" charset="2"/>
              <a:buChar char="§"/>
            </a:pPr>
            <a:r>
              <a:rPr lang="en-US" sz="1200" dirty="0">
                <a:solidFill>
                  <a:prstClr val="black"/>
                </a:solidFill>
                <a:latin typeface="Arial" pitchFamily="34" charset="0"/>
              </a:rPr>
              <a:t>Inflation risk – including medical inflation</a:t>
            </a:r>
          </a:p>
          <a:p>
            <a:pPr marL="628650" lvl="1"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Longevity </a:t>
            </a:r>
            <a:r>
              <a:rPr lang="en-US" sz="1200" dirty="0">
                <a:solidFill>
                  <a:prstClr val="black"/>
                </a:solidFill>
                <a:latin typeface="Arial" pitchFamily="34" charset="0"/>
              </a:rPr>
              <a:t>risk</a:t>
            </a:r>
          </a:p>
          <a:p>
            <a:pPr marL="628650" lvl="1"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Others:</a:t>
            </a:r>
          </a:p>
          <a:p>
            <a:pPr marL="1085850" lvl="2"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Change </a:t>
            </a:r>
            <a:r>
              <a:rPr lang="en-US" sz="1200" dirty="0">
                <a:solidFill>
                  <a:prstClr val="black"/>
                </a:solidFill>
                <a:latin typeface="Arial" pitchFamily="34" charset="0"/>
              </a:rPr>
              <a:t>in benefits design</a:t>
            </a:r>
          </a:p>
          <a:p>
            <a:pPr marL="1085850" lvl="2" indent="-171450" fontAlgn="base">
              <a:spcBef>
                <a:spcPct val="0"/>
              </a:spcBef>
              <a:spcAft>
                <a:spcPct val="0"/>
              </a:spcAft>
              <a:buClr>
                <a:srgbClr val="C00000"/>
              </a:buClr>
              <a:buFont typeface="Wingdings" panose="05000000000000000000" pitchFamily="2" charset="2"/>
              <a:buChar char="§"/>
            </a:pPr>
            <a:r>
              <a:rPr lang="en-US" sz="1200" dirty="0">
                <a:solidFill>
                  <a:prstClr val="black"/>
                </a:solidFill>
                <a:latin typeface="Arial" pitchFamily="34" charset="0"/>
              </a:rPr>
              <a:t>Taxes and expenses</a:t>
            </a:r>
          </a:p>
          <a:p>
            <a:pPr marL="1085850" lvl="2" indent="-171450" fontAlgn="base">
              <a:spcBef>
                <a:spcPct val="0"/>
              </a:spcBef>
              <a:spcAft>
                <a:spcPct val="0"/>
              </a:spcAft>
              <a:buClr>
                <a:srgbClr val="C00000"/>
              </a:buClr>
              <a:buFont typeface="Wingdings" panose="05000000000000000000" pitchFamily="2" charset="2"/>
              <a:buChar char="§"/>
            </a:pPr>
            <a:r>
              <a:rPr lang="en-US" sz="1200" dirty="0">
                <a:solidFill>
                  <a:prstClr val="black"/>
                </a:solidFill>
                <a:latin typeface="Arial" pitchFamily="34" charset="0"/>
              </a:rPr>
              <a:t>Default risk</a:t>
            </a:r>
          </a:p>
          <a:p>
            <a:pPr marL="1085850" lvl="2" indent="-171450" fontAlgn="base">
              <a:spcBef>
                <a:spcPct val="0"/>
              </a:spcBef>
              <a:spcAft>
                <a:spcPct val="0"/>
              </a:spcAft>
              <a:buClr>
                <a:srgbClr val="C00000"/>
              </a:buClr>
              <a:buFont typeface="Wingdings" panose="05000000000000000000" pitchFamily="2" charset="2"/>
              <a:buChar char="§"/>
            </a:pPr>
            <a:r>
              <a:rPr lang="en-US" sz="1200" dirty="0">
                <a:solidFill>
                  <a:prstClr val="black"/>
                </a:solidFill>
                <a:latin typeface="Arial" pitchFamily="34" charset="0"/>
              </a:rPr>
              <a:t>Credit risk</a:t>
            </a:r>
          </a:p>
          <a:p>
            <a:pPr marL="628650" lvl="1" indent="-171450" fontAlgn="base">
              <a:spcBef>
                <a:spcPct val="0"/>
              </a:spcBef>
              <a:spcAft>
                <a:spcPct val="0"/>
              </a:spcAft>
              <a:buClr>
                <a:srgbClr val="C00000"/>
              </a:buClr>
              <a:buFont typeface="Wingdings" panose="05000000000000000000" pitchFamily="2" charset="2"/>
              <a:buChar char="§"/>
            </a:pPr>
            <a:endParaRPr lang="en-US" sz="1200" dirty="0">
              <a:solidFill>
                <a:prstClr val="black"/>
              </a:solidFill>
              <a:latin typeface="Arial" pitchFamily="34" charset="0"/>
            </a:endParaRPr>
          </a:p>
        </p:txBody>
      </p:sp>
      <p:sp>
        <p:nvSpPr>
          <p:cNvPr id="59" name="Rectangle 25"/>
          <p:cNvSpPr>
            <a:spLocks noChangeArrowheads="1"/>
          </p:cNvSpPr>
          <p:nvPr/>
        </p:nvSpPr>
        <p:spPr bwMode="gray">
          <a:xfrm>
            <a:off x="6934200" y="3716348"/>
            <a:ext cx="1638480" cy="354060"/>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lvl="0" fontAlgn="base">
              <a:spcBef>
                <a:spcPct val="0"/>
              </a:spcBef>
              <a:spcAft>
                <a:spcPct val="0"/>
              </a:spcAft>
            </a:pPr>
            <a:r>
              <a:rPr lang="en-GB" sz="1600" b="1" dirty="0" smtClean="0">
                <a:solidFill>
                  <a:srgbClr val="C00000"/>
                </a:solidFill>
                <a:latin typeface="Arial" pitchFamily="34" charset="0"/>
              </a:rPr>
              <a:t>Financing </a:t>
            </a:r>
            <a:endParaRPr lang="en-GB" sz="1600" b="1" dirty="0">
              <a:solidFill>
                <a:srgbClr val="C00000"/>
              </a:solidFill>
              <a:latin typeface="Arial" pitchFamily="34" charset="0"/>
            </a:endParaRPr>
          </a:p>
        </p:txBody>
      </p:sp>
      <p:pic>
        <p:nvPicPr>
          <p:cNvPr id="70" name="Picture 69"/>
          <p:cNvPicPr>
            <a:picLocks noChangeAspect="1"/>
          </p:cNvPicPr>
          <p:nvPr/>
        </p:nvPicPr>
        <p:blipFill rotWithShape="1">
          <a:blip r:embed="rId9"/>
          <a:srcRect l="6144" t="10391" r="10529" b="36797"/>
          <a:stretch/>
        </p:blipFill>
        <p:spPr>
          <a:xfrm>
            <a:off x="8161231" y="3649778"/>
            <a:ext cx="677969" cy="428191"/>
          </a:xfrm>
          <a:prstGeom prst="rect">
            <a:avLst/>
          </a:prstGeom>
        </p:spPr>
      </p:pic>
      <p:sp>
        <p:nvSpPr>
          <p:cNvPr id="61" name="Rectangle 18"/>
          <p:cNvSpPr>
            <a:spLocks noChangeArrowheads="1"/>
          </p:cNvSpPr>
          <p:nvPr/>
        </p:nvSpPr>
        <p:spPr bwMode="gray">
          <a:xfrm>
            <a:off x="4572000" y="3959017"/>
            <a:ext cx="4495800" cy="2898983"/>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Compliance with accounting standards – IGAAP, USGAAP , IFRS</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Compliance with relevant APS/GN –APS12, APS13, APS14, APS18, APS26, GN11 and GN29</a:t>
            </a:r>
            <a:endParaRPr lang="en-US" sz="1200" dirty="0" smtClean="0">
              <a:solidFill>
                <a:srgbClr val="FF0000"/>
              </a:solidFill>
              <a:latin typeface="Arial" pitchFamily="34" charset="0"/>
            </a:endParaRPr>
          </a:p>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Selecting </a:t>
            </a:r>
            <a:r>
              <a:rPr lang="en-US" sz="1200" dirty="0">
                <a:solidFill>
                  <a:prstClr val="black"/>
                </a:solidFill>
                <a:latin typeface="Arial" pitchFamily="34" charset="0"/>
              </a:rPr>
              <a:t>the right assumptions:</a:t>
            </a:r>
          </a:p>
          <a:p>
            <a:pPr marL="628650" lvl="1" indent="-171450" fontAlgn="base">
              <a:spcBef>
                <a:spcPct val="0"/>
              </a:spcBef>
              <a:spcAft>
                <a:spcPct val="0"/>
              </a:spcAft>
              <a:buClr>
                <a:srgbClr val="C00000"/>
              </a:buClr>
              <a:buFont typeface="Wingdings" panose="05000000000000000000" pitchFamily="2" charset="2"/>
              <a:buChar char="§"/>
            </a:pPr>
            <a:r>
              <a:rPr lang="en-US" sz="1200" dirty="0">
                <a:solidFill>
                  <a:prstClr val="black"/>
                </a:solidFill>
                <a:latin typeface="Arial" pitchFamily="34" charset="0"/>
              </a:rPr>
              <a:t>Demographic – mortality, disability, attrition, early/late/normal retirement</a:t>
            </a:r>
          </a:p>
          <a:p>
            <a:pPr marL="628650" lvl="1" indent="-171450" fontAlgn="base">
              <a:spcBef>
                <a:spcPct val="0"/>
              </a:spcBef>
              <a:spcAft>
                <a:spcPct val="0"/>
              </a:spcAft>
              <a:buClr>
                <a:srgbClr val="C00000"/>
              </a:buClr>
              <a:buFont typeface="Wingdings" panose="05000000000000000000" pitchFamily="2" charset="2"/>
              <a:buChar char="§"/>
            </a:pPr>
            <a:r>
              <a:rPr lang="en-US" sz="1200" dirty="0">
                <a:solidFill>
                  <a:prstClr val="black"/>
                </a:solidFill>
                <a:latin typeface="Arial" pitchFamily="34" charset="0"/>
              </a:rPr>
              <a:t>Economic - discount rate, salary, inflation, cost of living </a:t>
            </a:r>
            <a:r>
              <a:rPr lang="en-US" sz="1200" dirty="0" smtClean="0">
                <a:solidFill>
                  <a:prstClr val="black"/>
                </a:solidFill>
                <a:latin typeface="Arial" pitchFamily="34" charset="0"/>
              </a:rPr>
              <a:t>rate</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Funding options:</a:t>
            </a:r>
          </a:p>
          <a:p>
            <a:pPr marL="628650" lvl="1"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Managed by Insurance Company</a:t>
            </a:r>
          </a:p>
          <a:p>
            <a:pPr marL="628650" lvl="1"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Self- managed</a:t>
            </a:r>
          </a:p>
          <a:p>
            <a:pPr marL="628650" lvl="1"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Book provision</a:t>
            </a:r>
          </a:p>
        </p:txBody>
      </p:sp>
      <p:sp>
        <p:nvSpPr>
          <p:cNvPr id="49" name="Rectangle 18"/>
          <p:cNvSpPr>
            <a:spLocks noChangeArrowheads="1"/>
          </p:cNvSpPr>
          <p:nvPr/>
        </p:nvSpPr>
        <p:spPr bwMode="gray">
          <a:xfrm>
            <a:off x="4648200" y="1627705"/>
            <a:ext cx="4419600" cy="1876742"/>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Controlling costs</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Employees perception</a:t>
            </a:r>
            <a:endParaRPr lang="en-US" sz="1200" dirty="0">
              <a:solidFill>
                <a:prstClr val="black"/>
              </a:solidFill>
              <a:latin typeface="Arial" pitchFamily="34" charset="0"/>
            </a:endParaRPr>
          </a:p>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Attraction and retention of talent</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Rewarding </a:t>
            </a:r>
            <a:r>
              <a:rPr lang="en-US" sz="1200" dirty="0">
                <a:solidFill>
                  <a:prstClr val="black"/>
                </a:solidFill>
                <a:latin typeface="Arial" pitchFamily="34" charset="0"/>
              </a:rPr>
              <a:t>certain </a:t>
            </a:r>
            <a:r>
              <a:rPr lang="en-US" sz="1200" dirty="0" smtClean="0">
                <a:solidFill>
                  <a:prstClr val="black"/>
                </a:solidFill>
                <a:latin typeface="Arial" pitchFamily="34" charset="0"/>
              </a:rPr>
              <a:t>employees</a:t>
            </a:r>
            <a:endParaRPr lang="en-US" sz="1200" dirty="0">
              <a:solidFill>
                <a:prstClr val="black"/>
              </a:solidFill>
              <a:latin typeface="Arial" pitchFamily="34" charset="0"/>
            </a:endParaRPr>
          </a:p>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Changing </a:t>
            </a:r>
            <a:r>
              <a:rPr lang="en-US" sz="1200" dirty="0">
                <a:solidFill>
                  <a:prstClr val="black"/>
                </a:solidFill>
                <a:latin typeface="Arial" pitchFamily="34" charset="0"/>
              </a:rPr>
              <a:t>retirement </a:t>
            </a:r>
            <a:r>
              <a:rPr lang="en-US" sz="1200" dirty="0" smtClean="0">
                <a:solidFill>
                  <a:prstClr val="black"/>
                </a:solidFill>
                <a:latin typeface="Arial" pitchFamily="34" charset="0"/>
              </a:rPr>
              <a:t>systems:</a:t>
            </a:r>
          </a:p>
          <a:p>
            <a:pPr marL="628650" lvl="1"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DB vs DC/DB-DC hybrid</a:t>
            </a:r>
            <a:endParaRPr lang="en-US" sz="1200" dirty="0">
              <a:solidFill>
                <a:prstClr val="black"/>
              </a:solidFill>
              <a:latin typeface="Arial" pitchFamily="34" charset="0"/>
            </a:endParaRPr>
          </a:p>
          <a:p>
            <a:pPr marL="628650" lvl="1"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Phasing out of employer </a:t>
            </a:r>
            <a:r>
              <a:rPr lang="en-US" sz="1200" dirty="0">
                <a:solidFill>
                  <a:prstClr val="black"/>
                </a:solidFill>
                <a:latin typeface="Arial" pitchFamily="34" charset="0"/>
              </a:rPr>
              <a:t>sponsored </a:t>
            </a:r>
            <a:r>
              <a:rPr lang="en-US" sz="1200" dirty="0" smtClean="0">
                <a:solidFill>
                  <a:prstClr val="black"/>
                </a:solidFill>
                <a:latin typeface="Arial" pitchFamily="34" charset="0"/>
              </a:rPr>
              <a:t>retiree medical </a:t>
            </a:r>
            <a:r>
              <a:rPr lang="en-US" sz="1200" dirty="0">
                <a:solidFill>
                  <a:prstClr val="black"/>
                </a:solidFill>
                <a:latin typeface="Arial" pitchFamily="34" charset="0"/>
              </a:rPr>
              <a:t>care </a:t>
            </a:r>
            <a:r>
              <a:rPr lang="en-US" sz="1200" dirty="0" smtClean="0">
                <a:solidFill>
                  <a:prstClr val="black"/>
                </a:solidFill>
                <a:latin typeface="Arial" pitchFamily="34" charset="0"/>
              </a:rPr>
              <a:t>plans</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Taking </a:t>
            </a:r>
            <a:r>
              <a:rPr lang="en-US" sz="1200" dirty="0">
                <a:solidFill>
                  <a:prstClr val="black"/>
                </a:solidFill>
                <a:latin typeface="Arial" pitchFamily="34" charset="0"/>
              </a:rPr>
              <a:t>advantage </a:t>
            </a:r>
            <a:r>
              <a:rPr lang="en-US" sz="1200" dirty="0" smtClean="0">
                <a:solidFill>
                  <a:prstClr val="black"/>
                </a:solidFill>
                <a:latin typeface="Arial" pitchFamily="34" charset="0"/>
              </a:rPr>
              <a:t>of tax incentives</a:t>
            </a:r>
            <a:endParaRPr kumimoji="0" lang="en-GB" sz="1200" b="0" i="0" u="none" strike="noStrike" cap="none" normalizeH="0" baseline="0" dirty="0" smtClean="0">
              <a:ln>
                <a:noFill/>
              </a:ln>
              <a:solidFill>
                <a:schemeClr val="tx1"/>
              </a:solidFill>
              <a:effectLst/>
              <a:latin typeface="Arial" pitchFamily="34" charset="0"/>
            </a:endParaRPr>
          </a:p>
        </p:txBody>
      </p:sp>
      <p:sp>
        <p:nvSpPr>
          <p:cNvPr id="72" name="Rectangle 71"/>
          <p:cNvSpPr/>
          <p:nvPr/>
        </p:nvSpPr>
        <p:spPr>
          <a:xfrm>
            <a:off x="4572000" y="5777805"/>
            <a:ext cx="4572000" cy="276999"/>
          </a:xfrm>
          <a:prstGeom prst="rect">
            <a:avLst/>
          </a:prstGeom>
        </p:spPr>
        <p:txBody>
          <a:bodyPr>
            <a:spAutoFit/>
          </a:bodyPr>
          <a:lstStyle/>
          <a:p>
            <a:pPr marL="171450" indent="-171450" fontAlgn="base">
              <a:spcBef>
                <a:spcPct val="0"/>
              </a:spcBef>
              <a:spcAft>
                <a:spcPct val="0"/>
              </a:spcAft>
              <a:buClr>
                <a:srgbClr val="C00000"/>
              </a:buClr>
              <a:buFont typeface="Wingdings" panose="05000000000000000000" pitchFamily="2" charset="2"/>
              <a:buChar char="§"/>
            </a:pPr>
            <a:endParaRPr lang="en-US" sz="1200" dirty="0">
              <a:solidFill>
                <a:prstClr val="black"/>
              </a:solidFill>
              <a:latin typeface="Arial" pitchFamily="34" charset="0"/>
            </a:endParaRPr>
          </a:p>
        </p:txBody>
      </p:sp>
      <p:sp>
        <p:nvSpPr>
          <p:cNvPr id="36" name="Rectangle 35"/>
          <p:cNvSpPr/>
          <p:nvPr/>
        </p:nvSpPr>
        <p:spPr>
          <a:xfrm>
            <a:off x="659753" y="5015345"/>
            <a:ext cx="1349158"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1" y="0"/>
            <a:ext cx="9144000" cy="6842233"/>
          </a:xfrm>
          <a:prstGeom prst="rect">
            <a:avLst/>
          </a:prstGeom>
          <a:solidFill>
            <a:schemeClr val="bg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p:nvPr/>
        </p:nvGrpSpPr>
        <p:grpSpPr>
          <a:xfrm>
            <a:off x="76200" y="1295400"/>
            <a:ext cx="8915400" cy="5410200"/>
            <a:chOff x="76200" y="1295400"/>
            <a:chExt cx="8915400" cy="5410200"/>
          </a:xfrm>
        </p:grpSpPr>
        <p:grpSp>
          <p:nvGrpSpPr>
            <p:cNvPr id="44" name="Group 43"/>
            <p:cNvGrpSpPr/>
            <p:nvPr/>
          </p:nvGrpSpPr>
          <p:grpSpPr>
            <a:xfrm>
              <a:off x="76200" y="1295400"/>
              <a:ext cx="8915400" cy="5410200"/>
              <a:chOff x="609601" y="1371599"/>
              <a:chExt cx="8915400" cy="5410200"/>
            </a:xfrm>
          </p:grpSpPr>
          <p:grpSp>
            <p:nvGrpSpPr>
              <p:cNvPr id="60" name="Group 59"/>
              <p:cNvGrpSpPr/>
              <p:nvPr/>
            </p:nvGrpSpPr>
            <p:grpSpPr>
              <a:xfrm>
                <a:off x="609601" y="1371599"/>
                <a:ext cx="8915400" cy="5410200"/>
                <a:chOff x="918250" y="515601"/>
                <a:chExt cx="8915400" cy="5095034"/>
              </a:xfrm>
            </p:grpSpPr>
            <p:sp>
              <p:nvSpPr>
                <p:cNvPr id="63" name="Rounded Rectangular Callout 62"/>
                <p:cNvSpPr/>
                <p:nvPr/>
              </p:nvSpPr>
              <p:spPr>
                <a:xfrm>
                  <a:off x="918250" y="515601"/>
                  <a:ext cx="8915400" cy="5095034"/>
                </a:xfrm>
                <a:prstGeom prst="wedgeRoundRectCallout">
                  <a:avLst>
                    <a:gd name="adj1" fmla="val -22870"/>
                    <a:gd name="adj2" fmla="val 37397"/>
                    <a:gd name="adj3" fmla="val 16667"/>
                  </a:avLst>
                </a:prstGeom>
                <a:solidFill>
                  <a:schemeClr val="bg1"/>
                </a:solidFill>
                <a:ln>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4" name="Rectangle 63"/>
                <p:cNvSpPr/>
                <p:nvPr/>
              </p:nvSpPr>
              <p:spPr>
                <a:xfrm>
                  <a:off x="1070650" y="515602"/>
                  <a:ext cx="7848600" cy="347817"/>
                </a:xfrm>
                <a:prstGeom prst="rect">
                  <a:avLst/>
                </a:prstGeom>
              </p:spPr>
              <p:txBody>
                <a:bodyPr wrap="square">
                  <a:spAutoFit/>
                </a:bodyPr>
                <a:lstStyle/>
                <a:p>
                  <a:pPr algn="ctr">
                    <a:buClr>
                      <a:srgbClr val="C00000"/>
                    </a:buClr>
                  </a:pPr>
                  <a:r>
                    <a:rPr lang="en-US" b="1" dirty="0" smtClean="0">
                      <a:solidFill>
                        <a:srgbClr val="C00000"/>
                      </a:solidFill>
                      <a:latin typeface="Arial" panose="020B0604020202020204" pitchFamily="34" charset="0"/>
                      <a:cs typeface="Arial" panose="020B0604020202020204" pitchFamily="34" charset="0"/>
                    </a:rPr>
                    <a:t>Hedging a scheme’s longevity risk</a:t>
                  </a:r>
                </a:p>
              </p:txBody>
            </p:sp>
          </p:grpSp>
          <p:sp>
            <p:nvSpPr>
              <p:cNvPr id="62" name="Rectangle 61"/>
              <p:cNvSpPr/>
              <p:nvPr/>
            </p:nvSpPr>
            <p:spPr>
              <a:xfrm>
                <a:off x="762001" y="1752599"/>
                <a:ext cx="5511481" cy="4832092"/>
              </a:xfrm>
              <a:prstGeom prst="rect">
                <a:avLst/>
              </a:prstGeom>
            </p:spPr>
            <p:txBody>
              <a:bodyPr wrap="square">
                <a:spAutoFit/>
              </a:bodyPr>
              <a:lstStyle/>
              <a:p>
                <a:pPr marL="285750" indent="-285750">
                  <a:buClr>
                    <a:srgbClr val="C00000"/>
                  </a:buClr>
                  <a:buFont typeface="Wingdings" panose="05000000000000000000" pitchFamily="2" charset="2"/>
                  <a:buChar char="§"/>
                </a:pPr>
                <a:r>
                  <a:rPr lang="en-US" sz="1400" dirty="0">
                    <a:latin typeface="Arial" panose="020B0604020202020204" pitchFamily="34" charset="0"/>
                    <a:cs typeface="Arial" panose="020B0604020202020204" pitchFamily="34" charset="0"/>
                  </a:rPr>
                  <a:t>Liability driven investment </a:t>
                </a:r>
                <a:r>
                  <a:rPr lang="en-US" sz="1400" dirty="0" smtClean="0">
                    <a:latin typeface="Arial" panose="020B0604020202020204" pitchFamily="34" charset="0"/>
                    <a:cs typeface="Arial" panose="020B0604020202020204" pitchFamily="34" charset="0"/>
                  </a:rPr>
                  <a:t>gaining </a:t>
                </a:r>
                <a:r>
                  <a:rPr lang="en-US" sz="1400" dirty="0">
                    <a:latin typeface="Arial" panose="020B0604020202020204" pitchFamily="34" charset="0"/>
                    <a:cs typeface="Arial" panose="020B0604020202020204" pitchFamily="34" charset="0"/>
                  </a:rPr>
                  <a:t>momentum </a:t>
                </a:r>
                <a:r>
                  <a:rPr lang="en-US" sz="1400" dirty="0" smtClean="0">
                    <a:latin typeface="Arial" panose="020B0604020202020204" pitchFamily="34" charset="0"/>
                    <a:cs typeface="Arial" panose="020B0604020202020204" pitchFamily="34" charset="0"/>
                  </a:rPr>
                  <a:t>globally:</a:t>
                </a:r>
              </a:p>
              <a:p>
                <a:pPr marL="742950" lvl="1" indent="-285750">
                  <a:buClr>
                    <a:srgbClr val="C00000"/>
                  </a:buClr>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Most schemes </a:t>
                </a:r>
                <a:r>
                  <a:rPr lang="en-US" sz="1400" dirty="0">
                    <a:latin typeface="Arial" panose="020B0604020202020204" pitchFamily="34" charset="0"/>
                    <a:cs typeface="Arial" panose="020B0604020202020204" pitchFamily="34" charset="0"/>
                  </a:rPr>
                  <a:t>f</a:t>
                </a:r>
                <a:r>
                  <a:rPr lang="en-US" sz="1400" dirty="0" smtClean="0">
                    <a:latin typeface="Arial" panose="020B0604020202020204" pitchFamily="34" charset="0"/>
                    <a:cs typeface="Arial" panose="020B0604020202020204" pitchFamily="34" charset="0"/>
                  </a:rPr>
                  <a:t>ocused </a:t>
                </a:r>
                <a:r>
                  <a:rPr lang="en-US" sz="1400" dirty="0">
                    <a:latin typeface="Arial" panose="020B0604020202020204" pitchFamily="34" charset="0"/>
                    <a:cs typeface="Arial" panose="020B0604020202020204" pitchFamily="34" charset="0"/>
                  </a:rPr>
                  <a:t>on </a:t>
                </a:r>
                <a:r>
                  <a:rPr lang="en-US" sz="1400" dirty="0" smtClean="0">
                    <a:latin typeface="Arial" panose="020B0604020202020204" pitchFamily="34" charset="0"/>
                    <a:cs typeface="Arial" panose="020B0604020202020204" pitchFamily="34" charset="0"/>
                  </a:rPr>
                  <a:t>inflation-hedging </a:t>
                </a:r>
                <a:r>
                  <a:rPr lang="en-US" sz="1400" dirty="0">
                    <a:latin typeface="Arial" panose="020B0604020202020204" pitchFamily="34" charset="0"/>
                    <a:cs typeface="Arial" panose="020B0604020202020204" pitchFamily="34" charset="0"/>
                  </a:rPr>
                  <a:t>and interest </a:t>
                </a:r>
                <a:r>
                  <a:rPr lang="en-US" sz="1400" dirty="0" smtClean="0">
                    <a:latin typeface="Arial" panose="020B0604020202020204" pitchFamily="34" charset="0"/>
                    <a:cs typeface="Arial" panose="020B0604020202020204" pitchFamily="34" charset="0"/>
                  </a:rPr>
                  <a:t>rate-matching strategies</a:t>
                </a:r>
              </a:p>
              <a:p>
                <a:pPr marL="742950" lvl="1" indent="-285750">
                  <a:buClr>
                    <a:srgbClr val="C00000"/>
                  </a:buClr>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Fewer </a:t>
                </a:r>
                <a:r>
                  <a:rPr lang="en-US" sz="1400" dirty="0">
                    <a:latin typeface="Arial" panose="020B0604020202020204" pitchFamily="34" charset="0"/>
                    <a:cs typeface="Arial" panose="020B0604020202020204" pitchFamily="34" charset="0"/>
                  </a:rPr>
                  <a:t>schemes have directly </a:t>
                </a:r>
                <a:r>
                  <a:rPr lang="en-US" sz="1400" dirty="0" smtClean="0">
                    <a:latin typeface="Arial" panose="020B0604020202020204" pitchFamily="34" charset="0"/>
                    <a:cs typeface="Arial" panose="020B0604020202020204" pitchFamily="34" charset="0"/>
                  </a:rPr>
                  <a:t>tackled longevity</a:t>
                </a:r>
                <a:endParaRPr lang="en-US" sz="1400" dirty="0">
                  <a:latin typeface="Arial" panose="020B0604020202020204" pitchFamily="34" charset="0"/>
                  <a:cs typeface="Arial" panose="020B0604020202020204" pitchFamily="34" charset="0"/>
                </a:endParaRPr>
              </a:p>
              <a:p>
                <a:pPr marL="285750" indent="-285750">
                  <a:buClr>
                    <a:srgbClr val="C00000"/>
                  </a:buClr>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As </a:t>
                </a:r>
                <a:r>
                  <a:rPr lang="en-US" sz="1400" dirty="0">
                    <a:latin typeface="Arial" panose="020B0604020202020204" pitchFamily="34" charset="0"/>
                    <a:cs typeface="Arial" panose="020B0604020202020204" pitchFamily="34" charset="0"/>
                  </a:rPr>
                  <a:t>schemes’ </a:t>
                </a:r>
                <a:r>
                  <a:rPr lang="en-US" sz="1400" dirty="0" smtClean="0">
                    <a:latin typeface="Arial" panose="020B0604020202020204" pitchFamily="34" charset="0"/>
                    <a:cs typeface="Arial" panose="020B0604020202020204" pitchFamily="34" charset="0"/>
                  </a:rPr>
                  <a:t>funding positions </a:t>
                </a:r>
                <a:r>
                  <a:rPr lang="en-US" sz="1400" dirty="0">
                    <a:latin typeface="Arial" panose="020B0604020202020204" pitchFamily="34" charset="0"/>
                    <a:cs typeface="Arial" panose="020B0604020202020204" pitchFamily="34" charset="0"/>
                  </a:rPr>
                  <a:t>improve and investment risk </a:t>
                </a:r>
                <a:r>
                  <a:rPr lang="en-US" sz="1400" dirty="0" smtClean="0">
                    <a:latin typeface="Arial" panose="020B0604020202020204" pitchFamily="34" charset="0"/>
                    <a:cs typeface="Arial" panose="020B0604020202020204" pitchFamily="34" charset="0"/>
                  </a:rPr>
                  <a:t>reduced, longevity </a:t>
                </a:r>
                <a:r>
                  <a:rPr lang="en-US" sz="1400" dirty="0">
                    <a:latin typeface="Arial" panose="020B0604020202020204" pitchFamily="34" charset="0"/>
                    <a:cs typeface="Arial" panose="020B0604020202020204" pitchFamily="34" charset="0"/>
                  </a:rPr>
                  <a:t>risk becomes a much larger proportion </a:t>
                </a:r>
                <a:r>
                  <a:rPr lang="en-US" sz="1400" dirty="0" smtClean="0">
                    <a:latin typeface="Arial" panose="020B0604020202020204" pitchFamily="34" charset="0"/>
                    <a:cs typeface="Arial" panose="020B0604020202020204" pitchFamily="34" charset="0"/>
                  </a:rPr>
                  <a:t>of total </a:t>
                </a:r>
                <a:r>
                  <a:rPr lang="en-US" sz="1400" dirty="0">
                    <a:latin typeface="Arial" panose="020B0604020202020204" pitchFamily="34" charset="0"/>
                    <a:cs typeface="Arial" panose="020B0604020202020204" pitchFamily="34" charset="0"/>
                  </a:rPr>
                  <a:t>risk</a:t>
                </a:r>
              </a:p>
              <a:p>
                <a:pPr marL="285750" indent="-285750">
                  <a:buClr>
                    <a:srgbClr val="C00000"/>
                  </a:buClr>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Several solutions available globally for schemes to hedge longevity risk</a:t>
                </a:r>
              </a:p>
              <a:p>
                <a:pPr marL="742950" lvl="1" indent="-285750">
                  <a:buClr>
                    <a:srgbClr val="C00000"/>
                  </a:buClr>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Longevity bonds</a:t>
                </a:r>
              </a:p>
              <a:p>
                <a:pPr marL="742950" lvl="1" indent="-285750">
                  <a:buClr>
                    <a:srgbClr val="C00000"/>
                  </a:buClr>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Longevity swaps</a:t>
                </a:r>
              </a:p>
              <a:p>
                <a:pPr marL="742950" lvl="1" indent="-285750">
                  <a:buClr>
                    <a:srgbClr val="C00000"/>
                  </a:buClr>
                  <a:buFont typeface="Wingdings" panose="05000000000000000000" pitchFamily="2" charset="2"/>
                  <a:buChar char="§"/>
                </a:pPr>
                <a:r>
                  <a:rPr lang="en-US" sz="1400" dirty="0">
                    <a:latin typeface="Arial" panose="020B0604020202020204" pitchFamily="34" charset="0"/>
                    <a:cs typeface="Arial" panose="020B0604020202020204" pitchFamily="34" charset="0"/>
                  </a:rPr>
                  <a:t>Longevity insurance policies </a:t>
                </a:r>
              </a:p>
              <a:p>
                <a:pPr marL="285750" indent="-285750">
                  <a:buClr>
                    <a:srgbClr val="C00000"/>
                  </a:buClr>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Mortality </a:t>
                </a:r>
                <a:r>
                  <a:rPr lang="en-US" sz="1400" dirty="0">
                    <a:latin typeface="Arial" panose="020B0604020202020204" pitchFamily="34" charset="0"/>
                    <a:cs typeface="Arial" panose="020B0604020202020204" pitchFamily="34" charset="0"/>
                  </a:rPr>
                  <a:t>assumptions used for funding are now more closely aligned with those used to price longevity hedges, so hedges are now more affordable for many </a:t>
                </a:r>
                <a:r>
                  <a:rPr lang="en-US" sz="1400" dirty="0" smtClean="0">
                    <a:latin typeface="Arial" panose="020B0604020202020204" pitchFamily="34" charset="0"/>
                    <a:cs typeface="Arial" panose="020B0604020202020204" pitchFamily="34" charset="0"/>
                  </a:rPr>
                  <a:t>schemes</a:t>
                </a:r>
              </a:p>
              <a:p>
                <a:pPr marL="285750" indent="-285750">
                  <a:buClr>
                    <a:srgbClr val="C00000"/>
                  </a:buClr>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The mechanics (</a:t>
                </a:r>
                <a:r>
                  <a:rPr lang="en-US" sz="1400" i="1" dirty="0" smtClean="0">
                    <a:latin typeface="Arial" panose="020B0604020202020204" pitchFamily="34" charset="0"/>
                    <a:cs typeface="Arial" panose="020B0604020202020204" pitchFamily="34" charset="0"/>
                  </a:rPr>
                  <a:t>outline</a:t>
                </a:r>
                <a:r>
                  <a:rPr lang="en-US" sz="1400" dirty="0" smtClean="0">
                    <a:latin typeface="Arial" panose="020B0604020202020204" pitchFamily="34" charset="0"/>
                    <a:cs typeface="Arial" panose="020B0604020202020204" pitchFamily="34" charset="0"/>
                  </a:rPr>
                  <a:t>):</a:t>
                </a:r>
              </a:p>
              <a:p>
                <a:pPr marL="742950" lvl="1" indent="-285750">
                  <a:buClr>
                    <a:srgbClr val="C00000"/>
                  </a:buClr>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The scheme enters into a hedge with a provider based on an initial set of mortality assumptions</a:t>
                </a:r>
              </a:p>
              <a:p>
                <a:pPr marL="742950" lvl="1" indent="-285750">
                  <a:buClr>
                    <a:srgbClr val="C00000"/>
                  </a:buClr>
                  <a:buFont typeface="Wingdings" panose="05000000000000000000" pitchFamily="2" charset="2"/>
                  <a:buChar char="§"/>
                </a:pPr>
                <a:r>
                  <a:rPr lang="en-US" sz="1400" dirty="0">
                    <a:latin typeface="Arial" panose="020B0604020202020204" pitchFamily="34" charset="0"/>
                    <a:cs typeface="Arial" panose="020B0604020202020204" pitchFamily="34" charset="0"/>
                  </a:rPr>
                  <a:t>For the period of the hedge, the scheme continues to pay the benefits</a:t>
                </a:r>
              </a:p>
              <a:p>
                <a:pPr marL="742950" lvl="1" indent="-285750">
                  <a:buClr>
                    <a:srgbClr val="C00000"/>
                  </a:buClr>
                  <a:buFont typeface="Wingdings" panose="05000000000000000000" pitchFamily="2" charset="2"/>
                  <a:buChar char="§"/>
                </a:pPr>
                <a:r>
                  <a:rPr lang="en-US" sz="1400" dirty="0">
                    <a:latin typeface="Arial" panose="020B0604020202020204" pitchFamily="34" charset="0"/>
                    <a:cs typeface="Arial" panose="020B0604020202020204" pitchFamily="34" charset="0"/>
                  </a:rPr>
                  <a:t>To the extent that members live longer than assumed in the trade, the provider compensates the </a:t>
                </a:r>
                <a:r>
                  <a:rPr lang="en-US" sz="1400" dirty="0" smtClean="0">
                    <a:latin typeface="Arial" panose="020B0604020202020204" pitchFamily="34" charset="0"/>
                    <a:cs typeface="Arial" panose="020B0604020202020204" pitchFamily="34" charset="0"/>
                  </a:rPr>
                  <a:t>scheme</a:t>
                </a:r>
                <a:endParaRPr lang="en-US" sz="1400" dirty="0">
                  <a:latin typeface="Arial" panose="020B0604020202020204" pitchFamily="34" charset="0"/>
                  <a:cs typeface="Arial" panose="020B0604020202020204" pitchFamily="34" charset="0"/>
                </a:endParaRPr>
              </a:p>
            </p:txBody>
          </p:sp>
        </p:grpSp>
        <p:sp>
          <p:nvSpPr>
            <p:cNvPr id="45" name="Left Brace 44"/>
            <p:cNvSpPr/>
            <p:nvPr/>
          </p:nvSpPr>
          <p:spPr>
            <a:xfrm>
              <a:off x="5257800" y="1798440"/>
              <a:ext cx="518071" cy="2392560"/>
            </a:xfrm>
            <a:prstGeom prst="leftBrace">
              <a:avLst/>
            </a:prstGeom>
            <a:ln w="3175">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46" name="Group 45"/>
            <p:cNvGrpSpPr/>
            <p:nvPr/>
          </p:nvGrpSpPr>
          <p:grpSpPr>
            <a:xfrm>
              <a:off x="5334000" y="1678844"/>
              <a:ext cx="3378636" cy="2054956"/>
              <a:chOff x="5638800" y="2181643"/>
              <a:chExt cx="3378636" cy="2054956"/>
            </a:xfrm>
          </p:grpSpPr>
          <p:pic>
            <p:nvPicPr>
              <p:cNvPr id="53" name="Picture 52"/>
              <p:cNvPicPr>
                <a:picLocks noChangeAspect="1"/>
              </p:cNvPicPr>
              <p:nvPr/>
            </p:nvPicPr>
            <p:blipFill rotWithShape="1">
              <a:blip r:embed="rId10"/>
              <a:srcRect l="-9524"/>
              <a:stretch/>
            </p:blipFill>
            <p:spPr>
              <a:xfrm>
                <a:off x="5638800" y="2202426"/>
                <a:ext cx="3378636" cy="2034173"/>
              </a:xfrm>
              <a:prstGeom prst="rect">
                <a:avLst/>
              </a:prstGeom>
              <a:ln>
                <a:noFill/>
              </a:ln>
              <a:effectLst>
                <a:outerShdw blurRad="292100" dist="139700" dir="2700000" algn="tl" rotWithShape="0">
                  <a:srgbClr val="333333">
                    <a:alpha val="65000"/>
                  </a:srgbClr>
                </a:outerShdw>
              </a:effectLst>
            </p:spPr>
          </p:pic>
          <p:sp>
            <p:nvSpPr>
              <p:cNvPr id="56" name="TextBox 55"/>
              <p:cNvSpPr txBox="1"/>
              <p:nvPr/>
            </p:nvSpPr>
            <p:spPr>
              <a:xfrm>
                <a:off x="6684915" y="2181643"/>
                <a:ext cx="2306685" cy="369332"/>
              </a:xfrm>
              <a:prstGeom prst="rect">
                <a:avLst/>
              </a:prstGeom>
              <a:noFill/>
            </p:spPr>
            <p:txBody>
              <a:bodyPr wrap="square" rtlCol="0">
                <a:spAutoFit/>
              </a:bodyPr>
              <a:lstStyle/>
              <a:p>
                <a:r>
                  <a:rPr lang="en-US" sz="900" b="1" dirty="0" smtClean="0">
                    <a:solidFill>
                      <a:srgbClr val="C00000"/>
                    </a:solidFill>
                    <a:latin typeface="Arial" panose="020B0604020202020204" pitchFamily="34" charset="0"/>
                    <a:cs typeface="Arial" panose="020B0604020202020204" pitchFamily="34" charset="0"/>
                  </a:rPr>
                  <a:t>Breakdown of typical scheme risk profile through time</a:t>
                </a:r>
                <a:endParaRPr lang="en-US" sz="900" b="1" dirty="0">
                  <a:solidFill>
                    <a:srgbClr val="C00000"/>
                  </a:solidFill>
                  <a:latin typeface="Arial" panose="020B0604020202020204" pitchFamily="34" charset="0"/>
                  <a:cs typeface="Arial" panose="020B0604020202020204" pitchFamily="34" charset="0"/>
                </a:endParaRPr>
              </a:p>
            </p:txBody>
          </p:sp>
          <p:sp>
            <p:nvSpPr>
              <p:cNvPr id="57" name="TextBox 56"/>
              <p:cNvSpPr txBox="1"/>
              <p:nvPr/>
            </p:nvSpPr>
            <p:spPr>
              <a:xfrm rot="16200000">
                <a:off x="5280815" y="2880515"/>
                <a:ext cx="1506515" cy="200055"/>
              </a:xfrm>
              <a:prstGeom prst="rect">
                <a:avLst/>
              </a:prstGeom>
              <a:solidFill>
                <a:schemeClr val="bg1"/>
              </a:solidFill>
            </p:spPr>
            <p:txBody>
              <a:bodyPr wrap="square" rtlCol="0">
                <a:spAutoFit/>
              </a:bodyPr>
              <a:lstStyle/>
              <a:p>
                <a:r>
                  <a:rPr lang="en-US" sz="700" b="1" dirty="0" smtClean="0">
                    <a:latin typeface="Arial" panose="020B0604020202020204" pitchFamily="34" charset="0"/>
                    <a:cs typeface="Arial" panose="020B0604020202020204" pitchFamily="34" charset="0"/>
                  </a:rPr>
                  <a:t>Tracking error (% p.a.)</a:t>
                </a:r>
                <a:endParaRPr lang="en-US" sz="700" b="1" dirty="0">
                  <a:latin typeface="Arial" panose="020B0604020202020204" pitchFamily="34" charset="0"/>
                  <a:cs typeface="Arial" panose="020B0604020202020204" pitchFamily="34" charset="0"/>
                </a:endParaRPr>
              </a:p>
            </p:txBody>
          </p:sp>
        </p:grpSp>
        <p:grpSp>
          <p:nvGrpSpPr>
            <p:cNvPr id="47" name="Group 46"/>
            <p:cNvGrpSpPr/>
            <p:nvPr/>
          </p:nvGrpSpPr>
          <p:grpSpPr>
            <a:xfrm>
              <a:off x="5642136" y="3855474"/>
              <a:ext cx="3120864" cy="1935726"/>
              <a:chOff x="5642136" y="4038600"/>
              <a:chExt cx="3120864" cy="1935726"/>
            </a:xfrm>
          </p:grpSpPr>
          <p:pic>
            <p:nvPicPr>
              <p:cNvPr id="51" name="Picture 50"/>
              <p:cNvPicPr>
                <a:picLocks noChangeAspect="1"/>
              </p:cNvPicPr>
              <p:nvPr/>
            </p:nvPicPr>
            <p:blipFill>
              <a:blip r:embed="rId11"/>
              <a:stretch>
                <a:fillRect/>
              </a:stretch>
            </p:blipFill>
            <p:spPr>
              <a:xfrm>
                <a:off x="5642136" y="4038600"/>
                <a:ext cx="3120864" cy="1935726"/>
              </a:xfrm>
              <a:prstGeom prst="rect">
                <a:avLst/>
              </a:prstGeom>
              <a:ln>
                <a:noFill/>
              </a:ln>
              <a:effectLst>
                <a:outerShdw blurRad="292100" dist="139700" dir="2700000" algn="tl" rotWithShape="0">
                  <a:srgbClr val="333333">
                    <a:alpha val="65000"/>
                  </a:srgbClr>
                </a:outerShdw>
              </a:effectLst>
            </p:spPr>
          </p:pic>
          <p:sp>
            <p:nvSpPr>
              <p:cNvPr id="52" name="TextBox 51"/>
              <p:cNvSpPr txBox="1"/>
              <p:nvPr/>
            </p:nvSpPr>
            <p:spPr>
              <a:xfrm>
                <a:off x="6151515" y="4115480"/>
                <a:ext cx="2306685" cy="230832"/>
              </a:xfrm>
              <a:prstGeom prst="rect">
                <a:avLst/>
              </a:prstGeom>
              <a:noFill/>
            </p:spPr>
            <p:txBody>
              <a:bodyPr wrap="square" rtlCol="0">
                <a:spAutoFit/>
              </a:bodyPr>
              <a:lstStyle/>
              <a:p>
                <a:r>
                  <a:rPr lang="en-US" sz="900" b="1" dirty="0" smtClean="0">
                    <a:solidFill>
                      <a:srgbClr val="C00000"/>
                    </a:solidFill>
                    <a:latin typeface="Arial" panose="020B0604020202020204" pitchFamily="34" charset="0"/>
                    <a:cs typeface="Arial" panose="020B0604020202020204" pitchFamily="34" charset="0"/>
                  </a:rPr>
                  <a:t>Longevity as a proportion of total risk</a:t>
                </a:r>
                <a:endParaRPr lang="en-US" sz="900" b="1" dirty="0">
                  <a:solidFill>
                    <a:srgbClr val="C00000"/>
                  </a:solidFill>
                  <a:latin typeface="Arial" panose="020B0604020202020204" pitchFamily="34" charset="0"/>
                  <a:cs typeface="Arial" panose="020B0604020202020204" pitchFamily="34" charset="0"/>
                </a:endParaRPr>
              </a:p>
            </p:txBody>
          </p:sp>
        </p:grpSp>
        <p:sp>
          <p:nvSpPr>
            <p:cNvPr id="50" name="Rectangle 49"/>
            <p:cNvSpPr/>
            <p:nvPr/>
          </p:nvSpPr>
          <p:spPr>
            <a:xfrm>
              <a:off x="5105400" y="5791200"/>
              <a:ext cx="3505200" cy="246221"/>
            </a:xfrm>
            <a:prstGeom prst="rect">
              <a:avLst/>
            </a:prstGeom>
          </p:spPr>
          <p:txBody>
            <a:bodyPr wrap="square">
              <a:spAutoFit/>
            </a:bodyPr>
            <a:lstStyle/>
            <a:p>
              <a:pPr lvl="1">
                <a:buClr>
                  <a:srgbClr val="C00000"/>
                </a:buClr>
              </a:pPr>
              <a:r>
                <a:rPr lang="en-US" sz="1000" i="1" dirty="0" smtClean="0">
                  <a:solidFill>
                    <a:schemeClr val="tx1">
                      <a:lumMod val="50000"/>
                      <a:lumOff val="50000"/>
                    </a:schemeClr>
                  </a:solidFill>
                  <a:latin typeface="Arial" panose="020B0604020202020204" pitchFamily="34" charset="0"/>
                  <a:cs typeface="Arial" panose="020B0604020202020204" pitchFamily="34" charset="0"/>
                </a:rPr>
                <a:t>* Willis Towers Watson research on UK schemes</a:t>
              </a:r>
              <a:endParaRPr lang="en-US" sz="1000" i="1" dirty="0">
                <a:solidFill>
                  <a:schemeClr val="tx1">
                    <a:lumMod val="50000"/>
                    <a:lumOff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68118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p:cNvPicPr>
            <a:picLocks noChangeAspect="1"/>
          </p:cNvPicPr>
          <p:nvPr/>
        </p:nvPicPr>
        <p:blipFill>
          <a:blip r:embed="rId3"/>
          <a:stretch>
            <a:fillRect/>
          </a:stretch>
        </p:blipFill>
        <p:spPr>
          <a:xfrm>
            <a:off x="197944" y="3999480"/>
            <a:ext cx="481842" cy="665666"/>
          </a:xfrm>
          <a:prstGeom prst="rect">
            <a:avLst/>
          </a:prstGeom>
        </p:spPr>
      </p:pic>
      <p:pic>
        <p:nvPicPr>
          <p:cNvPr id="42" name="Picture 41"/>
          <p:cNvPicPr>
            <a:picLocks noChangeAspect="1"/>
          </p:cNvPicPr>
          <p:nvPr/>
        </p:nvPicPr>
        <p:blipFill>
          <a:blip r:embed="rId4"/>
          <a:stretch>
            <a:fillRect/>
          </a:stretch>
        </p:blipFill>
        <p:spPr>
          <a:xfrm>
            <a:off x="-5856" y="1066550"/>
            <a:ext cx="867717" cy="917525"/>
          </a:xfrm>
          <a:prstGeom prst="rect">
            <a:avLst/>
          </a:prstGeom>
        </p:spPr>
      </p:pic>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a:xfrm>
            <a:off x="6934200" y="6492875"/>
            <a:ext cx="2133600" cy="365125"/>
          </a:xfrm>
        </p:spPr>
        <p:txBody>
          <a:bodyPr/>
          <a:lstStyle/>
          <a:p>
            <a:fld id="{1A13C416-6B76-4DFF-BC13-59A396451C72}" type="slidenum">
              <a:rPr lang="en-US" smtClean="0"/>
              <a:pPr/>
              <a:t>11</a:t>
            </a:fld>
            <a:endParaRPr lang="en-US" dirty="0"/>
          </a:p>
        </p:txBody>
      </p:sp>
      <p:sp>
        <p:nvSpPr>
          <p:cNvPr id="7" name="Text Placeholder 1"/>
          <p:cNvSpPr txBox="1">
            <a:spLocks/>
          </p:cNvSpPr>
          <p:nvPr/>
        </p:nvSpPr>
        <p:spPr>
          <a:xfrm>
            <a:off x="304800" y="304800"/>
            <a:ext cx="8534400" cy="609600"/>
          </a:xfrm>
          <a:prstGeom prst="rect">
            <a:avLst/>
          </a:prstGeom>
        </p:spPr>
        <p:txBody>
          <a:bodyPr/>
          <a:lstStyle/>
          <a:p>
            <a:pPr marL="342900" lvl="0" indent="-342900" eaLnBrk="0" fontAlgn="base" hangingPunct="0">
              <a:spcBef>
                <a:spcPct val="20000"/>
              </a:spcBef>
              <a:spcAft>
                <a:spcPct val="0"/>
              </a:spcAft>
              <a:defRPr/>
            </a:pPr>
            <a:r>
              <a:rPr lang="en-US" sz="3200" b="1" dirty="0" smtClean="0">
                <a:solidFill>
                  <a:schemeClr val="tx2"/>
                </a:solidFill>
                <a:latin typeface="Garamond" pitchFamily="18" charset="0"/>
              </a:rPr>
              <a:t>Provision for p</a:t>
            </a:r>
            <a:r>
              <a:rPr lang="en-US" sz="3200" b="1" dirty="0">
                <a:solidFill>
                  <a:schemeClr val="tx2"/>
                </a:solidFill>
                <a:latin typeface="Garamond" pitchFamily="18" charset="0"/>
              </a:rPr>
              <a:t>ost-retiral needs </a:t>
            </a:r>
            <a:r>
              <a:rPr lang="en-US" sz="3200" b="1" dirty="0" smtClean="0">
                <a:solidFill>
                  <a:schemeClr val="tx2"/>
                </a:solidFill>
                <a:latin typeface="Garamond" pitchFamily="18" charset="0"/>
              </a:rPr>
              <a:t>- Government</a:t>
            </a:r>
            <a:endParaRPr lang="en-US" sz="3200" b="1" dirty="0">
              <a:solidFill>
                <a:schemeClr val="tx2"/>
              </a:solidFill>
              <a:latin typeface="Garamond" pitchFamily="18" charset="0"/>
            </a:endParaRPr>
          </a:p>
        </p:txBody>
      </p:sp>
      <p:sp>
        <p:nvSpPr>
          <p:cNvPr id="26" name="Line 47"/>
          <p:cNvSpPr>
            <a:spLocks noChangeShapeType="1"/>
          </p:cNvSpPr>
          <p:nvPr/>
        </p:nvSpPr>
        <p:spPr bwMode="auto">
          <a:xfrm flipH="1">
            <a:off x="0" y="3968444"/>
            <a:ext cx="9067800" cy="12427"/>
          </a:xfrm>
          <a:prstGeom prst="line">
            <a:avLst/>
          </a:prstGeom>
          <a:noFill/>
          <a:ln w="12700">
            <a:solidFill>
              <a:schemeClr val="bg1">
                <a:lumMod val="65000"/>
              </a:schemeClr>
            </a:solidFill>
            <a:prstDash val="dash"/>
            <a:round/>
            <a:headEnd/>
            <a:tailEnd/>
          </a:ln>
        </p:spPr>
        <p:txBody>
          <a:bodyPr vert="horz" wrap="square" lIns="0" tIns="45720" rIns="91440" bIns="45720" numCol="1" anchor="ctr" anchorCtr="0" compatLnSpc="1">
            <a:prstTxWarp prst="textNoShape">
              <a:avLst/>
            </a:prstTxWarp>
          </a:bodyPr>
          <a:lstStyle/>
          <a:p>
            <a:endParaRPr lang="en-GB" dirty="0"/>
          </a:p>
        </p:txBody>
      </p:sp>
      <p:sp>
        <p:nvSpPr>
          <p:cNvPr id="24" name="Line 47"/>
          <p:cNvSpPr>
            <a:spLocks noChangeShapeType="1"/>
          </p:cNvSpPr>
          <p:nvPr/>
        </p:nvSpPr>
        <p:spPr bwMode="auto">
          <a:xfrm>
            <a:off x="4312208" y="1337945"/>
            <a:ext cx="0" cy="5520055"/>
          </a:xfrm>
          <a:prstGeom prst="line">
            <a:avLst/>
          </a:prstGeom>
          <a:noFill/>
          <a:ln w="12700">
            <a:solidFill>
              <a:schemeClr val="bg1">
                <a:lumMod val="65000"/>
              </a:schemeClr>
            </a:solidFill>
            <a:prstDash val="dash"/>
            <a:round/>
            <a:headEnd/>
            <a:tailEnd/>
          </a:ln>
        </p:spPr>
        <p:txBody>
          <a:bodyPr vert="horz" wrap="square" lIns="0" tIns="45720" rIns="91440" bIns="45720" numCol="1" anchor="ctr" anchorCtr="0" compatLnSpc="1">
            <a:prstTxWarp prst="textNoShape">
              <a:avLst/>
            </a:prstTxWarp>
          </a:bodyPr>
          <a:lstStyle/>
          <a:p>
            <a:endParaRPr lang="en-GB" dirty="0"/>
          </a:p>
        </p:txBody>
      </p:sp>
      <p:grpSp>
        <p:nvGrpSpPr>
          <p:cNvPr id="8" name="Group 7"/>
          <p:cNvGrpSpPr/>
          <p:nvPr/>
        </p:nvGrpSpPr>
        <p:grpSpPr>
          <a:xfrm>
            <a:off x="3810000" y="2286000"/>
            <a:ext cx="1016667" cy="2469932"/>
            <a:chOff x="4012533" y="2286000"/>
            <a:chExt cx="1016667" cy="2469932"/>
          </a:xfrm>
        </p:grpSpPr>
        <p:sp>
          <p:nvSpPr>
            <p:cNvPr id="2" name="Rounded Rectangle 1"/>
            <p:cNvSpPr/>
            <p:nvPr/>
          </p:nvSpPr>
          <p:spPr>
            <a:xfrm>
              <a:off x="4022834" y="2286000"/>
              <a:ext cx="914400" cy="2438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4050342" y="2364830"/>
              <a:ext cx="886892" cy="878386"/>
            </a:xfrm>
            <a:prstGeom prst="ellipse">
              <a:avLst/>
            </a:pr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pic>
          <p:nvPicPr>
            <p:cNvPr id="30" name="Picture 29"/>
            <p:cNvPicPr>
              <a:picLocks noChangeAspect="1"/>
            </p:cNvPicPr>
            <p:nvPr/>
          </p:nvPicPr>
          <p:blipFill rotWithShape="1">
            <a:blip r:embed="rId5"/>
            <a:srcRect l="5626" t="33033" r="68170" b="16077"/>
            <a:stretch/>
          </p:blipFill>
          <p:spPr>
            <a:xfrm>
              <a:off x="4012533" y="3260834"/>
              <a:ext cx="1016667" cy="1495098"/>
            </a:xfrm>
            <a:prstGeom prst="rect">
              <a:avLst/>
            </a:prstGeom>
          </p:spPr>
        </p:pic>
      </p:grpSp>
      <p:sp>
        <p:nvSpPr>
          <p:cNvPr id="31" name="Rectangle 30"/>
          <p:cNvSpPr/>
          <p:nvPr/>
        </p:nvSpPr>
        <p:spPr>
          <a:xfrm>
            <a:off x="3792786" y="2648684"/>
            <a:ext cx="1015021" cy="261610"/>
          </a:xfrm>
          <a:prstGeom prst="rect">
            <a:avLst/>
          </a:prstGeom>
        </p:spPr>
        <p:txBody>
          <a:bodyPr wrap="none">
            <a:spAutoFit/>
          </a:bodyPr>
          <a:lstStyle/>
          <a:p>
            <a:pPr algn="ctr"/>
            <a:r>
              <a:rPr lang="en-US" sz="1100" b="1" dirty="0" smtClean="0">
                <a:solidFill>
                  <a:schemeClr val="bg1"/>
                </a:solidFill>
                <a:latin typeface="Arial" panose="020B0604020202020204" pitchFamily="34" charset="0"/>
                <a:cs typeface="Arial" panose="020B0604020202020204" pitchFamily="34" charset="0"/>
              </a:rPr>
              <a:t>Government</a:t>
            </a:r>
            <a:endParaRPr lang="en-US" sz="1100" b="1" dirty="0">
              <a:solidFill>
                <a:schemeClr val="bg1"/>
              </a:solidFill>
              <a:latin typeface="Arial" panose="020B0604020202020204" pitchFamily="34" charset="0"/>
              <a:cs typeface="Arial" panose="020B0604020202020204" pitchFamily="34" charset="0"/>
            </a:endParaRPr>
          </a:p>
        </p:txBody>
      </p:sp>
      <p:sp>
        <p:nvSpPr>
          <p:cNvPr id="32" name="Rectangle 25"/>
          <p:cNvSpPr>
            <a:spLocks noChangeArrowheads="1"/>
          </p:cNvSpPr>
          <p:nvPr/>
        </p:nvSpPr>
        <p:spPr bwMode="gray">
          <a:xfrm>
            <a:off x="632043" y="1284278"/>
            <a:ext cx="3984625" cy="315922"/>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C00000"/>
                </a:solidFill>
                <a:effectLst/>
                <a:latin typeface="Arial" pitchFamily="34" charset="0"/>
              </a:rPr>
              <a:t>Role and Responsibility</a:t>
            </a:r>
            <a:endParaRPr kumimoji="0" lang="en-GB" sz="1800" b="0" i="0" u="none" strike="noStrike" cap="none" normalizeH="0" baseline="0" dirty="0" smtClean="0">
              <a:ln>
                <a:noFill/>
              </a:ln>
              <a:solidFill>
                <a:srgbClr val="C00000"/>
              </a:solidFill>
              <a:effectLst/>
              <a:latin typeface="Arial" pitchFamily="34" charset="0"/>
            </a:endParaRPr>
          </a:p>
        </p:txBody>
      </p:sp>
      <p:sp>
        <p:nvSpPr>
          <p:cNvPr id="33" name="Rectangle 32"/>
          <p:cNvSpPr>
            <a:spLocks noChangeArrowheads="1"/>
          </p:cNvSpPr>
          <p:nvPr/>
        </p:nvSpPr>
        <p:spPr bwMode="gray">
          <a:xfrm>
            <a:off x="0" y="1600200"/>
            <a:ext cx="3931665" cy="1876742"/>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17145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Provision of </a:t>
            </a:r>
            <a:r>
              <a:rPr lang="en-US" sz="1200" dirty="0">
                <a:latin typeface="Arial" pitchFamily="34" charset="0"/>
              </a:rPr>
              <a:t>benefits to some or all of the population</a:t>
            </a:r>
          </a:p>
          <a:p>
            <a:pPr marL="628650" lvl="1" indent="-171450" fontAlgn="base">
              <a:spcBef>
                <a:spcPct val="0"/>
              </a:spcBef>
              <a:spcAft>
                <a:spcPct val="0"/>
              </a:spcAft>
              <a:buClr>
                <a:srgbClr val="C00000"/>
              </a:buClr>
              <a:buFont typeface="Wingdings" panose="05000000000000000000" pitchFamily="2" charset="2"/>
              <a:buChar char="§"/>
            </a:pPr>
            <a:r>
              <a:rPr lang="en-US" sz="1100" dirty="0" smtClean="0">
                <a:latin typeface="Arial" panose="020B0604020202020204" pitchFamily="34" charset="0"/>
                <a:cs typeface="Arial" panose="020B0604020202020204" pitchFamily="34" charset="0"/>
              </a:rPr>
              <a:t>Retirement benefits</a:t>
            </a:r>
            <a:endParaRPr lang="en-US" sz="1100" dirty="0">
              <a:latin typeface="Arial" panose="020B0604020202020204" pitchFamily="34" charset="0"/>
              <a:cs typeface="Arial" panose="020B0604020202020204" pitchFamily="34" charset="0"/>
            </a:endParaRPr>
          </a:p>
          <a:p>
            <a:pPr marL="628650" lvl="1" indent="-171450" fontAlgn="base">
              <a:spcBef>
                <a:spcPct val="0"/>
              </a:spcBef>
              <a:spcAft>
                <a:spcPct val="0"/>
              </a:spcAft>
              <a:buClr>
                <a:srgbClr val="C00000"/>
              </a:buClr>
              <a:buFont typeface="Wingdings" panose="05000000000000000000" pitchFamily="2" charset="2"/>
              <a:buChar char="§"/>
            </a:pPr>
            <a:r>
              <a:rPr lang="en-US" sz="1100" dirty="0" smtClean="0">
                <a:latin typeface="Arial" pitchFamily="34" charset="0"/>
              </a:rPr>
              <a:t>Medical benefits</a:t>
            </a:r>
          </a:p>
          <a:p>
            <a:pPr marL="628650" lvl="1" indent="-171450" fontAlgn="base">
              <a:spcBef>
                <a:spcPct val="0"/>
              </a:spcBef>
              <a:spcAft>
                <a:spcPct val="0"/>
              </a:spcAft>
              <a:buClr>
                <a:srgbClr val="C00000"/>
              </a:buClr>
              <a:buFont typeface="Wingdings" panose="05000000000000000000" pitchFamily="2" charset="2"/>
              <a:buChar char="§"/>
            </a:pPr>
            <a:r>
              <a:rPr lang="en-US" sz="1100" dirty="0" smtClean="0">
                <a:latin typeface="Arial" pitchFamily="34" charset="0"/>
                <a:cs typeface="Arial" panose="020B0604020202020204" pitchFamily="34" charset="0"/>
              </a:rPr>
              <a:t>Others</a:t>
            </a:r>
            <a:endParaRPr lang="en-US" sz="1200" dirty="0">
              <a:latin typeface="Arial" panose="020B0604020202020204" pitchFamily="34" charset="0"/>
              <a:cs typeface="Arial" panose="020B0604020202020204" pitchFamily="34" charset="0"/>
            </a:endParaRPr>
          </a:p>
          <a:p>
            <a:pPr marL="17145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Encouragement/compulsion </a:t>
            </a:r>
            <a:r>
              <a:rPr lang="en-US" sz="1200" dirty="0">
                <a:latin typeface="Arial" pitchFamily="34" charset="0"/>
              </a:rPr>
              <a:t>to </a:t>
            </a:r>
            <a:r>
              <a:rPr lang="en-US" sz="1200" dirty="0" smtClean="0">
                <a:latin typeface="Arial" pitchFamily="34" charset="0"/>
              </a:rPr>
              <a:t>provide </a:t>
            </a:r>
            <a:r>
              <a:rPr lang="en-US" sz="1200" dirty="0">
                <a:latin typeface="Arial" pitchFamily="34" charset="0"/>
              </a:rPr>
              <a:t>for retirement</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Regulation - to </a:t>
            </a:r>
            <a:r>
              <a:rPr lang="en-US" sz="1200" dirty="0">
                <a:latin typeface="Arial" pitchFamily="34" charset="0"/>
              </a:rPr>
              <a:t>ensure security for promises made or expectations </a:t>
            </a:r>
            <a:r>
              <a:rPr lang="en-US" sz="1200" dirty="0" smtClean="0">
                <a:latin typeface="Arial" pitchFamily="34" charset="0"/>
              </a:rPr>
              <a:t>created</a:t>
            </a:r>
            <a:endParaRPr lang="en-US" sz="1200" dirty="0">
              <a:latin typeface="Arial" pitchFamily="34" charset="0"/>
            </a:endParaRPr>
          </a:p>
          <a:p>
            <a:pPr marL="17145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Education</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Creating sustainable investment environment</a:t>
            </a:r>
          </a:p>
          <a:p>
            <a:pPr marL="628650" lvl="1" indent="-171450" fontAlgn="base">
              <a:spcBef>
                <a:spcPct val="0"/>
              </a:spcBef>
              <a:spcAft>
                <a:spcPct val="0"/>
              </a:spcAft>
              <a:buClr>
                <a:srgbClr val="C00000"/>
              </a:buClr>
              <a:buFont typeface="Wingdings" panose="05000000000000000000" pitchFamily="2" charset="2"/>
              <a:buChar char="§"/>
            </a:pPr>
            <a:r>
              <a:rPr lang="en-US" sz="1100" dirty="0">
                <a:latin typeface="Arial" pitchFamily="34" charset="0"/>
              </a:rPr>
              <a:t>Investing/ issuing in long term investment instruments</a:t>
            </a:r>
          </a:p>
          <a:p>
            <a:pPr marL="628650" lvl="1" indent="-171450" fontAlgn="base">
              <a:spcBef>
                <a:spcPct val="0"/>
              </a:spcBef>
              <a:spcAft>
                <a:spcPct val="0"/>
              </a:spcAft>
              <a:buClr>
                <a:srgbClr val="C00000"/>
              </a:buClr>
              <a:buFont typeface="Wingdings" panose="05000000000000000000" pitchFamily="2" charset="2"/>
              <a:buChar char="§"/>
            </a:pPr>
            <a:r>
              <a:rPr lang="en-US" sz="1100" dirty="0">
                <a:latin typeface="Arial" pitchFamily="34" charset="0"/>
              </a:rPr>
              <a:t>Investing/ issuing in longevity hedging products</a:t>
            </a:r>
          </a:p>
          <a:p>
            <a:pPr marL="628650" lvl="1" indent="-171450" fontAlgn="base">
              <a:spcBef>
                <a:spcPct val="0"/>
              </a:spcBef>
              <a:spcAft>
                <a:spcPct val="0"/>
              </a:spcAft>
              <a:buClr>
                <a:srgbClr val="C00000"/>
              </a:buClr>
              <a:buFont typeface="Wingdings" panose="05000000000000000000" pitchFamily="2" charset="2"/>
              <a:buChar char="§"/>
            </a:pPr>
            <a:r>
              <a:rPr lang="en-US" sz="1100" dirty="0">
                <a:latin typeface="Arial" pitchFamily="34" charset="0"/>
              </a:rPr>
              <a:t>Investment in real assets </a:t>
            </a:r>
          </a:p>
        </p:txBody>
      </p:sp>
      <p:sp>
        <p:nvSpPr>
          <p:cNvPr id="43" name="Rectangle 25"/>
          <p:cNvSpPr>
            <a:spLocks noChangeArrowheads="1"/>
          </p:cNvSpPr>
          <p:nvPr/>
        </p:nvSpPr>
        <p:spPr bwMode="gray">
          <a:xfrm>
            <a:off x="6934200" y="1277672"/>
            <a:ext cx="1638480" cy="354060"/>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C00000"/>
                </a:solidFill>
                <a:effectLst/>
                <a:latin typeface="Arial" pitchFamily="34" charset="0"/>
              </a:rPr>
              <a:t>Key concerns</a:t>
            </a:r>
            <a:endParaRPr kumimoji="0" lang="en-GB" sz="1800" b="0" i="0" u="none" strike="noStrike" cap="none" normalizeH="0" baseline="0" dirty="0" smtClean="0">
              <a:ln>
                <a:noFill/>
              </a:ln>
              <a:solidFill>
                <a:srgbClr val="C00000"/>
              </a:solidFill>
              <a:effectLst/>
              <a:latin typeface="Arial" pitchFamily="34" charset="0"/>
            </a:endParaRPr>
          </a:p>
        </p:txBody>
      </p:sp>
      <p:pic>
        <p:nvPicPr>
          <p:cNvPr id="48" name="Picture 47"/>
          <p:cNvPicPr>
            <a:picLocks noChangeAspect="1"/>
          </p:cNvPicPr>
          <p:nvPr/>
        </p:nvPicPr>
        <p:blipFill>
          <a:blip r:embed="rId6"/>
          <a:stretch>
            <a:fillRect/>
          </a:stretch>
        </p:blipFill>
        <p:spPr>
          <a:xfrm>
            <a:off x="8382000" y="1226059"/>
            <a:ext cx="641132" cy="602741"/>
          </a:xfrm>
          <a:prstGeom prst="rect">
            <a:avLst/>
          </a:prstGeom>
        </p:spPr>
      </p:pic>
      <p:sp>
        <p:nvSpPr>
          <p:cNvPr id="59" name="Rectangle 25"/>
          <p:cNvSpPr>
            <a:spLocks noChangeArrowheads="1"/>
          </p:cNvSpPr>
          <p:nvPr/>
        </p:nvSpPr>
        <p:spPr bwMode="gray">
          <a:xfrm>
            <a:off x="6934200" y="4103392"/>
            <a:ext cx="1638480" cy="354060"/>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lvl="0" fontAlgn="base">
              <a:spcBef>
                <a:spcPct val="0"/>
              </a:spcBef>
              <a:spcAft>
                <a:spcPct val="0"/>
              </a:spcAft>
            </a:pPr>
            <a:r>
              <a:rPr lang="en-GB" sz="1600" b="1" dirty="0" smtClean="0">
                <a:solidFill>
                  <a:srgbClr val="C00000"/>
                </a:solidFill>
                <a:latin typeface="Arial" pitchFamily="34" charset="0"/>
              </a:rPr>
              <a:t>Financing </a:t>
            </a:r>
            <a:endParaRPr lang="en-GB" sz="1600" b="1" dirty="0">
              <a:solidFill>
                <a:srgbClr val="C00000"/>
              </a:solidFill>
              <a:latin typeface="Arial" pitchFamily="34" charset="0"/>
            </a:endParaRPr>
          </a:p>
        </p:txBody>
      </p:sp>
      <p:pic>
        <p:nvPicPr>
          <p:cNvPr id="70" name="Picture 69"/>
          <p:cNvPicPr>
            <a:picLocks noChangeAspect="1"/>
          </p:cNvPicPr>
          <p:nvPr/>
        </p:nvPicPr>
        <p:blipFill rotWithShape="1">
          <a:blip r:embed="rId7"/>
          <a:srcRect l="6144" t="10391" r="10529" b="36797"/>
          <a:stretch/>
        </p:blipFill>
        <p:spPr>
          <a:xfrm>
            <a:off x="8161231" y="4036822"/>
            <a:ext cx="677969" cy="428191"/>
          </a:xfrm>
          <a:prstGeom prst="rect">
            <a:avLst/>
          </a:prstGeom>
        </p:spPr>
      </p:pic>
      <p:sp>
        <p:nvSpPr>
          <p:cNvPr id="72" name="Rectangle 71"/>
          <p:cNvSpPr/>
          <p:nvPr/>
        </p:nvSpPr>
        <p:spPr>
          <a:xfrm>
            <a:off x="4572000" y="5777805"/>
            <a:ext cx="4572000" cy="276999"/>
          </a:xfrm>
          <a:prstGeom prst="rect">
            <a:avLst/>
          </a:prstGeom>
        </p:spPr>
        <p:txBody>
          <a:bodyPr>
            <a:spAutoFit/>
          </a:bodyPr>
          <a:lstStyle/>
          <a:p>
            <a:pPr marL="171450" indent="-171450" fontAlgn="base">
              <a:spcBef>
                <a:spcPct val="0"/>
              </a:spcBef>
              <a:spcAft>
                <a:spcPct val="0"/>
              </a:spcAft>
              <a:buClr>
                <a:srgbClr val="C00000"/>
              </a:buClr>
              <a:buFont typeface="Wingdings" panose="05000000000000000000" pitchFamily="2" charset="2"/>
              <a:buChar char="§"/>
            </a:pPr>
            <a:endParaRPr lang="en-US" sz="1200" dirty="0">
              <a:solidFill>
                <a:prstClr val="black"/>
              </a:solidFill>
              <a:latin typeface="Arial" pitchFamily="34" charset="0"/>
            </a:endParaRPr>
          </a:p>
        </p:txBody>
      </p:sp>
      <p:sp>
        <p:nvSpPr>
          <p:cNvPr id="27" name="Rectangle 25"/>
          <p:cNvSpPr>
            <a:spLocks noChangeArrowheads="1"/>
          </p:cNvSpPr>
          <p:nvPr/>
        </p:nvSpPr>
        <p:spPr bwMode="gray">
          <a:xfrm>
            <a:off x="632043" y="4097257"/>
            <a:ext cx="3984625" cy="315922"/>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lvl="0" fontAlgn="base">
              <a:spcBef>
                <a:spcPct val="0"/>
              </a:spcBef>
              <a:spcAft>
                <a:spcPct val="0"/>
              </a:spcAft>
            </a:pPr>
            <a:r>
              <a:rPr lang="en-GB" sz="1600" b="1" dirty="0">
                <a:solidFill>
                  <a:srgbClr val="C00000"/>
                </a:solidFill>
                <a:latin typeface="Arial" pitchFamily="34" charset="0"/>
              </a:rPr>
              <a:t>Key </a:t>
            </a:r>
            <a:r>
              <a:rPr lang="en-GB" sz="1600" b="1" dirty="0" smtClean="0">
                <a:solidFill>
                  <a:srgbClr val="C00000"/>
                </a:solidFill>
                <a:latin typeface="Arial" pitchFamily="34" charset="0"/>
              </a:rPr>
              <a:t>risks</a:t>
            </a:r>
            <a:endParaRPr lang="en-GB" sz="1600" b="1" dirty="0">
              <a:solidFill>
                <a:srgbClr val="C00000"/>
              </a:solidFill>
              <a:latin typeface="Arial" pitchFamily="34" charset="0"/>
            </a:endParaRPr>
          </a:p>
        </p:txBody>
      </p:sp>
    </p:spTree>
    <p:extLst>
      <p:ext uri="{BB962C8B-B14F-4D97-AF65-F5344CB8AC3E}">
        <p14:creationId xmlns:p14="http://schemas.microsoft.com/office/powerpoint/2010/main" val="243452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p:cNvPicPr>
            <a:picLocks noChangeAspect="1"/>
          </p:cNvPicPr>
          <p:nvPr/>
        </p:nvPicPr>
        <p:blipFill>
          <a:blip r:embed="rId3"/>
          <a:stretch>
            <a:fillRect/>
          </a:stretch>
        </p:blipFill>
        <p:spPr>
          <a:xfrm>
            <a:off x="197944" y="3999480"/>
            <a:ext cx="481842" cy="665666"/>
          </a:xfrm>
          <a:prstGeom prst="rect">
            <a:avLst/>
          </a:prstGeom>
        </p:spPr>
      </p:pic>
      <p:pic>
        <p:nvPicPr>
          <p:cNvPr id="42" name="Picture 41"/>
          <p:cNvPicPr>
            <a:picLocks noChangeAspect="1"/>
          </p:cNvPicPr>
          <p:nvPr/>
        </p:nvPicPr>
        <p:blipFill>
          <a:blip r:embed="rId4"/>
          <a:stretch>
            <a:fillRect/>
          </a:stretch>
        </p:blipFill>
        <p:spPr>
          <a:xfrm>
            <a:off x="-5856" y="1066550"/>
            <a:ext cx="867717" cy="917525"/>
          </a:xfrm>
          <a:prstGeom prst="rect">
            <a:avLst/>
          </a:prstGeom>
        </p:spPr>
      </p:pic>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a:xfrm>
            <a:off x="6934200" y="6492875"/>
            <a:ext cx="2133600" cy="365125"/>
          </a:xfrm>
        </p:spPr>
        <p:txBody>
          <a:bodyPr/>
          <a:lstStyle/>
          <a:p>
            <a:fld id="{1A13C416-6B76-4DFF-BC13-59A396451C72}" type="slidenum">
              <a:rPr lang="en-US" smtClean="0"/>
              <a:pPr/>
              <a:t>12</a:t>
            </a:fld>
            <a:endParaRPr lang="en-US" dirty="0"/>
          </a:p>
        </p:txBody>
      </p:sp>
      <p:sp>
        <p:nvSpPr>
          <p:cNvPr id="7" name="Text Placeholder 1"/>
          <p:cNvSpPr txBox="1">
            <a:spLocks/>
          </p:cNvSpPr>
          <p:nvPr/>
        </p:nvSpPr>
        <p:spPr>
          <a:xfrm>
            <a:off x="304800" y="304800"/>
            <a:ext cx="8534400" cy="609600"/>
          </a:xfrm>
          <a:prstGeom prst="rect">
            <a:avLst/>
          </a:prstGeom>
        </p:spPr>
        <p:txBody>
          <a:bodyPr/>
          <a:lstStyle/>
          <a:p>
            <a:pPr marL="342900" lvl="0" indent="-342900" eaLnBrk="0" fontAlgn="base" hangingPunct="0">
              <a:spcBef>
                <a:spcPct val="20000"/>
              </a:spcBef>
              <a:spcAft>
                <a:spcPct val="0"/>
              </a:spcAft>
              <a:defRPr/>
            </a:pPr>
            <a:r>
              <a:rPr lang="en-US" sz="3200" b="1" dirty="0" smtClean="0">
                <a:solidFill>
                  <a:schemeClr val="tx2"/>
                </a:solidFill>
                <a:latin typeface="Garamond" pitchFamily="18" charset="0"/>
              </a:rPr>
              <a:t>Provision for p</a:t>
            </a:r>
            <a:r>
              <a:rPr lang="en-US" sz="3200" b="1" dirty="0">
                <a:solidFill>
                  <a:schemeClr val="tx2"/>
                </a:solidFill>
                <a:latin typeface="Garamond" pitchFamily="18" charset="0"/>
              </a:rPr>
              <a:t>ost-retiral needs </a:t>
            </a:r>
            <a:r>
              <a:rPr lang="en-US" sz="3200" b="1" dirty="0" smtClean="0">
                <a:solidFill>
                  <a:schemeClr val="tx2"/>
                </a:solidFill>
                <a:latin typeface="Garamond" pitchFamily="18" charset="0"/>
              </a:rPr>
              <a:t>- Government</a:t>
            </a:r>
            <a:endParaRPr lang="en-US" sz="3200" b="1" dirty="0">
              <a:solidFill>
                <a:schemeClr val="tx2"/>
              </a:solidFill>
              <a:latin typeface="Garamond" pitchFamily="18" charset="0"/>
            </a:endParaRPr>
          </a:p>
        </p:txBody>
      </p:sp>
      <p:sp>
        <p:nvSpPr>
          <p:cNvPr id="26" name="Line 47"/>
          <p:cNvSpPr>
            <a:spLocks noChangeShapeType="1"/>
          </p:cNvSpPr>
          <p:nvPr/>
        </p:nvSpPr>
        <p:spPr bwMode="auto">
          <a:xfrm flipH="1">
            <a:off x="0" y="3968444"/>
            <a:ext cx="9067800" cy="12427"/>
          </a:xfrm>
          <a:prstGeom prst="line">
            <a:avLst/>
          </a:prstGeom>
          <a:noFill/>
          <a:ln w="12700">
            <a:solidFill>
              <a:schemeClr val="bg1">
                <a:lumMod val="65000"/>
              </a:schemeClr>
            </a:solidFill>
            <a:prstDash val="dash"/>
            <a:round/>
            <a:headEnd/>
            <a:tailEnd/>
          </a:ln>
        </p:spPr>
        <p:txBody>
          <a:bodyPr vert="horz" wrap="square" lIns="0" tIns="45720" rIns="91440" bIns="45720" numCol="1" anchor="ctr" anchorCtr="0" compatLnSpc="1">
            <a:prstTxWarp prst="textNoShape">
              <a:avLst/>
            </a:prstTxWarp>
          </a:bodyPr>
          <a:lstStyle/>
          <a:p>
            <a:endParaRPr lang="en-GB" dirty="0"/>
          </a:p>
        </p:txBody>
      </p:sp>
      <p:sp>
        <p:nvSpPr>
          <p:cNvPr id="24" name="Line 47"/>
          <p:cNvSpPr>
            <a:spLocks noChangeShapeType="1"/>
          </p:cNvSpPr>
          <p:nvPr/>
        </p:nvSpPr>
        <p:spPr bwMode="auto">
          <a:xfrm>
            <a:off x="4312208" y="1337945"/>
            <a:ext cx="0" cy="5520055"/>
          </a:xfrm>
          <a:prstGeom prst="line">
            <a:avLst/>
          </a:prstGeom>
          <a:noFill/>
          <a:ln w="12700">
            <a:solidFill>
              <a:schemeClr val="bg1">
                <a:lumMod val="65000"/>
              </a:schemeClr>
            </a:solidFill>
            <a:prstDash val="dash"/>
            <a:round/>
            <a:headEnd/>
            <a:tailEnd/>
          </a:ln>
        </p:spPr>
        <p:txBody>
          <a:bodyPr vert="horz" wrap="square" lIns="0" tIns="45720" rIns="91440" bIns="45720" numCol="1" anchor="ctr" anchorCtr="0" compatLnSpc="1">
            <a:prstTxWarp prst="textNoShape">
              <a:avLst/>
            </a:prstTxWarp>
          </a:bodyPr>
          <a:lstStyle/>
          <a:p>
            <a:endParaRPr lang="en-GB" dirty="0"/>
          </a:p>
        </p:txBody>
      </p:sp>
      <p:grpSp>
        <p:nvGrpSpPr>
          <p:cNvPr id="8" name="Group 7"/>
          <p:cNvGrpSpPr/>
          <p:nvPr/>
        </p:nvGrpSpPr>
        <p:grpSpPr>
          <a:xfrm>
            <a:off x="3810000" y="2286000"/>
            <a:ext cx="1016667" cy="2469932"/>
            <a:chOff x="4012533" y="2286000"/>
            <a:chExt cx="1016667" cy="2469932"/>
          </a:xfrm>
        </p:grpSpPr>
        <p:sp>
          <p:nvSpPr>
            <p:cNvPr id="2" name="Rounded Rectangle 1"/>
            <p:cNvSpPr/>
            <p:nvPr/>
          </p:nvSpPr>
          <p:spPr>
            <a:xfrm>
              <a:off x="4022834" y="2286000"/>
              <a:ext cx="914400" cy="2438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4050342" y="2364830"/>
              <a:ext cx="886892" cy="878386"/>
            </a:xfrm>
            <a:prstGeom prst="ellipse">
              <a:avLst/>
            </a:pr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pic>
          <p:nvPicPr>
            <p:cNvPr id="30" name="Picture 29"/>
            <p:cNvPicPr>
              <a:picLocks noChangeAspect="1"/>
            </p:cNvPicPr>
            <p:nvPr/>
          </p:nvPicPr>
          <p:blipFill rotWithShape="1">
            <a:blip r:embed="rId5"/>
            <a:srcRect l="5626" t="33033" r="68170" b="16077"/>
            <a:stretch/>
          </p:blipFill>
          <p:spPr>
            <a:xfrm>
              <a:off x="4012533" y="3260834"/>
              <a:ext cx="1016667" cy="1495098"/>
            </a:xfrm>
            <a:prstGeom prst="rect">
              <a:avLst/>
            </a:prstGeom>
          </p:spPr>
        </p:pic>
      </p:grpSp>
      <p:sp>
        <p:nvSpPr>
          <p:cNvPr id="31" name="Rectangle 30"/>
          <p:cNvSpPr/>
          <p:nvPr/>
        </p:nvSpPr>
        <p:spPr>
          <a:xfrm>
            <a:off x="3792786" y="2648684"/>
            <a:ext cx="1015021" cy="261610"/>
          </a:xfrm>
          <a:prstGeom prst="rect">
            <a:avLst/>
          </a:prstGeom>
        </p:spPr>
        <p:txBody>
          <a:bodyPr wrap="none">
            <a:spAutoFit/>
          </a:bodyPr>
          <a:lstStyle/>
          <a:p>
            <a:pPr algn="ctr"/>
            <a:r>
              <a:rPr lang="en-US" sz="1100" b="1" dirty="0" smtClean="0">
                <a:solidFill>
                  <a:schemeClr val="bg1"/>
                </a:solidFill>
                <a:latin typeface="Arial" panose="020B0604020202020204" pitchFamily="34" charset="0"/>
                <a:cs typeface="Arial" panose="020B0604020202020204" pitchFamily="34" charset="0"/>
              </a:rPr>
              <a:t>Government</a:t>
            </a:r>
            <a:endParaRPr lang="en-US" sz="1100" b="1" dirty="0">
              <a:solidFill>
                <a:schemeClr val="bg1"/>
              </a:solidFill>
              <a:latin typeface="Arial" panose="020B0604020202020204" pitchFamily="34" charset="0"/>
              <a:cs typeface="Arial" panose="020B0604020202020204" pitchFamily="34" charset="0"/>
            </a:endParaRPr>
          </a:p>
        </p:txBody>
      </p:sp>
      <p:sp>
        <p:nvSpPr>
          <p:cNvPr id="32" name="Rectangle 25"/>
          <p:cNvSpPr>
            <a:spLocks noChangeArrowheads="1"/>
          </p:cNvSpPr>
          <p:nvPr/>
        </p:nvSpPr>
        <p:spPr bwMode="gray">
          <a:xfrm>
            <a:off x="632043" y="1284278"/>
            <a:ext cx="3984625" cy="315922"/>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C00000"/>
                </a:solidFill>
                <a:effectLst/>
                <a:latin typeface="Arial" pitchFamily="34" charset="0"/>
              </a:rPr>
              <a:t>Role and Responsibility</a:t>
            </a:r>
            <a:endParaRPr kumimoji="0" lang="en-GB" sz="1800" b="0" i="0" u="none" strike="noStrike" cap="none" normalizeH="0" baseline="0" dirty="0" smtClean="0">
              <a:ln>
                <a:noFill/>
              </a:ln>
              <a:solidFill>
                <a:srgbClr val="C00000"/>
              </a:solidFill>
              <a:effectLst/>
              <a:latin typeface="Arial" pitchFamily="34" charset="0"/>
            </a:endParaRPr>
          </a:p>
        </p:txBody>
      </p:sp>
      <p:sp>
        <p:nvSpPr>
          <p:cNvPr id="33" name="Rectangle 32"/>
          <p:cNvSpPr>
            <a:spLocks noChangeArrowheads="1"/>
          </p:cNvSpPr>
          <p:nvPr/>
        </p:nvSpPr>
        <p:spPr bwMode="gray">
          <a:xfrm>
            <a:off x="0" y="1600200"/>
            <a:ext cx="3931665" cy="1876742"/>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17145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Provision of </a:t>
            </a:r>
            <a:r>
              <a:rPr lang="en-US" sz="1200" dirty="0">
                <a:latin typeface="Arial" pitchFamily="34" charset="0"/>
              </a:rPr>
              <a:t>benefits to some or all of the population</a:t>
            </a:r>
          </a:p>
          <a:p>
            <a:pPr marL="628650" lvl="1" indent="-171450" fontAlgn="base">
              <a:spcBef>
                <a:spcPct val="0"/>
              </a:spcBef>
              <a:spcAft>
                <a:spcPct val="0"/>
              </a:spcAft>
              <a:buClr>
                <a:srgbClr val="C00000"/>
              </a:buClr>
              <a:buFont typeface="Wingdings" panose="05000000000000000000" pitchFamily="2" charset="2"/>
              <a:buChar char="§"/>
            </a:pPr>
            <a:r>
              <a:rPr lang="en-US" sz="1100" dirty="0" smtClean="0">
                <a:latin typeface="Arial" panose="020B0604020202020204" pitchFamily="34" charset="0"/>
                <a:cs typeface="Arial" panose="020B0604020202020204" pitchFamily="34" charset="0"/>
              </a:rPr>
              <a:t>Retirement benefits</a:t>
            </a:r>
            <a:endParaRPr lang="en-US" sz="1100" dirty="0">
              <a:latin typeface="Arial" panose="020B0604020202020204" pitchFamily="34" charset="0"/>
              <a:cs typeface="Arial" panose="020B0604020202020204" pitchFamily="34" charset="0"/>
            </a:endParaRPr>
          </a:p>
          <a:p>
            <a:pPr marL="628650" lvl="1" indent="-171450" fontAlgn="base">
              <a:spcBef>
                <a:spcPct val="0"/>
              </a:spcBef>
              <a:spcAft>
                <a:spcPct val="0"/>
              </a:spcAft>
              <a:buClr>
                <a:srgbClr val="C00000"/>
              </a:buClr>
              <a:buFont typeface="Wingdings" panose="05000000000000000000" pitchFamily="2" charset="2"/>
              <a:buChar char="§"/>
            </a:pPr>
            <a:r>
              <a:rPr lang="en-US" sz="1100" dirty="0" smtClean="0">
                <a:latin typeface="Arial" pitchFamily="34" charset="0"/>
              </a:rPr>
              <a:t>Medical benefits</a:t>
            </a:r>
          </a:p>
          <a:p>
            <a:pPr marL="628650" lvl="1" indent="-171450" fontAlgn="base">
              <a:spcBef>
                <a:spcPct val="0"/>
              </a:spcBef>
              <a:spcAft>
                <a:spcPct val="0"/>
              </a:spcAft>
              <a:buClr>
                <a:srgbClr val="C00000"/>
              </a:buClr>
              <a:buFont typeface="Wingdings" panose="05000000000000000000" pitchFamily="2" charset="2"/>
              <a:buChar char="§"/>
            </a:pPr>
            <a:r>
              <a:rPr lang="en-US" sz="1100" dirty="0" smtClean="0">
                <a:latin typeface="Arial" pitchFamily="34" charset="0"/>
                <a:cs typeface="Arial" panose="020B0604020202020204" pitchFamily="34" charset="0"/>
              </a:rPr>
              <a:t>Others</a:t>
            </a:r>
            <a:endParaRPr lang="en-US" sz="1200" dirty="0">
              <a:latin typeface="Arial" panose="020B0604020202020204" pitchFamily="34" charset="0"/>
              <a:cs typeface="Arial" panose="020B0604020202020204" pitchFamily="34" charset="0"/>
            </a:endParaRPr>
          </a:p>
          <a:p>
            <a:pPr marL="17145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Encouragement/compulsion </a:t>
            </a:r>
            <a:r>
              <a:rPr lang="en-US" sz="1200" dirty="0">
                <a:latin typeface="Arial" pitchFamily="34" charset="0"/>
              </a:rPr>
              <a:t>to </a:t>
            </a:r>
            <a:r>
              <a:rPr lang="en-US" sz="1200" dirty="0" smtClean="0">
                <a:latin typeface="Arial" pitchFamily="34" charset="0"/>
              </a:rPr>
              <a:t>provide </a:t>
            </a:r>
            <a:r>
              <a:rPr lang="en-US" sz="1200" dirty="0">
                <a:latin typeface="Arial" pitchFamily="34" charset="0"/>
              </a:rPr>
              <a:t>for retirement</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Regulation - to </a:t>
            </a:r>
            <a:r>
              <a:rPr lang="en-US" sz="1200" dirty="0">
                <a:latin typeface="Arial" pitchFamily="34" charset="0"/>
              </a:rPr>
              <a:t>ensure security for promises made or expectations </a:t>
            </a:r>
            <a:r>
              <a:rPr lang="en-US" sz="1200" dirty="0" smtClean="0">
                <a:latin typeface="Arial" pitchFamily="34" charset="0"/>
              </a:rPr>
              <a:t>created</a:t>
            </a:r>
            <a:endParaRPr lang="en-US" sz="1200" dirty="0">
              <a:latin typeface="Arial" pitchFamily="34" charset="0"/>
            </a:endParaRPr>
          </a:p>
          <a:p>
            <a:pPr marL="17145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Education</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Creating sustainable investment environment</a:t>
            </a:r>
          </a:p>
          <a:p>
            <a:pPr marL="628650" lvl="1" indent="-171450" fontAlgn="base">
              <a:spcBef>
                <a:spcPct val="0"/>
              </a:spcBef>
              <a:spcAft>
                <a:spcPct val="0"/>
              </a:spcAft>
              <a:buClr>
                <a:srgbClr val="C00000"/>
              </a:buClr>
              <a:buFont typeface="Wingdings" panose="05000000000000000000" pitchFamily="2" charset="2"/>
              <a:buChar char="§"/>
            </a:pPr>
            <a:r>
              <a:rPr lang="en-US" sz="1100" dirty="0">
                <a:latin typeface="Arial" pitchFamily="34" charset="0"/>
              </a:rPr>
              <a:t>Investing/ issuing in long term investment instruments</a:t>
            </a:r>
          </a:p>
          <a:p>
            <a:pPr marL="628650" lvl="1" indent="-171450" fontAlgn="base">
              <a:spcBef>
                <a:spcPct val="0"/>
              </a:spcBef>
              <a:spcAft>
                <a:spcPct val="0"/>
              </a:spcAft>
              <a:buClr>
                <a:srgbClr val="C00000"/>
              </a:buClr>
              <a:buFont typeface="Wingdings" panose="05000000000000000000" pitchFamily="2" charset="2"/>
              <a:buChar char="§"/>
            </a:pPr>
            <a:r>
              <a:rPr lang="en-US" sz="1100" dirty="0">
                <a:latin typeface="Arial" pitchFamily="34" charset="0"/>
              </a:rPr>
              <a:t>Investing/ issuing in longevity hedging products</a:t>
            </a:r>
          </a:p>
          <a:p>
            <a:pPr marL="628650" lvl="1" indent="-171450" fontAlgn="base">
              <a:spcBef>
                <a:spcPct val="0"/>
              </a:spcBef>
              <a:spcAft>
                <a:spcPct val="0"/>
              </a:spcAft>
              <a:buClr>
                <a:srgbClr val="C00000"/>
              </a:buClr>
              <a:buFont typeface="Wingdings" panose="05000000000000000000" pitchFamily="2" charset="2"/>
              <a:buChar char="§"/>
            </a:pPr>
            <a:r>
              <a:rPr lang="en-US" sz="1100" dirty="0">
                <a:latin typeface="Arial" pitchFamily="34" charset="0"/>
              </a:rPr>
              <a:t>Investment in real assets </a:t>
            </a:r>
          </a:p>
        </p:txBody>
      </p:sp>
      <p:sp>
        <p:nvSpPr>
          <p:cNvPr id="43" name="Rectangle 25"/>
          <p:cNvSpPr>
            <a:spLocks noChangeArrowheads="1"/>
          </p:cNvSpPr>
          <p:nvPr/>
        </p:nvSpPr>
        <p:spPr bwMode="gray">
          <a:xfrm>
            <a:off x="6934200" y="1277672"/>
            <a:ext cx="1638480" cy="354060"/>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C00000"/>
                </a:solidFill>
                <a:effectLst/>
                <a:latin typeface="Arial" pitchFamily="34" charset="0"/>
              </a:rPr>
              <a:t>Key concerns</a:t>
            </a:r>
            <a:endParaRPr kumimoji="0" lang="en-GB" sz="1800" b="0" i="0" u="none" strike="noStrike" cap="none" normalizeH="0" baseline="0" dirty="0" smtClean="0">
              <a:ln>
                <a:noFill/>
              </a:ln>
              <a:solidFill>
                <a:srgbClr val="C00000"/>
              </a:solidFill>
              <a:effectLst/>
              <a:latin typeface="Arial" pitchFamily="34" charset="0"/>
            </a:endParaRPr>
          </a:p>
        </p:txBody>
      </p:sp>
      <p:pic>
        <p:nvPicPr>
          <p:cNvPr id="48" name="Picture 47"/>
          <p:cNvPicPr>
            <a:picLocks noChangeAspect="1"/>
          </p:cNvPicPr>
          <p:nvPr/>
        </p:nvPicPr>
        <p:blipFill>
          <a:blip r:embed="rId6"/>
          <a:stretch>
            <a:fillRect/>
          </a:stretch>
        </p:blipFill>
        <p:spPr>
          <a:xfrm>
            <a:off x="8382000" y="1226059"/>
            <a:ext cx="641132" cy="602741"/>
          </a:xfrm>
          <a:prstGeom prst="rect">
            <a:avLst/>
          </a:prstGeom>
        </p:spPr>
      </p:pic>
      <p:sp>
        <p:nvSpPr>
          <p:cNvPr id="59" name="Rectangle 25"/>
          <p:cNvSpPr>
            <a:spLocks noChangeArrowheads="1"/>
          </p:cNvSpPr>
          <p:nvPr/>
        </p:nvSpPr>
        <p:spPr bwMode="gray">
          <a:xfrm>
            <a:off x="6934200" y="4103392"/>
            <a:ext cx="1638480" cy="354060"/>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lvl="0" fontAlgn="base">
              <a:spcBef>
                <a:spcPct val="0"/>
              </a:spcBef>
              <a:spcAft>
                <a:spcPct val="0"/>
              </a:spcAft>
            </a:pPr>
            <a:r>
              <a:rPr lang="en-GB" sz="1600" b="1" dirty="0" smtClean="0">
                <a:solidFill>
                  <a:srgbClr val="C00000"/>
                </a:solidFill>
                <a:latin typeface="Arial" pitchFamily="34" charset="0"/>
              </a:rPr>
              <a:t>Financing </a:t>
            </a:r>
            <a:endParaRPr lang="en-GB" sz="1600" b="1" dirty="0">
              <a:solidFill>
                <a:srgbClr val="C00000"/>
              </a:solidFill>
              <a:latin typeface="Arial" pitchFamily="34" charset="0"/>
            </a:endParaRPr>
          </a:p>
        </p:txBody>
      </p:sp>
      <p:pic>
        <p:nvPicPr>
          <p:cNvPr id="70" name="Picture 69"/>
          <p:cNvPicPr>
            <a:picLocks noChangeAspect="1"/>
          </p:cNvPicPr>
          <p:nvPr/>
        </p:nvPicPr>
        <p:blipFill rotWithShape="1">
          <a:blip r:embed="rId7"/>
          <a:srcRect l="6144" t="10391" r="10529" b="36797"/>
          <a:stretch/>
        </p:blipFill>
        <p:spPr>
          <a:xfrm>
            <a:off x="8161231" y="4036822"/>
            <a:ext cx="677969" cy="428191"/>
          </a:xfrm>
          <a:prstGeom prst="rect">
            <a:avLst/>
          </a:prstGeom>
        </p:spPr>
      </p:pic>
      <p:sp>
        <p:nvSpPr>
          <p:cNvPr id="72" name="Rectangle 71"/>
          <p:cNvSpPr/>
          <p:nvPr/>
        </p:nvSpPr>
        <p:spPr>
          <a:xfrm>
            <a:off x="4572000" y="5777805"/>
            <a:ext cx="4572000" cy="276999"/>
          </a:xfrm>
          <a:prstGeom prst="rect">
            <a:avLst/>
          </a:prstGeom>
        </p:spPr>
        <p:txBody>
          <a:bodyPr>
            <a:spAutoFit/>
          </a:bodyPr>
          <a:lstStyle/>
          <a:p>
            <a:pPr marL="171450" indent="-171450" fontAlgn="base">
              <a:spcBef>
                <a:spcPct val="0"/>
              </a:spcBef>
              <a:spcAft>
                <a:spcPct val="0"/>
              </a:spcAft>
              <a:buClr>
                <a:srgbClr val="C00000"/>
              </a:buClr>
              <a:buFont typeface="Wingdings" panose="05000000000000000000" pitchFamily="2" charset="2"/>
              <a:buChar char="§"/>
            </a:pPr>
            <a:endParaRPr lang="en-US" sz="1200" dirty="0">
              <a:solidFill>
                <a:prstClr val="black"/>
              </a:solidFill>
              <a:latin typeface="Arial" pitchFamily="34" charset="0"/>
            </a:endParaRPr>
          </a:p>
        </p:txBody>
      </p:sp>
      <p:sp>
        <p:nvSpPr>
          <p:cNvPr id="27" name="Rectangle 25"/>
          <p:cNvSpPr>
            <a:spLocks noChangeArrowheads="1"/>
          </p:cNvSpPr>
          <p:nvPr/>
        </p:nvSpPr>
        <p:spPr bwMode="gray">
          <a:xfrm>
            <a:off x="632043" y="4097257"/>
            <a:ext cx="3984625" cy="315922"/>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lvl="0" fontAlgn="base">
              <a:spcBef>
                <a:spcPct val="0"/>
              </a:spcBef>
              <a:spcAft>
                <a:spcPct val="0"/>
              </a:spcAft>
            </a:pPr>
            <a:r>
              <a:rPr lang="en-GB" sz="1600" b="1" dirty="0">
                <a:solidFill>
                  <a:srgbClr val="C00000"/>
                </a:solidFill>
                <a:latin typeface="Arial" pitchFamily="34" charset="0"/>
              </a:rPr>
              <a:t>Key </a:t>
            </a:r>
            <a:r>
              <a:rPr lang="en-GB" sz="1600" b="1" dirty="0" smtClean="0">
                <a:solidFill>
                  <a:srgbClr val="C00000"/>
                </a:solidFill>
                <a:latin typeface="Arial" pitchFamily="34" charset="0"/>
              </a:rPr>
              <a:t>risks</a:t>
            </a:r>
            <a:endParaRPr lang="en-GB" sz="1600" b="1" dirty="0">
              <a:solidFill>
                <a:srgbClr val="C00000"/>
              </a:solidFill>
              <a:latin typeface="Arial" pitchFamily="34" charset="0"/>
            </a:endParaRPr>
          </a:p>
        </p:txBody>
      </p:sp>
      <p:grpSp>
        <p:nvGrpSpPr>
          <p:cNvPr id="22" name="Group 21"/>
          <p:cNvGrpSpPr/>
          <p:nvPr/>
        </p:nvGrpSpPr>
        <p:grpSpPr>
          <a:xfrm>
            <a:off x="-1" y="31533"/>
            <a:ext cx="9144001" cy="6810700"/>
            <a:chOff x="0" y="15767"/>
            <a:chExt cx="9144001" cy="6810700"/>
          </a:xfrm>
        </p:grpSpPr>
        <p:sp>
          <p:nvSpPr>
            <p:cNvPr id="23" name="Rectangle 22"/>
            <p:cNvSpPr/>
            <p:nvPr/>
          </p:nvSpPr>
          <p:spPr>
            <a:xfrm>
              <a:off x="0" y="15767"/>
              <a:ext cx="9144000" cy="2011660"/>
            </a:xfrm>
            <a:prstGeom prst="rect">
              <a:avLst/>
            </a:prstGeom>
            <a:solidFill>
              <a:schemeClr val="bg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0" y="2182912"/>
              <a:ext cx="9144000" cy="4643555"/>
            </a:xfrm>
            <a:prstGeom prst="rect">
              <a:avLst/>
            </a:prstGeom>
            <a:solidFill>
              <a:schemeClr val="bg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0" y="1965434"/>
              <a:ext cx="304800" cy="222222"/>
            </a:xfrm>
            <a:prstGeom prst="rect">
              <a:avLst/>
            </a:prstGeom>
            <a:solidFill>
              <a:schemeClr val="bg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34" name="Rectangle 33"/>
            <p:cNvSpPr/>
            <p:nvPr/>
          </p:nvSpPr>
          <p:spPr>
            <a:xfrm>
              <a:off x="3505199" y="2025761"/>
              <a:ext cx="5638802" cy="185665"/>
            </a:xfrm>
            <a:prstGeom prst="rect">
              <a:avLst/>
            </a:prstGeom>
            <a:solidFill>
              <a:schemeClr val="bg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grpSp>
      <p:sp>
        <p:nvSpPr>
          <p:cNvPr id="35" name="Rectangle 34"/>
          <p:cNvSpPr/>
          <p:nvPr/>
        </p:nvSpPr>
        <p:spPr>
          <a:xfrm>
            <a:off x="270165" y="2051508"/>
            <a:ext cx="3235034" cy="1705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p:cNvGrpSpPr/>
          <p:nvPr/>
        </p:nvGrpSpPr>
        <p:grpSpPr>
          <a:xfrm>
            <a:off x="3657600" y="2133600"/>
            <a:ext cx="3429000" cy="2590800"/>
            <a:chOff x="914400" y="1524000"/>
            <a:chExt cx="3429000" cy="2590800"/>
          </a:xfrm>
        </p:grpSpPr>
        <p:sp>
          <p:nvSpPr>
            <p:cNvPr id="37" name="Rounded Rectangular Callout 36"/>
            <p:cNvSpPr/>
            <p:nvPr/>
          </p:nvSpPr>
          <p:spPr>
            <a:xfrm>
              <a:off x="914400" y="1524000"/>
              <a:ext cx="3429000" cy="2590800"/>
            </a:xfrm>
            <a:prstGeom prst="wedgeRoundRectCallout">
              <a:avLst>
                <a:gd name="adj1" fmla="val -62657"/>
                <a:gd name="adj2" fmla="val -26496"/>
                <a:gd name="adj3" fmla="val 16667"/>
              </a:avLst>
            </a:prstGeom>
            <a:solidFill>
              <a:schemeClr val="bg1"/>
            </a:solidFill>
            <a:ln>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38" name="Group 37"/>
            <p:cNvGrpSpPr/>
            <p:nvPr/>
          </p:nvGrpSpPr>
          <p:grpSpPr>
            <a:xfrm>
              <a:off x="1143000" y="1676400"/>
              <a:ext cx="3046943" cy="2209800"/>
              <a:chOff x="5716056" y="4253345"/>
              <a:chExt cx="3046943" cy="2209800"/>
            </a:xfrm>
          </p:grpSpPr>
          <p:grpSp>
            <p:nvGrpSpPr>
              <p:cNvPr id="39" name="Group 38"/>
              <p:cNvGrpSpPr/>
              <p:nvPr/>
            </p:nvGrpSpPr>
            <p:grpSpPr>
              <a:xfrm>
                <a:off x="5716056" y="4253345"/>
                <a:ext cx="3046943" cy="2209800"/>
                <a:chOff x="5716056" y="4343400"/>
                <a:chExt cx="3046943" cy="2209800"/>
              </a:xfrm>
            </p:grpSpPr>
            <p:grpSp>
              <p:nvGrpSpPr>
                <p:cNvPr id="47" name="Group 46"/>
                <p:cNvGrpSpPr/>
                <p:nvPr/>
              </p:nvGrpSpPr>
              <p:grpSpPr>
                <a:xfrm>
                  <a:off x="5791200" y="4489882"/>
                  <a:ext cx="1647470" cy="1938517"/>
                  <a:chOff x="4724400" y="4514273"/>
                  <a:chExt cx="1647470" cy="1938517"/>
                </a:xfrm>
              </p:grpSpPr>
              <p:pic>
                <p:nvPicPr>
                  <p:cNvPr id="57" name="Picture 56"/>
                  <p:cNvPicPr>
                    <a:picLocks noChangeAspect="1"/>
                  </p:cNvPicPr>
                  <p:nvPr/>
                </p:nvPicPr>
                <p:blipFill rotWithShape="1">
                  <a:blip r:embed="rId8"/>
                  <a:srcRect l="12822" r="74785"/>
                  <a:stretch/>
                </p:blipFill>
                <p:spPr>
                  <a:xfrm>
                    <a:off x="4724400" y="4520191"/>
                    <a:ext cx="533400" cy="1932599"/>
                  </a:xfrm>
                  <a:prstGeom prst="rect">
                    <a:avLst/>
                  </a:prstGeom>
                </p:spPr>
              </p:pic>
              <p:pic>
                <p:nvPicPr>
                  <p:cNvPr id="60" name="Picture 59"/>
                  <p:cNvPicPr>
                    <a:picLocks noChangeAspect="1"/>
                  </p:cNvPicPr>
                  <p:nvPr/>
                </p:nvPicPr>
                <p:blipFill rotWithShape="1">
                  <a:blip r:embed="rId8"/>
                  <a:srcRect l="43670" r="42167"/>
                  <a:stretch/>
                </p:blipFill>
                <p:spPr>
                  <a:xfrm>
                    <a:off x="5257800" y="4520191"/>
                    <a:ext cx="609600" cy="1932599"/>
                  </a:xfrm>
                  <a:prstGeom prst="rect">
                    <a:avLst/>
                  </a:prstGeom>
                </p:spPr>
              </p:pic>
              <p:pic>
                <p:nvPicPr>
                  <p:cNvPr id="61" name="Picture 60"/>
                  <p:cNvPicPr>
                    <a:picLocks noChangeAspect="1"/>
                  </p:cNvPicPr>
                  <p:nvPr/>
                </p:nvPicPr>
                <p:blipFill rotWithShape="1">
                  <a:blip r:embed="rId8"/>
                  <a:srcRect l="75215" r="12392"/>
                  <a:stretch/>
                </p:blipFill>
                <p:spPr>
                  <a:xfrm>
                    <a:off x="5838470" y="4514273"/>
                    <a:ext cx="533400" cy="1932599"/>
                  </a:xfrm>
                  <a:prstGeom prst="rect">
                    <a:avLst/>
                  </a:prstGeom>
                </p:spPr>
              </p:pic>
            </p:grpSp>
            <p:sp>
              <p:nvSpPr>
                <p:cNvPr id="49" name="Rectangle 48"/>
                <p:cNvSpPr/>
                <p:nvPr/>
              </p:nvSpPr>
              <p:spPr>
                <a:xfrm>
                  <a:off x="5716056" y="4376077"/>
                  <a:ext cx="2970744" cy="2177123"/>
                </a:xfrm>
                <a:prstGeom prst="rect">
                  <a:avLst/>
                </a:prstGeom>
                <a:noFill/>
                <a:ln w="1905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7391400" y="4343400"/>
                  <a:ext cx="1371599" cy="646331"/>
                </a:xfrm>
                <a:prstGeom prst="rect">
                  <a:avLst/>
                </a:prstGeom>
              </p:spPr>
              <p:txBody>
                <a:bodyPr wrap="square">
                  <a:spAutoFit/>
                </a:bodyPr>
                <a:lstStyle/>
                <a:p>
                  <a:r>
                    <a:rPr lang="en-US" sz="1200" b="1" dirty="0" smtClean="0">
                      <a:solidFill>
                        <a:srgbClr val="C00000"/>
                      </a:solidFill>
                      <a:latin typeface="Arial" panose="020B0604020202020204" pitchFamily="34" charset="0"/>
                      <a:cs typeface="Arial" panose="020B0604020202020204" pitchFamily="34" charset="0"/>
                    </a:rPr>
                    <a:t>2014 Health </a:t>
                  </a:r>
                  <a:r>
                    <a:rPr lang="en-US" sz="1200" b="1" dirty="0">
                      <a:solidFill>
                        <a:srgbClr val="C00000"/>
                      </a:solidFill>
                      <a:latin typeface="Arial" panose="020B0604020202020204" pitchFamily="34" charset="0"/>
                      <a:cs typeface="Arial" panose="020B0604020202020204" pitchFamily="34" charset="0"/>
                    </a:rPr>
                    <a:t>expenditure, total (% of GDP) </a:t>
                  </a:r>
                </a:p>
              </p:txBody>
            </p:sp>
            <p:sp>
              <p:nvSpPr>
                <p:cNvPr id="51" name="TextBox 50"/>
                <p:cNvSpPr txBox="1"/>
                <p:nvPr/>
              </p:nvSpPr>
              <p:spPr>
                <a:xfrm>
                  <a:off x="5809540" y="5410200"/>
                  <a:ext cx="534121" cy="276999"/>
                </a:xfrm>
                <a:prstGeom prst="rect">
                  <a:avLst/>
                </a:prstGeom>
                <a:solidFill>
                  <a:schemeClr val="bg1"/>
                </a:solidFill>
              </p:spPr>
              <p:txBody>
                <a:bodyPr wrap="none" rtlCol="0">
                  <a:spAutoFit/>
                </a:bodyPr>
                <a:lstStyle/>
                <a:p>
                  <a:r>
                    <a:rPr lang="en-US" sz="1200" b="1" dirty="0" smtClean="0">
                      <a:latin typeface="Arial" panose="020B0604020202020204" pitchFamily="34" charset="0"/>
                      <a:cs typeface="Arial" panose="020B0604020202020204" pitchFamily="34" charset="0"/>
                    </a:rPr>
                    <a:t>4.7%</a:t>
                  </a:r>
                  <a:endParaRPr lang="en-US" sz="1200" b="1" dirty="0">
                    <a:latin typeface="Arial" panose="020B0604020202020204" pitchFamily="34" charset="0"/>
                    <a:cs typeface="Arial" panose="020B0604020202020204" pitchFamily="34" charset="0"/>
                  </a:endParaRPr>
                </a:p>
              </p:txBody>
            </p:sp>
            <p:sp>
              <p:nvSpPr>
                <p:cNvPr id="52" name="TextBox 51"/>
                <p:cNvSpPr txBox="1"/>
                <p:nvPr/>
              </p:nvSpPr>
              <p:spPr>
                <a:xfrm>
                  <a:off x="6296778" y="4994499"/>
                  <a:ext cx="619080" cy="276999"/>
                </a:xfrm>
                <a:prstGeom prst="rect">
                  <a:avLst/>
                </a:prstGeom>
                <a:solidFill>
                  <a:schemeClr val="bg1"/>
                </a:solidFill>
              </p:spPr>
              <p:txBody>
                <a:bodyPr wrap="none" rtlCol="0">
                  <a:spAutoFit/>
                </a:bodyPr>
                <a:lstStyle/>
                <a:p>
                  <a:r>
                    <a:rPr lang="en-US" sz="1200" b="1" dirty="0" smtClean="0">
                      <a:latin typeface="Arial" panose="020B0604020202020204" pitchFamily="34" charset="0"/>
                      <a:cs typeface="Arial" panose="020B0604020202020204" pitchFamily="34" charset="0"/>
                    </a:rPr>
                    <a:t>10.0%</a:t>
                  </a:r>
                  <a:endParaRPr lang="en-US" sz="1200" b="1" dirty="0">
                    <a:latin typeface="Arial" panose="020B0604020202020204" pitchFamily="34" charset="0"/>
                    <a:cs typeface="Arial" panose="020B0604020202020204" pitchFamily="34" charset="0"/>
                  </a:endParaRPr>
                </a:p>
              </p:txBody>
            </p:sp>
            <p:sp>
              <p:nvSpPr>
                <p:cNvPr id="53" name="TextBox 52"/>
                <p:cNvSpPr txBox="1"/>
                <p:nvPr/>
              </p:nvSpPr>
              <p:spPr>
                <a:xfrm>
                  <a:off x="5764417" y="4419600"/>
                  <a:ext cx="1655913" cy="276999"/>
                </a:xfrm>
                <a:prstGeom prst="rect">
                  <a:avLst/>
                </a:prstGeom>
                <a:solidFill>
                  <a:schemeClr val="bg1"/>
                </a:solidFill>
              </p:spPr>
              <p:txBody>
                <a:bodyPr wrap="square" rtlCol="0">
                  <a:spAutoFit/>
                </a:bodyPr>
                <a:lstStyle/>
                <a:p>
                  <a:pPr algn="r"/>
                  <a:r>
                    <a:rPr lang="en-US" sz="1200" b="1" dirty="0" smtClean="0">
                      <a:latin typeface="Arial" panose="020B0604020202020204" pitchFamily="34" charset="0"/>
                      <a:cs typeface="Arial" panose="020B0604020202020204" pitchFamily="34" charset="0"/>
                    </a:rPr>
                    <a:t>17.1%</a:t>
                  </a:r>
                  <a:endParaRPr lang="en-US" sz="1200" b="1" dirty="0">
                    <a:latin typeface="Arial" panose="020B0604020202020204" pitchFamily="34" charset="0"/>
                    <a:cs typeface="Arial" panose="020B0604020202020204" pitchFamily="34" charset="0"/>
                  </a:endParaRPr>
                </a:p>
              </p:txBody>
            </p:sp>
            <p:sp>
              <p:nvSpPr>
                <p:cNvPr id="54" name="TextBox 53"/>
                <p:cNvSpPr txBox="1"/>
                <p:nvPr/>
              </p:nvSpPr>
              <p:spPr>
                <a:xfrm>
                  <a:off x="5791200" y="6158345"/>
                  <a:ext cx="545342" cy="276999"/>
                </a:xfrm>
                <a:prstGeom prst="rect">
                  <a:avLst/>
                </a:prstGeom>
                <a:solidFill>
                  <a:schemeClr val="bg1"/>
                </a:solidFill>
              </p:spPr>
              <p:txBody>
                <a:bodyPr wrap="none" rtlCol="0">
                  <a:spAutoFit/>
                </a:bodyPr>
                <a:lstStyle/>
                <a:p>
                  <a:r>
                    <a:rPr lang="en-US" sz="1200" b="1" dirty="0" smtClean="0">
                      <a:latin typeface="Arial" panose="020B0604020202020204" pitchFamily="34" charset="0"/>
                      <a:cs typeface="Arial" panose="020B0604020202020204" pitchFamily="34" charset="0"/>
                    </a:rPr>
                    <a:t>India</a:t>
                  </a:r>
                  <a:endParaRPr lang="en-US" sz="1200" b="1" dirty="0">
                    <a:latin typeface="Arial" panose="020B0604020202020204" pitchFamily="34" charset="0"/>
                    <a:cs typeface="Arial" panose="020B0604020202020204" pitchFamily="34" charset="0"/>
                  </a:endParaRPr>
                </a:p>
              </p:txBody>
            </p:sp>
            <p:sp>
              <p:nvSpPr>
                <p:cNvPr id="55" name="TextBox 54"/>
                <p:cNvSpPr txBox="1"/>
                <p:nvPr/>
              </p:nvSpPr>
              <p:spPr>
                <a:xfrm>
                  <a:off x="6336542" y="6158345"/>
                  <a:ext cx="665567" cy="276999"/>
                </a:xfrm>
                <a:prstGeom prst="rect">
                  <a:avLst/>
                </a:prstGeom>
                <a:solidFill>
                  <a:schemeClr val="bg1"/>
                </a:solidFill>
              </p:spPr>
              <p:txBody>
                <a:bodyPr wrap="none" rtlCol="0">
                  <a:spAutoFit/>
                </a:bodyPr>
                <a:lstStyle/>
                <a:p>
                  <a:r>
                    <a:rPr lang="en-US" sz="1200" b="1" dirty="0" smtClean="0">
                      <a:latin typeface="Arial" panose="020B0604020202020204" pitchFamily="34" charset="0"/>
                      <a:cs typeface="Arial" panose="020B0604020202020204" pitchFamily="34" charset="0"/>
                    </a:rPr>
                    <a:t>Global</a:t>
                  </a:r>
                  <a:endParaRPr lang="en-US" sz="1200" b="1" dirty="0">
                    <a:latin typeface="Arial" panose="020B0604020202020204" pitchFamily="34" charset="0"/>
                    <a:cs typeface="Arial" panose="020B0604020202020204" pitchFamily="34" charset="0"/>
                  </a:endParaRPr>
                </a:p>
              </p:txBody>
            </p:sp>
            <p:sp>
              <p:nvSpPr>
                <p:cNvPr id="56" name="TextBox 55"/>
                <p:cNvSpPr txBox="1"/>
                <p:nvPr/>
              </p:nvSpPr>
              <p:spPr>
                <a:xfrm>
                  <a:off x="6973647" y="6145481"/>
                  <a:ext cx="397866" cy="276999"/>
                </a:xfrm>
                <a:prstGeom prst="rect">
                  <a:avLst/>
                </a:prstGeom>
                <a:solidFill>
                  <a:schemeClr val="bg1"/>
                </a:solidFill>
              </p:spPr>
              <p:txBody>
                <a:bodyPr wrap="none" rtlCol="0">
                  <a:spAutoFit/>
                </a:bodyPr>
                <a:lstStyle/>
                <a:p>
                  <a:r>
                    <a:rPr lang="en-US" sz="1200" b="1" dirty="0" smtClean="0">
                      <a:latin typeface="Arial" panose="020B0604020202020204" pitchFamily="34" charset="0"/>
                      <a:cs typeface="Arial" panose="020B0604020202020204" pitchFamily="34" charset="0"/>
                    </a:rPr>
                    <a:t>US</a:t>
                  </a:r>
                  <a:endParaRPr lang="en-US" sz="1200" b="1" dirty="0">
                    <a:latin typeface="Arial" panose="020B0604020202020204" pitchFamily="34" charset="0"/>
                    <a:cs typeface="Arial" panose="020B0604020202020204" pitchFamily="34" charset="0"/>
                  </a:endParaRPr>
                </a:p>
              </p:txBody>
            </p:sp>
          </p:grpSp>
          <p:grpSp>
            <p:nvGrpSpPr>
              <p:cNvPr id="40" name="Group 39"/>
              <p:cNvGrpSpPr/>
              <p:nvPr/>
            </p:nvGrpSpPr>
            <p:grpSpPr>
              <a:xfrm>
                <a:off x="7467600" y="5091545"/>
                <a:ext cx="1263870" cy="1239798"/>
                <a:chOff x="3308130" y="5536566"/>
                <a:chExt cx="1263870" cy="1239798"/>
              </a:xfrm>
            </p:grpSpPr>
            <p:grpSp>
              <p:nvGrpSpPr>
                <p:cNvPr id="41" name="Group 40"/>
                <p:cNvGrpSpPr/>
                <p:nvPr/>
              </p:nvGrpSpPr>
              <p:grpSpPr>
                <a:xfrm>
                  <a:off x="3458089" y="5536566"/>
                  <a:ext cx="947656" cy="695131"/>
                  <a:chOff x="3375920" y="5713801"/>
                  <a:chExt cx="947656" cy="695131"/>
                </a:xfrm>
              </p:grpSpPr>
              <p:pic>
                <p:nvPicPr>
                  <p:cNvPr id="45" name="Picture 44"/>
                  <p:cNvPicPr>
                    <a:picLocks noChangeAspect="1"/>
                  </p:cNvPicPr>
                  <p:nvPr/>
                </p:nvPicPr>
                <p:blipFill>
                  <a:blip r:embed="rId9"/>
                  <a:stretch>
                    <a:fillRect/>
                  </a:stretch>
                </p:blipFill>
                <p:spPr>
                  <a:xfrm>
                    <a:off x="3375920" y="5713801"/>
                    <a:ext cx="947656" cy="695131"/>
                  </a:xfrm>
                  <a:prstGeom prst="rect">
                    <a:avLst/>
                  </a:prstGeom>
                </p:spPr>
              </p:pic>
              <p:sp>
                <p:nvSpPr>
                  <p:cNvPr id="46" name="TextBox 45"/>
                  <p:cNvSpPr txBox="1"/>
                  <p:nvPr/>
                </p:nvSpPr>
                <p:spPr>
                  <a:xfrm>
                    <a:off x="3557756" y="6045005"/>
                    <a:ext cx="643125"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0.5% </a:t>
                    </a:r>
                    <a:endParaRPr lang="en-US" sz="1400" b="1" dirty="0">
                      <a:latin typeface="Arial" panose="020B0604020202020204" pitchFamily="34" charset="0"/>
                      <a:cs typeface="Arial" panose="020B0604020202020204" pitchFamily="34" charset="0"/>
                    </a:endParaRPr>
                  </a:p>
                </p:txBody>
              </p:sp>
            </p:grpSp>
            <p:sp>
              <p:nvSpPr>
                <p:cNvPr id="44" name="Rectangle 43"/>
                <p:cNvSpPr/>
                <p:nvPr/>
              </p:nvSpPr>
              <p:spPr>
                <a:xfrm>
                  <a:off x="3308130" y="6222366"/>
                  <a:ext cx="1263870" cy="553998"/>
                </a:xfrm>
                <a:prstGeom prst="rect">
                  <a:avLst/>
                </a:prstGeom>
              </p:spPr>
              <p:txBody>
                <a:bodyPr wrap="square">
                  <a:spAutoFit/>
                </a:bodyPr>
                <a:lstStyle/>
                <a:p>
                  <a:pPr algn="ctr"/>
                  <a:r>
                    <a:rPr lang="en-US" sz="1000" dirty="0" smtClean="0">
                      <a:latin typeface="Arial" pitchFamily="34" charset="0"/>
                    </a:rPr>
                    <a:t>Increase in India’s spend between 2006-2014</a:t>
                  </a:r>
                  <a:endParaRPr lang="en-US" sz="1000" dirty="0"/>
                </a:p>
              </p:txBody>
            </p:sp>
          </p:grpSp>
        </p:grpSp>
      </p:grpSp>
    </p:spTree>
    <p:extLst>
      <p:ext uri="{BB962C8B-B14F-4D97-AF65-F5344CB8AC3E}">
        <p14:creationId xmlns:p14="http://schemas.microsoft.com/office/powerpoint/2010/main" val="3221376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p:cNvPicPr>
            <a:picLocks noChangeAspect="1"/>
          </p:cNvPicPr>
          <p:nvPr/>
        </p:nvPicPr>
        <p:blipFill>
          <a:blip r:embed="rId3"/>
          <a:stretch>
            <a:fillRect/>
          </a:stretch>
        </p:blipFill>
        <p:spPr>
          <a:xfrm>
            <a:off x="197944" y="3999480"/>
            <a:ext cx="481842" cy="665666"/>
          </a:xfrm>
          <a:prstGeom prst="rect">
            <a:avLst/>
          </a:prstGeom>
        </p:spPr>
      </p:pic>
      <p:pic>
        <p:nvPicPr>
          <p:cNvPr id="42" name="Picture 41"/>
          <p:cNvPicPr>
            <a:picLocks noChangeAspect="1"/>
          </p:cNvPicPr>
          <p:nvPr/>
        </p:nvPicPr>
        <p:blipFill>
          <a:blip r:embed="rId4"/>
          <a:stretch>
            <a:fillRect/>
          </a:stretch>
        </p:blipFill>
        <p:spPr>
          <a:xfrm>
            <a:off x="-5856" y="1066550"/>
            <a:ext cx="867717" cy="917525"/>
          </a:xfrm>
          <a:prstGeom prst="rect">
            <a:avLst/>
          </a:prstGeom>
        </p:spPr>
      </p:pic>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a:xfrm>
            <a:off x="6934200" y="6492875"/>
            <a:ext cx="2133600" cy="365125"/>
          </a:xfrm>
        </p:spPr>
        <p:txBody>
          <a:bodyPr/>
          <a:lstStyle/>
          <a:p>
            <a:fld id="{1A13C416-6B76-4DFF-BC13-59A396451C72}" type="slidenum">
              <a:rPr lang="en-US" smtClean="0"/>
              <a:pPr/>
              <a:t>13</a:t>
            </a:fld>
            <a:endParaRPr lang="en-US" dirty="0"/>
          </a:p>
        </p:txBody>
      </p:sp>
      <p:sp>
        <p:nvSpPr>
          <p:cNvPr id="7" name="Text Placeholder 1"/>
          <p:cNvSpPr txBox="1">
            <a:spLocks/>
          </p:cNvSpPr>
          <p:nvPr/>
        </p:nvSpPr>
        <p:spPr>
          <a:xfrm>
            <a:off x="304800" y="304800"/>
            <a:ext cx="8534400" cy="609600"/>
          </a:xfrm>
          <a:prstGeom prst="rect">
            <a:avLst/>
          </a:prstGeom>
        </p:spPr>
        <p:txBody>
          <a:bodyPr/>
          <a:lstStyle/>
          <a:p>
            <a:pPr marL="342900" lvl="0" indent="-342900" eaLnBrk="0" fontAlgn="base" hangingPunct="0">
              <a:spcBef>
                <a:spcPct val="20000"/>
              </a:spcBef>
              <a:spcAft>
                <a:spcPct val="0"/>
              </a:spcAft>
              <a:defRPr/>
            </a:pPr>
            <a:r>
              <a:rPr lang="en-US" sz="3200" b="1" dirty="0" smtClean="0">
                <a:solidFill>
                  <a:schemeClr val="tx2"/>
                </a:solidFill>
                <a:latin typeface="Garamond" pitchFamily="18" charset="0"/>
              </a:rPr>
              <a:t>Provision for p</a:t>
            </a:r>
            <a:r>
              <a:rPr lang="en-US" sz="3200" b="1" dirty="0">
                <a:solidFill>
                  <a:schemeClr val="tx2"/>
                </a:solidFill>
                <a:latin typeface="Garamond" pitchFamily="18" charset="0"/>
              </a:rPr>
              <a:t>ost-retiral needs </a:t>
            </a:r>
            <a:r>
              <a:rPr lang="en-US" sz="3200" b="1" dirty="0" smtClean="0">
                <a:solidFill>
                  <a:schemeClr val="tx2"/>
                </a:solidFill>
                <a:latin typeface="Garamond" pitchFamily="18" charset="0"/>
              </a:rPr>
              <a:t>- Government</a:t>
            </a:r>
            <a:endParaRPr lang="en-US" sz="3200" b="1" dirty="0">
              <a:solidFill>
                <a:schemeClr val="tx2"/>
              </a:solidFill>
              <a:latin typeface="Garamond" pitchFamily="18" charset="0"/>
            </a:endParaRPr>
          </a:p>
        </p:txBody>
      </p:sp>
      <p:sp>
        <p:nvSpPr>
          <p:cNvPr id="26" name="Line 47"/>
          <p:cNvSpPr>
            <a:spLocks noChangeShapeType="1"/>
          </p:cNvSpPr>
          <p:nvPr/>
        </p:nvSpPr>
        <p:spPr bwMode="auto">
          <a:xfrm flipH="1">
            <a:off x="0" y="3968444"/>
            <a:ext cx="9067800" cy="12427"/>
          </a:xfrm>
          <a:prstGeom prst="line">
            <a:avLst/>
          </a:prstGeom>
          <a:noFill/>
          <a:ln w="12700">
            <a:solidFill>
              <a:schemeClr val="bg1">
                <a:lumMod val="65000"/>
              </a:schemeClr>
            </a:solidFill>
            <a:prstDash val="dash"/>
            <a:round/>
            <a:headEnd/>
            <a:tailEnd/>
          </a:ln>
        </p:spPr>
        <p:txBody>
          <a:bodyPr vert="horz" wrap="square" lIns="0" tIns="45720" rIns="91440" bIns="45720" numCol="1" anchor="ctr" anchorCtr="0" compatLnSpc="1">
            <a:prstTxWarp prst="textNoShape">
              <a:avLst/>
            </a:prstTxWarp>
          </a:bodyPr>
          <a:lstStyle/>
          <a:p>
            <a:endParaRPr lang="en-GB" dirty="0"/>
          </a:p>
        </p:txBody>
      </p:sp>
      <p:sp>
        <p:nvSpPr>
          <p:cNvPr id="24" name="Line 47"/>
          <p:cNvSpPr>
            <a:spLocks noChangeShapeType="1"/>
          </p:cNvSpPr>
          <p:nvPr/>
        </p:nvSpPr>
        <p:spPr bwMode="auto">
          <a:xfrm>
            <a:off x="4312208" y="1337945"/>
            <a:ext cx="0" cy="5520055"/>
          </a:xfrm>
          <a:prstGeom prst="line">
            <a:avLst/>
          </a:prstGeom>
          <a:noFill/>
          <a:ln w="12700">
            <a:solidFill>
              <a:schemeClr val="bg1">
                <a:lumMod val="65000"/>
              </a:schemeClr>
            </a:solidFill>
            <a:prstDash val="dash"/>
            <a:round/>
            <a:headEnd/>
            <a:tailEnd/>
          </a:ln>
        </p:spPr>
        <p:txBody>
          <a:bodyPr vert="horz" wrap="square" lIns="0" tIns="45720" rIns="91440" bIns="45720" numCol="1" anchor="ctr" anchorCtr="0" compatLnSpc="1">
            <a:prstTxWarp prst="textNoShape">
              <a:avLst/>
            </a:prstTxWarp>
          </a:bodyPr>
          <a:lstStyle/>
          <a:p>
            <a:endParaRPr lang="en-GB" dirty="0"/>
          </a:p>
        </p:txBody>
      </p:sp>
      <p:grpSp>
        <p:nvGrpSpPr>
          <p:cNvPr id="8" name="Group 7"/>
          <p:cNvGrpSpPr/>
          <p:nvPr/>
        </p:nvGrpSpPr>
        <p:grpSpPr>
          <a:xfrm>
            <a:off x="3810000" y="2286000"/>
            <a:ext cx="1016667" cy="2469932"/>
            <a:chOff x="4012533" y="2286000"/>
            <a:chExt cx="1016667" cy="2469932"/>
          </a:xfrm>
        </p:grpSpPr>
        <p:sp>
          <p:nvSpPr>
            <p:cNvPr id="2" name="Rounded Rectangle 1"/>
            <p:cNvSpPr/>
            <p:nvPr/>
          </p:nvSpPr>
          <p:spPr>
            <a:xfrm>
              <a:off x="4022834" y="2286000"/>
              <a:ext cx="914400" cy="2438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4050342" y="2364830"/>
              <a:ext cx="886892" cy="878386"/>
            </a:xfrm>
            <a:prstGeom prst="ellipse">
              <a:avLst/>
            </a:pr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pic>
          <p:nvPicPr>
            <p:cNvPr id="30" name="Picture 29"/>
            <p:cNvPicPr>
              <a:picLocks noChangeAspect="1"/>
            </p:cNvPicPr>
            <p:nvPr/>
          </p:nvPicPr>
          <p:blipFill rotWithShape="1">
            <a:blip r:embed="rId5"/>
            <a:srcRect l="5626" t="33033" r="68170" b="16077"/>
            <a:stretch/>
          </p:blipFill>
          <p:spPr>
            <a:xfrm>
              <a:off x="4012533" y="3260834"/>
              <a:ext cx="1016667" cy="1495098"/>
            </a:xfrm>
            <a:prstGeom prst="rect">
              <a:avLst/>
            </a:prstGeom>
          </p:spPr>
        </p:pic>
      </p:grpSp>
      <p:sp>
        <p:nvSpPr>
          <p:cNvPr id="31" name="Rectangle 30"/>
          <p:cNvSpPr/>
          <p:nvPr/>
        </p:nvSpPr>
        <p:spPr>
          <a:xfrm>
            <a:off x="3792786" y="2648684"/>
            <a:ext cx="1015021" cy="261610"/>
          </a:xfrm>
          <a:prstGeom prst="rect">
            <a:avLst/>
          </a:prstGeom>
        </p:spPr>
        <p:txBody>
          <a:bodyPr wrap="none">
            <a:spAutoFit/>
          </a:bodyPr>
          <a:lstStyle/>
          <a:p>
            <a:pPr algn="ctr"/>
            <a:r>
              <a:rPr lang="en-US" sz="1100" b="1" dirty="0" smtClean="0">
                <a:solidFill>
                  <a:schemeClr val="bg1"/>
                </a:solidFill>
                <a:latin typeface="Arial" panose="020B0604020202020204" pitchFamily="34" charset="0"/>
                <a:cs typeface="Arial" panose="020B0604020202020204" pitchFamily="34" charset="0"/>
              </a:rPr>
              <a:t>Government</a:t>
            </a:r>
            <a:endParaRPr lang="en-US" sz="1100" b="1" dirty="0">
              <a:solidFill>
                <a:schemeClr val="bg1"/>
              </a:solidFill>
              <a:latin typeface="Arial" panose="020B0604020202020204" pitchFamily="34" charset="0"/>
              <a:cs typeface="Arial" panose="020B0604020202020204" pitchFamily="34" charset="0"/>
            </a:endParaRPr>
          </a:p>
        </p:txBody>
      </p:sp>
      <p:sp>
        <p:nvSpPr>
          <p:cNvPr id="32" name="Rectangle 25"/>
          <p:cNvSpPr>
            <a:spLocks noChangeArrowheads="1"/>
          </p:cNvSpPr>
          <p:nvPr/>
        </p:nvSpPr>
        <p:spPr bwMode="gray">
          <a:xfrm>
            <a:off x="632043" y="1284278"/>
            <a:ext cx="3984625" cy="315922"/>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C00000"/>
                </a:solidFill>
                <a:effectLst/>
                <a:latin typeface="Arial" pitchFamily="34" charset="0"/>
              </a:rPr>
              <a:t>Role and Responsibility</a:t>
            </a:r>
            <a:endParaRPr kumimoji="0" lang="en-GB" sz="1800" b="0" i="0" u="none" strike="noStrike" cap="none" normalizeH="0" baseline="0" dirty="0" smtClean="0">
              <a:ln>
                <a:noFill/>
              </a:ln>
              <a:solidFill>
                <a:srgbClr val="C00000"/>
              </a:solidFill>
              <a:effectLst/>
              <a:latin typeface="Arial" pitchFamily="34" charset="0"/>
            </a:endParaRPr>
          </a:p>
        </p:txBody>
      </p:sp>
      <p:sp>
        <p:nvSpPr>
          <p:cNvPr id="33" name="Rectangle 32"/>
          <p:cNvSpPr>
            <a:spLocks noChangeArrowheads="1"/>
          </p:cNvSpPr>
          <p:nvPr/>
        </p:nvSpPr>
        <p:spPr bwMode="gray">
          <a:xfrm>
            <a:off x="0" y="1600200"/>
            <a:ext cx="3931665" cy="1876742"/>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17145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Provision of </a:t>
            </a:r>
            <a:r>
              <a:rPr lang="en-US" sz="1200" dirty="0">
                <a:latin typeface="Arial" pitchFamily="34" charset="0"/>
              </a:rPr>
              <a:t>benefits to some or all of the population</a:t>
            </a:r>
          </a:p>
          <a:p>
            <a:pPr marL="628650" lvl="1" indent="-171450" fontAlgn="base">
              <a:spcBef>
                <a:spcPct val="0"/>
              </a:spcBef>
              <a:spcAft>
                <a:spcPct val="0"/>
              </a:spcAft>
              <a:buClr>
                <a:srgbClr val="C00000"/>
              </a:buClr>
              <a:buFont typeface="Wingdings" panose="05000000000000000000" pitchFamily="2" charset="2"/>
              <a:buChar char="§"/>
            </a:pPr>
            <a:r>
              <a:rPr lang="en-US" sz="1100" dirty="0" smtClean="0">
                <a:latin typeface="Arial" panose="020B0604020202020204" pitchFamily="34" charset="0"/>
                <a:cs typeface="Arial" panose="020B0604020202020204" pitchFamily="34" charset="0"/>
              </a:rPr>
              <a:t>Retirement benefits</a:t>
            </a:r>
            <a:endParaRPr lang="en-US" sz="1100" dirty="0">
              <a:latin typeface="Arial" panose="020B0604020202020204" pitchFamily="34" charset="0"/>
              <a:cs typeface="Arial" panose="020B0604020202020204" pitchFamily="34" charset="0"/>
            </a:endParaRPr>
          </a:p>
          <a:p>
            <a:pPr marL="628650" lvl="1" indent="-171450" fontAlgn="base">
              <a:spcBef>
                <a:spcPct val="0"/>
              </a:spcBef>
              <a:spcAft>
                <a:spcPct val="0"/>
              </a:spcAft>
              <a:buClr>
                <a:srgbClr val="C00000"/>
              </a:buClr>
              <a:buFont typeface="Wingdings" panose="05000000000000000000" pitchFamily="2" charset="2"/>
              <a:buChar char="§"/>
            </a:pPr>
            <a:r>
              <a:rPr lang="en-US" sz="1100" dirty="0" smtClean="0">
                <a:latin typeface="Arial" pitchFamily="34" charset="0"/>
              </a:rPr>
              <a:t>Medical benefits</a:t>
            </a:r>
          </a:p>
          <a:p>
            <a:pPr marL="628650" lvl="1" indent="-171450" fontAlgn="base">
              <a:spcBef>
                <a:spcPct val="0"/>
              </a:spcBef>
              <a:spcAft>
                <a:spcPct val="0"/>
              </a:spcAft>
              <a:buClr>
                <a:srgbClr val="C00000"/>
              </a:buClr>
              <a:buFont typeface="Wingdings" panose="05000000000000000000" pitchFamily="2" charset="2"/>
              <a:buChar char="§"/>
            </a:pPr>
            <a:r>
              <a:rPr lang="en-US" sz="1100" dirty="0" smtClean="0">
                <a:latin typeface="Arial" pitchFamily="34" charset="0"/>
                <a:cs typeface="Arial" panose="020B0604020202020204" pitchFamily="34" charset="0"/>
              </a:rPr>
              <a:t>Others</a:t>
            </a:r>
            <a:endParaRPr lang="en-US" sz="1200" dirty="0">
              <a:latin typeface="Arial" panose="020B0604020202020204" pitchFamily="34" charset="0"/>
              <a:cs typeface="Arial" panose="020B0604020202020204" pitchFamily="34" charset="0"/>
            </a:endParaRPr>
          </a:p>
          <a:p>
            <a:pPr marL="17145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Encouragement/compulsion </a:t>
            </a:r>
            <a:r>
              <a:rPr lang="en-US" sz="1200" dirty="0">
                <a:latin typeface="Arial" pitchFamily="34" charset="0"/>
              </a:rPr>
              <a:t>to </a:t>
            </a:r>
            <a:r>
              <a:rPr lang="en-US" sz="1200" dirty="0" smtClean="0">
                <a:latin typeface="Arial" pitchFamily="34" charset="0"/>
              </a:rPr>
              <a:t>provide </a:t>
            </a:r>
            <a:r>
              <a:rPr lang="en-US" sz="1200" dirty="0">
                <a:latin typeface="Arial" pitchFamily="34" charset="0"/>
              </a:rPr>
              <a:t>for retirement</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Regulation - to </a:t>
            </a:r>
            <a:r>
              <a:rPr lang="en-US" sz="1200" dirty="0">
                <a:latin typeface="Arial" pitchFamily="34" charset="0"/>
              </a:rPr>
              <a:t>ensure security for promises made or expectations </a:t>
            </a:r>
            <a:r>
              <a:rPr lang="en-US" sz="1200" dirty="0" smtClean="0">
                <a:latin typeface="Arial" pitchFamily="34" charset="0"/>
              </a:rPr>
              <a:t>created</a:t>
            </a:r>
            <a:endParaRPr lang="en-US" sz="1200" dirty="0">
              <a:latin typeface="Arial" pitchFamily="34" charset="0"/>
            </a:endParaRPr>
          </a:p>
          <a:p>
            <a:pPr marL="17145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Education</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Creating sustainable investment environment</a:t>
            </a:r>
          </a:p>
          <a:p>
            <a:pPr marL="628650" lvl="1" indent="-171450" fontAlgn="base">
              <a:spcBef>
                <a:spcPct val="0"/>
              </a:spcBef>
              <a:spcAft>
                <a:spcPct val="0"/>
              </a:spcAft>
              <a:buClr>
                <a:srgbClr val="C00000"/>
              </a:buClr>
              <a:buFont typeface="Wingdings" panose="05000000000000000000" pitchFamily="2" charset="2"/>
              <a:buChar char="§"/>
            </a:pPr>
            <a:r>
              <a:rPr lang="en-US" sz="1100" dirty="0">
                <a:latin typeface="Arial" pitchFamily="34" charset="0"/>
              </a:rPr>
              <a:t>Investing/ issuing in long term investment instruments</a:t>
            </a:r>
          </a:p>
          <a:p>
            <a:pPr marL="628650" lvl="1" indent="-171450" fontAlgn="base">
              <a:spcBef>
                <a:spcPct val="0"/>
              </a:spcBef>
              <a:spcAft>
                <a:spcPct val="0"/>
              </a:spcAft>
              <a:buClr>
                <a:srgbClr val="C00000"/>
              </a:buClr>
              <a:buFont typeface="Wingdings" panose="05000000000000000000" pitchFamily="2" charset="2"/>
              <a:buChar char="§"/>
            </a:pPr>
            <a:r>
              <a:rPr lang="en-US" sz="1100" dirty="0">
                <a:latin typeface="Arial" pitchFamily="34" charset="0"/>
              </a:rPr>
              <a:t>Investing/ issuing in longevity hedging products</a:t>
            </a:r>
          </a:p>
          <a:p>
            <a:pPr marL="628650" lvl="1" indent="-171450" fontAlgn="base">
              <a:spcBef>
                <a:spcPct val="0"/>
              </a:spcBef>
              <a:spcAft>
                <a:spcPct val="0"/>
              </a:spcAft>
              <a:buClr>
                <a:srgbClr val="C00000"/>
              </a:buClr>
              <a:buFont typeface="Wingdings" panose="05000000000000000000" pitchFamily="2" charset="2"/>
              <a:buChar char="§"/>
            </a:pPr>
            <a:r>
              <a:rPr lang="en-US" sz="1100" dirty="0">
                <a:latin typeface="Arial" pitchFamily="34" charset="0"/>
              </a:rPr>
              <a:t>Investment in real assets </a:t>
            </a:r>
          </a:p>
        </p:txBody>
      </p:sp>
      <p:sp>
        <p:nvSpPr>
          <p:cNvPr id="43" name="Rectangle 25"/>
          <p:cNvSpPr>
            <a:spLocks noChangeArrowheads="1"/>
          </p:cNvSpPr>
          <p:nvPr/>
        </p:nvSpPr>
        <p:spPr bwMode="gray">
          <a:xfrm>
            <a:off x="6934200" y="1277672"/>
            <a:ext cx="1638480" cy="354060"/>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C00000"/>
                </a:solidFill>
                <a:effectLst/>
                <a:latin typeface="Arial" pitchFamily="34" charset="0"/>
              </a:rPr>
              <a:t>Key concerns</a:t>
            </a:r>
            <a:endParaRPr kumimoji="0" lang="en-GB" sz="1800" b="0" i="0" u="none" strike="noStrike" cap="none" normalizeH="0" baseline="0" dirty="0" smtClean="0">
              <a:ln>
                <a:noFill/>
              </a:ln>
              <a:solidFill>
                <a:srgbClr val="C00000"/>
              </a:solidFill>
              <a:effectLst/>
              <a:latin typeface="Arial" pitchFamily="34" charset="0"/>
            </a:endParaRPr>
          </a:p>
        </p:txBody>
      </p:sp>
      <p:pic>
        <p:nvPicPr>
          <p:cNvPr id="48" name="Picture 47"/>
          <p:cNvPicPr>
            <a:picLocks noChangeAspect="1"/>
          </p:cNvPicPr>
          <p:nvPr/>
        </p:nvPicPr>
        <p:blipFill>
          <a:blip r:embed="rId6"/>
          <a:stretch>
            <a:fillRect/>
          </a:stretch>
        </p:blipFill>
        <p:spPr>
          <a:xfrm>
            <a:off x="8382000" y="1226059"/>
            <a:ext cx="641132" cy="602741"/>
          </a:xfrm>
          <a:prstGeom prst="rect">
            <a:avLst/>
          </a:prstGeom>
        </p:spPr>
      </p:pic>
      <p:sp>
        <p:nvSpPr>
          <p:cNvPr id="59" name="Rectangle 25"/>
          <p:cNvSpPr>
            <a:spLocks noChangeArrowheads="1"/>
          </p:cNvSpPr>
          <p:nvPr/>
        </p:nvSpPr>
        <p:spPr bwMode="gray">
          <a:xfrm>
            <a:off x="6934200" y="4103392"/>
            <a:ext cx="1638480" cy="354060"/>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lvl="0" fontAlgn="base">
              <a:spcBef>
                <a:spcPct val="0"/>
              </a:spcBef>
              <a:spcAft>
                <a:spcPct val="0"/>
              </a:spcAft>
            </a:pPr>
            <a:r>
              <a:rPr lang="en-GB" sz="1600" b="1" dirty="0" smtClean="0">
                <a:solidFill>
                  <a:srgbClr val="C00000"/>
                </a:solidFill>
                <a:latin typeface="Arial" pitchFamily="34" charset="0"/>
              </a:rPr>
              <a:t>Financing </a:t>
            </a:r>
            <a:endParaRPr lang="en-GB" sz="1600" b="1" dirty="0">
              <a:solidFill>
                <a:srgbClr val="C00000"/>
              </a:solidFill>
              <a:latin typeface="Arial" pitchFamily="34" charset="0"/>
            </a:endParaRPr>
          </a:p>
        </p:txBody>
      </p:sp>
      <p:pic>
        <p:nvPicPr>
          <p:cNvPr id="70" name="Picture 69"/>
          <p:cNvPicPr>
            <a:picLocks noChangeAspect="1"/>
          </p:cNvPicPr>
          <p:nvPr/>
        </p:nvPicPr>
        <p:blipFill rotWithShape="1">
          <a:blip r:embed="rId7"/>
          <a:srcRect l="6144" t="10391" r="10529" b="36797"/>
          <a:stretch/>
        </p:blipFill>
        <p:spPr>
          <a:xfrm>
            <a:off x="8161231" y="4036822"/>
            <a:ext cx="677969" cy="428191"/>
          </a:xfrm>
          <a:prstGeom prst="rect">
            <a:avLst/>
          </a:prstGeom>
        </p:spPr>
      </p:pic>
      <p:sp>
        <p:nvSpPr>
          <p:cNvPr id="61" name="Rectangle 18"/>
          <p:cNvSpPr>
            <a:spLocks noChangeArrowheads="1"/>
          </p:cNvSpPr>
          <p:nvPr/>
        </p:nvSpPr>
        <p:spPr bwMode="gray">
          <a:xfrm>
            <a:off x="4572000" y="4403790"/>
            <a:ext cx="4374932" cy="1844610"/>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171450" lvl="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PAYG basis - most common approach</a:t>
            </a:r>
          </a:p>
          <a:p>
            <a:pPr marL="628650" lvl="1" indent="-171450" fontAlgn="base">
              <a:spcBef>
                <a:spcPct val="0"/>
              </a:spcBef>
              <a:spcAft>
                <a:spcPct val="0"/>
              </a:spcAft>
              <a:buClr>
                <a:srgbClr val="C00000"/>
              </a:buClr>
              <a:buFont typeface="Wingdings" panose="05000000000000000000" pitchFamily="2" charset="2"/>
              <a:buChar char="§"/>
            </a:pPr>
            <a:r>
              <a:rPr lang="en-US" sz="1100" dirty="0" smtClean="0">
                <a:latin typeface="Arial" pitchFamily="34" charset="0"/>
              </a:rPr>
              <a:t>Mandatory contributions </a:t>
            </a:r>
            <a:r>
              <a:rPr lang="en-US" sz="1100" dirty="0">
                <a:latin typeface="Arial" pitchFamily="34" charset="0"/>
              </a:rPr>
              <a:t>by employer/individual to </a:t>
            </a:r>
            <a:r>
              <a:rPr lang="en-US" sz="1100" dirty="0" smtClean="0">
                <a:latin typeface="Arial" pitchFamily="34" charset="0"/>
              </a:rPr>
              <a:t>state scheme</a:t>
            </a:r>
          </a:p>
          <a:p>
            <a:pPr marL="628650" lvl="1" indent="-171450" fontAlgn="base">
              <a:spcBef>
                <a:spcPct val="0"/>
              </a:spcBef>
              <a:spcAft>
                <a:spcPct val="0"/>
              </a:spcAft>
              <a:buClr>
                <a:srgbClr val="C00000"/>
              </a:buClr>
              <a:buFont typeface="Wingdings" panose="05000000000000000000" pitchFamily="2" charset="2"/>
              <a:buChar char="§"/>
            </a:pPr>
            <a:r>
              <a:rPr lang="en-US" sz="1100" dirty="0" smtClean="0">
                <a:latin typeface="Arial" pitchFamily="34" charset="0"/>
              </a:rPr>
              <a:t>Taxation - in theory, government can adjust tax rates to ensure income (tax revenue) matches outgo (benefits)</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Regular contributions</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Supplementary Government contributions to employer/individual contributions</a:t>
            </a:r>
          </a:p>
        </p:txBody>
      </p:sp>
      <p:sp>
        <p:nvSpPr>
          <p:cNvPr id="72" name="Rectangle 71"/>
          <p:cNvSpPr/>
          <p:nvPr/>
        </p:nvSpPr>
        <p:spPr>
          <a:xfrm>
            <a:off x="4572000" y="5777805"/>
            <a:ext cx="4572000" cy="276999"/>
          </a:xfrm>
          <a:prstGeom prst="rect">
            <a:avLst/>
          </a:prstGeom>
        </p:spPr>
        <p:txBody>
          <a:bodyPr>
            <a:spAutoFit/>
          </a:bodyPr>
          <a:lstStyle/>
          <a:p>
            <a:pPr marL="171450" indent="-171450" fontAlgn="base">
              <a:spcBef>
                <a:spcPct val="0"/>
              </a:spcBef>
              <a:spcAft>
                <a:spcPct val="0"/>
              </a:spcAft>
              <a:buClr>
                <a:srgbClr val="C00000"/>
              </a:buClr>
              <a:buFont typeface="Wingdings" panose="05000000000000000000" pitchFamily="2" charset="2"/>
              <a:buChar char="§"/>
            </a:pPr>
            <a:endParaRPr lang="en-US" sz="1200" dirty="0">
              <a:solidFill>
                <a:prstClr val="black"/>
              </a:solidFill>
              <a:latin typeface="Arial" pitchFamily="34" charset="0"/>
            </a:endParaRPr>
          </a:p>
        </p:txBody>
      </p:sp>
      <p:sp>
        <p:nvSpPr>
          <p:cNvPr id="27" name="Rectangle 25"/>
          <p:cNvSpPr>
            <a:spLocks noChangeArrowheads="1"/>
          </p:cNvSpPr>
          <p:nvPr/>
        </p:nvSpPr>
        <p:spPr bwMode="gray">
          <a:xfrm>
            <a:off x="632043" y="4097257"/>
            <a:ext cx="3984625" cy="315922"/>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lvl="0" fontAlgn="base">
              <a:spcBef>
                <a:spcPct val="0"/>
              </a:spcBef>
              <a:spcAft>
                <a:spcPct val="0"/>
              </a:spcAft>
            </a:pPr>
            <a:r>
              <a:rPr lang="en-GB" sz="1600" b="1" dirty="0">
                <a:solidFill>
                  <a:srgbClr val="C00000"/>
                </a:solidFill>
                <a:latin typeface="Arial" pitchFamily="34" charset="0"/>
              </a:rPr>
              <a:t>Key </a:t>
            </a:r>
            <a:r>
              <a:rPr lang="en-GB" sz="1600" b="1" dirty="0" smtClean="0">
                <a:solidFill>
                  <a:srgbClr val="C00000"/>
                </a:solidFill>
                <a:latin typeface="Arial" pitchFamily="34" charset="0"/>
              </a:rPr>
              <a:t>risks</a:t>
            </a:r>
            <a:endParaRPr lang="en-GB" sz="1600" b="1" dirty="0">
              <a:solidFill>
                <a:srgbClr val="C00000"/>
              </a:solidFill>
              <a:latin typeface="Arial" pitchFamily="34" charset="0"/>
            </a:endParaRPr>
          </a:p>
        </p:txBody>
      </p:sp>
      <p:grpSp>
        <p:nvGrpSpPr>
          <p:cNvPr id="3" name="Group 2"/>
          <p:cNvGrpSpPr/>
          <p:nvPr/>
        </p:nvGrpSpPr>
        <p:grpSpPr>
          <a:xfrm>
            <a:off x="4657436" y="1600200"/>
            <a:ext cx="4374932" cy="1876742"/>
            <a:chOff x="4616668" y="1600200"/>
            <a:chExt cx="4374932" cy="1876742"/>
          </a:xfrm>
        </p:grpSpPr>
        <p:sp>
          <p:nvSpPr>
            <p:cNvPr id="49" name="Rectangle 18"/>
            <p:cNvSpPr>
              <a:spLocks noChangeArrowheads="1"/>
            </p:cNvSpPr>
            <p:nvPr/>
          </p:nvSpPr>
          <p:spPr bwMode="gray">
            <a:xfrm>
              <a:off x="4616668" y="1600200"/>
              <a:ext cx="4374932" cy="1876742"/>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Level</a:t>
              </a:r>
              <a:r>
                <a:rPr lang="en-US" sz="1200" dirty="0">
                  <a:solidFill>
                    <a:prstClr val="black"/>
                  </a:solidFill>
                  <a:latin typeface="Arial" pitchFamily="34" charset="0"/>
                </a:rPr>
                <a:t>, predictability and stability of </a:t>
              </a:r>
              <a:r>
                <a:rPr lang="en-US" sz="1200" dirty="0" smtClean="0">
                  <a:solidFill>
                    <a:prstClr val="black"/>
                  </a:solidFill>
                  <a:latin typeface="Arial" pitchFamily="34" charset="0"/>
                </a:rPr>
                <a:t>cost</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Meeting </a:t>
              </a:r>
              <a:r>
                <a:rPr lang="en-US" sz="1200" dirty="0">
                  <a:solidFill>
                    <a:prstClr val="black"/>
                  </a:solidFill>
                  <a:latin typeface="Arial" pitchFamily="34" charset="0"/>
                </a:rPr>
                <a:t>n</a:t>
              </a:r>
              <a:r>
                <a:rPr lang="en-US" sz="1200" dirty="0" smtClean="0">
                  <a:solidFill>
                    <a:prstClr val="black"/>
                  </a:solidFill>
                  <a:latin typeface="Arial" pitchFamily="34" charset="0"/>
                </a:rPr>
                <a:t>eeds </a:t>
              </a:r>
              <a:r>
                <a:rPr lang="en-US" sz="1200" dirty="0">
                  <a:solidFill>
                    <a:prstClr val="black"/>
                  </a:solidFill>
                  <a:latin typeface="Arial" pitchFamily="34" charset="0"/>
                </a:rPr>
                <a:t>of </a:t>
              </a:r>
              <a:r>
                <a:rPr lang="en-US" sz="1200" dirty="0" smtClean="0">
                  <a:solidFill>
                    <a:prstClr val="black"/>
                  </a:solidFill>
                  <a:latin typeface="Arial" pitchFamily="34" charset="0"/>
                </a:rPr>
                <a:t>individuals</a:t>
              </a:r>
              <a:endParaRPr lang="en-US" sz="1200" dirty="0">
                <a:solidFill>
                  <a:prstClr val="black"/>
                </a:solidFill>
                <a:latin typeface="Arial" pitchFamily="34" charset="0"/>
              </a:endParaRPr>
            </a:p>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Simplicity </a:t>
              </a:r>
              <a:r>
                <a:rPr lang="en-US" sz="1200" dirty="0">
                  <a:solidFill>
                    <a:prstClr val="black"/>
                  </a:solidFill>
                  <a:latin typeface="Arial" pitchFamily="34" charset="0"/>
                </a:rPr>
                <a:t>of </a:t>
              </a:r>
              <a:r>
                <a:rPr lang="en-US" sz="1200" dirty="0" smtClean="0">
                  <a:solidFill>
                    <a:prstClr val="black"/>
                  </a:solidFill>
                  <a:latin typeface="Arial" pitchFamily="34" charset="0"/>
                </a:rPr>
                <a:t>administration</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Creation of positive macro </a:t>
              </a:r>
              <a:r>
                <a:rPr lang="en-US" sz="1200" dirty="0">
                  <a:solidFill>
                    <a:prstClr val="black"/>
                  </a:solidFill>
                  <a:latin typeface="Arial" pitchFamily="34" charset="0"/>
                </a:rPr>
                <a:t>economic effect on the </a:t>
              </a:r>
              <a:r>
                <a:rPr lang="en-US" sz="1200" dirty="0" smtClean="0">
                  <a:solidFill>
                    <a:prstClr val="black"/>
                  </a:solidFill>
                  <a:latin typeface="Arial" pitchFamily="34" charset="0"/>
                </a:rPr>
                <a:t>nation</a:t>
              </a:r>
            </a:p>
            <a:p>
              <a:pPr marL="628650" lvl="1" indent="-171450" fontAlgn="base">
                <a:spcBef>
                  <a:spcPct val="0"/>
                </a:spcBef>
                <a:spcAft>
                  <a:spcPct val="0"/>
                </a:spcAft>
                <a:buClr>
                  <a:srgbClr val="C00000"/>
                </a:buClr>
                <a:buFont typeface="Wingdings" panose="05000000000000000000" pitchFamily="2" charset="2"/>
                <a:buChar char="§"/>
              </a:pPr>
              <a:r>
                <a:rPr lang="en-US" sz="1100" dirty="0">
                  <a:solidFill>
                    <a:prstClr val="black"/>
                  </a:solidFill>
                  <a:latin typeface="Arial" pitchFamily="34" charset="0"/>
                </a:rPr>
                <a:t>Attraction of </a:t>
              </a:r>
              <a:r>
                <a:rPr lang="en-US" sz="1100" dirty="0" smtClean="0">
                  <a:solidFill>
                    <a:prstClr val="black"/>
                  </a:solidFill>
                  <a:latin typeface="Arial" pitchFamily="34" charset="0"/>
                </a:rPr>
                <a:t>corporates and international workers</a:t>
              </a:r>
            </a:p>
            <a:p>
              <a:pPr marL="628650" lvl="1" indent="-171450" fontAlgn="base">
                <a:spcBef>
                  <a:spcPct val="0"/>
                </a:spcBef>
                <a:spcAft>
                  <a:spcPct val="0"/>
                </a:spcAft>
                <a:buClr>
                  <a:srgbClr val="C00000"/>
                </a:buClr>
                <a:buFont typeface="Wingdings" panose="05000000000000000000" pitchFamily="2" charset="2"/>
                <a:buChar char="§"/>
              </a:pPr>
              <a:r>
                <a:rPr lang="en-US" sz="1100" dirty="0" smtClean="0">
                  <a:solidFill>
                    <a:prstClr val="black"/>
                  </a:solidFill>
                  <a:latin typeface="Arial" pitchFamily="34" charset="0"/>
                </a:rPr>
                <a:t>Effect of personal savings on economic growth</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Population size </a:t>
              </a:r>
            </a:p>
            <a:p>
              <a:pPr marL="171450" indent="-171450" fontAlgn="base">
                <a:spcBef>
                  <a:spcPct val="0"/>
                </a:spcBef>
                <a:spcAft>
                  <a:spcPct val="0"/>
                </a:spcAft>
                <a:buClr>
                  <a:srgbClr val="C00000"/>
                </a:buClr>
                <a:buFont typeface="Wingdings" panose="05000000000000000000" pitchFamily="2" charset="2"/>
                <a:buChar char="§"/>
              </a:pPr>
              <a:endParaRPr lang="en-US" sz="1200" dirty="0">
                <a:solidFill>
                  <a:prstClr val="black"/>
                </a:solidFill>
                <a:latin typeface="Arial" pitchFamily="34" charset="0"/>
              </a:endParaRPr>
            </a:p>
          </p:txBody>
        </p:sp>
        <p:pic>
          <p:nvPicPr>
            <p:cNvPr id="25" name="Picture 24"/>
            <p:cNvPicPr>
              <a:picLocks noChangeAspect="1"/>
            </p:cNvPicPr>
            <p:nvPr/>
          </p:nvPicPr>
          <p:blipFill rotWithShape="1">
            <a:blip r:embed="rId8" cstate="print">
              <a:extLst>
                <a:ext uri="{28A0092B-C50C-407E-A947-70E740481C1C}">
                  <a14:useLocalDpi xmlns:a14="http://schemas.microsoft.com/office/drawing/2010/main" val="0"/>
                </a:ext>
              </a:extLst>
            </a:blip>
            <a:srcRect l="8277" t="2" r="10293" b="1295"/>
            <a:stretch/>
          </p:blipFill>
          <p:spPr>
            <a:xfrm>
              <a:off x="5978958" y="2752362"/>
              <a:ext cx="266154" cy="241958"/>
            </a:xfrm>
            <a:prstGeom prst="rect">
              <a:avLst/>
            </a:prstGeom>
          </p:spPr>
        </p:pic>
        <p:pic>
          <p:nvPicPr>
            <p:cNvPr id="29" name="Picture 28"/>
            <p:cNvPicPr>
              <a:picLocks noChangeAspect="1"/>
            </p:cNvPicPr>
            <p:nvPr/>
          </p:nvPicPr>
          <p:blipFill rotWithShape="1">
            <a:blip r:embed="rId9" cstate="print">
              <a:extLst>
                <a:ext uri="{28A0092B-C50C-407E-A947-70E740481C1C}">
                  <a14:useLocalDpi xmlns:a14="http://schemas.microsoft.com/office/drawing/2010/main" val="0"/>
                </a:ext>
              </a:extLst>
            </a:blip>
            <a:srcRect l="11786" r="13570"/>
            <a:stretch/>
          </p:blipFill>
          <p:spPr>
            <a:xfrm>
              <a:off x="6235876" y="2743200"/>
              <a:ext cx="241124" cy="246888"/>
            </a:xfrm>
            <a:prstGeom prst="rect">
              <a:avLst/>
            </a:prstGeom>
          </p:spPr>
        </p:pic>
      </p:grpSp>
      <p:grpSp>
        <p:nvGrpSpPr>
          <p:cNvPr id="4" name="Group 3"/>
          <p:cNvGrpSpPr/>
          <p:nvPr/>
        </p:nvGrpSpPr>
        <p:grpSpPr>
          <a:xfrm>
            <a:off x="-62462" y="4407919"/>
            <a:ext cx="3930868" cy="1474303"/>
            <a:chOff x="-62462" y="4407919"/>
            <a:chExt cx="3930868" cy="1474303"/>
          </a:xfrm>
        </p:grpSpPr>
        <p:sp>
          <p:nvSpPr>
            <p:cNvPr id="55" name="Rectangle 54"/>
            <p:cNvSpPr>
              <a:spLocks noChangeArrowheads="1"/>
            </p:cNvSpPr>
            <p:nvPr/>
          </p:nvSpPr>
          <p:spPr bwMode="gray">
            <a:xfrm>
              <a:off x="134606" y="4407919"/>
              <a:ext cx="3733800" cy="1100690"/>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In addition to risks similar to those faced by employer:</a:t>
              </a:r>
            </a:p>
          </p:txBody>
        </p:sp>
        <p:sp>
          <p:nvSpPr>
            <p:cNvPr id="35" name="Rectangle 34"/>
            <p:cNvSpPr>
              <a:spLocks noChangeArrowheads="1"/>
            </p:cNvSpPr>
            <p:nvPr/>
          </p:nvSpPr>
          <p:spPr bwMode="gray">
            <a:xfrm>
              <a:off x="-62462" y="4781532"/>
              <a:ext cx="3733800" cy="1100690"/>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628650" lvl="1" indent="-171450" fontAlgn="base">
                <a:spcBef>
                  <a:spcPct val="0"/>
                </a:spcBef>
                <a:spcAft>
                  <a:spcPct val="0"/>
                </a:spcAft>
                <a:buClr>
                  <a:srgbClr val="C00000"/>
                </a:buClr>
                <a:buFont typeface="Wingdings" panose="05000000000000000000" pitchFamily="2" charset="2"/>
                <a:buChar char="§"/>
              </a:pPr>
              <a:r>
                <a:rPr lang="en-US" sz="1100" dirty="0" smtClean="0">
                  <a:solidFill>
                    <a:prstClr val="black"/>
                  </a:solidFill>
                  <a:latin typeface="Arial" pitchFamily="34" charset="0"/>
                </a:rPr>
                <a:t>Political </a:t>
              </a:r>
              <a:r>
                <a:rPr lang="en-US" sz="1100" dirty="0">
                  <a:solidFill>
                    <a:prstClr val="black"/>
                  </a:solidFill>
                  <a:latin typeface="Arial" pitchFamily="34" charset="0"/>
                </a:rPr>
                <a:t>changes/instability</a:t>
              </a:r>
            </a:p>
            <a:p>
              <a:pPr marL="628650" lvl="1" indent="-171450" fontAlgn="base">
                <a:spcBef>
                  <a:spcPct val="0"/>
                </a:spcBef>
                <a:spcAft>
                  <a:spcPct val="0"/>
                </a:spcAft>
                <a:buClr>
                  <a:srgbClr val="C00000"/>
                </a:buClr>
                <a:buFont typeface="Wingdings" panose="05000000000000000000" pitchFamily="2" charset="2"/>
                <a:buChar char="§"/>
              </a:pPr>
              <a:r>
                <a:rPr lang="en-US" sz="1100" dirty="0">
                  <a:solidFill>
                    <a:prstClr val="black"/>
                  </a:solidFill>
                  <a:latin typeface="Arial" pitchFamily="34" charset="0"/>
                </a:rPr>
                <a:t>Future changes in tax policy</a:t>
              </a:r>
            </a:p>
            <a:p>
              <a:pPr marL="628650" lvl="1" indent="-171450" fontAlgn="base">
                <a:spcBef>
                  <a:spcPct val="0"/>
                </a:spcBef>
                <a:spcAft>
                  <a:spcPct val="0"/>
                </a:spcAft>
                <a:buClr>
                  <a:srgbClr val="C00000"/>
                </a:buClr>
                <a:buFont typeface="Wingdings" panose="05000000000000000000" pitchFamily="2" charset="2"/>
                <a:buChar char="§"/>
              </a:pPr>
              <a:r>
                <a:rPr lang="en-US" sz="1100" dirty="0" smtClean="0">
                  <a:solidFill>
                    <a:prstClr val="black"/>
                  </a:solidFill>
                  <a:latin typeface="Arial" pitchFamily="34" charset="0"/>
                </a:rPr>
                <a:t>Demographic </a:t>
              </a:r>
              <a:r>
                <a:rPr lang="en-US" sz="1100" dirty="0" err="1" smtClean="0">
                  <a:solidFill>
                    <a:prstClr val="black"/>
                  </a:solidFill>
                  <a:latin typeface="Arial" pitchFamily="34" charset="0"/>
                </a:rPr>
                <a:t>timebomb</a:t>
              </a:r>
              <a:r>
                <a:rPr lang="en-US" sz="1100" dirty="0" smtClean="0">
                  <a:solidFill>
                    <a:prstClr val="black"/>
                  </a:solidFill>
                  <a:latin typeface="Arial" pitchFamily="34" charset="0"/>
                </a:rPr>
                <a:t>!</a:t>
              </a:r>
              <a:endParaRPr lang="en-US" sz="1100" dirty="0">
                <a:solidFill>
                  <a:prstClr val="black"/>
                </a:solidFill>
                <a:latin typeface="Arial" pitchFamily="34" charset="0"/>
              </a:endParaRPr>
            </a:p>
          </p:txBody>
        </p:sp>
      </p:grpSp>
    </p:spTree>
    <p:extLst>
      <p:ext uri="{BB962C8B-B14F-4D97-AF65-F5344CB8AC3E}">
        <p14:creationId xmlns:p14="http://schemas.microsoft.com/office/powerpoint/2010/main" val="239097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p:cNvPicPr>
            <a:picLocks noChangeAspect="1"/>
          </p:cNvPicPr>
          <p:nvPr/>
        </p:nvPicPr>
        <p:blipFill>
          <a:blip r:embed="rId3"/>
          <a:stretch>
            <a:fillRect/>
          </a:stretch>
        </p:blipFill>
        <p:spPr>
          <a:xfrm>
            <a:off x="197944" y="3999480"/>
            <a:ext cx="481842" cy="665666"/>
          </a:xfrm>
          <a:prstGeom prst="rect">
            <a:avLst/>
          </a:prstGeom>
        </p:spPr>
      </p:pic>
      <p:pic>
        <p:nvPicPr>
          <p:cNvPr id="42" name="Picture 41"/>
          <p:cNvPicPr>
            <a:picLocks noChangeAspect="1"/>
          </p:cNvPicPr>
          <p:nvPr/>
        </p:nvPicPr>
        <p:blipFill>
          <a:blip r:embed="rId4"/>
          <a:stretch>
            <a:fillRect/>
          </a:stretch>
        </p:blipFill>
        <p:spPr>
          <a:xfrm>
            <a:off x="-5856" y="1066550"/>
            <a:ext cx="867717" cy="917525"/>
          </a:xfrm>
          <a:prstGeom prst="rect">
            <a:avLst/>
          </a:prstGeom>
        </p:spPr>
      </p:pic>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a:xfrm>
            <a:off x="6934200" y="6492875"/>
            <a:ext cx="2133600" cy="365125"/>
          </a:xfrm>
        </p:spPr>
        <p:txBody>
          <a:bodyPr/>
          <a:lstStyle/>
          <a:p>
            <a:fld id="{1A13C416-6B76-4DFF-BC13-59A396451C72}" type="slidenum">
              <a:rPr lang="en-US" smtClean="0"/>
              <a:pPr/>
              <a:t>14</a:t>
            </a:fld>
            <a:endParaRPr lang="en-US" dirty="0"/>
          </a:p>
        </p:txBody>
      </p:sp>
      <p:sp>
        <p:nvSpPr>
          <p:cNvPr id="7" name="Text Placeholder 1"/>
          <p:cNvSpPr txBox="1">
            <a:spLocks/>
          </p:cNvSpPr>
          <p:nvPr/>
        </p:nvSpPr>
        <p:spPr>
          <a:xfrm>
            <a:off x="304800" y="304800"/>
            <a:ext cx="8534400" cy="609600"/>
          </a:xfrm>
          <a:prstGeom prst="rect">
            <a:avLst/>
          </a:prstGeom>
        </p:spPr>
        <p:txBody>
          <a:bodyPr/>
          <a:lstStyle/>
          <a:p>
            <a:pPr marL="342900" lvl="0" indent="-342900" eaLnBrk="0" fontAlgn="base" hangingPunct="0">
              <a:spcBef>
                <a:spcPct val="20000"/>
              </a:spcBef>
              <a:spcAft>
                <a:spcPct val="0"/>
              </a:spcAft>
              <a:defRPr/>
            </a:pPr>
            <a:r>
              <a:rPr lang="en-US" sz="3200" b="1" dirty="0" smtClean="0">
                <a:solidFill>
                  <a:schemeClr val="tx2"/>
                </a:solidFill>
                <a:latin typeface="Garamond" pitchFamily="18" charset="0"/>
              </a:rPr>
              <a:t>Provision for p</a:t>
            </a:r>
            <a:r>
              <a:rPr lang="en-US" sz="3200" b="1" dirty="0">
                <a:solidFill>
                  <a:schemeClr val="tx2"/>
                </a:solidFill>
                <a:latin typeface="Garamond" pitchFamily="18" charset="0"/>
              </a:rPr>
              <a:t>ost-retiral needs </a:t>
            </a:r>
            <a:r>
              <a:rPr lang="en-US" sz="3200" b="1" dirty="0" smtClean="0">
                <a:solidFill>
                  <a:schemeClr val="tx2"/>
                </a:solidFill>
                <a:latin typeface="Garamond" pitchFamily="18" charset="0"/>
              </a:rPr>
              <a:t>- Government</a:t>
            </a:r>
            <a:endParaRPr lang="en-US" sz="3200" b="1" dirty="0">
              <a:solidFill>
                <a:schemeClr val="tx2"/>
              </a:solidFill>
              <a:latin typeface="Garamond" pitchFamily="18" charset="0"/>
            </a:endParaRPr>
          </a:p>
        </p:txBody>
      </p:sp>
      <p:sp>
        <p:nvSpPr>
          <p:cNvPr id="26" name="Line 47"/>
          <p:cNvSpPr>
            <a:spLocks noChangeShapeType="1"/>
          </p:cNvSpPr>
          <p:nvPr/>
        </p:nvSpPr>
        <p:spPr bwMode="auto">
          <a:xfrm flipH="1">
            <a:off x="0" y="3968444"/>
            <a:ext cx="9067800" cy="12427"/>
          </a:xfrm>
          <a:prstGeom prst="line">
            <a:avLst/>
          </a:prstGeom>
          <a:noFill/>
          <a:ln w="12700">
            <a:solidFill>
              <a:schemeClr val="bg1">
                <a:lumMod val="65000"/>
              </a:schemeClr>
            </a:solidFill>
            <a:prstDash val="dash"/>
            <a:round/>
            <a:headEnd/>
            <a:tailEnd/>
          </a:ln>
        </p:spPr>
        <p:txBody>
          <a:bodyPr vert="horz" wrap="square" lIns="0" tIns="45720" rIns="91440" bIns="45720" numCol="1" anchor="ctr" anchorCtr="0" compatLnSpc="1">
            <a:prstTxWarp prst="textNoShape">
              <a:avLst/>
            </a:prstTxWarp>
          </a:bodyPr>
          <a:lstStyle/>
          <a:p>
            <a:endParaRPr lang="en-GB" dirty="0"/>
          </a:p>
        </p:txBody>
      </p:sp>
      <p:sp>
        <p:nvSpPr>
          <p:cNvPr id="24" name="Line 47"/>
          <p:cNvSpPr>
            <a:spLocks noChangeShapeType="1"/>
          </p:cNvSpPr>
          <p:nvPr/>
        </p:nvSpPr>
        <p:spPr bwMode="auto">
          <a:xfrm>
            <a:off x="4312208" y="1337945"/>
            <a:ext cx="0" cy="5520055"/>
          </a:xfrm>
          <a:prstGeom prst="line">
            <a:avLst/>
          </a:prstGeom>
          <a:noFill/>
          <a:ln w="12700">
            <a:solidFill>
              <a:schemeClr val="bg1">
                <a:lumMod val="65000"/>
              </a:schemeClr>
            </a:solidFill>
            <a:prstDash val="dash"/>
            <a:round/>
            <a:headEnd/>
            <a:tailEnd/>
          </a:ln>
        </p:spPr>
        <p:txBody>
          <a:bodyPr vert="horz" wrap="square" lIns="0" tIns="45720" rIns="91440" bIns="45720" numCol="1" anchor="ctr" anchorCtr="0" compatLnSpc="1">
            <a:prstTxWarp prst="textNoShape">
              <a:avLst/>
            </a:prstTxWarp>
          </a:bodyPr>
          <a:lstStyle/>
          <a:p>
            <a:endParaRPr lang="en-GB" dirty="0"/>
          </a:p>
        </p:txBody>
      </p:sp>
      <p:grpSp>
        <p:nvGrpSpPr>
          <p:cNvPr id="8" name="Group 7"/>
          <p:cNvGrpSpPr/>
          <p:nvPr/>
        </p:nvGrpSpPr>
        <p:grpSpPr>
          <a:xfrm>
            <a:off x="3810000" y="2286000"/>
            <a:ext cx="1016667" cy="2469932"/>
            <a:chOff x="4012533" y="2286000"/>
            <a:chExt cx="1016667" cy="2469932"/>
          </a:xfrm>
        </p:grpSpPr>
        <p:sp>
          <p:nvSpPr>
            <p:cNvPr id="2" name="Rounded Rectangle 1"/>
            <p:cNvSpPr/>
            <p:nvPr/>
          </p:nvSpPr>
          <p:spPr>
            <a:xfrm>
              <a:off x="4022834" y="2286000"/>
              <a:ext cx="914400" cy="2438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4050342" y="2364830"/>
              <a:ext cx="886892" cy="878386"/>
            </a:xfrm>
            <a:prstGeom prst="ellipse">
              <a:avLst/>
            </a:pr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pic>
          <p:nvPicPr>
            <p:cNvPr id="30" name="Picture 29"/>
            <p:cNvPicPr>
              <a:picLocks noChangeAspect="1"/>
            </p:cNvPicPr>
            <p:nvPr/>
          </p:nvPicPr>
          <p:blipFill rotWithShape="1">
            <a:blip r:embed="rId5"/>
            <a:srcRect l="5626" t="33033" r="68170" b="16077"/>
            <a:stretch/>
          </p:blipFill>
          <p:spPr>
            <a:xfrm>
              <a:off x="4012533" y="3260834"/>
              <a:ext cx="1016667" cy="1495098"/>
            </a:xfrm>
            <a:prstGeom prst="rect">
              <a:avLst/>
            </a:prstGeom>
          </p:spPr>
        </p:pic>
      </p:grpSp>
      <p:sp>
        <p:nvSpPr>
          <p:cNvPr id="31" name="Rectangle 30"/>
          <p:cNvSpPr/>
          <p:nvPr/>
        </p:nvSpPr>
        <p:spPr>
          <a:xfrm>
            <a:off x="3792786" y="2648684"/>
            <a:ext cx="1015021" cy="261610"/>
          </a:xfrm>
          <a:prstGeom prst="rect">
            <a:avLst/>
          </a:prstGeom>
        </p:spPr>
        <p:txBody>
          <a:bodyPr wrap="none">
            <a:spAutoFit/>
          </a:bodyPr>
          <a:lstStyle/>
          <a:p>
            <a:pPr algn="ctr"/>
            <a:r>
              <a:rPr lang="en-US" sz="1100" b="1" dirty="0" smtClean="0">
                <a:solidFill>
                  <a:schemeClr val="bg1"/>
                </a:solidFill>
                <a:latin typeface="Arial" panose="020B0604020202020204" pitchFamily="34" charset="0"/>
                <a:cs typeface="Arial" panose="020B0604020202020204" pitchFamily="34" charset="0"/>
              </a:rPr>
              <a:t>Government</a:t>
            </a:r>
            <a:endParaRPr lang="en-US" sz="1100" b="1" dirty="0">
              <a:solidFill>
                <a:schemeClr val="bg1"/>
              </a:solidFill>
              <a:latin typeface="Arial" panose="020B0604020202020204" pitchFamily="34" charset="0"/>
              <a:cs typeface="Arial" panose="020B0604020202020204" pitchFamily="34" charset="0"/>
            </a:endParaRPr>
          </a:p>
        </p:txBody>
      </p:sp>
      <p:sp>
        <p:nvSpPr>
          <p:cNvPr id="32" name="Rectangle 25"/>
          <p:cNvSpPr>
            <a:spLocks noChangeArrowheads="1"/>
          </p:cNvSpPr>
          <p:nvPr/>
        </p:nvSpPr>
        <p:spPr bwMode="gray">
          <a:xfrm>
            <a:off x="632043" y="1284278"/>
            <a:ext cx="3984625" cy="315922"/>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C00000"/>
                </a:solidFill>
                <a:effectLst/>
                <a:latin typeface="Arial" pitchFamily="34" charset="0"/>
              </a:rPr>
              <a:t>Role and Responsibility</a:t>
            </a:r>
            <a:endParaRPr kumimoji="0" lang="en-GB" sz="1800" b="0" i="0" u="none" strike="noStrike" cap="none" normalizeH="0" baseline="0" dirty="0" smtClean="0">
              <a:ln>
                <a:noFill/>
              </a:ln>
              <a:solidFill>
                <a:srgbClr val="C00000"/>
              </a:solidFill>
              <a:effectLst/>
              <a:latin typeface="Arial" pitchFamily="34" charset="0"/>
            </a:endParaRPr>
          </a:p>
        </p:txBody>
      </p:sp>
      <p:sp>
        <p:nvSpPr>
          <p:cNvPr id="33" name="Rectangle 32"/>
          <p:cNvSpPr>
            <a:spLocks noChangeArrowheads="1"/>
          </p:cNvSpPr>
          <p:nvPr/>
        </p:nvSpPr>
        <p:spPr bwMode="gray">
          <a:xfrm>
            <a:off x="0" y="1600200"/>
            <a:ext cx="3931665" cy="1876742"/>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17145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Provision of </a:t>
            </a:r>
            <a:r>
              <a:rPr lang="en-US" sz="1200" dirty="0">
                <a:latin typeface="Arial" pitchFamily="34" charset="0"/>
              </a:rPr>
              <a:t>benefits to some or all of the population</a:t>
            </a:r>
          </a:p>
          <a:p>
            <a:pPr marL="628650" lvl="1" indent="-171450" fontAlgn="base">
              <a:spcBef>
                <a:spcPct val="0"/>
              </a:spcBef>
              <a:spcAft>
                <a:spcPct val="0"/>
              </a:spcAft>
              <a:buClr>
                <a:srgbClr val="C00000"/>
              </a:buClr>
              <a:buFont typeface="Wingdings" panose="05000000000000000000" pitchFamily="2" charset="2"/>
              <a:buChar char="§"/>
            </a:pPr>
            <a:r>
              <a:rPr lang="en-US" sz="1100" dirty="0" smtClean="0">
                <a:latin typeface="Arial" panose="020B0604020202020204" pitchFamily="34" charset="0"/>
                <a:cs typeface="Arial" panose="020B0604020202020204" pitchFamily="34" charset="0"/>
              </a:rPr>
              <a:t>Retirement benefits</a:t>
            </a:r>
            <a:endParaRPr lang="en-US" sz="1100" dirty="0">
              <a:latin typeface="Arial" panose="020B0604020202020204" pitchFamily="34" charset="0"/>
              <a:cs typeface="Arial" panose="020B0604020202020204" pitchFamily="34" charset="0"/>
            </a:endParaRPr>
          </a:p>
          <a:p>
            <a:pPr marL="628650" lvl="1" indent="-171450" fontAlgn="base">
              <a:spcBef>
                <a:spcPct val="0"/>
              </a:spcBef>
              <a:spcAft>
                <a:spcPct val="0"/>
              </a:spcAft>
              <a:buClr>
                <a:srgbClr val="C00000"/>
              </a:buClr>
              <a:buFont typeface="Wingdings" panose="05000000000000000000" pitchFamily="2" charset="2"/>
              <a:buChar char="§"/>
            </a:pPr>
            <a:r>
              <a:rPr lang="en-US" sz="1100" dirty="0" smtClean="0">
                <a:latin typeface="Arial" pitchFamily="34" charset="0"/>
              </a:rPr>
              <a:t>Medical benefits</a:t>
            </a:r>
          </a:p>
          <a:p>
            <a:pPr marL="628650" lvl="1" indent="-171450" fontAlgn="base">
              <a:spcBef>
                <a:spcPct val="0"/>
              </a:spcBef>
              <a:spcAft>
                <a:spcPct val="0"/>
              </a:spcAft>
              <a:buClr>
                <a:srgbClr val="C00000"/>
              </a:buClr>
              <a:buFont typeface="Wingdings" panose="05000000000000000000" pitchFamily="2" charset="2"/>
              <a:buChar char="§"/>
            </a:pPr>
            <a:r>
              <a:rPr lang="en-US" sz="1100" dirty="0" smtClean="0">
                <a:latin typeface="Arial" pitchFamily="34" charset="0"/>
                <a:cs typeface="Arial" panose="020B0604020202020204" pitchFamily="34" charset="0"/>
              </a:rPr>
              <a:t>Others</a:t>
            </a:r>
            <a:endParaRPr lang="en-US" sz="1200" dirty="0">
              <a:latin typeface="Arial" panose="020B0604020202020204" pitchFamily="34" charset="0"/>
              <a:cs typeface="Arial" panose="020B0604020202020204" pitchFamily="34" charset="0"/>
            </a:endParaRPr>
          </a:p>
          <a:p>
            <a:pPr marL="17145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Encouragement/compulsion </a:t>
            </a:r>
            <a:r>
              <a:rPr lang="en-US" sz="1200" dirty="0">
                <a:latin typeface="Arial" pitchFamily="34" charset="0"/>
              </a:rPr>
              <a:t>to </a:t>
            </a:r>
            <a:r>
              <a:rPr lang="en-US" sz="1200" dirty="0" smtClean="0">
                <a:latin typeface="Arial" pitchFamily="34" charset="0"/>
              </a:rPr>
              <a:t>provide </a:t>
            </a:r>
            <a:r>
              <a:rPr lang="en-US" sz="1200" dirty="0">
                <a:latin typeface="Arial" pitchFamily="34" charset="0"/>
              </a:rPr>
              <a:t>for retirement</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Regulation - to </a:t>
            </a:r>
            <a:r>
              <a:rPr lang="en-US" sz="1200" dirty="0">
                <a:latin typeface="Arial" pitchFamily="34" charset="0"/>
              </a:rPr>
              <a:t>ensure security for promises made or expectations </a:t>
            </a:r>
            <a:r>
              <a:rPr lang="en-US" sz="1200" dirty="0" smtClean="0">
                <a:latin typeface="Arial" pitchFamily="34" charset="0"/>
              </a:rPr>
              <a:t>created</a:t>
            </a:r>
            <a:endParaRPr lang="en-US" sz="1200" dirty="0">
              <a:latin typeface="Arial" pitchFamily="34" charset="0"/>
            </a:endParaRPr>
          </a:p>
          <a:p>
            <a:pPr marL="17145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Education</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Creating sustainable investment environment</a:t>
            </a:r>
          </a:p>
          <a:p>
            <a:pPr marL="628650" lvl="1" indent="-171450" fontAlgn="base">
              <a:spcBef>
                <a:spcPct val="0"/>
              </a:spcBef>
              <a:spcAft>
                <a:spcPct val="0"/>
              </a:spcAft>
              <a:buClr>
                <a:srgbClr val="C00000"/>
              </a:buClr>
              <a:buFont typeface="Wingdings" panose="05000000000000000000" pitchFamily="2" charset="2"/>
              <a:buChar char="§"/>
            </a:pPr>
            <a:r>
              <a:rPr lang="en-US" sz="1100" dirty="0">
                <a:latin typeface="Arial" pitchFamily="34" charset="0"/>
              </a:rPr>
              <a:t>Investing/ issuing in long term investment instruments</a:t>
            </a:r>
          </a:p>
          <a:p>
            <a:pPr marL="628650" lvl="1" indent="-171450" fontAlgn="base">
              <a:spcBef>
                <a:spcPct val="0"/>
              </a:spcBef>
              <a:spcAft>
                <a:spcPct val="0"/>
              </a:spcAft>
              <a:buClr>
                <a:srgbClr val="C00000"/>
              </a:buClr>
              <a:buFont typeface="Wingdings" panose="05000000000000000000" pitchFamily="2" charset="2"/>
              <a:buChar char="§"/>
            </a:pPr>
            <a:r>
              <a:rPr lang="en-US" sz="1100" dirty="0">
                <a:latin typeface="Arial" pitchFamily="34" charset="0"/>
              </a:rPr>
              <a:t>Investing/ issuing in longevity hedging products</a:t>
            </a:r>
          </a:p>
          <a:p>
            <a:pPr marL="628650" lvl="1" indent="-171450" fontAlgn="base">
              <a:spcBef>
                <a:spcPct val="0"/>
              </a:spcBef>
              <a:spcAft>
                <a:spcPct val="0"/>
              </a:spcAft>
              <a:buClr>
                <a:srgbClr val="C00000"/>
              </a:buClr>
              <a:buFont typeface="Wingdings" panose="05000000000000000000" pitchFamily="2" charset="2"/>
              <a:buChar char="§"/>
            </a:pPr>
            <a:r>
              <a:rPr lang="en-US" sz="1100" dirty="0">
                <a:latin typeface="Arial" pitchFamily="34" charset="0"/>
              </a:rPr>
              <a:t>Investment in real assets </a:t>
            </a:r>
          </a:p>
        </p:txBody>
      </p:sp>
      <p:sp>
        <p:nvSpPr>
          <p:cNvPr id="43" name="Rectangle 25"/>
          <p:cNvSpPr>
            <a:spLocks noChangeArrowheads="1"/>
          </p:cNvSpPr>
          <p:nvPr/>
        </p:nvSpPr>
        <p:spPr bwMode="gray">
          <a:xfrm>
            <a:off x="6934200" y="1277672"/>
            <a:ext cx="1638480" cy="354060"/>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C00000"/>
                </a:solidFill>
                <a:effectLst/>
                <a:latin typeface="Arial" pitchFamily="34" charset="0"/>
              </a:rPr>
              <a:t>Key concerns</a:t>
            </a:r>
            <a:endParaRPr kumimoji="0" lang="en-GB" sz="1800" b="0" i="0" u="none" strike="noStrike" cap="none" normalizeH="0" baseline="0" dirty="0" smtClean="0">
              <a:ln>
                <a:noFill/>
              </a:ln>
              <a:solidFill>
                <a:srgbClr val="C00000"/>
              </a:solidFill>
              <a:effectLst/>
              <a:latin typeface="Arial" pitchFamily="34" charset="0"/>
            </a:endParaRPr>
          </a:p>
        </p:txBody>
      </p:sp>
      <p:pic>
        <p:nvPicPr>
          <p:cNvPr id="48" name="Picture 47"/>
          <p:cNvPicPr>
            <a:picLocks noChangeAspect="1"/>
          </p:cNvPicPr>
          <p:nvPr/>
        </p:nvPicPr>
        <p:blipFill>
          <a:blip r:embed="rId6"/>
          <a:stretch>
            <a:fillRect/>
          </a:stretch>
        </p:blipFill>
        <p:spPr>
          <a:xfrm>
            <a:off x="8382000" y="1226059"/>
            <a:ext cx="641132" cy="602741"/>
          </a:xfrm>
          <a:prstGeom prst="rect">
            <a:avLst/>
          </a:prstGeom>
        </p:spPr>
      </p:pic>
      <p:sp>
        <p:nvSpPr>
          <p:cNvPr id="59" name="Rectangle 25"/>
          <p:cNvSpPr>
            <a:spLocks noChangeArrowheads="1"/>
          </p:cNvSpPr>
          <p:nvPr/>
        </p:nvSpPr>
        <p:spPr bwMode="gray">
          <a:xfrm>
            <a:off x="6934200" y="4103392"/>
            <a:ext cx="1638480" cy="354060"/>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lvl="0" fontAlgn="base">
              <a:spcBef>
                <a:spcPct val="0"/>
              </a:spcBef>
              <a:spcAft>
                <a:spcPct val="0"/>
              </a:spcAft>
            </a:pPr>
            <a:r>
              <a:rPr lang="en-GB" sz="1600" b="1" dirty="0" smtClean="0">
                <a:solidFill>
                  <a:srgbClr val="C00000"/>
                </a:solidFill>
                <a:latin typeface="Arial" pitchFamily="34" charset="0"/>
              </a:rPr>
              <a:t>Financing </a:t>
            </a:r>
            <a:endParaRPr lang="en-GB" sz="1600" b="1" dirty="0">
              <a:solidFill>
                <a:srgbClr val="C00000"/>
              </a:solidFill>
              <a:latin typeface="Arial" pitchFamily="34" charset="0"/>
            </a:endParaRPr>
          </a:p>
        </p:txBody>
      </p:sp>
      <p:pic>
        <p:nvPicPr>
          <p:cNvPr id="70" name="Picture 69"/>
          <p:cNvPicPr>
            <a:picLocks noChangeAspect="1"/>
          </p:cNvPicPr>
          <p:nvPr/>
        </p:nvPicPr>
        <p:blipFill rotWithShape="1">
          <a:blip r:embed="rId7"/>
          <a:srcRect l="6144" t="10391" r="10529" b="36797"/>
          <a:stretch/>
        </p:blipFill>
        <p:spPr>
          <a:xfrm>
            <a:off x="8161231" y="4036822"/>
            <a:ext cx="677969" cy="428191"/>
          </a:xfrm>
          <a:prstGeom prst="rect">
            <a:avLst/>
          </a:prstGeom>
        </p:spPr>
      </p:pic>
      <p:sp>
        <p:nvSpPr>
          <p:cNvPr id="61" name="Rectangle 18"/>
          <p:cNvSpPr>
            <a:spLocks noChangeArrowheads="1"/>
          </p:cNvSpPr>
          <p:nvPr/>
        </p:nvSpPr>
        <p:spPr bwMode="gray">
          <a:xfrm>
            <a:off x="4572000" y="4403790"/>
            <a:ext cx="4374932" cy="1844610"/>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171450" lvl="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PAYG basis - most common approach</a:t>
            </a:r>
          </a:p>
          <a:p>
            <a:pPr marL="628650" lvl="1" indent="-171450" fontAlgn="base">
              <a:spcBef>
                <a:spcPct val="0"/>
              </a:spcBef>
              <a:spcAft>
                <a:spcPct val="0"/>
              </a:spcAft>
              <a:buClr>
                <a:srgbClr val="C00000"/>
              </a:buClr>
              <a:buFont typeface="Wingdings" panose="05000000000000000000" pitchFamily="2" charset="2"/>
              <a:buChar char="§"/>
            </a:pPr>
            <a:r>
              <a:rPr lang="en-US" sz="1100" dirty="0" smtClean="0">
                <a:latin typeface="Arial" pitchFamily="34" charset="0"/>
              </a:rPr>
              <a:t>Mandatory contributions </a:t>
            </a:r>
            <a:r>
              <a:rPr lang="en-US" sz="1100" dirty="0">
                <a:latin typeface="Arial" pitchFamily="34" charset="0"/>
              </a:rPr>
              <a:t>by employer/individual to </a:t>
            </a:r>
            <a:r>
              <a:rPr lang="en-US" sz="1100" dirty="0" smtClean="0">
                <a:latin typeface="Arial" pitchFamily="34" charset="0"/>
              </a:rPr>
              <a:t>state scheme</a:t>
            </a:r>
          </a:p>
          <a:p>
            <a:pPr marL="628650" lvl="1" indent="-171450" fontAlgn="base">
              <a:spcBef>
                <a:spcPct val="0"/>
              </a:spcBef>
              <a:spcAft>
                <a:spcPct val="0"/>
              </a:spcAft>
              <a:buClr>
                <a:srgbClr val="C00000"/>
              </a:buClr>
              <a:buFont typeface="Wingdings" panose="05000000000000000000" pitchFamily="2" charset="2"/>
              <a:buChar char="§"/>
            </a:pPr>
            <a:r>
              <a:rPr lang="en-US" sz="1100" dirty="0" smtClean="0">
                <a:latin typeface="Arial" pitchFamily="34" charset="0"/>
              </a:rPr>
              <a:t>Taxation - in theory, government can adjust tax rates to ensure income (tax revenue) matches outgo (benefits)</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Regular contributions</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Supplementary Government contributions to employer/individual contributions</a:t>
            </a:r>
          </a:p>
        </p:txBody>
      </p:sp>
      <p:sp>
        <p:nvSpPr>
          <p:cNvPr id="72" name="Rectangle 71"/>
          <p:cNvSpPr/>
          <p:nvPr/>
        </p:nvSpPr>
        <p:spPr>
          <a:xfrm>
            <a:off x="4572000" y="5777805"/>
            <a:ext cx="4572000" cy="276999"/>
          </a:xfrm>
          <a:prstGeom prst="rect">
            <a:avLst/>
          </a:prstGeom>
        </p:spPr>
        <p:txBody>
          <a:bodyPr>
            <a:spAutoFit/>
          </a:bodyPr>
          <a:lstStyle/>
          <a:p>
            <a:pPr marL="171450" indent="-171450" fontAlgn="base">
              <a:spcBef>
                <a:spcPct val="0"/>
              </a:spcBef>
              <a:spcAft>
                <a:spcPct val="0"/>
              </a:spcAft>
              <a:buClr>
                <a:srgbClr val="C00000"/>
              </a:buClr>
              <a:buFont typeface="Wingdings" panose="05000000000000000000" pitchFamily="2" charset="2"/>
              <a:buChar char="§"/>
            </a:pPr>
            <a:endParaRPr lang="en-US" sz="1200" dirty="0">
              <a:solidFill>
                <a:prstClr val="black"/>
              </a:solidFill>
              <a:latin typeface="Arial" pitchFamily="34" charset="0"/>
            </a:endParaRPr>
          </a:p>
        </p:txBody>
      </p:sp>
      <p:sp>
        <p:nvSpPr>
          <p:cNvPr id="27" name="Rectangle 25"/>
          <p:cNvSpPr>
            <a:spLocks noChangeArrowheads="1"/>
          </p:cNvSpPr>
          <p:nvPr/>
        </p:nvSpPr>
        <p:spPr bwMode="gray">
          <a:xfrm>
            <a:off x="632043" y="4097257"/>
            <a:ext cx="3984625" cy="315922"/>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lvl="0" fontAlgn="base">
              <a:spcBef>
                <a:spcPct val="0"/>
              </a:spcBef>
              <a:spcAft>
                <a:spcPct val="0"/>
              </a:spcAft>
            </a:pPr>
            <a:r>
              <a:rPr lang="en-GB" sz="1600" b="1" dirty="0">
                <a:solidFill>
                  <a:srgbClr val="C00000"/>
                </a:solidFill>
                <a:latin typeface="Arial" pitchFamily="34" charset="0"/>
              </a:rPr>
              <a:t>Key </a:t>
            </a:r>
            <a:r>
              <a:rPr lang="en-GB" sz="1600" b="1" dirty="0" smtClean="0">
                <a:solidFill>
                  <a:srgbClr val="C00000"/>
                </a:solidFill>
                <a:latin typeface="Arial" pitchFamily="34" charset="0"/>
              </a:rPr>
              <a:t>risks</a:t>
            </a:r>
            <a:endParaRPr lang="en-GB" sz="1600" b="1" dirty="0">
              <a:solidFill>
                <a:srgbClr val="C00000"/>
              </a:solidFill>
              <a:latin typeface="Arial" pitchFamily="34" charset="0"/>
            </a:endParaRPr>
          </a:p>
        </p:txBody>
      </p:sp>
      <p:grpSp>
        <p:nvGrpSpPr>
          <p:cNvPr id="3" name="Group 2"/>
          <p:cNvGrpSpPr/>
          <p:nvPr/>
        </p:nvGrpSpPr>
        <p:grpSpPr>
          <a:xfrm>
            <a:off x="4657436" y="1600200"/>
            <a:ext cx="4374932" cy="1876742"/>
            <a:chOff x="4616668" y="1600200"/>
            <a:chExt cx="4374932" cy="1876742"/>
          </a:xfrm>
        </p:grpSpPr>
        <p:sp>
          <p:nvSpPr>
            <p:cNvPr id="49" name="Rectangle 18"/>
            <p:cNvSpPr>
              <a:spLocks noChangeArrowheads="1"/>
            </p:cNvSpPr>
            <p:nvPr/>
          </p:nvSpPr>
          <p:spPr bwMode="gray">
            <a:xfrm>
              <a:off x="4616668" y="1600200"/>
              <a:ext cx="4374932" cy="1876742"/>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Level</a:t>
              </a:r>
              <a:r>
                <a:rPr lang="en-US" sz="1200" dirty="0">
                  <a:solidFill>
                    <a:prstClr val="black"/>
                  </a:solidFill>
                  <a:latin typeface="Arial" pitchFamily="34" charset="0"/>
                </a:rPr>
                <a:t>, predictability and stability of </a:t>
              </a:r>
              <a:r>
                <a:rPr lang="en-US" sz="1200" dirty="0" smtClean="0">
                  <a:solidFill>
                    <a:prstClr val="black"/>
                  </a:solidFill>
                  <a:latin typeface="Arial" pitchFamily="34" charset="0"/>
                </a:rPr>
                <a:t>cost</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Meeting </a:t>
              </a:r>
              <a:r>
                <a:rPr lang="en-US" sz="1200" dirty="0">
                  <a:solidFill>
                    <a:prstClr val="black"/>
                  </a:solidFill>
                  <a:latin typeface="Arial" pitchFamily="34" charset="0"/>
                </a:rPr>
                <a:t>n</a:t>
              </a:r>
              <a:r>
                <a:rPr lang="en-US" sz="1200" dirty="0" smtClean="0">
                  <a:solidFill>
                    <a:prstClr val="black"/>
                  </a:solidFill>
                  <a:latin typeface="Arial" pitchFamily="34" charset="0"/>
                </a:rPr>
                <a:t>eeds </a:t>
              </a:r>
              <a:r>
                <a:rPr lang="en-US" sz="1200" dirty="0">
                  <a:solidFill>
                    <a:prstClr val="black"/>
                  </a:solidFill>
                  <a:latin typeface="Arial" pitchFamily="34" charset="0"/>
                </a:rPr>
                <a:t>of </a:t>
              </a:r>
              <a:r>
                <a:rPr lang="en-US" sz="1200" dirty="0" smtClean="0">
                  <a:solidFill>
                    <a:prstClr val="black"/>
                  </a:solidFill>
                  <a:latin typeface="Arial" pitchFamily="34" charset="0"/>
                </a:rPr>
                <a:t>individuals</a:t>
              </a:r>
              <a:endParaRPr lang="en-US" sz="1200" dirty="0">
                <a:solidFill>
                  <a:prstClr val="black"/>
                </a:solidFill>
                <a:latin typeface="Arial" pitchFamily="34" charset="0"/>
              </a:endParaRPr>
            </a:p>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Simplicity </a:t>
              </a:r>
              <a:r>
                <a:rPr lang="en-US" sz="1200" dirty="0">
                  <a:solidFill>
                    <a:prstClr val="black"/>
                  </a:solidFill>
                  <a:latin typeface="Arial" pitchFamily="34" charset="0"/>
                </a:rPr>
                <a:t>of </a:t>
              </a:r>
              <a:r>
                <a:rPr lang="en-US" sz="1200" dirty="0" smtClean="0">
                  <a:solidFill>
                    <a:prstClr val="black"/>
                  </a:solidFill>
                  <a:latin typeface="Arial" pitchFamily="34" charset="0"/>
                </a:rPr>
                <a:t>administration</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Creation of positive macro </a:t>
              </a:r>
              <a:r>
                <a:rPr lang="en-US" sz="1200" dirty="0">
                  <a:solidFill>
                    <a:prstClr val="black"/>
                  </a:solidFill>
                  <a:latin typeface="Arial" pitchFamily="34" charset="0"/>
                </a:rPr>
                <a:t>economic effect on the </a:t>
              </a:r>
              <a:r>
                <a:rPr lang="en-US" sz="1200" dirty="0" smtClean="0">
                  <a:solidFill>
                    <a:prstClr val="black"/>
                  </a:solidFill>
                  <a:latin typeface="Arial" pitchFamily="34" charset="0"/>
                </a:rPr>
                <a:t>nation</a:t>
              </a:r>
            </a:p>
            <a:p>
              <a:pPr marL="628650" lvl="1" indent="-171450" fontAlgn="base">
                <a:spcBef>
                  <a:spcPct val="0"/>
                </a:spcBef>
                <a:spcAft>
                  <a:spcPct val="0"/>
                </a:spcAft>
                <a:buClr>
                  <a:srgbClr val="C00000"/>
                </a:buClr>
                <a:buFont typeface="Wingdings" panose="05000000000000000000" pitchFamily="2" charset="2"/>
                <a:buChar char="§"/>
              </a:pPr>
              <a:r>
                <a:rPr lang="en-US" sz="1100" dirty="0">
                  <a:solidFill>
                    <a:prstClr val="black"/>
                  </a:solidFill>
                  <a:latin typeface="Arial" pitchFamily="34" charset="0"/>
                </a:rPr>
                <a:t>Attraction of </a:t>
              </a:r>
              <a:r>
                <a:rPr lang="en-US" sz="1100" dirty="0" smtClean="0">
                  <a:solidFill>
                    <a:prstClr val="black"/>
                  </a:solidFill>
                  <a:latin typeface="Arial" pitchFamily="34" charset="0"/>
                </a:rPr>
                <a:t>corporates and international workers</a:t>
              </a:r>
            </a:p>
            <a:p>
              <a:pPr marL="628650" lvl="1" indent="-171450" fontAlgn="base">
                <a:spcBef>
                  <a:spcPct val="0"/>
                </a:spcBef>
                <a:spcAft>
                  <a:spcPct val="0"/>
                </a:spcAft>
                <a:buClr>
                  <a:srgbClr val="C00000"/>
                </a:buClr>
                <a:buFont typeface="Wingdings" panose="05000000000000000000" pitchFamily="2" charset="2"/>
                <a:buChar char="§"/>
              </a:pPr>
              <a:r>
                <a:rPr lang="en-US" sz="1100" dirty="0" smtClean="0">
                  <a:solidFill>
                    <a:prstClr val="black"/>
                  </a:solidFill>
                  <a:latin typeface="Arial" pitchFamily="34" charset="0"/>
                </a:rPr>
                <a:t>Effect of personal savings on economic growth</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Population size </a:t>
              </a:r>
            </a:p>
            <a:p>
              <a:pPr marL="171450" indent="-171450" fontAlgn="base">
                <a:spcBef>
                  <a:spcPct val="0"/>
                </a:spcBef>
                <a:spcAft>
                  <a:spcPct val="0"/>
                </a:spcAft>
                <a:buClr>
                  <a:srgbClr val="C00000"/>
                </a:buClr>
                <a:buFont typeface="Wingdings" panose="05000000000000000000" pitchFamily="2" charset="2"/>
                <a:buChar char="§"/>
              </a:pPr>
              <a:endParaRPr lang="en-US" sz="1200" dirty="0">
                <a:solidFill>
                  <a:prstClr val="black"/>
                </a:solidFill>
                <a:latin typeface="Arial" pitchFamily="34" charset="0"/>
              </a:endParaRPr>
            </a:p>
          </p:txBody>
        </p:sp>
        <p:pic>
          <p:nvPicPr>
            <p:cNvPr id="25" name="Picture 24"/>
            <p:cNvPicPr>
              <a:picLocks noChangeAspect="1"/>
            </p:cNvPicPr>
            <p:nvPr/>
          </p:nvPicPr>
          <p:blipFill rotWithShape="1">
            <a:blip r:embed="rId8" cstate="print">
              <a:extLst>
                <a:ext uri="{28A0092B-C50C-407E-A947-70E740481C1C}">
                  <a14:useLocalDpi xmlns:a14="http://schemas.microsoft.com/office/drawing/2010/main" val="0"/>
                </a:ext>
              </a:extLst>
            </a:blip>
            <a:srcRect l="8277" t="2" r="10293" b="1295"/>
            <a:stretch/>
          </p:blipFill>
          <p:spPr>
            <a:xfrm>
              <a:off x="5978958" y="2752362"/>
              <a:ext cx="266154" cy="241958"/>
            </a:xfrm>
            <a:prstGeom prst="rect">
              <a:avLst/>
            </a:prstGeom>
          </p:spPr>
        </p:pic>
        <p:pic>
          <p:nvPicPr>
            <p:cNvPr id="29" name="Picture 28"/>
            <p:cNvPicPr>
              <a:picLocks noChangeAspect="1"/>
            </p:cNvPicPr>
            <p:nvPr/>
          </p:nvPicPr>
          <p:blipFill rotWithShape="1">
            <a:blip r:embed="rId9" cstate="print">
              <a:extLst>
                <a:ext uri="{28A0092B-C50C-407E-A947-70E740481C1C}">
                  <a14:useLocalDpi xmlns:a14="http://schemas.microsoft.com/office/drawing/2010/main" val="0"/>
                </a:ext>
              </a:extLst>
            </a:blip>
            <a:srcRect l="11786" r="13570"/>
            <a:stretch/>
          </p:blipFill>
          <p:spPr>
            <a:xfrm>
              <a:off x="6235876" y="2743200"/>
              <a:ext cx="241124" cy="246888"/>
            </a:xfrm>
            <a:prstGeom prst="rect">
              <a:avLst/>
            </a:prstGeom>
          </p:spPr>
        </p:pic>
      </p:grpSp>
      <p:grpSp>
        <p:nvGrpSpPr>
          <p:cNvPr id="4" name="Group 3"/>
          <p:cNvGrpSpPr/>
          <p:nvPr/>
        </p:nvGrpSpPr>
        <p:grpSpPr>
          <a:xfrm>
            <a:off x="-62462" y="4407919"/>
            <a:ext cx="3930868" cy="1474303"/>
            <a:chOff x="-62462" y="4407919"/>
            <a:chExt cx="3930868" cy="1474303"/>
          </a:xfrm>
        </p:grpSpPr>
        <p:sp>
          <p:nvSpPr>
            <p:cNvPr id="55" name="Rectangle 54"/>
            <p:cNvSpPr>
              <a:spLocks noChangeArrowheads="1"/>
            </p:cNvSpPr>
            <p:nvPr/>
          </p:nvSpPr>
          <p:spPr bwMode="gray">
            <a:xfrm>
              <a:off x="134606" y="4407919"/>
              <a:ext cx="3733800" cy="1100690"/>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In addition to risks similar to those faced by employer:</a:t>
              </a:r>
            </a:p>
          </p:txBody>
        </p:sp>
        <p:sp>
          <p:nvSpPr>
            <p:cNvPr id="35" name="Rectangle 34"/>
            <p:cNvSpPr>
              <a:spLocks noChangeArrowheads="1"/>
            </p:cNvSpPr>
            <p:nvPr/>
          </p:nvSpPr>
          <p:spPr bwMode="gray">
            <a:xfrm>
              <a:off x="-62462" y="4781532"/>
              <a:ext cx="3733800" cy="1100690"/>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628650" lvl="1" indent="-171450" fontAlgn="base">
                <a:spcBef>
                  <a:spcPct val="0"/>
                </a:spcBef>
                <a:spcAft>
                  <a:spcPct val="0"/>
                </a:spcAft>
                <a:buClr>
                  <a:srgbClr val="C00000"/>
                </a:buClr>
                <a:buFont typeface="Wingdings" panose="05000000000000000000" pitchFamily="2" charset="2"/>
                <a:buChar char="§"/>
              </a:pPr>
              <a:r>
                <a:rPr lang="en-US" sz="1100" dirty="0" smtClean="0">
                  <a:solidFill>
                    <a:prstClr val="black"/>
                  </a:solidFill>
                  <a:latin typeface="Arial" pitchFamily="34" charset="0"/>
                </a:rPr>
                <a:t>Political </a:t>
              </a:r>
              <a:r>
                <a:rPr lang="en-US" sz="1100" dirty="0">
                  <a:solidFill>
                    <a:prstClr val="black"/>
                  </a:solidFill>
                  <a:latin typeface="Arial" pitchFamily="34" charset="0"/>
                </a:rPr>
                <a:t>changes/instability</a:t>
              </a:r>
            </a:p>
            <a:p>
              <a:pPr marL="628650" lvl="1" indent="-171450" fontAlgn="base">
                <a:spcBef>
                  <a:spcPct val="0"/>
                </a:spcBef>
                <a:spcAft>
                  <a:spcPct val="0"/>
                </a:spcAft>
                <a:buClr>
                  <a:srgbClr val="C00000"/>
                </a:buClr>
                <a:buFont typeface="Wingdings" panose="05000000000000000000" pitchFamily="2" charset="2"/>
                <a:buChar char="§"/>
              </a:pPr>
              <a:r>
                <a:rPr lang="en-US" sz="1100" dirty="0">
                  <a:solidFill>
                    <a:prstClr val="black"/>
                  </a:solidFill>
                  <a:latin typeface="Arial" pitchFamily="34" charset="0"/>
                </a:rPr>
                <a:t>Future changes in tax policy</a:t>
              </a:r>
            </a:p>
            <a:p>
              <a:pPr marL="628650" lvl="1" indent="-171450" fontAlgn="base">
                <a:spcBef>
                  <a:spcPct val="0"/>
                </a:spcBef>
                <a:spcAft>
                  <a:spcPct val="0"/>
                </a:spcAft>
                <a:buClr>
                  <a:srgbClr val="C00000"/>
                </a:buClr>
                <a:buFont typeface="Wingdings" panose="05000000000000000000" pitchFamily="2" charset="2"/>
                <a:buChar char="§"/>
              </a:pPr>
              <a:r>
                <a:rPr lang="en-US" sz="1100" dirty="0" smtClean="0">
                  <a:solidFill>
                    <a:prstClr val="black"/>
                  </a:solidFill>
                  <a:latin typeface="Arial" pitchFamily="34" charset="0"/>
                </a:rPr>
                <a:t>Demographic </a:t>
              </a:r>
              <a:r>
                <a:rPr lang="en-US" sz="1100" dirty="0" err="1" smtClean="0">
                  <a:solidFill>
                    <a:prstClr val="black"/>
                  </a:solidFill>
                  <a:latin typeface="Arial" pitchFamily="34" charset="0"/>
                </a:rPr>
                <a:t>timebomb</a:t>
              </a:r>
              <a:r>
                <a:rPr lang="en-US" sz="1100" dirty="0" smtClean="0">
                  <a:solidFill>
                    <a:prstClr val="black"/>
                  </a:solidFill>
                  <a:latin typeface="Arial" pitchFamily="34" charset="0"/>
                </a:rPr>
                <a:t>!</a:t>
              </a:r>
              <a:endParaRPr lang="en-US" sz="1100" dirty="0">
                <a:solidFill>
                  <a:prstClr val="black"/>
                </a:solidFill>
                <a:latin typeface="Arial" pitchFamily="34" charset="0"/>
              </a:endParaRPr>
            </a:p>
          </p:txBody>
        </p:sp>
      </p:grpSp>
      <p:grpSp>
        <p:nvGrpSpPr>
          <p:cNvPr id="40" name="Group 39"/>
          <p:cNvGrpSpPr/>
          <p:nvPr/>
        </p:nvGrpSpPr>
        <p:grpSpPr>
          <a:xfrm>
            <a:off x="-1" y="31533"/>
            <a:ext cx="9144003" cy="6810700"/>
            <a:chOff x="0" y="15767"/>
            <a:chExt cx="9144003" cy="6810700"/>
          </a:xfrm>
        </p:grpSpPr>
        <p:sp>
          <p:nvSpPr>
            <p:cNvPr id="41" name="Rectangle 40"/>
            <p:cNvSpPr/>
            <p:nvPr/>
          </p:nvSpPr>
          <p:spPr>
            <a:xfrm>
              <a:off x="0" y="15767"/>
              <a:ext cx="9144000" cy="5187534"/>
            </a:xfrm>
            <a:prstGeom prst="rect">
              <a:avLst/>
            </a:prstGeom>
            <a:solidFill>
              <a:schemeClr val="bg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0" y="5447776"/>
              <a:ext cx="9144000" cy="1378691"/>
            </a:xfrm>
            <a:prstGeom prst="rect">
              <a:avLst/>
            </a:prstGeom>
            <a:solidFill>
              <a:schemeClr val="bg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0" y="5168207"/>
              <a:ext cx="548455" cy="301641"/>
            </a:xfrm>
            <a:prstGeom prst="rect">
              <a:avLst/>
            </a:prstGeom>
            <a:solidFill>
              <a:schemeClr val="bg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46" name="Rectangle 45"/>
            <p:cNvSpPr/>
            <p:nvPr/>
          </p:nvSpPr>
          <p:spPr>
            <a:xfrm>
              <a:off x="2310892" y="5163085"/>
              <a:ext cx="6833111" cy="292277"/>
            </a:xfrm>
            <a:prstGeom prst="rect">
              <a:avLst/>
            </a:prstGeom>
            <a:solidFill>
              <a:schemeClr val="bg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grpSp>
      <p:sp>
        <p:nvSpPr>
          <p:cNvPr id="47" name="Rectangle 46"/>
          <p:cNvSpPr/>
          <p:nvPr/>
        </p:nvSpPr>
        <p:spPr>
          <a:xfrm>
            <a:off x="564591" y="5189908"/>
            <a:ext cx="1730163" cy="28121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p:cNvGrpSpPr/>
          <p:nvPr/>
        </p:nvGrpSpPr>
        <p:grpSpPr>
          <a:xfrm>
            <a:off x="2438400" y="3719799"/>
            <a:ext cx="6629400" cy="2660176"/>
            <a:chOff x="385034" y="1529367"/>
            <a:chExt cx="6629400" cy="2660176"/>
          </a:xfrm>
        </p:grpSpPr>
        <p:sp>
          <p:nvSpPr>
            <p:cNvPr id="51" name="Rounded Rectangular Callout 50"/>
            <p:cNvSpPr/>
            <p:nvPr/>
          </p:nvSpPr>
          <p:spPr>
            <a:xfrm>
              <a:off x="385034" y="1529367"/>
              <a:ext cx="6629400" cy="2660176"/>
            </a:xfrm>
            <a:prstGeom prst="wedgeRoundRectCallout">
              <a:avLst>
                <a:gd name="adj1" fmla="val -55482"/>
                <a:gd name="adj2" fmla="val -20398"/>
                <a:gd name="adj3" fmla="val 16667"/>
              </a:avLst>
            </a:prstGeom>
            <a:solidFill>
              <a:schemeClr val="bg1"/>
            </a:solidFill>
            <a:ln>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2" name="Rectangle 51"/>
            <p:cNvSpPr/>
            <p:nvPr/>
          </p:nvSpPr>
          <p:spPr>
            <a:xfrm>
              <a:off x="613634" y="1544904"/>
              <a:ext cx="4796566" cy="369332"/>
            </a:xfrm>
            <a:prstGeom prst="rect">
              <a:avLst/>
            </a:prstGeom>
          </p:spPr>
          <p:txBody>
            <a:bodyPr wrap="square">
              <a:spAutoFit/>
            </a:bodyPr>
            <a:lstStyle/>
            <a:p>
              <a:pPr>
                <a:buClr>
                  <a:srgbClr val="C00000"/>
                </a:buClr>
              </a:pPr>
              <a:r>
                <a:rPr lang="en-US" b="1" dirty="0" smtClean="0">
                  <a:solidFill>
                    <a:srgbClr val="C00000"/>
                  </a:solidFill>
                  <a:latin typeface="Arial" panose="020B0604020202020204" pitchFamily="34" charset="0"/>
                  <a:cs typeface="Arial" panose="020B0604020202020204" pitchFamily="34" charset="0"/>
                </a:rPr>
                <a:t>India’s demographic dividend – 2014-2050</a:t>
              </a:r>
              <a:endParaRPr lang="en-US" b="1" dirty="0">
                <a:solidFill>
                  <a:srgbClr val="C00000"/>
                </a:solidFill>
                <a:latin typeface="Arial" panose="020B0604020202020204" pitchFamily="34" charset="0"/>
                <a:cs typeface="Arial" panose="020B0604020202020204" pitchFamily="34" charset="0"/>
              </a:endParaRPr>
            </a:p>
          </p:txBody>
        </p:sp>
        <p:grpSp>
          <p:nvGrpSpPr>
            <p:cNvPr id="53" name="Group 52"/>
            <p:cNvGrpSpPr/>
            <p:nvPr/>
          </p:nvGrpSpPr>
          <p:grpSpPr>
            <a:xfrm>
              <a:off x="527303" y="1893521"/>
              <a:ext cx="6368661" cy="2126607"/>
              <a:chOff x="466879" y="1991731"/>
              <a:chExt cx="6368661" cy="2126607"/>
            </a:xfrm>
          </p:grpSpPr>
          <p:grpSp>
            <p:nvGrpSpPr>
              <p:cNvPr id="54" name="Group 53"/>
              <p:cNvGrpSpPr/>
              <p:nvPr/>
            </p:nvGrpSpPr>
            <p:grpSpPr>
              <a:xfrm>
                <a:off x="466879" y="1991731"/>
                <a:ext cx="3065636" cy="2079434"/>
                <a:chOff x="466879" y="1991731"/>
                <a:chExt cx="3065636" cy="2079434"/>
              </a:xfrm>
            </p:grpSpPr>
            <p:pic>
              <p:nvPicPr>
                <p:cNvPr id="65" name="Picture 3"/>
                <p:cNvPicPr>
                  <a:picLocks noChangeAspect="1" noChangeArrowheads="1"/>
                </p:cNvPicPr>
                <p:nvPr/>
              </p:nvPicPr>
              <p:blipFill rotWithShape="1">
                <a:blip r:embed="rId10">
                  <a:extLst>
                    <a:ext uri="{28A0092B-C50C-407E-A947-70E740481C1C}">
                      <a14:useLocalDpi xmlns:a14="http://schemas.microsoft.com/office/drawing/2010/main" val="0"/>
                    </a:ext>
                  </a:extLst>
                </a:blip>
                <a:srcRect l="17168" t="32042" r="40770" b="17212"/>
                <a:stretch/>
              </p:blipFill>
              <p:spPr bwMode="auto">
                <a:xfrm>
                  <a:off x="466879" y="1991731"/>
                  <a:ext cx="3065636" cy="2079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6" name="Group 65"/>
                <p:cNvGrpSpPr/>
                <p:nvPr/>
              </p:nvGrpSpPr>
              <p:grpSpPr>
                <a:xfrm>
                  <a:off x="609600" y="2144211"/>
                  <a:ext cx="1905180" cy="354060"/>
                  <a:chOff x="4046680" y="1979174"/>
                  <a:chExt cx="1905180" cy="354060"/>
                </a:xfrm>
              </p:grpSpPr>
              <p:pic>
                <p:nvPicPr>
                  <p:cNvPr id="67" name="Picture 2" descr="J:\Allusers\Resource Center\Graphics\Icons\flags\India.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46680" y="2039017"/>
                    <a:ext cx="330363" cy="198437"/>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25"/>
                  <p:cNvSpPr>
                    <a:spLocks noChangeArrowheads="1"/>
                  </p:cNvSpPr>
                  <p:nvPr/>
                </p:nvSpPr>
                <p:spPr bwMode="gray">
                  <a:xfrm>
                    <a:off x="4313380" y="1979174"/>
                    <a:ext cx="1638480" cy="354060"/>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effectLst/>
                        <a:latin typeface="Arial" pitchFamily="34" charset="0"/>
                      </a:rPr>
                      <a:t>India in 2014</a:t>
                    </a:r>
                    <a:endParaRPr kumimoji="0" lang="en-GB" sz="1050" b="1" i="0" u="none" strike="noStrike" cap="none" normalizeH="0" baseline="0" dirty="0" smtClean="0">
                      <a:ln>
                        <a:noFill/>
                      </a:ln>
                      <a:effectLst/>
                      <a:latin typeface="Arial" pitchFamily="34" charset="0"/>
                    </a:endParaRPr>
                  </a:p>
                </p:txBody>
              </p:sp>
            </p:grpSp>
          </p:grpSp>
          <p:grpSp>
            <p:nvGrpSpPr>
              <p:cNvPr id="56" name="Group 55"/>
              <p:cNvGrpSpPr/>
              <p:nvPr/>
            </p:nvGrpSpPr>
            <p:grpSpPr>
              <a:xfrm>
                <a:off x="3781318" y="1991731"/>
                <a:ext cx="3054222" cy="2126607"/>
                <a:chOff x="306176" y="4195225"/>
                <a:chExt cx="3054222" cy="2126607"/>
              </a:xfrm>
            </p:grpSpPr>
            <p:pic>
              <p:nvPicPr>
                <p:cNvPr id="60" name="Picture 59"/>
                <p:cNvPicPr>
                  <a:picLocks noChangeAspect="1"/>
                </p:cNvPicPr>
                <p:nvPr/>
              </p:nvPicPr>
              <p:blipFill>
                <a:blip r:embed="rId12"/>
                <a:stretch>
                  <a:fillRect/>
                </a:stretch>
              </p:blipFill>
              <p:spPr>
                <a:xfrm>
                  <a:off x="306176" y="4195225"/>
                  <a:ext cx="3054222" cy="2126607"/>
                </a:xfrm>
                <a:prstGeom prst="rect">
                  <a:avLst/>
                </a:prstGeom>
              </p:spPr>
            </p:pic>
            <p:grpSp>
              <p:nvGrpSpPr>
                <p:cNvPr id="62" name="Group 61"/>
                <p:cNvGrpSpPr/>
                <p:nvPr/>
              </p:nvGrpSpPr>
              <p:grpSpPr>
                <a:xfrm>
                  <a:off x="418964" y="4374412"/>
                  <a:ext cx="2095816" cy="354060"/>
                  <a:chOff x="3856044" y="1979174"/>
                  <a:chExt cx="2095816" cy="354060"/>
                </a:xfrm>
              </p:grpSpPr>
              <p:pic>
                <p:nvPicPr>
                  <p:cNvPr id="63" name="Picture 2" descr="J:\Allusers\Resource Center\Graphics\Icons\flags\India.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56044" y="2039017"/>
                    <a:ext cx="330363" cy="198437"/>
                  </a:xfrm>
                  <a:prstGeom prst="rect">
                    <a:avLst/>
                  </a:prstGeom>
                  <a:noFill/>
                  <a:extLst>
                    <a:ext uri="{909E8E84-426E-40DD-AFC4-6F175D3DCCD1}">
                      <a14:hiddenFill xmlns:a14="http://schemas.microsoft.com/office/drawing/2010/main">
                        <a:solidFill>
                          <a:srgbClr val="FFFFFF"/>
                        </a:solidFill>
                      </a14:hiddenFill>
                    </a:ext>
                  </a:extLst>
                </p:spPr>
              </p:pic>
              <p:sp>
                <p:nvSpPr>
                  <p:cNvPr id="64" name="Rectangle 25"/>
                  <p:cNvSpPr>
                    <a:spLocks noChangeArrowheads="1"/>
                  </p:cNvSpPr>
                  <p:nvPr/>
                </p:nvSpPr>
                <p:spPr bwMode="gray">
                  <a:xfrm>
                    <a:off x="4313380" y="1979174"/>
                    <a:ext cx="1638480" cy="354060"/>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effectLst/>
                        <a:latin typeface="Arial" pitchFamily="34" charset="0"/>
                      </a:rPr>
                      <a:t>India in 2050</a:t>
                    </a:r>
                    <a:endParaRPr kumimoji="0" lang="en-GB" sz="1050" b="1" i="0" u="none" strike="noStrike" cap="none" normalizeH="0" baseline="0" dirty="0" smtClean="0">
                      <a:ln>
                        <a:noFill/>
                      </a:ln>
                      <a:effectLst/>
                      <a:latin typeface="Arial" pitchFamily="34" charset="0"/>
                    </a:endParaRPr>
                  </a:p>
                </p:txBody>
              </p:sp>
            </p:grpSp>
          </p:grpSp>
          <p:sp>
            <p:nvSpPr>
              <p:cNvPr id="57" name="Chevron 56"/>
              <p:cNvSpPr/>
              <p:nvPr/>
            </p:nvSpPr>
            <p:spPr>
              <a:xfrm>
                <a:off x="3492713" y="2611353"/>
                <a:ext cx="327861" cy="42441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nvGrpSpPr>
          <p:cNvPr id="69" name="Group 68"/>
          <p:cNvGrpSpPr/>
          <p:nvPr/>
        </p:nvGrpSpPr>
        <p:grpSpPr>
          <a:xfrm>
            <a:off x="228600" y="1371600"/>
            <a:ext cx="6182539" cy="2093414"/>
            <a:chOff x="228600" y="1371600"/>
            <a:chExt cx="6182539" cy="2093414"/>
          </a:xfrm>
        </p:grpSpPr>
        <p:sp>
          <p:nvSpPr>
            <p:cNvPr id="71" name="Rounded Rectangular Callout 70"/>
            <p:cNvSpPr/>
            <p:nvPr/>
          </p:nvSpPr>
          <p:spPr>
            <a:xfrm>
              <a:off x="228600" y="1371600"/>
              <a:ext cx="4837243" cy="2093414"/>
            </a:xfrm>
            <a:prstGeom prst="wedgeRoundRectCallout">
              <a:avLst>
                <a:gd name="adj1" fmla="val -23061"/>
                <a:gd name="adj2" fmla="val 62987"/>
                <a:gd name="adj3" fmla="val 16667"/>
              </a:avLst>
            </a:prstGeom>
            <a:solidFill>
              <a:schemeClr val="bg1"/>
            </a:solidFill>
            <a:ln>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3" name="Rectangle 72"/>
            <p:cNvSpPr/>
            <p:nvPr/>
          </p:nvSpPr>
          <p:spPr>
            <a:xfrm>
              <a:off x="421677" y="1529367"/>
              <a:ext cx="5989462" cy="369332"/>
            </a:xfrm>
            <a:prstGeom prst="rect">
              <a:avLst/>
            </a:prstGeom>
          </p:spPr>
          <p:txBody>
            <a:bodyPr wrap="square">
              <a:spAutoFit/>
            </a:bodyPr>
            <a:lstStyle/>
            <a:p>
              <a:pPr>
                <a:buClr>
                  <a:srgbClr val="C00000"/>
                </a:buClr>
              </a:pPr>
              <a:r>
                <a:rPr lang="en-US" b="1" dirty="0">
                  <a:solidFill>
                    <a:srgbClr val="C00000"/>
                  </a:solidFill>
                  <a:latin typeface="Arial" panose="020B0604020202020204" pitchFamily="34" charset="0"/>
                  <a:cs typeface="Arial" panose="020B0604020202020204" pitchFamily="34" charset="0"/>
                </a:rPr>
                <a:t>Dealing with the demographic </a:t>
              </a:r>
              <a:r>
                <a:rPr lang="en-US" b="1" dirty="0" err="1" smtClean="0">
                  <a:solidFill>
                    <a:srgbClr val="C00000"/>
                  </a:solidFill>
                  <a:latin typeface="Arial" panose="020B0604020202020204" pitchFamily="34" charset="0"/>
                  <a:cs typeface="Arial" panose="020B0604020202020204" pitchFamily="34" charset="0"/>
                </a:rPr>
                <a:t>timebomb</a:t>
              </a:r>
              <a:r>
                <a:rPr lang="en-US" b="1" dirty="0" smtClean="0">
                  <a:solidFill>
                    <a:srgbClr val="C00000"/>
                  </a:solidFill>
                  <a:latin typeface="Arial" panose="020B0604020202020204" pitchFamily="34" charset="0"/>
                  <a:cs typeface="Arial" panose="020B0604020202020204" pitchFamily="34" charset="0"/>
                </a:rPr>
                <a:t>!</a:t>
              </a:r>
              <a:endParaRPr lang="en-US" b="1" dirty="0">
                <a:solidFill>
                  <a:srgbClr val="C00000"/>
                </a:solidFill>
                <a:latin typeface="Arial" panose="020B0604020202020204" pitchFamily="34" charset="0"/>
                <a:cs typeface="Arial" panose="020B0604020202020204" pitchFamily="34" charset="0"/>
              </a:endParaRPr>
            </a:p>
          </p:txBody>
        </p:sp>
        <p:sp>
          <p:nvSpPr>
            <p:cNvPr id="74" name="Rectangle 18"/>
            <p:cNvSpPr>
              <a:spLocks noChangeArrowheads="1"/>
            </p:cNvSpPr>
            <p:nvPr/>
          </p:nvSpPr>
          <p:spPr bwMode="gray">
            <a:xfrm>
              <a:off x="417643" y="1804977"/>
              <a:ext cx="4648200" cy="1660037"/>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fontAlgn="base">
                <a:spcBef>
                  <a:spcPct val="0"/>
                </a:spcBef>
                <a:spcAft>
                  <a:spcPct val="0"/>
                </a:spcAft>
                <a:buClr>
                  <a:srgbClr val="C00000"/>
                </a:buClr>
              </a:pPr>
              <a:r>
                <a:rPr lang="en-US" sz="1200" b="1" dirty="0" smtClean="0">
                  <a:solidFill>
                    <a:prstClr val="black"/>
                  </a:solidFill>
                  <a:latin typeface="Arial" pitchFamily="34" charset="0"/>
                </a:rPr>
                <a:t>Approach adopted by different countries:</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Funding </a:t>
              </a:r>
              <a:r>
                <a:rPr lang="en-US" sz="1200" dirty="0">
                  <a:solidFill>
                    <a:prstClr val="black"/>
                  </a:solidFill>
                  <a:latin typeface="Arial" pitchFamily="34" charset="0"/>
                </a:rPr>
                <a:t>in advance to meet </a:t>
              </a:r>
              <a:r>
                <a:rPr lang="en-US" sz="1200" dirty="0" smtClean="0">
                  <a:solidFill>
                    <a:prstClr val="black"/>
                  </a:solidFill>
                  <a:latin typeface="Arial" pitchFamily="34" charset="0"/>
                </a:rPr>
                <a:t>costs</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Reduction in value </a:t>
              </a:r>
              <a:r>
                <a:rPr lang="en-US" sz="1200" dirty="0">
                  <a:solidFill>
                    <a:prstClr val="black"/>
                  </a:solidFill>
                  <a:latin typeface="Arial" pitchFamily="34" charset="0"/>
                </a:rPr>
                <a:t>of </a:t>
              </a:r>
              <a:r>
                <a:rPr lang="en-US" sz="1200" dirty="0" smtClean="0">
                  <a:solidFill>
                    <a:prstClr val="black"/>
                  </a:solidFill>
                  <a:latin typeface="Arial" pitchFamily="34" charset="0"/>
                </a:rPr>
                <a:t>State benefits:</a:t>
              </a:r>
            </a:p>
            <a:p>
              <a:pPr marL="628650" lvl="1"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Reduced replacement ratio</a:t>
              </a:r>
            </a:p>
            <a:p>
              <a:pPr marL="628650" lvl="1"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Increasing contribution period </a:t>
              </a:r>
              <a:r>
                <a:rPr lang="en-US" sz="1200" dirty="0">
                  <a:solidFill>
                    <a:prstClr val="black"/>
                  </a:solidFill>
                  <a:latin typeface="Arial" pitchFamily="34" charset="0"/>
                </a:rPr>
                <a:t>for receiving </a:t>
              </a:r>
              <a:r>
                <a:rPr lang="en-US" sz="1200" dirty="0" smtClean="0">
                  <a:solidFill>
                    <a:prstClr val="black"/>
                  </a:solidFill>
                  <a:latin typeface="Arial" pitchFamily="34" charset="0"/>
                </a:rPr>
                <a:t>full benefit</a:t>
              </a:r>
            </a:p>
            <a:p>
              <a:pPr marL="628650" lvl="1" indent="-171450" fontAlgn="base">
                <a:spcBef>
                  <a:spcPct val="0"/>
                </a:spcBef>
                <a:spcAft>
                  <a:spcPct val="0"/>
                </a:spcAft>
                <a:buClr>
                  <a:srgbClr val="C00000"/>
                </a:buClr>
                <a:buFont typeface="Wingdings" panose="05000000000000000000" pitchFamily="2" charset="2"/>
                <a:buChar char="§"/>
              </a:pPr>
              <a:r>
                <a:rPr lang="en-US" sz="1200" dirty="0">
                  <a:solidFill>
                    <a:prstClr val="black"/>
                  </a:solidFill>
                  <a:latin typeface="Arial" pitchFamily="34" charset="0"/>
                </a:rPr>
                <a:t>P</a:t>
              </a:r>
              <a:r>
                <a:rPr lang="en-US" sz="1200" dirty="0" smtClean="0">
                  <a:solidFill>
                    <a:prstClr val="black"/>
                  </a:solidFill>
                  <a:latin typeface="Arial" pitchFamily="34" charset="0"/>
                </a:rPr>
                <a:t>hasing </a:t>
              </a:r>
              <a:r>
                <a:rPr lang="en-US" sz="1200" dirty="0">
                  <a:solidFill>
                    <a:prstClr val="black"/>
                  </a:solidFill>
                  <a:latin typeface="Arial" pitchFamily="34" charset="0"/>
                </a:rPr>
                <a:t>out </a:t>
              </a:r>
              <a:r>
                <a:rPr lang="en-US" sz="1200" dirty="0" smtClean="0">
                  <a:solidFill>
                    <a:prstClr val="black"/>
                  </a:solidFill>
                  <a:latin typeface="Arial" pitchFamily="34" charset="0"/>
                </a:rPr>
                <a:t>early </a:t>
              </a:r>
              <a:r>
                <a:rPr lang="en-US" sz="1200" dirty="0">
                  <a:solidFill>
                    <a:prstClr val="black"/>
                  </a:solidFill>
                  <a:latin typeface="Arial" pitchFamily="34" charset="0"/>
                </a:rPr>
                <a:t>retirement </a:t>
              </a:r>
              <a:r>
                <a:rPr lang="en-US" sz="1200" dirty="0" smtClean="0">
                  <a:solidFill>
                    <a:prstClr val="black"/>
                  </a:solidFill>
                  <a:latin typeface="Arial" pitchFamily="34" charset="0"/>
                </a:rPr>
                <a:t>schemes</a:t>
              </a:r>
            </a:p>
            <a:p>
              <a:pPr marL="628650" lvl="1"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Increasing age </a:t>
              </a:r>
              <a:r>
                <a:rPr lang="en-US" sz="1200" dirty="0">
                  <a:solidFill>
                    <a:prstClr val="black"/>
                  </a:solidFill>
                  <a:latin typeface="Arial" pitchFamily="34" charset="0"/>
                </a:rPr>
                <a:t>at </a:t>
              </a:r>
              <a:r>
                <a:rPr lang="en-US" sz="1200" dirty="0" smtClean="0">
                  <a:solidFill>
                    <a:prstClr val="black"/>
                  </a:solidFill>
                  <a:latin typeface="Arial" pitchFamily="34" charset="0"/>
                </a:rPr>
                <a:t>which pensions </a:t>
              </a:r>
              <a:r>
                <a:rPr lang="en-US" sz="1200" dirty="0">
                  <a:solidFill>
                    <a:prstClr val="black"/>
                  </a:solidFill>
                  <a:latin typeface="Arial" pitchFamily="34" charset="0"/>
                </a:rPr>
                <a:t>will start to be </a:t>
              </a:r>
              <a:r>
                <a:rPr lang="en-US" sz="1200" dirty="0" smtClean="0">
                  <a:solidFill>
                    <a:prstClr val="black"/>
                  </a:solidFill>
                  <a:latin typeface="Arial" pitchFamily="34" charset="0"/>
                </a:rPr>
                <a:t>paid</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Changing type </a:t>
              </a:r>
              <a:r>
                <a:rPr lang="en-US" sz="1200" dirty="0">
                  <a:solidFill>
                    <a:prstClr val="black"/>
                  </a:solidFill>
                  <a:latin typeface="Arial" pitchFamily="34" charset="0"/>
                </a:rPr>
                <a:t>of benefit provision from </a:t>
              </a:r>
              <a:r>
                <a:rPr lang="en-US" sz="1200" dirty="0" smtClean="0">
                  <a:solidFill>
                    <a:prstClr val="black"/>
                  </a:solidFill>
                  <a:latin typeface="Arial" pitchFamily="34" charset="0"/>
                </a:rPr>
                <a:t>DB to DC</a:t>
              </a:r>
              <a:endParaRPr lang="en-US" sz="1200" dirty="0">
                <a:solidFill>
                  <a:prstClr val="black"/>
                </a:solidFill>
                <a:latin typeface="Arial" pitchFamily="34" charset="0"/>
              </a:endParaRPr>
            </a:p>
            <a:p>
              <a:pPr marL="171450" indent="-171450" fontAlgn="base">
                <a:spcBef>
                  <a:spcPct val="0"/>
                </a:spcBef>
                <a:spcAft>
                  <a:spcPct val="0"/>
                </a:spcAft>
                <a:buClr>
                  <a:srgbClr val="C00000"/>
                </a:buClr>
                <a:buFont typeface="Wingdings" panose="05000000000000000000" pitchFamily="2" charset="2"/>
                <a:buChar char="§"/>
              </a:pPr>
              <a:endParaRPr lang="en-US" sz="1200" dirty="0" smtClean="0">
                <a:solidFill>
                  <a:prstClr val="black"/>
                </a:solidFill>
                <a:latin typeface="Arial" pitchFamily="34" charset="0"/>
              </a:endParaRPr>
            </a:p>
          </p:txBody>
        </p:sp>
        <p:pic>
          <p:nvPicPr>
            <p:cNvPr id="75" name="Picture 74"/>
            <p:cNvPicPr>
              <a:picLocks noChangeAspect="1"/>
            </p:cNvPicPr>
            <p:nvPr/>
          </p:nvPicPr>
          <p:blipFill rotWithShape="1">
            <a:blip r:embed="rId13"/>
            <a:srcRect l="2852" t="-3374"/>
            <a:stretch/>
          </p:blipFill>
          <p:spPr>
            <a:xfrm>
              <a:off x="3810000" y="1898699"/>
              <a:ext cx="669839" cy="698882"/>
            </a:xfrm>
            <a:prstGeom prst="rect">
              <a:avLst/>
            </a:prstGeom>
          </p:spPr>
        </p:pic>
      </p:grpSp>
    </p:spTree>
    <p:extLst>
      <p:ext uri="{BB962C8B-B14F-4D97-AF65-F5344CB8AC3E}">
        <p14:creationId xmlns:p14="http://schemas.microsoft.com/office/powerpoint/2010/main" val="3333574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15</a:t>
            </a:fld>
            <a:endParaRPr lang="en-US" dirty="0"/>
          </a:p>
        </p:txBody>
      </p:sp>
      <p:sp>
        <p:nvSpPr>
          <p:cNvPr id="7" name="Text Placeholder 1"/>
          <p:cNvSpPr txBox="1">
            <a:spLocks/>
          </p:cNvSpPr>
          <p:nvPr/>
        </p:nvSpPr>
        <p:spPr>
          <a:xfrm>
            <a:off x="304800" y="304800"/>
            <a:ext cx="4343400" cy="609600"/>
          </a:xfrm>
          <a:prstGeom prst="rect">
            <a:avLst/>
          </a:prstGeom>
        </p:spPr>
        <p:txBody>
          <a:bodyPr/>
          <a:lstStyle/>
          <a:p>
            <a:pPr marL="342900" lvl="0" indent="-342900" eaLnBrk="0" fontAlgn="base" hangingPunct="0">
              <a:spcBef>
                <a:spcPct val="20000"/>
              </a:spcBef>
              <a:spcAft>
                <a:spcPct val="0"/>
              </a:spcAft>
              <a:defRPr/>
            </a:pPr>
            <a:r>
              <a:rPr lang="en-US" sz="3200" b="1" dirty="0">
                <a:solidFill>
                  <a:schemeClr val="tx2"/>
                </a:solidFill>
                <a:latin typeface="Garamond" pitchFamily="18" charset="0"/>
              </a:rPr>
              <a:t>Questions</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828800"/>
            <a:ext cx="4800600" cy="4400550"/>
          </a:xfrm>
          <a:prstGeom prst="rect">
            <a:avLst/>
          </a:prstGeom>
        </p:spPr>
      </p:pic>
    </p:spTree>
    <p:extLst>
      <p:ext uri="{BB962C8B-B14F-4D97-AF65-F5344CB8AC3E}">
        <p14:creationId xmlns:p14="http://schemas.microsoft.com/office/powerpoint/2010/main" val="629007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16</a:t>
            </a:fld>
            <a:endParaRPr lang="en-US" dirty="0"/>
          </a:p>
        </p:txBody>
      </p:sp>
      <p:sp>
        <p:nvSpPr>
          <p:cNvPr id="7" name="Text Placeholder 1"/>
          <p:cNvSpPr txBox="1">
            <a:spLocks/>
          </p:cNvSpPr>
          <p:nvPr/>
        </p:nvSpPr>
        <p:spPr>
          <a:xfrm>
            <a:off x="304800" y="304800"/>
            <a:ext cx="43434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lang="en-US" sz="3200" b="1" dirty="0" smtClean="0">
                <a:solidFill>
                  <a:schemeClr val="tx2"/>
                </a:solidFill>
                <a:latin typeface="Garamond" pitchFamily="18" charset="0"/>
              </a:rPr>
              <a:t>References</a:t>
            </a:r>
            <a:endParaRPr kumimoji="0" lang="en-US" sz="3200" b="1" i="0" u="none" strike="noStrike" kern="1200" cap="none" spc="0" normalizeH="0" baseline="0" noProof="0" dirty="0">
              <a:ln>
                <a:noFill/>
              </a:ln>
              <a:solidFill>
                <a:schemeClr val="tx2"/>
              </a:solidFill>
              <a:effectLst/>
              <a:uLnTx/>
              <a:uFillTx/>
              <a:latin typeface="Garamond" pitchFamily="18" charset="0"/>
            </a:endParaRPr>
          </a:p>
        </p:txBody>
      </p:sp>
      <p:sp>
        <p:nvSpPr>
          <p:cNvPr id="2" name="TextBox 1"/>
          <p:cNvSpPr txBox="1"/>
          <p:nvPr/>
        </p:nvSpPr>
        <p:spPr>
          <a:xfrm>
            <a:off x="380999" y="1524000"/>
            <a:ext cx="8305801" cy="4047262"/>
          </a:xfrm>
          <a:prstGeom prst="rect">
            <a:avLst/>
          </a:prstGeom>
          <a:noFill/>
        </p:spPr>
        <p:txBody>
          <a:bodyPr wrap="square" bIns="0" rtlCol="0">
            <a:spAutoFit/>
          </a:bodyPr>
          <a:lstStyle/>
          <a:p>
            <a:pPr marL="285750" indent="-285750">
              <a:buClr>
                <a:srgbClr val="C00000"/>
              </a:buClr>
              <a:buFont typeface="Wingdings" panose="05000000000000000000" pitchFamily="2" charset="2"/>
              <a:buChar char="§"/>
            </a:pPr>
            <a:r>
              <a:rPr lang="en-US" sz="1000" dirty="0" smtClean="0">
                <a:latin typeface="Arial" panose="020B0604020202020204" pitchFamily="34" charset="0"/>
                <a:cs typeface="Arial" panose="020B0604020202020204" pitchFamily="34" charset="0"/>
              </a:rPr>
              <a:t>Life </a:t>
            </a:r>
            <a:r>
              <a:rPr lang="en-US" sz="1000" dirty="0">
                <a:latin typeface="Arial" panose="020B0604020202020204" pitchFamily="34" charset="0"/>
                <a:cs typeface="Arial" panose="020B0604020202020204" pitchFamily="34" charset="0"/>
              </a:rPr>
              <a:t>expectancy figures by WHO </a:t>
            </a:r>
            <a:r>
              <a:rPr lang="en-US" sz="1000" dirty="0" smtClean="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hlinkClick r:id="rId2"/>
              </a:rPr>
              <a:t>http</a:t>
            </a:r>
            <a:r>
              <a:rPr lang="en-US" sz="1000" dirty="0">
                <a:latin typeface="Arial" panose="020B0604020202020204" pitchFamily="34" charset="0"/>
                <a:cs typeface="Arial" panose="020B0604020202020204" pitchFamily="34" charset="0"/>
                <a:hlinkClick r:id="rId2"/>
              </a:rPr>
              <a:t>://</a:t>
            </a:r>
            <a:r>
              <a:rPr lang="en-US" sz="1000" dirty="0" smtClean="0">
                <a:latin typeface="Arial" panose="020B0604020202020204" pitchFamily="34" charset="0"/>
                <a:cs typeface="Arial" panose="020B0604020202020204" pitchFamily="34" charset="0"/>
                <a:hlinkClick r:id="rId2"/>
              </a:rPr>
              <a:t>data.worldbank.org/indicator/SP.DYN.LE00.IN/countries/1W-IN?display=graph</a:t>
            </a:r>
            <a:r>
              <a:rPr lang="en-US" sz="1000" dirty="0" smtClean="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a:p>
            <a:pPr marL="285750" indent="-285750">
              <a:buClr>
                <a:srgbClr val="C00000"/>
              </a:buClr>
              <a:buFont typeface="Wingdings" panose="05000000000000000000" pitchFamily="2" charset="2"/>
              <a:buChar char="§"/>
            </a:pPr>
            <a:r>
              <a:rPr lang="en-US" sz="1000" dirty="0" smtClean="0">
                <a:latin typeface="Arial" panose="020B0604020202020204" pitchFamily="34" charset="0"/>
                <a:cs typeface="Arial" panose="020B0604020202020204" pitchFamily="34" charset="0"/>
              </a:rPr>
              <a:t>Willis Towers Watson Global Medical Trends Survey 2016</a:t>
            </a:r>
          </a:p>
          <a:p>
            <a:pPr marL="285750" indent="-285750">
              <a:buClr>
                <a:srgbClr val="C00000"/>
              </a:buClr>
              <a:buFont typeface="Wingdings" panose="05000000000000000000" pitchFamily="2" charset="2"/>
              <a:buChar char="§"/>
            </a:pPr>
            <a:r>
              <a:rPr lang="en-US" sz="1000" dirty="0" smtClean="0">
                <a:latin typeface="Arial" panose="020B0604020202020204" pitchFamily="34" charset="0"/>
                <a:cs typeface="Arial" panose="020B0604020202020204" pitchFamily="34" charset="0"/>
              </a:rPr>
              <a:t>Willis Towers Watson research on LDI in UK</a:t>
            </a:r>
          </a:p>
          <a:p>
            <a:pPr marL="285750" indent="-285750">
              <a:buClr>
                <a:srgbClr val="C00000"/>
              </a:buClr>
              <a:buFont typeface="Wingdings" panose="05000000000000000000" pitchFamily="2" charset="2"/>
              <a:buChar char="§"/>
            </a:pPr>
            <a:r>
              <a:rPr lang="en-US" sz="1000" dirty="0" smtClean="0">
                <a:latin typeface="Arial" panose="020B0604020202020204" pitchFamily="34" charset="0"/>
                <a:cs typeface="Arial" panose="020B0604020202020204" pitchFamily="34" charset="0"/>
              </a:rPr>
              <a:t>Society of Actuaries – ‘Living to 100’ </a:t>
            </a:r>
            <a:r>
              <a:rPr lang="en-US" sz="1000" dirty="0">
                <a:latin typeface="Arial" panose="020B0604020202020204" pitchFamily="34" charset="0"/>
                <a:cs typeface="Arial" panose="020B0604020202020204" pitchFamily="34" charset="0"/>
              </a:rPr>
              <a:t>research materials - </a:t>
            </a:r>
            <a:r>
              <a:rPr lang="en-US" sz="1000" dirty="0">
                <a:latin typeface="Arial" panose="020B0604020202020204" pitchFamily="34" charset="0"/>
                <a:cs typeface="Arial" panose="020B0604020202020204" pitchFamily="34" charset="0"/>
                <a:hlinkClick r:id="rId3"/>
              </a:rPr>
              <a:t>http://livingto100.soa.org</a:t>
            </a:r>
            <a:r>
              <a:rPr lang="en-US" sz="1000" dirty="0" smtClean="0">
                <a:latin typeface="Arial" panose="020B0604020202020204" pitchFamily="34" charset="0"/>
                <a:cs typeface="Arial" panose="020B0604020202020204" pitchFamily="34" charset="0"/>
                <a:hlinkClick r:id="rId3"/>
              </a:rPr>
              <a:t>/</a:t>
            </a:r>
            <a:r>
              <a:rPr lang="en-US" sz="1000" dirty="0" smtClean="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a:p>
            <a:pPr marL="285750" indent="-285750">
              <a:buClr>
                <a:srgbClr val="C00000"/>
              </a:buClr>
              <a:buFont typeface="Wingdings" panose="05000000000000000000" pitchFamily="2" charset="2"/>
              <a:buChar char="§"/>
            </a:pPr>
            <a:r>
              <a:rPr lang="en-US" sz="1000" dirty="0" smtClean="0">
                <a:latin typeface="Arial" panose="020B0604020202020204" pitchFamily="34" charset="0"/>
                <a:cs typeface="Arial" panose="020B0604020202020204" pitchFamily="34" charset="0"/>
              </a:rPr>
              <a:t>World </a:t>
            </a:r>
            <a:r>
              <a:rPr lang="en-US" sz="1000" dirty="0">
                <a:latin typeface="Arial" panose="020B0604020202020204" pitchFamily="34" charset="0"/>
                <a:cs typeface="Arial" panose="020B0604020202020204" pitchFamily="34" charset="0"/>
              </a:rPr>
              <a:t>Bank database - </a:t>
            </a:r>
            <a:r>
              <a:rPr lang="en-US" sz="1000" dirty="0">
                <a:latin typeface="Arial" panose="020B0604020202020204" pitchFamily="34" charset="0"/>
                <a:cs typeface="Arial" panose="020B0604020202020204" pitchFamily="34" charset="0"/>
                <a:hlinkClick r:id="rId4"/>
              </a:rPr>
              <a:t>http://</a:t>
            </a:r>
            <a:r>
              <a:rPr lang="en-US" sz="1000" dirty="0" smtClean="0">
                <a:latin typeface="Arial" panose="020B0604020202020204" pitchFamily="34" charset="0"/>
                <a:cs typeface="Arial" panose="020B0604020202020204" pitchFamily="34" charset="0"/>
                <a:hlinkClick r:id="rId4"/>
              </a:rPr>
              <a:t>data.worldbank.org/indicator/SH.XPD.TOTL.ZS/countries/1W-IN-US-CN?display=graph</a:t>
            </a:r>
            <a:r>
              <a:rPr lang="en-US" sz="1000" dirty="0" smtClean="0">
                <a:latin typeface="Arial" panose="020B0604020202020204" pitchFamily="34" charset="0"/>
                <a:cs typeface="Arial" panose="020B0604020202020204" pitchFamily="34" charset="0"/>
              </a:rPr>
              <a:t> </a:t>
            </a:r>
          </a:p>
          <a:p>
            <a:pPr marL="285750" indent="-285750">
              <a:buClr>
                <a:srgbClr val="C00000"/>
              </a:buClr>
              <a:buFont typeface="Wingdings" panose="05000000000000000000" pitchFamily="2" charset="2"/>
              <a:buChar char="§"/>
            </a:pPr>
            <a:r>
              <a:rPr lang="en-US" sz="1000" dirty="0">
                <a:latin typeface="Arial" panose="020B0604020202020204" pitchFamily="34" charset="0"/>
                <a:cs typeface="Arial" panose="020B0604020202020204" pitchFamily="34" charset="0"/>
              </a:rPr>
              <a:t>Business Standard - </a:t>
            </a:r>
            <a:r>
              <a:rPr lang="en-US" sz="1000" dirty="0">
                <a:latin typeface="Arial" panose="020B0604020202020204" pitchFamily="34" charset="0"/>
                <a:cs typeface="Arial" panose="020B0604020202020204" pitchFamily="34" charset="0"/>
                <a:hlinkClick r:id="rId5"/>
              </a:rPr>
              <a:t>http://</a:t>
            </a:r>
            <a:r>
              <a:rPr lang="en-US" sz="1000" dirty="0" smtClean="0">
                <a:latin typeface="Arial" panose="020B0604020202020204" pitchFamily="34" charset="0"/>
                <a:cs typeface="Arial" panose="020B0604020202020204" pitchFamily="34" charset="0"/>
                <a:hlinkClick r:id="rId5"/>
              </a:rPr>
              <a:t>www.business-standard.com/article/pf/10-financial-products-to-help-you-plan-your-retirement-114041500210_1.html</a:t>
            </a:r>
            <a:r>
              <a:rPr lang="en-US" sz="1000" dirty="0" smtClean="0">
                <a:latin typeface="Arial" panose="020B0604020202020204" pitchFamily="34" charset="0"/>
                <a:cs typeface="Arial" panose="020B0604020202020204" pitchFamily="34" charset="0"/>
              </a:rPr>
              <a:t> </a:t>
            </a:r>
          </a:p>
          <a:p>
            <a:pPr marL="285750" indent="-285750">
              <a:buClr>
                <a:srgbClr val="C00000"/>
              </a:buClr>
              <a:buFont typeface="Wingdings" panose="05000000000000000000" pitchFamily="2" charset="2"/>
              <a:buChar char="§"/>
            </a:pPr>
            <a:r>
              <a:rPr lang="en-US" sz="1000" dirty="0">
                <a:latin typeface="Arial" panose="020B0604020202020204" pitchFamily="34" charset="0"/>
                <a:cs typeface="Arial" panose="020B0604020202020204" pitchFamily="34" charset="0"/>
              </a:rPr>
              <a:t>India demographics: </a:t>
            </a:r>
            <a:r>
              <a:rPr lang="en-US" sz="1000" dirty="0">
                <a:latin typeface="Arial" panose="020B0604020202020204" pitchFamily="34" charset="0"/>
                <a:cs typeface="Arial" panose="020B0604020202020204" pitchFamily="34" charset="0"/>
                <a:hlinkClick r:id="rId6"/>
              </a:rPr>
              <a:t>http://</a:t>
            </a:r>
            <a:r>
              <a:rPr lang="en-US" sz="1000" dirty="0" smtClean="0">
                <a:latin typeface="Arial" panose="020B0604020202020204" pitchFamily="34" charset="0"/>
                <a:cs typeface="Arial" panose="020B0604020202020204" pitchFamily="34" charset="0"/>
                <a:hlinkClick r:id="rId6"/>
              </a:rPr>
              <a:t>www.indexmundi.com/graphs/population-pyramids/india-population-pyramid-2014.gif</a:t>
            </a:r>
            <a:endParaRPr lang="en-US" sz="1000" dirty="0" smtClean="0">
              <a:latin typeface="Arial" panose="020B0604020202020204" pitchFamily="34" charset="0"/>
              <a:cs typeface="Arial" panose="020B0604020202020204" pitchFamily="34" charset="0"/>
            </a:endParaRPr>
          </a:p>
          <a:p>
            <a:pPr marL="285750" indent="-285750">
              <a:buClr>
                <a:srgbClr val="C00000"/>
              </a:buClr>
              <a:buFont typeface="Wingdings" panose="05000000000000000000" pitchFamily="2" charset="2"/>
              <a:buChar char="§"/>
            </a:pPr>
            <a:r>
              <a:rPr lang="en-US" sz="1000" dirty="0">
                <a:latin typeface="Arial" panose="020B0604020202020204" pitchFamily="34" charset="0"/>
                <a:cs typeface="Arial" panose="020B0604020202020204" pitchFamily="34" charset="0"/>
                <a:hlinkClick r:id="rId7"/>
              </a:rPr>
              <a:t>http://</a:t>
            </a:r>
            <a:r>
              <a:rPr lang="en-US" sz="1000" dirty="0" smtClean="0">
                <a:latin typeface="Arial" panose="020B0604020202020204" pitchFamily="34" charset="0"/>
                <a:cs typeface="Arial" panose="020B0604020202020204" pitchFamily="34" charset="0"/>
                <a:hlinkClick r:id="rId7"/>
              </a:rPr>
              <a:t>www.plaidavenger.com/images/uploads/india2050_copy.jpg</a:t>
            </a:r>
            <a:r>
              <a:rPr lang="en-US" sz="1000" dirty="0" smtClean="0">
                <a:latin typeface="Arial" panose="020B0604020202020204" pitchFamily="34" charset="0"/>
                <a:cs typeface="Arial" panose="020B0604020202020204" pitchFamily="34" charset="0"/>
              </a:rPr>
              <a:t> </a:t>
            </a:r>
          </a:p>
          <a:p>
            <a:pPr marL="285750" indent="-285750">
              <a:buClr>
                <a:srgbClr val="C00000"/>
              </a:buClr>
              <a:buFont typeface="Wingdings" panose="05000000000000000000" pitchFamily="2" charset="2"/>
              <a:buChar char="§"/>
            </a:pPr>
            <a:r>
              <a:rPr lang="en-US" sz="1000" dirty="0">
                <a:latin typeface="Arial" panose="020B0604020202020204" pitchFamily="34" charset="0"/>
                <a:cs typeface="Arial" panose="020B0604020202020204" pitchFamily="34" charset="0"/>
                <a:hlinkClick r:id="rId8"/>
              </a:rPr>
              <a:t>http://</a:t>
            </a:r>
            <a:r>
              <a:rPr lang="en-US" sz="1000" dirty="0" smtClean="0">
                <a:latin typeface="Arial" panose="020B0604020202020204" pitchFamily="34" charset="0"/>
                <a:cs typeface="Arial" panose="020B0604020202020204" pitchFamily="34" charset="0"/>
                <a:hlinkClick r:id="rId8"/>
              </a:rPr>
              <a:t>www.china-profile.com/data/fig_WPP2008_L0_1.htm</a:t>
            </a:r>
            <a:r>
              <a:rPr lang="en-US" sz="1000" dirty="0" smtClean="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a:p>
            <a:pPr marL="285750" indent="-285750">
              <a:buClr>
                <a:srgbClr val="C00000"/>
              </a:buClr>
              <a:buFont typeface="Wingdings" panose="05000000000000000000" pitchFamily="2" charset="2"/>
              <a:buChar char="§"/>
            </a:pPr>
            <a:r>
              <a:rPr lang="en-US" sz="1000" dirty="0" smtClean="0">
                <a:latin typeface="Arial" panose="020B0604020202020204" pitchFamily="34" charset="0"/>
                <a:cs typeface="Arial" panose="020B0604020202020204" pitchFamily="34" charset="0"/>
              </a:rPr>
              <a:t>Pictures:</a:t>
            </a:r>
          </a:p>
          <a:p>
            <a:pPr marL="742950" lvl="1" indent="-285750">
              <a:buClr>
                <a:srgbClr val="C00000"/>
              </a:buClr>
              <a:buFont typeface="Wingdings" panose="05000000000000000000" pitchFamily="2" charset="2"/>
              <a:buChar char="§"/>
            </a:pPr>
            <a:r>
              <a:rPr lang="en-US" sz="1000" dirty="0">
                <a:latin typeface="Arial" panose="020B0604020202020204" pitchFamily="34" charset="0"/>
                <a:cs typeface="Arial" panose="020B0604020202020204" pitchFamily="34" charset="0"/>
              </a:rPr>
              <a:t>https://</a:t>
            </a:r>
            <a:r>
              <a:rPr lang="en-US" sz="1000" dirty="0" smtClean="0">
                <a:latin typeface="Arial" panose="020B0604020202020204" pitchFamily="34" charset="0"/>
                <a:cs typeface="Arial" panose="020B0604020202020204" pitchFamily="34" charset="0"/>
              </a:rPr>
              <a:t>www.google.com/imgres?imgurl=http%3A%2F%2Fstatic1.squarespace.com%2Fstatic%2F524417d8e4b03b33d728eead%2Ft%2F54e34847e4b0060372958082%2F1424181319480%2F&amp;imgrefurl=http%3A%2F%2Ffamilylegacycenter.com%2Four-blog%2F2015%2F2%2F17%2Flongevity-risk&amp;docid=Og8bZJiAUQvp4M&amp;tbnid=q0bAt2wMkxaV6M%3A&amp;w=587&amp;h=432&amp;bih=1028&amp;biw=1867&amp;ved=0ahUKEwjIzKep7ujMAhXEwj4KHbUPBCcQMwg9KAUwBQ&amp;iact=mrc&amp;uact=8</a:t>
            </a:r>
            <a:r>
              <a:rPr lang="en-US" sz="1000" dirty="0">
                <a:solidFill>
                  <a:schemeClr val="bg1">
                    <a:lumMod val="85000"/>
                  </a:schemeClr>
                </a:solidFill>
                <a:latin typeface="Arial" panose="020B0604020202020204" pitchFamily="34" charset="0"/>
                <a:cs typeface="Arial" panose="020B0604020202020204" pitchFamily="34" charset="0"/>
              </a:rPr>
              <a:t> </a:t>
            </a:r>
            <a:endParaRPr lang="en-US" sz="1000" dirty="0" smtClean="0">
              <a:solidFill>
                <a:schemeClr val="bg1">
                  <a:lumMod val="85000"/>
                </a:schemeClr>
              </a:solidFill>
              <a:latin typeface="Arial" panose="020B0604020202020204" pitchFamily="34" charset="0"/>
              <a:cs typeface="Arial" panose="020B0604020202020204" pitchFamily="34" charset="0"/>
            </a:endParaRPr>
          </a:p>
          <a:p>
            <a:pPr marL="742950" lvl="1" indent="-285750">
              <a:buClr>
                <a:srgbClr val="C00000"/>
              </a:buClr>
              <a:buFont typeface="Wingdings" panose="05000000000000000000" pitchFamily="2" charset="2"/>
              <a:buChar char="§"/>
            </a:pPr>
            <a:r>
              <a:rPr lang="en-US" sz="1000" dirty="0">
                <a:latin typeface="Arial" panose="020B0604020202020204" pitchFamily="34" charset="0"/>
                <a:cs typeface="Arial" panose="020B0604020202020204" pitchFamily="34" charset="0"/>
              </a:rPr>
              <a:t>https://</a:t>
            </a:r>
            <a:r>
              <a:rPr lang="en-US" sz="1000" dirty="0" smtClean="0">
                <a:latin typeface="Arial" panose="020B0604020202020204" pitchFamily="34" charset="0"/>
                <a:cs typeface="Arial" panose="020B0604020202020204" pitchFamily="34" charset="0"/>
              </a:rPr>
              <a:t>www.google.com/imgres?imgurl=https%3A%2F%2Fi.ytimg.com%2Fvi%2FKZXt_peBE_w%2Fmaxresdefault.jpg&amp;imgrefurl=https%3A%2F%2Fwww.youtube.com%2Fwatch%3Fv%3DKZXt_peBE_w&amp;docid=BK2uhcvcio7qeM&amp;tbnid=zq6KfnHdY1NXXM%3A&amp;w=1920&amp;h=1080&amp;bih=1028&amp;biw=1867&amp;ved=0ahUKEwjIzKep7ujMAhXEwj4KHbUPBCcQMwg5KAEwAQ&amp;iact=mrc&amp;uact=8 </a:t>
            </a:r>
          </a:p>
          <a:p>
            <a:pPr marL="742950" lvl="1" indent="-285750">
              <a:buClr>
                <a:srgbClr val="C00000"/>
              </a:buClr>
              <a:buFont typeface="Wingdings" panose="05000000000000000000" pitchFamily="2" charset="2"/>
              <a:buChar char="§"/>
            </a:pPr>
            <a:r>
              <a:rPr lang="en-US" sz="1000" dirty="0">
                <a:latin typeface="Arial" panose="020B0604020202020204" pitchFamily="34" charset="0"/>
                <a:cs typeface="Arial" panose="020B0604020202020204" pitchFamily="34" charset="0"/>
                <a:hlinkClick r:id="rId9"/>
              </a:rPr>
              <a:t>https://</a:t>
            </a:r>
            <a:r>
              <a:rPr lang="en-US" sz="1000" dirty="0" smtClean="0">
                <a:latin typeface="Arial" panose="020B0604020202020204" pitchFamily="34" charset="0"/>
                <a:cs typeface="Arial" panose="020B0604020202020204" pitchFamily="34" charset="0"/>
                <a:hlinkClick r:id="rId9"/>
              </a:rPr>
              <a:t>www.google.com/search?q=questions&amp;biw=1438&amp;bih=677&amp;noj=1&amp;source=lnms&amp;tbm=isch&amp;sa=X&amp;ved=0ahUKEwjg2IjTiYbNAhUBcFIKHdhdAD8Q_AUIBygB&amp;dpr=0.95#imgrc=9oOjC1YtjNiOfM%3A</a:t>
            </a:r>
            <a:r>
              <a:rPr lang="en-US" sz="1000" dirty="0" smtClean="0">
                <a:latin typeface="Arial" panose="020B0604020202020204" pitchFamily="34" charset="0"/>
                <a:cs typeface="Arial" panose="020B0604020202020204" pitchFamily="34" charset="0"/>
              </a:rPr>
              <a:t> </a:t>
            </a:r>
          </a:p>
          <a:p>
            <a:pPr marL="742950" lvl="1" indent="-285750">
              <a:buClr>
                <a:srgbClr val="C00000"/>
              </a:buClr>
              <a:buFont typeface="Wingdings" panose="05000000000000000000" pitchFamily="2" charset="2"/>
              <a:buChar char="§"/>
            </a:pPr>
            <a:r>
              <a:rPr lang="en-US" sz="1000" dirty="0">
                <a:solidFill>
                  <a:schemeClr val="bg1">
                    <a:lumMod val="85000"/>
                  </a:schemeClr>
                </a:solidFill>
                <a:latin typeface="Arial" panose="020B0604020202020204" pitchFamily="34" charset="0"/>
                <a:cs typeface="Arial" panose="020B0604020202020204" pitchFamily="34" charset="0"/>
                <a:hlinkClick r:id="rId10"/>
              </a:rPr>
              <a:t>http://</a:t>
            </a:r>
            <a:r>
              <a:rPr lang="en-US" sz="1000" dirty="0" smtClean="0">
                <a:solidFill>
                  <a:schemeClr val="bg1">
                    <a:lumMod val="85000"/>
                  </a:schemeClr>
                </a:solidFill>
                <a:latin typeface="Arial" panose="020B0604020202020204" pitchFamily="34" charset="0"/>
                <a:cs typeface="Arial" panose="020B0604020202020204" pitchFamily="34" charset="0"/>
                <a:hlinkClick r:id="rId10"/>
              </a:rPr>
              <a:t>www.ducksters.com/history/china/emperor_qin_shi_huang.php</a:t>
            </a:r>
            <a:r>
              <a:rPr lang="en-US" sz="1000" dirty="0" smtClean="0">
                <a:solidFill>
                  <a:schemeClr val="bg1">
                    <a:lumMod val="85000"/>
                  </a:schemeClr>
                </a:solidFill>
                <a:latin typeface="Arial" panose="020B0604020202020204" pitchFamily="34" charset="0"/>
                <a:cs typeface="Arial" panose="020B0604020202020204" pitchFamily="34" charset="0"/>
              </a:rPr>
              <a:t> </a:t>
            </a:r>
            <a:endParaRPr lang="en-US" sz="1000" dirty="0">
              <a:solidFill>
                <a:schemeClr val="bg1">
                  <a:lumMod val="85000"/>
                </a:schemeClr>
              </a:solidFill>
              <a:latin typeface="Arial" panose="020B0604020202020204" pitchFamily="34" charset="0"/>
              <a:cs typeface="Arial" panose="020B0604020202020204" pitchFamily="34" charset="0"/>
            </a:endParaRPr>
          </a:p>
          <a:p>
            <a:pPr marL="742950" lvl="1" indent="-285750">
              <a:buClr>
                <a:srgbClr val="C00000"/>
              </a:buClr>
              <a:buFont typeface="Wingdings" panose="05000000000000000000" pitchFamily="2" charset="2"/>
              <a:buChar char="§"/>
            </a:pPr>
            <a:r>
              <a:rPr lang="en-US" sz="1000" dirty="0">
                <a:latin typeface="Arial" panose="020B0604020202020204" pitchFamily="34" charset="0"/>
                <a:cs typeface="Arial" panose="020B0604020202020204" pitchFamily="34" charset="0"/>
                <a:hlinkClick r:id="rId11"/>
              </a:rPr>
              <a:t>http://</a:t>
            </a:r>
            <a:r>
              <a:rPr lang="en-US" sz="1000" dirty="0" smtClean="0">
                <a:latin typeface="Arial" panose="020B0604020202020204" pitchFamily="34" charset="0"/>
                <a:cs typeface="Arial" panose="020B0604020202020204" pitchFamily="34" charset="0"/>
                <a:hlinkClick r:id="rId11"/>
              </a:rPr>
              <a:t>www.godandscience.org/doctrine/adam_with_eve_at_fall.html</a:t>
            </a:r>
            <a:r>
              <a:rPr lang="en-US" sz="1000" dirty="0" smtClean="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a:p>
            <a:pPr marL="742950" lvl="1" indent="-285750">
              <a:buClr>
                <a:srgbClr val="C00000"/>
              </a:buClr>
              <a:buFont typeface="Wingdings" panose="05000000000000000000" pitchFamily="2" charset="2"/>
              <a:buChar char="§"/>
            </a:pPr>
            <a:r>
              <a:rPr lang="en-US" sz="1000" dirty="0" smtClean="0">
                <a:latin typeface="Arial" panose="020B0604020202020204" pitchFamily="34" charset="0"/>
                <a:cs typeface="Arial" panose="020B0604020202020204" pitchFamily="34" charset="0"/>
                <a:hlinkClick r:id="rId12"/>
              </a:rPr>
              <a:t>http</a:t>
            </a:r>
            <a:r>
              <a:rPr lang="en-US" sz="1000" dirty="0">
                <a:latin typeface="Arial" panose="020B0604020202020204" pitchFamily="34" charset="0"/>
                <a:cs typeface="Arial" panose="020B0604020202020204" pitchFamily="34" charset="0"/>
                <a:hlinkClick r:id="rId12"/>
              </a:rPr>
              <a:t>://</a:t>
            </a:r>
            <a:r>
              <a:rPr lang="en-US" sz="1000" dirty="0" smtClean="0">
                <a:latin typeface="Arial" panose="020B0604020202020204" pitchFamily="34" charset="0"/>
                <a:cs typeface="Arial" panose="020B0604020202020204" pitchFamily="34" charset="0"/>
                <a:hlinkClick r:id="rId12"/>
              </a:rPr>
              <a:t>images6.fanpop.com/image/photos/33900000/Harry-harry-potter-the-boy-who-lived-and-much-more-33972802-2000-1191.jpg</a:t>
            </a:r>
            <a:r>
              <a:rPr lang="en-US" sz="1000" dirty="0" smtClean="0">
                <a:latin typeface="Arial" panose="020B0604020202020204" pitchFamily="34" charset="0"/>
                <a:cs typeface="Arial" panose="020B0604020202020204" pitchFamily="34" charset="0"/>
              </a:rPr>
              <a:t> </a:t>
            </a:r>
          </a:p>
          <a:p>
            <a:pPr marL="742950" lvl="1" indent="-285750">
              <a:buClr>
                <a:srgbClr val="C00000"/>
              </a:buClr>
              <a:buFont typeface="Wingdings" panose="05000000000000000000" pitchFamily="2" charset="2"/>
              <a:buChar char="§"/>
            </a:pPr>
            <a:endParaRPr lang="en-US" sz="1000" dirty="0">
              <a:latin typeface="Arial" panose="020B0604020202020204" pitchFamily="34" charset="0"/>
              <a:cs typeface="Arial" panose="020B0604020202020204" pitchFamily="34" charset="0"/>
            </a:endParaRPr>
          </a:p>
        </p:txBody>
      </p:sp>
      <p:sp>
        <p:nvSpPr>
          <p:cNvPr id="8" name="Rectangle 7"/>
          <p:cNvSpPr>
            <a:spLocks noChangeArrowheads="1"/>
          </p:cNvSpPr>
          <p:nvPr/>
        </p:nvSpPr>
        <p:spPr bwMode="gray">
          <a:xfrm>
            <a:off x="272473" y="5798374"/>
            <a:ext cx="9067800" cy="457200"/>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fontAlgn="base">
              <a:spcBef>
                <a:spcPct val="0"/>
              </a:spcBef>
              <a:spcAft>
                <a:spcPct val="0"/>
              </a:spcAft>
              <a:buClr>
                <a:srgbClr val="C00000"/>
              </a:buClr>
            </a:pPr>
            <a:r>
              <a:rPr lang="en-US" sz="1200" i="1" dirty="0" smtClean="0">
                <a:latin typeface="Arial" pitchFamily="34" charset="0"/>
              </a:rPr>
              <a:t>The views/opinions in this presentation are the presenters and not of our employers.</a:t>
            </a:r>
            <a:endParaRPr lang="en-US" sz="1100" i="1" dirty="0">
              <a:latin typeface="Arial" pitchFamily="34" charset="0"/>
            </a:endParaRPr>
          </a:p>
        </p:txBody>
      </p:sp>
    </p:spTree>
    <p:extLst>
      <p:ext uri="{BB962C8B-B14F-4D97-AF65-F5344CB8AC3E}">
        <p14:creationId xmlns:p14="http://schemas.microsoft.com/office/powerpoint/2010/main" val="1056498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2</a:t>
            </a:fld>
            <a:endParaRPr lang="en-US" dirty="0"/>
          </a:p>
        </p:txBody>
      </p:sp>
      <p:sp>
        <p:nvSpPr>
          <p:cNvPr id="7" name="Text Placeholder 1"/>
          <p:cNvSpPr txBox="1">
            <a:spLocks/>
          </p:cNvSpPr>
          <p:nvPr/>
        </p:nvSpPr>
        <p:spPr>
          <a:xfrm>
            <a:off x="304800" y="304800"/>
            <a:ext cx="43434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lang="en-US" sz="3200" b="1" dirty="0" smtClean="0">
                <a:solidFill>
                  <a:schemeClr val="tx2"/>
                </a:solidFill>
                <a:latin typeface="Garamond" pitchFamily="18" charset="0"/>
              </a:rPr>
              <a:t>Contents</a:t>
            </a:r>
            <a:endParaRPr kumimoji="0" lang="en-US" sz="3200" b="1" i="0" u="none" strike="noStrike" kern="1200" cap="none" spc="0" normalizeH="0" baseline="0" noProof="0" dirty="0">
              <a:ln>
                <a:noFill/>
              </a:ln>
              <a:solidFill>
                <a:schemeClr val="tx2"/>
              </a:solidFill>
              <a:effectLst/>
              <a:uLnTx/>
              <a:uFillTx/>
              <a:latin typeface="Garamond" pitchFamily="18" charset="0"/>
            </a:endParaRPr>
          </a:p>
        </p:txBody>
      </p:sp>
      <p:sp>
        <p:nvSpPr>
          <p:cNvPr id="2" name="TextBox 1"/>
          <p:cNvSpPr txBox="1"/>
          <p:nvPr/>
        </p:nvSpPr>
        <p:spPr>
          <a:xfrm>
            <a:off x="380999" y="1524000"/>
            <a:ext cx="5641288" cy="2200602"/>
          </a:xfrm>
          <a:prstGeom prst="rect">
            <a:avLst/>
          </a:prstGeom>
          <a:noFill/>
        </p:spPr>
        <p:txBody>
          <a:bodyPr wrap="none" bIns="0" rtlCol="0">
            <a:spAutoFit/>
          </a:bodyPr>
          <a:lstStyle/>
          <a:p>
            <a:pPr marL="285750" indent="-285750">
              <a:buClr>
                <a:srgbClr val="C00000"/>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Background </a:t>
            </a:r>
          </a:p>
          <a:p>
            <a:pPr marL="285750" indent="-285750">
              <a:buClr>
                <a:srgbClr val="C00000"/>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Increasing Longevity</a:t>
            </a:r>
          </a:p>
          <a:p>
            <a:pPr marL="285750" indent="-285750">
              <a:buClr>
                <a:srgbClr val="C00000"/>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Three </a:t>
            </a:r>
            <a:r>
              <a:rPr lang="en-US" sz="2000" dirty="0">
                <a:latin typeface="Arial" panose="020B0604020202020204" pitchFamily="34" charset="0"/>
                <a:cs typeface="Arial" panose="020B0604020202020204" pitchFamily="34" charset="0"/>
              </a:rPr>
              <a:t>p</a:t>
            </a:r>
            <a:r>
              <a:rPr lang="en-US" sz="2000" dirty="0" smtClean="0">
                <a:latin typeface="Arial" panose="020B0604020202020204" pitchFamily="34" charset="0"/>
                <a:cs typeface="Arial" panose="020B0604020202020204" pitchFamily="34" charset="0"/>
              </a:rPr>
              <a:t>illars of retirement provisions</a:t>
            </a:r>
          </a:p>
          <a:p>
            <a:pPr marL="285750" indent="-285750">
              <a:buClr>
                <a:srgbClr val="C00000"/>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Provision </a:t>
            </a:r>
            <a:r>
              <a:rPr lang="en-US" sz="2000" dirty="0">
                <a:latin typeface="Arial" panose="020B0604020202020204" pitchFamily="34" charset="0"/>
                <a:cs typeface="Arial" panose="020B0604020202020204" pitchFamily="34" charset="0"/>
              </a:rPr>
              <a:t>for post-retiral needs - Individual</a:t>
            </a:r>
          </a:p>
          <a:p>
            <a:pPr marL="285750" indent="-285750">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Provision for post-retiral needs </a:t>
            </a:r>
            <a:r>
              <a:rPr lang="en-US" sz="2000" dirty="0" smtClean="0">
                <a:latin typeface="Arial" panose="020B0604020202020204" pitchFamily="34" charset="0"/>
                <a:cs typeface="Arial" panose="020B0604020202020204" pitchFamily="34" charset="0"/>
              </a:rPr>
              <a:t>– Employers</a:t>
            </a:r>
          </a:p>
          <a:p>
            <a:pPr marL="285750" indent="-285750">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Provision for post-retiral needs </a:t>
            </a:r>
            <a:r>
              <a:rPr lang="en-US" sz="2000" dirty="0" smtClean="0">
                <a:latin typeface="Arial" panose="020B0604020202020204" pitchFamily="34" charset="0"/>
                <a:cs typeface="Arial" panose="020B0604020202020204" pitchFamily="34" charset="0"/>
              </a:rPr>
              <a:t>– Government</a:t>
            </a:r>
          </a:p>
          <a:p>
            <a:pPr marL="285750" indent="-285750">
              <a:buClr>
                <a:srgbClr val="C00000"/>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Questions</a:t>
            </a:r>
            <a:endParaRPr lang="en-US"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3</a:t>
            </a:fld>
            <a:endParaRPr lang="en-US" dirty="0"/>
          </a:p>
        </p:txBody>
      </p:sp>
      <p:sp>
        <p:nvSpPr>
          <p:cNvPr id="7" name="Text Placeholder 1"/>
          <p:cNvSpPr txBox="1">
            <a:spLocks/>
          </p:cNvSpPr>
          <p:nvPr/>
        </p:nvSpPr>
        <p:spPr>
          <a:xfrm>
            <a:off x="304800" y="304800"/>
            <a:ext cx="4343400" cy="609600"/>
          </a:xfrm>
          <a:prstGeom prst="rect">
            <a:avLst/>
          </a:prstGeom>
        </p:spPr>
        <p:txBody>
          <a:bodyPr/>
          <a:lstStyle/>
          <a:p>
            <a:pPr marL="342900" lvl="0" indent="-342900" eaLnBrk="0" fontAlgn="base" hangingPunct="0">
              <a:spcBef>
                <a:spcPct val="20000"/>
              </a:spcBef>
              <a:spcAft>
                <a:spcPct val="0"/>
              </a:spcAft>
              <a:defRPr/>
            </a:pPr>
            <a:r>
              <a:rPr lang="en-US" sz="3200" b="1" dirty="0">
                <a:solidFill>
                  <a:schemeClr val="tx2"/>
                </a:solidFill>
                <a:latin typeface="Garamond" pitchFamily="18" charset="0"/>
              </a:rPr>
              <a:t>Increasing Longevity</a:t>
            </a:r>
          </a:p>
        </p:txBody>
      </p:sp>
      <p:pic>
        <p:nvPicPr>
          <p:cNvPr id="4" name="Picture 3"/>
          <p:cNvPicPr>
            <a:picLocks noChangeAspect="1"/>
          </p:cNvPicPr>
          <p:nvPr/>
        </p:nvPicPr>
        <p:blipFill>
          <a:blip r:embed="rId3"/>
          <a:stretch>
            <a:fillRect/>
          </a:stretch>
        </p:blipFill>
        <p:spPr>
          <a:xfrm>
            <a:off x="304801" y="1905000"/>
            <a:ext cx="3352800" cy="2514600"/>
          </a:xfrm>
          <a:prstGeom prst="rect">
            <a:avLst/>
          </a:prstGeom>
        </p:spPr>
      </p:pic>
      <p:sp>
        <p:nvSpPr>
          <p:cNvPr id="8" name="Rectangle 7"/>
          <p:cNvSpPr/>
          <p:nvPr/>
        </p:nvSpPr>
        <p:spPr>
          <a:xfrm>
            <a:off x="210204" y="4419600"/>
            <a:ext cx="3447397" cy="969496"/>
          </a:xfrm>
          <a:prstGeom prst="rect">
            <a:avLst/>
          </a:prstGeom>
        </p:spPr>
        <p:txBody>
          <a:bodyPr wrap="square">
            <a:spAutoFit/>
          </a:bodyPr>
          <a:lstStyle/>
          <a:p>
            <a:r>
              <a:rPr lang="en-US" sz="1200" dirty="0">
                <a:solidFill>
                  <a:srgbClr val="000000"/>
                </a:solidFill>
                <a:latin typeface="Arial" panose="020B0604020202020204" pitchFamily="34" charset="0"/>
                <a:cs typeface="Arial" panose="020B0604020202020204" pitchFamily="34" charset="0"/>
              </a:rPr>
              <a:t>Adam and Eve, by sinning, lost eternal life for humans and introduced death into the </a:t>
            </a:r>
            <a:r>
              <a:rPr lang="en-US" sz="1200" dirty="0" smtClean="0">
                <a:solidFill>
                  <a:srgbClr val="000000"/>
                </a:solidFill>
                <a:latin typeface="Arial" panose="020B0604020202020204" pitchFamily="34" charset="0"/>
                <a:cs typeface="Arial" panose="020B0604020202020204" pitchFamily="34" charset="0"/>
              </a:rPr>
              <a:t>world </a:t>
            </a:r>
          </a:p>
          <a:p>
            <a:r>
              <a:rPr lang="en-US" sz="1050" i="1" dirty="0" smtClean="0">
                <a:solidFill>
                  <a:srgbClr val="000000"/>
                </a:solidFill>
                <a:latin typeface="Arial" panose="020B0604020202020204" pitchFamily="34" charset="0"/>
                <a:cs typeface="Arial" panose="020B0604020202020204" pitchFamily="34" charset="0"/>
              </a:rPr>
              <a:t>(one </a:t>
            </a:r>
            <a:r>
              <a:rPr lang="en-US" sz="1050" i="1" dirty="0">
                <a:solidFill>
                  <a:srgbClr val="000000"/>
                </a:solidFill>
                <a:latin typeface="Arial" panose="020B0604020202020204" pitchFamily="34" charset="0"/>
                <a:cs typeface="Arial" panose="020B0604020202020204" pitchFamily="34" charset="0"/>
              </a:rPr>
              <a:t>interpretation of </a:t>
            </a:r>
            <a:r>
              <a:rPr lang="en-US" sz="1050" i="1" dirty="0" smtClean="0">
                <a:solidFill>
                  <a:srgbClr val="000000"/>
                </a:solidFill>
                <a:latin typeface="Arial" panose="020B0604020202020204" pitchFamily="34" charset="0"/>
                <a:cs typeface="Arial" panose="020B0604020202020204" pitchFamily="34" charset="0"/>
              </a:rPr>
              <a:t>the </a:t>
            </a:r>
            <a:r>
              <a:rPr lang="en-US" sz="1050" i="1" dirty="0">
                <a:solidFill>
                  <a:srgbClr val="000000"/>
                </a:solidFill>
                <a:latin typeface="Arial" panose="020B0604020202020204" pitchFamily="34" charset="0"/>
                <a:cs typeface="Arial" panose="020B0604020202020204" pitchFamily="34" charset="0"/>
              </a:rPr>
              <a:t>Book of </a:t>
            </a:r>
            <a:r>
              <a:rPr lang="en-US" sz="1050" i="1" dirty="0" smtClean="0">
                <a:solidFill>
                  <a:srgbClr val="000000"/>
                </a:solidFill>
                <a:latin typeface="Arial" panose="020B0604020202020204" pitchFamily="34" charset="0"/>
                <a:cs typeface="Arial" panose="020B0604020202020204" pitchFamily="34" charset="0"/>
              </a:rPr>
              <a:t>Genesis, </a:t>
            </a:r>
            <a:r>
              <a:rPr lang="en-US" sz="1050" i="1" dirty="0">
                <a:solidFill>
                  <a:srgbClr val="000000"/>
                </a:solidFill>
                <a:latin typeface="Arial" panose="020B0604020202020204" pitchFamily="34" charset="0"/>
                <a:cs typeface="Arial" panose="020B0604020202020204" pitchFamily="34" charset="0"/>
              </a:rPr>
              <a:t>especially when supplemented by certain passages in the New Testament</a:t>
            </a:r>
            <a:r>
              <a:rPr lang="en-US" sz="1050" i="1" dirty="0" smtClean="0">
                <a:solidFill>
                  <a:srgbClr val="000000"/>
                </a:solidFill>
                <a:latin typeface="Arial" panose="020B0604020202020204" pitchFamily="34" charset="0"/>
                <a:cs typeface="Arial" panose="020B0604020202020204" pitchFamily="34" charset="0"/>
              </a:rPr>
              <a:t>,)</a:t>
            </a:r>
            <a:endParaRPr lang="en-US" sz="1050" i="1" dirty="0">
              <a:latin typeface="Arial" panose="020B0604020202020204" pitchFamily="34" charset="0"/>
              <a:cs typeface="Arial" panose="020B0604020202020204" pitchFamily="34" charset="0"/>
            </a:endParaRPr>
          </a:p>
        </p:txBody>
      </p:sp>
      <p:sp>
        <p:nvSpPr>
          <p:cNvPr id="9" name="Rectangle 8"/>
          <p:cNvSpPr/>
          <p:nvPr/>
        </p:nvSpPr>
        <p:spPr>
          <a:xfrm>
            <a:off x="6172200" y="1905000"/>
            <a:ext cx="2438400" cy="1200329"/>
          </a:xfrm>
          <a:prstGeom prst="rect">
            <a:avLst/>
          </a:prstGeom>
        </p:spPr>
        <p:txBody>
          <a:bodyPr wrap="square">
            <a:spAutoFit/>
          </a:bodyPr>
          <a:lstStyle/>
          <a:p>
            <a:r>
              <a:rPr lang="en-US" sz="1200" dirty="0">
                <a:solidFill>
                  <a:srgbClr val="000000"/>
                </a:solidFill>
                <a:latin typeface="Arial" panose="020B0604020202020204" pitchFamily="34" charset="0"/>
                <a:cs typeface="Arial" panose="020B0604020202020204" pitchFamily="34" charset="0"/>
              </a:rPr>
              <a:t>Qin Shi Huang, the first emperor of </a:t>
            </a:r>
            <a:r>
              <a:rPr lang="en-US" sz="1200" dirty="0" smtClean="0">
                <a:solidFill>
                  <a:srgbClr val="000000"/>
                </a:solidFill>
                <a:latin typeface="Arial" panose="020B0604020202020204" pitchFamily="34" charset="0"/>
                <a:cs typeface="Arial" panose="020B0604020202020204" pitchFamily="34" charset="0"/>
              </a:rPr>
              <a:t>unified </a:t>
            </a:r>
            <a:r>
              <a:rPr lang="en-US" sz="1200" dirty="0">
                <a:solidFill>
                  <a:srgbClr val="000000"/>
                </a:solidFill>
                <a:latin typeface="Arial" panose="020B0604020202020204" pitchFamily="34" charset="0"/>
                <a:cs typeface="Arial" panose="020B0604020202020204" pitchFamily="34" charset="0"/>
              </a:rPr>
              <a:t>China in the third century B.C., had court alchemists and physicians search for an eternal-life-giving potion </a:t>
            </a:r>
            <a:endParaRPr lang="en-US" sz="12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a:stretch>
            <a:fillRect/>
          </a:stretch>
        </p:blipFill>
        <p:spPr>
          <a:xfrm>
            <a:off x="4267200" y="1905000"/>
            <a:ext cx="1894974" cy="3200400"/>
          </a:xfrm>
          <a:prstGeom prst="rect">
            <a:avLst/>
          </a:prstGeom>
        </p:spPr>
      </p:pic>
      <p:pic>
        <p:nvPicPr>
          <p:cNvPr id="12" name="Picture 11"/>
          <p:cNvPicPr>
            <a:picLocks noChangeAspect="1"/>
          </p:cNvPicPr>
          <p:nvPr/>
        </p:nvPicPr>
        <p:blipFill rotWithShape="1">
          <a:blip r:embed="rId5"/>
          <a:srcRect l="17470" r="12380"/>
          <a:stretch/>
        </p:blipFill>
        <p:spPr>
          <a:xfrm>
            <a:off x="6324600" y="4038600"/>
            <a:ext cx="2590800" cy="2199290"/>
          </a:xfrm>
          <a:prstGeom prst="rect">
            <a:avLst/>
          </a:prstGeom>
        </p:spPr>
      </p:pic>
      <p:sp>
        <p:nvSpPr>
          <p:cNvPr id="13" name="Rectangle 12"/>
          <p:cNvSpPr/>
          <p:nvPr/>
        </p:nvSpPr>
        <p:spPr>
          <a:xfrm>
            <a:off x="3886200" y="5493603"/>
            <a:ext cx="2504574" cy="830997"/>
          </a:xfrm>
          <a:prstGeom prst="rect">
            <a:avLst/>
          </a:prstGeom>
        </p:spPr>
        <p:txBody>
          <a:bodyPr wrap="square">
            <a:spAutoFit/>
          </a:bodyPr>
          <a:lstStyle/>
          <a:p>
            <a:r>
              <a:rPr lang="en-US" sz="1200" dirty="0" smtClean="0">
                <a:solidFill>
                  <a:srgbClr val="000000"/>
                </a:solidFill>
                <a:latin typeface="Arial" panose="020B0604020202020204" pitchFamily="34" charset="0"/>
                <a:cs typeface="Arial" panose="020B0604020202020204" pitchFamily="34" charset="0"/>
              </a:rPr>
              <a:t>Voldemort in the famous fictional series Harry Potter – split his soul in 7 parts (Horcruxes) to achieve immortality</a:t>
            </a:r>
            <a:endParaRPr lang="en-US" sz="1200" dirty="0">
              <a:latin typeface="Arial" panose="020B0604020202020204" pitchFamily="34" charset="0"/>
              <a:cs typeface="Arial" panose="020B0604020202020204" pitchFamily="34" charset="0"/>
            </a:endParaRPr>
          </a:p>
        </p:txBody>
      </p:sp>
      <p:sp>
        <p:nvSpPr>
          <p:cNvPr id="16" name="Chevron 15"/>
          <p:cNvSpPr/>
          <p:nvPr/>
        </p:nvSpPr>
        <p:spPr>
          <a:xfrm>
            <a:off x="3776913" y="2982733"/>
            <a:ext cx="327861" cy="42441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Chevron 16"/>
          <p:cNvSpPr/>
          <p:nvPr/>
        </p:nvSpPr>
        <p:spPr>
          <a:xfrm rot="5400000">
            <a:off x="7517511" y="3576155"/>
            <a:ext cx="275915" cy="50186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TextBox 17"/>
          <p:cNvSpPr txBox="1"/>
          <p:nvPr/>
        </p:nvSpPr>
        <p:spPr>
          <a:xfrm>
            <a:off x="818597" y="1295400"/>
            <a:ext cx="7411003" cy="292388"/>
          </a:xfrm>
          <a:prstGeom prst="rect">
            <a:avLst/>
          </a:prstGeom>
          <a:solidFill>
            <a:srgbClr val="C00000"/>
          </a:solidFill>
        </p:spPr>
        <p:txBody>
          <a:bodyPr wrap="none" bIns="0" rtlCol="0">
            <a:spAutoFit/>
          </a:bodyPr>
          <a:lstStyle/>
          <a:p>
            <a:pPr>
              <a:buClr>
                <a:srgbClr val="C00000"/>
              </a:buClr>
            </a:pPr>
            <a:r>
              <a:rPr lang="en-US" sz="1600" b="1" dirty="0" smtClean="0">
                <a:solidFill>
                  <a:schemeClr val="bg1"/>
                </a:solidFill>
                <a:latin typeface="Arial" panose="020B0604020202020204" pitchFamily="34" charset="0"/>
                <a:cs typeface="Arial" panose="020B0604020202020204" pitchFamily="34" charset="0"/>
              </a:rPr>
              <a:t>The human desire for living longer and forever is as old as humanity itself!</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4835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3"/>
          <a:srcRect l="29813" r="30664" b="35185"/>
          <a:stretch/>
        </p:blipFill>
        <p:spPr>
          <a:xfrm>
            <a:off x="8010737" y="1524131"/>
            <a:ext cx="771980" cy="931700"/>
          </a:xfrm>
          <a:prstGeom prst="rect">
            <a:avLst/>
          </a:prstGeom>
        </p:spPr>
      </p:pic>
      <p:sp>
        <p:nvSpPr>
          <p:cNvPr id="24" name="TextBox 74"/>
          <p:cNvSpPr txBox="1">
            <a:spLocks noChangeArrowheads="1"/>
          </p:cNvSpPr>
          <p:nvPr/>
        </p:nvSpPr>
        <p:spPr bwMode="auto">
          <a:xfrm>
            <a:off x="3562016" y="3913187"/>
            <a:ext cx="2511101" cy="875239"/>
          </a:xfrm>
          <a:prstGeom prst="rect">
            <a:avLst/>
          </a:prstGeom>
          <a:noFill/>
          <a:ln w="9525" algn="ctr">
            <a:noFill/>
            <a:miter lim="800000"/>
            <a:headEnd/>
            <a:tailEnd/>
          </a:ln>
        </p:spPr>
        <p:txBody>
          <a:bodyPr vert="horz" wrap="square" lIns="137160" tIns="45720" rIns="45720" bIns="45720" numCol="1" anchor="t" anchorCtr="0" compatLnSpc="1">
            <a:prstTxWarp prst="textNoShape">
              <a:avLst/>
            </a:prstTxWarp>
          </a:bodyPr>
          <a:lstStyle/>
          <a:p>
            <a:pPr fontAlgn="base">
              <a:spcBef>
                <a:spcPct val="0"/>
              </a:spcBef>
              <a:spcAft>
                <a:spcPct val="0"/>
              </a:spcAft>
            </a:pPr>
            <a:r>
              <a:rPr lang="en-US" sz="1200" b="1" dirty="0" smtClean="0">
                <a:solidFill>
                  <a:schemeClr val="tx2"/>
                </a:solidFill>
                <a:latin typeface="Arial" pitchFamily="34" charset="0"/>
              </a:rPr>
              <a:t>Expected increase in India’s average </a:t>
            </a:r>
            <a:r>
              <a:rPr lang="en-US" sz="1200" b="1" dirty="0">
                <a:solidFill>
                  <a:schemeClr val="tx2"/>
                </a:solidFill>
                <a:latin typeface="Arial" pitchFamily="34" charset="0"/>
              </a:rPr>
              <a:t>life expectancy </a:t>
            </a:r>
            <a:r>
              <a:rPr lang="en-US" sz="1200" b="1" dirty="0" smtClean="0">
                <a:solidFill>
                  <a:schemeClr val="tx2"/>
                </a:solidFill>
                <a:latin typeface="Arial" pitchFamily="34" charset="0"/>
              </a:rPr>
              <a:t>by 2050</a:t>
            </a:r>
          </a:p>
        </p:txBody>
      </p:sp>
      <p:sp>
        <p:nvSpPr>
          <p:cNvPr id="25" name="TextBox 17"/>
          <p:cNvSpPr txBox="1">
            <a:spLocks noChangeArrowheads="1"/>
          </p:cNvSpPr>
          <p:nvPr/>
        </p:nvSpPr>
        <p:spPr bwMode="auto">
          <a:xfrm>
            <a:off x="3594643" y="2895600"/>
            <a:ext cx="2639902" cy="1189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7200" dirty="0" smtClean="0">
                <a:solidFill>
                  <a:srgbClr val="C00000"/>
                </a:solidFill>
                <a:latin typeface="Arial" pitchFamily="34" charset="0"/>
              </a:rPr>
              <a:t>5.0</a:t>
            </a:r>
            <a:r>
              <a:rPr lang="en-GB" sz="3200" dirty="0" smtClean="0">
                <a:solidFill>
                  <a:srgbClr val="C00000"/>
                </a:solidFill>
                <a:latin typeface="Arial" pitchFamily="34" charset="0"/>
              </a:rPr>
              <a:t>yrs</a:t>
            </a:r>
            <a:endParaRPr kumimoji="0" lang="en-GB" sz="1800" b="0" i="0" u="none" strike="noStrike" cap="none" normalizeH="0" baseline="0" dirty="0" smtClean="0">
              <a:ln>
                <a:noFill/>
              </a:ln>
              <a:solidFill>
                <a:srgbClr val="C00000"/>
              </a:solidFill>
              <a:effectLst/>
              <a:latin typeface="Arial" pitchFamily="34" charset="0"/>
            </a:endParaRPr>
          </a:p>
        </p:txBody>
      </p:sp>
      <p:pic>
        <p:nvPicPr>
          <p:cNvPr id="53" name="Picture 52"/>
          <p:cNvPicPr>
            <a:picLocks noChangeAspect="1"/>
          </p:cNvPicPr>
          <p:nvPr/>
        </p:nvPicPr>
        <p:blipFill rotWithShape="1">
          <a:blip r:embed="rId4"/>
          <a:srcRect l="1" r="71247"/>
          <a:stretch/>
        </p:blipFill>
        <p:spPr>
          <a:xfrm rot="14038923">
            <a:off x="5544154" y="4265330"/>
            <a:ext cx="594742" cy="1138947"/>
          </a:xfrm>
          <a:prstGeom prst="rect">
            <a:avLst/>
          </a:prstGeom>
        </p:spPr>
      </p:pic>
      <p:sp>
        <p:nvSpPr>
          <p:cNvPr id="35" name="TextBox 34"/>
          <p:cNvSpPr txBox="1"/>
          <p:nvPr/>
        </p:nvSpPr>
        <p:spPr>
          <a:xfrm>
            <a:off x="6101106" y="1371600"/>
            <a:ext cx="2814294" cy="2262158"/>
          </a:xfrm>
          <a:prstGeom prst="rect">
            <a:avLst/>
          </a:prstGeom>
          <a:noFill/>
        </p:spPr>
        <p:txBody>
          <a:bodyPr wrap="square" bIns="0" rtlCol="0">
            <a:spAutoFit/>
          </a:bodyPr>
          <a:lstStyle/>
          <a:p>
            <a:pPr>
              <a:buClr>
                <a:srgbClr val="C00000"/>
              </a:buClr>
            </a:pPr>
            <a:r>
              <a:rPr lang="en-US" sz="7200" dirty="0" smtClean="0">
                <a:solidFill>
                  <a:srgbClr val="C00000"/>
                </a:solidFill>
                <a:latin typeface="Arial" panose="020B0604020202020204" pitchFamily="34" charset="0"/>
                <a:cs typeface="Arial" panose="020B0604020202020204" pitchFamily="34" charset="0"/>
              </a:rPr>
              <a:t>3</a:t>
            </a:r>
            <a:endParaRPr lang="en-US" sz="1400" b="1" dirty="0" smtClean="0">
              <a:solidFill>
                <a:srgbClr val="C00000"/>
              </a:solidFill>
              <a:latin typeface="Arial" panose="020B0604020202020204" pitchFamily="34" charset="0"/>
              <a:cs typeface="Arial" panose="020B0604020202020204" pitchFamily="34" charset="0"/>
            </a:endParaRPr>
          </a:p>
          <a:p>
            <a:pPr marL="285750" indent="-285750">
              <a:buClr>
                <a:srgbClr val="C00000"/>
              </a:buClr>
              <a:buFont typeface="Wingdings" panose="05000000000000000000" pitchFamily="2" charset="2"/>
              <a:buChar char="§"/>
            </a:pPr>
            <a:r>
              <a:rPr lang="en-US" sz="1200" b="1" dirty="0" smtClean="0">
                <a:solidFill>
                  <a:schemeClr val="tx2"/>
                </a:solidFill>
                <a:latin typeface="Arial" panose="020B0604020202020204" pitchFamily="34" charset="0"/>
                <a:cs typeface="Arial" panose="020B0604020202020204" pitchFamily="34" charset="0"/>
              </a:rPr>
              <a:t>Improvement in infant mortality and late-life care</a:t>
            </a:r>
          </a:p>
          <a:p>
            <a:pPr marL="285750" indent="-285750">
              <a:buClr>
                <a:srgbClr val="C00000"/>
              </a:buClr>
              <a:buFont typeface="Wingdings" panose="05000000000000000000" pitchFamily="2" charset="2"/>
              <a:buChar char="§"/>
            </a:pPr>
            <a:r>
              <a:rPr lang="en-US" sz="1200" b="1" dirty="0" smtClean="0">
                <a:solidFill>
                  <a:schemeClr val="tx2"/>
                </a:solidFill>
                <a:latin typeface="Arial" panose="020B0604020202020204" pitchFamily="34" charset="0"/>
                <a:cs typeface="Arial" panose="020B0604020202020204" pitchFamily="34" charset="0"/>
              </a:rPr>
              <a:t>Significant scientific and </a:t>
            </a:r>
            <a:r>
              <a:rPr lang="en-US" sz="1200" b="1" dirty="0">
                <a:solidFill>
                  <a:schemeClr val="tx2"/>
                </a:solidFill>
                <a:latin typeface="Arial" panose="020B0604020202020204" pitchFamily="34" charset="0"/>
                <a:cs typeface="Arial" panose="020B0604020202020204" pitchFamily="34" charset="0"/>
              </a:rPr>
              <a:t>medical </a:t>
            </a:r>
            <a:r>
              <a:rPr lang="en-US" sz="1200" b="1" dirty="0" smtClean="0">
                <a:solidFill>
                  <a:schemeClr val="tx2"/>
                </a:solidFill>
                <a:latin typeface="Arial" panose="020B0604020202020204" pitchFamily="34" charset="0"/>
                <a:cs typeface="Arial" panose="020B0604020202020204" pitchFamily="34" charset="0"/>
              </a:rPr>
              <a:t>advancements</a:t>
            </a:r>
          </a:p>
          <a:p>
            <a:pPr marL="285750" indent="-285750">
              <a:buClr>
                <a:srgbClr val="C00000"/>
              </a:buClr>
              <a:buFont typeface="Wingdings" panose="05000000000000000000" pitchFamily="2" charset="2"/>
              <a:buChar char="§"/>
            </a:pPr>
            <a:r>
              <a:rPr lang="en-US" sz="1200" b="1" dirty="0" smtClean="0">
                <a:solidFill>
                  <a:schemeClr val="tx2"/>
                </a:solidFill>
                <a:latin typeface="Arial" panose="020B0604020202020204" pitchFamily="34" charset="0"/>
                <a:cs typeface="Arial" panose="020B0604020202020204" pitchFamily="34" charset="0"/>
              </a:rPr>
              <a:t>Food supply, nutrition and hygiene</a:t>
            </a:r>
          </a:p>
        </p:txBody>
      </p:sp>
      <p:sp>
        <p:nvSpPr>
          <p:cNvPr id="38" name="Freeform 286"/>
          <p:cNvSpPr>
            <a:spLocks/>
          </p:cNvSpPr>
          <p:nvPr/>
        </p:nvSpPr>
        <p:spPr bwMode="gray">
          <a:xfrm>
            <a:off x="2362200" y="3116001"/>
            <a:ext cx="898311" cy="770199"/>
          </a:xfrm>
          <a:custGeom>
            <a:avLst/>
            <a:gdLst>
              <a:gd name="T0" fmla="*/ 2147483647 w 1315"/>
              <a:gd name="T1" fmla="*/ 2147483647 h 1293"/>
              <a:gd name="T2" fmla="*/ 2147483647 w 1315"/>
              <a:gd name="T3" fmla="*/ 2147483647 h 1293"/>
              <a:gd name="T4" fmla="*/ 2147483647 w 1315"/>
              <a:gd name="T5" fmla="*/ 2147483647 h 1293"/>
              <a:gd name="T6" fmla="*/ 2147483647 w 1315"/>
              <a:gd name="T7" fmla="*/ 2147483647 h 1293"/>
              <a:gd name="T8" fmla="*/ 2147483647 w 1315"/>
              <a:gd name="T9" fmla="*/ 2147483647 h 1293"/>
              <a:gd name="T10" fmla="*/ 2147483647 w 1315"/>
              <a:gd name="T11" fmla="*/ 2147483647 h 1293"/>
              <a:gd name="T12" fmla="*/ 2147483647 w 1315"/>
              <a:gd name="T13" fmla="*/ 2147483647 h 1293"/>
              <a:gd name="T14" fmla="*/ 2147483647 w 1315"/>
              <a:gd name="T15" fmla="*/ 2147483647 h 1293"/>
              <a:gd name="T16" fmla="*/ 2147483647 w 1315"/>
              <a:gd name="T17" fmla="*/ 2147483647 h 1293"/>
              <a:gd name="T18" fmla="*/ 2147483647 w 1315"/>
              <a:gd name="T19" fmla="*/ 2147483647 h 1293"/>
              <a:gd name="T20" fmla="*/ 2147483647 w 1315"/>
              <a:gd name="T21" fmla="*/ 2147483647 h 1293"/>
              <a:gd name="T22" fmla="*/ 2147483647 w 1315"/>
              <a:gd name="T23" fmla="*/ 2147483647 h 1293"/>
              <a:gd name="T24" fmla="*/ 2147483647 w 1315"/>
              <a:gd name="T25" fmla="*/ 2147483647 h 1293"/>
              <a:gd name="T26" fmla="*/ 2147483647 w 1315"/>
              <a:gd name="T27" fmla="*/ 2147483647 h 1293"/>
              <a:gd name="T28" fmla="*/ 2147483647 w 1315"/>
              <a:gd name="T29" fmla="*/ 2147483647 h 1293"/>
              <a:gd name="T30" fmla="*/ 2147483647 w 1315"/>
              <a:gd name="T31" fmla="*/ 2147483647 h 1293"/>
              <a:gd name="T32" fmla="*/ 2147483647 w 1315"/>
              <a:gd name="T33" fmla="*/ 2147483647 h 1293"/>
              <a:gd name="T34" fmla="*/ 2147483647 w 1315"/>
              <a:gd name="T35" fmla="*/ 2147483647 h 1293"/>
              <a:gd name="T36" fmla="*/ 2147483647 w 1315"/>
              <a:gd name="T37" fmla="*/ 2147483647 h 1293"/>
              <a:gd name="T38" fmla="*/ 2147483647 w 1315"/>
              <a:gd name="T39" fmla="*/ 2147483647 h 1293"/>
              <a:gd name="T40" fmla="*/ 2147483647 w 1315"/>
              <a:gd name="T41" fmla="*/ 2147483647 h 1293"/>
              <a:gd name="T42" fmla="*/ 2147483647 w 1315"/>
              <a:gd name="T43" fmla="*/ 2147483647 h 1293"/>
              <a:gd name="T44" fmla="*/ 2147483647 w 1315"/>
              <a:gd name="T45" fmla="*/ 2147483647 h 1293"/>
              <a:gd name="T46" fmla="*/ 2147483647 w 1315"/>
              <a:gd name="T47" fmla="*/ 2147483647 h 1293"/>
              <a:gd name="T48" fmla="*/ 2147483647 w 1315"/>
              <a:gd name="T49" fmla="*/ 2147483647 h 1293"/>
              <a:gd name="T50" fmla="*/ 2147483647 w 1315"/>
              <a:gd name="T51" fmla="*/ 2147483647 h 1293"/>
              <a:gd name="T52" fmla="*/ 2147483647 w 1315"/>
              <a:gd name="T53" fmla="*/ 2147483647 h 1293"/>
              <a:gd name="T54" fmla="*/ 2147483647 w 1315"/>
              <a:gd name="T55" fmla="*/ 2147483647 h 1293"/>
              <a:gd name="T56" fmla="*/ 2147483647 w 1315"/>
              <a:gd name="T57" fmla="*/ 2147483647 h 1293"/>
              <a:gd name="T58" fmla="*/ 2147483647 w 1315"/>
              <a:gd name="T59" fmla="*/ 2147483647 h 1293"/>
              <a:gd name="T60" fmla="*/ 2147483647 w 1315"/>
              <a:gd name="T61" fmla="*/ 2147483647 h 1293"/>
              <a:gd name="T62" fmla="*/ 2147483647 w 1315"/>
              <a:gd name="T63" fmla="*/ 2147483647 h 1293"/>
              <a:gd name="T64" fmla="*/ 2147483647 w 1315"/>
              <a:gd name="T65" fmla="*/ 2147483647 h 1293"/>
              <a:gd name="T66" fmla="*/ 2147483647 w 1315"/>
              <a:gd name="T67" fmla="*/ 2147483647 h 1293"/>
              <a:gd name="T68" fmla="*/ 2147483647 w 1315"/>
              <a:gd name="T69" fmla="*/ 2147483647 h 1293"/>
              <a:gd name="T70" fmla="*/ 2147483647 w 1315"/>
              <a:gd name="T71" fmla="*/ 2147483647 h 1293"/>
              <a:gd name="T72" fmla="*/ 2147483647 w 1315"/>
              <a:gd name="T73" fmla="*/ 2147483647 h 1293"/>
              <a:gd name="T74" fmla="*/ 2147483647 w 1315"/>
              <a:gd name="T75" fmla="*/ 2147483647 h 1293"/>
              <a:gd name="T76" fmla="*/ 2147483647 w 1315"/>
              <a:gd name="T77" fmla="*/ 2147483647 h 1293"/>
              <a:gd name="T78" fmla="*/ 2147483647 w 1315"/>
              <a:gd name="T79" fmla="*/ 2147483647 h 1293"/>
              <a:gd name="T80" fmla="*/ 2147483647 w 1315"/>
              <a:gd name="T81" fmla="*/ 2147483647 h 1293"/>
              <a:gd name="T82" fmla="*/ 2147483647 w 1315"/>
              <a:gd name="T83" fmla="*/ 2147483647 h 1293"/>
              <a:gd name="T84" fmla="*/ 2147483647 w 1315"/>
              <a:gd name="T85" fmla="*/ 2147483647 h 1293"/>
              <a:gd name="T86" fmla="*/ 2147483647 w 1315"/>
              <a:gd name="T87" fmla="*/ 2147483647 h 1293"/>
              <a:gd name="T88" fmla="*/ 2147483647 w 1315"/>
              <a:gd name="T89" fmla="*/ 2147483647 h 1293"/>
              <a:gd name="T90" fmla="*/ 2147483647 w 1315"/>
              <a:gd name="T91" fmla="*/ 2147483647 h 1293"/>
              <a:gd name="T92" fmla="*/ 2147483647 w 1315"/>
              <a:gd name="T93" fmla="*/ 2147483647 h 1293"/>
              <a:gd name="T94" fmla="*/ 2147483647 w 1315"/>
              <a:gd name="T95" fmla="*/ 2147483647 h 1293"/>
              <a:gd name="T96" fmla="*/ 2147483647 w 1315"/>
              <a:gd name="T97" fmla="*/ 2147483647 h 1293"/>
              <a:gd name="T98" fmla="*/ 2147483647 w 1315"/>
              <a:gd name="T99" fmla="*/ 2147483647 h 1293"/>
              <a:gd name="T100" fmla="*/ 2147483647 w 1315"/>
              <a:gd name="T101" fmla="*/ 0 h 1293"/>
              <a:gd name="T102" fmla="*/ 2147483647 w 1315"/>
              <a:gd name="T103" fmla="*/ 2147483647 h 1293"/>
              <a:gd name="T104" fmla="*/ 2147483647 w 1315"/>
              <a:gd name="T105" fmla="*/ 2147483647 h 1293"/>
              <a:gd name="T106" fmla="*/ 2147483647 w 1315"/>
              <a:gd name="T107" fmla="*/ 2147483647 h 1293"/>
              <a:gd name="T108" fmla="*/ 2147483647 w 1315"/>
              <a:gd name="T109" fmla="*/ 2147483647 h 1293"/>
              <a:gd name="T110" fmla="*/ 2147483647 w 1315"/>
              <a:gd name="T111" fmla="*/ 2147483647 h 1293"/>
              <a:gd name="T112" fmla="*/ 2147483647 w 1315"/>
              <a:gd name="T113" fmla="*/ 2147483647 h 1293"/>
              <a:gd name="T114" fmla="*/ 2147483647 w 1315"/>
              <a:gd name="T115" fmla="*/ 2147483647 h 1293"/>
              <a:gd name="T116" fmla="*/ 2147483647 w 1315"/>
              <a:gd name="T117" fmla="*/ 2147483647 h 1293"/>
              <a:gd name="T118" fmla="*/ 2147483647 w 1315"/>
              <a:gd name="T119" fmla="*/ 2147483647 h 12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15"/>
              <a:gd name="T181" fmla="*/ 0 h 1293"/>
              <a:gd name="T182" fmla="*/ 1315 w 1315"/>
              <a:gd name="T183" fmla="*/ 1293 h 12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15" h="1293">
                <a:moveTo>
                  <a:pt x="933" y="392"/>
                </a:moveTo>
                <a:lnTo>
                  <a:pt x="927" y="400"/>
                </a:lnTo>
                <a:lnTo>
                  <a:pt x="924" y="403"/>
                </a:lnTo>
                <a:lnTo>
                  <a:pt x="923" y="407"/>
                </a:lnTo>
                <a:lnTo>
                  <a:pt x="924" y="413"/>
                </a:lnTo>
                <a:lnTo>
                  <a:pt x="926" y="420"/>
                </a:lnTo>
                <a:lnTo>
                  <a:pt x="933" y="421"/>
                </a:lnTo>
                <a:lnTo>
                  <a:pt x="937" y="425"/>
                </a:lnTo>
                <a:lnTo>
                  <a:pt x="947" y="432"/>
                </a:lnTo>
                <a:lnTo>
                  <a:pt x="956" y="432"/>
                </a:lnTo>
                <a:lnTo>
                  <a:pt x="966" y="432"/>
                </a:lnTo>
                <a:lnTo>
                  <a:pt x="977" y="434"/>
                </a:lnTo>
                <a:lnTo>
                  <a:pt x="987" y="432"/>
                </a:lnTo>
                <a:lnTo>
                  <a:pt x="995" y="427"/>
                </a:lnTo>
                <a:lnTo>
                  <a:pt x="1016" y="432"/>
                </a:lnTo>
                <a:lnTo>
                  <a:pt x="1037" y="432"/>
                </a:lnTo>
                <a:lnTo>
                  <a:pt x="1043" y="429"/>
                </a:lnTo>
                <a:lnTo>
                  <a:pt x="1047" y="429"/>
                </a:lnTo>
                <a:lnTo>
                  <a:pt x="1052" y="432"/>
                </a:lnTo>
                <a:lnTo>
                  <a:pt x="1063" y="429"/>
                </a:lnTo>
                <a:lnTo>
                  <a:pt x="1070" y="423"/>
                </a:lnTo>
                <a:lnTo>
                  <a:pt x="1071" y="414"/>
                </a:lnTo>
                <a:lnTo>
                  <a:pt x="1068" y="405"/>
                </a:lnTo>
                <a:lnTo>
                  <a:pt x="1056" y="391"/>
                </a:lnTo>
                <a:lnTo>
                  <a:pt x="1056" y="386"/>
                </a:lnTo>
                <a:lnTo>
                  <a:pt x="1058" y="386"/>
                </a:lnTo>
                <a:lnTo>
                  <a:pt x="1059" y="385"/>
                </a:lnTo>
                <a:lnTo>
                  <a:pt x="1059" y="382"/>
                </a:lnTo>
                <a:lnTo>
                  <a:pt x="1102" y="374"/>
                </a:lnTo>
                <a:lnTo>
                  <a:pt x="1101" y="368"/>
                </a:lnTo>
                <a:lnTo>
                  <a:pt x="1102" y="364"/>
                </a:lnTo>
                <a:lnTo>
                  <a:pt x="1108" y="360"/>
                </a:lnTo>
                <a:lnTo>
                  <a:pt x="1116" y="356"/>
                </a:lnTo>
                <a:lnTo>
                  <a:pt x="1122" y="351"/>
                </a:lnTo>
                <a:lnTo>
                  <a:pt x="1127" y="340"/>
                </a:lnTo>
                <a:lnTo>
                  <a:pt x="1136" y="334"/>
                </a:lnTo>
                <a:lnTo>
                  <a:pt x="1142" y="332"/>
                </a:lnTo>
                <a:lnTo>
                  <a:pt x="1149" y="332"/>
                </a:lnTo>
                <a:lnTo>
                  <a:pt x="1161" y="331"/>
                </a:lnTo>
                <a:lnTo>
                  <a:pt x="1171" y="323"/>
                </a:lnTo>
                <a:lnTo>
                  <a:pt x="1179" y="315"/>
                </a:lnTo>
                <a:lnTo>
                  <a:pt x="1187" y="307"/>
                </a:lnTo>
                <a:lnTo>
                  <a:pt x="1191" y="305"/>
                </a:lnTo>
                <a:lnTo>
                  <a:pt x="1196" y="306"/>
                </a:lnTo>
                <a:lnTo>
                  <a:pt x="1208" y="311"/>
                </a:lnTo>
                <a:lnTo>
                  <a:pt x="1221" y="316"/>
                </a:lnTo>
                <a:lnTo>
                  <a:pt x="1223" y="317"/>
                </a:lnTo>
                <a:lnTo>
                  <a:pt x="1224" y="321"/>
                </a:lnTo>
                <a:lnTo>
                  <a:pt x="1234" y="316"/>
                </a:lnTo>
                <a:lnTo>
                  <a:pt x="1241" y="309"/>
                </a:lnTo>
                <a:lnTo>
                  <a:pt x="1250" y="303"/>
                </a:lnTo>
                <a:lnTo>
                  <a:pt x="1254" y="303"/>
                </a:lnTo>
                <a:lnTo>
                  <a:pt x="1258" y="305"/>
                </a:lnTo>
                <a:lnTo>
                  <a:pt x="1263" y="309"/>
                </a:lnTo>
                <a:lnTo>
                  <a:pt x="1263" y="315"/>
                </a:lnTo>
                <a:lnTo>
                  <a:pt x="1259" y="329"/>
                </a:lnTo>
                <a:lnTo>
                  <a:pt x="1267" y="324"/>
                </a:lnTo>
                <a:lnTo>
                  <a:pt x="1277" y="321"/>
                </a:lnTo>
                <a:lnTo>
                  <a:pt x="1278" y="324"/>
                </a:lnTo>
                <a:lnTo>
                  <a:pt x="1281" y="326"/>
                </a:lnTo>
                <a:lnTo>
                  <a:pt x="1283" y="329"/>
                </a:lnTo>
                <a:lnTo>
                  <a:pt x="1283" y="332"/>
                </a:lnTo>
                <a:lnTo>
                  <a:pt x="1274" y="340"/>
                </a:lnTo>
                <a:lnTo>
                  <a:pt x="1263" y="345"/>
                </a:lnTo>
                <a:lnTo>
                  <a:pt x="1263" y="348"/>
                </a:lnTo>
                <a:lnTo>
                  <a:pt x="1265" y="350"/>
                </a:lnTo>
                <a:lnTo>
                  <a:pt x="1281" y="350"/>
                </a:lnTo>
                <a:lnTo>
                  <a:pt x="1294" y="353"/>
                </a:lnTo>
                <a:lnTo>
                  <a:pt x="1296" y="348"/>
                </a:lnTo>
                <a:lnTo>
                  <a:pt x="1298" y="349"/>
                </a:lnTo>
                <a:lnTo>
                  <a:pt x="1304" y="351"/>
                </a:lnTo>
                <a:lnTo>
                  <a:pt x="1313" y="356"/>
                </a:lnTo>
                <a:lnTo>
                  <a:pt x="1314" y="362"/>
                </a:lnTo>
                <a:lnTo>
                  <a:pt x="1313" y="367"/>
                </a:lnTo>
                <a:lnTo>
                  <a:pt x="1306" y="375"/>
                </a:lnTo>
                <a:lnTo>
                  <a:pt x="1299" y="382"/>
                </a:lnTo>
                <a:lnTo>
                  <a:pt x="1297" y="386"/>
                </a:lnTo>
                <a:lnTo>
                  <a:pt x="1297" y="392"/>
                </a:lnTo>
                <a:lnTo>
                  <a:pt x="1300" y="401"/>
                </a:lnTo>
                <a:lnTo>
                  <a:pt x="1301" y="405"/>
                </a:lnTo>
                <a:lnTo>
                  <a:pt x="1300" y="407"/>
                </a:lnTo>
                <a:lnTo>
                  <a:pt x="1294" y="407"/>
                </a:lnTo>
                <a:lnTo>
                  <a:pt x="1288" y="401"/>
                </a:lnTo>
                <a:lnTo>
                  <a:pt x="1281" y="396"/>
                </a:lnTo>
                <a:lnTo>
                  <a:pt x="1274" y="396"/>
                </a:lnTo>
                <a:lnTo>
                  <a:pt x="1261" y="400"/>
                </a:lnTo>
                <a:lnTo>
                  <a:pt x="1254" y="403"/>
                </a:lnTo>
                <a:lnTo>
                  <a:pt x="1249" y="407"/>
                </a:lnTo>
                <a:lnTo>
                  <a:pt x="1232" y="423"/>
                </a:lnTo>
                <a:lnTo>
                  <a:pt x="1227" y="424"/>
                </a:lnTo>
                <a:lnTo>
                  <a:pt x="1222" y="424"/>
                </a:lnTo>
                <a:lnTo>
                  <a:pt x="1212" y="434"/>
                </a:lnTo>
                <a:lnTo>
                  <a:pt x="1208" y="439"/>
                </a:lnTo>
                <a:lnTo>
                  <a:pt x="1208" y="444"/>
                </a:lnTo>
                <a:lnTo>
                  <a:pt x="1211" y="454"/>
                </a:lnTo>
                <a:lnTo>
                  <a:pt x="1208" y="465"/>
                </a:lnTo>
                <a:lnTo>
                  <a:pt x="1200" y="475"/>
                </a:lnTo>
                <a:lnTo>
                  <a:pt x="1192" y="486"/>
                </a:lnTo>
                <a:lnTo>
                  <a:pt x="1191" y="492"/>
                </a:lnTo>
                <a:lnTo>
                  <a:pt x="1192" y="499"/>
                </a:lnTo>
                <a:lnTo>
                  <a:pt x="1194" y="505"/>
                </a:lnTo>
                <a:lnTo>
                  <a:pt x="1193" y="511"/>
                </a:lnTo>
                <a:lnTo>
                  <a:pt x="1184" y="529"/>
                </a:lnTo>
                <a:lnTo>
                  <a:pt x="1172" y="545"/>
                </a:lnTo>
                <a:lnTo>
                  <a:pt x="1171" y="551"/>
                </a:lnTo>
                <a:lnTo>
                  <a:pt x="1170" y="558"/>
                </a:lnTo>
                <a:lnTo>
                  <a:pt x="1163" y="565"/>
                </a:lnTo>
                <a:lnTo>
                  <a:pt x="1153" y="564"/>
                </a:lnTo>
                <a:lnTo>
                  <a:pt x="1142" y="561"/>
                </a:lnTo>
                <a:lnTo>
                  <a:pt x="1132" y="559"/>
                </a:lnTo>
                <a:lnTo>
                  <a:pt x="1136" y="573"/>
                </a:lnTo>
                <a:lnTo>
                  <a:pt x="1134" y="585"/>
                </a:lnTo>
                <a:lnTo>
                  <a:pt x="1129" y="594"/>
                </a:lnTo>
                <a:lnTo>
                  <a:pt x="1129" y="603"/>
                </a:lnTo>
                <a:lnTo>
                  <a:pt x="1126" y="606"/>
                </a:lnTo>
                <a:lnTo>
                  <a:pt x="1120" y="606"/>
                </a:lnTo>
                <a:lnTo>
                  <a:pt x="1122" y="626"/>
                </a:lnTo>
                <a:lnTo>
                  <a:pt x="1119" y="647"/>
                </a:lnTo>
                <a:lnTo>
                  <a:pt x="1116" y="652"/>
                </a:lnTo>
                <a:lnTo>
                  <a:pt x="1113" y="653"/>
                </a:lnTo>
                <a:lnTo>
                  <a:pt x="1102" y="654"/>
                </a:lnTo>
                <a:lnTo>
                  <a:pt x="1097" y="640"/>
                </a:lnTo>
                <a:lnTo>
                  <a:pt x="1095" y="625"/>
                </a:lnTo>
                <a:lnTo>
                  <a:pt x="1093" y="610"/>
                </a:lnTo>
                <a:lnTo>
                  <a:pt x="1089" y="610"/>
                </a:lnTo>
                <a:lnTo>
                  <a:pt x="1086" y="601"/>
                </a:lnTo>
                <a:lnTo>
                  <a:pt x="1086" y="593"/>
                </a:lnTo>
                <a:lnTo>
                  <a:pt x="1086" y="585"/>
                </a:lnTo>
                <a:lnTo>
                  <a:pt x="1085" y="576"/>
                </a:lnTo>
                <a:lnTo>
                  <a:pt x="1082" y="574"/>
                </a:lnTo>
                <a:lnTo>
                  <a:pt x="1079" y="570"/>
                </a:lnTo>
                <a:lnTo>
                  <a:pt x="1075" y="571"/>
                </a:lnTo>
                <a:lnTo>
                  <a:pt x="1069" y="570"/>
                </a:lnTo>
                <a:lnTo>
                  <a:pt x="1066" y="569"/>
                </a:lnTo>
                <a:lnTo>
                  <a:pt x="1064" y="570"/>
                </a:lnTo>
                <a:lnTo>
                  <a:pt x="1066" y="578"/>
                </a:lnTo>
                <a:lnTo>
                  <a:pt x="1066" y="586"/>
                </a:lnTo>
                <a:lnTo>
                  <a:pt x="1061" y="590"/>
                </a:lnTo>
                <a:lnTo>
                  <a:pt x="1059" y="593"/>
                </a:lnTo>
                <a:lnTo>
                  <a:pt x="1059" y="597"/>
                </a:lnTo>
                <a:lnTo>
                  <a:pt x="1058" y="602"/>
                </a:lnTo>
                <a:lnTo>
                  <a:pt x="1053" y="602"/>
                </a:lnTo>
                <a:lnTo>
                  <a:pt x="1051" y="598"/>
                </a:lnTo>
                <a:lnTo>
                  <a:pt x="1045" y="592"/>
                </a:lnTo>
                <a:lnTo>
                  <a:pt x="1037" y="582"/>
                </a:lnTo>
                <a:lnTo>
                  <a:pt x="1035" y="576"/>
                </a:lnTo>
                <a:lnTo>
                  <a:pt x="1036" y="569"/>
                </a:lnTo>
                <a:lnTo>
                  <a:pt x="1043" y="563"/>
                </a:lnTo>
                <a:lnTo>
                  <a:pt x="1042" y="560"/>
                </a:lnTo>
                <a:lnTo>
                  <a:pt x="1047" y="556"/>
                </a:lnTo>
                <a:lnTo>
                  <a:pt x="1051" y="556"/>
                </a:lnTo>
                <a:lnTo>
                  <a:pt x="1056" y="554"/>
                </a:lnTo>
                <a:lnTo>
                  <a:pt x="1061" y="550"/>
                </a:lnTo>
                <a:lnTo>
                  <a:pt x="1062" y="552"/>
                </a:lnTo>
                <a:lnTo>
                  <a:pt x="1065" y="553"/>
                </a:lnTo>
                <a:lnTo>
                  <a:pt x="1072" y="546"/>
                </a:lnTo>
                <a:lnTo>
                  <a:pt x="1075" y="542"/>
                </a:lnTo>
                <a:lnTo>
                  <a:pt x="1079" y="541"/>
                </a:lnTo>
                <a:lnTo>
                  <a:pt x="1079" y="534"/>
                </a:lnTo>
                <a:lnTo>
                  <a:pt x="1081" y="528"/>
                </a:lnTo>
                <a:lnTo>
                  <a:pt x="1086" y="524"/>
                </a:lnTo>
                <a:lnTo>
                  <a:pt x="1093" y="522"/>
                </a:lnTo>
                <a:lnTo>
                  <a:pt x="1095" y="521"/>
                </a:lnTo>
                <a:lnTo>
                  <a:pt x="1098" y="519"/>
                </a:lnTo>
                <a:lnTo>
                  <a:pt x="1094" y="516"/>
                </a:lnTo>
                <a:lnTo>
                  <a:pt x="1090" y="513"/>
                </a:lnTo>
                <a:lnTo>
                  <a:pt x="1091" y="512"/>
                </a:lnTo>
                <a:lnTo>
                  <a:pt x="1091" y="510"/>
                </a:lnTo>
                <a:lnTo>
                  <a:pt x="1070" y="505"/>
                </a:lnTo>
                <a:lnTo>
                  <a:pt x="1047" y="504"/>
                </a:lnTo>
                <a:lnTo>
                  <a:pt x="1024" y="505"/>
                </a:lnTo>
                <a:lnTo>
                  <a:pt x="1000" y="503"/>
                </a:lnTo>
                <a:lnTo>
                  <a:pt x="989" y="499"/>
                </a:lnTo>
                <a:lnTo>
                  <a:pt x="980" y="496"/>
                </a:lnTo>
                <a:lnTo>
                  <a:pt x="976" y="494"/>
                </a:lnTo>
                <a:lnTo>
                  <a:pt x="974" y="489"/>
                </a:lnTo>
                <a:lnTo>
                  <a:pt x="973" y="477"/>
                </a:lnTo>
                <a:lnTo>
                  <a:pt x="976" y="466"/>
                </a:lnTo>
                <a:lnTo>
                  <a:pt x="973" y="463"/>
                </a:lnTo>
                <a:lnTo>
                  <a:pt x="973" y="459"/>
                </a:lnTo>
                <a:lnTo>
                  <a:pt x="972" y="455"/>
                </a:lnTo>
                <a:lnTo>
                  <a:pt x="968" y="454"/>
                </a:lnTo>
                <a:lnTo>
                  <a:pt x="968" y="457"/>
                </a:lnTo>
                <a:lnTo>
                  <a:pt x="964" y="457"/>
                </a:lnTo>
                <a:lnTo>
                  <a:pt x="960" y="459"/>
                </a:lnTo>
                <a:lnTo>
                  <a:pt x="957" y="462"/>
                </a:lnTo>
                <a:lnTo>
                  <a:pt x="954" y="463"/>
                </a:lnTo>
                <a:lnTo>
                  <a:pt x="946" y="455"/>
                </a:lnTo>
                <a:lnTo>
                  <a:pt x="940" y="445"/>
                </a:lnTo>
                <a:lnTo>
                  <a:pt x="932" y="445"/>
                </a:lnTo>
                <a:lnTo>
                  <a:pt x="930" y="448"/>
                </a:lnTo>
                <a:lnTo>
                  <a:pt x="919" y="440"/>
                </a:lnTo>
                <a:lnTo>
                  <a:pt x="913" y="436"/>
                </a:lnTo>
                <a:lnTo>
                  <a:pt x="907" y="435"/>
                </a:lnTo>
                <a:lnTo>
                  <a:pt x="906" y="437"/>
                </a:lnTo>
                <a:lnTo>
                  <a:pt x="906" y="441"/>
                </a:lnTo>
                <a:lnTo>
                  <a:pt x="907" y="445"/>
                </a:lnTo>
                <a:lnTo>
                  <a:pt x="904" y="451"/>
                </a:lnTo>
                <a:lnTo>
                  <a:pt x="899" y="459"/>
                </a:lnTo>
                <a:lnTo>
                  <a:pt x="892" y="469"/>
                </a:lnTo>
                <a:lnTo>
                  <a:pt x="892" y="473"/>
                </a:lnTo>
                <a:lnTo>
                  <a:pt x="894" y="476"/>
                </a:lnTo>
                <a:lnTo>
                  <a:pt x="898" y="477"/>
                </a:lnTo>
                <a:lnTo>
                  <a:pt x="901" y="474"/>
                </a:lnTo>
                <a:lnTo>
                  <a:pt x="904" y="475"/>
                </a:lnTo>
                <a:lnTo>
                  <a:pt x="910" y="480"/>
                </a:lnTo>
                <a:lnTo>
                  <a:pt x="917" y="485"/>
                </a:lnTo>
                <a:lnTo>
                  <a:pt x="924" y="491"/>
                </a:lnTo>
                <a:lnTo>
                  <a:pt x="934" y="491"/>
                </a:lnTo>
                <a:lnTo>
                  <a:pt x="933" y="496"/>
                </a:lnTo>
                <a:lnTo>
                  <a:pt x="923" y="501"/>
                </a:lnTo>
                <a:lnTo>
                  <a:pt x="912" y="503"/>
                </a:lnTo>
                <a:lnTo>
                  <a:pt x="910" y="508"/>
                </a:lnTo>
                <a:lnTo>
                  <a:pt x="906" y="511"/>
                </a:lnTo>
                <a:lnTo>
                  <a:pt x="895" y="513"/>
                </a:lnTo>
                <a:lnTo>
                  <a:pt x="894" y="519"/>
                </a:lnTo>
                <a:lnTo>
                  <a:pt x="889" y="523"/>
                </a:lnTo>
                <a:lnTo>
                  <a:pt x="894" y="532"/>
                </a:lnTo>
                <a:lnTo>
                  <a:pt x="903" y="538"/>
                </a:lnTo>
                <a:lnTo>
                  <a:pt x="913" y="544"/>
                </a:lnTo>
                <a:lnTo>
                  <a:pt x="920" y="550"/>
                </a:lnTo>
                <a:lnTo>
                  <a:pt x="926" y="564"/>
                </a:lnTo>
                <a:lnTo>
                  <a:pt x="926" y="580"/>
                </a:lnTo>
                <a:lnTo>
                  <a:pt x="923" y="581"/>
                </a:lnTo>
                <a:lnTo>
                  <a:pt x="921" y="583"/>
                </a:lnTo>
                <a:lnTo>
                  <a:pt x="921" y="586"/>
                </a:lnTo>
                <a:lnTo>
                  <a:pt x="923" y="590"/>
                </a:lnTo>
                <a:lnTo>
                  <a:pt x="927" y="590"/>
                </a:lnTo>
                <a:lnTo>
                  <a:pt x="926" y="597"/>
                </a:lnTo>
                <a:lnTo>
                  <a:pt x="926" y="602"/>
                </a:lnTo>
                <a:lnTo>
                  <a:pt x="931" y="608"/>
                </a:lnTo>
                <a:lnTo>
                  <a:pt x="934" y="612"/>
                </a:lnTo>
                <a:lnTo>
                  <a:pt x="933" y="617"/>
                </a:lnTo>
                <a:lnTo>
                  <a:pt x="931" y="622"/>
                </a:lnTo>
                <a:lnTo>
                  <a:pt x="931" y="627"/>
                </a:lnTo>
                <a:lnTo>
                  <a:pt x="935" y="638"/>
                </a:lnTo>
                <a:lnTo>
                  <a:pt x="934" y="656"/>
                </a:lnTo>
                <a:lnTo>
                  <a:pt x="932" y="674"/>
                </a:lnTo>
                <a:lnTo>
                  <a:pt x="929" y="675"/>
                </a:lnTo>
                <a:lnTo>
                  <a:pt x="924" y="673"/>
                </a:lnTo>
                <a:lnTo>
                  <a:pt x="923" y="668"/>
                </a:lnTo>
                <a:lnTo>
                  <a:pt x="923" y="656"/>
                </a:lnTo>
                <a:lnTo>
                  <a:pt x="918" y="670"/>
                </a:lnTo>
                <a:lnTo>
                  <a:pt x="914" y="681"/>
                </a:lnTo>
                <a:lnTo>
                  <a:pt x="908" y="685"/>
                </a:lnTo>
                <a:lnTo>
                  <a:pt x="903" y="679"/>
                </a:lnTo>
                <a:lnTo>
                  <a:pt x="899" y="669"/>
                </a:lnTo>
                <a:lnTo>
                  <a:pt x="892" y="659"/>
                </a:lnTo>
                <a:lnTo>
                  <a:pt x="888" y="659"/>
                </a:lnTo>
                <a:lnTo>
                  <a:pt x="884" y="662"/>
                </a:lnTo>
                <a:lnTo>
                  <a:pt x="883" y="670"/>
                </a:lnTo>
                <a:lnTo>
                  <a:pt x="880" y="675"/>
                </a:lnTo>
                <a:lnTo>
                  <a:pt x="855" y="685"/>
                </a:lnTo>
                <a:lnTo>
                  <a:pt x="844" y="691"/>
                </a:lnTo>
                <a:lnTo>
                  <a:pt x="841" y="695"/>
                </a:lnTo>
                <a:lnTo>
                  <a:pt x="839" y="701"/>
                </a:lnTo>
                <a:lnTo>
                  <a:pt x="841" y="714"/>
                </a:lnTo>
                <a:lnTo>
                  <a:pt x="841" y="721"/>
                </a:lnTo>
                <a:lnTo>
                  <a:pt x="839" y="726"/>
                </a:lnTo>
                <a:lnTo>
                  <a:pt x="812" y="753"/>
                </a:lnTo>
                <a:lnTo>
                  <a:pt x="796" y="762"/>
                </a:lnTo>
                <a:lnTo>
                  <a:pt x="778" y="768"/>
                </a:lnTo>
                <a:lnTo>
                  <a:pt x="775" y="770"/>
                </a:lnTo>
                <a:lnTo>
                  <a:pt x="758" y="794"/>
                </a:lnTo>
                <a:lnTo>
                  <a:pt x="735" y="814"/>
                </a:lnTo>
                <a:lnTo>
                  <a:pt x="711" y="831"/>
                </a:lnTo>
                <a:lnTo>
                  <a:pt x="687" y="851"/>
                </a:lnTo>
                <a:lnTo>
                  <a:pt x="665" y="866"/>
                </a:lnTo>
                <a:lnTo>
                  <a:pt x="639" y="877"/>
                </a:lnTo>
                <a:lnTo>
                  <a:pt x="636" y="881"/>
                </a:lnTo>
                <a:lnTo>
                  <a:pt x="636" y="884"/>
                </a:lnTo>
                <a:lnTo>
                  <a:pt x="642" y="888"/>
                </a:lnTo>
                <a:lnTo>
                  <a:pt x="642" y="893"/>
                </a:lnTo>
                <a:lnTo>
                  <a:pt x="642" y="896"/>
                </a:lnTo>
                <a:lnTo>
                  <a:pt x="646" y="897"/>
                </a:lnTo>
                <a:lnTo>
                  <a:pt x="650" y="901"/>
                </a:lnTo>
                <a:lnTo>
                  <a:pt x="645" y="909"/>
                </a:lnTo>
                <a:lnTo>
                  <a:pt x="629" y="915"/>
                </a:lnTo>
                <a:lnTo>
                  <a:pt x="610" y="919"/>
                </a:lnTo>
                <a:lnTo>
                  <a:pt x="601" y="920"/>
                </a:lnTo>
                <a:lnTo>
                  <a:pt x="593" y="924"/>
                </a:lnTo>
                <a:lnTo>
                  <a:pt x="585" y="929"/>
                </a:lnTo>
                <a:lnTo>
                  <a:pt x="579" y="938"/>
                </a:lnTo>
                <a:lnTo>
                  <a:pt x="572" y="941"/>
                </a:lnTo>
                <a:lnTo>
                  <a:pt x="565" y="943"/>
                </a:lnTo>
                <a:lnTo>
                  <a:pt x="562" y="940"/>
                </a:lnTo>
                <a:lnTo>
                  <a:pt x="559" y="936"/>
                </a:lnTo>
                <a:lnTo>
                  <a:pt x="552" y="936"/>
                </a:lnTo>
                <a:lnTo>
                  <a:pt x="546" y="939"/>
                </a:lnTo>
                <a:lnTo>
                  <a:pt x="542" y="944"/>
                </a:lnTo>
                <a:lnTo>
                  <a:pt x="539" y="951"/>
                </a:lnTo>
                <a:lnTo>
                  <a:pt x="539" y="965"/>
                </a:lnTo>
                <a:lnTo>
                  <a:pt x="540" y="979"/>
                </a:lnTo>
                <a:lnTo>
                  <a:pt x="542" y="993"/>
                </a:lnTo>
                <a:lnTo>
                  <a:pt x="539" y="1009"/>
                </a:lnTo>
                <a:lnTo>
                  <a:pt x="539" y="1020"/>
                </a:lnTo>
                <a:lnTo>
                  <a:pt x="543" y="1030"/>
                </a:lnTo>
                <a:lnTo>
                  <a:pt x="545" y="1036"/>
                </a:lnTo>
                <a:lnTo>
                  <a:pt x="543" y="1044"/>
                </a:lnTo>
                <a:lnTo>
                  <a:pt x="539" y="1049"/>
                </a:lnTo>
                <a:lnTo>
                  <a:pt x="532" y="1053"/>
                </a:lnTo>
                <a:lnTo>
                  <a:pt x="540" y="1053"/>
                </a:lnTo>
                <a:lnTo>
                  <a:pt x="548" y="1055"/>
                </a:lnTo>
                <a:lnTo>
                  <a:pt x="551" y="1060"/>
                </a:lnTo>
                <a:lnTo>
                  <a:pt x="549" y="1067"/>
                </a:lnTo>
                <a:lnTo>
                  <a:pt x="547" y="1073"/>
                </a:lnTo>
                <a:lnTo>
                  <a:pt x="547" y="1078"/>
                </a:lnTo>
                <a:lnTo>
                  <a:pt x="548" y="1084"/>
                </a:lnTo>
                <a:lnTo>
                  <a:pt x="546" y="1088"/>
                </a:lnTo>
                <a:lnTo>
                  <a:pt x="529" y="1109"/>
                </a:lnTo>
                <a:lnTo>
                  <a:pt x="523" y="1120"/>
                </a:lnTo>
                <a:lnTo>
                  <a:pt x="517" y="1132"/>
                </a:lnTo>
                <a:lnTo>
                  <a:pt x="515" y="1144"/>
                </a:lnTo>
                <a:lnTo>
                  <a:pt x="515" y="1157"/>
                </a:lnTo>
                <a:lnTo>
                  <a:pt x="524" y="1151"/>
                </a:lnTo>
                <a:lnTo>
                  <a:pt x="528" y="1149"/>
                </a:lnTo>
                <a:lnTo>
                  <a:pt x="530" y="1151"/>
                </a:lnTo>
                <a:lnTo>
                  <a:pt x="533" y="1167"/>
                </a:lnTo>
                <a:lnTo>
                  <a:pt x="530" y="1185"/>
                </a:lnTo>
                <a:lnTo>
                  <a:pt x="527" y="1190"/>
                </a:lnTo>
                <a:lnTo>
                  <a:pt x="523" y="1193"/>
                </a:lnTo>
                <a:lnTo>
                  <a:pt x="510" y="1195"/>
                </a:lnTo>
                <a:lnTo>
                  <a:pt x="499" y="1199"/>
                </a:lnTo>
                <a:lnTo>
                  <a:pt x="494" y="1203"/>
                </a:lnTo>
                <a:lnTo>
                  <a:pt x="492" y="1209"/>
                </a:lnTo>
                <a:lnTo>
                  <a:pt x="496" y="1209"/>
                </a:lnTo>
                <a:lnTo>
                  <a:pt x="499" y="1211"/>
                </a:lnTo>
                <a:lnTo>
                  <a:pt x="492" y="1229"/>
                </a:lnTo>
                <a:lnTo>
                  <a:pt x="488" y="1237"/>
                </a:lnTo>
                <a:lnTo>
                  <a:pt x="481" y="1243"/>
                </a:lnTo>
                <a:lnTo>
                  <a:pt x="468" y="1250"/>
                </a:lnTo>
                <a:lnTo>
                  <a:pt x="453" y="1255"/>
                </a:lnTo>
                <a:lnTo>
                  <a:pt x="449" y="1259"/>
                </a:lnTo>
                <a:lnTo>
                  <a:pt x="447" y="1265"/>
                </a:lnTo>
                <a:lnTo>
                  <a:pt x="447" y="1272"/>
                </a:lnTo>
                <a:lnTo>
                  <a:pt x="446" y="1279"/>
                </a:lnTo>
                <a:lnTo>
                  <a:pt x="441" y="1286"/>
                </a:lnTo>
                <a:lnTo>
                  <a:pt x="434" y="1290"/>
                </a:lnTo>
                <a:lnTo>
                  <a:pt x="426" y="1292"/>
                </a:lnTo>
                <a:lnTo>
                  <a:pt x="418" y="1290"/>
                </a:lnTo>
                <a:lnTo>
                  <a:pt x="403" y="1280"/>
                </a:lnTo>
                <a:lnTo>
                  <a:pt x="392" y="1269"/>
                </a:lnTo>
                <a:lnTo>
                  <a:pt x="371" y="1241"/>
                </a:lnTo>
                <a:lnTo>
                  <a:pt x="364" y="1226"/>
                </a:lnTo>
                <a:lnTo>
                  <a:pt x="363" y="1211"/>
                </a:lnTo>
                <a:lnTo>
                  <a:pt x="362" y="1195"/>
                </a:lnTo>
                <a:lnTo>
                  <a:pt x="357" y="1180"/>
                </a:lnTo>
                <a:lnTo>
                  <a:pt x="326" y="1126"/>
                </a:lnTo>
                <a:lnTo>
                  <a:pt x="309" y="1100"/>
                </a:lnTo>
                <a:lnTo>
                  <a:pt x="294" y="1073"/>
                </a:lnTo>
                <a:lnTo>
                  <a:pt x="293" y="1065"/>
                </a:lnTo>
                <a:lnTo>
                  <a:pt x="294" y="1057"/>
                </a:lnTo>
                <a:lnTo>
                  <a:pt x="296" y="1049"/>
                </a:lnTo>
                <a:lnTo>
                  <a:pt x="295" y="1042"/>
                </a:lnTo>
                <a:lnTo>
                  <a:pt x="277" y="995"/>
                </a:lnTo>
                <a:lnTo>
                  <a:pt x="265" y="973"/>
                </a:lnTo>
                <a:lnTo>
                  <a:pt x="251" y="951"/>
                </a:lnTo>
                <a:lnTo>
                  <a:pt x="239" y="933"/>
                </a:lnTo>
                <a:lnTo>
                  <a:pt x="233" y="924"/>
                </a:lnTo>
                <a:lnTo>
                  <a:pt x="228" y="915"/>
                </a:lnTo>
                <a:lnTo>
                  <a:pt x="228" y="905"/>
                </a:lnTo>
                <a:lnTo>
                  <a:pt x="230" y="894"/>
                </a:lnTo>
                <a:lnTo>
                  <a:pt x="231" y="875"/>
                </a:lnTo>
                <a:lnTo>
                  <a:pt x="228" y="866"/>
                </a:lnTo>
                <a:lnTo>
                  <a:pt x="224" y="856"/>
                </a:lnTo>
                <a:lnTo>
                  <a:pt x="220" y="839"/>
                </a:lnTo>
                <a:lnTo>
                  <a:pt x="218" y="830"/>
                </a:lnTo>
                <a:lnTo>
                  <a:pt x="214" y="820"/>
                </a:lnTo>
                <a:lnTo>
                  <a:pt x="213" y="811"/>
                </a:lnTo>
                <a:lnTo>
                  <a:pt x="215" y="807"/>
                </a:lnTo>
                <a:lnTo>
                  <a:pt x="219" y="803"/>
                </a:lnTo>
                <a:lnTo>
                  <a:pt x="214" y="803"/>
                </a:lnTo>
                <a:lnTo>
                  <a:pt x="211" y="797"/>
                </a:lnTo>
                <a:lnTo>
                  <a:pt x="212" y="792"/>
                </a:lnTo>
                <a:lnTo>
                  <a:pt x="217" y="780"/>
                </a:lnTo>
                <a:lnTo>
                  <a:pt x="212" y="779"/>
                </a:lnTo>
                <a:lnTo>
                  <a:pt x="208" y="777"/>
                </a:lnTo>
                <a:lnTo>
                  <a:pt x="208" y="754"/>
                </a:lnTo>
                <a:lnTo>
                  <a:pt x="210" y="742"/>
                </a:lnTo>
                <a:lnTo>
                  <a:pt x="212" y="731"/>
                </a:lnTo>
                <a:lnTo>
                  <a:pt x="214" y="710"/>
                </a:lnTo>
                <a:lnTo>
                  <a:pt x="210" y="698"/>
                </a:lnTo>
                <a:lnTo>
                  <a:pt x="202" y="687"/>
                </a:lnTo>
                <a:lnTo>
                  <a:pt x="203" y="686"/>
                </a:lnTo>
                <a:lnTo>
                  <a:pt x="205" y="685"/>
                </a:lnTo>
                <a:lnTo>
                  <a:pt x="208" y="683"/>
                </a:lnTo>
                <a:lnTo>
                  <a:pt x="207" y="680"/>
                </a:lnTo>
                <a:lnTo>
                  <a:pt x="200" y="670"/>
                </a:lnTo>
                <a:lnTo>
                  <a:pt x="199" y="663"/>
                </a:lnTo>
                <a:lnTo>
                  <a:pt x="201" y="657"/>
                </a:lnTo>
                <a:lnTo>
                  <a:pt x="208" y="641"/>
                </a:lnTo>
                <a:lnTo>
                  <a:pt x="190" y="641"/>
                </a:lnTo>
                <a:lnTo>
                  <a:pt x="192" y="646"/>
                </a:lnTo>
                <a:lnTo>
                  <a:pt x="191" y="650"/>
                </a:lnTo>
                <a:lnTo>
                  <a:pt x="185" y="657"/>
                </a:lnTo>
                <a:lnTo>
                  <a:pt x="184" y="662"/>
                </a:lnTo>
                <a:lnTo>
                  <a:pt x="185" y="669"/>
                </a:lnTo>
                <a:lnTo>
                  <a:pt x="188" y="679"/>
                </a:lnTo>
                <a:lnTo>
                  <a:pt x="175" y="696"/>
                </a:lnTo>
                <a:lnTo>
                  <a:pt x="166" y="703"/>
                </a:lnTo>
                <a:lnTo>
                  <a:pt x="157" y="706"/>
                </a:lnTo>
                <a:lnTo>
                  <a:pt x="130" y="714"/>
                </a:lnTo>
                <a:lnTo>
                  <a:pt x="118" y="715"/>
                </a:lnTo>
                <a:lnTo>
                  <a:pt x="104" y="714"/>
                </a:lnTo>
                <a:lnTo>
                  <a:pt x="101" y="712"/>
                </a:lnTo>
                <a:lnTo>
                  <a:pt x="101" y="709"/>
                </a:lnTo>
                <a:lnTo>
                  <a:pt x="98" y="714"/>
                </a:lnTo>
                <a:lnTo>
                  <a:pt x="95" y="714"/>
                </a:lnTo>
                <a:lnTo>
                  <a:pt x="90" y="709"/>
                </a:lnTo>
                <a:lnTo>
                  <a:pt x="87" y="697"/>
                </a:lnTo>
                <a:lnTo>
                  <a:pt x="85" y="691"/>
                </a:lnTo>
                <a:lnTo>
                  <a:pt x="80" y="686"/>
                </a:lnTo>
                <a:lnTo>
                  <a:pt x="55" y="667"/>
                </a:lnTo>
                <a:lnTo>
                  <a:pt x="45" y="656"/>
                </a:lnTo>
                <a:lnTo>
                  <a:pt x="40" y="641"/>
                </a:lnTo>
                <a:lnTo>
                  <a:pt x="42" y="639"/>
                </a:lnTo>
                <a:lnTo>
                  <a:pt x="45" y="636"/>
                </a:lnTo>
                <a:lnTo>
                  <a:pt x="50" y="639"/>
                </a:lnTo>
                <a:lnTo>
                  <a:pt x="53" y="641"/>
                </a:lnTo>
                <a:lnTo>
                  <a:pt x="54" y="645"/>
                </a:lnTo>
                <a:lnTo>
                  <a:pt x="68" y="639"/>
                </a:lnTo>
                <a:lnTo>
                  <a:pt x="80" y="630"/>
                </a:lnTo>
                <a:lnTo>
                  <a:pt x="104" y="612"/>
                </a:lnTo>
                <a:lnTo>
                  <a:pt x="98" y="609"/>
                </a:lnTo>
                <a:lnTo>
                  <a:pt x="95" y="609"/>
                </a:lnTo>
                <a:lnTo>
                  <a:pt x="93" y="610"/>
                </a:lnTo>
                <a:lnTo>
                  <a:pt x="82" y="614"/>
                </a:lnTo>
                <a:lnTo>
                  <a:pt x="72" y="612"/>
                </a:lnTo>
                <a:lnTo>
                  <a:pt x="62" y="610"/>
                </a:lnTo>
                <a:lnTo>
                  <a:pt x="56" y="609"/>
                </a:lnTo>
                <a:lnTo>
                  <a:pt x="52" y="610"/>
                </a:lnTo>
                <a:lnTo>
                  <a:pt x="45" y="612"/>
                </a:lnTo>
                <a:lnTo>
                  <a:pt x="39" y="612"/>
                </a:lnTo>
                <a:lnTo>
                  <a:pt x="22" y="594"/>
                </a:lnTo>
                <a:lnTo>
                  <a:pt x="3" y="578"/>
                </a:lnTo>
                <a:lnTo>
                  <a:pt x="0" y="574"/>
                </a:lnTo>
                <a:lnTo>
                  <a:pt x="0" y="569"/>
                </a:lnTo>
                <a:lnTo>
                  <a:pt x="0" y="556"/>
                </a:lnTo>
                <a:lnTo>
                  <a:pt x="7" y="559"/>
                </a:lnTo>
                <a:lnTo>
                  <a:pt x="12" y="560"/>
                </a:lnTo>
                <a:lnTo>
                  <a:pt x="24" y="556"/>
                </a:lnTo>
                <a:lnTo>
                  <a:pt x="23" y="551"/>
                </a:lnTo>
                <a:lnTo>
                  <a:pt x="27" y="549"/>
                </a:lnTo>
                <a:lnTo>
                  <a:pt x="30" y="546"/>
                </a:lnTo>
                <a:lnTo>
                  <a:pt x="30" y="542"/>
                </a:lnTo>
                <a:lnTo>
                  <a:pt x="37" y="541"/>
                </a:lnTo>
                <a:lnTo>
                  <a:pt x="43" y="543"/>
                </a:lnTo>
                <a:lnTo>
                  <a:pt x="50" y="544"/>
                </a:lnTo>
                <a:lnTo>
                  <a:pt x="58" y="543"/>
                </a:lnTo>
                <a:lnTo>
                  <a:pt x="63" y="541"/>
                </a:lnTo>
                <a:lnTo>
                  <a:pt x="67" y="543"/>
                </a:lnTo>
                <a:lnTo>
                  <a:pt x="70" y="546"/>
                </a:lnTo>
                <a:lnTo>
                  <a:pt x="76" y="548"/>
                </a:lnTo>
                <a:lnTo>
                  <a:pt x="83" y="546"/>
                </a:lnTo>
                <a:lnTo>
                  <a:pt x="91" y="543"/>
                </a:lnTo>
                <a:lnTo>
                  <a:pt x="98" y="543"/>
                </a:lnTo>
                <a:lnTo>
                  <a:pt x="112" y="545"/>
                </a:lnTo>
                <a:lnTo>
                  <a:pt x="124" y="543"/>
                </a:lnTo>
                <a:lnTo>
                  <a:pt x="129" y="540"/>
                </a:lnTo>
                <a:lnTo>
                  <a:pt x="132" y="534"/>
                </a:lnTo>
                <a:lnTo>
                  <a:pt x="132" y="521"/>
                </a:lnTo>
                <a:lnTo>
                  <a:pt x="118" y="499"/>
                </a:lnTo>
                <a:lnTo>
                  <a:pt x="114" y="487"/>
                </a:lnTo>
                <a:lnTo>
                  <a:pt x="113" y="474"/>
                </a:lnTo>
                <a:lnTo>
                  <a:pt x="105" y="474"/>
                </a:lnTo>
                <a:lnTo>
                  <a:pt x="99" y="473"/>
                </a:lnTo>
                <a:lnTo>
                  <a:pt x="93" y="466"/>
                </a:lnTo>
                <a:lnTo>
                  <a:pt x="90" y="457"/>
                </a:lnTo>
                <a:lnTo>
                  <a:pt x="87" y="439"/>
                </a:lnTo>
                <a:lnTo>
                  <a:pt x="87" y="434"/>
                </a:lnTo>
                <a:lnTo>
                  <a:pt x="86" y="431"/>
                </a:lnTo>
                <a:lnTo>
                  <a:pt x="83" y="430"/>
                </a:lnTo>
                <a:lnTo>
                  <a:pt x="71" y="428"/>
                </a:lnTo>
                <a:lnTo>
                  <a:pt x="63" y="421"/>
                </a:lnTo>
                <a:lnTo>
                  <a:pt x="63" y="406"/>
                </a:lnTo>
                <a:lnTo>
                  <a:pt x="68" y="405"/>
                </a:lnTo>
                <a:lnTo>
                  <a:pt x="69" y="398"/>
                </a:lnTo>
                <a:lnTo>
                  <a:pt x="69" y="394"/>
                </a:lnTo>
                <a:lnTo>
                  <a:pt x="72" y="392"/>
                </a:lnTo>
                <a:lnTo>
                  <a:pt x="78" y="392"/>
                </a:lnTo>
                <a:lnTo>
                  <a:pt x="83" y="389"/>
                </a:lnTo>
                <a:lnTo>
                  <a:pt x="89" y="380"/>
                </a:lnTo>
                <a:lnTo>
                  <a:pt x="92" y="370"/>
                </a:lnTo>
                <a:lnTo>
                  <a:pt x="97" y="362"/>
                </a:lnTo>
                <a:lnTo>
                  <a:pt x="104" y="362"/>
                </a:lnTo>
                <a:lnTo>
                  <a:pt x="112" y="367"/>
                </a:lnTo>
                <a:lnTo>
                  <a:pt x="121" y="372"/>
                </a:lnTo>
                <a:lnTo>
                  <a:pt x="130" y="372"/>
                </a:lnTo>
                <a:lnTo>
                  <a:pt x="137" y="372"/>
                </a:lnTo>
                <a:lnTo>
                  <a:pt x="143" y="372"/>
                </a:lnTo>
                <a:lnTo>
                  <a:pt x="153" y="370"/>
                </a:lnTo>
                <a:lnTo>
                  <a:pt x="168" y="350"/>
                </a:lnTo>
                <a:lnTo>
                  <a:pt x="175" y="339"/>
                </a:lnTo>
                <a:lnTo>
                  <a:pt x="184" y="330"/>
                </a:lnTo>
                <a:lnTo>
                  <a:pt x="202" y="318"/>
                </a:lnTo>
                <a:lnTo>
                  <a:pt x="218" y="305"/>
                </a:lnTo>
                <a:lnTo>
                  <a:pt x="227" y="290"/>
                </a:lnTo>
                <a:lnTo>
                  <a:pt x="235" y="274"/>
                </a:lnTo>
                <a:lnTo>
                  <a:pt x="240" y="269"/>
                </a:lnTo>
                <a:lnTo>
                  <a:pt x="246" y="267"/>
                </a:lnTo>
                <a:lnTo>
                  <a:pt x="261" y="264"/>
                </a:lnTo>
                <a:lnTo>
                  <a:pt x="263" y="262"/>
                </a:lnTo>
                <a:lnTo>
                  <a:pt x="262" y="258"/>
                </a:lnTo>
                <a:lnTo>
                  <a:pt x="261" y="254"/>
                </a:lnTo>
                <a:lnTo>
                  <a:pt x="261" y="250"/>
                </a:lnTo>
                <a:lnTo>
                  <a:pt x="279" y="232"/>
                </a:lnTo>
                <a:lnTo>
                  <a:pt x="298" y="215"/>
                </a:lnTo>
                <a:lnTo>
                  <a:pt x="295" y="215"/>
                </a:lnTo>
                <a:lnTo>
                  <a:pt x="292" y="213"/>
                </a:lnTo>
                <a:lnTo>
                  <a:pt x="289" y="210"/>
                </a:lnTo>
                <a:lnTo>
                  <a:pt x="284" y="209"/>
                </a:lnTo>
                <a:lnTo>
                  <a:pt x="286" y="201"/>
                </a:lnTo>
                <a:lnTo>
                  <a:pt x="289" y="199"/>
                </a:lnTo>
                <a:lnTo>
                  <a:pt x="293" y="198"/>
                </a:lnTo>
                <a:lnTo>
                  <a:pt x="287" y="194"/>
                </a:lnTo>
                <a:lnTo>
                  <a:pt x="285" y="189"/>
                </a:lnTo>
                <a:lnTo>
                  <a:pt x="286" y="183"/>
                </a:lnTo>
                <a:lnTo>
                  <a:pt x="289" y="178"/>
                </a:lnTo>
                <a:lnTo>
                  <a:pt x="295" y="170"/>
                </a:lnTo>
                <a:lnTo>
                  <a:pt x="304" y="163"/>
                </a:lnTo>
                <a:lnTo>
                  <a:pt x="315" y="160"/>
                </a:lnTo>
                <a:lnTo>
                  <a:pt x="326" y="159"/>
                </a:lnTo>
                <a:lnTo>
                  <a:pt x="321" y="150"/>
                </a:lnTo>
                <a:lnTo>
                  <a:pt x="312" y="148"/>
                </a:lnTo>
                <a:lnTo>
                  <a:pt x="302" y="148"/>
                </a:lnTo>
                <a:lnTo>
                  <a:pt x="294" y="144"/>
                </a:lnTo>
                <a:lnTo>
                  <a:pt x="294" y="140"/>
                </a:lnTo>
                <a:lnTo>
                  <a:pt x="298" y="138"/>
                </a:lnTo>
                <a:lnTo>
                  <a:pt x="302" y="134"/>
                </a:lnTo>
                <a:lnTo>
                  <a:pt x="301" y="131"/>
                </a:lnTo>
                <a:lnTo>
                  <a:pt x="295" y="131"/>
                </a:lnTo>
                <a:lnTo>
                  <a:pt x="289" y="133"/>
                </a:lnTo>
                <a:lnTo>
                  <a:pt x="283" y="135"/>
                </a:lnTo>
                <a:lnTo>
                  <a:pt x="277" y="132"/>
                </a:lnTo>
                <a:lnTo>
                  <a:pt x="269" y="118"/>
                </a:lnTo>
                <a:lnTo>
                  <a:pt x="261" y="104"/>
                </a:lnTo>
                <a:lnTo>
                  <a:pt x="270" y="103"/>
                </a:lnTo>
                <a:lnTo>
                  <a:pt x="272" y="101"/>
                </a:lnTo>
                <a:lnTo>
                  <a:pt x="272" y="98"/>
                </a:lnTo>
                <a:lnTo>
                  <a:pt x="268" y="95"/>
                </a:lnTo>
                <a:lnTo>
                  <a:pt x="266" y="90"/>
                </a:lnTo>
                <a:lnTo>
                  <a:pt x="264" y="85"/>
                </a:lnTo>
                <a:lnTo>
                  <a:pt x="261" y="82"/>
                </a:lnTo>
                <a:lnTo>
                  <a:pt x="268" y="84"/>
                </a:lnTo>
                <a:lnTo>
                  <a:pt x="275" y="82"/>
                </a:lnTo>
                <a:lnTo>
                  <a:pt x="278" y="78"/>
                </a:lnTo>
                <a:lnTo>
                  <a:pt x="278" y="75"/>
                </a:lnTo>
                <a:lnTo>
                  <a:pt x="269" y="68"/>
                </a:lnTo>
                <a:lnTo>
                  <a:pt x="264" y="58"/>
                </a:lnTo>
                <a:lnTo>
                  <a:pt x="264" y="48"/>
                </a:lnTo>
                <a:lnTo>
                  <a:pt x="268" y="40"/>
                </a:lnTo>
                <a:lnTo>
                  <a:pt x="274" y="35"/>
                </a:lnTo>
                <a:lnTo>
                  <a:pt x="281" y="33"/>
                </a:lnTo>
                <a:lnTo>
                  <a:pt x="297" y="34"/>
                </a:lnTo>
                <a:lnTo>
                  <a:pt x="329" y="45"/>
                </a:lnTo>
                <a:lnTo>
                  <a:pt x="342" y="46"/>
                </a:lnTo>
                <a:lnTo>
                  <a:pt x="355" y="42"/>
                </a:lnTo>
                <a:lnTo>
                  <a:pt x="380" y="32"/>
                </a:lnTo>
                <a:lnTo>
                  <a:pt x="402" y="22"/>
                </a:lnTo>
                <a:lnTo>
                  <a:pt x="422" y="4"/>
                </a:lnTo>
                <a:lnTo>
                  <a:pt x="429" y="0"/>
                </a:lnTo>
                <a:lnTo>
                  <a:pt x="436" y="0"/>
                </a:lnTo>
                <a:lnTo>
                  <a:pt x="443" y="3"/>
                </a:lnTo>
                <a:lnTo>
                  <a:pt x="447" y="8"/>
                </a:lnTo>
                <a:lnTo>
                  <a:pt x="454" y="22"/>
                </a:lnTo>
                <a:lnTo>
                  <a:pt x="462" y="34"/>
                </a:lnTo>
                <a:lnTo>
                  <a:pt x="484" y="56"/>
                </a:lnTo>
                <a:lnTo>
                  <a:pt x="486" y="58"/>
                </a:lnTo>
                <a:lnTo>
                  <a:pt x="485" y="62"/>
                </a:lnTo>
                <a:lnTo>
                  <a:pt x="481" y="69"/>
                </a:lnTo>
                <a:lnTo>
                  <a:pt x="477" y="77"/>
                </a:lnTo>
                <a:lnTo>
                  <a:pt x="477" y="85"/>
                </a:lnTo>
                <a:lnTo>
                  <a:pt x="483" y="94"/>
                </a:lnTo>
                <a:lnTo>
                  <a:pt x="490" y="102"/>
                </a:lnTo>
                <a:lnTo>
                  <a:pt x="508" y="114"/>
                </a:lnTo>
                <a:lnTo>
                  <a:pt x="512" y="118"/>
                </a:lnTo>
                <a:lnTo>
                  <a:pt x="513" y="122"/>
                </a:lnTo>
                <a:lnTo>
                  <a:pt x="510" y="132"/>
                </a:lnTo>
                <a:lnTo>
                  <a:pt x="499" y="153"/>
                </a:lnTo>
                <a:lnTo>
                  <a:pt x="495" y="157"/>
                </a:lnTo>
                <a:lnTo>
                  <a:pt x="488" y="156"/>
                </a:lnTo>
                <a:lnTo>
                  <a:pt x="476" y="145"/>
                </a:lnTo>
                <a:lnTo>
                  <a:pt x="467" y="145"/>
                </a:lnTo>
                <a:lnTo>
                  <a:pt x="464" y="147"/>
                </a:lnTo>
                <a:lnTo>
                  <a:pt x="463" y="150"/>
                </a:lnTo>
                <a:lnTo>
                  <a:pt x="474" y="175"/>
                </a:lnTo>
                <a:lnTo>
                  <a:pt x="476" y="187"/>
                </a:lnTo>
                <a:lnTo>
                  <a:pt x="470" y="200"/>
                </a:lnTo>
                <a:lnTo>
                  <a:pt x="475" y="200"/>
                </a:lnTo>
                <a:lnTo>
                  <a:pt x="479" y="202"/>
                </a:lnTo>
                <a:lnTo>
                  <a:pt x="489" y="202"/>
                </a:lnTo>
                <a:lnTo>
                  <a:pt x="494" y="202"/>
                </a:lnTo>
                <a:lnTo>
                  <a:pt x="498" y="207"/>
                </a:lnTo>
                <a:lnTo>
                  <a:pt x="501" y="213"/>
                </a:lnTo>
                <a:lnTo>
                  <a:pt x="503" y="216"/>
                </a:lnTo>
                <a:lnTo>
                  <a:pt x="535" y="232"/>
                </a:lnTo>
                <a:lnTo>
                  <a:pt x="550" y="241"/>
                </a:lnTo>
                <a:lnTo>
                  <a:pt x="563" y="251"/>
                </a:lnTo>
                <a:lnTo>
                  <a:pt x="571" y="258"/>
                </a:lnTo>
                <a:lnTo>
                  <a:pt x="559" y="273"/>
                </a:lnTo>
                <a:lnTo>
                  <a:pt x="548" y="279"/>
                </a:lnTo>
                <a:lnTo>
                  <a:pt x="543" y="283"/>
                </a:lnTo>
                <a:lnTo>
                  <a:pt x="539" y="288"/>
                </a:lnTo>
                <a:lnTo>
                  <a:pt x="540" y="299"/>
                </a:lnTo>
                <a:lnTo>
                  <a:pt x="538" y="311"/>
                </a:lnTo>
                <a:lnTo>
                  <a:pt x="533" y="320"/>
                </a:lnTo>
                <a:lnTo>
                  <a:pt x="535" y="326"/>
                </a:lnTo>
                <a:lnTo>
                  <a:pt x="546" y="338"/>
                </a:lnTo>
                <a:lnTo>
                  <a:pt x="552" y="341"/>
                </a:lnTo>
                <a:lnTo>
                  <a:pt x="560" y="338"/>
                </a:lnTo>
                <a:lnTo>
                  <a:pt x="564" y="340"/>
                </a:lnTo>
                <a:lnTo>
                  <a:pt x="569" y="348"/>
                </a:lnTo>
                <a:lnTo>
                  <a:pt x="579" y="350"/>
                </a:lnTo>
                <a:lnTo>
                  <a:pt x="591" y="359"/>
                </a:lnTo>
                <a:lnTo>
                  <a:pt x="604" y="369"/>
                </a:lnTo>
                <a:lnTo>
                  <a:pt x="622" y="372"/>
                </a:lnTo>
                <a:lnTo>
                  <a:pt x="631" y="378"/>
                </a:lnTo>
                <a:lnTo>
                  <a:pt x="642" y="379"/>
                </a:lnTo>
                <a:lnTo>
                  <a:pt x="650" y="383"/>
                </a:lnTo>
                <a:lnTo>
                  <a:pt x="656" y="388"/>
                </a:lnTo>
                <a:lnTo>
                  <a:pt x="664" y="392"/>
                </a:lnTo>
                <a:lnTo>
                  <a:pt x="672" y="394"/>
                </a:lnTo>
                <a:lnTo>
                  <a:pt x="673" y="397"/>
                </a:lnTo>
                <a:lnTo>
                  <a:pt x="675" y="399"/>
                </a:lnTo>
                <a:lnTo>
                  <a:pt x="682" y="399"/>
                </a:lnTo>
                <a:lnTo>
                  <a:pt x="685" y="398"/>
                </a:lnTo>
                <a:lnTo>
                  <a:pt x="685" y="394"/>
                </a:lnTo>
                <a:lnTo>
                  <a:pt x="704" y="394"/>
                </a:lnTo>
                <a:lnTo>
                  <a:pt x="724" y="396"/>
                </a:lnTo>
                <a:lnTo>
                  <a:pt x="737" y="401"/>
                </a:lnTo>
                <a:lnTo>
                  <a:pt x="738" y="404"/>
                </a:lnTo>
                <a:lnTo>
                  <a:pt x="738" y="408"/>
                </a:lnTo>
                <a:lnTo>
                  <a:pt x="739" y="411"/>
                </a:lnTo>
                <a:lnTo>
                  <a:pt x="742" y="414"/>
                </a:lnTo>
                <a:lnTo>
                  <a:pt x="749" y="415"/>
                </a:lnTo>
                <a:lnTo>
                  <a:pt x="753" y="418"/>
                </a:lnTo>
                <a:lnTo>
                  <a:pt x="757" y="423"/>
                </a:lnTo>
                <a:lnTo>
                  <a:pt x="765" y="429"/>
                </a:lnTo>
                <a:lnTo>
                  <a:pt x="774" y="427"/>
                </a:lnTo>
                <a:lnTo>
                  <a:pt x="778" y="425"/>
                </a:lnTo>
                <a:lnTo>
                  <a:pt x="782" y="427"/>
                </a:lnTo>
                <a:lnTo>
                  <a:pt x="787" y="434"/>
                </a:lnTo>
                <a:lnTo>
                  <a:pt x="793" y="437"/>
                </a:lnTo>
                <a:lnTo>
                  <a:pt x="805" y="435"/>
                </a:lnTo>
                <a:lnTo>
                  <a:pt x="817" y="437"/>
                </a:lnTo>
                <a:lnTo>
                  <a:pt x="817" y="440"/>
                </a:lnTo>
                <a:lnTo>
                  <a:pt x="821" y="443"/>
                </a:lnTo>
                <a:lnTo>
                  <a:pt x="827" y="444"/>
                </a:lnTo>
                <a:lnTo>
                  <a:pt x="837" y="444"/>
                </a:lnTo>
                <a:lnTo>
                  <a:pt x="841" y="441"/>
                </a:lnTo>
                <a:lnTo>
                  <a:pt x="880" y="444"/>
                </a:lnTo>
                <a:lnTo>
                  <a:pt x="896" y="443"/>
                </a:lnTo>
                <a:lnTo>
                  <a:pt x="900" y="439"/>
                </a:lnTo>
                <a:lnTo>
                  <a:pt x="902" y="433"/>
                </a:lnTo>
                <a:lnTo>
                  <a:pt x="899" y="424"/>
                </a:lnTo>
                <a:lnTo>
                  <a:pt x="895" y="414"/>
                </a:lnTo>
                <a:lnTo>
                  <a:pt x="894" y="403"/>
                </a:lnTo>
                <a:lnTo>
                  <a:pt x="896" y="391"/>
                </a:lnTo>
                <a:lnTo>
                  <a:pt x="900" y="387"/>
                </a:lnTo>
                <a:lnTo>
                  <a:pt x="906" y="385"/>
                </a:lnTo>
                <a:lnTo>
                  <a:pt x="904" y="376"/>
                </a:lnTo>
                <a:lnTo>
                  <a:pt x="908" y="372"/>
                </a:lnTo>
                <a:lnTo>
                  <a:pt x="919" y="365"/>
                </a:lnTo>
                <a:lnTo>
                  <a:pt x="923" y="364"/>
                </a:lnTo>
                <a:lnTo>
                  <a:pt x="926" y="364"/>
                </a:lnTo>
                <a:lnTo>
                  <a:pt x="927" y="368"/>
                </a:lnTo>
                <a:lnTo>
                  <a:pt x="929" y="379"/>
                </a:lnTo>
                <a:lnTo>
                  <a:pt x="931" y="388"/>
                </a:lnTo>
                <a:lnTo>
                  <a:pt x="933" y="392"/>
                </a:lnTo>
              </a:path>
            </a:pathLst>
          </a:custGeom>
          <a:solidFill>
            <a:srgbClr val="63666A">
              <a:lumMod val="40000"/>
              <a:lumOff val="60000"/>
            </a:srgbClr>
          </a:solidFill>
          <a:ln w="9525" cap="rnd">
            <a:solidFill>
              <a:srgbClr val="63666A">
                <a:lumMod val="40000"/>
                <a:lumOff val="6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latin typeface="Arial"/>
            </a:endParaRPr>
          </a:p>
        </p:txBody>
      </p:sp>
      <p:sp>
        <p:nvSpPr>
          <p:cNvPr id="260" name="TextBox 17"/>
          <p:cNvSpPr txBox="1">
            <a:spLocks noChangeArrowheads="1"/>
          </p:cNvSpPr>
          <p:nvPr/>
        </p:nvSpPr>
        <p:spPr bwMode="auto">
          <a:xfrm>
            <a:off x="455825" y="2925263"/>
            <a:ext cx="2924271" cy="1189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7200" b="0" i="0" u="none" strike="noStrike" cap="none" normalizeH="0" baseline="0" dirty="0" smtClean="0">
                <a:ln>
                  <a:noFill/>
                </a:ln>
                <a:solidFill>
                  <a:srgbClr val="C00000"/>
                </a:solidFill>
                <a:effectLst/>
                <a:latin typeface="Arial" pitchFamily="34" charset="0"/>
              </a:rPr>
              <a:t>68.0</a:t>
            </a:r>
            <a:r>
              <a:rPr kumimoji="0" lang="en-GB" sz="3200" b="0" i="0" u="none" strike="noStrike" cap="none" normalizeH="0" baseline="0" dirty="0" smtClean="0">
                <a:ln>
                  <a:noFill/>
                </a:ln>
                <a:solidFill>
                  <a:srgbClr val="C00000"/>
                </a:solidFill>
                <a:effectLst/>
                <a:latin typeface="Arial" pitchFamily="34" charset="0"/>
              </a:rPr>
              <a:t>yrs</a:t>
            </a:r>
            <a:endParaRPr kumimoji="0" lang="en-GB" sz="1800" b="0" i="0" u="none" strike="noStrike" cap="none" normalizeH="0" baseline="0" dirty="0" smtClean="0">
              <a:ln>
                <a:noFill/>
              </a:ln>
              <a:solidFill>
                <a:srgbClr val="C00000"/>
              </a:solidFill>
              <a:effectLst/>
              <a:latin typeface="Arial" pitchFamily="34" charset="0"/>
            </a:endParaRPr>
          </a:p>
        </p:txBody>
      </p:sp>
      <p:sp>
        <p:nvSpPr>
          <p:cNvPr id="41" name="TextBox 40"/>
          <p:cNvSpPr txBox="1"/>
          <p:nvPr/>
        </p:nvSpPr>
        <p:spPr>
          <a:xfrm>
            <a:off x="6674504" y="1702192"/>
            <a:ext cx="1478896" cy="784830"/>
          </a:xfrm>
          <a:prstGeom prst="rect">
            <a:avLst/>
          </a:prstGeom>
          <a:noFill/>
        </p:spPr>
        <p:txBody>
          <a:bodyPr wrap="square" bIns="0" rtlCol="0">
            <a:spAutoFit/>
          </a:bodyPr>
          <a:lstStyle/>
          <a:p>
            <a:pPr>
              <a:buClr>
                <a:srgbClr val="C00000"/>
              </a:buClr>
            </a:pPr>
            <a:r>
              <a:rPr lang="en-US" sz="1600" b="1" dirty="0" smtClean="0">
                <a:solidFill>
                  <a:srgbClr val="C00000"/>
                </a:solidFill>
                <a:latin typeface="Arial" panose="020B0604020202020204" pitchFamily="34" charset="0"/>
                <a:cs typeface="Arial" panose="020B0604020202020204" pitchFamily="34" charset="0"/>
              </a:rPr>
              <a:t>Key drivers of increasing longevity:</a:t>
            </a:r>
          </a:p>
        </p:txBody>
      </p:sp>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4</a:t>
            </a:fld>
            <a:endParaRPr lang="en-US" dirty="0"/>
          </a:p>
        </p:txBody>
      </p:sp>
      <p:sp>
        <p:nvSpPr>
          <p:cNvPr id="7" name="Text Placeholder 1"/>
          <p:cNvSpPr txBox="1">
            <a:spLocks/>
          </p:cNvSpPr>
          <p:nvPr/>
        </p:nvSpPr>
        <p:spPr>
          <a:xfrm>
            <a:off x="304800" y="304800"/>
            <a:ext cx="43434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lang="en-US" sz="3200" b="1" dirty="0" smtClean="0">
                <a:solidFill>
                  <a:schemeClr val="tx2"/>
                </a:solidFill>
                <a:latin typeface="Garamond" pitchFamily="18" charset="0"/>
              </a:rPr>
              <a:t>Increasing Longevity</a:t>
            </a:r>
            <a:endParaRPr kumimoji="0" lang="en-US" sz="3200" b="1" i="0" u="none" strike="noStrike" kern="1200" cap="none" spc="0" normalizeH="0" baseline="0" noProof="0" dirty="0">
              <a:ln>
                <a:noFill/>
              </a:ln>
              <a:solidFill>
                <a:schemeClr val="tx2"/>
              </a:solidFill>
              <a:effectLst/>
              <a:uLnTx/>
              <a:uFillTx/>
              <a:latin typeface="Garamond" pitchFamily="18" charset="0"/>
            </a:endParaRPr>
          </a:p>
        </p:txBody>
      </p:sp>
      <p:pic>
        <p:nvPicPr>
          <p:cNvPr id="258" name="Picture 257"/>
          <p:cNvPicPr>
            <a:picLocks noChangeAspect="1"/>
          </p:cNvPicPr>
          <p:nvPr/>
        </p:nvPicPr>
        <p:blipFill>
          <a:blip r:embed="rId5"/>
          <a:stretch>
            <a:fillRect/>
          </a:stretch>
        </p:blipFill>
        <p:spPr>
          <a:xfrm>
            <a:off x="783592" y="1426320"/>
            <a:ext cx="2498685" cy="1183846"/>
          </a:xfrm>
          <a:prstGeom prst="rect">
            <a:avLst/>
          </a:prstGeom>
        </p:spPr>
      </p:pic>
      <p:grpSp>
        <p:nvGrpSpPr>
          <p:cNvPr id="36" name="Group 35"/>
          <p:cNvGrpSpPr/>
          <p:nvPr/>
        </p:nvGrpSpPr>
        <p:grpSpPr>
          <a:xfrm>
            <a:off x="476816" y="1371600"/>
            <a:ext cx="5746743" cy="3352800"/>
            <a:chOff x="1945160" y="2321243"/>
            <a:chExt cx="5091412" cy="3352800"/>
          </a:xfrm>
        </p:grpSpPr>
        <p:sp>
          <p:nvSpPr>
            <p:cNvPr id="13" name="TextBox 66"/>
            <p:cNvSpPr txBox="1">
              <a:spLocks noChangeArrowheads="1"/>
            </p:cNvSpPr>
            <p:nvPr/>
          </p:nvSpPr>
          <p:spPr bwMode="auto">
            <a:xfrm>
              <a:off x="2224087" y="3338830"/>
              <a:ext cx="2311871" cy="365125"/>
            </a:xfrm>
            <a:prstGeom prst="rect">
              <a:avLst/>
            </a:prstGeom>
            <a:noFill/>
            <a:ln w="9525">
              <a:noFill/>
              <a:miter lim="800000"/>
              <a:headEnd/>
              <a:tailEnd/>
            </a:ln>
          </p:spPr>
          <p:txBody>
            <a:bodyPr vert="horz" wrap="square" lIns="137160" tIns="45720" rIns="45720" bIns="45720" numCol="1" anchor="t" anchorCtr="0" compatLnSpc="1">
              <a:prstTxWarp prst="textNoShape">
                <a:avLst/>
              </a:prstTxWarp>
            </a:bodyPr>
            <a:lstStyle/>
            <a:p>
              <a:pPr lvl="0" fontAlgn="base">
                <a:spcBef>
                  <a:spcPct val="0"/>
                </a:spcBef>
                <a:spcAft>
                  <a:spcPct val="0"/>
                </a:spcAft>
              </a:pPr>
              <a:r>
                <a:rPr lang="en-US" sz="1200" b="1" dirty="0" smtClean="0">
                  <a:solidFill>
                    <a:schemeClr val="tx2"/>
                  </a:solidFill>
                  <a:latin typeface="Arial" pitchFamily="34" charset="0"/>
                </a:rPr>
                <a:t>Average </a:t>
              </a:r>
              <a:r>
                <a:rPr lang="en-US" sz="1200" b="1" dirty="0">
                  <a:solidFill>
                    <a:schemeClr val="tx2"/>
                  </a:solidFill>
                  <a:latin typeface="Arial" pitchFamily="34" charset="0"/>
                </a:rPr>
                <a:t>life expectancy at birth </a:t>
              </a:r>
              <a:r>
                <a:rPr lang="en-US" sz="1200" b="1" dirty="0" smtClean="0">
                  <a:solidFill>
                    <a:schemeClr val="tx2"/>
                  </a:solidFill>
                  <a:latin typeface="Arial" pitchFamily="34" charset="0"/>
                </a:rPr>
                <a:t>of the global population in 2014</a:t>
              </a:r>
              <a:endParaRPr kumimoji="0" lang="en-GB" sz="3200" b="1" i="0" u="none" strike="noStrike" cap="none" normalizeH="0" baseline="0" dirty="0" smtClean="0">
                <a:ln>
                  <a:noFill/>
                </a:ln>
                <a:solidFill>
                  <a:schemeClr val="tx2"/>
                </a:solidFill>
                <a:effectLst/>
                <a:latin typeface="Arial" pitchFamily="34" charset="0"/>
              </a:endParaRPr>
            </a:p>
          </p:txBody>
        </p:sp>
        <p:sp>
          <p:nvSpPr>
            <p:cNvPr id="15" name="TextBox 74"/>
            <p:cNvSpPr txBox="1">
              <a:spLocks noChangeArrowheads="1"/>
            </p:cNvSpPr>
            <p:nvPr/>
          </p:nvSpPr>
          <p:spPr bwMode="auto">
            <a:xfrm>
              <a:off x="4668805" y="3338830"/>
              <a:ext cx="2224747" cy="875239"/>
            </a:xfrm>
            <a:prstGeom prst="rect">
              <a:avLst/>
            </a:prstGeom>
            <a:noFill/>
            <a:ln w="9525" algn="ctr">
              <a:noFill/>
              <a:miter lim="800000"/>
              <a:headEnd/>
              <a:tailEnd/>
            </a:ln>
          </p:spPr>
          <p:txBody>
            <a:bodyPr vert="horz" wrap="square" lIns="137160" tIns="45720" rIns="45720" bIns="45720" numCol="1" anchor="t" anchorCtr="0" compatLnSpc="1">
              <a:prstTxWarp prst="textNoShape">
                <a:avLst/>
              </a:prstTxWarp>
            </a:bodyPr>
            <a:lstStyle/>
            <a:p>
              <a:pPr fontAlgn="base">
                <a:spcBef>
                  <a:spcPct val="0"/>
                </a:spcBef>
                <a:spcAft>
                  <a:spcPct val="0"/>
                </a:spcAft>
              </a:pPr>
              <a:r>
                <a:rPr lang="en-US" sz="1200" b="1" dirty="0" smtClean="0">
                  <a:solidFill>
                    <a:schemeClr val="tx2"/>
                  </a:solidFill>
                  <a:latin typeface="Arial" pitchFamily="34" charset="0"/>
                </a:rPr>
                <a:t>Increase in average </a:t>
              </a:r>
              <a:r>
                <a:rPr lang="en-US" sz="1200" b="1" dirty="0">
                  <a:solidFill>
                    <a:schemeClr val="tx2"/>
                  </a:solidFill>
                  <a:latin typeface="Arial" pitchFamily="34" charset="0"/>
                </a:rPr>
                <a:t>life expectancy </a:t>
              </a:r>
              <a:r>
                <a:rPr lang="en-US" sz="1200" b="1" dirty="0" smtClean="0">
                  <a:solidFill>
                    <a:schemeClr val="tx2"/>
                  </a:solidFill>
                  <a:latin typeface="Arial" pitchFamily="34" charset="0"/>
                </a:rPr>
                <a:t>between 2006 – 2014 in India – compared to 2.2</a:t>
              </a:r>
              <a:r>
                <a:rPr lang="en-US" sz="1200" b="1" dirty="0" smtClean="0">
                  <a:solidFill>
                    <a:schemeClr val="bg1"/>
                  </a:solidFill>
                  <a:latin typeface="Arial" pitchFamily="34" charset="0"/>
                </a:rPr>
                <a:t>’</a:t>
              </a:r>
              <a:r>
                <a:rPr lang="en-US" sz="1200" b="1" dirty="0" smtClean="0">
                  <a:solidFill>
                    <a:schemeClr val="tx2"/>
                  </a:solidFill>
                  <a:latin typeface="Arial" pitchFamily="34" charset="0"/>
                </a:rPr>
                <a:t>yrs in global average</a:t>
              </a:r>
            </a:p>
          </p:txBody>
        </p:sp>
        <p:sp>
          <p:nvSpPr>
            <p:cNvPr id="20" name="TextBox 17"/>
            <p:cNvSpPr txBox="1">
              <a:spLocks noChangeArrowheads="1"/>
            </p:cNvSpPr>
            <p:nvPr/>
          </p:nvSpPr>
          <p:spPr bwMode="auto">
            <a:xfrm>
              <a:off x="1945160" y="2321243"/>
              <a:ext cx="2590801" cy="1189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7200" b="0" i="0" u="none" strike="noStrike" cap="none" normalizeH="0" baseline="0" dirty="0" smtClean="0">
                  <a:ln>
                    <a:noFill/>
                  </a:ln>
                  <a:solidFill>
                    <a:srgbClr val="C00000"/>
                  </a:solidFill>
                  <a:effectLst/>
                  <a:latin typeface="Arial" pitchFamily="34" charset="0"/>
                </a:rPr>
                <a:t>71.5</a:t>
              </a:r>
              <a:r>
                <a:rPr kumimoji="0" lang="en-GB" sz="3200" b="0" i="0" u="none" strike="noStrike" cap="none" normalizeH="0" baseline="0" dirty="0" smtClean="0">
                  <a:ln>
                    <a:noFill/>
                  </a:ln>
                  <a:solidFill>
                    <a:srgbClr val="C00000"/>
                  </a:solidFill>
                  <a:effectLst/>
                  <a:latin typeface="Arial" pitchFamily="34" charset="0"/>
                </a:rPr>
                <a:t>yrs</a:t>
              </a:r>
              <a:endParaRPr kumimoji="0" lang="en-GB" sz="1800" b="0" i="0" u="none" strike="noStrike" cap="none" normalizeH="0" baseline="0" dirty="0" smtClean="0">
                <a:ln>
                  <a:noFill/>
                </a:ln>
                <a:solidFill>
                  <a:srgbClr val="C00000"/>
                </a:solidFill>
                <a:effectLst/>
                <a:latin typeface="Arial" pitchFamily="34" charset="0"/>
              </a:endParaRPr>
            </a:p>
          </p:txBody>
        </p:sp>
        <p:sp>
          <p:nvSpPr>
            <p:cNvPr id="22" name="TextBox 17"/>
            <p:cNvSpPr txBox="1">
              <a:spLocks noChangeArrowheads="1"/>
            </p:cNvSpPr>
            <p:nvPr/>
          </p:nvSpPr>
          <p:spPr bwMode="auto">
            <a:xfrm>
              <a:off x="4697712" y="2321243"/>
              <a:ext cx="2338860" cy="1189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7200" dirty="0" smtClean="0">
                  <a:solidFill>
                    <a:srgbClr val="C00000"/>
                  </a:solidFill>
                  <a:latin typeface="Arial" pitchFamily="34" charset="0"/>
                </a:rPr>
                <a:t>3.1</a:t>
              </a:r>
              <a:r>
                <a:rPr lang="en-GB" sz="3200" dirty="0" smtClean="0">
                  <a:solidFill>
                    <a:srgbClr val="C00000"/>
                  </a:solidFill>
                  <a:latin typeface="Arial" pitchFamily="34" charset="0"/>
                </a:rPr>
                <a:t>yrs</a:t>
              </a:r>
              <a:endParaRPr kumimoji="0" lang="en-GB" sz="1800" b="0" i="0" u="none" strike="noStrike" cap="none" normalizeH="0" baseline="0" dirty="0" smtClean="0">
                <a:ln>
                  <a:noFill/>
                </a:ln>
                <a:solidFill>
                  <a:srgbClr val="C00000"/>
                </a:solidFill>
                <a:effectLst/>
                <a:latin typeface="Arial" pitchFamily="34" charset="0"/>
              </a:endParaRPr>
            </a:p>
          </p:txBody>
        </p:sp>
        <p:sp>
          <p:nvSpPr>
            <p:cNvPr id="33" name="Line 47"/>
            <p:cNvSpPr>
              <a:spLocks noChangeShapeType="1"/>
            </p:cNvSpPr>
            <p:nvPr/>
          </p:nvSpPr>
          <p:spPr bwMode="auto">
            <a:xfrm>
              <a:off x="6893552" y="2375963"/>
              <a:ext cx="0" cy="3298080"/>
            </a:xfrm>
            <a:prstGeom prst="line">
              <a:avLst/>
            </a:prstGeom>
            <a:noFill/>
            <a:ln w="12700">
              <a:solidFill>
                <a:schemeClr val="bg1">
                  <a:lumMod val="65000"/>
                </a:schemeClr>
              </a:solidFill>
              <a:prstDash val="dash"/>
              <a:round/>
              <a:headEnd/>
              <a:tailEnd/>
            </a:ln>
          </p:spPr>
          <p:txBody>
            <a:bodyPr vert="horz" wrap="square" lIns="0" tIns="45720" rIns="91440" bIns="45720" numCol="1" anchor="ctr" anchorCtr="0" compatLnSpc="1">
              <a:prstTxWarp prst="textNoShape">
                <a:avLst/>
              </a:prstTxWarp>
            </a:bodyPr>
            <a:lstStyle/>
            <a:p>
              <a:endParaRPr lang="en-GB" dirty="0"/>
            </a:p>
          </p:txBody>
        </p:sp>
      </p:grpSp>
      <p:sp>
        <p:nvSpPr>
          <p:cNvPr id="271" name="TextBox 66"/>
          <p:cNvSpPr txBox="1">
            <a:spLocks noChangeArrowheads="1"/>
          </p:cNvSpPr>
          <p:nvPr/>
        </p:nvSpPr>
        <p:spPr bwMode="auto">
          <a:xfrm>
            <a:off x="737051" y="3956667"/>
            <a:ext cx="2609439" cy="365125"/>
          </a:xfrm>
          <a:prstGeom prst="rect">
            <a:avLst/>
          </a:prstGeom>
          <a:noFill/>
          <a:ln w="9525">
            <a:noFill/>
            <a:miter lim="800000"/>
            <a:headEnd/>
            <a:tailEnd/>
          </a:ln>
        </p:spPr>
        <p:txBody>
          <a:bodyPr vert="horz" wrap="square" lIns="137160" tIns="45720" rIns="45720" bIns="45720" numCol="1" anchor="t" anchorCtr="0" compatLnSpc="1">
            <a:prstTxWarp prst="textNoShape">
              <a:avLst/>
            </a:prstTxWarp>
          </a:bodyPr>
          <a:lstStyle/>
          <a:p>
            <a:pPr lvl="0" fontAlgn="base">
              <a:spcBef>
                <a:spcPct val="0"/>
              </a:spcBef>
              <a:spcAft>
                <a:spcPct val="0"/>
              </a:spcAft>
            </a:pPr>
            <a:r>
              <a:rPr lang="en-US" sz="1200" b="1" dirty="0" smtClean="0">
                <a:solidFill>
                  <a:schemeClr val="tx2"/>
                </a:solidFill>
                <a:latin typeface="Arial" pitchFamily="34" charset="0"/>
              </a:rPr>
              <a:t>Average </a:t>
            </a:r>
            <a:r>
              <a:rPr lang="en-US" sz="1200" b="1" dirty="0">
                <a:solidFill>
                  <a:schemeClr val="tx2"/>
                </a:solidFill>
                <a:latin typeface="Arial" pitchFamily="34" charset="0"/>
              </a:rPr>
              <a:t>life expectancy </a:t>
            </a:r>
            <a:r>
              <a:rPr lang="en-US" sz="1200" b="1" dirty="0" smtClean="0">
                <a:solidFill>
                  <a:schemeClr val="tx2"/>
                </a:solidFill>
                <a:latin typeface="Arial" pitchFamily="34" charset="0"/>
              </a:rPr>
              <a:t>at </a:t>
            </a:r>
            <a:r>
              <a:rPr lang="en-US" sz="1200" b="1" dirty="0">
                <a:solidFill>
                  <a:schemeClr val="tx2"/>
                </a:solidFill>
                <a:latin typeface="Arial" pitchFamily="34" charset="0"/>
              </a:rPr>
              <a:t>birth </a:t>
            </a:r>
            <a:r>
              <a:rPr lang="en-US" sz="1200" b="1" dirty="0" smtClean="0">
                <a:solidFill>
                  <a:schemeClr val="tx2"/>
                </a:solidFill>
                <a:latin typeface="Arial" pitchFamily="34" charset="0"/>
              </a:rPr>
              <a:t>in </a:t>
            </a:r>
            <a:r>
              <a:rPr lang="en-US" sz="1200" b="1" dirty="0">
                <a:solidFill>
                  <a:schemeClr val="tx2"/>
                </a:solidFill>
                <a:latin typeface="Arial" pitchFamily="34" charset="0"/>
              </a:rPr>
              <a:t>India </a:t>
            </a:r>
            <a:r>
              <a:rPr lang="en-US" sz="1200" b="1" dirty="0" smtClean="0">
                <a:solidFill>
                  <a:schemeClr val="tx2"/>
                </a:solidFill>
                <a:latin typeface="Arial" pitchFamily="34" charset="0"/>
              </a:rPr>
              <a:t>in 2014</a:t>
            </a:r>
            <a:endParaRPr kumimoji="0" lang="en-GB" sz="3200" b="1" i="0" u="none" strike="noStrike" cap="none" normalizeH="0" baseline="0" dirty="0" smtClean="0">
              <a:ln>
                <a:noFill/>
              </a:ln>
              <a:solidFill>
                <a:schemeClr val="tx2"/>
              </a:solidFill>
              <a:effectLst/>
              <a:latin typeface="Arial" pitchFamily="34" charset="0"/>
            </a:endParaRPr>
          </a:p>
        </p:txBody>
      </p:sp>
      <p:sp>
        <p:nvSpPr>
          <p:cNvPr id="4" name="Rectangle 3"/>
          <p:cNvSpPr/>
          <p:nvPr/>
        </p:nvSpPr>
        <p:spPr>
          <a:xfrm>
            <a:off x="5533071" y="5987018"/>
            <a:ext cx="3601901" cy="484748"/>
          </a:xfrm>
          <a:prstGeom prst="rect">
            <a:avLst/>
          </a:prstGeom>
        </p:spPr>
        <p:txBody>
          <a:bodyPr wrap="square">
            <a:spAutoFit/>
          </a:bodyPr>
          <a:lstStyle/>
          <a:p>
            <a:pPr algn="just">
              <a:buClr>
                <a:srgbClr val="C00000"/>
              </a:buClr>
            </a:pPr>
            <a:r>
              <a:rPr lang="en-US" sz="850" i="1" dirty="0" smtClean="0">
                <a:latin typeface="Arial" panose="020B0604020202020204" pitchFamily="34" charset="0"/>
                <a:cs typeface="Arial" panose="020B0604020202020204" pitchFamily="34" charset="0"/>
              </a:rPr>
              <a:t>* Life </a:t>
            </a:r>
            <a:r>
              <a:rPr lang="en-US" sz="850" i="1" dirty="0">
                <a:latin typeface="Arial" panose="020B0604020202020204" pitchFamily="34" charset="0"/>
                <a:cs typeface="Arial" panose="020B0604020202020204" pitchFamily="34" charset="0"/>
              </a:rPr>
              <a:t>expectancy at birth indicates </a:t>
            </a:r>
            <a:r>
              <a:rPr lang="en-US" sz="850" i="1" dirty="0" smtClean="0">
                <a:latin typeface="Arial" panose="020B0604020202020204" pitchFamily="34" charset="0"/>
                <a:cs typeface="Arial" panose="020B0604020202020204" pitchFamily="34" charset="0"/>
              </a:rPr>
              <a:t>number </a:t>
            </a:r>
            <a:r>
              <a:rPr lang="en-US" sz="850" i="1" dirty="0">
                <a:latin typeface="Arial" panose="020B0604020202020204" pitchFamily="34" charset="0"/>
                <a:cs typeface="Arial" panose="020B0604020202020204" pitchFamily="34" charset="0"/>
              </a:rPr>
              <a:t>of years a newborn infant would live if prevailing patterns of mortality at the time of its birth were to stay the same throughout its life. </a:t>
            </a:r>
          </a:p>
        </p:txBody>
      </p:sp>
      <p:sp>
        <p:nvSpPr>
          <p:cNvPr id="43" name="Line 47"/>
          <p:cNvSpPr>
            <a:spLocks noChangeShapeType="1"/>
          </p:cNvSpPr>
          <p:nvPr/>
        </p:nvSpPr>
        <p:spPr bwMode="auto">
          <a:xfrm>
            <a:off x="3469142" y="1426320"/>
            <a:ext cx="0" cy="3298080"/>
          </a:xfrm>
          <a:prstGeom prst="line">
            <a:avLst/>
          </a:prstGeom>
          <a:noFill/>
          <a:ln w="12700">
            <a:solidFill>
              <a:schemeClr val="bg1">
                <a:lumMod val="65000"/>
              </a:schemeClr>
            </a:solidFill>
            <a:prstDash val="dash"/>
            <a:round/>
            <a:headEnd/>
            <a:tailEnd/>
          </a:ln>
        </p:spPr>
        <p:txBody>
          <a:bodyPr vert="horz" wrap="square" lIns="0" tIns="45720" rIns="91440" bIns="45720" numCol="1" anchor="ctr" anchorCtr="0" compatLnSpc="1">
            <a:prstTxWarp prst="textNoShape">
              <a:avLst/>
            </a:prstTxWarp>
          </a:bodyPr>
          <a:lstStyle/>
          <a:p>
            <a:endParaRPr lang="en-GB" dirty="0"/>
          </a:p>
        </p:txBody>
      </p:sp>
      <p:sp>
        <p:nvSpPr>
          <p:cNvPr id="44" name="Line 47"/>
          <p:cNvSpPr>
            <a:spLocks noChangeShapeType="1"/>
          </p:cNvSpPr>
          <p:nvPr/>
        </p:nvSpPr>
        <p:spPr bwMode="auto">
          <a:xfrm>
            <a:off x="381000" y="1426320"/>
            <a:ext cx="0" cy="3298080"/>
          </a:xfrm>
          <a:prstGeom prst="line">
            <a:avLst/>
          </a:prstGeom>
          <a:noFill/>
          <a:ln w="12700">
            <a:solidFill>
              <a:schemeClr val="bg1">
                <a:lumMod val="65000"/>
              </a:schemeClr>
            </a:solidFill>
            <a:prstDash val="dash"/>
            <a:round/>
            <a:headEnd/>
            <a:tailEnd/>
          </a:ln>
        </p:spPr>
        <p:txBody>
          <a:bodyPr vert="horz" wrap="square" lIns="0" tIns="45720" rIns="91440" bIns="45720" numCol="1" anchor="ctr" anchorCtr="0" compatLnSpc="1">
            <a:prstTxWarp prst="textNoShape">
              <a:avLst/>
            </a:prstTxWarp>
          </a:bodyPr>
          <a:lstStyle/>
          <a:p>
            <a:endParaRPr lang="en-GB" dirty="0"/>
          </a:p>
        </p:txBody>
      </p:sp>
      <p:sp>
        <p:nvSpPr>
          <p:cNvPr id="45" name="Line 47"/>
          <p:cNvSpPr>
            <a:spLocks noChangeShapeType="1"/>
          </p:cNvSpPr>
          <p:nvPr/>
        </p:nvSpPr>
        <p:spPr bwMode="auto">
          <a:xfrm>
            <a:off x="8825552" y="1412544"/>
            <a:ext cx="0" cy="3298080"/>
          </a:xfrm>
          <a:prstGeom prst="line">
            <a:avLst/>
          </a:prstGeom>
          <a:noFill/>
          <a:ln w="12700">
            <a:solidFill>
              <a:schemeClr val="bg1">
                <a:lumMod val="65000"/>
              </a:schemeClr>
            </a:solidFill>
            <a:prstDash val="dash"/>
            <a:round/>
            <a:headEnd/>
            <a:tailEnd/>
          </a:ln>
        </p:spPr>
        <p:txBody>
          <a:bodyPr vert="horz" wrap="square" lIns="0" tIns="45720" rIns="91440" bIns="45720" numCol="1" anchor="ctr" anchorCtr="0" compatLnSpc="1">
            <a:prstTxWarp prst="textNoShape">
              <a:avLst/>
            </a:prstTxWarp>
          </a:bodyPr>
          <a:lstStyle/>
          <a:p>
            <a:endParaRPr lang="en-GB" dirty="0"/>
          </a:p>
        </p:txBody>
      </p:sp>
      <p:sp>
        <p:nvSpPr>
          <p:cNvPr id="51" name="TextBox 50"/>
          <p:cNvSpPr txBox="1"/>
          <p:nvPr/>
        </p:nvSpPr>
        <p:spPr>
          <a:xfrm>
            <a:off x="609600" y="4631085"/>
            <a:ext cx="4703900" cy="1769715"/>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bIns="0" rtlCol="0">
            <a:spAutoFit/>
          </a:bodyPr>
          <a:lstStyle/>
          <a:p>
            <a:pPr>
              <a:buClr>
                <a:srgbClr val="C00000"/>
              </a:buClr>
            </a:pPr>
            <a:r>
              <a:rPr lang="en-US" sz="1400" b="1" dirty="0" smtClean="0">
                <a:solidFill>
                  <a:srgbClr val="C00000"/>
                </a:solidFill>
                <a:latin typeface="Arial" panose="020B0604020202020204" pitchFamily="34" charset="0"/>
                <a:cs typeface="Arial" panose="020B0604020202020204" pitchFamily="34" charset="0"/>
              </a:rPr>
              <a:t>Impact of increasing longevity</a:t>
            </a:r>
            <a:r>
              <a:rPr lang="en-US" sz="1400" dirty="0" smtClean="0">
                <a:solidFill>
                  <a:srgbClr val="C00000"/>
                </a:solidFill>
                <a:latin typeface="Arial" panose="020B0604020202020204" pitchFamily="34" charset="0"/>
                <a:cs typeface="Arial" panose="020B0604020202020204" pitchFamily="34" charset="0"/>
              </a:rPr>
              <a:t>:</a:t>
            </a:r>
          </a:p>
          <a:p>
            <a:pPr marL="285750" indent="-285750">
              <a:buClr>
                <a:srgbClr val="C00000"/>
              </a:buClr>
              <a:buFont typeface="Wingdings" panose="05000000000000000000" pitchFamily="2" charset="2"/>
              <a:buChar char="§"/>
            </a:pPr>
            <a:r>
              <a:rPr lang="en-US" sz="1400" b="1" dirty="0" smtClean="0">
                <a:latin typeface="Arial" panose="020B0604020202020204" pitchFamily="34" charset="0"/>
                <a:cs typeface="Arial" panose="020B0604020202020204" pitchFamily="34" charset="0"/>
              </a:rPr>
              <a:t>Post-retiral needs</a:t>
            </a:r>
          </a:p>
          <a:p>
            <a:pPr marL="285750" indent="-285750">
              <a:buClr>
                <a:srgbClr val="C00000"/>
              </a:buClr>
              <a:buFont typeface="Wingdings" panose="05000000000000000000" pitchFamily="2" charset="2"/>
              <a:buChar char="§"/>
            </a:pPr>
            <a:r>
              <a:rPr lang="en-US" sz="1400" b="1" dirty="0" smtClean="0">
                <a:latin typeface="Arial" panose="020B0604020202020204" pitchFamily="34" charset="0"/>
                <a:cs typeface="Arial" panose="020B0604020202020204" pitchFamily="34" charset="0"/>
              </a:rPr>
              <a:t>Workforce</a:t>
            </a:r>
            <a:r>
              <a:rPr lang="en-US" sz="1400" dirty="0" smtClean="0">
                <a:latin typeface="Arial" panose="020B0604020202020204" pitchFamily="34" charset="0"/>
                <a:cs typeface="Arial" panose="020B0604020202020204" pitchFamily="34" charset="0"/>
              </a:rPr>
              <a:t> </a:t>
            </a:r>
            <a:endParaRPr lang="en-US" sz="1400" b="1" dirty="0" smtClean="0">
              <a:latin typeface="Arial" panose="020B0604020202020204" pitchFamily="34" charset="0"/>
              <a:cs typeface="Arial" panose="020B0604020202020204" pitchFamily="34" charset="0"/>
            </a:endParaRPr>
          </a:p>
          <a:p>
            <a:pPr marL="742950" lvl="1" indent="-285750">
              <a:buClr>
                <a:srgbClr val="C00000"/>
              </a:buClr>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On </a:t>
            </a:r>
            <a:r>
              <a:rPr lang="en-US" sz="1400" dirty="0">
                <a:latin typeface="Arial" panose="020B0604020202020204" pitchFamily="34" charset="0"/>
                <a:cs typeface="Arial" panose="020B0604020202020204" pitchFamily="34" charset="0"/>
              </a:rPr>
              <a:t>younger </a:t>
            </a:r>
            <a:r>
              <a:rPr lang="en-US" sz="1400" dirty="0" smtClean="0">
                <a:latin typeface="Arial" panose="020B0604020202020204" pitchFamily="34" charset="0"/>
                <a:cs typeface="Arial" panose="020B0604020202020204" pitchFamily="34" charset="0"/>
              </a:rPr>
              <a:t>workers </a:t>
            </a:r>
            <a:endParaRPr lang="en-US" sz="1400" dirty="0">
              <a:latin typeface="Arial" panose="020B0604020202020204" pitchFamily="34" charset="0"/>
              <a:cs typeface="Arial" panose="020B0604020202020204" pitchFamily="34" charset="0"/>
            </a:endParaRPr>
          </a:p>
          <a:p>
            <a:pPr marL="742950" lvl="1" indent="-285750">
              <a:buClr>
                <a:srgbClr val="C00000"/>
              </a:buClr>
              <a:buFont typeface="Wingdings" panose="05000000000000000000" pitchFamily="2" charset="2"/>
              <a:buChar char="§"/>
            </a:pPr>
            <a:r>
              <a:rPr lang="en-US" sz="1400" dirty="0">
                <a:latin typeface="Arial" panose="020B0604020202020204" pitchFamily="34" charset="0"/>
                <a:cs typeface="Arial" panose="020B0604020202020204" pitchFamily="34" charset="0"/>
              </a:rPr>
              <a:t>Overall employee engagement </a:t>
            </a:r>
          </a:p>
          <a:p>
            <a:pPr marL="742950" lvl="1" indent="-285750">
              <a:buClr>
                <a:srgbClr val="C00000"/>
              </a:buClr>
              <a:buFont typeface="Wingdings" panose="05000000000000000000" pitchFamily="2" charset="2"/>
              <a:buChar char="§"/>
            </a:pPr>
            <a:r>
              <a:rPr lang="en-US" sz="1400" dirty="0">
                <a:latin typeface="Arial" panose="020B0604020202020204" pitchFamily="34" charset="0"/>
                <a:cs typeface="Arial" panose="020B0604020202020204" pitchFamily="34" charset="0"/>
              </a:rPr>
              <a:t>Entrepreneurial </a:t>
            </a:r>
            <a:r>
              <a:rPr lang="en-US" sz="1400" dirty="0" smtClean="0">
                <a:latin typeface="Arial" panose="020B0604020202020204" pitchFamily="34" charset="0"/>
                <a:cs typeface="Arial" panose="020B0604020202020204" pitchFamily="34" charset="0"/>
              </a:rPr>
              <a:t>efforts</a:t>
            </a:r>
          </a:p>
          <a:p>
            <a:pPr marL="285750" indent="-285750">
              <a:buClr>
                <a:srgbClr val="C00000"/>
              </a:buClr>
              <a:buFont typeface="Wingdings" panose="05000000000000000000" pitchFamily="2" charset="2"/>
              <a:buChar char="§"/>
            </a:pPr>
            <a:r>
              <a:rPr lang="en-US" sz="1400" b="1" dirty="0" smtClean="0">
                <a:latin typeface="Arial" panose="020B0604020202020204" pitchFamily="34" charset="0"/>
                <a:cs typeface="Arial" panose="020B0604020202020204" pitchFamily="34" charset="0"/>
              </a:rPr>
              <a:t>Family</a:t>
            </a:r>
          </a:p>
          <a:p>
            <a:pPr marL="285750" indent="-285750">
              <a:buClr>
                <a:srgbClr val="C00000"/>
              </a:buClr>
              <a:buFont typeface="Wingdings" panose="05000000000000000000" pitchFamily="2" charset="2"/>
              <a:buChar char="§"/>
            </a:pPr>
            <a:r>
              <a:rPr lang="en-US" sz="1400" b="1" dirty="0" smtClean="0">
                <a:latin typeface="Arial" panose="020B0604020202020204" pitchFamily="34" charset="0"/>
                <a:cs typeface="Arial" panose="020B0604020202020204" pitchFamily="34" charset="0"/>
              </a:rPr>
              <a:t>Ethical, </a:t>
            </a:r>
            <a:r>
              <a:rPr lang="en-US" sz="1400" dirty="0" smtClean="0">
                <a:latin typeface="Arial" panose="020B0604020202020204" pitchFamily="34" charset="0"/>
                <a:cs typeface="Arial" panose="020B0604020202020204" pitchFamily="34" charset="0"/>
              </a:rPr>
              <a:t>including strain on natural resources</a:t>
            </a:r>
          </a:p>
        </p:txBody>
      </p:sp>
    </p:spTree>
    <p:extLst>
      <p:ext uri="{BB962C8B-B14F-4D97-AF65-F5344CB8AC3E}">
        <p14:creationId xmlns:p14="http://schemas.microsoft.com/office/powerpoint/2010/main" val="2957700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3"/>
          <a:srcRect l="29813" r="30664" b="35185"/>
          <a:stretch/>
        </p:blipFill>
        <p:spPr>
          <a:xfrm>
            <a:off x="8010737" y="1524131"/>
            <a:ext cx="771980" cy="931700"/>
          </a:xfrm>
          <a:prstGeom prst="rect">
            <a:avLst/>
          </a:prstGeom>
        </p:spPr>
      </p:pic>
      <p:sp>
        <p:nvSpPr>
          <p:cNvPr id="24" name="TextBox 74"/>
          <p:cNvSpPr txBox="1">
            <a:spLocks noChangeArrowheads="1"/>
          </p:cNvSpPr>
          <p:nvPr/>
        </p:nvSpPr>
        <p:spPr bwMode="auto">
          <a:xfrm>
            <a:off x="3562016" y="3913187"/>
            <a:ext cx="2511101" cy="875239"/>
          </a:xfrm>
          <a:prstGeom prst="rect">
            <a:avLst/>
          </a:prstGeom>
          <a:noFill/>
          <a:ln w="9525" algn="ctr">
            <a:noFill/>
            <a:miter lim="800000"/>
            <a:headEnd/>
            <a:tailEnd/>
          </a:ln>
        </p:spPr>
        <p:txBody>
          <a:bodyPr vert="horz" wrap="square" lIns="137160" tIns="45720" rIns="45720" bIns="45720" numCol="1" anchor="t" anchorCtr="0" compatLnSpc="1">
            <a:prstTxWarp prst="textNoShape">
              <a:avLst/>
            </a:prstTxWarp>
          </a:bodyPr>
          <a:lstStyle/>
          <a:p>
            <a:pPr fontAlgn="base">
              <a:spcBef>
                <a:spcPct val="0"/>
              </a:spcBef>
              <a:spcAft>
                <a:spcPct val="0"/>
              </a:spcAft>
            </a:pPr>
            <a:r>
              <a:rPr lang="en-US" sz="1200" b="1" dirty="0" smtClean="0">
                <a:solidFill>
                  <a:schemeClr val="tx2"/>
                </a:solidFill>
                <a:latin typeface="Arial" pitchFamily="34" charset="0"/>
              </a:rPr>
              <a:t>Expected increase in India’s average </a:t>
            </a:r>
            <a:r>
              <a:rPr lang="en-US" sz="1200" b="1" dirty="0">
                <a:solidFill>
                  <a:schemeClr val="tx2"/>
                </a:solidFill>
                <a:latin typeface="Arial" pitchFamily="34" charset="0"/>
              </a:rPr>
              <a:t>life expectancy </a:t>
            </a:r>
            <a:r>
              <a:rPr lang="en-US" sz="1200" b="1" dirty="0" smtClean="0">
                <a:solidFill>
                  <a:schemeClr val="tx2"/>
                </a:solidFill>
                <a:latin typeface="Arial" pitchFamily="34" charset="0"/>
              </a:rPr>
              <a:t>by 2050</a:t>
            </a:r>
          </a:p>
        </p:txBody>
      </p:sp>
      <p:sp>
        <p:nvSpPr>
          <p:cNvPr id="25" name="TextBox 17"/>
          <p:cNvSpPr txBox="1">
            <a:spLocks noChangeArrowheads="1"/>
          </p:cNvSpPr>
          <p:nvPr/>
        </p:nvSpPr>
        <p:spPr bwMode="auto">
          <a:xfrm>
            <a:off x="3594643" y="2895600"/>
            <a:ext cx="2639902" cy="1189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7200" dirty="0" smtClean="0">
                <a:solidFill>
                  <a:srgbClr val="C00000"/>
                </a:solidFill>
                <a:latin typeface="Arial" pitchFamily="34" charset="0"/>
              </a:rPr>
              <a:t>5.0</a:t>
            </a:r>
            <a:r>
              <a:rPr lang="en-GB" sz="3200" dirty="0" smtClean="0">
                <a:solidFill>
                  <a:srgbClr val="C00000"/>
                </a:solidFill>
                <a:latin typeface="Arial" pitchFamily="34" charset="0"/>
              </a:rPr>
              <a:t>yrs</a:t>
            </a:r>
            <a:endParaRPr kumimoji="0" lang="en-GB" sz="1800" b="0" i="0" u="none" strike="noStrike" cap="none" normalizeH="0" baseline="0" dirty="0" smtClean="0">
              <a:ln>
                <a:noFill/>
              </a:ln>
              <a:solidFill>
                <a:srgbClr val="C00000"/>
              </a:solidFill>
              <a:effectLst/>
              <a:latin typeface="Arial" pitchFamily="34" charset="0"/>
            </a:endParaRPr>
          </a:p>
        </p:txBody>
      </p:sp>
      <p:pic>
        <p:nvPicPr>
          <p:cNvPr id="53" name="Picture 52"/>
          <p:cNvPicPr>
            <a:picLocks noChangeAspect="1"/>
          </p:cNvPicPr>
          <p:nvPr/>
        </p:nvPicPr>
        <p:blipFill rotWithShape="1">
          <a:blip r:embed="rId4"/>
          <a:srcRect l="1" r="71247"/>
          <a:stretch/>
        </p:blipFill>
        <p:spPr>
          <a:xfrm rot="14038923">
            <a:off x="5544154" y="4265330"/>
            <a:ext cx="594742" cy="1138947"/>
          </a:xfrm>
          <a:prstGeom prst="rect">
            <a:avLst/>
          </a:prstGeom>
        </p:spPr>
      </p:pic>
      <p:sp>
        <p:nvSpPr>
          <p:cNvPr id="35" name="TextBox 34"/>
          <p:cNvSpPr txBox="1"/>
          <p:nvPr/>
        </p:nvSpPr>
        <p:spPr>
          <a:xfrm>
            <a:off x="6101106" y="1371600"/>
            <a:ext cx="2814294" cy="2262158"/>
          </a:xfrm>
          <a:prstGeom prst="rect">
            <a:avLst/>
          </a:prstGeom>
          <a:noFill/>
        </p:spPr>
        <p:txBody>
          <a:bodyPr wrap="square" bIns="0" rtlCol="0">
            <a:spAutoFit/>
          </a:bodyPr>
          <a:lstStyle/>
          <a:p>
            <a:pPr>
              <a:buClr>
                <a:srgbClr val="C00000"/>
              </a:buClr>
            </a:pPr>
            <a:r>
              <a:rPr lang="en-US" sz="7200" dirty="0" smtClean="0">
                <a:solidFill>
                  <a:srgbClr val="C00000"/>
                </a:solidFill>
                <a:latin typeface="Arial" panose="020B0604020202020204" pitchFamily="34" charset="0"/>
                <a:cs typeface="Arial" panose="020B0604020202020204" pitchFamily="34" charset="0"/>
              </a:rPr>
              <a:t>3</a:t>
            </a:r>
            <a:endParaRPr lang="en-US" sz="1400" b="1" dirty="0" smtClean="0">
              <a:solidFill>
                <a:srgbClr val="C00000"/>
              </a:solidFill>
              <a:latin typeface="Arial" panose="020B0604020202020204" pitchFamily="34" charset="0"/>
              <a:cs typeface="Arial" panose="020B0604020202020204" pitchFamily="34" charset="0"/>
            </a:endParaRPr>
          </a:p>
          <a:p>
            <a:pPr marL="285750" indent="-285750">
              <a:buClr>
                <a:srgbClr val="C00000"/>
              </a:buClr>
              <a:buFont typeface="Wingdings" panose="05000000000000000000" pitchFamily="2" charset="2"/>
              <a:buChar char="§"/>
            </a:pPr>
            <a:r>
              <a:rPr lang="en-US" sz="1200" b="1" dirty="0" smtClean="0">
                <a:solidFill>
                  <a:schemeClr val="tx2"/>
                </a:solidFill>
                <a:latin typeface="Arial" panose="020B0604020202020204" pitchFamily="34" charset="0"/>
                <a:cs typeface="Arial" panose="020B0604020202020204" pitchFamily="34" charset="0"/>
              </a:rPr>
              <a:t>Improvement in infant mortality and late-life care</a:t>
            </a:r>
          </a:p>
          <a:p>
            <a:pPr marL="285750" indent="-285750">
              <a:buClr>
                <a:srgbClr val="C00000"/>
              </a:buClr>
              <a:buFont typeface="Wingdings" panose="05000000000000000000" pitchFamily="2" charset="2"/>
              <a:buChar char="§"/>
            </a:pPr>
            <a:r>
              <a:rPr lang="en-US" sz="1200" b="1" dirty="0" smtClean="0">
                <a:solidFill>
                  <a:schemeClr val="tx2"/>
                </a:solidFill>
                <a:latin typeface="Arial" panose="020B0604020202020204" pitchFamily="34" charset="0"/>
                <a:cs typeface="Arial" panose="020B0604020202020204" pitchFamily="34" charset="0"/>
              </a:rPr>
              <a:t>Significant scientific and </a:t>
            </a:r>
            <a:r>
              <a:rPr lang="en-US" sz="1200" b="1" dirty="0">
                <a:solidFill>
                  <a:schemeClr val="tx2"/>
                </a:solidFill>
                <a:latin typeface="Arial" panose="020B0604020202020204" pitchFamily="34" charset="0"/>
                <a:cs typeface="Arial" panose="020B0604020202020204" pitchFamily="34" charset="0"/>
              </a:rPr>
              <a:t>medical </a:t>
            </a:r>
            <a:r>
              <a:rPr lang="en-US" sz="1200" b="1" dirty="0" smtClean="0">
                <a:solidFill>
                  <a:schemeClr val="tx2"/>
                </a:solidFill>
                <a:latin typeface="Arial" panose="020B0604020202020204" pitchFamily="34" charset="0"/>
                <a:cs typeface="Arial" panose="020B0604020202020204" pitchFamily="34" charset="0"/>
              </a:rPr>
              <a:t>advancements</a:t>
            </a:r>
          </a:p>
          <a:p>
            <a:pPr marL="285750" indent="-285750">
              <a:buClr>
                <a:srgbClr val="C00000"/>
              </a:buClr>
              <a:buFont typeface="Wingdings" panose="05000000000000000000" pitchFamily="2" charset="2"/>
              <a:buChar char="§"/>
            </a:pPr>
            <a:r>
              <a:rPr lang="en-US" sz="1200" b="1" dirty="0" smtClean="0">
                <a:solidFill>
                  <a:schemeClr val="tx2"/>
                </a:solidFill>
                <a:latin typeface="Arial" panose="020B0604020202020204" pitchFamily="34" charset="0"/>
                <a:cs typeface="Arial" panose="020B0604020202020204" pitchFamily="34" charset="0"/>
              </a:rPr>
              <a:t>Food supply, nutrition and hygiene</a:t>
            </a:r>
          </a:p>
        </p:txBody>
      </p:sp>
      <p:sp>
        <p:nvSpPr>
          <p:cNvPr id="38" name="Freeform 286"/>
          <p:cNvSpPr>
            <a:spLocks/>
          </p:cNvSpPr>
          <p:nvPr/>
        </p:nvSpPr>
        <p:spPr bwMode="gray">
          <a:xfrm>
            <a:off x="2362200" y="3116001"/>
            <a:ext cx="898311" cy="770199"/>
          </a:xfrm>
          <a:custGeom>
            <a:avLst/>
            <a:gdLst>
              <a:gd name="T0" fmla="*/ 2147483647 w 1315"/>
              <a:gd name="T1" fmla="*/ 2147483647 h 1293"/>
              <a:gd name="T2" fmla="*/ 2147483647 w 1315"/>
              <a:gd name="T3" fmla="*/ 2147483647 h 1293"/>
              <a:gd name="T4" fmla="*/ 2147483647 w 1315"/>
              <a:gd name="T5" fmla="*/ 2147483647 h 1293"/>
              <a:gd name="T6" fmla="*/ 2147483647 w 1315"/>
              <a:gd name="T7" fmla="*/ 2147483647 h 1293"/>
              <a:gd name="T8" fmla="*/ 2147483647 w 1315"/>
              <a:gd name="T9" fmla="*/ 2147483647 h 1293"/>
              <a:gd name="T10" fmla="*/ 2147483647 w 1315"/>
              <a:gd name="T11" fmla="*/ 2147483647 h 1293"/>
              <a:gd name="T12" fmla="*/ 2147483647 w 1315"/>
              <a:gd name="T13" fmla="*/ 2147483647 h 1293"/>
              <a:gd name="T14" fmla="*/ 2147483647 w 1315"/>
              <a:gd name="T15" fmla="*/ 2147483647 h 1293"/>
              <a:gd name="T16" fmla="*/ 2147483647 w 1315"/>
              <a:gd name="T17" fmla="*/ 2147483647 h 1293"/>
              <a:gd name="T18" fmla="*/ 2147483647 w 1315"/>
              <a:gd name="T19" fmla="*/ 2147483647 h 1293"/>
              <a:gd name="T20" fmla="*/ 2147483647 w 1315"/>
              <a:gd name="T21" fmla="*/ 2147483647 h 1293"/>
              <a:gd name="T22" fmla="*/ 2147483647 w 1315"/>
              <a:gd name="T23" fmla="*/ 2147483647 h 1293"/>
              <a:gd name="T24" fmla="*/ 2147483647 w 1315"/>
              <a:gd name="T25" fmla="*/ 2147483647 h 1293"/>
              <a:gd name="T26" fmla="*/ 2147483647 w 1315"/>
              <a:gd name="T27" fmla="*/ 2147483647 h 1293"/>
              <a:gd name="T28" fmla="*/ 2147483647 w 1315"/>
              <a:gd name="T29" fmla="*/ 2147483647 h 1293"/>
              <a:gd name="T30" fmla="*/ 2147483647 w 1315"/>
              <a:gd name="T31" fmla="*/ 2147483647 h 1293"/>
              <a:gd name="T32" fmla="*/ 2147483647 w 1315"/>
              <a:gd name="T33" fmla="*/ 2147483647 h 1293"/>
              <a:gd name="T34" fmla="*/ 2147483647 w 1315"/>
              <a:gd name="T35" fmla="*/ 2147483647 h 1293"/>
              <a:gd name="T36" fmla="*/ 2147483647 w 1315"/>
              <a:gd name="T37" fmla="*/ 2147483647 h 1293"/>
              <a:gd name="T38" fmla="*/ 2147483647 w 1315"/>
              <a:gd name="T39" fmla="*/ 2147483647 h 1293"/>
              <a:gd name="T40" fmla="*/ 2147483647 w 1315"/>
              <a:gd name="T41" fmla="*/ 2147483647 h 1293"/>
              <a:gd name="T42" fmla="*/ 2147483647 w 1315"/>
              <a:gd name="T43" fmla="*/ 2147483647 h 1293"/>
              <a:gd name="T44" fmla="*/ 2147483647 w 1315"/>
              <a:gd name="T45" fmla="*/ 2147483647 h 1293"/>
              <a:gd name="T46" fmla="*/ 2147483647 w 1315"/>
              <a:gd name="T47" fmla="*/ 2147483647 h 1293"/>
              <a:gd name="T48" fmla="*/ 2147483647 w 1315"/>
              <a:gd name="T49" fmla="*/ 2147483647 h 1293"/>
              <a:gd name="T50" fmla="*/ 2147483647 w 1315"/>
              <a:gd name="T51" fmla="*/ 2147483647 h 1293"/>
              <a:gd name="T52" fmla="*/ 2147483647 w 1315"/>
              <a:gd name="T53" fmla="*/ 2147483647 h 1293"/>
              <a:gd name="T54" fmla="*/ 2147483647 w 1315"/>
              <a:gd name="T55" fmla="*/ 2147483647 h 1293"/>
              <a:gd name="T56" fmla="*/ 2147483647 w 1315"/>
              <a:gd name="T57" fmla="*/ 2147483647 h 1293"/>
              <a:gd name="T58" fmla="*/ 2147483647 w 1315"/>
              <a:gd name="T59" fmla="*/ 2147483647 h 1293"/>
              <a:gd name="T60" fmla="*/ 2147483647 w 1315"/>
              <a:gd name="T61" fmla="*/ 2147483647 h 1293"/>
              <a:gd name="T62" fmla="*/ 2147483647 w 1315"/>
              <a:gd name="T63" fmla="*/ 2147483647 h 1293"/>
              <a:gd name="T64" fmla="*/ 2147483647 w 1315"/>
              <a:gd name="T65" fmla="*/ 2147483647 h 1293"/>
              <a:gd name="T66" fmla="*/ 2147483647 w 1315"/>
              <a:gd name="T67" fmla="*/ 2147483647 h 1293"/>
              <a:gd name="T68" fmla="*/ 2147483647 w 1315"/>
              <a:gd name="T69" fmla="*/ 2147483647 h 1293"/>
              <a:gd name="T70" fmla="*/ 2147483647 w 1315"/>
              <a:gd name="T71" fmla="*/ 2147483647 h 1293"/>
              <a:gd name="T72" fmla="*/ 2147483647 w 1315"/>
              <a:gd name="T73" fmla="*/ 2147483647 h 1293"/>
              <a:gd name="T74" fmla="*/ 2147483647 w 1315"/>
              <a:gd name="T75" fmla="*/ 2147483647 h 1293"/>
              <a:gd name="T76" fmla="*/ 2147483647 w 1315"/>
              <a:gd name="T77" fmla="*/ 2147483647 h 1293"/>
              <a:gd name="T78" fmla="*/ 2147483647 w 1315"/>
              <a:gd name="T79" fmla="*/ 2147483647 h 1293"/>
              <a:gd name="T80" fmla="*/ 2147483647 w 1315"/>
              <a:gd name="T81" fmla="*/ 2147483647 h 1293"/>
              <a:gd name="T82" fmla="*/ 2147483647 w 1315"/>
              <a:gd name="T83" fmla="*/ 2147483647 h 1293"/>
              <a:gd name="T84" fmla="*/ 2147483647 w 1315"/>
              <a:gd name="T85" fmla="*/ 2147483647 h 1293"/>
              <a:gd name="T86" fmla="*/ 2147483647 w 1315"/>
              <a:gd name="T87" fmla="*/ 2147483647 h 1293"/>
              <a:gd name="T88" fmla="*/ 2147483647 w 1315"/>
              <a:gd name="T89" fmla="*/ 2147483647 h 1293"/>
              <a:gd name="T90" fmla="*/ 2147483647 w 1315"/>
              <a:gd name="T91" fmla="*/ 2147483647 h 1293"/>
              <a:gd name="T92" fmla="*/ 2147483647 w 1315"/>
              <a:gd name="T93" fmla="*/ 2147483647 h 1293"/>
              <a:gd name="T94" fmla="*/ 2147483647 w 1315"/>
              <a:gd name="T95" fmla="*/ 2147483647 h 1293"/>
              <a:gd name="T96" fmla="*/ 2147483647 w 1315"/>
              <a:gd name="T97" fmla="*/ 2147483647 h 1293"/>
              <a:gd name="T98" fmla="*/ 2147483647 w 1315"/>
              <a:gd name="T99" fmla="*/ 2147483647 h 1293"/>
              <a:gd name="T100" fmla="*/ 2147483647 w 1315"/>
              <a:gd name="T101" fmla="*/ 0 h 1293"/>
              <a:gd name="T102" fmla="*/ 2147483647 w 1315"/>
              <a:gd name="T103" fmla="*/ 2147483647 h 1293"/>
              <a:gd name="T104" fmla="*/ 2147483647 w 1315"/>
              <a:gd name="T105" fmla="*/ 2147483647 h 1293"/>
              <a:gd name="T106" fmla="*/ 2147483647 w 1315"/>
              <a:gd name="T107" fmla="*/ 2147483647 h 1293"/>
              <a:gd name="T108" fmla="*/ 2147483647 w 1315"/>
              <a:gd name="T109" fmla="*/ 2147483647 h 1293"/>
              <a:gd name="T110" fmla="*/ 2147483647 w 1315"/>
              <a:gd name="T111" fmla="*/ 2147483647 h 1293"/>
              <a:gd name="T112" fmla="*/ 2147483647 w 1315"/>
              <a:gd name="T113" fmla="*/ 2147483647 h 1293"/>
              <a:gd name="T114" fmla="*/ 2147483647 w 1315"/>
              <a:gd name="T115" fmla="*/ 2147483647 h 1293"/>
              <a:gd name="T116" fmla="*/ 2147483647 w 1315"/>
              <a:gd name="T117" fmla="*/ 2147483647 h 1293"/>
              <a:gd name="T118" fmla="*/ 2147483647 w 1315"/>
              <a:gd name="T119" fmla="*/ 2147483647 h 12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15"/>
              <a:gd name="T181" fmla="*/ 0 h 1293"/>
              <a:gd name="T182" fmla="*/ 1315 w 1315"/>
              <a:gd name="T183" fmla="*/ 1293 h 12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15" h="1293">
                <a:moveTo>
                  <a:pt x="933" y="392"/>
                </a:moveTo>
                <a:lnTo>
                  <a:pt x="927" y="400"/>
                </a:lnTo>
                <a:lnTo>
                  <a:pt x="924" y="403"/>
                </a:lnTo>
                <a:lnTo>
                  <a:pt x="923" y="407"/>
                </a:lnTo>
                <a:lnTo>
                  <a:pt x="924" y="413"/>
                </a:lnTo>
                <a:lnTo>
                  <a:pt x="926" y="420"/>
                </a:lnTo>
                <a:lnTo>
                  <a:pt x="933" y="421"/>
                </a:lnTo>
                <a:lnTo>
                  <a:pt x="937" y="425"/>
                </a:lnTo>
                <a:lnTo>
                  <a:pt x="947" y="432"/>
                </a:lnTo>
                <a:lnTo>
                  <a:pt x="956" y="432"/>
                </a:lnTo>
                <a:lnTo>
                  <a:pt x="966" y="432"/>
                </a:lnTo>
                <a:lnTo>
                  <a:pt x="977" y="434"/>
                </a:lnTo>
                <a:lnTo>
                  <a:pt x="987" y="432"/>
                </a:lnTo>
                <a:lnTo>
                  <a:pt x="995" y="427"/>
                </a:lnTo>
                <a:lnTo>
                  <a:pt x="1016" y="432"/>
                </a:lnTo>
                <a:lnTo>
                  <a:pt x="1037" y="432"/>
                </a:lnTo>
                <a:lnTo>
                  <a:pt x="1043" y="429"/>
                </a:lnTo>
                <a:lnTo>
                  <a:pt x="1047" y="429"/>
                </a:lnTo>
                <a:lnTo>
                  <a:pt x="1052" y="432"/>
                </a:lnTo>
                <a:lnTo>
                  <a:pt x="1063" y="429"/>
                </a:lnTo>
                <a:lnTo>
                  <a:pt x="1070" y="423"/>
                </a:lnTo>
                <a:lnTo>
                  <a:pt x="1071" y="414"/>
                </a:lnTo>
                <a:lnTo>
                  <a:pt x="1068" y="405"/>
                </a:lnTo>
                <a:lnTo>
                  <a:pt x="1056" y="391"/>
                </a:lnTo>
                <a:lnTo>
                  <a:pt x="1056" y="386"/>
                </a:lnTo>
                <a:lnTo>
                  <a:pt x="1058" y="386"/>
                </a:lnTo>
                <a:lnTo>
                  <a:pt x="1059" y="385"/>
                </a:lnTo>
                <a:lnTo>
                  <a:pt x="1059" y="382"/>
                </a:lnTo>
                <a:lnTo>
                  <a:pt x="1102" y="374"/>
                </a:lnTo>
                <a:lnTo>
                  <a:pt x="1101" y="368"/>
                </a:lnTo>
                <a:lnTo>
                  <a:pt x="1102" y="364"/>
                </a:lnTo>
                <a:lnTo>
                  <a:pt x="1108" y="360"/>
                </a:lnTo>
                <a:lnTo>
                  <a:pt x="1116" y="356"/>
                </a:lnTo>
                <a:lnTo>
                  <a:pt x="1122" y="351"/>
                </a:lnTo>
                <a:lnTo>
                  <a:pt x="1127" y="340"/>
                </a:lnTo>
                <a:lnTo>
                  <a:pt x="1136" y="334"/>
                </a:lnTo>
                <a:lnTo>
                  <a:pt x="1142" y="332"/>
                </a:lnTo>
                <a:lnTo>
                  <a:pt x="1149" y="332"/>
                </a:lnTo>
                <a:lnTo>
                  <a:pt x="1161" y="331"/>
                </a:lnTo>
                <a:lnTo>
                  <a:pt x="1171" y="323"/>
                </a:lnTo>
                <a:lnTo>
                  <a:pt x="1179" y="315"/>
                </a:lnTo>
                <a:lnTo>
                  <a:pt x="1187" y="307"/>
                </a:lnTo>
                <a:lnTo>
                  <a:pt x="1191" y="305"/>
                </a:lnTo>
                <a:lnTo>
                  <a:pt x="1196" y="306"/>
                </a:lnTo>
                <a:lnTo>
                  <a:pt x="1208" y="311"/>
                </a:lnTo>
                <a:lnTo>
                  <a:pt x="1221" y="316"/>
                </a:lnTo>
                <a:lnTo>
                  <a:pt x="1223" y="317"/>
                </a:lnTo>
                <a:lnTo>
                  <a:pt x="1224" y="321"/>
                </a:lnTo>
                <a:lnTo>
                  <a:pt x="1234" y="316"/>
                </a:lnTo>
                <a:lnTo>
                  <a:pt x="1241" y="309"/>
                </a:lnTo>
                <a:lnTo>
                  <a:pt x="1250" y="303"/>
                </a:lnTo>
                <a:lnTo>
                  <a:pt x="1254" y="303"/>
                </a:lnTo>
                <a:lnTo>
                  <a:pt x="1258" y="305"/>
                </a:lnTo>
                <a:lnTo>
                  <a:pt x="1263" y="309"/>
                </a:lnTo>
                <a:lnTo>
                  <a:pt x="1263" y="315"/>
                </a:lnTo>
                <a:lnTo>
                  <a:pt x="1259" y="329"/>
                </a:lnTo>
                <a:lnTo>
                  <a:pt x="1267" y="324"/>
                </a:lnTo>
                <a:lnTo>
                  <a:pt x="1277" y="321"/>
                </a:lnTo>
                <a:lnTo>
                  <a:pt x="1278" y="324"/>
                </a:lnTo>
                <a:lnTo>
                  <a:pt x="1281" y="326"/>
                </a:lnTo>
                <a:lnTo>
                  <a:pt x="1283" y="329"/>
                </a:lnTo>
                <a:lnTo>
                  <a:pt x="1283" y="332"/>
                </a:lnTo>
                <a:lnTo>
                  <a:pt x="1274" y="340"/>
                </a:lnTo>
                <a:lnTo>
                  <a:pt x="1263" y="345"/>
                </a:lnTo>
                <a:lnTo>
                  <a:pt x="1263" y="348"/>
                </a:lnTo>
                <a:lnTo>
                  <a:pt x="1265" y="350"/>
                </a:lnTo>
                <a:lnTo>
                  <a:pt x="1281" y="350"/>
                </a:lnTo>
                <a:lnTo>
                  <a:pt x="1294" y="353"/>
                </a:lnTo>
                <a:lnTo>
                  <a:pt x="1296" y="348"/>
                </a:lnTo>
                <a:lnTo>
                  <a:pt x="1298" y="349"/>
                </a:lnTo>
                <a:lnTo>
                  <a:pt x="1304" y="351"/>
                </a:lnTo>
                <a:lnTo>
                  <a:pt x="1313" y="356"/>
                </a:lnTo>
                <a:lnTo>
                  <a:pt x="1314" y="362"/>
                </a:lnTo>
                <a:lnTo>
                  <a:pt x="1313" y="367"/>
                </a:lnTo>
                <a:lnTo>
                  <a:pt x="1306" y="375"/>
                </a:lnTo>
                <a:lnTo>
                  <a:pt x="1299" y="382"/>
                </a:lnTo>
                <a:lnTo>
                  <a:pt x="1297" y="386"/>
                </a:lnTo>
                <a:lnTo>
                  <a:pt x="1297" y="392"/>
                </a:lnTo>
                <a:lnTo>
                  <a:pt x="1300" y="401"/>
                </a:lnTo>
                <a:lnTo>
                  <a:pt x="1301" y="405"/>
                </a:lnTo>
                <a:lnTo>
                  <a:pt x="1300" y="407"/>
                </a:lnTo>
                <a:lnTo>
                  <a:pt x="1294" y="407"/>
                </a:lnTo>
                <a:lnTo>
                  <a:pt x="1288" y="401"/>
                </a:lnTo>
                <a:lnTo>
                  <a:pt x="1281" y="396"/>
                </a:lnTo>
                <a:lnTo>
                  <a:pt x="1274" y="396"/>
                </a:lnTo>
                <a:lnTo>
                  <a:pt x="1261" y="400"/>
                </a:lnTo>
                <a:lnTo>
                  <a:pt x="1254" y="403"/>
                </a:lnTo>
                <a:lnTo>
                  <a:pt x="1249" y="407"/>
                </a:lnTo>
                <a:lnTo>
                  <a:pt x="1232" y="423"/>
                </a:lnTo>
                <a:lnTo>
                  <a:pt x="1227" y="424"/>
                </a:lnTo>
                <a:lnTo>
                  <a:pt x="1222" y="424"/>
                </a:lnTo>
                <a:lnTo>
                  <a:pt x="1212" y="434"/>
                </a:lnTo>
                <a:lnTo>
                  <a:pt x="1208" y="439"/>
                </a:lnTo>
                <a:lnTo>
                  <a:pt x="1208" y="444"/>
                </a:lnTo>
                <a:lnTo>
                  <a:pt x="1211" y="454"/>
                </a:lnTo>
                <a:lnTo>
                  <a:pt x="1208" y="465"/>
                </a:lnTo>
                <a:lnTo>
                  <a:pt x="1200" y="475"/>
                </a:lnTo>
                <a:lnTo>
                  <a:pt x="1192" y="486"/>
                </a:lnTo>
                <a:lnTo>
                  <a:pt x="1191" y="492"/>
                </a:lnTo>
                <a:lnTo>
                  <a:pt x="1192" y="499"/>
                </a:lnTo>
                <a:lnTo>
                  <a:pt x="1194" y="505"/>
                </a:lnTo>
                <a:lnTo>
                  <a:pt x="1193" y="511"/>
                </a:lnTo>
                <a:lnTo>
                  <a:pt x="1184" y="529"/>
                </a:lnTo>
                <a:lnTo>
                  <a:pt x="1172" y="545"/>
                </a:lnTo>
                <a:lnTo>
                  <a:pt x="1171" y="551"/>
                </a:lnTo>
                <a:lnTo>
                  <a:pt x="1170" y="558"/>
                </a:lnTo>
                <a:lnTo>
                  <a:pt x="1163" y="565"/>
                </a:lnTo>
                <a:lnTo>
                  <a:pt x="1153" y="564"/>
                </a:lnTo>
                <a:lnTo>
                  <a:pt x="1142" y="561"/>
                </a:lnTo>
                <a:lnTo>
                  <a:pt x="1132" y="559"/>
                </a:lnTo>
                <a:lnTo>
                  <a:pt x="1136" y="573"/>
                </a:lnTo>
                <a:lnTo>
                  <a:pt x="1134" y="585"/>
                </a:lnTo>
                <a:lnTo>
                  <a:pt x="1129" y="594"/>
                </a:lnTo>
                <a:lnTo>
                  <a:pt x="1129" y="603"/>
                </a:lnTo>
                <a:lnTo>
                  <a:pt x="1126" y="606"/>
                </a:lnTo>
                <a:lnTo>
                  <a:pt x="1120" y="606"/>
                </a:lnTo>
                <a:lnTo>
                  <a:pt x="1122" y="626"/>
                </a:lnTo>
                <a:lnTo>
                  <a:pt x="1119" y="647"/>
                </a:lnTo>
                <a:lnTo>
                  <a:pt x="1116" y="652"/>
                </a:lnTo>
                <a:lnTo>
                  <a:pt x="1113" y="653"/>
                </a:lnTo>
                <a:lnTo>
                  <a:pt x="1102" y="654"/>
                </a:lnTo>
                <a:lnTo>
                  <a:pt x="1097" y="640"/>
                </a:lnTo>
                <a:lnTo>
                  <a:pt x="1095" y="625"/>
                </a:lnTo>
                <a:lnTo>
                  <a:pt x="1093" y="610"/>
                </a:lnTo>
                <a:lnTo>
                  <a:pt x="1089" y="610"/>
                </a:lnTo>
                <a:lnTo>
                  <a:pt x="1086" y="601"/>
                </a:lnTo>
                <a:lnTo>
                  <a:pt x="1086" y="593"/>
                </a:lnTo>
                <a:lnTo>
                  <a:pt x="1086" y="585"/>
                </a:lnTo>
                <a:lnTo>
                  <a:pt x="1085" y="576"/>
                </a:lnTo>
                <a:lnTo>
                  <a:pt x="1082" y="574"/>
                </a:lnTo>
                <a:lnTo>
                  <a:pt x="1079" y="570"/>
                </a:lnTo>
                <a:lnTo>
                  <a:pt x="1075" y="571"/>
                </a:lnTo>
                <a:lnTo>
                  <a:pt x="1069" y="570"/>
                </a:lnTo>
                <a:lnTo>
                  <a:pt x="1066" y="569"/>
                </a:lnTo>
                <a:lnTo>
                  <a:pt x="1064" y="570"/>
                </a:lnTo>
                <a:lnTo>
                  <a:pt x="1066" y="578"/>
                </a:lnTo>
                <a:lnTo>
                  <a:pt x="1066" y="586"/>
                </a:lnTo>
                <a:lnTo>
                  <a:pt x="1061" y="590"/>
                </a:lnTo>
                <a:lnTo>
                  <a:pt x="1059" y="593"/>
                </a:lnTo>
                <a:lnTo>
                  <a:pt x="1059" y="597"/>
                </a:lnTo>
                <a:lnTo>
                  <a:pt x="1058" y="602"/>
                </a:lnTo>
                <a:lnTo>
                  <a:pt x="1053" y="602"/>
                </a:lnTo>
                <a:lnTo>
                  <a:pt x="1051" y="598"/>
                </a:lnTo>
                <a:lnTo>
                  <a:pt x="1045" y="592"/>
                </a:lnTo>
                <a:lnTo>
                  <a:pt x="1037" y="582"/>
                </a:lnTo>
                <a:lnTo>
                  <a:pt x="1035" y="576"/>
                </a:lnTo>
                <a:lnTo>
                  <a:pt x="1036" y="569"/>
                </a:lnTo>
                <a:lnTo>
                  <a:pt x="1043" y="563"/>
                </a:lnTo>
                <a:lnTo>
                  <a:pt x="1042" y="560"/>
                </a:lnTo>
                <a:lnTo>
                  <a:pt x="1047" y="556"/>
                </a:lnTo>
                <a:lnTo>
                  <a:pt x="1051" y="556"/>
                </a:lnTo>
                <a:lnTo>
                  <a:pt x="1056" y="554"/>
                </a:lnTo>
                <a:lnTo>
                  <a:pt x="1061" y="550"/>
                </a:lnTo>
                <a:lnTo>
                  <a:pt x="1062" y="552"/>
                </a:lnTo>
                <a:lnTo>
                  <a:pt x="1065" y="553"/>
                </a:lnTo>
                <a:lnTo>
                  <a:pt x="1072" y="546"/>
                </a:lnTo>
                <a:lnTo>
                  <a:pt x="1075" y="542"/>
                </a:lnTo>
                <a:lnTo>
                  <a:pt x="1079" y="541"/>
                </a:lnTo>
                <a:lnTo>
                  <a:pt x="1079" y="534"/>
                </a:lnTo>
                <a:lnTo>
                  <a:pt x="1081" y="528"/>
                </a:lnTo>
                <a:lnTo>
                  <a:pt x="1086" y="524"/>
                </a:lnTo>
                <a:lnTo>
                  <a:pt x="1093" y="522"/>
                </a:lnTo>
                <a:lnTo>
                  <a:pt x="1095" y="521"/>
                </a:lnTo>
                <a:lnTo>
                  <a:pt x="1098" y="519"/>
                </a:lnTo>
                <a:lnTo>
                  <a:pt x="1094" y="516"/>
                </a:lnTo>
                <a:lnTo>
                  <a:pt x="1090" y="513"/>
                </a:lnTo>
                <a:lnTo>
                  <a:pt x="1091" y="512"/>
                </a:lnTo>
                <a:lnTo>
                  <a:pt x="1091" y="510"/>
                </a:lnTo>
                <a:lnTo>
                  <a:pt x="1070" y="505"/>
                </a:lnTo>
                <a:lnTo>
                  <a:pt x="1047" y="504"/>
                </a:lnTo>
                <a:lnTo>
                  <a:pt x="1024" y="505"/>
                </a:lnTo>
                <a:lnTo>
                  <a:pt x="1000" y="503"/>
                </a:lnTo>
                <a:lnTo>
                  <a:pt x="989" y="499"/>
                </a:lnTo>
                <a:lnTo>
                  <a:pt x="980" y="496"/>
                </a:lnTo>
                <a:lnTo>
                  <a:pt x="976" y="494"/>
                </a:lnTo>
                <a:lnTo>
                  <a:pt x="974" y="489"/>
                </a:lnTo>
                <a:lnTo>
                  <a:pt x="973" y="477"/>
                </a:lnTo>
                <a:lnTo>
                  <a:pt x="976" y="466"/>
                </a:lnTo>
                <a:lnTo>
                  <a:pt x="973" y="463"/>
                </a:lnTo>
                <a:lnTo>
                  <a:pt x="973" y="459"/>
                </a:lnTo>
                <a:lnTo>
                  <a:pt x="972" y="455"/>
                </a:lnTo>
                <a:lnTo>
                  <a:pt x="968" y="454"/>
                </a:lnTo>
                <a:lnTo>
                  <a:pt x="968" y="457"/>
                </a:lnTo>
                <a:lnTo>
                  <a:pt x="964" y="457"/>
                </a:lnTo>
                <a:lnTo>
                  <a:pt x="960" y="459"/>
                </a:lnTo>
                <a:lnTo>
                  <a:pt x="957" y="462"/>
                </a:lnTo>
                <a:lnTo>
                  <a:pt x="954" y="463"/>
                </a:lnTo>
                <a:lnTo>
                  <a:pt x="946" y="455"/>
                </a:lnTo>
                <a:lnTo>
                  <a:pt x="940" y="445"/>
                </a:lnTo>
                <a:lnTo>
                  <a:pt x="932" y="445"/>
                </a:lnTo>
                <a:lnTo>
                  <a:pt x="930" y="448"/>
                </a:lnTo>
                <a:lnTo>
                  <a:pt x="919" y="440"/>
                </a:lnTo>
                <a:lnTo>
                  <a:pt x="913" y="436"/>
                </a:lnTo>
                <a:lnTo>
                  <a:pt x="907" y="435"/>
                </a:lnTo>
                <a:lnTo>
                  <a:pt x="906" y="437"/>
                </a:lnTo>
                <a:lnTo>
                  <a:pt x="906" y="441"/>
                </a:lnTo>
                <a:lnTo>
                  <a:pt x="907" y="445"/>
                </a:lnTo>
                <a:lnTo>
                  <a:pt x="904" y="451"/>
                </a:lnTo>
                <a:lnTo>
                  <a:pt x="899" y="459"/>
                </a:lnTo>
                <a:lnTo>
                  <a:pt x="892" y="469"/>
                </a:lnTo>
                <a:lnTo>
                  <a:pt x="892" y="473"/>
                </a:lnTo>
                <a:lnTo>
                  <a:pt x="894" y="476"/>
                </a:lnTo>
                <a:lnTo>
                  <a:pt x="898" y="477"/>
                </a:lnTo>
                <a:lnTo>
                  <a:pt x="901" y="474"/>
                </a:lnTo>
                <a:lnTo>
                  <a:pt x="904" y="475"/>
                </a:lnTo>
                <a:lnTo>
                  <a:pt x="910" y="480"/>
                </a:lnTo>
                <a:lnTo>
                  <a:pt x="917" y="485"/>
                </a:lnTo>
                <a:lnTo>
                  <a:pt x="924" y="491"/>
                </a:lnTo>
                <a:lnTo>
                  <a:pt x="934" y="491"/>
                </a:lnTo>
                <a:lnTo>
                  <a:pt x="933" y="496"/>
                </a:lnTo>
                <a:lnTo>
                  <a:pt x="923" y="501"/>
                </a:lnTo>
                <a:lnTo>
                  <a:pt x="912" y="503"/>
                </a:lnTo>
                <a:lnTo>
                  <a:pt x="910" y="508"/>
                </a:lnTo>
                <a:lnTo>
                  <a:pt x="906" y="511"/>
                </a:lnTo>
                <a:lnTo>
                  <a:pt x="895" y="513"/>
                </a:lnTo>
                <a:lnTo>
                  <a:pt x="894" y="519"/>
                </a:lnTo>
                <a:lnTo>
                  <a:pt x="889" y="523"/>
                </a:lnTo>
                <a:lnTo>
                  <a:pt x="894" y="532"/>
                </a:lnTo>
                <a:lnTo>
                  <a:pt x="903" y="538"/>
                </a:lnTo>
                <a:lnTo>
                  <a:pt x="913" y="544"/>
                </a:lnTo>
                <a:lnTo>
                  <a:pt x="920" y="550"/>
                </a:lnTo>
                <a:lnTo>
                  <a:pt x="926" y="564"/>
                </a:lnTo>
                <a:lnTo>
                  <a:pt x="926" y="580"/>
                </a:lnTo>
                <a:lnTo>
                  <a:pt x="923" y="581"/>
                </a:lnTo>
                <a:lnTo>
                  <a:pt x="921" y="583"/>
                </a:lnTo>
                <a:lnTo>
                  <a:pt x="921" y="586"/>
                </a:lnTo>
                <a:lnTo>
                  <a:pt x="923" y="590"/>
                </a:lnTo>
                <a:lnTo>
                  <a:pt x="927" y="590"/>
                </a:lnTo>
                <a:lnTo>
                  <a:pt x="926" y="597"/>
                </a:lnTo>
                <a:lnTo>
                  <a:pt x="926" y="602"/>
                </a:lnTo>
                <a:lnTo>
                  <a:pt x="931" y="608"/>
                </a:lnTo>
                <a:lnTo>
                  <a:pt x="934" y="612"/>
                </a:lnTo>
                <a:lnTo>
                  <a:pt x="933" y="617"/>
                </a:lnTo>
                <a:lnTo>
                  <a:pt x="931" y="622"/>
                </a:lnTo>
                <a:lnTo>
                  <a:pt x="931" y="627"/>
                </a:lnTo>
                <a:lnTo>
                  <a:pt x="935" y="638"/>
                </a:lnTo>
                <a:lnTo>
                  <a:pt x="934" y="656"/>
                </a:lnTo>
                <a:lnTo>
                  <a:pt x="932" y="674"/>
                </a:lnTo>
                <a:lnTo>
                  <a:pt x="929" y="675"/>
                </a:lnTo>
                <a:lnTo>
                  <a:pt x="924" y="673"/>
                </a:lnTo>
                <a:lnTo>
                  <a:pt x="923" y="668"/>
                </a:lnTo>
                <a:lnTo>
                  <a:pt x="923" y="656"/>
                </a:lnTo>
                <a:lnTo>
                  <a:pt x="918" y="670"/>
                </a:lnTo>
                <a:lnTo>
                  <a:pt x="914" y="681"/>
                </a:lnTo>
                <a:lnTo>
                  <a:pt x="908" y="685"/>
                </a:lnTo>
                <a:lnTo>
                  <a:pt x="903" y="679"/>
                </a:lnTo>
                <a:lnTo>
                  <a:pt x="899" y="669"/>
                </a:lnTo>
                <a:lnTo>
                  <a:pt x="892" y="659"/>
                </a:lnTo>
                <a:lnTo>
                  <a:pt x="888" y="659"/>
                </a:lnTo>
                <a:lnTo>
                  <a:pt x="884" y="662"/>
                </a:lnTo>
                <a:lnTo>
                  <a:pt x="883" y="670"/>
                </a:lnTo>
                <a:lnTo>
                  <a:pt x="880" y="675"/>
                </a:lnTo>
                <a:lnTo>
                  <a:pt x="855" y="685"/>
                </a:lnTo>
                <a:lnTo>
                  <a:pt x="844" y="691"/>
                </a:lnTo>
                <a:lnTo>
                  <a:pt x="841" y="695"/>
                </a:lnTo>
                <a:lnTo>
                  <a:pt x="839" y="701"/>
                </a:lnTo>
                <a:lnTo>
                  <a:pt x="841" y="714"/>
                </a:lnTo>
                <a:lnTo>
                  <a:pt x="841" y="721"/>
                </a:lnTo>
                <a:lnTo>
                  <a:pt x="839" y="726"/>
                </a:lnTo>
                <a:lnTo>
                  <a:pt x="812" y="753"/>
                </a:lnTo>
                <a:lnTo>
                  <a:pt x="796" y="762"/>
                </a:lnTo>
                <a:lnTo>
                  <a:pt x="778" y="768"/>
                </a:lnTo>
                <a:lnTo>
                  <a:pt x="775" y="770"/>
                </a:lnTo>
                <a:lnTo>
                  <a:pt x="758" y="794"/>
                </a:lnTo>
                <a:lnTo>
                  <a:pt x="735" y="814"/>
                </a:lnTo>
                <a:lnTo>
                  <a:pt x="711" y="831"/>
                </a:lnTo>
                <a:lnTo>
                  <a:pt x="687" y="851"/>
                </a:lnTo>
                <a:lnTo>
                  <a:pt x="665" y="866"/>
                </a:lnTo>
                <a:lnTo>
                  <a:pt x="639" y="877"/>
                </a:lnTo>
                <a:lnTo>
                  <a:pt x="636" y="881"/>
                </a:lnTo>
                <a:lnTo>
                  <a:pt x="636" y="884"/>
                </a:lnTo>
                <a:lnTo>
                  <a:pt x="642" y="888"/>
                </a:lnTo>
                <a:lnTo>
                  <a:pt x="642" y="893"/>
                </a:lnTo>
                <a:lnTo>
                  <a:pt x="642" y="896"/>
                </a:lnTo>
                <a:lnTo>
                  <a:pt x="646" y="897"/>
                </a:lnTo>
                <a:lnTo>
                  <a:pt x="650" y="901"/>
                </a:lnTo>
                <a:lnTo>
                  <a:pt x="645" y="909"/>
                </a:lnTo>
                <a:lnTo>
                  <a:pt x="629" y="915"/>
                </a:lnTo>
                <a:lnTo>
                  <a:pt x="610" y="919"/>
                </a:lnTo>
                <a:lnTo>
                  <a:pt x="601" y="920"/>
                </a:lnTo>
                <a:lnTo>
                  <a:pt x="593" y="924"/>
                </a:lnTo>
                <a:lnTo>
                  <a:pt x="585" y="929"/>
                </a:lnTo>
                <a:lnTo>
                  <a:pt x="579" y="938"/>
                </a:lnTo>
                <a:lnTo>
                  <a:pt x="572" y="941"/>
                </a:lnTo>
                <a:lnTo>
                  <a:pt x="565" y="943"/>
                </a:lnTo>
                <a:lnTo>
                  <a:pt x="562" y="940"/>
                </a:lnTo>
                <a:lnTo>
                  <a:pt x="559" y="936"/>
                </a:lnTo>
                <a:lnTo>
                  <a:pt x="552" y="936"/>
                </a:lnTo>
                <a:lnTo>
                  <a:pt x="546" y="939"/>
                </a:lnTo>
                <a:lnTo>
                  <a:pt x="542" y="944"/>
                </a:lnTo>
                <a:lnTo>
                  <a:pt x="539" y="951"/>
                </a:lnTo>
                <a:lnTo>
                  <a:pt x="539" y="965"/>
                </a:lnTo>
                <a:lnTo>
                  <a:pt x="540" y="979"/>
                </a:lnTo>
                <a:lnTo>
                  <a:pt x="542" y="993"/>
                </a:lnTo>
                <a:lnTo>
                  <a:pt x="539" y="1009"/>
                </a:lnTo>
                <a:lnTo>
                  <a:pt x="539" y="1020"/>
                </a:lnTo>
                <a:lnTo>
                  <a:pt x="543" y="1030"/>
                </a:lnTo>
                <a:lnTo>
                  <a:pt x="545" y="1036"/>
                </a:lnTo>
                <a:lnTo>
                  <a:pt x="543" y="1044"/>
                </a:lnTo>
                <a:lnTo>
                  <a:pt x="539" y="1049"/>
                </a:lnTo>
                <a:lnTo>
                  <a:pt x="532" y="1053"/>
                </a:lnTo>
                <a:lnTo>
                  <a:pt x="540" y="1053"/>
                </a:lnTo>
                <a:lnTo>
                  <a:pt x="548" y="1055"/>
                </a:lnTo>
                <a:lnTo>
                  <a:pt x="551" y="1060"/>
                </a:lnTo>
                <a:lnTo>
                  <a:pt x="549" y="1067"/>
                </a:lnTo>
                <a:lnTo>
                  <a:pt x="547" y="1073"/>
                </a:lnTo>
                <a:lnTo>
                  <a:pt x="547" y="1078"/>
                </a:lnTo>
                <a:lnTo>
                  <a:pt x="548" y="1084"/>
                </a:lnTo>
                <a:lnTo>
                  <a:pt x="546" y="1088"/>
                </a:lnTo>
                <a:lnTo>
                  <a:pt x="529" y="1109"/>
                </a:lnTo>
                <a:lnTo>
                  <a:pt x="523" y="1120"/>
                </a:lnTo>
                <a:lnTo>
                  <a:pt x="517" y="1132"/>
                </a:lnTo>
                <a:lnTo>
                  <a:pt x="515" y="1144"/>
                </a:lnTo>
                <a:lnTo>
                  <a:pt x="515" y="1157"/>
                </a:lnTo>
                <a:lnTo>
                  <a:pt x="524" y="1151"/>
                </a:lnTo>
                <a:lnTo>
                  <a:pt x="528" y="1149"/>
                </a:lnTo>
                <a:lnTo>
                  <a:pt x="530" y="1151"/>
                </a:lnTo>
                <a:lnTo>
                  <a:pt x="533" y="1167"/>
                </a:lnTo>
                <a:lnTo>
                  <a:pt x="530" y="1185"/>
                </a:lnTo>
                <a:lnTo>
                  <a:pt x="527" y="1190"/>
                </a:lnTo>
                <a:lnTo>
                  <a:pt x="523" y="1193"/>
                </a:lnTo>
                <a:lnTo>
                  <a:pt x="510" y="1195"/>
                </a:lnTo>
                <a:lnTo>
                  <a:pt x="499" y="1199"/>
                </a:lnTo>
                <a:lnTo>
                  <a:pt x="494" y="1203"/>
                </a:lnTo>
                <a:lnTo>
                  <a:pt x="492" y="1209"/>
                </a:lnTo>
                <a:lnTo>
                  <a:pt x="496" y="1209"/>
                </a:lnTo>
                <a:lnTo>
                  <a:pt x="499" y="1211"/>
                </a:lnTo>
                <a:lnTo>
                  <a:pt x="492" y="1229"/>
                </a:lnTo>
                <a:lnTo>
                  <a:pt x="488" y="1237"/>
                </a:lnTo>
                <a:lnTo>
                  <a:pt x="481" y="1243"/>
                </a:lnTo>
                <a:lnTo>
                  <a:pt x="468" y="1250"/>
                </a:lnTo>
                <a:lnTo>
                  <a:pt x="453" y="1255"/>
                </a:lnTo>
                <a:lnTo>
                  <a:pt x="449" y="1259"/>
                </a:lnTo>
                <a:lnTo>
                  <a:pt x="447" y="1265"/>
                </a:lnTo>
                <a:lnTo>
                  <a:pt x="447" y="1272"/>
                </a:lnTo>
                <a:lnTo>
                  <a:pt x="446" y="1279"/>
                </a:lnTo>
                <a:lnTo>
                  <a:pt x="441" y="1286"/>
                </a:lnTo>
                <a:lnTo>
                  <a:pt x="434" y="1290"/>
                </a:lnTo>
                <a:lnTo>
                  <a:pt x="426" y="1292"/>
                </a:lnTo>
                <a:lnTo>
                  <a:pt x="418" y="1290"/>
                </a:lnTo>
                <a:lnTo>
                  <a:pt x="403" y="1280"/>
                </a:lnTo>
                <a:lnTo>
                  <a:pt x="392" y="1269"/>
                </a:lnTo>
                <a:lnTo>
                  <a:pt x="371" y="1241"/>
                </a:lnTo>
                <a:lnTo>
                  <a:pt x="364" y="1226"/>
                </a:lnTo>
                <a:lnTo>
                  <a:pt x="363" y="1211"/>
                </a:lnTo>
                <a:lnTo>
                  <a:pt x="362" y="1195"/>
                </a:lnTo>
                <a:lnTo>
                  <a:pt x="357" y="1180"/>
                </a:lnTo>
                <a:lnTo>
                  <a:pt x="326" y="1126"/>
                </a:lnTo>
                <a:lnTo>
                  <a:pt x="309" y="1100"/>
                </a:lnTo>
                <a:lnTo>
                  <a:pt x="294" y="1073"/>
                </a:lnTo>
                <a:lnTo>
                  <a:pt x="293" y="1065"/>
                </a:lnTo>
                <a:lnTo>
                  <a:pt x="294" y="1057"/>
                </a:lnTo>
                <a:lnTo>
                  <a:pt x="296" y="1049"/>
                </a:lnTo>
                <a:lnTo>
                  <a:pt x="295" y="1042"/>
                </a:lnTo>
                <a:lnTo>
                  <a:pt x="277" y="995"/>
                </a:lnTo>
                <a:lnTo>
                  <a:pt x="265" y="973"/>
                </a:lnTo>
                <a:lnTo>
                  <a:pt x="251" y="951"/>
                </a:lnTo>
                <a:lnTo>
                  <a:pt x="239" y="933"/>
                </a:lnTo>
                <a:lnTo>
                  <a:pt x="233" y="924"/>
                </a:lnTo>
                <a:lnTo>
                  <a:pt x="228" y="915"/>
                </a:lnTo>
                <a:lnTo>
                  <a:pt x="228" y="905"/>
                </a:lnTo>
                <a:lnTo>
                  <a:pt x="230" y="894"/>
                </a:lnTo>
                <a:lnTo>
                  <a:pt x="231" y="875"/>
                </a:lnTo>
                <a:lnTo>
                  <a:pt x="228" y="866"/>
                </a:lnTo>
                <a:lnTo>
                  <a:pt x="224" y="856"/>
                </a:lnTo>
                <a:lnTo>
                  <a:pt x="220" y="839"/>
                </a:lnTo>
                <a:lnTo>
                  <a:pt x="218" y="830"/>
                </a:lnTo>
                <a:lnTo>
                  <a:pt x="214" y="820"/>
                </a:lnTo>
                <a:lnTo>
                  <a:pt x="213" y="811"/>
                </a:lnTo>
                <a:lnTo>
                  <a:pt x="215" y="807"/>
                </a:lnTo>
                <a:lnTo>
                  <a:pt x="219" y="803"/>
                </a:lnTo>
                <a:lnTo>
                  <a:pt x="214" y="803"/>
                </a:lnTo>
                <a:lnTo>
                  <a:pt x="211" y="797"/>
                </a:lnTo>
                <a:lnTo>
                  <a:pt x="212" y="792"/>
                </a:lnTo>
                <a:lnTo>
                  <a:pt x="217" y="780"/>
                </a:lnTo>
                <a:lnTo>
                  <a:pt x="212" y="779"/>
                </a:lnTo>
                <a:lnTo>
                  <a:pt x="208" y="777"/>
                </a:lnTo>
                <a:lnTo>
                  <a:pt x="208" y="754"/>
                </a:lnTo>
                <a:lnTo>
                  <a:pt x="210" y="742"/>
                </a:lnTo>
                <a:lnTo>
                  <a:pt x="212" y="731"/>
                </a:lnTo>
                <a:lnTo>
                  <a:pt x="214" y="710"/>
                </a:lnTo>
                <a:lnTo>
                  <a:pt x="210" y="698"/>
                </a:lnTo>
                <a:lnTo>
                  <a:pt x="202" y="687"/>
                </a:lnTo>
                <a:lnTo>
                  <a:pt x="203" y="686"/>
                </a:lnTo>
                <a:lnTo>
                  <a:pt x="205" y="685"/>
                </a:lnTo>
                <a:lnTo>
                  <a:pt x="208" y="683"/>
                </a:lnTo>
                <a:lnTo>
                  <a:pt x="207" y="680"/>
                </a:lnTo>
                <a:lnTo>
                  <a:pt x="200" y="670"/>
                </a:lnTo>
                <a:lnTo>
                  <a:pt x="199" y="663"/>
                </a:lnTo>
                <a:lnTo>
                  <a:pt x="201" y="657"/>
                </a:lnTo>
                <a:lnTo>
                  <a:pt x="208" y="641"/>
                </a:lnTo>
                <a:lnTo>
                  <a:pt x="190" y="641"/>
                </a:lnTo>
                <a:lnTo>
                  <a:pt x="192" y="646"/>
                </a:lnTo>
                <a:lnTo>
                  <a:pt x="191" y="650"/>
                </a:lnTo>
                <a:lnTo>
                  <a:pt x="185" y="657"/>
                </a:lnTo>
                <a:lnTo>
                  <a:pt x="184" y="662"/>
                </a:lnTo>
                <a:lnTo>
                  <a:pt x="185" y="669"/>
                </a:lnTo>
                <a:lnTo>
                  <a:pt x="188" y="679"/>
                </a:lnTo>
                <a:lnTo>
                  <a:pt x="175" y="696"/>
                </a:lnTo>
                <a:lnTo>
                  <a:pt x="166" y="703"/>
                </a:lnTo>
                <a:lnTo>
                  <a:pt x="157" y="706"/>
                </a:lnTo>
                <a:lnTo>
                  <a:pt x="130" y="714"/>
                </a:lnTo>
                <a:lnTo>
                  <a:pt x="118" y="715"/>
                </a:lnTo>
                <a:lnTo>
                  <a:pt x="104" y="714"/>
                </a:lnTo>
                <a:lnTo>
                  <a:pt x="101" y="712"/>
                </a:lnTo>
                <a:lnTo>
                  <a:pt x="101" y="709"/>
                </a:lnTo>
                <a:lnTo>
                  <a:pt x="98" y="714"/>
                </a:lnTo>
                <a:lnTo>
                  <a:pt x="95" y="714"/>
                </a:lnTo>
                <a:lnTo>
                  <a:pt x="90" y="709"/>
                </a:lnTo>
                <a:lnTo>
                  <a:pt x="87" y="697"/>
                </a:lnTo>
                <a:lnTo>
                  <a:pt x="85" y="691"/>
                </a:lnTo>
                <a:lnTo>
                  <a:pt x="80" y="686"/>
                </a:lnTo>
                <a:lnTo>
                  <a:pt x="55" y="667"/>
                </a:lnTo>
                <a:lnTo>
                  <a:pt x="45" y="656"/>
                </a:lnTo>
                <a:lnTo>
                  <a:pt x="40" y="641"/>
                </a:lnTo>
                <a:lnTo>
                  <a:pt x="42" y="639"/>
                </a:lnTo>
                <a:lnTo>
                  <a:pt x="45" y="636"/>
                </a:lnTo>
                <a:lnTo>
                  <a:pt x="50" y="639"/>
                </a:lnTo>
                <a:lnTo>
                  <a:pt x="53" y="641"/>
                </a:lnTo>
                <a:lnTo>
                  <a:pt x="54" y="645"/>
                </a:lnTo>
                <a:lnTo>
                  <a:pt x="68" y="639"/>
                </a:lnTo>
                <a:lnTo>
                  <a:pt x="80" y="630"/>
                </a:lnTo>
                <a:lnTo>
                  <a:pt x="104" y="612"/>
                </a:lnTo>
                <a:lnTo>
                  <a:pt x="98" y="609"/>
                </a:lnTo>
                <a:lnTo>
                  <a:pt x="95" y="609"/>
                </a:lnTo>
                <a:lnTo>
                  <a:pt x="93" y="610"/>
                </a:lnTo>
                <a:lnTo>
                  <a:pt x="82" y="614"/>
                </a:lnTo>
                <a:lnTo>
                  <a:pt x="72" y="612"/>
                </a:lnTo>
                <a:lnTo>
                  <a:pt x="62" y="610"/>
                </a:lnTo>
                <a:lnTo>
                  <a:pt x="56" y="609"/>
                </a:lnTo>
                <a:lnTo>
                  <a:pt x="52" y="610"/>
                </a:lnTo>
                <a:lnTo>
                  <a:pt x="45" y="612"/>
                </a:lnTo>
                <a:lnTo>
                  <a:pt x="39" y="612"/>
                </a:lnTo>
                <a:lnTo>
                  <a:pt x="22" y="594"/>
                </a:lnTo>
                <a:lnTo>
                  <a:pt x="3" y="578"/>
                </a:lnTo>
                <a:lnTo>
                  <a:pt x="0" y="574"/>
                </a:lnTo>
                <a:lnTo>
                  <a:pt x="0" y="569"/>
                </a:lnTo>
                <a:lnTo>
                  <a:pt x="0" y="556"/>
                </a:lnTo>
                <a:lnTo>
                  <a:pt x="7" y="559"/>
                </a:lnTo>
                <a:lnTo>
                  <a:pt x="12" y="560"/>
                </a:lnTo>
                <a:lnTo>
                  <a:pt x="24" y="556"/>
                </a:lnTo>
                <a:lnTo>
                  <a:pt x="23" y="551"/>
                </a:lnTo>
                <a:lnTo>
                  <a:pt x="27" y="549"/>
                </a:lnTo>
                <a:lnTo>
                  <a:pt x="30" y="546"/>
                </a:lnTo>
                <a:lnTo>
                  <a:pt x="30" y="542"/>
                </a:lnTo>
                <a:lnTo>
                  <a:pt x="37" y="541"/>
                </a:lnTo>
                <a:lnTo>
                  <a:pt x="43" y="543"/>
                </a:lnTo>
                <a:lnTo>
                  <a:pt x="50" y="544"/>
                </a:lnTo>
                <a:lnTo>
                  <a:pt x="58" y="543"/>
                </a:lnTo>
                <a:lnTo>
                  <a:pt x="63" y="541"/>
                </a:lnTo>
                <a:lnTo>
                  <a:pt x="67" y="543"/>
                </a:lnTo>
                <a:lnTo>
                  <a:pt x="70" y="546"/>
                </a:lnTo>
                <a:lnTo>
                  <a:pt x="76" y="548"/>
                </a:lnTo>
                <a:lnTo>
                  <a:pt x="83" y="546"/>
                </a:lnTo>
                <a:lnTo>
                  <a:pt x="91" y="543"/>
                </a:lnTo>
                <a:lnTo>
                  <a:pt x="98" y="543"/>
                </a:lnTo>
                <a:lnTo>
                  <a:pt x="112" y="545"/>
                </a:lnTo>
                <a:lnTo>
                  <a:pt x="124" y="543"/>
                </a:lnTo>
                <a:lnTo>
                  <a:pt x="129" y="540"/>
                </a:lnTo>
                <a:lnTo>
                  <a:pt x="132" y="534"/>
                </a:lnTo>
                <a:lnTo>
                  <a:pt x="132" y="521"/>
                </a:lnTo>
                <a:lnTo>
                  <a:pt x="118" y="499"/>
                </a:lnTo>
                <a:lnTo>
                  <a:pt x="114" y="487"/>
                </a:lnTo>
                <a:lnTo>
                  <a:pt x="113" y="474"/>
                </a:lnTo>
                <a:lnTo>
                  <a:pt x="105" y="474"/>
                </a:lnTo>
                <a:lnTo>
                  <a:pt x="99" y="473"/>
                </a:lnTo>
                <a:lnTo>
                  <a:pt x="93" y="466"/>
                </a:lnTo>
                <a:lnTo>
                  <a:pt x="90" y="457"/>
                </a:lnTo>
                <a:lnTo>
                  <a:pt x="87" y="439"/>
                </a:lnTo>
                <a:lnTo>
                  <a:pt x="87" y="434"/>
                </a:lnTo>
                <a:lnTo>
                  <a:pt x="86" y="431"/>
                </a:lnTo>
                <a:lnTo>
                  <a:pt x="83" y="430"/>
                </a:lnTo>
                <a:lnTo>
                  <a:pt x="71" y="428"/>
                </a:lnTo>
                <a:lnTo>
                  <a:pt x="63" y="421"/>
                </a:lnTo>
                <a:lnTo>
                  <a:pt x="63" y="406"/>
                </a:lnTo>
                <a:lnTo>
                  <a:pt x="68" y="405"/>
                </a:lnTo>
                <a:lnTo>
                  <a:pt x="69" y="398"/>
                </a:lnTo>
                <a:lnTo>
                  <a:pt x="69" y="394"/>
                </a:lnTo>
                <a:lnTo>
                  <a:pt x="72" y="392"/>
                </a:lnTo>
                <a:lnTo>
                  <a:pt x="78" y="392"/>
                </a:lnTo>
                <a:lnTo>
                  <a:pt x="83" y="389"/>
                </a:lnTo>
                <a:lnTo>
                  <a:pt x="89" y="380"/>
                </a:lnTo>
                <a:lnTo>
                  <a:pt x="92" y="370"/>
                </a:lnTo>
                <a:lnTo>
                  <a:pt x="97" y="362"/>
                </a:lnTo>
                <a:lnTo>
                  <a:pt x="104" y="362"/>
                </a:lnTo>
                <a:lnTo>
                  <a:pt x="112" y="367"/>
                </a:lnTo>
                <a:lnTo>
                  <a:pt x="121" y="372"/>
                </a:lnTo>
                <a:lnTo>
                  <a:pt x="130" y="372"/>
                </a:lnTo>
                <a:lnTo>
                  <a:pt x="137" y="372"/>
                </a:lnTo>
                <a:lnTo>
                  <a:pt x="143" y="372"/>
                </a:lnTo>
                <a:lnTo>
                  <a:pt x="153" y="370"/>
                </a:lnTo>
                <a:lnTo>
                  <a:pt x="168" y="350"/>
                </a:lnTo>
                <a:lnTo>
                  <a:pt x="175" y="339"/>
                </a:lnTo>
                <a:lnTo>
                  <a:pt x="184" y="330"/>
                </a:lnTo>
                <a:lnTo>
                  <a:pt x="202" y="318"/>
                </a:lnTo>
                <a:lnTo>
                  <a:pt x="218" y="305"/>
                </a:lnTo>
                <a:lnTo>
                  <a:pt x="227" y="290"/>
                </a:lnTo>
                <a:lnTo>
                  <a:pt x="235" y="274"/>
                </a:lnTo>
                <a:lnTo>
                  <a:pt x="240" y="269"/>
                </a:lnTo>
                <a:lnTo>
                  <a:pt x="246" y="267"/>
                </a:lnTo>
                <a:lnTo>
                  <a:pt x="261" y="264"/>
                </a:lnTo>
                <a:lnTo>
                  <a:pt x="263" y="262"/>
                </a:lnTo>
                <a:lnTo>
                  <a:pt x="262" y="258"/>
                </a:lnTo>
                <a:lnTo>
                  <a:pt x="261" y="254"/>
                </a:lnTo>
                <a:lnTo>
                  <a:pt x="261" y="250"/>
                </a:lnTo>
                <a:lnTo>
                  <a:pt x="279" y="232"/>
                </a:lnTo>
                <a:lnTo>
                  <a:pt x="298" y="215"/>
                </a:lnTo>
                <a:lnTo>
                  <a:pt x="295" y="215"/>
                </a:lnTo>
                <a:lnTo>
                  <a:pt x="292" y="213"/>
                </a:lnTo>
                <a:lnTo>
                  <a:pt x="289" y="210"/>
                </a:lnTo>
                <a:lnTo>
                  <a:pt x="284" y="209"/>
                </a:lnTo>
                <a:lnTo>
                  <a:pt x="286" y="201"/>
                </a:lnTo>
                <a:lnTo>
                  <a:pt x="289" y="199"/>
                </a:lnTo>
                <a:lnTo>
                  <a:pt x="293" y="198"/>
                </a:lnTo>
                <a:lnTo>
                  <a:pt x="287" y="194"/>
                </a:lnTo>
                <a:lnTo>
                  <a:pt x="285" y="189"/>
                </a:lnTo>
                <a:lnTo>
                  <a:pt x="286" y="183"/>
                </a:lnTo>
                <a:lnTo>
                  <a:pt x="289" y="178"/>
                </a:lnTo>
                <a:lnTo>
                  <a:pt x="295" y="170"/>
                </a:lnTo>
                <a:lnTo>
                  <a:pt x="304" y="163"/>
                </a:lnTo>
                <a:lnTo>
                  <a:pt x="315" y="160"/>
                </a:lnTo>
                <a:lnTo>
                  <a:pt x="326" y="159"/>
                </a:lnTo>
                <a:lnTo>
                  <a:pt x="321" y="150"/>
                </a:lnTo>
                <a:lnTo>
                  <a:pt x="312" y="148"/>
                </a:lnTo>
                <a:lnTo>
                  <a:pt x="302" y="148"/>
                </a:lnTo>
                <a:lnTo>
                  <a:pt x="294" y="144"/>
                </a:lnTo>
                <a:lnTo>
                  <a:pt x="294" y="140"/>
                </a:lnTo>
                <a:lnTo>
                  <a:pt x="298" y="138"/>
                </a:lnTo>
                <a:lnTo>
                  <a:pt x="302" y="134"/>
                </a:lnTo>
                <a:lnTo>
                  <a:pt x="301" y="131"/>
                </a:lnTo>
                <a:lnTo>
                  <a:pt x="295" y="131"/>
                </a:lnTo>
                <a:lnTo>
                  <a:pt x="289" y="133"/>
                </a:lnTo>
                <a:lnTo>
                  <a:pt x="283" y="135"/>
                </a:lnTo>
                <a:lnTo>
                  <a:pt x="277" y="132"/>
                </a:lnTo>
                <a:lnTo>
                  <a:pt x="269" y="118"/>
                </a:lnTo>
                <a:lnTo>
                  <a:pt x="261" y="104"/>
                </a:lnTo>
                <a:lnTo>
                  <a:pt x="270" y="103"/>
                </a:lnTo>
                <a:lnTo>
                  <a:pt x="272" y="101"/>
                </a:lnTo>
                <a:lnTo>
                  <a:pt x="272" y="98"/>
                </a:lnTo>
                <a:lnTo>
                  <a:pt x="268" y="95"/>
                </a:lnTo>
                <a:lnTo>
                  <a:pt x="266" y="90"/>
                </a:lnTo>
                <a:lnTo>
                  <a:pt x="264" y="85"/>
                </a:lnTo>
                <a:lnTo>
                  <a:pt x="261" y="82"/>
                </a:lnTo>
                <a:lnTo>
                  <a:pt x="268" y="84"/>
                </a:lnTo>
                <a:lnTo>
                  <a:pt x="275" y="82"/>
                </a:lnTo>
                <a:lnTo>
                  <a:pt x="278" y="78"/>
                </a:lnTo>
                <a:lnTo>
                  <a:pt x="278" y="75"/>
                </a:lnTo>
                <a:lnTo>
                  <a:pt x="269" y="68"/>
                </a:lnTo>
                <a:lnTo>
                  <a:pt x="264" y="58"/>
                </a:lnTo>
                <a:lnTo>
                  <a:pt x="264" y="48"/>
                </a:lnTo>
                <a:lnTo>
                  <a:pt x="268" y="40"/>
                </a:lnTo>
                <a:lnTo>
                  <a:pt x="274" y="35"/>
                </a:lnTo>
                <a:lnTo>
                  <a:pt x="281" y="33"/>
                </a:lnTo>
                <a:lnTo>
                  <a:pt x="297" y="34"/>
                </a:lnTo>
                <a:lnTo>
                  <a:pt x="329" y="45"/>
                </a:lnTo>
                <a:lnTo>
                  <a:pt x="342" y="46"/>
                </a:lnTo>
                <a:lnTo>
                  <a:pt x="355" y="42"/>
                </a:lnTo>
                <a:lnTo>
                  <a:pt x="380" y="32"/>
                </a:lnTo>
                <a:lnTo>
                  <a:pt x="402" y="22"/>
                </a:lnTo>
                <a:lnTo>
                  <a:pt x="422" y="4"/>
                </a:lnTo>
                <a:lnTo>
                  <a:pt x="429" y="0"/>
                </a:lnTo>
                <a:lnTo>
                  <a:pt x="436" y="0"/>
                </a:lnTo>
                <a:lnTo>
                  <a:pt x="443" y="3"/>
                </a:lnTo>
                <a:lnTo>
                  <a:pt x="447" y="8"/>
                </a:lnTo>
                <a:lnTo>
                  <a:pt x="454" y="22"/>
                </a:lnTo>
                <a:lnTo>
                  <a:pt x="462" y="34"/>
                </a:lnTo>
                <a:lnTo>
                  <a:pt x="484" y="56"/>
                </a:lnTo>
                <a:lnTo>
                  <a:pt x="486" y="58"/>
                </a:lnTo>
                <a:lnTo>
                  <a:pt x="485" y="62"/>
                </a:lnTo>
                <a:lnTo>
                  <a:pt x="481" y="69"/>
                </a:lnTo>
                <a:lnTo>
                  <a:pt x="477" y="77"/>
                </a:lnTo>
                <a:lnTo>
                  <a:pt x="477" y="85"/>
                </a:lnTo>
                <a:lnTo>
                  <a:pt x="483" y="94"/>
                </a:lnTo>
                <a:lnTo>
                  <a:pt x="490" y="102"/>
                </a:lnTo>
                <a:lnTo>
                  <a:pt x="508" y="114"/>
                </a:lnTo>
                <a:lnTo>
                  <a:pt x="512" y="118"/>
                </a:lnTo>
                <a:lnTo>
                  <a:pt x="513" y="122"/>
                </a:lnTo>
                <a:lnTo>
                  <a:pt x="510" y="132"/>
                </a:lnTo>
                <a:lnTo>
                  <a:pt x="499" y="153"/>
                </a:lnTo>
                <a:lnTo>
                  <a:pt x="495" y="157"/>
                </a:lnTo>
                <a:lnTo>
                  <a:pt x="488" y="156"/>
                </a:lnTo>
                <a:lnTo>
                  <a:pt x="476" y="145"/>
                </a:lnTo>
                <a:lnTo>
                  <a:pt x="467" y="145"/>
                </a:lnTo>
                <a:lnTo>
                  <a:pt x="464" y="147"/>
                </a:lnTo>
                <a:lnTo>
                  <a:pt x="463" y="150"/>
                </a:lnTo>
                <a:lnTo>
                  <a:pt x="474" y="175"/>
                </a:lnTo>
                <a:lnTo>
                  <a:pt x="476" y="187"/>
                </a:lnTo>
                <a:lnTo>
                  <a:pt x="470" y="200"/>
                </a:lnTo>
                <a:lnTo>
                  <a:pt x="475" y="200"/>
                </a:lnTo>
                <a:lnTo>
                  <a:pt x="479" y="202"/>
                </a:lnTo>
                <a:lnTo>
                  <a:pt x="489" y="202"/>
                </a:lnTo>
                <a:lnTo>
                  <a:pt x="494" y="202"/>
                </a:lnTo>
                <a:lnTo>
                  <a:pt x="498" y="207"/>
                </a:lnTo>
                <a:lnTo>
                  <a:pt x="501" y="213"/>
                </a:lnTo>
                <a:lnTo>
                  <a:pt x="503" y="216"/>
                </a:lnTo>
                <a:lnTo>
                  <a:pt x="535" y="232"/>
                </a:lnTo>
                <a:lnTo>
                  <a:pt x="550" y="241"/>
                </a:lnTo>
                <a:lnTo>
                  <a:pt x="563" y="251"/>
                </a:lnTo>
                <a:lnTo>
                  <a:pt x="571" y="258"/>
                </a:lnTo>
                <a:lnTo>
                  <a:pt x="559" y="273"/>
                </a:lnTo>
                <a:lnTo>
                  <a:pt x="548" y="279"/>
                </a:lnTo>
                <a:lnTo>
                  <a:pt x="543" y="283"/>
                </a:lnTo>
                <a:lnTo>
                  <a:pt x="539" y="288"/>
                </a:lnTo>
                <a:lnTo>
                  <a:pt x="540" y="299"/>
                </a:lnTo>
                <a:lnTo>
                  <a:pt x="538" y="311"/>
                </a:lnTo>
                <a:lnTo>
                  <a:pt x="533" y="320"/>
                </a:lnTo>
                <a:lnTo>
                  <a:pt x="535" y="326"/>
                </a:lnTo>
                <a:lnTo>
                  <a:pt x="546" y="338"/>
                </a:lnTo>
                <a:lnTo>
                  <a:pt x="552" y="341"/>
                </a:lnTo>
                <a:lnTo>
                  <a:pt x="560" y="338"/>
                </a:lnTo>
                <a:lnTo>
                  <a:pt x="564" y="340"/>
                </a:lnTo>
                <a:lnTo>
                  <a:pt x="569" y="348"/>
                </a:lnTo>
                <a:lnTo>
                  <a:pt x="579" y="350"/>
                </a:lnTo>
                <a:lnTo>
                  <a:pt x="591" y="359"/>
                </a:lnTo>
                <a:lnTo>
                  <a:pt x="604" y="369"/>
                </a:lnTo>
                <a:lnTo>
                  <a:pt x="622" y="372"/>
                </a:lnTo>
                <a:lnTo>
                  <a:pt x="631" y="378"/>
                </a:lnTo>
                <a:lnTo>
                  <a:pt x="642" y="379"/>
                </a:lnTo>
                <a:lnTo>
                  <a:pt x="650" y="383"/>
                </a:lnTo>
                <a:lnTo>
                  <a:pt x="656" y="388"/>
                </a:lnTo>
                <a:lnTo>
                  <a:pt x="664" y="392"/>
                </a:lnTo>
                <a:lnTo>
                  <a:pt x="672" y="394"/>
                </a:lnTo>
                <a:lnTo>
                  <a:pt x="673" y="397"/>
                </a:lnTo>
                <a:lnTo>
                  <a:pt x="675" y="399"/>
                </a:lnTo>
                <a:lnTo>
                  <a:pt x="682" y="399"/>
                </a:lnTo>
                <a:lnTo>
                  <a:pt x="685" y="398"/>
                </a:lnTo>
                <a:lnTo>
                  <a:pt x="685" y="394"/>
                </a:lnTo>
                <a:lnTo>
                  <a:pt x="704" y="394"/>
                </a:lnTo>
                <a:lnTo>
                  <a:pt x="724" y="396"/>
                </a:lnTo>
                <a:lnTo>
                  <a:pt x="737" y="401"/>
                </a:lnTo>
                <a:lnTo>
                  <a:pt x="738" y="404"/>
                </a:lnTo>
                <a:lnTo>
                  <a:pt x="738" y="408"/>
                </a:lnTo>
                <a:lnTo>
                  <a:pt x="739" y="411"/>
                </a:lnTo>
                <a:lnTo>
                  <a:pt x="742" y="414"/>
                </a:lnTo>
                <a:lnTo>
                  <a:pt x="749" y="415"/>
                </a:lnTo>
                <a:lnTo>
                  <a:pt x="753" y="418"/>
                </a:lnTo>
                <a:lnTo>
                  <a:pt x="757" y="423"/>
                </a:lnTo>
                <a:lnTo>
                  <a:pt x="765" y="429"/>
                </a:lnTo>
                <a:lnTo>
                  <a:pt x="774" y="427"/>
                </a:lnTo>
                <a:lnTo>
                  <a:pt x="778" y="425"/>
                </a:lnTo>
                <a:lnTo>
                  <a:pt x="782" y="427"/>
                </a:lnTo>
                <a:lnTo>
                  <a:pt x="787" y="434"/>
                </a:lnTo>
                <a:lnTo>
                  <a:pt x="793" y="437"/>
                </a:lnTo>
                <a:lnTo>
                  <a:pt x="805" y="435"/>
                </a:lnTo>
                <a:lnTo>
                  <a:pt x="817" y="437"/>
                </a:lnTo>
                <a:lnTo>
                  <a:pt x="817" y="440"/>
                </a:lnTo>
                <a:lnTo>
                  <a:pt x="821" y="443"/>
                </a:lnTo>
                <a:lnTo>
                  <a:pt x="827" y="444"/>
                </a:lnTo>
                <a:lnTo>
                  <a:pt x="837" y="444"/>
                </a:lnTo>
                <a:lnTo>
                  <a:pt x="841" y="441"/>
                </a:lnTo>
                <a:lnTo>
                  <a:pt x="880" y="444"/>
                </a:lnTo>
                <a:lnTo>
                  <a:pt x="896" y="443"/>
                </a:lnTo>
                <a:lnTo>
                  <a:pt x="900" y="439"/>
                </a:lnTo>
                <a:lnTo>
                  <a:pt x="902" y="433"/>
                </a:lnTo>
                <a:lnTo>
                  <a:pt x="899" y="424"/>
                </a:lnTo>
                <a:lnTo>
                  <a:pt x="895" y="414"/>
                </a:lnTo>
                <a:lnTo>
                  <a:pt x="894" y="403"/>
                </a:lnTo>
                <a:lnTo>
                  <a:pt x="896" y="391"/>
                </a:lnTo>
                <a:lnTo>
                  <a:pt x="900" y="387"/>
                </a:lnTo>
                <a:lnTo>
                  <a:pt x="906" y="385"/>
                </a:lnTo>
                <a:lnTo>
                  <a:pt x="904" y="376"/>
                </a:lnTo>
                <a:lnTo>
                  <a:pt x="908" y="372"/>
                </a:lnTo>
                <a:lnTo>
                  <a:pt x="919" y="365"/>
                </a:lnTo>
                <a:lnTo>
                  <a:pt x="923" y="364"/>
                </a:lnTo>
                <a:lnTo>
                  <a:pt x="926" y="364"/>
                </a:lnTo>
                <a:lnTo>
                  <a:pt x="927" y="368"/>
                </a:lnTo>
                <a:lnTo>
                  <a:pt x="929" y="379"/>
                </a:lnTo>
                <a:lnTo>
                  <a:pt x="931" y="388"/>
                </a:lnTo>
                <a:lnTo>
                  <a:pt x="933" y="392"/>
                </a:lnTo>
              </a:path>
            </a:pathLst>
          </a:custGeom>
          <a:solidFill>
            <a:srgbClr val="63666A">
              <a:lumMod val="40000"/>
              <a:lumOff val="60000"/>
            </a:srgbClr>
          </a:solidFill>
          <a:ln w="9525" cap="rnd">
            <a:solidFill>
              <a:srgbClr val="63666A">
                <a:lumMod val="40000"/>
                <a:lumOff val="6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latin typeface="Arial"/>
            </a:endParaRPr>
          </a:p>
        </p:txBody>
      </p:sp>
      <p:sp>
        <p:nvSpPr>
          <p:cNvPr id="260" name="TextBox 17"/>
          <p:cNvSpPr txBox="1">
            <a:spLocks noChangeArrowheads="1"/>
          </p:cNvSpPr>
          <p:nvPr/>
        </p:nvSpPr>
        <p:spPr bwMode="auto">
          <a:xfrm>
            <a:off x="455825" y="2925263"/>
            <a:ext cx="2924271" cy="1189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7200" b="0" i="0" u="none" strike="noStrike" cap="none" normalizeH="0" baseline="0" dirty="0" smtClean="0">
                <a:ln>
                  <a:noFill/>
                </a:ln>
                <a:solidFill>
                  <a:srgbClr val="C00000"/>
                </a:solidFill>
                <a:effectLst/>
                <a:latin typeface="Arial" pitchFamily="34" charset="0"/>
              </a:rPr>
              <a:t>68.0</a:t>
            </a:r>
            <a:r>
              <a:rPr kumimoji="0" lang="en-GB" sz="3200" b="0" i="0" u="none" strike="noStrike" cap="none" normalizeH="0" baseline="0" dirty="0" smtClean="0">
                <a:ln>
                  <a:noFill/>
                </a:ln>
                <a:solidFill>
                  <a:srgbClr val="C00000"/>
                </a:solidFill>
                <a:effectLst/>
                <a:latin typeface="Arial" pitchFamily="34" charset="0"/>
              </a:rPr>
              <a:t>yrs</a:t>
            </a:r>
            <a:endParaRPr kumimoji="0" lang="en-GB" sz="1800" b="0" i="0" u="none" strike="noStrike" cap="none" normalizeH="0" baseline="0" dirty="0" smtClean="0">
              <a:ln>
                <a:noFill/>
              </a:ln>
              <a:solidFill>
                <a:srgbClr val="C00000"/>
              </a:solidFill>
              <a:effectLst/>
              <a:latin typeface="Arial" pitchFamily="34" charset="0"/>
            </a:endParaRPr>
          </a:p>
        </p:txBody>
      </p:sp>
      <p:sp>
        <p:nvSpPr>
          <p:cNvPr id="41" name="TextBox 40"/>
          <p:cNvSpPr txBox="1"/>
          <p:nvPr/>
        </p:nvSpPr>
        <p:spPr>
          <a:xfrm>
            <a:off x="6674504" y="1702192"/>
            <a:ext cx="1478896" cy="784830"/>
          </a:xfrm>
          <a:prstGeom prst="rect">
            <a:avLst/>
          </a:prstGeom>
          <a:noFill/>
        </p:spPr>
        <p:txBody>
          <a:bodyPr wrap="square" bIns="0" rtlCol="0">
            <a:spAutoFit/>
          </a:bodyPr>
          <a:lstStyle/>
          <a:p>
            <a:pPr>
              <a:buClr>
                <a:srgbClr val="C00000"/>
              </a:buClr>
            </a:pPr>
            <a:r>
              <a:rPr lang="en-US" sz="1600" b="1" dirty="0" smtClean="0">
                <a:solidFill>
                  <a:srgbClr val="C00000"/>
                </a:solidFill>
                <a:latin typeface="Arial" panose="020B0604020202020204" pitchFamily="34" charset="0"/>
                <a:cs typeface="Arial" panose="020B0604020202020204" pitchFamily="34" charset="0"/>
              </a:rPr>
              <a:t>Key drivers of increasing longevity:</a:t>
            </a:r>
          </a:p>
        </p:txBody>
      </p:sp>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5</a:t>
            </a:fld>
            <a:endParaRPr lang="en-US" dirty="0"/>
          </a:p>
        </p:txBody>
      </p:sp>
      <p:sp>
        <p:nvSpPr>
          <p:cNvPr id="7" name="Text Placeholder 1"/>
          <p:cNvSpPr txBox="1">
            <a:spLocks/>
          </p:cNvSpPr>
          <p:nvPr/>
        </p:nvSpPr>
        <p:spPr>
          <a:xfrm>
            <a:off x="304800" y="304800"/>
            <a:ext cx="43434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lang="en-US" sz="3200" b="1" dirty="0" smtClean="0">
                <a:solidFill>
                  <a:schemeClr val="tx2"/>
                </a:solidFill>
                <a:latin typeface="Garamond" pitchFamily="18" charset="0"/>
              </a:rPr>
              <a:t>Increasing Longevity</a:t>
            </a:r>
            <a:endParaRPr kumimoji="0" lang="en-US" sz="3200" b="1" i="0" u="none" strike="noStrike" kern="1200" cap="none" spc="0" normalizeH="0" baseline="0" noProof="0" dirty="0">
              <a:ln>
                <a:noFill/>
              </a:ln>
              <a:solidFill>
                <a:schemeClr val="tx2"/>
              </a:solidFill>
              <a:effectLst/>
              <a:uLnTx/>
              <a:uFillTx/>
              <a:latin typeface="Garamond" pitchFamily="18" charset="0"/>
            </a:endParaRPr>
          </a:p>
        </p:txBody>
      </p:sp>
      <p:pic>
        <p:nvPicPr>
          <p:cNvPr id="258" name="Picture 257"/>
          <p:cNvPicPr>
            <a:picLocks noChangeAspect="1"/>
          </p:cNvPicPr>
          <p:nvPr/>
        </p:nvPicPr>
        <p:blipFill>
          <a:blip r:embed="rId5"/>
          <a:stretch>
            <a:fillRect/>
          </a:stretch>
        </p:blipFill>
        <p:spPr>
          <a:xfrm>
            <a:off x="783592" y="1426320"/>
            <a:ext cx="2498685" cy="1183846"/>
          </a:xfrm>
          <a:prstGeom prst="rect">
            <a:avLst/>
          </a:prstGeom>
        </p:spPr>
      </p:pic>
      <p:grpSp>
        <p:nvGrpSpPr>
          <p:cNvPr id="36" name="Group 35"/>
          <p:cNvGrpSpPr/>
          <p:nvPr/>
        </p:nvGrpSpPr>
        <p:grpSpPr>
          <a:xfrm>
            <a:off x="476816" y="1371600"/>
            <a:ext cx="5746743" cy="3352800"/>
            <a:chOff x="1945160" y="2321243"/>
            <a:chExt cx="5091412" cy="3352800"/>
          </a:xfrm>
        </p:grpSpPr>
        <p:sp>
          <p:nvSpPr>
            <p:cNvPr id="13" name="TextBox 66"/>
            <p:cNvSpPr txBox="1">
              <a:spLocks noChangeArrowheads="1"/>
            </p:cNvSpPr>
            <p:nvPr/>
          </p:nvSpPr>
          <p:spPr bwMode="auto">
            <a:xfrm>
              <a:off x="2224087" y="3338830"/>
              <a:ext cx="2311871" cy="365125"/>
            </a:xfrm>
            <a:prstGeom prst="rect">
              <a:avLst/>
            </a:prstGeom>
            <a:noFill/>
            <a:ln w="9525">
              <a:noFill/>
              <a:miter lim="800000"/>
              <a:headEnd/>
              <a:tailEnd/>
            </a:ln>
          </p:spPr>
          <p:txBody>
            <a:bodyPr vert="horz" wrap="square" lIns="137160" tIns="45720" rIns="45720" bIns="45720" numCol="1" anchor="t" anchorCtr="0" compatLnSpc="1">
              <a:prstTxWarp prst="textNoShape">
                <a:avLst/>
              </a:prstTxWarp>
            </a:bodyPr>
            <a:lstStyle/>
            <a:p>
              <a:pPr lvl="0" fontAlgn="base">
                <a:spcBef>
                  <a:spcPct val="0"/>
                </a:spcBef>
                <a:spcAft>
                  <a:spcPct val="0"/>
                </a:spcAft>
              </a:pPr>
              <a:r>
                <a:rPr lang="en-US" sz="1200" b="1" dirty="0" smtClean="0">
                  <a:solidFill>
                    <a:schemeClr val="tx2"/>
                  </a:solidFill>
                  <a:latin typeface="Arial" pitchFamily="34" charset="0"/>
                </a:rPr>
                <a:t>Average </a:t>
              </a:r>
              <a:r>
                <a:rPr lang="en-US" sz="1200" b="1" dirty="0">
                  <a:solidFill>
                    <a:schemeClr val="tx2"/>
                  </a:solidFill>
                  <a:latin typeface="Arial" pitchFamily="34" charset="0"/>
                </a:rPr>
                <a:t>life expectancy at birth </a:t>
              </a:r>
              <a:r>
                <a:rPr lang="en-US" sz="1200" b="1" dirty="0" smtClean="0">
                  <a:solidFill>
                    <a:schemeClr val="tx2"/>
                  </a:solidFill>
                  <a:latin typeface="Arial" pitchFamily="34" charset="0"/>
                </a:rPr>
                <a:t>of the global population in 2014</a:t>
              </a:r>
              <a:endParaRPr kumimoji="0" lang="en-GB" sz="3200" b="1" i="0" u="none" strike="noStrike" cap="none" normalizeH="0" baseline="0" dirty="0" smtClean="0">
                <a:ln>
                  <a:noFill/>
                </a:ln>
                <a:solidFill>
                  <a:schemeClr val="tx2"/>
                </a:solidFill>
                <a:effectLst/>
                <a:latin typeface="Arial" pitchFamily="34" charset="0"/>
              </a:endParaRPr>
            </a:p>
          </p:txBody>
        </p:sp>
        <p:sp>
          <p:nvSpPr>
            <p:cNvPr id="15" name="TextBox 74"/>
            <p:cNvSpPr txBox="1">
              <a:spLocks noChangeArrowheads="1"/>
            </p:cNvSpPr>
            <p:nvPr/>
          </p:nvSpPr>
          <p:spPr bwMode="auto">
            <a:xfrm>
              <a:off x="4668805" y="3338830"/>
              <a:ext cx="2224747" cy="875239"/>
            </a:xfrm>
            <a:prstGeom prst="rect">
              <a:avLst/>
            </a:prstGeom>
            <a:noFill/>
            <a:ln w="9525" algn="ctr">
              <a:noFill/>
              <a:miter lim="800000"/>
              <a:headEnd/>
              <a:tailEnd/>
            </a:ln>
          </p:spPr>
          <p:txBody>
            <a:bodyPr vert="horz" wrap="square" lIns="137160" tIns="45720" rIns="45720" bIns="45720" numCol="1" anchor="t" anchorCtr="0" compatLnSpc="1">
              <a:prstTxWarp prst="textNoShape">
                <a:avLst/>
              </a:prstTxWarp>
            </a:bodyPr>
            <a:lstStyle/>
            <a:p>
              <a:pPr fontAlgn="base">
                <a:spcBef>
                  <a:spcPct val="0"/>
                </a:spcBef>
                <a:spcAft>
                  <a:spcPct val="0"/>
                </a:spcAft>
              </a:pPr>
              <a:r>
                <a:rPr lang="en-US" sz="1200" b="1" dirty="0" smtClean="0">
                  <a:solidFill>
                    <a:schemeClr val="tx2"/>
                  </a:solidFill>
                  <a:latin typeface="Arial" pitchFamily="34" charset="0"/>
                </a:rPr>
                <a:t>Increase in average </a:t>
              </a:r>
              <a:r>
                <a:rPr lang="en-US" sz="1200" b="1" dirty="0">
                  <a:solidFill>
                    <a:schemeClr val="tx2"/>
                  </a:solidFill>
                  <a:latin typeface="Arial" pitchFamily="34" charset="0"/>
                </a:rPr>
                <a:t>life expectancy </a:t>
              </a:r>
              <a:r>
                <a:rPr lang="en-US" sz="1200" b="1" dirty="0" smtClean="0">
                  <a:solidFill>
                    <a:schemeClr val="tx2"/>
                  </a:solidFill>
                  <a:latin typeface="Arial" pitchFamily="34" charset="0"/>
                </a:rPr>
                <a:t>between 2006 – 2014 in India – compared to 2.2</a:t>
              </a:r>
              <a:r>
                <a:rPr lang="en-US" sz="1200" b="1" dirty="0" smtClean="0">
                  <a:solidFill>
                    <a:schemeClr val="bg1"/>
                  </a:solidFill>
                  <a:latin typeface="Arial" pitchFamily="34" charset="0"/>
                </a:rPr>
                <a:t>’</a:t>
              </a:r>
              <a:r>
                <a:rPr lang="en-US" sz="1200" b="1" dirty="0" smtClean="0">
                  <a:solidFill>
                    <a:schemeClr val="tx2"/>
                  </a:solidFill>
                  <a:latin typeface="Arial" pitchFamily="34" charset="0"/>
                </a:rPr>
                <a:t>yrs in global average</a:t>
              </a:r>
            </a:p>
          </p:txBody>
        </p:sp>
        <p:sp>
          <p:nvSpPr>
            <p:cNvPr id="20" name="TextBox 17"/>
            <p:cNvSpPr txBox="1">
              <a:spLocks noChangeArrowheads="1"/>
            </p:cNvSpPr>
            <p:nvPr/>
          </p:nvSpPr>
          <p:spPr bwMode="auto">
            <a:xfrm>
              <a:off x="1945160" y="2321243"/>
              <a:ext cx="2590801" cy="1189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7200" b="0" i="0" u="none" strike="noStrike" cap="none" normalizeH="0" baseline="0" dirty="0" smtClean="0">
                  <a:ln>
                    <a:noFill/>
                  </a:ln>
                  <a:solidFill>
                    <a:srgbClr val="C00000"/>
                  </a:solidFill>
                  <a:effectLst/>
                  <a:latin typeface="Arial" pitchFamily="34" charset="0"/>
                </a:rPr>
                <a:t>71.5</a:t>
              </a:r>
              <a:r>
                <a:rPr kumimoji="0" lang="en-GB" sz="3200" b="0" i="0" u="none" strike="noStrike" cap="none" normalizeH="0" baseline="0" dirty="0" smtClean="0">
                  <a:ln>
                    <a:noFill/>
                  </a:ln>
                  <a:solidFill>
                    <a:srgbClr val="C00000"/>
                  </a:solidFill>
                  <a:effectLst/>
                  <a:latin typeface="Arial" pitchFamily="34" charset="0"/>
                </a:rPr>
                <a:t>yrs</a:t>
              </a:r>
              <a:endParaRPr kumimoji="0" lang="en-GB" sz="1800" b="0" i="0" u="none" strike="noStrike" cap="none" normalizeH="0" baseline="0" dirty="0" smtClean="0">
                <a:ln>
                  <a:noFill/>
                </a:ln>
                <a:solidFill>
                  <a:srgbClr val="C00000"/>
                </a:solidFill>
                <a:effectLst/>
                <a:latin typeface="Arial" pitchFamily="34" charset="0"/>
              </a:endParaRPr>
            </a:p>
          </p:txBody>
        </p:sp>
        <p:sp>
          <p:nvSpPr>
            <p:cNvPr id="22" name="TextBox 17"/>
            <p:cNvSpPr txBox="1">
              <a:spLocks noChangeArrowheads="1"/>
            </p:cNvSpPr>
            <p:nvPr/>
          </p:nvSpPr>
          <p:spPr bwMode="auto">
            <a:xfrm>
              <a:off x="4697712" y="2321243"/>
              <a:ext cx="2338860" cy="1189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7200" dirty="0" smtClean="0">
                  <a:solidFill>
                    <a:srgbClr val="C00000"/>
                  </a:solidFill>
                  <a:latin typeface="Arial" pitchFamily="34" charset="0"/>
                </a:rPr>
                <a:t>3.1</a:t>
              </a:r>
              <a:r>
                <a:rPr lang="en-GB" sz="3200" dirty="0" smtClean="0">
                  <a:solidFill>
                    <a:srgbClr val="C00000"/>
                  </a:solidFill>
                  <a:latin typeface="Arial" pitchFamily="34" charset="0"/>
                </a:rPr>
                <a:t>yrs</a:t>
              </a:r>
              <a:endParaRPr kumimoji="0" lang="en-GB" sz="1800" b="0" i="0" u="none" strike="noStrike" cap="none" normalizeH="0" baseline="0" dirty="0" smtClean="0">
                <a:ln>
                  <a:noFill/>
                </a:ln>
                <a:solidFill>
                  <a:srgbClr val="C00000"/>
                </a:solidFill>
                <a:effectLst/>
                <a:latin typeface="Arial" pitchFamily="34" charset="0"/>
              </a:endParaRPr>
            </a:p>
          </p:txBody>
        </p:sp>
        <p:sp>
          <p:nvSpPr>
            <p:cNvPr id="33" name="Line 47"/>
            <p:cNvSpPr>
              <a:spLocks noChangeShapeType="1"/>
            </p:cNvSpPr>
            <p:nvPr/>
          </p:nvSpPr>
          <p:spPr bwMode="auto">
            <a:xfrm>
              <a:off x="6893552" y="2375963"/>
              <a:ext cx="0" cy="3298080"/>
            </a:xfrm>
            <a:prstGeom prst="line">
              <a:avLst/>
            </a:prstGeom>
            <a:noFill/>
            <a:ln w="12700">
              <a:solidFill>
                <a:schemeClr val="bg1">
                  <a:lumMod val="65000"/>
                </a:schemeClr>
              </a:solidFill>
              <a:prstDash val="dash"/>
              <a:round/>
              <a:headEnd/>
              <a:tailEnd/>
            </a:ln>
          </p:spPr>
          <p:txBody>
            <a:bodyPr vert="horz" wrap="square" lIns="0" tIns="45720" rIns="91440" bIns="45720" numCol="1" anchor="ctr" anchorCtr="0" compatLnSpc="1">
              <a:prstTxWarp prst="textNoShape">
                <a:avLst/>
              </a:prstTxWarp>
            </a:bodyPr>
            <a:lstStyle/>
            <a:p>
              <a:endParaRPr lang="en-GB" dirty="0"/>
            </a:p>
          </p:txBody>
        </p:sp>
      </p:grpSp>
      <p:sp>
        <p:nvSpPr>
          <p:cNvPr id="271" name="TextBox 66"/>
          <p:cNvSpPr txBox="1">
            <a:spLocks noChangeArrowheads="1"/>
          </p:cNvSpPr>
          <p:nvPr/>
        </p:nvSpPr>
        <p:spPr bwMode="auto">
          <a:xfrm>
            <a:off x="737051" y="3956667"/>
            <a:ext cx="2609439" cy="365125"/>
          </a:xfrm>
          <a:prstGeom prst="rect">
            <a:avLst/>
          </a:prstGeom>
          <a:noFill/>
          <a:ln w="9525">
            <a:noFill/>
            <a:miter lim="800000"/>
            <a:headEnd/>
            <a:tailEnd/>
          </a:ln>
        </p:spPr>
        <p:txBody>
          <a:bodyPr vert="horz" wrap="square" lIns="137160" tIns="45720" rIns="45720" bIns="45720" numCol="1" anchor="t" anchorCtr="0" compatLnSpc="1">
            <a:prstTxWarp prst="textNoShape">
              <a:avLst/>
            </a:prstTxWarp>
          </a:bodyPr>
          <a:lstStyle/>
          <a:p>
            <a:pPr lvl="0" fontAlgn="base">
              <a:spcBef>
                <a:spcPct val="0"/>
              </a:spcBef>
              <a:spcAft>
                <a:spcPct val="0"/>
              </a:spcAft>
            </a:pPr>
            <a:r>
              <a:rPr lang="en-US" sz="1200" b="1" dirty="0" smtClean="0">
                <a:solidFill>
                  <a:schemeClr val="tx2"/>
                </a:solidFill>
                <a:latin typeface="Arial" pitchFamily="34" charset="0"/>
              </a:rPr>
              <a:t>Average </a:t>
            </a:r>
            <a:r>
              <a:rPr lang="en-US" sz="1200" b="1" dirty="0">
                <a:solidFill>
                  <a:schemeClr val="tx2"/>
                </a:solidFill>
                <a:latin typeface="Arial" pitchFamily="34" charset="0"/>
              </a:rPr>
              <a:t>life expectancy </a:t>
            </a:r>
            <a:r>
              <a:rPr lang="en-US" sz="1200" b="1" dirty="0" smtClean="0">
                <a:solidFill>
                  <a:schemeClr val="tx2"/>
                </a:solidFill>
                <a:latin typeface="Arial" pitchFamily="34" charset="0"/>
              </a:rPr>
              <a:t>at </a:t>
            </a:r>
            <a:r>
              <a:rPr lang="en-US" sz="1200" b="1" dirty="0">
                <a:solidFill>
                  <a:schemeClr val="tx2"/>
                </a:solidFill>
                <a:latin typeface="Arial" pitchFamily="34" charset="0"/>
              </a:rPr>
              <a:t>birth </a:t>
            </a:r>
            <a:r>
              <a:rPr lang="en-US" sz="1200" b="1" dirty="0" smtClean="0">
                <a:solidFill>
                  <a:schemeClr val="tx2"/>
                </a:solidFill>
                <a:latin typeface="Arial" pitchFamily="34" charset="0"/>
              </a:rPr>
              <a:t>in </a:t>
            </a:r>
            <a:r>
              <a:rPr lang="en-US" sz="1200" b="1" dirty="0">
                <a:solidFill>
                  <a:schemeClr val="tx2"/>
                </a:solidFill>
                <a:latin typeface="Arial" pitchFamily="34" charset="0"/>
              </a:rPr>
              <a:t>India </a:t>
            </a:r>
            <a:r>
              <a:rPr lang="en-US" sz="1200" b="1" dirty="0" smtClean="0">
                <a:solidFill>
                  <a:schemeClr val="tx2"/>
                </a:solidFill>
                <a:latin typeface="Arial" pitchFamily="34" charset="0"/>
              </a:rPr>
              <a:t>in 2014</a:t>
            </a:r>
            <a:endParaRPr kumimoji="0" lang="en-GB" sz="3200" b="1" i="0" u="none" strike="noStrike" cap="none" normalizeH="0" baseline="0" dirty="0" smtClean="0">
              <a:ln>
                <a:noFill/>
              </a:ln>
              <a:solidFill>
                <a:schemeClr val="tx2"/>
              </a:solidFill>
              <a:effectLst/>
              <a:latin typeface="Arial" pitchFamily="34" charset="0"/>
            </a:endParaRPr>
          </a:p>
        </p:txBody>
      </p:sp>
      <p:sp>
        <p:nvSpPr>
          <p:cNvPr id="4" name="Rectangle 3"/>
          <p:cNvSpPr/>
          <p:nvPr/>
        </p:nvSpPr>
        <p:spPr>
          <a:xfrm>
            <a:off x="5533071" y="5987018"/>
            <a:ext cx="3601901" cy="484748"/>
          </a:xfrm>
          <a:prstGeom prst="rect">
            <a:avLst/>
          </a:prstGeom>
        </p:spPr>
        <p:txBody>
          <a:bodyPr wrap="square">
            <a:spAutoFit/>
          </a:bodyPr>
          <a:lstStyle/>
          <a:p>
            <a:pPr algn="just">
              <a:buClr>
                <a:srgbClr val="C00000"/>
              </a:buClr>
            </a:pPr>
            <a:r>
              <a:rPr lang="en-US" sz="850" i="1" dirty="0" smtClean="0">
                <a:latin typeface="Arial" panose="020B0604020202020204" pitchFamily="34" charset="0"/>
                <a:cs typeface="Arial" panose="020B0604020202020204" pitchFamily="34" charset="0"/>
              </a:rPr>
              <a:t>* Life </a:t>
            </a:r>
            <a:r>
              <a:rPr lang="en-US" sz="850" i="1" dirty="0">
                <a:latin typeface="Arial" panose="020B0604020202020204" pitchFamily="34" charset="0"/>
                <a:cs typeface="Arial" panose="020B0604020202020204" pitchFamily="34" charset="0"/>
              </a:rPr>
              <a:t>expectancy at birth indicates </a:t>
            </a:r>
            <a:r>
              <a:rPr lang="en-US" sz="850" i="1" dirty="0" smtClean="0">
                <a:latin typeface="Arial" panose="020B0604020202020204" pitchFamily="34" charset="0"/>
                <a:cs typeface="Arial" panose="020B0604020202020204" pitchFamily="34" charset="0"/>
              </a:rPr>
              <a:t>number </a:t>
            </a:r>
            <a:r>
              <a:rPr lang="en-US" sz="850" i="1" dirty="0">
                <a:latin typeface="Arial" panose="020B0604020202020204" pitchFamily="34" charset="0"/>
                <a:cs typeface="Arial" panose="020B0604020202020204" pitchFamily="34" charset="0"/>
              </a:rPr>
              <a:t>of years a newborn infant would live if prevailing patterns of mortality at the time of its birth were to stay the same throughout its life. </a:t>
            </a:r>
          </a:p>
        </p:txBody>
      </p:sp>
      <p:sp>
        <p:nvSpPr>
          <p:cNvPr id="43" name="Line 47"/>
          <p:cNvSpPr>
            <a:spLocks noChangeShapeType="1"/>
          </p:cNvSpPr>
          <p:nvPr/>
        </p:nvSpPr>
        <p:spPr bwMode="auto">
          <a:xfrm>
            <a:off x="3469142" y="1426320"/>
            <a:ext cx="0" cy="3298080"/>
          </a:xfrm>
          <a:prstGeom prst="line">
            <a:avLst/>
          </a:prstGeom>
          <a:noFill/>
          <a:ln w="12700">
            <a:solidFill>
              <a:schemeClr val="bg1">
                <a:lumMod val="65000"/>
              </a:schemeClr>
            </a:solidFill>
            <a:prstDash val="dash"/>
            <a:round/>
            <a:headEnd/>
            <a:tailEnd/>
          </a:ln>
        </p:spPr>
        <p:txBody>
          <a:bodyPr vert="horz" wrap="square" lIns="0" tIns="45720" rIns="91440" bIns="45720" numCol="1" anchor="ctr" anchorCtr="0" compatLnSpc="1">
            <a:prstTxWarp prst="textNoShape">
              <a:avLst/>
            </a:prstTxWarp>
          </a:bodyPr>
          <a:lstStyle/>
          <a:p>
            <a:endParaRPr lang="en-GB" dirty="0"/>
          </a:p>
        </p:txBody>
      </p:sp>
      <p:sp>
        <p:nvSpPr>
          <p:cNvPr id="44" name="Line 47"/>
          <p:cNvSpPr>
            <a:spLocks noChangeShapeType="1"/>
          </p:cNvSpPr>
          <p:nvPr/>
        </p:nvSpPr>
        <p:spPr bwMode="auto">
          <a:xfrm>
            <a:off x="381000" y="1426320"/>
            <a:ext cx="0" cy="3298080"/>
          </a:xfrm>
          <a:prstGeom prst="line">
            <a:avLst/>
          </a:prstGeom>
          <a:noFill/>
          <a:ln w="12700">
            <a:solidFill>
              <a:schemeClr val="bg1">
                <a:lumMod val="65000"/>
              </a:schemeClr>
            </a:solidFill>
            <a:prstDash val="dash"/>
            <a:round/>
            <a:headEnd/>
            <a:tailEnd/>
          </a:ln>
        </p:spPr>
        <p:txBody>
          <a:bodyPr vert="horz" wrap="square" lIns="0" tIns="45720" rIns="91440" bIns="45720" numCol="1" anchor="ctr" anchorCtr="0" compatLnSpc="1">
            <a:prstTxWarp prst="textNoShape">
              <a:avLst/>
            </a:prstTxWarp>
          </a:bodyPr>
          <a:lstStyle/>
          <a:p>
            <a:endParaRPr lang="en-GB" dirty="0"/>
          </a:p>
        </p:txBody>
      </p:sp>
      <p:sp>
        <p:nvSpPr>
          <p:cNvPr id="45" name="Line 47"/>
          <p:cNvSpPr>
            <a:spLocks noChangeShapeType="1"/>
          </p:cNvSpPr>
          <p:nvPr/>
        </p:nvSpPr>
        <p:spPr bwMode="auto">
          <a:xfrm>
            <a:off x="8825552" y="1412544"/>
            <a:ext cx="0" cy="3298080"/>
          </a:xfrm>
          <a:prstGeom prst="line">
            <a:avLst/>
          </a:prstGeom>
          <a:noFill/>
          <a:ln w="12700">
            <a:solidFill>
              <a:schemeClr val="bg1">
                <a:lumMod val="65000"/>
              </a:schemeClr>
            </a:solidFill>
            <a:prstDash val="dash"/>
            <a:round/>
            <a:headEnd/>
            <a:tailEnd/>
          </a:ln>
        </p:spPr>
        <p:txBody>
          <a:bodyPr vert="horz" wrap="square" lIns="0" tIns="45720" rIns="91440" bIns="45720" numCol="1" anchor="ctr" anchorCtr="0" compatLnSpc="1">
            <a:prstTxWarp prst="textNoShape">
              <a:avLst/>
            </a:prstTxWarp>
          </a:bodyPr>
          <a:lstStyle/>
          <a:p>
            <a:endParaRPr lang="en-GB" dirty="0"/>
          </a:p>
        </p:txBody>
      </p:sp>
      <p:sp>
        <p:nvSpPr>
          <p:cNvPr id="51" name="TextBox 50"/>
          <p:cNvSpPr txBox="1"/>
          <p:nvPr/>
        </p:nvSpPr>
        <p:spPr>
          <a:xfrm>
            <a:off x="609600" y="4631085"/>
            <a:ext cx="4703900" cy="1769715"/>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bIns="0" rtlCol="0">
            <a:spAutoFit/>
          </a:bodyPr>
          <a:lstStyle/>
          <a:p>
            <a:pPr>
              <a:buClr>
                <a:srgbClr val="C00000"/>
              </a:buClr>
            </a:pPr>
            <a:r>
              <a:rPr lang="en-US" sz="1400" b="1" dirty="0" smtClean="0">
                <a:solidFill>
                  <a:srgbClr val="C00000"/>
                </a:solidFill>
                <a:latin typeface="Arial" panose="020B0604020202020204" pitchFamily="34" charset="0"/>
                <a:cs typeface="Arial" panose="020B0604020202020204" pitchFamily="34" charset="0"/>
              </a:rPr>
              <a:t>Impact of increasing longevity</a:t>
            </a:r>
            <a:r>
              <a:rPr lang="en-US" sz="1400" dirty="0" smtClean="0">
                <a:solidFill>
                  <a:srgbClr val="C00000"/>
                </a:solidFill>
                <a:latin typeface="Arial" panose="020B0604020202020204" pitchFamily="34" charset="0"/>
                <a:cs typeface="Arial" panose="020B0604020202020204" pitchFamily="34" charset="0"/>
              </a:rPr>
              <a:t>:</a:t>
            </a:r>
          </a:p>
          <a:p>
            <a:pPr marL="285750" indent="-285750">
              <a:buClr>
                <a:srgbClr val="C00000"/>
              </a:buClr>
              <a:buFont typeface="Wingdings" panose="05000000000000000000" pitchFamily="2" charset="2"/>
              <a:buChar char="§"/>
            </a:pPr>
            <a:r>
              <a:rPr lang="en-US" sz="1400" b="1" dirty="0" smtClean="0">
                <a:latin typeface="Arial" panose="020B0604020202020204" pitchFamily="34" charset="0"/>
                <a:cs typeface="Arial" panose="020B0604020202020204" pitchFamily="34" charset="0"/>
              </a:rPr>
              <a:t>Post-retiral needs</a:t>
            </a:r>
          </a:p>
          <a:p>
            <a:pPr marL="285750" indent="-285750">
              <a:buClr>
                <a:srgbClr val="C00000"/>
              </a:buClr>
              <a:buFont typeface="Wingdings" panose="05000000000000000000" pitchFamily="2" charset="2"/>
              <a:buChar char="§"/>
            </a:pPr>
            <a:r>
              <a:rPr lang="en-US" sz="1400" b="1" dirty="0" smtClean="0">
                <a:latin typeface="Arial" panose="020B0604020202020204" pitchFamily="34" charset="0"/>
                <a:cs typeface="Arial" panose="020B0604020202020204" pitchFamily="34" charset="0"/>
              </a:rPr>
              <a:t>Workforce</a:t>
            </a:r>
            <a:r>
              <a:rPr lang="en-US" sz="1400" dirty="0" smtClean="0">
                <a:latin typeface="Arial" panose="020B0604020202020204" pitchFamily="34" charset="0"/>
                <a:cs typeface="Arial" panose="020B0604020202020204" pitchFamily="34" charset="0"/>
              </a:rPr>
              <a:t> </a:t>
            </a:r>
            <a:endParaRPr lang="en-US" sz="1400" b="1" dirty="0" smtClean="0">
              <a:latin typeface="Arial" panose="020B0604020202020204" pitchFamily="34" charset="0"/>
              <a:cs typeface="Arial" panose="020B0604020202020204" pitchFamily="34" charset="0"/>
            </a:endParaRPr>
          </a:p>
          <a:p>
            <a:pPr marL="742950" lvl="1" indent="-285750">
              <a:buClr>
                <a:srgbClr val="C00000"/>
              </a:buClr>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On </a:t>
            </a:r>
            <a:r>
              <a:rPr lang="en-US" sz="1400" dirty="0">
                <a:latin typeface="Arial" panose="020B0604020202020204" pitchFamily="34" charset="0"/>
                <a:cs typeface="Arial" panose="020B0604020202020204" pitchFamily="34" charset="0"/>
              </a:rPr>
              <a:t>younger </a:t>
            </a:r>
            <a:r>
              <a:rPr lang="en-US" sz="1400" dirty="0" smtClean="0">
                <a:latin typeface="Arial" panose="020B0604020202020204" pitchFamily="34" charset="0"/>
                <a:cs typeface="Arial" panose="020B0604020202020204" pitchFamily="34" charset="0"/>
              </a:rPr>
              <a:t>workers </a:t>
            </a:r>
            <a:endParaRPr lang="en-US" sz="1400" dirty="0">
              <a:latin typeface="Arial" panose="020B0604020202020204" pitchFamily="34" charset="0"/>
              <a:cs typeface="Arial" panose="020B0604020202020204" pitchFamily="34" charset="0"/>
            </a:endParaRPr>
          </a:p>
          <a:p>
            <a:pPr marL="742950" lvl="1" indent="-285750">
              <a:buClr>
                <a:srgbClr val="C00000"/>
              </a:buClr>
              <a:buFont typeface="Wingdings" panose="05000000000000000000" pitchFamily="2" charset="2"/>
              <a:buChar char="§"/>
            </a:pPr>
            <a:r>
              <a:rPr lang="en-US" sz="1400" dirty="0">
                <a:latin typeface="Arial" panose="020B0604020202020204" pitchFamily="34" charset="0"/>
                <a:cs typeface="Arial" panose="020B0604020202020204" pitchFamily="34" charset="0"/>
              </a:rPr>
              <a:t>Overall employee engagement </a:t>
            </a:r>
          </a:p>
          <a:p>
            <a:pPr marL="742950" lvl="1" indent="-285750">
              <a:buClr>
                <a:srgbClr val="C00000"/>
              </a:buClr>
              <a:buFont typeface="Wingdings" panose="05000000000000000000" pitchFamily="2" charset="2"/>
              <a:buChar char="§"/>
            </a:pPr>
            <a:r>
              <a:rPr lang="en-US" sz="1400" dirty="0">
                <a:latin typeface="Arial" panose="020B0604020202020204" pitchFamily="34" charset="0"/>
                <a:cs typeface="Arial" panose="020B0604020202020204" pitchFamily="34" charset="0"/>
              </a:rPr>
              <a:t>Entrepreneurial </a:t>
            </a:r>
            <a:r>
              <a:rPr lang="en-US" sz="1400" dirty="0" smtClean="0">
                <a:latin typeface="Arial" panose="020B0604020202020204" pitchFamily="34" charset="0"/>
                <a:cs typeface="Arial" panose="020B0604020202020204" pitchFamily="34" charset="0"/>
              </a:rPr>
              <a:t>efforts</a:t>
            </a:r>
          </a:p>
          <a:p>
            <a:pPr marL="285750" indent="-285750">
              <a:buClr>
                <a:srgbClr val="C00000"/>
              </a:buClr>
              <a:buFont typeface="Wingdings" panose="05000000000000000000" pitchFamily="2" charset="2"/>
              <a:buChar char="§"/>
            </a:pPr>
            <a:r>
              <a:rPr lang="en-US" sz="1400" b="1" dirty="0" smtClean="0">
                <a:latin typeface="Arial" panose="020B0604020202020204" pitchFamily="34" charset="0"/>
                <a:cs typeface="Arial" panose="020B0604020202020204" pitchFamily="34" charset="0"/>
              </a:rPr>
              <a:t>Family</a:t>
            </a:r>
          </a:p>
          <a:p>
            <a:pPr marL="285750" indent="-285750">
              <a:buClr>
                <a:srgbClr val="C00000"/>
              </a:buClr>
              <a:buFont typeface="Wingdings" panose="05000000000000000000" pitchFamily="2" charset="2"/>
              <a:buChar char="§"/>
            </a:pPr>
            <a:r>
              <a:rPr lang="en-US" sz="1400" b="1" dirty="0" smtClean="0">
                <a:latin typeface="Arial" panose="020B0604020202020204" pitchFamily="34" charset="0"/>
                <a:cs typeface="Arial" panose="020B0604020202020204" pitchFamily="34" charset="0"/>
              </a:rPr>
              <a:t>Ethical, </a:t>
            </a:r>
            <a:r>
              <a:rPr lang="en-US" sz="1400" dirty="0" smtClean="0">
                <a:latin typeface="Arial" panose="020B0604020202020204" pitchFamily="34" charset="0"/>
                <a:cs typeface="Arial" panose="020B0604020202020204" pitchFamily="34" charset="0"/>
              </a:rPr>
              <a:t>including strain on natural resources</a:t>
            </a:r>
          </a:p>
        </p:txBody>
      </p:sp>
      <p:grpSp>
        <p:nvGrpSpPr>
          <p:cNvPr id="26" name="Group 25"/>
          <p:cNvGrpSpPr/>
          <p:nvPr/>
        </p:nvGrpSpPr>
        <p:grpSpPr>
          <a:xfrm>
            <a:off x="0" y="31532"/>
            <a:ext cx="9144003" cy="6810701"/>
            <a:chOff x="-1" y="15766"/>
            <a:chExt cx="9144003" cy="6810701"/>
          </a:xfrm>
        </p:grpSpPr>
        <p:sp>
          <p:nvSpPr>
            <p:cNvPr id="27" name="Rectangle 26"/>
            <p:cNvSpPr/>
            <p:nvPr/>
          </p:nvSpPr>
          <p:spPr>
            <a:xfrm>
              <a:off x="0" y="15766"/>
              <a:ext cx="9144000" cy="4876800"/>
            </a:xfrm>
            <a:prstGeom prst="rect">
              <a:avLst/>
            </a:prstGeom>
            <a:solidFill>
              <a:schemeClr val="bg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0" y="5132952"/>
              <a:ext cx="9144000" cy="1693515"/>
            </a:xfrm>
            <a:prstGeom prst="rect">
              <a:avLst/>
            </a:prstGeom>
            <a:solidFill>
              <a:schemeClr val="bg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1" y="4885123"/>
              <a:ext cx="804607" cy="316736"/>
            </a:xfrm>
            <a:prstGeom prst="rect">
              <a:avLst/>
            </a:prstGeom>
            <a:solidFill>
              <a:schemeClr val="bg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30" name="Rectangle 29"/>
            <p:cNvSpPr/>
            <p:nvPr/>
          </p:nvSpPr>
          <p:spPr>
            <a:xfrm>
              <a:off x="2819400" y="4854575"/>
              <a:ext cx="6324602" cy="307795"/>
            </a:xfrm>
            <a:prstGeom prst="rect">
              <a:avLst/>
            </a:prstGeom>
            <a:solidFill>
              <a:schemeClr val="bg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grpSp>
      <p:sp>
        <p:nvSpPr>
          <p:cNvPr id="31" name="Rectangle 30"/>
          <p:cNvSpPr/>
          <p:nvPr/>
        </p:nvSpPr>
        <p:spPr>
          <a:xfrm>
            <a:off x="783592" y="4879430"/>
            <a:ext cx="2407664" cy="26627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p:cNvGrpSpPr/>
          <p:nvPr/>
        </p:nvGrpSpPr>
        <p:grpSpPr>
          <a:xfrm>
            <a:off x="1169215" y="1296145"/>
            <a:ext cx="6844098" cy="3094554"/>
            <a:chOff x="1169215" y="1296145"/>
            <a:chExt cx="6844098" cy="3094554"/>
          </a:xfrm>
        </p:grpSpPr>
        <p:grpSp>
          <p:nvGrpSpPr>
            <p:cNvPr id="37" name="Group 36"/>
            <p:cNvGrpSpPr/>
            <p:nvPr/>
          </p:nvGrpSpPr>
          <p:grpSpPr>
            <a:xfrm>
              <a:off x="1169215" y="1296145"/>
              <a:ext cx="6844098" cy="3094554"/>
              <a:chOff x="1401665" y="1296145"/>
              <a:chExt cx="6844098" cy="3094554"/>
            </a:xfrm>
          </p:grpSpPr>
          <p:sp>
            <p:nvSpPr>
              <p:cNvPr id="46" name="Rounded Rectangular Callout 45"/>
              <p:cNvSpPr/>
              <p:nvPr/>
            </p:nvSpPr>
            <p:spPr>
              <a:xfrm>
                <a:off x="1401665" y="1296145"/>
                <a:ext cx="6609070" cy="3094554"/>
              </a:xfrm>
              <a:prstGeom prst="wedgeRoundRectCallout">
                <a:avLst>
                  <a:gd name="adj1" fmla="val -22870"/>
                  <a:gd name="adj2" fmla="val 57783"/>
                  <a:gd name="adj3" fmla="val 16667"/>
                </a:avLst>
              </a:prstGeom>
              <a:solidFill>
                <a:schemeClr val="bg1"/>
              </a:solidFill>
              <a:ln>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7" name="Rectangle 46"/>
              <p:cNvSpPr/>
              <p:nvPr/>
            </p:nvSpPr>
            <p:spPr>
              <a:xfrm>
                <a:off x="1720113" y="1601135"/>
                <a:ext cx="6525650" cy="369332"/>
              </a:xfrm>
              <a:prstGeom prst="rect">
                <a:avLst/>
              </a:prstGeom>
            </p:spPr>
            <p:txBody>
              <a:bodyPr wrap="square">
                <a:spAutoFit/>
              </a:bodyPr>
              <a:lstStyle/>
              <a:p>
                <a:pPr>
                  <a:buClr>
                    <a:srgbClr val="C00000"/>
                  </a:buClr>
                </a:pPr>
                <a:r>
                  <a:rPr lang="en-US" b="1" dirty="0">
                    <a:solidFill>
                      <a:srgbClr val="C00000"/>
                    </a:solidFill>
                    <a:latin typeface="Arial" panose="020B0604020202020204" pitchFamily="34" charset="0"/>
                    <a:cs typeface="Arial" panose="020B0604020202020204" pitchFamily="34" charset="0"/>
                  </a:rPr>
                  <a:t>Post-retiral </a:t>
                </a:r>
                <a:r>
                  <a:rPr lang="en-US" b="1" dirty="0" smtClean="0">
                    <a:solidFill>
                      <a:srgbClr val="C00000"/>
                    </a:solidFill>
                    <a:latin typeface="Arial" panose="020B0604020202020204" pitchFamily="34" charset="0"/>
                    <a:cs typeface="Arial" panose="020B0604020202020204" pitchFamily="34" charset="0"/>
                  </a:rPr>
                  <a:t>needs - focus of today’s discussion</a:t>
                </a:r>
              </a:p>
            </p:txBody>
          </p:sp>
        </p:grpSp>
        <p:sp>
          <p:nvSpPr>
            <p:cNvPr id="39" name="Rectangle 38"/>
            <p:cNvSpPr/>
            <p:nvPr/>
          </p:nvSpPr>
          <p:spPr>
            <a:xfrm>
              <a:off x="1655205" y="2711668"/>
              <a:ext cx="2162558" cy="923330"/>
            </a:xfrm>
            <a:prstGeom prst="rect">
              <a:avLst/>
            </a:prstGeom>
          </p:spPr>
          <p:txBody>
            <a:bodyPr wrap="square">
              <a:spAutoFit/>
            </a:bodyPr>
            <a:lstStyle/>
            <a:p>
              <a:r>
                <a:rPr lang="en-US" b="1" dirty="0" smtClean="0">
                  <a:solidFill>
                    <a:srgbClr val="C00000"/>
                  </a:solidFill>
                  <a:latin typeface="Arial" panose="020B0604020202020204" pitchFamily="34" charset="0"/>
                  <a:cs typeface="Arial" panose="020B0604020202020204" pitchFamily="34" charset="0"/>
                </a:rPr>
                <a:t>Three pillars of retirement provision</a:t>
              </a:r>
              <a:endParaRPr lang="en-US" b="1" dirty="0">
                <a:solidFill>
                  <a:srgbClr val="C00000"/>
                </a:solidFill>
                <a:latin typeface="Arial" panose="020B0604020202020204" pitchFamily="34" charset="0"/>
                <a:cs typeface="Arial" panose="020B0604020202020204" pitchFamily="34" charset="0"/>
              </a:endParaRPr>
            </a:p>
          </p:txBody>
        </p:sp>
        <p:sp>
          <p:nvSpPr>
            <p:cNvPr id="40" name="Left Brace 39"/>
            <p:cNvSpPr/>
            <p:nvPr/>
          </p:nvSpPr>
          <p:spPr>
            <a:xfrm>
              <a:off x="3352800" y="2331840"/>
              <a:ext cx="518071" cy="1782960"/>
            </a:xfrm>
            <a:prstGeom prst="leftBrace">
              <a:avLst/>
            </a:prstGeom>
            <a:ln w="3175">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2" name="Picture 41"/>
            <p:cNvPicPr>
              <a:picLocks noChangeAspect="1"/>
            </p:cNvPicPr>
            <p:nvPr/>
          </p:nvPicPr>
          <p:blipFill>
            <a:blip r:embed="rId6"/>
            <a:stretch>
              <a:fillRect/>
            </a:stretch>
          </p:blipFill>
          <p:spPr>
            <a:xfrm>
              <a:off x="3752943" y="1992686"/>
              <a:ext cx="3709323" cy="2289705"/>
            </a:xfrm>
            <a:prstGeom prst="rect">
              <a:avLst/>
            </a:prstGeom>
          </p:spPr>
        </p:pic>
      </p:grpSp>
    </p:spTree>
    <p:extLst>
      <p:ext uri="{BB962C8B-B14F-4D97-AF65-F5344CB8AC3E}">
        <p14:creationId xmlns:p14="http://schemas.microsoft.com/office/powerpoint/2010/main" val="759251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a:xfrm>
            <a:off x="6934200" y="6492875"/>
            <a:ext cx="2133600" cy="365125"/>
          </a:xfrm>
        </p:spPr>
        <p:txBody>
          <a:bodyPr/>
          <a:lstStyle/>
          <a:p>
            <a:fld id="{1A13C416-6B76-4DFF-BC13-59A396451C72}" type="slidenum">
              <a:rPr lang="en-US" smtClean="0"/>
              <a:pPr/>
              <a:t>6</a:t>
            </a:fld>
            <a:endParaRPr lang="en-US" dirty="0"/>
          </a:p>
        </p:txBody>
      </p:sp>
      <p:sp>
        <p:nvSpPr>
          <p:cNvPr id="7" name="Text Placeholder 1"/>
          <p:cNvSpPr txBox="1">
            <a:spLocks/>
          </p:cNvSpPr>
          <p:nvPr/>
        </p:nvSpPr>
        <p:spPr>
          <a:xfrm>
            <a:off x="304800" y="304800"/>
            <a:ext cx="7924800" cy="609600"/>
          </a:xfrm>
          <a:prstGeom prst="rect">
            <a:avLst/>
          </a:prstGeom>
        </p:spPr>
        <p:txBody>
          <a:bodyPr/>
          <a:lstStyle/>
          <a:p>
            <a:pPr marL="342900" lvl="0" indent="-342900" eaLnBrk="0" fontAlgn="base" hangingPunct="0">
              <a:spcBef>
                <a:spcPct val="20000"/>
              </a:spcBef>
              <a:spcAft>
                <a:spcPct val="0"/>
              </a:spcAft>
              <a:defRPr/>
            </a:pPr>
            <a:r>
              <a:rPr lang="en-US" sz="3200" b="1" dirty="0" smtClean="0">
                <a:solidFill>
                  <a:schemeClr val="tx2"/>
                </a:solidFill>
                <a:latin typeface="Garamond" pitchFamily="18" charset="0"/>
              </a:rPr>
              <a:t>Provision for p</a:t>
            </a:r>
            <a:r>
              <a:rPr lang="en-US" sz="3200" b="1" dirty="0">
                <a:solidFill>
                  <a:schemeClr val="tx2"/>
                </a:solidFill>
                <a:latin typeface="Garamond" pitchFamily="18" charset="0"/>
              </a:rPr>
              <a:t>ost-retiral needs </a:t>
            </a:r>
            <a:r>
              <a:rPr lang="en-US" sz="3200" b="1" dirty="0" smtClean="0">
                <a:solidFill>
                  <a:schemeClr val="tx2"/>
                </a:solidFill>
                <a:latin typeface="Garamond" pitchFamily="18" charset="0"/>
              </a:rPr>
              <a:t>- Individual</a:t>
            </a:r>
            <a:endParaRPr lang="en-US" sz="3200" b="1" dirty="0">
              <a:solidFill>
                <a:schemeClr val="tx2"/>
              </a:solidFill>
              <a:latin typeface="Garamond" pitchFamily="18" charset="0"/>
            </a:endParaRPr>
          </a:p>
        </p:txBody>
      </p:sp>
      <p:sp>
        <p:nvSpPr>
          <p:cNvPr id="26" name="Line 47"/>
          <p:cNvSpPr>
            <a:spLocks noChangeShapeType="1"/>
          </p:cNvSpPr>
          <p:nvPr/>
        </p:nvSpPr>
        <p:spPr bwMode="auto">
          <a:xfrm flipH="1">
            <a:off x="0" y="3581400"/>
            <a:ext cx="9067800" cy="12427"/>
          </a:xfrm>
          <a:prstGeom prst="line">
            <a:avLst/>
          </a:prstGeom>
          <a:noFill/>
          <a:ln w="12700">
            <a:solidFill>
              <a:schemeClr val="bg1">
                <a:lumMod val="65000"/>
              </a:schemeClr>
            </a:solidFill>
            <a:prstDash val="dash"/>
            <a:round/>
            <a:headEnd/>
            <a:tailEnd/>
          </a:ln>
        </p:spPr>
        <p:txBody>
          <a:bodyPr vert="horz" wrap="square" lIns="0" tIns="45720" rIns="91440" bIns="45720" numCol="1" anchor="ctr" anchorCtr="0" compatLnSpc="1">
            <a:prstTxWarp prst="textNoShape">
              <a:avLst/>
            </a:prstTxWarp>
          </a:bodyPr>
          <a:lstStyle/>
          <a:p>
            <a:endParaRPr lang="en-GB" dirty="0"/>
          </a:p>
        </p:txBody>
      </p:sp>
      <p:sp>
        <p:nvSpPr>
          <p:cNvPr id="24" name="Line 47"/>
          <p:cNvSpPr>
            <a:spLocks noChangeShapeType="1"/>
          </p:cNvSpPr>
          <p:nvPr/>
        </p:nvSpPr>
        <p:spPr bwMode="auto">
          <a:xfrm>
            <a:off x="4312208" y="1337945"/>
            <a:ext cx="0" cy="5520055"/>
          </a:xfrm>
          <a:prstGeom prst="line">
            <a:avLst/>
          </a:prstGeom>
          <a:noFill/>
          <a:ln w="12700">
            <a:solidFill>
              <a:schemeClr val="bg1">
                <a:lumMod val="65000"/>
              </a:schemeClr>
            </a:solidFill>
            <a:prstDash val="dash"/>
            <a:round/>
            <a:headEnd/>
            <a:tailEnd/>
          </a:ln>
        </p:spPr>
        <p:txBody>
          <a:bodyPr vert="horz" wrap="square" lIns="0" tIns="45720" rIns="91440" bIns="45720" numCol="1" anchor="ctr" anchorCtr="0" compatLnSpc="1">
            <a:prstTxWarp prst="textNoShape">
              <a:avLst/>
            </a:prstTxWarp>
          </a:bodyPr>
          <a:lstStyle/>
          <a:p>
            <a:endParaRPr lang="en-GB" dirty="0"/>
          </a:p>
        </p:txBody>
      </p:sp>
      <p:sp>
        <p:nvSpPr>
          <p:cNvPr id="32" name="Rectangle 25"/>
          <p:cNvSpPr>
            <a:spLocks noChangeArrowheads="1"/>
          </p:cNvSpPr>
          <p:nvPr/>
        </p:nvSpPr>
        <p:spPr bwMode="gray">
          <a:xfrm>
            <a:off x="632043" y="1284278"/>
            <a:ext cx="3984625" cy="315922"/>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C00000"/>
                </a:solidFill>
                <a:effectLst/>
                <a:latin typeface="Arial" pitchFamily="34" charset="0"/>
              </a:rPr>
              <a:t>Key requirements</a:t>
            </a:r>
            <a:endParaRPr kumimoji="0" lang="en-GB" sz="1800" b="0" i="0" u="none" strike="noStrike" cap="none" normalizeH="0" baseline="0" dirty="0" smtClean="0">
              <a:ln>
                <a:noFill/>
              </a:ln>
              <a:solidFill>
                <a:srgbClr val="C00000"/>
              </a:solidFill>
              <a:effectLst/>
              <a:latin typeface="Arial" pitchFamily="34" charset="0"/>
            </a:endParaRPr>
          </a:p>
        </p:txBody>
      </p:sp>
      <p:sp>
        <p:nvSpPr>
          <p:cNvPr id="33" name="Rectangle 32"/>
          <p:cNvSpPr>
            <a:spLocks noChangeArrowheads="1"/>
          </p:cNvSpPr>
          <p:nvPr/>
        </p:nvSpPr>
        <p:spPr bwMode="gray">
          <a:xfrm>
            <a:off x="134606" y="1647498"/>
            <a:ext cx="3733800" cy="1876742"/>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171450" indent="-171450" fontAlgn="base">
              <a:spcBef>
                <a:spcPct val="0"/>
              </a:spcBef>
              <a:spcAft>
                <a:spcPct val="0"/>
              </a:spcAft>
              <a:buClr>
                <a:srgbClr val="C00000"/>
              </a:buClr>
              <a:buFont typeface="Wingdings" panose="05000000000000000000" pitchFamily="2" charset="2"/>
              <a:buChar char="§"/>
            </a:pPr>
            <a:r>
              <a:rPr lang="en-US" sz="1200" dirty="0">
                <a:latin typeface="Arial" pitchFamily="34" charset="0"/>
              </a:rPr>
              <a:t>Income in retirement </a:t>
            </a:r>
          </a:p>
          <a:p>
            <a:pPr marL="171450" lvl="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Healthcare</a:t>
            </a:r>
          </a:p>
          <a:p>
            <a:pPr marL="171450" lvl="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Nursing and long-term care</a:t>
            </a:r>
          </a:p>
          <a:p>
            <a:pPr marL="171450" lvl="0" indent="-171450" fontAlgn="base">
              <a:spcBef>
                <a:spcPct val="0"/>
              </a:spcBef>
              <a:spcAft>
                <a:spcPct val="0"/>
              </a:spcAft>
              <a:buClr>
                <a:srgbClr val="C00000"/>
              </a:buClr>
              <a:buFont typeface="Wingdings" panose="05000000000000000000" pitchFamily="2" charset="2"/>
              <a:buChar char="§"/>
            </a:pPr>
            <a:r>
              <a:rPr lang="en-US" sz="1200" dirty="0">
                <a:latin typeface="Arial" pitchFamily="34" charset="0"/>
              </a:rPr>
              <a:t>Housing, </a:t>
            </a:r>
            <a:r>
              <a:rPr lang="en-US" sz="1200" dirty="0" smtClean="0">
                <a:latin typeface="Arial" pitchFamily="34" charset="0"/>
              </a:rPr>
              <a:t>mortgage </a:t>
            </a:r>
            <a:r>
              <a:rPr lang="en-US" sz="1200" dirty="0">
                <a:latin typeface="Arial" pitchFamily="34" charset="0"/>
              </a:rPr>
              <a:t>payments</a:t>
            </a:r>
            <a:endParaRPr lang="en-US" sz="1200" dirty="0" smtClean="0">
              <a:latin typeface="Arial" pitchFamily="34" charset="0"/>
            </a:endParaRPr>
          </a:p>
          <a:p>
            <a:pPr marL="171450" lvl="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Leisure &amp; travel</a:t>
            </a:r>
          </a:p>
          <a:p>
            <a:pPr marL="171450" lvl="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Children</a:t>
            </a:r>
            <a:r>
              <a:rPr lang="en-US" sz="1200" dirty="0">
                <a:latin typeface="Arial" pitchFamily="34" charset="0"/>
              </a:rPr>
              <a:t>:</a:t>
            </a:r>
          </a:p>
          <a:p>
            <a:pPr marL="628650" lvl="1" indent="-171450" fontAlgn="base">
              <a:spcBef>
                <a:spcPct val="0"/>
              </a:spcBef>
              <a:spcAft>
                <a:spcPct val="0"/>
              </a:spcAft>
              <a:buClr>
                <a:srgbClr val="C00000"/>
              </a:buClr>
              <a:buFont typeface="Wingdings" panose="05000000000000000000" pitchFamily="2" charset="2"/>
              <a:buChar char="§"/>
            </a:pPr>
            <a:r>
              <a:rPr lang="en-US" sz="1100" dirty="0">
                <a:latin typeface="Arial" pitchFamily="34" charset="0"/>
              </a:rPr>
              <a:t>Education</a:t>
            </a:r>
          </a:p>
          <a:p>
            <a:pPr marL="628650" lvl="1" indent="-171450" fontAlgn="base">
              <a:spcBef>
                <a:spcPct val="0"/>
              </a:spcBef>
              <a:spcAft>
                <a:spcPct val="0"/>
              </a:spcAft>
              <a:buClr>
                <a:srgbClr val="C00000"/>
              </a:buClr>
              <a:buFont typeface="Wingdings" panose="05000000000000000000" pitchFamily="2" charset="2"/>
              <a:buChar char="§"/>
            </a:pPr>
            <a:r>
              <a:rPr lang="en-US" sz="1100" dirty="0">
                <a:latin typeface="Arial" pitchFamily="34" charset="0"/>
              </a:rPr>
              <a:t>Estate Planning</a:t>
            </a:r>
          </a:p>
          <a:p>
            <a:pPr marL="628650" lvl="1" indent="-171450" fontAlgn="base">
              <a:spcBef>
                <a:spcPct val="0"/>
              </a:spcBef>
              <a:spcAft>
                <a:spcPct val="0"/>
              </a:spcAft>
              <a:buClr>
                <a:srgbClr val="C00000"/>
              </a:buClr>
              <a:buFont typeface="Wingdings" panose="05000000000000000000" pitchFamily="2" charset="2"/>
              <a:buChar char="§"/>
            </a:pPr>
            <a:r>
              <a:rPr lang="en-US" sz="1100" dirty="0" smtClean="0">
                <a:latin typeface="Arial" pitchFamily="34" charset="0"/>
              </a:rPr>
              <a:t>Marriage</a:t>
            </a:r>
            <a:endParaRPr lang="en-US" sz="1100" dirty="0">
              <a:latin typeface="Arial" pitchFamily="34" charset="0"/>
            </a:endParaRPr>
          </a:p>
        </p:txBody>
      </p:sp>
      <p:pic>
        <p:nvPicPr>
          <p:cNvPr id="42" name="Picture 41"/>
          <p:cNvPicPr>
            <a:picLocks noChangeAspect="1"/>
          </p:cNvPicPr>
          <p:nvPr/>
        </p:nvPicPr>
        <p:blipFill>
          <a:blip r:embed="rId3"/>
          <a:stretch>
            <a:fillRect/>
          </a:stretch>
        </p:blipFill>
        <p:spPr>
          <a:xfrm>
            <a:off x="-5856" y="1066550"/>
            <a:ext cx="867717" cy="917525"/>
          </a:xfrm>
          <a:prstGeom prst="rect">
            <a:avLst/>
          </a:prstGeom>
        </p:spPr>
      </p:pic>
      <p:sp>
        <p:nvSpPr>
          <p:cNvPr id="43" name="Rectangle 25"/>
          <p:cNvSpPr>
            <a:spLocks noChangeArrowheads="1"/>
          </p:cNvSpPr>
          <p:nvPr/>
        </p:nvSpPr>
        <p:spPr bwMode="gray">
          <a:xfrm>
            <a:off x="6934200" y="1277672"/>
            <a:ext cx="1638480" cy="354060"/>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C00000"/>
                </a:solidFill>
                <a:effectLst/>
                <a:latin typeface="Arial" pitchFamily="34" charset="0"/>
              </a:rPr>
              <a:t>Key concerns</a:t>
            </a:r>
            <a:endParaRPr kumimoji="0" lang="en-GB" sz="1800" b="0" i="0" u="none" strike="noStrike" cap="none" normalizeH="0" baseline="0" dirty="0" smtClean="0">
              <a:ln>
                <a:noFill/>
              </a:ln>
              <a:solidFill>
                <a:srgbClr val="C00000"/>
              </a:solidFill>
              <a:effectLst/>
              <a:latin typeface="Arial" pitchFamily="34" charset="0"/>
            </a:endParaRPr>
          </a:p>
        </p:txBody>
      </p:sp>
      <p:pic>
        <p:nvPicPr>
          <p:cNvPr id="48" name="Picture 47"/>
          <p:cNvPicPr>
            <a:picLocks noChangeAspect="1"/>
          </p:cNvPicPr>
          <p:nvPr/>
        </p:nvPicPr>
        <p:blipFill>
          <a:blip r:embed="rId4"/>
          <a:stretch>
            <a:fillRect/>
          </a:stretch>
        </p:blipFill>
        <p:spPr>
          <a:xfrm>
            <a:off x="8382000" y="1226059"/>
            <a:ext cx="641132" cy="602741"/>
          </a:xfrm>
          <a:prstGeom prst="rect">
            <a:avLst/>
          </a:prstGeom>
        </p:spPr>
      </p:pic>
      <p:sp>
        <p:nvSpPr>
          <p:cNvPr id="54" name="Rectangle 25"/>
          <p:cNvSpPr>
            <a:spLocks noChangeArrowheads="1"/>
          </p:cNvSpPr>
          <p:nvPr/>
        </p:nvSpPr>
        <p:spPr bwMode="gray">
          <a:xfrm>
            <a:off x="632043" y="3710213"/>
            <a:ext cx="3984625" cy="315922"/>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lvl="0" fontAlgn="base">
              <a:spcBef>
                <a:spcPct val="0"/>
              </a:spcBef>
              <a:spcAft>
                <a:spcPct val="0"/>
              </a:spcAft>
            </a:pPr>
            <a:r>
              <a:rPr lang="en-GB" sz="1600" b="1" dirty="0">
                <a:solidFill>
                  <a:srgbClr val="C00000"/>
                </a:solidFill>
                <a:latin typeface="Arial" pitchFamily="34" charset="0"/>
              </a:rPr>
              <a:t>Key </a:t>
            </a:r>
            <a:r>
              <a:rPr lang="en-GB" sz="1600" b="1" dirty="0" smtClean="0">
                <a:solidFill>
                  <a:srgbClr val="C00000"/>
                </a:solidFill>
                <a:latin typeface="Arial" pitchFamily="34" charset="0"/>
              </a:rPr>
              <a:t>risks</a:t>
            </a:r>
            <a:endParaRPr lang="en-GB" sz="1600" b="1" dirty="0">
              <a:solidFill>
                <a:srgbClr val="C00000"/>
              </a:solidFill>
              <a:latin typeface="Arial" pitchFamily="34" charset="0"/>
            </a:endParaRPr>
          </a:p>
        </p:txBody>
      </p:sp>
      <p:sp>
        <p:nvSpPr>
          <p:cNvPr id="55" name="Rectangle 54"/>
          <p:cNvSpPr>
            <a:spLocks noChangeArrowheads="1"/>
          </p:cNvSpPr>
          <p:nvPr/>
        </p:nvSpPr>
        <p:spPr bwMode="gray">
          <a:xfrm>
            <a:off x="134606" y="4020875"/>
            <a:ext cx="3733800" cy="1876742"/>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171450" lvl="0" indent="-171450" fontAlgn="base">
              <a:spcBef>
                <a:spcPct val="0"/>
              </a:spcBef>
              <a:spcAft>
                <a:spcPct val="0"/>
              </a:spcAft>
              <a:buClr>
                <a:srgbClr val="C00000"/>
              </a:buClr>
              <a:buFont typeface="Wingdings" panose="05000000000000000000" pitchFamily="2" charset="2"/>
              <a:buChar char="§"/>
            </a:pPr>
            <a:r>
              <a:rPr lang="en-US" sz="1200" dirty="0">
                <a:solidFill>
                  <a:prstClr val="black"/>
                </a:solidFill>
                <a:latin typeface="Arial" pitchFamily="34" charset="0"/>
              </a:rPr>
              <a:t>High </a:t>
            </a:r>
            <a:r>
              <a:rPr lang="en-US" sz="1200" dirty="0" smtClean="0">
                <a:solidFill>
                  <a:prstClr val="black"/>
                </a:solidFill>
                <a:latin typeface="Arial" pitchFamily="34" charset="0"/>
              </a:rPr>
              <a:t>inflation – retail/medical</a:t>
            </a:r>
            <a:endParaRPr lang="en-US" sz="1200" dirty="0">
              <a:solidFill>
                <a:prstClr val="black"/>
              </a:solidFill>
              <a:latin typeface="Arial" pitchFamily="34" charset="0"/>
            </a:endParaRPr>
          </a:p>
          <a:p>
            <a:pPr marL="171450" lvl="0" indent="-171450" fontAlgn="base">
              <a:spcBef>
                <a:spcPct val="0"/>
              </a:spcBef>
              <a:spcAft>
                <a:spcPct val="0"/>
              </a:spcAft>
              <a:buClr>
                <a:srgbClr val="C00000"/>
              </a:buClr>
              <a:buFont typeface="Wingdings" panose="05000000000000000000" pitchFamily="2" charset="2"/>
              <a:buChar char="§"/>
            </a:pPr>
            <a:r>
              <a:rPr lang="en-US" sz="1200" dirty="0">
                <a:solidFill>
                  <a:prstClr val="black"/>
                </a:solidFill>
                <a:latin typeface="Arial" pitchFamily="34" charset="0"/>
              </a:rPr>
              <a:t>Interest rates and market returns</a:t>
            </a:r>
          </a:p>
          <a:p>
            <a:pPr marL="171450" lvl="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Increase in medical </a:t>
            </a:r>
            <a:r>
              <a:rPr lang="en-US" sz="1200" dirty="0">
                <a:solidFill>
                  <a:prstClr val="black"/>
                </a:solidFill>
                <a:latin typeface="Arial" pitchFamily="34" charset="0"/>
              </a:rPr>
              <a:t>expenditure as longevity </a:t>
            </a:r>
            <a:r>
              <a:rPr lang="en-US" sz="1200" dirty="0" smtClean="0">
                <a:solidFill>
                  <a:prstClr val="black"/>
                </a:solidFill>
                <a:latin typeface="Arial" pitchFamily="34" charset="0"/>
              </a:rPr>
              <a:t>increases</a:t>
            </a:r>
          </a:p>
          <a:p>
            <a:pPr marL="171450" lvl="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Unexpected </a:t>
            </a:r>
            <a:r>
              <a:rPr lang="en-US" sz="1200" dirty="0">
                <a:solidFill>
                  <a:prstClr val="black"/>
                </a:solidFill>
                <a:latin typeface="Arial" pitchFamily="34" charset="0"/>
              </a:rPr>
              <a:t>changes in retirement:</a:t>
            </a:r>
          </a:p>
          <a:p>
            <a:pPr marL="628650" lvl="1" indent="-171450" fontAlgn="base">
              <a:spcBef>
                <a:spcPct val="0"/>
              </a:spcBef>
              <a:spcAft>
                <a:spcPct val="0"/>
              </a:spcAft>
              <a:buClr>
                <a:srgbClr val="C00000"/>
              </a:buClr>
              <a:buFont typeface="Wingdings" panose="05000000000000000000" pitchFamily="2" charset="2"/>
              <a:buChar char="§"/>
            </a:pPr>
            <a:r>
              <a:rPr lang="en-US" sz="1100" dirty="0">
                <a:solidFill>
                  <a:prstClr val="black"/>
                </a:solidFill>
                <a:latin typeface="Arial" pitchFamily="34" charset="0"/>
              </a:rPr>
              <a:t>Fraud/theft</a:t>
            </a:r>
          </a:p>
          <a:p>
            <a:pPr marL="628650" lvl="1" indent="-171450" fontAlgn="base">
              <a:spcBef>
                <a:spcPct val="0"/>
              </a:spcBef>
              <a:spcAft>
                <a:spcPct val="0"/>
              </a:spcAft>
              <a:buClr>
                <a:srgbClr val="C00000"/>
              </a:buClr>
              <a:buFont typeface="Wingdings" panose="05000000000000000000" pitchFamily="2" charset="2"/>
              <a:buChar char="§"/>
            </a:pPr>
            <a:r>
              <a:rPr lang="en-US" sz="1100" dirty="0">
                <a:solidFill>
                  <a:prstClr val="black"/>
                </a:solidFill>
                <a:latin typeface="Arial" pitchFamily="34" charset="0"/>
              </a:rPr>
              <a:t>Home repair</a:t>
            </a:r>
          </a:p>
          <a:p>
            <a:pPr marL="628650" lvl="1" indent="-171450" fontAlgn="base">
              <a:spcBef>
                <a:spcPct val="0"/>
              </a:spcBef>
              <a:spcAft>
                <a:spcPct val="0"/>
              </a:spcAft>
              <a:buClr>
                <a:srgbClr val="C00000"/>
              </a:buClr>
              <a:buFont typeface="Wingdings" panose="05000000000000000000" pitchFamily="2" charset="2"/>
              <a:buChar char="§"/>
            </a:pPr>
            <a:r>
              <a:rPr lang="en-US" sz="1100" dirty="0">
                <a:solidFill>
                  <a:prstClr val="black"/>
                </a:solidFill>
                <a:latin typeface="Arial" pitchFamily="34" charset="0"/>
              </a:rPr>
              <a:t>Family </a:t>
            </a:r>
            <a:r>
              <a:rPr lang="en-US" sz="1100" dirty="0" smtClean="0">
                <a:solidFill>
                  <a:prstClr val="black"/>
                </a:solidFill>
                <a:latin typeface="Arial" pitchFamily="34" charset="0"/>
              </a:rPr>
              <a:t>support</a:t>
            </a:r>
          </a:p>
          <a:p>
            <a:pPr marL="628650" lvl="1" indent="-171450" fontAlgn="base">
              <a:spcBef>
                <a:spcPct val="0"/>
              </a:spcBef>
              <a:spcAft>
                <a:spcPct val="0"/>
              </a:spcAft>
              <a:buClr>
                <a:srgbClr val="C00000"/>
              </a:buClr>
              <a:buFont typeface="Wingdings" panose="05000000000000000000" pitchFamily="2" charset="2"/>
              <a:buChar char="§"/>
            </a:pPr>
            <a:r>
              <a:rPr lang="en-US" sz="1100" dirty="0" smtClean="0">
                <a:solidFill>
                  <a:prstClr val="black"/>
                </a:solidFill>
                <a:latin typeface="Arial" pitchFamily="34" charset="0"/>
              </a:rPr>
              <a:t>Widowhood</a:t>
            </a:r>
          </a:p>
        </p:txBody>
      </p:sp>
      <p:pic>
        <p:nvPicPr>
          <p:cNvPr id="58" name="Picture 57"/>
          <p:cNvPicPr>
            <a:picLocks noChangeAspect="1"/>
          </p:cNvPicPr>
          <p:nvPr/>
        </p:nvPicPr>
        <p:blipFill>
          <a:blip r:embed="rId5"/>
          <a:stretch>
            <a:fillRect/>
          </a:stretch>
        </p:blipFill>
        <p:spPr>
          <a:xfrm>
            <a:off x="197944" y="3612436"/>
            <a:ext cx="481842" cy="665666"/>
          </a:xfrm>
          <a:prstGeom prst="rect">
            <a:avLst/>
          </a:prstGeom>
        </p:spPr>
      </p:pic>
      <p:sp>
        <p:nvSpPr>
          <p:cNvPr id="59" name="Rectangle 25"/>
          <p:cNvSpPr>
            <a:spLocks noChangeArrowheads="1"/>
          </p:cNvSpPr>
          <p:nvPr/>
        </p:nvSpPr>
        <p:spPr bwMode="gray">
          <a:xfrm>
            <a:off x="6934200" y="3716348"/>
            <a:ext cx="1638480" cy="354060"/>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lvl="0" fontAlgn="base">
              <a:spcBef>
                <a:spcPct val="0"/>
              </a:spcBef>
              <a:spcAft>
                <a:spcPct val="0"/>
              </a:spcAft>
            </a:pPr>
            <a:r>
              <a:rPr lang="en-GB" sz="1600" b="1" dirty="0" smtClean="0">
                <a:solidFill>
                  <a:srgbClr val="C00000"/>
                </a:solidFill>
                <a:latin typeface="Arial" pitchFamily="34" charset="0"/>
              </a:rPr>
              <a:t>Financing </a:t>
            </a:r>
            <a:endParaRPr lang="en-GB" sz="1600" b="1" dirty="0">
              <a:solidFill>
                <a:srgbClr val="C00000"/>
              </a:solidFill>
              <a:latin typeface="Arial" pitchFamily="34" charset="0"/>
            </a:endParaRPr>
          </a:p>
        </p:txBody>
      </p:sp>
      <p:pic>
        <p:nvPicPr>
          <p:cNvPr id="70" name="Picture 69"/>
          <p:cNvPicPr>
            <a:picLocks noChangeAspect="1"/>
          </p:cNvPicPr>
          <p:nvPr/>
        </p:nvPicPr>
        <p:blipFill rotWithShape="1">
          <a:blip r:embed="rId6"/>
          <a:srcRect l="6144" t="10391" r="10529" b="36797"/>
          <a:stretch/>
        </p:blipFill>
        <p:spPr>
          <a:xfrm>
            <a:off x="8161231" y="3649778"/>
            <a:ext cx="677969" cy="428191"/>
          </a:xfrm>
          <a:prstGeom prst="rect">
            <a:avLst/>
          </a:prstGeom>
        </p:spPr>
      </p:pic>
      <p:sp>
        <p:nvSpPr>
          <p:cNvPr id="49" name="Rectangle 18"/>
          <p:cNvSpPr>
            <a:spLocks noChangeArrowheads="1"/>
          </p:cNvSpPr>
          <p:nvPr/>
        </p:nvSpPr>
        <p:spPr bwMode="gray">
          <a:xfrm>
            <a:off x="4495800" y="1627705"/>
            <a:ext cx="4724400" cy="1876742"/>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171450" indent="-171450" fontAlgn="base">
              <a:spcBef>
                <a:spcPct val="0"/>
              </a:spcBef>
              <a:spcAft>
                <a:spcPct val="0"/>
              </a:spcAft>
              <a:buClr>
                <a:srgbClr val="C00000"/>
              </a:buClr>
              <a:buFont typeface="Wingdings" panose="05000000000000000000" pitchFamily="2" charset="2"/>
              <a:buChar char="§"/>
            </a:pPr>
            <a:r>
              <a:rPr lang="en-US" sz="1200" dirty="0">
                <a:solidFill>
                  <a:prstClr val="black"/>
                </a:solidFill>
                <a:latin typeface="Arial" pitchFamily="34" charset="0"/>
              </a:rPr>
              <a:t>Changing family structures</a:t>
            </a:r>
          </a:p>
          <a:p>
            <a:pPr marL="171450" lvl="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Financial </a:t>
            </a:r>
            <a:r>
              <a:rPr lang="en-US" sz="1200" dirty="0">
                <a:latin typeface="Arial" pitchFamily="34" charset="0"/>
              </a:rPr>
              <a:t>literacy - </a:t>
            </a:r>
            <a:r>
              <a:rPr lang="en-US" sz="1200" dirty="0" smtClean="0">
                <a:latin typeface="Arial" pitchFamily="34" charset="0"/>
              </a:rPr>
              <a:t>gaps </a:t>
            </a:r>
            <a:r>
              <a:rPr lang="en-US" sz="1200" dirty="0">
                <a:latin typeface="Arial" pitchFamily="34" charset="0"/>
              </a:rPr>
              <a:t>in knowledge </a:t>
            </a:r>
            <a:r>
              <a:rPr lang="en-US" sz="1200" dirty="0" smtClean="0">
                <a:latin typeface="Arial" pitchFamily="34" charset="0"/>
              </a:rPr>
              <a:t>persist</a:t>
            </a:r>
            <a:endParaRPr lang="en-US" sz="1200" dirty="0">
              <a:latin typeface="Arial" pitchFamily="34" charset="0"/>
            </a:endParaRPr>
          </a:p>
          <a:p>
            <a:pPr marL="628650" lvl="1" indent="-171450" fontAlgn="base">
              <a:spcBef>
                <a:spcPct val="0"/>
              </a:spcBef>
              <a:spcAft>
                <a:spcPct val="0"/>
              </a:spcAft>
              <a:buClr>
                <a:srgbClr val="C00000"/>
              </a:buClr>
              <a:buFont typeface="Wingdings" panose="05000000000000000000" pitchFamily="2" charset="2"/>
              <a:buChar char="§"/>
            </a:pPr>
            <a:r>
              <a:rPr lang="en-US" sz="1100" dirty="0" smtClean="0">
                <a:latin typeface="Arial" pitchFamily="34" charset="0"/>
              </a:rPr>
              <a:t>Planning </a:t>
            </a:r>
            <a:r>
              <a:rPr lang="en-US" sz="1100" dirty="0">
                <a:latin typeface="Arial" pitchFamily="34" charset="0"/>
              </a:rPr>
              <a:t>horizons are too </a:t>
            </a:r>
            <a:r>
              <a:rPr lang="en-US" sz="1100" dirty="0" smtClean="0">
                <a:latin typeface="Arial" pitchFamily="34" charset="0"/>
              </a:rPr>
              <a:t>short</a:t>
            </a:r>
          </a:p>
          <a:p>
            <a:pPr marL="628650" lvl="1" indent="-171450" fontAlgn="base">
              <a:spcBef>
                <a:spcPct val="0"/>
              </a:spcBef>
              <a:spcAft>
                <a:spcPct val="0"/>
              </a:spcAft>
              <a:buClr>
                <a:srgbClr val="C00000"/>
              </a:buClr>
              <a:buFont typeface="Wingdings" panose="05000000000000000000" pitchFamily="2" charset="2"/>
              <a:buChar char="§"/>
            </a:pPr>
            <a:r>
              <a:rPr lang="en-US" sz="1100" dirty="0">
                <a:solidFill>
                  <a:prstClr val="black"/>
                </a:solidFill>
                <a:latin typeface="Arial" pitchFamily="34" charset="0"/>
              </a:rPr>
              <a:t>Determining a suitable Net Replacement Ratio </a:t>
            </a:r>
          </a:p>
          <a:p>
            <a:pPr marL="628650" lvl="1" indent="-171450" fontAlgn="base">
              <a:spcBef>
                <a:spcPct val="0"/>
              </a:spcBef>
              <a:spcAft>
                <a:spcPct val="0"/>
              </a:spcAft>
              <a:buClr>
                <a:srgbClr val="C00000"/>
              </a:buClr>
              <a:buFont typeface="Wingdings" panose="05000000000000000000" pitchFamily="2" charset="2"/>
              <a:buChar char="§"/>
            </a:pPr>
            <a:r>
              <a:rPr lang="en-US" sz="1100" dirty="0" smtClean="0">
                <a:latin typeface="Arial" pitchFamily="34" charset="0"/>
              </a:rPr>
              <a:t>Few </a:t>
            </a:r>
            <a:r>
              <a:rPr lang="en-US" sz="1100" dirty="0">
                <a:latin typeface="Arial" pitchFamily="34" charset="0"/>
              </a:rPr>
              <a:t>buy annuities to provide </a:t>
            </a:r>
            <a:r>
              <a:rPr lang="en-US" sz="1100" dirty="0" smtClean="0">
                <a:latin typeface="Arial" pitchFamily="34" charset="0"/>
              </a:rPr>
              <a:t>guaranteed lifetime </a:t>
            </a:r>
            <a:r>
              <a:rPr lang="en-US" sz="1100" dirty="0">
                <a:latin typeface="Arial" pitchFamily="34" charset="0"/>
              </a:rPr>
              <a:t>income </a:t>
            </a:r>
          </a:p>
          <a:p>
            <a:pPr marL="628650" lvl="1" indent="-171450" fontAlgn="base">
              <a:spcBef>
                <a:spcPct val="0"/>
              </a:spcBef>
              <a:spcAft>
                <a:spcPct val="0"/>
              </a:spcAft>
              <a:buClr>
                <a:srgbClr val="C00000"/>
              </a:buClr>
              <a:buFont typeface="Wingdings" panose="05000000000000000000" pitchFamily="2" charset="2"/>
              <a:buChar char="§"/>
            </a:pPr>
            <a:r>
              <a:rPr lang="en-US" sz="1100" dirty="0" smtClean="0">
                <a:latin typeface="Arial" pitchFamily="34" charset="0"/>
              </a:rPr>
              <a:t>Few </a:t>
            </a:r>
            <a:r>
              <a:rPr lang="en-US" sz="1100" dirty="0">
                <a:latin typeface="Arial" pitchFamily="34" charset="0"/>
              </a:rPr>
              <a:t>have long-term </a:t>
            </a:r>
            <a:r>
              <a:rPr lang="en-US" sz="1100" dirty="0" smtClean="0">
                <a:latin typeface="Arial" pitchFamily="34" charset="0"/>
              </a:rPr>
              <a:t>health insurance</a:t>
            </a:r>
            <a:endParaRPr lang="en-US" sz="1100" dirty="0">
              <a:latin typeface="Arial" pitchFamily="34" charset="0"/>
            </a:endParaRPr>
          </a:p>
          <a:p>
            <a:pPr marL="628650" lvl="1" indent="-171450" fontAlgn="base">
              <a:spcBef>
                <a:spcPct val="0"/>
              </a:spcBef>
              <a:spcAft>
                <a:spcPct val="0"/>
              </a:spcAft>
              <a:buClr>
                <a:srgbClr val="C00000"/>
              </a:buClr>
              <a:buFont typeface="Wingdings" panose="05000000000000000000" pitchFamily="2" charset="2"/>
              <a:buChar char="§"/>
            </a:pPr>
            <a:r>
              <a:rPr lang="en-US" sz="1100" dirty="0" smtClean="0">
                <a:latin typeface="Arial" pitchFamily="34" charset="0"/>
              </a:rPr>
              <a:t>Few </a:t>
            </a:r>
            <a:r>
              <a:rPr lang="en-US" sz="1100" dirty="0">
                <a:latin typeface="Arial" pitchFamily="34" charset="0"/>
              </a:rPr>
              <a:t>have thought out asset allocation plan</a:t>
            </a:r>
          </a:p>
          <a:p>
            <a:pPr marL="628650" lvl="1" indent="-171450" fontAlgn="base">
              <a:spcBef>
                <a:spcPct val="0"/>
              </a:spcBef>
              <a:spcAft>
                <a:spcPct val="0"/>
              </a:spcAft>
              <a:buClr>
                <a:srgbClr val="C00000"/>
              </a:buClr>
              <a:buFont typeface="Wingdings" panose="05000000000000000000" pitchFamily="2" charset="2"/>
              <a:buChar char="§"/>
            </a:pPr>
            <a:r>
              <a:rPr lang="en-US" sz="1100" dirty="0">
                <a:latin typeface="Arial" pitchFamily="34" charset="0"/>
              </a:rPr>
              <a:t>Few do formal </a:t>
            </a:r>
            <a:r>
              <a:rPr lang="en-US" sz="1100" dirty="0" smtClean="0">
                <a:latin typeface="Arial" pitchFamily="34" charset="0"/>
              </a:rPr>
              <a:t>planning</a:t>
            </a:r>
            <a:endParaRPr lang="en-US" sz="1100" dirty="0">
              <a:latin typeface="Arial" pitchFamily="34" charset="0"/>
            </a:endParaRPr>
          </a:p>
          <a:p>
            <a:pPr marL="171450" lvl="0" indent="-171450" fontAlgn="base">
              <a:spcBef>
                <a:spcPct val="0"/>
              </a:spcBef>
              <a:spcAft>
                <a:spcPct val="0"/>
              </a:spcAft>
              <a:buClr>
                <a:srgbClr val="C00000"/>
              </a:buClr>
              <a:buFont typeface="Wingdings" panose="05000000000000000000" pitchFamily="2" charset="2"/>
              <a:buChar char="§"/>
            </a:pPr>
            <a:endParaRPr lang="en-US" sz="1200" dirty="0">
              <a:latin typeface="Arial" pitchFamily="34" charset="0"/>
            </a:endParaRPr>
          </a:p>
          <a:p>
            <a:pPr marR="0" lvl="0" defTabSz="914400" rtl="0" eaLnBrk="1" fontAlgn="base" latinLnBrk="0" hangingPunct="1">
              <a:lnSpc>
                <a:spcPct val="100000"/>
              </a:lnSpc>
              <a:spcBef>
                <a:spcPct val="0"/>
              </a:spcBef>
              <a:spcAft>
                <a:spcPct val="0"/>
              </a:spcAft>
              <a:buClr>
                <a:srgbClr val="C00000"/>
              </a:buClr>
              <a:buSzTx/>
              <a:tabLst/>
            </a:pPr>
            <a:endParaRPr kumimoji="0" lang="en-GB" sz="1200" b="0" i="0" u="none" strike="noStrike" cap="none" normalizeH="0" baseline="0" dirty="0" smtClean="0">
              <a:ln>
                <a:noFill/>
              </a:ln>
              <a:solidFill>
                <a:schemeClr val="tx1"/>
              </a:solidFill>
              <a:effectLst/>
              <a:latin typeface="Arial" pitchFamily="34" charset="0"/>
            </a:endParaRPr>
          </a:p>
        </p:txBody>
      </p:sp>
      <p:sp>
        <p:nvSpPr>
          <p:cNvPr id="72" name="Rectangle 71"/>
          <p:cNvSpPr/>
          <p:nvPr/>
        </p:nvSpPr>
        <p:spPr>
          <a:xfrm>
            <a:off x="4572000" y="5777805"/>
            <a:ext cx="4572000" cy="276999"/>
          </a:xfrm>
          <a:prstGeom prst="rect">
            <a:avLst/>
          </a:prstGeom>
        </p:spPr>
        <p:txBody>
          <a:bodyPr>
            <a:spAutoFit/>
          </a:bodyPr>
          <a:lstStyle/>
          <a:p>
            <a:pPr marL="171450" indent="-171450" fontAlgn="base">
              <a:spcBef>
                <a:spcPct val="0"/>
              </a:spcBef>
              <a:spcAft>
                <a:spcPct val="0"/>
              </a:spcAft>
              <a:buClr>
                <a:srgbClr val="C00000"/>
              </a:buClr>
              <a:buFont typeface="Wingdings" panose="05000000000000000000" pitchFamily="2" charset="2"/>
              <a:buChar char="§"/>
            </a:pPr>
            <a:endParaRPr lang="en-US" sz="1200" dirty="0">
              <a:solidFill>
                <a:prstClr val="black"/>
              </a:solidFill>
              <a:latin typeface="Arial" pitchFamily="34" charset="0"/>
            </a:endParaRPr>
          </a:p>
        </p:txBody>
      </p:sp>
      <p:graphicFrame>
        <p:nvGraphicFramePr>
          <p:cNvPr id="71" name="Table 70"/>
          <p:cNvGraphicFramePr>
            <a:graphicFrameLocks noGrp="1"/>
          </p:cNvGraphicFramePr>
          <p:nvPr>
            <p:extLst>
              <p:ext uri="{D42A27DB-BD31-4B8C-83A1-F6EECF244321}">
                <p14:modId xmlns:p14="http://schemas.microsoft.com/office/powerpoint/2010/main" val="3129901375"/>
              </p:ext>
            </p:extLst>
          </p:nvPr>
        </p:nvGraphicFramePr>
        <p:xfrm>
          <a:off x="4543098" y="4401203"/>
          <a:ext cx="4354905" cy="1463040"/>
        </p:xfrm>
        <a:graphic>
          <a:graphicData uri="http://schemas.openxmlformats.org/drawingml/2006/table">
            <a:tbl>
              <a:tblPr firstRow="1" bandRow="1">
                <a:tableStyleId>{5C22544A-7EE6-4342-B048-85BDC9FD1C3A}</a:tableStyleId>
              </a:tblPr>
              <a:tblGrid>
                <a:gridCol w="1781502"/>
                <a:gridCol w="2573403"/>
              </a:tblGrid>
              <a:tr h="151348">
                <a:tc>
                  <a:txBody>
                    <a:bodyPr/>
                    <a:lstStyle/>
                    <a:p>
                      <a:pPr algn="ctr"/>
                      <a:r>
                        <a:rPr lang="en-US" sz="1200" dirty="0" smtClean="0">
                          <a:solidFill>
                            <a:schemeClr val="tx1"/>
                          </a:solidFill>
                        </a:rPr>
                        <a:t>Pre- Retirement</a:t>
                      </a:r>
                      <a:endParaRPr lang="en-US" sz="1200" dirty="0">
                        <a:solidFill>
                          <a:schemeClr val="tx1"/>
                        </a:solidFill>
                      </a:endParaRPr>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tx1"/>
                          </a:solidFill>
                        </a:rPr>
                        <a:t>Post-Retirement</a:t>
                      </a:r>
                      <a:endParaRPr lang="en-US" sz="1200"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628650" lvl="1" indent="-171450" algn="l" fontAlgn="base">
                        <a:spcBef>
                          <a:spcPct val="0"/>
                        </a:spcBef>
                        <a:spcAft>
                          <a:spcPct val="0"/>
                        </a:spcAft>
                        <a:buClr>
                          <a:srgbClr val="C00000"/>
                        </a:buClr>
                        <a:buFont typeface="Wingdings" panose="05000000000000000000" pitchFamily="2" charset="2"/>
                        <a:buChar char="§"/>
                      </a:pPr>
                      <a:r>
                        <a:rPr lang="en-US" sz="1200" dirty="0" smtClean="0">
                          <a:solidFill>
                            <a:schemeClr val="tx1"/>
                          </a:solidFill>
                          <a:latin typeface="Arial" pitchFamily="34" charset="0"/>
                        </a:rPr>
                        <a:t>NPS</a:t>
                      </a:r>
                    </a:p>
                    <a:p>
                      <a:pPr marL="628650" lvl="1" indent="-171450" algn="l" fontAlgn="base">
                        <a:spcBef>
                          <a:spcPct val="0"/>
                        </a:spcBef>
                        <a:spcAft>
                          <a:spcPct val="0"/>
                        </a:spcAft>
                        <a:buClr>
                          <a:srgbClr val="C00000"/>
                        </a:buClr>
                        <a:buFont typeface="Wingdings" panose="05000000000000000000" pitchFamily="2" charset="2"/>
                        <a:buChar char="§"/>
                      </a:pPr>
                      <a:r>
                        <a:rPr lang="en-US" sz="1200" dirty="0" smtClean="0">
                          <a:solidFill>
                            <a:schemeClr val="tx1"/>
                          </a:solidFill>
                          <a:latin typeface="Arial" pitchFamily="34" charset="0"/>
                        </a:rPr>
                        <a:t>EPF/PPF</a:t>
                      </a:r>
                    </a:p>
                    <a:p>
                      <a:pPr marL="628650" lvl="1" indent="-171450" algn="l" fontAlgn="base">
                        <a:spcBef>
                          <a:spcPct val="0"/>
                        </a:spcBef>
                        <a:spcAft>
                          <a:spcPct val="0"/>
                        </a:spcAft>
                        <a:buClr>
                          <a:srgbClr val="C00000"/>
                        </a:buClr>
                        <a:buFont typeface="Wingdings" panose="05000000000000000000" pitchFamily="2" charset="2"/>
                        <a:buChar char="§"/>
                      </a:pPr>
                      <a:r>
                        <a:rPr lang="en-US" sz="1200" dirty="0" smtClean="0">
                          <a:solidFill>
                            <a:schemeClr val="tx1"/>
                          </a:solidFill>
                          <a:latin typeface="Arial" pitchFamily="34" charset="0"/>
                        </a:rPr>
                        <a:t>Equities</a:t>
                      </a:r>
                    </a:p>
                    <a:p>
                      <a:pPr marL="628650" lvl="1" indent="-171450" algn="l" fontAlgn="base">
                        <a:spcBef>
                          <a:spcPct val="0"/>
                        </a:spcBef>
                        <a:spcAft>
                          <a:spcPct val="0"/>
                        </a:spcAft>
                        <a:buClr>
                          <a:srgbClr val="C00000"/>
                        </a:buClr>
                        <a:buFont typeface="Wingdings" panose="05000000000000000000" pitchFamily="2" charset="2"/>
                        <a:buChar char="§"/>
                      </a:pPr>
                      <a:r>
                        <a:rPr lang="en-US" sz="1200" dirty="0" smtClean="0">
                          <a:solidFill>
                            <a:schemeClr val="tx1"/>
                          </a:solidFill>
                          <a:latin typeface="Arial" pitchFamily="34" charset="0"/>
                        </a:rPr>
                        <a:t>Bonds</a:t>
                      </a:r>
                    </a:p>
                    <a:p>
                      <a:pPr marL="628650" lvl="1" indent="-171450" algn="l" fontAlgn="base">
                        <a:spcBef>
                          <a:spcPct val="0"/>
                        </a:spcBef>
                        <a:spcAft>
                          <a:spcPct val="0"/>
                        </a:spcAft>
                        <a:buClr>
                          <a:srgbClr val="C00000"/>
                        </a:buClr>
                        <a:buFont typeface="Wingdings" panose="05000000000000000000" pitchFamily="2" charset="2"/>
                        <a:buChar char="§"/>
                      </a:pPr>
                      <a:r>
                        <a:rPr lang="en-US" sz="1200" dirty="0" smtClean="0">
                          <a:solidFill>
                            <a:schemeClr val="tx1"/>
                          </a:solidFill>
                          <a:latin typeface="Arial" pitchFamily="34" charset="0"/>
                        </a:rPr>
                        <a:t>ETFs</a:t>
                      </a:r>
                    </a:p>
                    <a:p>
                      <a:pPr marL="628650" lvl="1" indent="-171450" algn="l" fontAlgn="base">
                        <a:spcBef>
                          <a:spcPct val="0"/>
                        </a:spcBef>
                        <a:spcAft>
                          <a:spcPct val="0"/>
                        </a:spcAft>
                        <a:buClr>
                          <a:srgbClr val="C00000"/>
                        </a:buClr>
                        <a:buFont typeface="Wingdings" panose="05000000000000000000" pitchFamily="2" charset="2"/>
                        <a:buChar char="§"/>
                      </a:pPr>
                      <a:r>
                        <a:rPr lang="en-US" sz="1200" dirty="0" smtClean="0">
                          <a:solidFill>
                            <a:schemeClr val="tx1"/>
                          </a:solidFill>
                          <a:latin typeface="Arial" pitchFamily="34" charset="0"/>
                        </a:rPr>
                        <a:t>Property</a:t>
                      </a:r>
                    </a:p>
                  </a:txBody>
                  <a:tcP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628650" lvl="1" indent="-171450" algn="l" fontAlgn="base">
                        <a:spcBef>
                          <a:spcPct val="0"/>
                        </a:spcBef>
                        <a:spcAft>
                          <a:spcPct val="0"/>
                        </a:spcAft>
                        <a:buClr>
                          <a:srgbClr val="C00000"/>
                        </a:buClr>
                        <a:buFont typeface="Wingdings" panose="05000000000000000000" pitchFamily="2" charset="2"/>
                        <a:buChar char="§"/>
                      </a:pPr>
                      <a:r>
                        <a:rPr lang="en-US" sz="1200" dirty="0" smtClean="0">
                          <a:solidFill>
                            <a:schemeClr val="tx1"/>
                          </a:solidFill>
                          <a:latin typeface="Arial" pitchFamily="34" charset="0"/>
                        </a:rPr>
                        <a:t>Monthly Income Schemes</a:t>
                      </a:r>
                    </a:p>
                    <a:p>
                      <a:pPr marL="628650" lvl="1" indent="-171450" algn="l" fontAlgn="base">
                        <a:spcBef>
                          <a:spcPct val="0"/>
                        </a:spcBef>
                        <a:spcAft>
                          <a:spcPct val="0"/>
                        </a:spcAft>
                        <a:buClr>
                          <a:srgbClr val="C00000"/>
                        </a:buClr>
                        <a:buFont typeface="Wingdings" panose="05000000000000000000" pitchFamily="2" charset="2"/>
                        <a:buChar char="§"/>
                      </a:pPr>
                      <a:r>
                        <a:rPr lang="en-US" sz="1200" dirty="0" smtClean="0">
                          <a:solidFill>
                            <a:schemeClr val="tx1"/>
                          </a:solidFill>
                          <a:latin typeface="Arial" pitchFamily="34" charset="0"/>
                        </a:rPr>
                        <a:t>Senior citizens saving scheme </a:t>
                      </a:r>
                    </a:p>
                    <a:p>
                      <a:pPr marL="628650" lvl="1" indent="-171450" algn="l" fontAlgn="base">
                        <a:spcBef>
                          <a:spcPct val="0"/>
                        </a:spcBef>
                        <a:spcAft>
                          <a:spcPct val="0"/>
                        </a:spcAft>
                        <a:buClr>
                          <a:srgbClr val="C00000"/>
                        </a:buClr>
                        <a:buFont typeface="Wingdings" panose="05000000000000000000" pitchFamily="2" charset="2"/>
                        <a:buChar char="§"/>
                      </a:pPr>
                      <a:r>
                        <a:rPr lang="en-US" sz="1200" dirty="0" smtClean="0">
                          <a:solidFill>
                            <a:schemeClr val="tx1"/>
                          </a:solidFill>
                          <a:latin typeface="Arial" pitchFamily="34" charset="0"/>
                        </a:rPr>
                        <a:t>Reverse mortgage</a:t>
                      </a:r>
                    </a:p>
                    <a:p>
                      <a:pPr marL="628650" lvl="1" indent="-171450" algn="l" fontAlgn="base">
                        <a:spcBef>
                          <a:spcPct val="0"/>
                        </a:spcBef>
                        <a:spcAft>
                          <a:spcPct val="0"/>
                        </a:spcAft>
                        <a:buClr>
                          <a:srgbClr val="C00000"/>
                        </a:buClr>
                        <a:buFont typeface="Wingdings" panose="05000000000000000000" pitchFamily="2" charset="2"/>
                        <a:buChar char="§"/>
                      </a:pPr>
                      <a:r>
                        <a:rPr lang="en-US" sz="1200" dirty="0" smtClean="0">
                          <a:solidFill>
                            <a:schemeClr val="tx1"/>
                          </a:solidFill>
                          <a:latin typeface="Arial" pitchFamily="34" charset="0"/>
                        </a:rPr>
                        <a:t>Pension Plans</a:t>
                      </a:r>
                    </a:p>
                    <a:p>
                      <a:pPr marL="628650" lvl="1" indent="-171450" algn="l" fontAlgn="base">
                        <a:spcBef>
                          <a:spcPct val="0"/>
                        </a:spcBef>
                        <a:spcAft>
                          <a:spcPct val="0"/>
                        </a:spcAft>
                        <a:buClr>
                          <a:srgbClr val="C00000"/>
                        </a:buClr>
                        <a:buFont typeface="Wingdings" panose="05000000000000000000" pitchFamily="2" charset="2"/>
                        <a:buChar char="§"/>
                      </a:pPr>
                      <a:r>
                        <a:rPr lang="en-US" sz="1200" dirty="0" smtClean="0">
                          <a:solidFill>
                            <a:schemeClr val="tx1"/>
                          </a:solidFill>
                          <a:latin typeface="Arial" pitchFamily="34" charset="0"/>
                        </a:rPr>
                        <a:t>Liquid Funds and FD’s</a:t>
                      </a:r>
                    </a:p>
                  </a:txBody>
                  <a:tcPr marL="0" marR="0">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grpSp>
        <p:nvGrpSpPr>
          <p:cNvPr id="3" name="Group 2"/>
          <p:cNvGrpSpPr/>
          <p:nvPr/>
        </p:nvGrpSpPr>
        <p:grpSpPr>
          <a:xfrm>
            <a:off x="3810000" y="2286000"/>
            <a:ext cx="1016667" cy="2469932"/>
            <a:chOff x="3810000" y="2286000"/>
            <a:chExt cx="1016667" cy="2469932"/>
          </a:xfrm>
        </p:grpSpPr>
        <p:grpSp>
          <p:nvGrpSpPr>
            <p:cNvPr id="8" name="Group 7"/>
            <p:cNvGrpSpPr/>
            <p:nvPr/>
          </p:nvGrpSpPr>
          <p:grpSpPr>
            <a:xfrm>
              <a:off x="3810000" y="2286000"/>
              <a:ext cx="1016667" cy="2469932"/>
              <a:chOff x="4012533" y="2286000"/>
              <a:chExt cx="1016667" cy="2469932"/>
            </a:xfrm>
          </p:grpSpPr>
          <p:sp>
            <p:nvSpPr>
              <p:cNvPr id="2" name="Rounded Rectangle 1"/>
              <p:cNvSpPr/>
              <p:nvPr/>
            </p:nvSpPr>
            <p:spPr>
              <a:xfrm>
                <a:off x="4022834" y="2286000"/>
                <a:ext cx="914400" cy="2438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4050342" y="2364830"/>
                <a:ext cx="886892" cy="878386"/>
              </a:xfrm>
              <a:prstGeom prst="ellipse">
                <a:avLst/>
              </a:prstGeom>
              <a:solidFill>
                <a:srgbClr val="B4C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pic>
            <p:nvPicPr>
              <p:cNvPr id="30" name="Picture 29"/>
              <p:cNvPicPr>
                <a:picLocks noChangeAspect="1"/>
              </p:cNvPicPr>
              <p:nvPr/>
            </p:nvPicPr>
            <p:blipFill rotWithShape="1">
              <a:blip r:embed="rId7"/>
              <a:srcRect l="5626" t="33033" r="68170" b="16077"/>
              <a:stretch/>
            </p:blipFill>
            <p:spPr>
              <a:xfrm>
                <a:off x="4012533" y="3260834"/>
                <a:ext cx="1016667" cy="1495098"/>
              </a:xfrm>
              <a:prstGeom prst="rect">
                <a:avLst/>
              </a:prstGeom>
            </p:spPr>
          </p:pic>
        </p:grpSp>
        <p:sp>
          <p:nvSpPr>
            <p:cNvPr id="31" name="Rectangle 30"/>
            <p:cNvSpPr/>
            <p:nvPr/>
          </p:nvSpPr>
          <p:spPr>
            <a:xfrm>
              <a:off x="3847285" y="2648684"/>
              <a:ext cx="906017" cy="276999"/>
            </a:xfrm>
            <a:prstGeom prst="rect">
              <a:avLst/>
            </a:prstGeom>
          </p:spPr>
          <p:txBody>
            <a:bodyPr wrap="none">
              <a:spAutoFit/>
            </a:bodyPr>
            <a:lstStyle/>
            <a:p>
              <a:pPr algn="ctr"/>
              <a:r>
                <a:rPr lang="en-US" sz="1200" b="1" dirty="0" smtClean="0">
                  <a:solidFill>
                    <a:schemeClr val="bg1"/>
                  </a:solidFill>
                  <a:latin typeface="Arial" panose="020B0604020202020204" pitchFamily="34" charset="0"/>
                  <a:cs typeface="Arial" panose="020B0604020202020204" pitchFamily="34" charset="0"/>
                </a:rPr>
                <a:t>Individual</a:t>
              </a:r>
              <a:endParaRPr lang="en-US" sz="1200" b="1" dirty="0">
                <a:solidFill>
                  <a:schemeClr val="bg1"/>
                </a:solidFill>
                <a:latin typeface="Arial" panose="020B0604020202020204" pitchFamily="34" charset="0"/>
                <a:cs typeface="Arial" panose="020B0604020202020204" pitchFamily="34" charset="0"/>
              </a:endParaRPr>
            </a:p>
          </p:txBody>
        </p:sp>
      </p:grpSp>
      <p:sp>
        <p:nvSpPr>
          <p:cNvPr id="61" name="Rectangle 18"/>
          <p:cNvSpPr>
            <a:spLocks noChangeArrowheads="1"/>
          </p:cNvSpPr>
          <p:nvPr/>
        </p:nvSpPr>
        <p:spPr bwMode="gray">
          <a:xfrm>
            <a:off x="4572000" y="3959017"/>
            <a:ext cx="4374932" cy="2898983"/>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Accumulation and Distribution</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Investment Products</a:t>
            </a:r>
          </a:p>
          <a:p>
            <a:pPr marL="171450" indent="-171450" fontAlgn="base">
              <a:spcBef>
                <a:spcPct val="0"/>
              </a:spcBef>
              <a:spcAft>
                <a:spcPct val="0"/>
              </a:spcAft>
              <a:buClr>
                <a:srgbClr val="C00000"/>
              </a:buClr>
              <a:buFont typeface="Wingdings" panose="05000000000000000000" pitchFamily="2" charset="2"/>
              <a:buChar char="§"/>
            </a:pPr>
            <a:endParaRPr lang="en-US" sz="1200" dirty="0">
              <a:solidFill>
                <a:prstClr val="black"/>
              </a:solidFill>
              <a:latin typeface="Arial" pitchFamily="34" charset="0"/>
            </a:endParaRPr>
          </a:p>
          <a:p>
            <a:pPr marL="171450" indent="-171450" fontAlgn="base">
              <a:spcBef>
                <a:spcPct val="0"/>
              </a:spcBef>
              <a:spcAft>
                <a:spcPct val="0"/>
              </a:spcAft>
              <a:buClr>
                <a:srgbClr val="C00000"/>
              </a:buClr>
              <a:buFont typeface="Wingdings" panose="05000000000000000000" pitchFamily="2" charset="2"/>
              <a:buChar char="§"/>
            </a:pPr>
            <a:endParaRPr lang="en-US" sz="1200" dirty="0" smtClean="0">
              <a:solidFill>
                <a:prstClr val="black"/>
              </a:solidFill>
              <a:latin typeface="Arial" pitchFamily="34" charset="0"/>
            </a:endParaRPr>
          </a:p>
          <a:p>
            <a:pPr marL="171450" indent="-171450" fontAlgn="base">
              <a:spcBef>
                <a:spcPct val="0"/>
              </a:spcBef>
              <a:spcAft>
                <a:spcPct val="0"/>
              </a:spcAft>
              <a:buClr>
                <a:srgbClr val="C00000"/>
              </a:buClr>
              <a:buFont typeface="Wingdings" panose="05000000000000000000" pitchFamily="2" charset="2"/>
              <a:buChar char="§"/>
            </a:pPr>
            <a:endParaRPr lang="en-US" sz="1200" dirty="0">
              <a:solidFill>
                <a:prstClr val="black"/>
              </a:solidFill>
              <a:latin typeface="Arial" pitchFamily="34" charset="0"/>
            </a:endParaRPr>
          </a:p>
          <a:p>
            <a:pPr marL="171450" indent="-171450" fontAlgn="base">
              <a:spcBef>
                <a:spcPct val="0"/>
              </a:spcBef>
              <a:spcAft>
                <a:spcPct val="0"/>
              </a:spcAft>
              <a:buClr>
                <a:srgbClr val="C00000"/>
              </a:buClr>
              <a:buFont typeface="Wingdings" panose="05000000000000000000" pitchFamily="2" charset="2"/>
              <a:buChar char="§"/>
            </a:pPr>
            <a:endParaRPr lang="en-US" sz="1200" dirty="0" smtClean="0">
              <a:solidFill>
                <a:prstClr val="black"/>
              </a:solidFill>
              <a:latin typeface="Arial" pitchFamily="34" charset="0"/>
            </a:endParaRPr>
          </a:p>
          <a:p>
            <a:pPr marL="171450" indent="-171450" fontAlgn="base">
              <a:spcBef>
                <a:spcPct val="0"/>
              </a:spcBef>
              <a:spcAft>
                <a:spcPct val="0"/>
              </a:spcAft>
              <a:buClr>
                <a:srgbClr val="C00000"/>
              </a:buClr>
              <a:buFont typeface="Wingdings" panose="05000000000000000000" pitchFamily="2" charset="2"/>
              <a:buChar char="§"/>
            </a:pPr>
            <a:endParaRPr lang="en-US" sz="1200" dirty="0">
              <a:solidFill>
                <a:prstClr val="black"/>
              </a:solidFill>
              <a:latin typeface="Arial" pitchFamily="34" charset="0"/>
            </a:endParaRPr>
          </a:p>
          <a:p>
            <a:pPr marL="171450" indent="-171450" fontAlgn="base">
              <a:spcBef>
                <a:spcPct val="0"/>
              </a:spcBef>
              <a:spcAft>
                <a:spcPct val="0"/>
              </a:spcAft>
              <a:buClr>
                <a:srgbClr val="C00000"/>
              </a:buClr>
              <a:buFont typeface="Wingdings" panose="05000000000000000000" pitchFamily="2" charset="2"/>
              <a:buChar char="§"/>
            </a:pPr>
            <a:endParaRPr lang="en-US" sz="1200" dirty="0" smtClean="0">
              <a:solidFill>
                <a:prstClr val="black"/>
              </a:solidFill>
              <a:latin typeface="Arial" pitchFamily="34" charset="0"/>
            </a:endParaRPr>
          </a:p>
          <a:p>
            <a:pPr marL="171450" indent="-171450" fontAlgn="base">
              <a:spcBef>
                <a:spcPct val="0"/>
              </a:spcBef>
              <a:spcAft>
                <a:spcPct val="0"/>
              </a:spcAft>
              <a:buClr>
                <a:srgbClr val="C00000"/>
              </a:buClr>
              <a:buFont typeface="Wingdings" panose="05000000000000000000" pitchFamily="2" charset="2"/>
              <a:buChar char="§"/>
            </a:pPr>
            <a:endParaRPr lang="en-US" sz="1200" dirty="0">
              <a:solidFill>
                <a:prstClr val="black"/>
              </a:solidFill>
              <a:latin typeface="Arial" pitchFamily="34" charset="0"/>
            </a:endParaRPr>
          </a:p>
          <a:p>
            <a:pPr marL="171450" indent="-171450" fontAlgn="base">
              <a:spcBef>
                <a:spcPct val="0"/>
              </a:spcBef>
              <a:spcAft>
                <a:spcPct val="0"/>
              </a:spcAft>
              <a:buClr>
                <a:srgbClr val="C00000"/>
              </a:buClr>
              <a:buFont typeface="Wingdings" panose="05000000000000000000" pitchFamily="2" charset="2"/>
              <a:buChar char="§"/>
            </a:pPr>
            <a:endParaRPr lang="en-US" sz="1200" dirty="0" smtClean="0">
              <a:solidFill>
                <a:prstClr val="black"/>
              </a:solidFill>
              <a:latin typeface="Arial" pitchFamily="34" charset="0"/>
            </a:endParaRPr>
          </a:p>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Planning </a:t>
            </a:r>
            <a:r>
              <a:rPr lang="en-US" sz="1200" dirty="0">
                <a:solidFill>
                  <a:prstClr val="black"/>
                </a:solidFill>
                <a:latin typeface="Arial" pitchFamily="34" charset="0"/>
              </a:rPr>
              <a:t>for longevity:</a:t>
            </a:r>
          </a:p>
          <a:p>
            <a:pPr marL="628650" lvl="1" indent="-171450" fontAlgn="base">
              <a:spcBef>
                <a:spcPct val="0"/>
              </a:spcBef>
              <a:spcAft>
                <a:spcPct val="0"/>
              </a:spcAft>
              <a:buClr>
                <a:srgbClr val="C00000"/>
              </a:buClr>
              <a:buFont typeface="Wingdings" panose="05000000000000000000" pitchFamily="2" charset="2"/>
              <a:buChar char="§"/>
            </a:pPr>
            <a:r>
              <a:rPr lang="en-US" sz="1100" dirty="0">
                <a:solidFill>
                  <a:prstClr val="black"/>
                </a:solidFill>
                <a:latin typeface="Arial" pitchFamily="34" charset="0"/>
              </a:rPr>
              <a:t>Planning to postpone retirement to accumulate greater assets </a:t>
            </a:r>
          </a:p>
          <a:p>
            <a:pPr marL="628650" lvl="1" indent="-171450" fontAlgn="base">
              <a:spcBef>
                <a:spcPct val="0"/>
              </a:spcBef>
              <a:spcAft>
                <a:spcPct val="0"/>
              </a:spcAft>
              <a:buClr>
                <a:srgbClr val="C00000"/>
              </a:buClr>
              <a:buFont typeface="Wingdings" panose="05000000000000000000" pitchFamily="2" charset="2"/>
              <a:buChar char="§"/>
            </a:pPr>
            <a:r>
              <a:rPr lang="en-US" sz="1100" dirty="0" smtClean="0">
                <a:solidFill>
                  <a:prstClr val="black"/>
                </a:solidFill>
                <a:latin typeface="Arial" pitchFamily="34" charset="0"/>
              </a:rPr>
              <a:t>Adjustments </a:t>
            </a:r>
            <a:r>
              <a:rPr lang="en-US" sz="1100" dirty="0">
                <a:solidFill>
                  <a:prstClr val="black"/>
                </a:solidFill>
                <a:latin typeface="Arial" pitchFamily="34" charset="0"/>
              </a:rPr>
              <a:t>of spending to preserve </a:t>
            </a:r>
            <a:r>
              <a:rPr lang="en-US" sz="1100" dirty="0" smtClean="0">
                <a:solidFill>
                  <a:prstClr val="black"/>
                </a:solidFill>
                <a:latin typeface="Arial" pitchFamily="34" charset="0"/>
              </a:rPr>
              <a:t>or </a:t>
            </a:r>
            <a:r>
              <a:rPr lang="en-US" sz="1100" dirty="0">
                <a:solidFill>
                  <a:prstClr val="black"/>
                </a:solidFill>
                <a:latin typeface="Arial" pitchFamily="34" charset="0"/>
              </a:rPr>
              <a:t>grow asset </a:t>
            </a:r>
            <a:r>
              <a:rPr lang="en-US" sz="1100" dirty="0" smtClean="0">
                <a:solidFill>
                  <a:prstClr val="black"/>
                </a:solidFill>
                <a:latin typeface="Arial" pitchFamily="34" charset="0"/>
              </a:rPr>
              <a:t>level</a:t>
            </a:r>
            <a:endParaRPr lang="en-US" sz="1100" dirty="0">
              <a:solidFill>
                <a:prstClr val="black"/>
              </a:solidFill>
              <a:latin typeface="Arial" pitchFamily="34" charset="0"/>
            </a:endParaRPr>
          </a:p>
        </p:txBody>
      </p:sp>
    </p:spTree>
    <p:extLst>
      <p:ext uri="{BB962C8B-B14F-4D97-AF65-F5344CB8AC3E}">
        <p14:creationId xmlns:p14="http://schemas.microsoft.com/office/powerpoint/2010/main" val="103867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5" grpId="0"/>
      <p:bldP spid="49"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p:cNvPicPr>
            <a:picLocks noChangeAspect="1"/>
          </p:cNvPicPr>
          <p:nvPr/>
        </p:nvPicPr>
        <p:blipFill>
          <a:blip r:embed="rId3"/>
          <a:stretch>
            <a:fillRect/>
          </a:stretch>
        </p:blipFill>
        <p:spPr>
          <a:xfrm>
            <a:off x="197944" y="3612436"/>
            <a:ext cx="481842" cy="665666"/>
          </a:xfrm>
          <a:prstGeom prst="rect">
            <a:avLst/>
          </a:prstGeom>
        </p:spPr>
      </p:pic>
      <p:pic>
        <p:nvPicPr>
          <p:cNvPr id="42" name="Picture 41"/>
          <p:cNvPicPr>
            <a:picLocks noChangeAspect="1"/>
          </p:cNvPicPr>
          <p:nvPr/>
        </p:nvPicPr>
        <p:blipFill>
          <a:blip r:embed="rId4"/>
          <a:stretch>
            <a:fillRect/>
          </a:stretch>
        </p:blipFill>
        <p:spPr>
          <a:xfrm>
            <a:off x="-5856" y="1066550"/>
            <a:ext cx="867717" cy="917525"/>
          </a:xfrm>
          <a:prstGeom prst="rect">
            <a:avLst/>
          </a:prstGeom>
        </p:spPr>
      </p:pic>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a:xfrm>
            <a:off x="6934200" y="6492875"/>
            <a:ext cx="2133600" cy="365125"/>
          </a:xfrm>
        </p:spPr>
        <p:txBody>
          <a:bodyPr/>
          <a:lstStyle/>
          <a:p>
            <a:fld id="{1A13C416-6B76-4DFF-BC13-59A396451C72}" type="slidenum">
              <a:rPr lang="en-US" smtClean="0"/>
              <a:pPr/>
              <a:t>7</a:t>
            </a:fld>
            <a:endParaRPr lang="en-US" dirty="0"/>
          </a:p>
        </p:txBody>
      </p:sp>
      <p:sp>
        <p:nvSpPr>
          <p:cNvPr id="7" name="Text Placeholder 1"/>
          <p:cNvSpPr txBox="1">
            <a:spLocks/>
          </p:cNvSpPr>
          <p:nvPr/>
        </p:nvSpPr>
        <p:spPr>
          <a:xfrm>
            <a:off x="304800" y="304800"/>
            <a:ext cx="7924800" cy="609600"/>
          </a:xfrm>
          <a:prstGeom prst="rect">
            <a:avLst/>
          </a:prstGeom>
        </p:spPr>
        <p:txBody>
          <a:bodyPr/>
          <a:lstStyle/>
          <a:p>
            <a:pPr marL="342900" lvl="0" indent="-342900" eaLnBrk="0" fontAlgn="base" hangingPunct="0">
              <a:spcBef>
                <a:spcPct val="20000"/>
              </a:spcBef>
              <a:spcAft>
                <a:spcPct val="0"/>
              </a:spcAft>
              <a:defRPr/>
            </a:pPr>
            <a:r>
              <a:rPr lang="en-US" sz="3200" b="1" dirty="0" smtClean="0">
                <a:solidFill>
                  <a:schemeClr val="tx2"/>
                </a:solidFill>
                <a:latin typeface="Garamond" pitchFamily="18" charset="0"/>
              </a:rPr>
              <a:t>Provision for p</a:t>
            </a:r>
            <a:r>
              <a:rPr lang="en-US" sz="3200" b="1" dirty="0">
                <a:solidFill>
                  <a:schemeClr val="tx2"/>
                </a:solidFill>
                <a:latin typeface="Garamond" pitchFamily="18" charset="0"/>
              </a:rPr>
              <a:t>ost-retiral needs </a:t>
            </a:r>
            <a:r>
              <a:rPr lang="en-US" sz="3200" b="1" dirty="0" smtClean="0">
                <a:solidFill>
                  <a:schemeClr val="tx2"/>
                </a:solidFill>
                <a:latin typeface="Garamond" pitchFamily="18" charset="0"/>
              </a:rPr>
              <a:t>- Employer</a:t>
            </a:r>
            <a:endParaRPr lang="en-US" sz="3200" b="1" dirty="0">
              <a:solidFill>
                <a:schemeClr val="tx2"/>
              </a:solidFill>
              <a:latin typeface="Garamond" pitchFamily="18" charset="0"/>
            </a:endParaRPr>
          </a:p>
        </p:txBody>
      </p:sp>
      <p:sp>
        <p:nvSpPr>
          <p:cNvPr id="26" name="Line 47"/>
          <p:cNvSpPr>
            <a:spLocks noChangeShapeType="1"/>
          </p:cNvSpPr>
          <p:nvPr/>
        </p:nvSpPr>
        <p:spPr bwMode="auto">
          <a:xfrm flipH="1">
            <a:off x="0" y="3581400"/>
            <a:ext cx="9067800" cy="12427"/>
          </a:xfrm>
          <a:prstGeom prst="line">
            <a:avLst/>
          </a:prstGeom>
          <a:noFill/>
          <a:ln w="12700">
            <a:solidFill>
              <a:schemeClr val="bg1">
                <a:lumMod val="65000"/>
              </a:schemeClr>
            </a:solidFill>
            <a:prstDash val="dash"/>
            <a:round/>
            <a:headEnd/>
            <a:tailEnd/>
          </a:ln>
        </p:spPr>
        <p:txBody>
          <a:bodyPr vert="horz" wrap="square" lIns="0" tIns="45720" rIns="91440" bIns="45720" numCol="1" anchor="ctr" anchorCtr="0" compatLnSpc="1">
            <a:prstTxWarp prst="textNoShape">
              <a:avLst/>
            </a:prstTxWarp>
          </a:bodyPr>
          <a:lstStyle/>
          <a:p>
            <a:endParaRPr lang="en-GB" dirty="0"/>
          </a:p>
        </p:txBody>
      </p:sp>
      <p:sp>
        <p:nvSpPr>
          <p:cNvPr id="24" name="Line 47"/>
          <p:cNvSpPr>
            <a:spLocks noChangeShapeType="1"/>
          </p:cNvSpPr>
          <p:nvPr/>
        </p:nvSpPr>
        <p:spPr bwMode="auto">
          <a:xfrm>
            <a:off x="4312208" y="1337945"/>
            <a:ext cx="0" cy="5520055"/>
          </a:xfrm>
          <a:prstGeom prst="line">
            <a:avLst/>
          </a:prstGeom>
          <a:noFill/>
          <a:ln w="12700">
            <a:solidFill>
              <a:schemeClr val="bg1">
                <a:lumMod val="65000"/>
              </a:schemeClr>
            </a:solidFill>
            <a:prstDash val="dash"/>
            <a:round/>
            <a:headEnd/>
            <a:tailEnd/>
          </a:ln>
        </p:spPr>
        <p:txBody>
          <a:bodyPr vert="horz" wrap="square" lIns="0" tIns="45720" rIns="91440" bIns="45720" numCol="1" anchor="ctr" anchorCtr="0" compatLnSpc="1">
            <a:prstTxWarp prst="textNoShape">
              <a:avLst/>
            </a:prstTxWarp>
          </a:bodyPr>
          <a:lstStyle/>
          <a:p>
            <a:endParaRPr lang="en-GB" dirty="0"/>
          </a:p>
        </p:txBody>
      </p:sp>
      <p:grpSp>
        <p:nvGrpSpPr>
          <p:cNvPr id="8" name="Group 7"/>
          <p:cNvGrpSpPr/>
          <p:nvPr/>
        </p:nvGrpSpPr>
        <p:grpSpPr>
          <a:xfrm>
            <a:off x="3810000" y="2286000"/>
            <a:ext cx="1016667" cy="2469932"/>
            <a:chOff x="4012533" y="2286000"/>
            <a:chExt cx="1016667" cy="2469932"/>
          </a:xfrm>
        </p:grpSpPr>
        <p:sp>
          <p:nvSpPr>
            <p:cNvPr id="2" name="Rounded Rectangle 1"/>
            <p:cNvSpPr/>
            <p:nvPr/>
          </p:nvSpPr>
          <p:spPr>
            <a:xfrm>
              <a:off x="4022834" y="2286000"/>
              <a:ext cx="914400" cy="2438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4050342" y="2364830"/>
              <a:ext cx="886892" cy="878386"/>
            </a:xfrm>
            <a:prstGeom prst="ellipse">
              <a:avLst/>
            </a:prstGeom>
            <a:solidFill>
              <a:srgbClr val="577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pic>
          <p:nvPicPr>
            <p:cNvPr id="30" name="Picture 29"/>
            <p:cNvPicPr>
              <a:picLocks noChangeAspect="1"/>
            </p:cNvPicPr>
            <p:nvPr/>
          </p:nvPicPr>
          <p:blipFill rotWithShape="1">
            <a:blip r:embed="rId5"/>
            <a:srcRect l="5626" t="33033" r="68170" b="16077"/>
            <a:stretch/>
          </p:blipFill>
          <p:spPr>
            <a:xfrm>
              <a:off x="4012533" y="3260834"/>
              <a:ext cx="1016667" cy="1495098"/>
            </a:xfrm>
            <a:prstGeom prst="rect">
              <a:avLst/>
            </a:prstGeom>
          </p:spPr>
        </p:pic>
      </p:grpSp>
      <p:sp>
        <p:nvSpPr>
          <p:cNvPr id="31" name="Rectangle 30"/>
          <p:cNvSpPr/>
          <p:nvPr/>
        </p:nvSpPr>
        <p:spPr>
          <a:xfrm>
            <a:off x="3857706" y="2648684"/>
            <a:ext cx="885179" cy="276999"/>
          </a:xfrm>
          <a:prstGeom prst="rect">
            <a:avLst/>
          </a:prstGeom>
        </p:spPr>
        <p:txBody>
          <a:bodyPr wrap="none">
            <a:spAutoFit/>
          </a:bodyPr>
          <a:lstStyle/>
          <a:p>
            <a:pPr algn="ctr"/>
            <a:r>
              <a:rPr lang="en-US" sz="1200" b="1" dirty="0" smtClean="0">
                <a:solidFill>
                  <a:schemeClr val="bg1"/>
                </a:solidFill>
                <a:latin typeface="Arial" panose="020B0604020202020204" pitchFamily="34" charset="0"/>
                <a:cs typeface="Arial" panose="020B0604020202020204" pitchFamily="34" charset="0"/>
              </a:rPr>
              <a:t>Employer</a:t>
            </a:r>
            <a:endParaRPr lang="en-US" sz="1200" b="1" dirty="0">
              <a:solidFill>
                <a:schemeClr val="bg1"/>
              </a:solidFill>
              <a:latin typeface="Arial" panose="020B0604020202020204" pitchFamily="34" charset="0"/>
              <a:cs typeface="Arial" panose="020B0604020202020204" pitchFamily="34" charset="0"/>
            </a:endParaRPr>
          </a:p>
        </p:txBody>
      </p:sp>
      <p:sp>
        <p:nvSpPr>
          <p:cNvPr id="32" name="Rectangle 25"/>
          <p:cNvSpPr>
            <a:spLocks noChangeArrowheads="1"/>
          </p:cNvSpPr>
          <p:nvPr/>
        </p:nvSpPr>
        <p:spPr bwMode="gray">
          <a:xfrm>
            <a:off x="632043" y="1284278"/>
            <a:ext cx="3984625" cy="315922"/>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lvl="0" fontAlgn="base">
              <a:spcBef>
                <a:spcPct val="0"/>
              </a:spcBef>
              <a:spcAft>
                <a:spcPct val="0"/>
              </a:spcAft>
            </a:pPr>
            <a:r>
              <a:rPr lang="en-GB" sz="1600" b="1" dirty="0">
                <a:solidFill>
                  <a:srgbClr val="C00000"/>
                </a:solidFill>
                <a:latin typeface="Arial" pitchFamily="34" charset="0"/>
              </a:rPr>
              <a:t>Role and Responsibility</a:t>
            </a:r>
            <a:endParaRPr lang="en-GB" dirty="0">
              <a:solidFill>
                <a:srgbClr val="C00000"/>
              </a:solidFill>
              <a:latin typeface="Arial" pitchFamily="34" charset="0"/>
            </a:endParaRPr>
          </a:p>
        </p:txBody>
      </p:sp>
      <p:sp>
        <p:nvSpPr>
          <p:cNvPr id="33" name="Rectangle 32"/>
          <p:cNvSpPr>
            <a:spLocks noChangeArrowheads="1"/>
          </p:cNvSpPr>
          <p:nvPr/>
        </p:nvSpPr>
        <p:spPr bwMode="gray">
          <a:xfrm>
            <a:off x="134606" y="1647498"/>
            <a:ext cx="3733800" cy="1876742"/>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171450" indent="-171450" fontAlgn="base">
              <a:spcBef>
                <a:spcPct val="0"/>
              </a:spcBef>
              <a:spcAft>
                <a:spcPct val="0"/>
              </a:spcAft>
              <a:buClr>
                <a:srgbClr val="C00000"/>
              </a:buClr>
              <a:buFont typeface="Wingdings" panose="05000000000000000000" pitchFamily="2" charset="2"/>
              <a:buChar char="§"/>
            </a:pPr>
            <a:r>
              <a:rPr lang="en-US" sz="1200" dirty="0">
                <a:latin typeface="Arial" pitchFamily="34" charset="0"/>
              </a:rPr>
              <a:t>Provision and financing of employee benefits</a:t>
            </a:r>
          </a:p>
          <a:p>
            <a:pPr marL="171450" indent="-171450" fontAlgn="base">
              <a:spcBef>
                <a:spcPct val="0"/>
              </a:spcBef>
              <a:spcAft>
                <a:spcPct val="0"/>
              </a:spcAft>
              <a:buClr>
                <a:srgbClr val="C00000"/>
              </a:buClr>
              <a:buFont typeface="Wingdings" panose="05000000000000000000" pitchFamily="2" charset="2"/>
              <a:buChar char="§"/>
            </a:pPr>
            <a:r>
              <a:rPr lang="en-US" sz="1200" dirty="0">
                <a:latin typeface="Arial" pitchFamily="34" charset="0"/>
              </a:rPr>
              <a:t>Encouragement/compulsion to save/provide for retirement</a:t>
            </a:r>
          </a:p>
          <a:p>
            <a:pPr marL="171450" indent="-171450" fontAlgn="base">
              <a:spcBef>
                <a:spcPct val="0"/>
              </a:spcBef>
              <a:spcAft>
                <a:spcPct val="0"/>
              </a:spcAft>
              <a:buClr>
                <a:srgbClr val="C00000"/>
              </a:buClr>
              <a:buFont typeface="Wingdings" panose="05000000000000000000" pitchFamily="2" charset="2"/>
              <a:buChar char="§"/>
            </a:pPr>
            <a:r>
              <a:rPr lang="en-US" sz="1200" dirty="0">
                <a:latin typeface="Arial" pitchFamily="34" charset="0"/>
              </a:rPr>
              <a:t>Financial Wellbeing</a:t>
            </a:r>
          </a:p>
          <a:p>
            <a:pPr marL="742950" lvl="1" indent="-285750">
              <a:buClr>
                <a:srgbClr val="C00000"/>
              </a:buClr>
              <a:buFont typeface="Wingdings" panose="05000000000000000000" pitchFamily="2" charset="2"/>
              <a:buChar char="§"/>
            </a:pPr>
            <a:r>
              <a:rPr lang="en-US" sz="1100" dirty="0">
                <a:latin typeface="Arial" panose="020B0604020202020204" pitchFamily="34" charset="0"/>
                <a:cs typeface="Arial" panose="020B0604020202020204" pitchFamily="34" charset="0"/>
              </a:rPr>
              <a:t>Financial awareness and education</a:t>
            </a:r>
          </a:p>
          <a:p>
            <a:pPr marL="742950" lvl="1" indent="-285750">
              <a:buClr>
                <a:srgbClr val="C00000"/>
              </a:buClr>
              <a:buFont typeface="Wingdings" panose="05000000000000000000" pitchFamily="2" charset="2"/>
              <a:buChar char="§"/>
            </a:pPr>
            <a:r>
              <a:rPr lang="en-US" sz="1100" dirty="0">
                <a:latin typeface="Arial" panose="020B0604020202020204" pitchFamily="34" charset="0"/>
                <a:cs typeface="Arial" panose="020B0604020202020204" pitchFamily="34" charset="0"/>
              </a:rPr>
              <a:t>Wealth planning</a:t>
            </a:r>
          </a:p>
          <a:p>
            <a:pPr marL="742950" lvl="1" indent="-285750">
              <a:buClr>
                <a:srgbClr val="C00000"/>
              </a:buClr>
              <a:buFont typeface="Wingdings" panose="05000000000000000000" pitchFamily="2" charset="2"/>
              <a:buChar char="§"/>
            </a:pPr>
            <a:r>
              <a:rPr lang="en-US" sz="1100" dirty="0">
                <a:latin typeface="Arial" panose="020B0604020202020204" pitchFamily="34" charset="0"/>
                <a:cs typeface="Arial" panose="020B0604020202020204" pitchFamily="34" charset="0"/>
              </a:rPr>
              <a:t>Cashflow planning</a:t>
            </a:r>
          </a:p>
          <a:p>
            <a:pPr marL="171450" indent="-171450" fontAlgn="base">
              <a:spcBef>
                <a:spcPct val="0"/>
              </a:spcBef>
              <a:spcAft>
                <a:spcPct val="0"/>
              </a:spcAft>
              <a:buClr>
                <a:srgbClr val="C00000"/>
              </a:buClr>
              <a:buFont typeface="Wingdings" panose="05000000000000000000" pitchFamily="2" charset="2"/>
              <a:buChar char="§"/>
            </a:pPr>
            <a:r>
              <a:rPr lang="en-US" sz="1200" dirty="0">
                <a:latin typeface="Arial" pitchFamily="34" charset="0"/>
              </a:rPr>
              <a:t>Paternalism</a:t>
            </a:r>
          </a:p>
          <a:p>
            <a:pPr marL="171450" indent="-171450" fontAlgn="base">
              <a:spcBef>
                <a:spcPct val="0"/>
              </a:spcBef>
              <a:spcAft>
                <a:spcPct val="0"/>
              </a:spcAft>
              <a:buClr>
                <a:srgbClr val="C00000"/>
              </a:buClr>
              <a:buFont typeface="Wingdings" panose="05000000000000000000" pitchFamily="2" charset="2"/>
              <a:buChar char="§"/>
            </a:pPr>
            <a:r>
              <a:rPr lang="en-US" sz="1200" dirty="0">
                <a:latin typeface="Arial" pitchFamily="34" charset="0"/>
              </a:rPr>
              <a:t>Adherence to global benefits philosophy</a:t>
            </a:r>
          </a:p>
          <a:p>
            <a:pPr marL="171450" indent="-171450" fontAlgn="base">
              <a:spcBef>
                <a:spcPct val="0"/>
              </a:spcBef>
              <a:spcAft>
                <a:spcPct val="0"/>
              </a:spcAft>
              <a:buClr>
                <a:srgbClr val="C00000"/>
              </a:buClr>
              <a:buFont typeface="Wingdings" panose="05000000000000000000" pitchFamily="2" charset="2"/>
              <a:buChar char="§"/>
            </a:pPr>
            <a:r>
              <a:rPr lang="en-US" sz="1200" dirty="0">
                <a:latin typeface="Arial" pitchFamily="34" charset="0"/>
              </a:rPr>
              <a:t>Compliance with regulation</a:t>
            </a:r>
          </a:p>
        </p:txBody>
      </p:sp>
      <p:sp>
        <p:nvSpPr>
          <p:cNvPr id="43" name="Rectangle 25"/>
          <p:cNvSpPr>
            <a:spLocks noChangeArrowheads="1"/>
          </p:cNvSpPr>
          <p:nvPr/>
        </p:nvSpPr>
        <p:spPr bwMode="gray">
          <a:xfrm>
            <a:off x="6934200" y="1277672"/>
            <a:ext cx="1638480" cy="354060"/>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C00000"/>
                </a:solidFill>
                <a:effectLst/>
                <a:latin typeface="Arial" pitchFamily="34" charset="0"/>
              </a:rPr>
              <a:t>Key concerns</a:t>
            </a:r>
            <a:endParaRPr kumimoji="0" lang="en-GB" sz="1800" b="0" i="0" u="none" strike="noStrike" cap="none" normalizeH="0" baseline="0" dirty="0" smtClean="0">
              <a:ln>
                <a:noFill/>
              </a:ln>
              <a:solidFill>
                <a:srgbClr val="C00000"/>
              </a:solidFill>
              <a:effectLst/>
              <a:latin typeface="Arial" pitchFamily="34" charset="0"/>
            </a:endParaRPr>
          </a:p>
        </p:txBody>
      </p:sp>
      <p:pic>
        <p:nvPicPr>
          <p:cNvPr id="48" name="Picture 47"/>
          <p:cNvPicPr>
            <a:picLocks noChangeAspect="1"/>
          </p:cNvPicPr>
          <p:nvPr/>
        </p:nvPicPr>
        <p:blipFill>
          <a:blip r:embed="rId6"/>
          <a:stretch>
            <a:fillRect/>
          </a:stretch>
        </p:blipFill>
        <p:spPr>
          <a:xfrm>
            <a:off x="8382000" y="1226059"/>
            <a:ext cx="641132" cy="602741"/>
          </a:xfrm>
          <a:prstGeom prst="rect">
            <a:avLst/>
          </a:prstGeom>
        </p:spPr>
      </p:pic>
      <p:sp>
        <p:nvSpPr>
          <p:cNvPr id="54" name="Rectangle 25"/>
          <p:cNvSpPr>
            <a:spLocks noChangeArrowheads="1"/>
          </p:cNvSpPr>
          <p:nvPr/>
        </p:nvSpPr>
        <p:spPr bwMode="gray">
          <a:xfrm>
            <a:off x="632043" y="3710213"/>
            <a:ext cx="3984625" cy="315922"/>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lvl="0" fontAlgn="base">
              <a:spcBef>
                <a:spcPct val="0"/>
              </a:spcBef>
              <a:spcAft>
                <a:spcPct val="0"/>
              </a:spcAft>
            </a:pPr>
            <a:r>
              <a:rPr lang="en-GB" sz="1600" b="1" dirty="0">
                <a:solidFill>
                  <a:srgbClr val="C00000"/>
                </a:solidFill>
                <a:latin typeface="Arial" pitchFamily="34" charset="0"/>
              </a:rPr>
              <a:t>Key </a:t>
            </a:r>
            <a:r>
              <a:rPr lang="en-GB" sz="1600" b="1" dirty="0" smtClean="0">
                <a:solidFill>
                  <a:srgbClr val="C00000"/>
                </a:solidFill>
                <a:latin typeface="Arial" pitchFamily="34" charset="0"/>
              </a:rPr>
              <a:t>risks</a:t>
            </a:r>
            <a:endParaRPr lang="en-GB" sz="1600" b="1" dirty="0">
              <a:solidFill>
                <a:srgbClr val="C00000"/>
              </a:solidFill>
              <a:latin typeface="Arial" pitchFamily="34" charset="0"/>
            </a:endParaRPr>
          </a:p>
        </p:txBody>
      </p:sp>
      <p:sp>
        <p:nvSpPr>
          <p:cNvPr id="59" name="Rectangle 25"/>
          <p:cNvSpPr>
            <a:spLocks noChangeArrowheads="1"/>
          </p:cNvSpPr>
          <p:nvPr/>
        </p:nvSpPr>
        <p:spPr bwMode="gray">
          <a:xfrm>
            <a:off x="6934200" y="3716348"/>
            <a:ext cx="1638480" cy="354060"/>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lvl="0" fontAlgn="base">
              <a:spcBef>
                <a:spcPct val="0"/>
              </a:spcBef>
              <a:spcAft>
                <a:spcPct val="0"/>
              </a:spcAft>
            </a:pPr>
            <a:r>
              <a:rPr lang="en-GB" sz="1600" b="1" dirty="0" smtClean="0">
                <a:solidFill>
                  <a:srgbClr val="C00000"/>
                </a:solidFill>
                <a:latin typeface="Arial" pitchFamily="34" charset="0"/>
              </a:rPr>
              <a:t>Financing </a:t>
            </a:r>
            <a:endParaRPr lang="en-GB" sz="1600" b="1" dirty="0">
              <a:solidFill>
                <a:srgbClr val="C00000"/>
              </a:solidFill>
              <a:latin typeface="Arial" pitchFamily="34" charset="0"/>
            </a:endParaRPr>
          </a:p>
        </p:txBody>
      </p:sp>
      <p:pic>
        <p:nvPicPr>
          <p:cNvPr id="70" name="Picture 69"/>
          <p:cNvPicPr>
            <a:picLocks noChangeAspect="1"/>
          </p:cNvPicPr>
          <p:nvPr/>
        </p:nvPicPr>
        <p:blipFill rotWithShape="1">
          <a:blip r:embed="rId7"/>
          <a:srcRect l="6144" t="10391" r="10529" b="36797"/>
          <a:stretch/>
        </p:blipFill>
        <p:spPr>
          <a:xfrm>
            <a:off x="8161231" y="3649778"/>
            <a:ext cx="677969" cy="428191"/>
          </a:xfrm>
          <a:prstGeom prst="rect">
            <a:avLst/>
          </a:prstGeom>
        </p:spPr>
      </p:pic>
      <p:sp>
        <p:nvSpPr>
          <p:cNvPr id="72" name="Rectangle 71"/>
          <p:cNvSpPr/>
          <p:nvPr/>
        </p:nvSpPr>
        <p:spPr>
          <a:xfrm>
            <a:off x="4572000" y="5777805"/>
            <a:ext cx="4572000" cy="276999"/>
          </a:xfrm>
          <a:prstGeom prst="rect">
            <a:avLst/>
          </a:prstGeom>
        </p:spPr>
        <p:txBody>
          <a:bodyPr>
            <a:spAutoFit/>
          </a:bodyPr>
          <a:lstStyle/>
          <a:p>
            <a:pPr marL="171450" indent="-171450" fontAlgn="base">
              <a:spcBef>
                <a:spcPct val="0"/>
              </a:spcBef>
              <a:spcAft>
                <a:spcPct val="0"/>
              </a:spcAft>
              <a:buClr>
                <a:srgbClr val="C00000"/>
              </a:buClr>
              <a:buFont typeface="Wingdings" panose="05000000000000000000" pitchFamily="2" charset="2"/>
              <a:buChar char="§"/>
            </a:pPr>
            <a:endParaRPr lang="en-US" sz="1200" dirty="0">
              <a:solidFill>
                <a:prstClr val="black"/>
              </a:solidFill>
              <a:latin typeface="Arial" pitchFamily="34" charset="0"/>
            </a:endParaRPr>
          </a:p>
        </p:txBody>
      </p:sp>
    </p:spTree>
    <p:extLst>
      <p:ext uri="{BB962C8B-B14F-4D97-AF65-F5344CB8AC3E}">
        <p14:creationId xmlns:p14="http://schemas.microsoft.com/office/powerpoint/2010/main" val="197281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p:cNvPicPr>
            <a:picLocks noChangeAspect="1"/>
          </p:cNvPicPr>
          <p:nvPr/>
        </p:nvPicPr>
        <p:blipFill>
          <a:blip r:embed="rId3"/>
          <a:stretch>
            <a:fillRect/>
          </a:stretch>
        </p:blipFill>
        <p:spPr>
          <a:xfrm>
            <a:off x="197944" y="3612436"/>
            <a:ext cx="481842" cy="665666"/>
          </a:xfrm>
          <a:prstGeom prst="rect">
            <a:avLst/>
          </a:prstGeom>
        </p:spPr>
      </p:pic>
      <p:pic>
        <p:nvPicPr>
          <p:cNvPr id="42" name="Picture 41"/>
          <p:cNvPicPr>
            <a:picLocks noChangeAspect="1"/>
          </p:cNvPicPr>
          <p:nvPr/>
        </p:nvPicPr>
        <p:blipFill>
          <a:blip r:embed="rId4"/>
          <a:stretch>
            <a:fillRect/>
          </a:stretch>
        </p:blipFill>
        <p:spPr>
          <a:xfrm>
            <a:off x="-5856" y="1066550"/>
            <a:ext cx="867717" cy="917525"/>
          </a:xfrm>
          <a:prstGeom prst="rect">
            <a:avLst/>
          </a:prstGeom>
        </p:spPr>
      </p:pic>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a:xfrm>
            <a:off x="6934200" y="6492875"/>
            <a:ext cx="2133600" cy="365125"/>
          </a:xfrm>
        </p:spPr>
        <p:txBody>
          <a:bodyPr/>
          <a:lstStyle/>
          <a:p>
            <a:fld id="{1A13C416-6B76-4DFF-BC13-59A396451C72}" type="slidenum">
              <a:rPr lang="en-US" smtClean="0"/>
              <a:pPr/>
              <a:t>8</a:t>
            </a:fld>
            <a:endParaRPr lang="en-US" dirty="0"/>
          </a:p>
        </p:txBody>
      </p:sp>
      <p:sp>
        <p:nvSpPr>
          <p:cNvPr id="7" name="Text Placeholder 1"/>
          <p:cNvSpPr txBox="1">
            <a:spLocks/>
          </p:cNvSpPr>
          <p:nvPr/>
        </p:nvSpPr>
        <p:spPr>
          <a:xfrm>
            <a:off x="304800" y="304800"/>
            <a:ext cx="7924800" cy="609600"/>
          </a:xfrm>
          <a:prstGeom prst="rect">
            <a:avLst/>
          </a:prstGeom>
        </p:spPr>
        <p:txBody>
          <a:bodyPr/>
          <a:lstStyle/>
          <a:p>
            <a:pPr marL="342900" lvl="0" indent="-342900" eaLnBrk="0" fontAlgn="base" hangingPunct="0">
              <a:spcBef>
                <a:spcPct val="20000"/>
              </a:spcBef>
              <a:spcAft>
                <a:spcPct val="0"/>
              </a:spcAft>
              <a:defRPr/>
            </a:pPr>
            <a:r>
              <a:rPr lang="en-US" sz="3200" b="1" dirty="0" smtClean="0">
                <a:solidFill>
                  <a:schemeClr val="tx2"/>
                </a:solidFill>
                <a:latin typeface="Garamond" pitchFamily="18" charset="0"/>
              </a:rPr>
              <a:t>Provision for p</a:t>
            </a:r>
            <a:r>
              <a:rPr lang="en-US" sz="3200" b="1" dirty="0">
                <a:solidFill>
                  <a:schemeClr val="tx2"/>
                </a:solidFill>
                <a:latin typeface="Garamond" pitchFamily="18" charset="0"/>
              </a:rPr>
              <a:t>ost-retiral needs </a:t>
            </a:r>
            <a:r>
              <a:rPr lang="en-US" sz="3200" b="1" dirty="0" smtClean="0">
                <a:solidFill>
                  <a:schemeClr val="tx2"/>
                </a:solidFill>
                <a:latin typeface="Garamond" pitchFamily="18" charset="0"/>
              </a:rPr>
              <a:t>- Employer</a:t>
            </a:r>
            <a:endParaRPr lang="en-US" sz="3200" b="1" dirty="0">
              <a:solidFill>
                <a:schemeClr val="tx2"/>
              </a:solidFill>
              <a:latin typeface="Garamond" pitchFamily="18" charset="0"/>
            </a:endParaRPr>
          </a:p>
        </p:txBody>
      </p:sp>
      <p:sp>
        <p:nvSpPr>
          <p:cNvPr id="26" name="Line 47"/>
          <p:cNvSpPr>
            <a:spLocks noChangeShapeType="1"/>
          </p:cNvSpPr>
          <p:nvPr/>
        </p:nvSpPr>
        <p:spPr bwMode="auto">
          <a:xfrm flipH="1">
            <a:off x="0" y="3581400"/>
            <a:ext cx="9067800" cy="12427"/>
          </a:xfrm>
          <a:prstGeom prst="line">
            <a:avLst/>
          </a:prstGeom>
          <a:noFill/>
          <a:ln w="12700">
            <a:solidFill>
              <a:schemeClr val="bg1">
                <a:lumMod val="65000"/>
              </a:schemeClr>
            </a:solidFill>
            <a:prstDash val="dash"/>
            <a:round/>
            <a:headEnd/>
            <a:tailEnd/>
          </a:ln>
        </p:spPr>
        <p:txBody>
          <a:bodyPr vert="horz" wrap="square" lIns="0" tIns="45720" rIns="91440" bIns="45720" numCol="1" anchor="ctr" anchorCtr="0" compatLnSpc="1">
            <a:prstTxWarp prst="textNoShape">
              <a:avLst/>
            </a:prstTxWarp>
          </a:bodyPr>
          <a:lstStyle/>
          <a:p>
            <a:endParaRPr lang="en-GB" dirty="0"/>
          </a:p>
        </p:txBody>
      </p:sp>
      <p:sp>
        <p:nvSpPr>
          <p:cNvPr id="24" name="Line 47"/>
          <p:cNvSpPr>
            <a:spLocks noChangeShapeType="1"/>
          </p:cNvSpPr>
          <p:nvPr/>
        </p:nvSpPr>
        <p:spPr bwMode="auto">
          <a:xfrm>
            <a:off x="4312208" y="1337945"/>
            <a:ext cx="0" cy="5520055"/>
          </a:xfrm>
          <a:prstGeom prst="line">
            <a:avLst/>
          </a:prstGeom>
          <a:noFill/>
          <a:ln w="12700">
            <a:solidFill>
              <a:schemeClr val="bg1">
                <a:lumMod val="65000"/>
              </a:schemeClr>
            </a:solidFill>
            <a:prstDash val="dash"/>
            <a:round/>
            <a:headEnd/>
            <a:tailEnd/>
          </a:ln>
        </p:spPr>
        <p:txBody>
          <a:bodyPr vert="horz" wrap="square" lIns="0" tIns="45720" rIns="91440" bIns="45720" numCol="1" anchor="ctr" anchorCtr="0" compatLnSpc="1">
            <a:prstTxWarp prst="textNoShape">
              <a:avLst/>
            </a:prstTxWarp>
          </a:bodyPr>
          <a:lstStyle/>
          <a:p>
            <a:endParaRPr lang="en-GB" dirty="0"/>
          </a:p>
        </p:txBody>
      </p:sp>
      <p:grpSp>
        <p:nvGrpSpPr>
          <p:cNvPr id="8" name="Group 7"/>
          <p:cNvGrpSpPr/>
          <p:nvPr/>
        </p:nvGrpSpPr>
        <p:grpSpPr>
          <a:xfrm>
            <a:off x="3810000" y="2286000"/>
            <a:ext cx="1016667" cy="2469932"/>
            <a:chOff x="4012533" y="2286000"/>
            <a:chExt cx="1016667" cy="2469932"/>
          </a:xfrm>
        </p:grpSpPr>
        <p:sp>
          <p:nvSpPr>
            <p:cNvPr id="2" name="Rounded Rectangle 1"/>
            <p:cNvSpPr/>
            <p:nvPr/>
          </p:nvSpPr>
          <p:spPr>
            <a:xfrm>
              <a:off x="4022834" y="2286000"/>
              <a:ext cx="914400" cy="2438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4050342" y="2364830"/>
              <a:ext cx="886892" cy="878386"/>
            </a:xfrm>
            <a:prstGeom prst="ellipse">
              <a:avLst/>
            </a:prstGeom>
            <a:solidFill>
              <a:srgbClr val="577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pic>
          <p:nvPicPr>
            <p:cNvPr id="30" name="Picture 29"/>
            <p:cNvPicPr>
              <a:picLocks noChangeAspect="1"/>
            </p:cNvPicPr>
            <p:nvPr/>
          </p:nvPicPr>
          <p:blipFill rotWithShape="1">
            <a:blip r:embed="rId5"/>
            <a:srcRect l="5626" t="33033" r="68170" b="16077"/>
            <a:stretch/>
          </p:blipFill>
          <p:spPr>
            <a:xfrm>
              <a:off x="4012533" y="3260834"/>
              <a:ext cx="1016667" cy="1495098"/>
            </a:xfrm>
            <a:prstGeom prst="rect">
              <a:avLst/>
            </a:prstGeom>
          </p:spPr>
        </p:pic>
      </p:grpSp>
      <p:sp>
        <p:nvSpPr>
          <p:cNvPr id="31" name="Rectangle 30"/>
          <p:cNvSpPr/>
          <p:nvPr/>
        </p:nvSpPr>
        <p:spPr>
          <a:xfrm>
            <a:off x="3857706" y="2648684"/>
            <a:ext cx="885179" cy="276999"/>
          </a:xfrm>
          <a:prstGeom prst="rect">
            <a:avLst/>
          </a:prstGeom>
        </p:spPr>
        <p:txBody>
          <a:bodyPr wrap="none">
            <a:spAutoFit/>
          </a:bodyPr>
          <a:lstStyle/>
          <a:p>
            <a:pPr algn="ctr"/>
            <a:r>
              <a:rPr lang="en-US" sz="1200" b="1" dirty="0" smtClean="0">
                <a:solidFill>
                  <a:schemeClr val="bg1"/>
                </a:solidFill>
                <a:latin typeface="Arial" panose="020B0604020202020204" pitchFamily="34" charset="0"/>
                <a:cs typeface="Arial" panose="020B0604020202020204" pitchFamily="34" charset="0"/>
              </a:rPr>
              <a:t>Employer</a:t>
            </a:r>
            <a:endParaRPr lang="en-US" sz="1200" b="1" dirty="0">
              <a:solidFill>
                <a:schemeClr val="bg1"/>
              </a:solidFill>
              <a:latin typeface="Arial" panose="020B0604020202020204" pitchFamily="34" charset="0"/>
              <a:cs typeface="Arial" panose="020B0604020202020204" pitchFamily="34" charset="0"/>
            </a:endParaRPr>
          </a:p>
        </p:txBody>
      </p:sp>
      <p:sp>
        <p:nvSpPr>
          <p:cNvPr id="32" name="Rectangle 25"/>
          <p:cNvSpPr>
            <a:spLocks noChangeArrowheads="1"/>
          </p:cNvSpPr>
          <p:nvPr/>
        </p:nvSpPr>
        <p:spPr bwMode="gray">
          <a:xfrm>
            <a:off x="632043" y="1284278"/>
            <a:ext cx="3984625" cy="315922"/>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lvl="0" fontAlgn="base">
              <a:spcBef>
                <a:spcPct val="0"/>
              </a:spcBef>
              <a:spcAft>
                <a:spcPct val="0"/>
              </a:spcAft>
            </a:pPr>
            <a:r>
              <a:rPr lang="en-GB" sz="1600" b="1" dirty="0">
                <a:solidFill>
                  <a:srgbClr val="C00000"/>
                </a:solidFill>
                <a:latin typeface="Arial" pitchFamily="34" charset="0"/>
              </a:rPr>
              <a:t>Role and Responsibility</a:t>
            </a:r>
            <a:endParaRPr lang="en-GB" dirty="0">
              <a:solidFill>
                <a:srgbClr val="C00000"/>
              </a:solidFill>
              <a:latin typeface="Arial" pitchFamily="34" charset="0"/>
            </a:endParaRPr>
          </a:p>
        </p:txBody>
      </p:sp>
      <p:sp>
        <p:nvSpPr>
          <p:cNvPr id="33" name="Rectangle 32"/>
          <p:cNvSpPr>
            <a:spLocks noChangeArrowheads="1"/>
          </p:cNvSpPr>
          <p:nvPr/>
        </p:nvSpPr>
        <p:spPr bwMode="gray">
          <a:xfrm>
            <a:off x="134606" y="1647498"/>
            <a:ext cx="3733800" cy="1876742"/>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171450" indent="-171450" fontAlgn="base">
              <a:spcBef>
                <a:spcPct val="0"/>
              </a:spcBef>
              <a:spcAft>
                <a:spcPct val="0"/>
              </a:spcAft>
              <a:buClr>
                <a:srgbClr val="C00000"/>
              </a:buClr>
              <a:buFont typeface="Wingdings" panose="05000000000000000000" pitchFamily="2" charset="2"/>
              <a:buChar char="§"/>
            </a:pPr>
            <a:r>
              <a:rPr lang="en-US" sz="1200" dirty="0">
                <a:latin typeface="Arial" pitchFamily="34" charset="0"/>
              </a:rPr>
              <a:t>Provision and financing of employee benefits</a:t>
            </a:r>
          </a:p>
          <a:p>
            <a:pPr marL="171450" indent="-171450" fontAlgn="base">
              <a:spcBef>
                <a:spcPct val="0"/>
              </a:spcBef>
              <a:spcAft>
                <a:spcPct val="0"/>
              </a:spcAft>
              <a:buClr>
                <a:srgbClr val="C00000"/>
              </a:buClr>
              <a:buFont typeface="Wingdings" panose="05000000000000000000" pitchFamily="2" charset="2"/>
              <a:buChar char="§"/>
            </a:pPr>
            <a:r>
              <a:rPr lang="en-US" sz="1200" dirty="0">
                <a:latin typeface="Arial" pitchFamily="34" charset="0"/>
              </a:rPr>
              <a:t>Encouragement/compulsion to save/provide for retirement</a:t>
            </a:r>
          </a:p>
          <a:p>
            <a:pPr marL="171450" indent="-171450" fontAlgn="base">
              <a:spcBef>
                <a:spcPct val="0"/>
              </a:spcBef>
              <a:spcAft>
                <a:spcPct val="0"/>
              </a:spcAft>
              <a:buClr>
                <a:srgbClr val="C00000"/>
              </a:buClr>
              <a:buFont typeface="Wingdings" panose="05000000000000000000" pitchFamily="2" charset="2"/>
              <a:buChar char="§"/>
            </a:pPr>
            <a:r>
              <a:rPr lang="en-US" sz="1200" dirty="0">
                <a:latin typeface="Arial" pitchFamily="34" charset="0"/>
              </a:rPr>
              <a:t>Financial Wellbeing</a:t>
            </a:r>
          </a:p>
          <a:p>
            <a:pPr marL="742950" lvl="1" indent="-285750">
              <a:buClr>
                <a:srgbClr val="C00000"/>
              </a:buClr>
              <a:buFont typeface="Wingdings" panose="05000000000000000000" pitchFamily="2" charset="2"/>
              <a:buChar char="§"/>
            </a:pPr>
            <a:r>
              <a:rPr lang="en-US" sz="1100" dirty="0">
                <a:latin typeface="Arial" panose="020B0604020202020204" pitchFamily="34" charset="0"/>
                <a:cs typeface="Arial" panose="020B0604020202020204" pitchFamily="34" charset="0"/>
              </a:rPr>
              <a:t>Financial awareness and education</a:t>
            </a:r>
          </a:p>
          <a:p>
            <a:pPr marL="742950" lvl="1" indent="-285750">
              <a:buClr>
                <a:srgbClr val="C00000"/>
              </a:buClr>
              <a:buFont typeface="Wingdings" panose="05000000000000000000" pitchFamily="2" charset="2"/>
              <a:buChar char="§"/>
            </a:pPr>
            <a:r>
              <a:rPr lang="en-US" sz="1100" dirty="0">
                <a:latin typeface="Arial" panose="020B0604020202020204" pitchFamily="34" charset="0"/>
                <a:cs typeface="Arial" panose="020B0604020202020204" pitchFamily="34" charset="0"/>
              </a:rPr>
              <a:t>Wealth planning</a:t>
            </a:r>
          </a:p>
          <a:p>
            <a:pPr marL="742950" lvl="1" indent="-285750">
              <a:buClr>
                <a:srgbClr val="C00000"/>
              </a:buClr>
              <a:buFont typeface="Wingdings" panose="05000000000000000000" pitchFamily="2" charset="2"/>
              <a:buChar char="§"/>
            </a:pPr>
            <a:r>
              <a:rPr lang="en-US" sz="1100" dirty="0">
                <a:latin typeface="Arial" panose="020B0604020202020204" pitchFamily="34" charset="0"/>
                <a:cs typeface="Arial" panose="020B0604020202020204" pitchFamily="34" charset="0"/>
              </a:rPr>
              <a:t>Cashflow planning</a:t>
            </a:r>
          </a:p>
          <a:p>
            <a:pPr marL="171450" indent="-171450" fontAlgn="base">
              <a:spcBef>
                <a:spcPct val="0"/>
              </a:spcBef>
              <a:spcAft>
                <a:spcPct val="0"/>
              </a:spcAft>
              <a:buClr>
                <a:srgbClr val="C00000"/>
              </a:buClr>
              <a:buFont typeface="Wingdings" panose="05000000000000000000" pitchFamily="2" charset="2"/>
              <a:buChar char="§"/>
            </a:pPr>
            <a:r>
              <a:rPr lang="en-US" sz="1200" dirty="0">
                <a:latin typeface="Arial" pitchFamily="34" charset="0"/>
              </a:rPr>
              <a:t>Paternalism</a:t>
            </a:r>
          </a:p>
          <a:p>
            <a:pPr marL="171450" indent="-171450" fontAlgn="base">
              <a:spcBef>
                <a:spcPct val="0"/>
              </a:spcBef>
              <a:spcAft>
                <a:spcPct val="0"/>
              </a:spcAft>
              <a:buClr>
                <a:srgbClr val="C00000"/>
              </a:buClr>
              <a:buFont typeface="Wingdings" panose="05000000000000000000" pitchFamily="2" charset="2"/>
              <a:buChar char="§"/>
            </a:pPr>
            <a:r>
              <a:rPr lang="en-US" sz="1200" dirty="0">
                <a:latin typeface="Arial" pitchFamily="34" charset="0"/>
              </a:rPr>
              <a:t>Adherence to global benefits philosophy</a:t>
            </a:r>
          </a:p>
          <a:p>
            <a:pPr marL="171450" indent="-171450" fontAlgn="base">
              <a:spcBef>
                <a:spcPct val="0"/>
              </a:spcBef>
              <a:spcAft>
                <a:spcPct val="0"/>
              </a:spcAft>
              <a:buClr>
                <a:srgbClr val="C00000"/>
              </a:buClr>
              <a:buFont typeface="Wingdings" panose="05000000000000000000" pitchFamily="2" charset="2"/>
              <a:buChar char="§"/>
            </a:pPr>
            <a:r>
              <a:rPr lang="en-US" sz="1200" dirty="0">
                <a:latin typeface="Arial" pitchFamily="34" charset="0"/>
              </a:rPr>
              <a:t>Compliance with regulation</a:t>
            </a:r>
          </a:p>
        </p:txBody>
      </p:sp>
      <p:sp>
        <p:nvSpPr>
          <p:cNvPr id="43" name="Rectangle 25"/>
          <p:cNvSpPr>
            <a:spLocks noChangeArrowheads="1"/>
          </p:cNvSpPr>
          <p:nvPr/>
        </p:nvSpPr>
        <p:spPr bwMode="gray">
          <a:xfrm>
            <a:off x="6934200" y="1277672"/>
            <a:ext cx="1638480" cy="354060"/>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C00000"/>
                </a:solidFill>
                <a:effectLst/>
                <a:latin typeface="Arial" pitchFamily="34" charset="0"/>
              </a:rPr>
              <a:t>Key concerns</a:t>
            </a:r>
            <a:endParaRPr kumimoji="0" lang="en-GB" sz="1800" b="0" i="0" u="none" strike="noStrike" cap="none" normalizeH="0" baseline="0" dirty="0" smtClean="0">
              <a:ln>
                <a:noFill/>
              </a:ln>
              <a:solidFill>
                <a:srgbClr val="C00000"/>
              </a:solidFill>
              <a:effectLst/>
              <a:latin typeface="Arial" pitchFamily="34" charset="0"/>
            </a:endParaRPr>
          </a:p>
        </p:txBody>
      </p:sp>
      <p:pic>
        <p:nvPicPr>
          <p:cNvPr id="48" name="Picture 47"/>
          <p:cNvPicPr>
            <a:picLocks noChangeAspect="1"/>
          </p:cNvPicPr>
          <p:nvPr/>
        </p:nvPicPr>
        <p:blipFill>
          <a:blip r:embed="rId6"/>
          <a:stretch>
            <a:fillRect/>
          </a:stretch>
        </p:blipFill>
        <p:spPr>
          <a:xfrm>
            <a:off x="8382000" y="1226059"/>
            <a:ext cx="641132" cy="602741"/>
          </a:xfrm>
          <a:prstGeom prst="rect">
            <a:avLst/>
          </a:prstGeom>
        </p:spPr>
      </p:pic>
      <p:sp>
        <p:nvSpPr>
          <p:cNvPr id="54" name="Rectangle 25"/>
          <p:cNvSpPr>
            <a:spLocks noChangeArrowheads="1"/>
          </p:cNvSpPr>
          <p:nvPr/>
        </p:nvSpPr>
        <p:spPr bwMode="gray">
          <a:xfrm>
            <a:off x="632043" y="3710213"/>
            <a:ext cx="3984625" cy="315922"/>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lvl="0" fontAlgn="base">
              <a:spcBef>
                <a:spcPct val="0"/>
              </a:spcBef>
              <a:spcAft>
                <a:spcPct val="0"/>
              </a:spcAft>
            </a:pPr>
            <a:r>
              <a:rPr lang="en-GB" sz="1600" b="1" dirty="0">
                <a:solidFill>
                  <a:srgbClr val="C00000"/>
                </a:solidFill>
                <a:latin typeface="Arial" pitchFamily="34" charset="0"/>
              </a:rPr>
              <a:t>Key </a:t>
            </a:r>
            <a:r>
              <a:rPr lang="en-GB" sz="1600" b="1" dirty="0" smtClean="0">
                <a:solidFill>
                  <a:srgbClr val="C00000"/>
                </a:solidFill>
                <a:latin typeface="Arial" pitchFamily="34" charset="0"/>
              </a:rPr>
              <a:t>risks</a:t>
            </a:r>
            <a:endParaRPr lang="en-GB" sz="1600" b="1" dirty="0">
              <a:solidFill>
                <a:srgbClr val="C00000"/>
              </a:solidFill>
              <a:latin typeface="Arial" pitchFamily="34" charset="0"/>
            </a:endParaRPr>
          </a:p>
        </p:txBody>
      </p:sp>
      <p:sp>
        <p:nvSpPr>
          <p:cNvPr id="59" name="Rectangle 25"/>
          <p:cNvSpPr>
            <a:spLocks noChangeArrowheads="1"/>
          </p:cNvSpPr>
          <p:nvPr/>
        </p:nvSpPr>
        <p:spPr bwMode="gray">
          <a:xfrm>
            <a:off x="6934200" y="3716348"/>
            <a:ext cx="1638480" cy="354060"/>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lvl="0" fontAlgn="base">
              <a:spcBef>
                <a:spcPct val="0"/>
              </a:spcBef>
              <a:spcAft>
                <a:spcPct val="0"/>
              </a:spcAft>
            </a:pPr>
            <a:r>
              <a:rPr lang="en-GB" sz="1600" b="1" dirty="0" smtClean="0">
                <a:solidFill>
                  <a:srgbClr val="C00000"/>
                </a:solidFill>
                <a:latin typeface="Arial" pitchFamily="34" charset="0"/>
              </a:rPr>
              <a:t>Financing </a:t>
            </a:r>
            <a:endParaRPr lang="en-GB" sz="1600" b="1" dirty="0">
              <a:solidFill>
                <a:srgbClr val="C00000"/>
              </a:solidFill>
              <a:latin typeface="Arial" pitchFamily="34" charset="0"/>
            </a:endParaRPr>
          </a:p>
        </p:txBody>
      </p:sp>
      <p:pic>
        <p:nvPicPr>
          <p:cNvPr id="70" name="Picture 69"/>
          <p:cNvPicPr>
            <a:picLocks noChangeAspect="1"/>
          </p:cNvPicPr>
          <p:nvPr/>
        </p:nvPicPr>
        <p:blipFill rotWithShape="1">
          <a:blip r:embed="rId7"/>
          <a:srcRect l="6144" t="10391" r="10529" b="36797"/>
          <a:stretch/>
        </p:blipFill>
        <p:spPr>
          <a:xfrm>
            <a:off x="8161231" y="3649778"/>
            <a:ext cx="677969" cy="428191"/>
          </a:xfrm>
          <a:prstGeom prst="rect">
            <a:avLst/>
          </a:prstGeom>
        </p:spPr>
      </p:pic>
      <p:sp>
        <p:nvSpPr>
          <p:cNvPr id="72" name="Rectangle 71"/>
          <p:cNvSpPr/>
          <p:nvPr/>
        </p:nvSpPr>
        <p:spPr>
          <a:xfrm>
            <a:off x="4572000" y="5777805"/>
            <a:ext cx="4572000" cy="276999"/>
          </a:xfrm>
          <a:prstGeom prst="rect">
            <a:avLst/>
          </a:prstGeom>
        </p:spPr>
        <p:txBody>
          <a:bodyPr>
            <a:spAutoFit/>
          </a:bodyPr>
          <a:lstStyle/>
          <a:p>
            <a:pPr marL="171450" indent="-171450" fontAlgn="base">
              <a:spcBef>
                <a:spcPct val="0"/>
              </a:spcBef>
              <a:spcAft>
                <a:spcPct val="0"/>
              </a:spcAft>
              <a:buClr>
                <a:srgbClr val="C00000"/>
              </a:buClr>
              <a:buFont typeface="Wingdings" panose="05000000000000000000" pitchFamily="2" charset="2"/>
              <a:buChar char="§"/>
            </a:pPr>
            <a:endParaRPr lang="en-US" sz="1200" dirty="0">
              <a:solidFill>
                <a:prstClr val="black"/>
              </a:solidFill>
              <a:latin typeface="Arial" pitchFamily="34" charset="0"/>
            </a:endParaRPr>
          </a:p>
        </p:txBody>
      </p:sp>
      <p:grpSp>
        <p:nvGrpSpPr>
          <p:cNvPr id="22" name="Group 21"/>
          <p:cNvGrpSpPr/>
          <p:nvPr/>
        </p:nvGrpSpPr>
        <p:grpSpPr>
          <a:xfrm>
            <a:off x="-1" y="31532"/>
            <a:ext cx="9144001" cy="6810701"/>
            <a:chOff x="0" y="15766"/>
            <a:chExt cx="9144001" cy="6810701"/>
          </a:xfrm>
        </p:grpSpPr>
        <p:sp>
          <p:nvSpPr>
            <p:cNvPr id="23" name="Rectangle 22"/>
            <p:cNvSpPr/>
            <p:nvPr/>
          </p:nvSpPr>
          <p:spPr>
            <a:xfrm>
              <a:off x="0" y="15766"/>
              <a:ext cx="9144000" cy="1710511"/>
            </a:xfrm>
            <a:prstGeom prst="rect">
              <a:avLst/>
            </a:prstGeom>
            <a:solidFill>
              <a:schemeClr val="bg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0" y="1933652"/>
              <a:ext cx="9144000" cy="4892815"/>
            </a:xfrm>
            <a:prstGeom prst="rect">
              <a:avLst/>
            </a:prstGeom>
            <a:solidFill>
              <a:schemeClr val="bg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0" y="1691181"/>
              <a:ext cx="304800" cy="319561"/>
            </a:xfrm>
            <a:prstGeom prst="rect">
              <a:avLst/>
            </a:prstGeom>
            <a:solidFill>
              <a:schemeClr val="bg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29" name="Rectangle 28"/>
            <p:cNvSpPr/>
            <p:nvPr/>
          </p:nvSpPr>
          <p:spPr>
            <a:xfrm>
              <a:off x="3505199" y="1660634"/>
              <a:ext cx="5638802" cy="316310"/>
            </a:xfrm>
            <a:prstGeom prst="rect">
              <a:avLst/>
            </a:prstGeom>
            <a:solidFill>
              <a:schemeClr val="bg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grpSp>
      <p:sp>
        <p:nvSpPr>
          <p:cNvPr id="34" name="Rectangle 33"/>
          <p:cNvSpPr/>
          <p:nvPr/>
        </p:nvSpPr>
        <p:spPr>
          <a:xfrm>
            <a:off x="270165" y="1714925"/>
            <a:ext cx="3235034" cy="23449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p:cNvGrpSpPr/>
          <p:nvPr/>
        </p:nvGrpSpPr>
        <p:grpSpPr>
          <a:xfrm>
            <a:off x="762000" y="2508756"/>
            <a:ext cx="7848600" cy="2901444"/>
            <a:chOff x="838200" y="1441956"/>
            <a:chExt cx="7848600" cy="2901444"/>
          </a:xfrm>
        </p:grpSpPr>
        <p:grpSp>
          <p:nvGrpSpPr>
            <p:cNvPr id="36" name="Group 35"/>
            <p:cNvGrpSpPr/>
            <p:nvPr/>
          </p:nvGrpSpPr>
          <p:grpSpPr>
            <a:xfrm>
              <a:off x="838200" y="1441956"/>
              <a:ext cx="7848600" cy="2901444"/>
              <a:chOff x="1070650" y="515601"/>
              <a:chExt cx="7848600" cy="2732424"/>
            </a:xfrm>
          </p:grpSpPr>
          <p:sp>
            <p:nvSpPr>
              <p:cNvPr id="56" name="Rounded Rectangular Callout 55"/>
              <p:cNvSpPr/>
              <p:nvPr/>
            </p:nvSpPr>
            <p:spPr>
              <a:xfrm>
                <a:off x="1422535" y="515601"/>
                <a:ext cx="7268116" cy="2732424"/>
              </a:xfrm>
              <a:prstGeom prst="wedgeRoundRectCallout">
                <a:avLst>
                  <a:gd name="adj1" fmla="val -25819"/>
                  <a:gd name="adj2" fmla="val -60161"/>
                  <a:gd name="adj3" fmla="val 16667"/>
                </a:avLst>
              </a:prstGeom>
              <a:solidFill>
                <a:schemeClr val="bg1"/>
              </a:solidFill>
              <a:ln>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7" name="Rectangle 56"/>
              <p:cNvSpPr/>
              <p:nvPr/>
            </p:nvSpPr>
            <p:spPr>
              <a:xfrm>
                <a:off x="1070650" y="685800"/>
                <a:ext cx="7848600" cy="347817"/>
              </a:xfrm>
              <a:prstGeom prst="rect">
                <a:avLst/>
              </a:prstGeom>
            </p:spPr>
            <p:txBody>
              <a:bodyPr wrap="square">
                <a:spAutoFit/>
              </a:bodyPr>
              <a:lstStyle/>
              <a:p>
                <a:pPr algn="ctr">
                  <a:buClr>
                    <a:srgbClr val="C00000"/>
                  </a:buClr>
                </a:pPr>
                <a:r>
                  <a:rPr lang="en-US" b="1" dirty="0" smtClean="0">
                    <a:solidFill>
                      <a:srgbClr val="C00000"/>
                    </a:solidFill>
                    <a:latin typeface="Arial" panose="020B0604020202020204" pitchFamily="34" charset="0"/>
                    <a:cs typeface="Arial" panose="020B0604020202020204" pitchFamily="34" charset="0"/>
                  </a:rPr>
                  <a:t>Retirement Benefits in India</a:t>
                </a:r>
              </a:p>
            </p:txBody>
          </p:sp>
        </p:grpSp>
        <p:grpSp>
          <p:nvGrpSpPr>
            <p:cNvPr id="37" name="Group 36"/>
            <p:cNvGrpSpPr/>
            <p:nvPr/>
          </p:nvGrpSpPr>
          <p:grpSpPr>
            <a:xfrm>
              <a:off x="1524000" y="2106228"/>
              <a:ext cx="6705600" cy="2084772"/>
              <a:chOff x="-228600" y="1725228"/>
              <a:chExt cx="6705600" cy="2084772"/>
            </a:xfrm>
          </p:grpSpPr>
          <p:sp>
            <p:nvSpPr>
              <p:cNvPr id="38" name="Rectangle 4"/>
              <p:cNvSpPr>
                <a:spLocks noChangeArrowheads="1"/>
              </p:cNvSpPr>
              <p:nvPr/>
            </p:nvSpPr>
            <p:spPr bwMode="auto">
              <a:xfrm>
                <a:off x="-228600" y="3287713"/>
                <a:ext cx="1641477" cy="520589"/>
              </a:xfrm>
              <a:prstGeom prst="rect">
                <a:avLst/>
              </a:prstGeom>
              <a:solidFill>
                <a:schemeClr val="bg1">
                  <a:lumMod val="85000"/>
                </a:schemeClr>
              </a:solidFill>
              <a:ln>
                <a:noFill/>
              </a:ln>
              <a:extLst>
                <a:ext uri="{91240B29-F687-4F45-9708-019B960494DF}">
                  <a14:hiddenLine xmlns:a14="http://schemas.microsoft.com/office/drawing/2010/main" w="6350">
                    <a:solidFill>
                      <a:srgbClr val="000000"/>
                    </a:solidFill>
                    <a:miter lim="800000"/>
                    <a:headEnd type="none" w="sm" len="sm"/>
                    <a:tailEnd type="none" w="sm" len="sm"/>
                  </a14:hiddenLine>
                </a:ext>
              </a:extLst>
            </p:spPr>
            <p:txBody>
              <a:bodyPr wrap="none" tIns="91440" bIns="91440" anchor="ctr"/>
              <a:lstStyle>
                <a:lvl1pPr eaLnBrk="0" hangingPunct="0">
                  <a:defRPr sz="2200" b="1">
                    <a:solidFill>
                      <a:schemeClr val="tx2"/>
                    </a:solidFill>
                    <a:latin typeface="Arial" panose="020B0604020202020204" pitchFamily="34" charset="0"/>
                    <a:cs typeface="Arial" panose="020B0604020202020204" pitchFamily="34" charset="0"/>
                  </a:defRPr>
                </a:lvl1pPr>
                <a:lvl2pPr marL="742950" indent="-285750" eaLnBrk="0" hangingPunct="0">
                  <a:defRPr sz="2200" b="1">
                    <a:solidFill>
                      <a:schemeClr val="tx2"/>
                    </a:solidFill>
                    <a:latin typeface="Arial" panose="020B0604020202020204" pitchFamily="34" charset="0"/>
                    <a:cs typeface="Arial" panose="020B0604020202020204" pitchFamily="34" charset="0"/>
                  </a:defRPr>
                </a:lvl2pPr>
                <a:lvl3pPr marL="1143000" indent="-228600" eaLnBrk="0" hangingPunct="0">
                  <a:defRPr sz="2200" b="1">
                    <a:solidFill>
                      <a:schemeClr val="tx2"/>
                    </a:solidFill>
                    <a:latin typeface="Arial" panose="020B0604020202020204" pitchFamily="34" charset="0"/>
                    <a:cs typeface="Arial" panose="020B0604020202020204" pitchFamily="34" charset="0"/>
                  </a:defRPr>
                </a:lvl3pPr>
                <a:lvl4pPr marL="1600200" indent="-228600" eaLnBrk="0" hangingPunct="0">
                  <a:defRPr sz="2200" b="1">
                    <a:solidFill>
                      <a:schemeClr val="tx2"/>
                    </a:solidFill>
                    <a:latin typeface="Arial" panose="020B0604020202020204" pitchFamily="34" charset="0"/>
                    <a:cs typeface="Arial" panose="020B0604020202020204" pitchFamily="34" charset="0"/>
                  </a:defRPr>
                </a:lvl4pPr>
                <a:lvl5pPr marL="2057400" indent="-228600" eaLnBrk="0" hangingPunct="0">
                  <a:defRPr sz="2200" b="1">
                    <a:solidFill>
                      <a:schemeClr val="tx2"/>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0"/>
                  </a:spcAft>
                  <a:defRPr sz="2200" b="1">
                    <a:solidFill>
                      <a:schemeClr val="tx2"/>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0"/>
                  </a:spcAft>
                  <a:defRPr sz="2200" b="1">
                    <a:solidFill>
                      <a:schemeClr val="tx2"/>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0"/>
                  </a:spcAft>
                  <a:defRPr sz="2200" b="1">
                    <a:solidFill>
                      <a:schemeClr val="tx2"/>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0"/>
                  </a:spcAft>
                  <a:defRPr sz="2200" b="1">
                    <a:solidFill>
                      <a:schemeClr val="tx2"/>
                    </a:solidFill>
                    <a:latin typeface="Arial" panose="020B0604020202020204" pitchFamily="34" charset="0"/>
                    <a:cs typeface="Arial" panose="020B0604020202020204" pitchFamily="34" charset="0"/>
                  </a:defRPr>
                </a:lvl9pPr>
              </a:lstStyle>
              <a:p>
                <a:pPr algn="ctr" eaLnBrk="1" hangingPunct="1">
                  <a:lnSpc>
                    <a:spcPct val="100000"/>
                  </a:lnSpc>
                </a:pPr>
                <a:r>
                  <a:rPr lang="en-US" altLang="en-US" sz="1000" b="0" dirty="0" smtClean="0">
                    <a:solidFill>
                      <a:schemeClr val="tx1"/>
                    </a:solidFill>
                    <a:ea typeface="MS PGothic" panose="020B0600070205080204" pitchFamily="34" charset="-128"/>
                  </a:rPr>
                  <a:t>Provident Fund and </a:t>
                </a:r>
              </a:p>
              <a:p>
                <a:pPr algn="ctr" eaLnBrk="1" hangingPunct="1">
                  <a:lnSpc>
                    <a:spcPct val="100000"/>
                  </a:lnSpc>
                </a:pPr>
                <a:r>
                  <a:rPr lang="en-US" altLang="en-US" sz="1000" b="0" dirty="0" smtClean="0">
                    <a:solidFill>
                      <a:schemeClr val="tx1"/>
                    </a:solidFill>
                    <a:ea typeface="MS PGothic" panose="020B0600070205080204" pitchFamily="34" charset="-128"/>
                  </a:rPr>
                  <a:t>Miscellaneous Provisions</a:t>
                </a:r>
                <a:endParaRPr lang="en-US" altLang="en-US" sz="1000" b="0" dirty="0">
                  <a:solidFill>
                    <a:schemeClr val="tx1"/>
                  </a:solidFill>
                  <a:ea typeface="MS PGothic" panose="020B0600070205080204" pitchFamily="34" charset="-128"/>
                </a:endParaRPr>
              </a:p>
            </p:txBody>
          </p:sp>
          <p:sp>
            <p:nvSpPr>
              <p:cNvPr id="39" name="Rectangle 6"/>
              <p:cNvSpPr>
                <a:spLocks noChangeArrowheads="1"/>
              </p:cNvSpPr>
              <p:nvPr/>
            </p:nvSpPr>
            <p:spPr bwMode="auto">
              <a:xfrm>
                <a:off x="1677990" y="3287713"/>
                <a:ext cx="836612" cy="520590"/>
              </a:xfrm>
              <a:prstGeom prst="rect">
                <a:avLst/>
              </a:prstGeom>
              <a:solidFill>
                <a:schemeClr val="bg1">
                  <a:lumMod val="85000"/>
                </a:schemeClr>
              </a:solidFill>
              <a:ln>
                <a:noFill/>
              </a:ln>
              <a:extLst>
                <a:ext uri="{91240B29-F687-4F45-9708-019B960494DF}">
                  <a14:hiddenLine xmlns:a14="http://schemas.microsoft.com/office/drawing/2010/main" w="6350">
                    <a:solidFill>
                      <a:srgbClr val="000000"/>
                    </a:solidFill>
                    <a:miter lim="800000"/>
                    <a:headEnd type="none" w="sm" len="sm"/>
                    <a:tailEnd type="none" w="sm" len="sm"/>
                  </a14:hiddenLine>
                </a:ext>
              </a:extLst>
            </p:spPr>
            <p:txBody>
              <a:bodyPr wrap="none" tIns="91440" bIns="91440" anchor="ctr"/>
              <a:lstStyle>
                <a:lvl1pPr eaLnBrk="0" hangingPunct="0">
                  <a:defRPr sz="2200" b="1">
                    <a:solidFill>
                      <a:schemeClr val="tx2"/>
                    </a:solidFill>
                    <a:latin typeface="Arial" panose="020B0604020202020204" pitchFamily="34" charset="0"/>
                    <a:cs typeface="Arial" panose="020B0604020202020204" pitchFamily="34" charset="0"/>
                  </a:defRPr>
                </a:lvl1pPr>
                <a:lvl2pPr marL="742950" indent="-285750" eaLnBrk="0" hangingPunct="0">
                  <a:defRPr sz="2200" b="1">
                    <a:solidFill>
                      <a:schemeClr val="tx2"/>
                    </a:solidFill>
                    <a:latin typeface="Arial" panose="020B0604020202020204" pitchFamily="34" charset="0"/>
                    <a:cs typeface="Arial" panose="020B0604020202020204" pitchFamily="34" charset="0"/>
                  </a:defRPr>
                </a:lvl2pPr>
                <a:lvl3pPr marL="1143000" indent="-228600" eaLnBrk="0" hangingPunct="0">
                  <a:defRPr sz="2200" b="1">
                    <a:solidFill>
                      <a:schemeClr val="tx2"/>
                    </a:solidFill>
                    <a:latin typeface="Arial" panose="020B0604020202020204" pitchFamily="34" charset="0"/>
                    <a:cs typeface="Arial" panose="020B0604020202020204" pitchFamily="34" charset="0"/>
                  </a:defRPr>
                </a:lvl3pPr>
                <a:lvl4pPr marL="1600200" indent="-228600" eaLnBrk="0" hangingPunct="0">
                  <a:defRPr sz="2200" b="1">
                    <a:solidFill>
                      <a:schemeClr val="tx2"/>
                    </a:solidFill>
                    <a:latin typeface="Arial" panose="020B0604020202020204" pitchFamily="34" charset="0"/>
                    <a:cs typeface="Arial" panose="020B0604020202020204" pitchFamily="34" charset="0"/>
                  </a:defRPr>
                </a:lvl4pPr>
                <a:lvl5pPr marL="2057400" indent="-228600" eaLnBrk="0" hangingPunct="0">
                  <a:defRPr sz="2200" b="1">
                    <a:solidFill>
                      <a:schemeClr val="tx2"/>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0"/>
                  </a:spcAft>
                  <a:defRPr sz="2200" b="1">
                    <a:solidFill>
                      <a:schemeClr val="tx2"/>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0"/>
                  </a:spcAft>
                  <a:defRPr sz="2200" b="1">
                    <a:solidFill>
                      <a:schemeClr val="tx2"/>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0"/>
                  </a:spcAft>
                  <a:defRPr sz="2200" b="1">
                    <a:solidFill>
                      <a:schemeClr val="tx2"/>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0"/>
                  </a:spcAft>
                  <a:defRPr sz="2200" b="1">
                    <a:solidFill>
                      <a:schemeClr val="tx2"/>
                    </a:solidFill>
                    <a:latin typeface="Arial" panose="020B0604020202020204" pitchFamily="34" charset="0"/>
                    <a:cs typeface="Arial" panose="020B0604020202020204" pitchFamily="34" charset="0"/>
                  </a:defRPr>
                </a:lvl9pPr>
              </a:lstStyle>
              <a:p>
                <a:pPr algn="ctr" eaLnBrk="1" hangingPunct="1">
                  <a:lnSpc>
                    <a:spcPct val="100000"/>
                  </a:lnSpc>
                </a:pPr>
                <a:r>
                  <a:rPr lang="en-US" altLang="en-US" sz="1000" b="0" dirty="0" smtClean="0">
                    <a:solidFill>
                      <a:schemeClr val="tx1"/>
                    </a:solidFill>
                    <a:ea typeface="MS PGothic" panose="020B0600070205080204" pitchFamily="34" charset="-128"/>
                  </a:rPr>
                  <a:t>Gratuity</a:t>
                </a:r>
                <a:endParaRPr lang="en-US" altLang="en-US" sz="1000" b="0" dirty="0">
                  <a:solidFill>
                    <a:schemeClr val="tx1"/>
                  </a:solidFill>
                  <a:ea typeface="MS PGothic" panose="020B0600070205080204" pitchFamily="34" charset="-128"/>
                </a:endParaRPr>
              </a:p>
            </p:txBody>
          </p:sp>
          <p:sp>
            <p:nvSpPr>
              <p:cNvPr id="40" name="Rectangle 22"/>
              <p:cNvSpPr>
                <a:spLocks noChangeArrowheads="1"/>
              </p:cNvSpPr>
              <p:nvPr/>
            </p:nvSpPr>
            <p:spPr bwMode="auto">
              <a:xfrm>
                <a:off x="458790" y="2209800"/>
                <a:ext cx="1371600" cy="457200"/>
              </a:xfrm>
              <a:prstGeom prst="rect">
                <a:avLst/>
              </a:prstGeom>
              <a:solidFill>
                <a:schemeClr val="accent2"/>
              </a:solidFill>
              <a:ln>
                <a:noFill/>
              </a:ln>
              <a:extLst>
                <a:ext uri="{91240B29-F687-4F45-9708-019B960494DF}">
                  <a14:hiddenLine xmlns:a14="http://schemas.microsoft.com/office/drawing/2010/main" w="6350">
                    <a:solidFill>
                      <a:srgbClr val="000000"/>
                    </a:solidFill>
                    <a:miter lim="800000"/>
                    <a:headEnd type="none" w="sm" len="sm"/>
                    <a:tailEnd type="none" w="sm" len="sm"/>
                  </a14:hiddenLine>
                </a:ext>
              </a:extLst>
            </p:spPr>
            <p:txBody>
              <a:bodyPr wrap="none" tIns="91440" bIns="91440" anchor="ctr"/>
              <a:lstStyle>
                <a:lvl1pPr eaLnBrk="0" hangingPunct="0">
                  <a:defRPr sz="2200" b="1">
                    <a:solidFill>
                      <a:schemeClr val="tx2"/>
                    </a:solidFill>
                    <a:latin typeface="Arial" panose="020B0604020202020204" pitchFamily="34" charset="0"/>
                    <a:cs typeface="Arial" panose="020B0604020202020204" pitchFamily="34" charset="0"/>
                  </a:defRPr>
                </a:lvl1pPr>
                <a:lvl2pPr marL="742950" indent="-285750" eaLnBrk="0" hangingPunct="0">
                  <a:defRPr sz="2200" b="1">
                    <a:solidFill>
                      <a:schemeClr val="tx2"/>
                    </a:solidFill>
                    <a:latin typeface="Arial" panose="020B0604020202020204" pitchFamily="34" charset="0"/>
                    <a:cs typeface="Arial" panose="020B0604020202020204" pitchFamily="34" charset="0"/>
                  </a:defRPr>
                </a:lvl2pPr>
                <a:lvl3pPr marL="1143000" indent="-228600" eaLnBrk="0" hangingPunct="0">
                  <a:defRPr sz="2200" b="1">
                    <a:solidFill>
                      <a:schemeClr val="tx2"/>
                    </a:solidFill>
                    <a:latin typeface="Arial" panose="020B0604020202020204" pitchFamily="34" charset="0"/>
                    <a:cs typeface="Arial" panose="020B0604020202020204" pitchFamily="34" charset="0"/>
                  </a:defRPr>
                </a:lvl3pPr>
                <a:lvl4pPr marL="1600200" indent="-228600" eaLnBrk="0" hangingPunct="0">
                  <a:defRPr sz="2200" b="1">
                    <a:solidFill>
                      <a:schemeClr val="tx2"/>
                    </a:solidFill>
                    <a:latin typeface="Arial" panose="020B0604020202020204" pitchFamily="34" charset="0"/>
                    <a:cs typeface="Arial" panose="020B0604020202020204" pitchFamily="34" charset="0"/>
                  </a:defRPr>
                </a:lvl4pPr>
                <a:lvl5pPr marL="2057400" indent="-228600" eaLnBrk="0" hangingPunct="0">
                  <a:defRPr sz="2200" b="1">
                    <a:solidFill>
                      <a:schemeClr val="tx2"/>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0"/>
                  </a:spcAft>
                  <a:defRPr sz="2200" b="1">
                    <a:solidFill>
                      <a:schemeClr val="tx2"/>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0"/>
                  </a:spcAft>
                  <a:defRPr sz="2200" b="1">
                    <a:solidFill>
                      <a:schemeClr val="tx2"/>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0"/>
                  </a:spcAft>
                  <a:defRPr sz="2200" b="1">
                    <a:solidFill>
                      <a:schemeClr val="tx2"/>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0"/>
                  </a:spcAft>
                  <a:defRPr sz="2200" b="1">
                    <a:solidFill>
                      <a:schemeClr val="tx2"/>
                    </a:solidFill>
                    <a:latin typeface="Arial" panose="020B0604020202020204" pitchFamily="34" charset="0"/>
                    <a:cs typeface="Arial" panose="020B0604020202020204" pitchFamily="34" charset="0"/>
                  </a:defRPr>
                </a:lvl9pPr>
              </a:lstStyle>
              <a:p>
                <a:pPr algn="ctr" eaLnBrk="1" hangingPunct="1">
                  <a:lnSpc>
                    <a:spcPct val="100000"/>
                  </a:lnSpc>
                </a:pPr>
                <a:r>
                  <a:rPr lang="en-US" altLang="en-US" sz="1200" dirty="0" smtClean="0">
                    <a:solidFill>
                      <a:schemeClr val="bg1"/>
                    </a:solidFill>
                    <a:ea typeface="MS PGothic" panose="020B0600070205080204" pitchFamily="34" charset="-128"/>
                  </a:rPr>
                  <a:t>Mandatory</a:t>
                </a:r>
                <a:endParaRPr lang="nl-NL" altLang="en-US" sz="1200" dirty="0">
                  <a:solidFill>
                    <a:schemeClr val="bg1"/>
                  </a:solidFill>
                  <a:ea typeface="MS PGothic" panose="020B0600070205080204" pitchFamily="34" charset="-128"/>
                </a:endParaRPr>
              </a:p>
            </p:txBody>
          </p:sp>
          <p:sp>
            <p:nvSpPr>
              <p:cNvPr id="41" name="Rectangle 16"/>
              <p:cNvSpPr>
                <a:spLocks noChangeArrowheads="1"/>
              </p:cNvSpPr>
              <p:nvPr/>
            </p:nvSpPr>
            <p:spPr bwMode="auto">
              <a:xfrm>
                <a:off x="2676993" y="3287713"/>
                <a:ext cx="1364938" cy="520590"/>
              </a:xfrm>
              <a:prstGeom prst="rect">
                <a:avLst/>
              </a:prstGeom>
              <a:solidFill>
                <a:schemeClr val="bg1">
                  <a:lumMod val="85000"/>
                </a:schemeClr>
              </a:solidFill>
              <a:ln>
                <a:noFill/>
              </a:ln>
              <a:extLst>
                <a:ext uri="{91240B29-F687-4F45-9708-019B960494DF}">
                  <a14:hiddenLine xmlns:a14="http://schemas.microsoft.com/office/drawing/2010/main" w="6350">
                    <a:solidFill>
                      <a:srgbClr val="000000"/>
                    </a:solidFill>
                    <a:miter lim="800000"/>
                    <a:headEnd type="none" w="sm" len="sm"/>
                    <a:tailEnd type="none" w="sm" len="sm"/>
                  </a14:hiddenLine>
                </a:ext>
              </a:extLst>
            </p:spPr>
            <p:txBody>
              <a:bodyPr wrap="none" tIns="91440" bIns="91440" anchor="ctr"/>
              <a:lstStyle>
                <a:lvl1pPr eaLnBrk="0" hangingPunct="0">
                  <a:defRPr sz="2200" b="1">
                    <a:solidFill>
                      <a:schemeClr val="tx2"/>
                    </a:solidFill>
                    <a:latin typeface="Arial" panose="020B0604020202020204" pitchFamily="34" charset="0"/>
                    <a:cs typeface="Arial" panose="020B0604020202020204" pitchFamily="34" charset="0"/>
                  </a:defRPr>
                </a:lvl1pPr>
                <a:lvl2pPr marL="742950" indent="-285750" eaLnBrk="0" hangingPunct="0">
                  <a:defRPr sz="2200" b="1">
                    <a:solidFill>
                      <a:schemeClr val="tx2"/>
                    </a:solidFill>
                    <a:latin typeface="Arial" panose="020B0604020202020204" pitchFamily="34" charset="0"/>
                    <a:cs typeface="Arial" panose="020B0604020202020204" pitchFamily="34" charset="0"/>
                  </a:defRPr>
                </a:lvl2pPr>
                <a:lvl3pPr marL="1143000" indent="-228600" eaLnBrk="0" hangingPunct="0">
                  <a:defRPr sz="2200" b="1">
                    <a:solidFill>
                      <a:schemeClr val="tx2"/>
                    </a:solidFill>
                    <a:latin typeface="Arial" panose="020B0604020202020204" pitchFamily="34" charset="0"/>
                    <a:cs typeface="Arial" panose="020B0604020202020204" pitchFamily="34" charset="0"/>
                  </a:defRPr>
                </a:lvl3pPr>
                <a:lvl4pPr marL="1600200" indent="-228600" eaLnBrk="0" hangingPunct="0">
                  <a:defRPr sz="2200" b="1">
                    <a:solidFill>
                      <a:schemeClr val="tx2"/>
                    </a:solidFill>
                    <a:latin typeface="Arial" panose="020B0604020202020204" pitchFamily="34" charset="0"/>
                    <a:cs typeface="Arial" panose="020B0604020202020204" pitchFamily="34" charset="0"/>
                  </a:defRPr>
                </a:lvl4pPr>
                <a:lvl5pPr marL="2057400" indent="-228600" eaLnBrk="0" hangingPunct="0">
                  <a:defRPr sz="2200" b="1">
                    <a:solidFill>
                      <a:schemeClr val="tx2"/>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0"/>
                  </a:spcAft>
                  <a:defRPr sz="2200" b="1">
                    <a:solidFill>
                      <a:schemeClr val="tx2"/>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0"/>
                  </a:spcAft>
                  <a:defRPr sz="2200" b="1">
                    <a:solidFill>
                      <a:schemeClr val="tx2"/>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0"/>
                  </a:spcAft>
                  <a:defRPr sz="2200" b="1">
                    <a:solidFill>
                      <a:schemeClr val="tx2"/>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0"/>
                  </a:spcAft>
                  <a:defRPr sz="2200" b="1">
                    <a:solidFill>
                      <a:schemeClr val="tx2"/>
                    </a:solidFill>
                    <a:latin typeface="Arial" panose="020B0604020202020204" pitchFamily="34" charset="0"/>
                    <a:cs typeface="Arial" panose="020B0604020202020204" pitchFamily="34" charset="0"/>
                  </a:defRPr>
                </a:lvl9pPr>
              </a:lstStyle>
              <a:p>
                <a:pPr algn="ctr" eaLnBrk="1" hangingPunct="1">
                  <a:lnSpc>
                    <a:spcPct val="100000"/>
                  </a:lnSpc>
                </a:pPr>
                <a:r>
                  <a:rPr lang="en-US" altLang="en-US" sz="1000" b="0" dirty="0" smtClean="0">
                    <a:solidFill>
                      <a:schemeClr val="tx1"/>
                    </a:solidFill>
                    <a:ea typeface="MS PGothic" panose="020B0600070205080204" pitchFamily="34" charset="-128"/>
                  </a:rPr>
                  <a:t>Superannuation – DC</a:t>
                </a:r>
              </a:p>
              <a:p>
                <a:pPr algn="ctr" eaLnBrk="1" hangingPunct="1">
                  <a:lnSpc>
                    <a:spcPct val="100000"/>
                  </a:lnSpc>
                </a:pPr>
                <a:r>
                  <a:rPr lang="en-US" altLang="en-US" sz="1000" b="0" dirty="0" smtClean="0">
                    <a:solidFill>
                      <a:schemeClr val="tx1"/>
                    </a:solidFill>
                    <a:ea typeface="MS PGothic" panose="020B0600070205080204" pitchFamily="34" charset="-128"/>
                  </a:rPr>
                  <a:t>Pension - DB</a:t>
                </a:r>
                <a:endParaRPr lang="en-US" altLang="en-US" sz="1000" b="0" dirty="0">
                  <a:solidFill>
                    <a:schemeClr val="tx1"/>
                  </a:solidFill>
                  <a:ea typeface="MS PGothic" panose="020B0600070205080204" pitchFamily="34" charset="-128"/>
                </a:endParaRPr>
              </a:p>
            </p:txBody>
          </p:sp>
          <p:sp>
            <p:nvSpPr>
              <p:cNvPr id="44" name="Rectangle 17"/>
              <p:cNvSpPr>
                <a:spLocks noChangeArrowheads="1"/>
              </p:cNvSpPr>
              <p:nvPr/>
            </p:nvSpPr>
            <p:spPr bwMode="auto">
              <a:xfrm>
                <a:off x="4154643" y="3287713"/>
                <a:ext cx="838200" cy="520590"/>
              </a:xfrm>
              <a:prstGeom prst="rect">
                <a:avLst/>
              </a:prstGeom>
              <a:solidFill>
                <a:schemeClr val="bg1">
                  <a:lumMod val="85000"/>
                </a:schemeClr>
              </a:solidFill>
              <a:ln>
                <a:noFill/>
              </a:ln>
              <a:extLst>
                <a:ext uri="{91240B29-F687-4F45-9708-019B960494DF}">
                  <a14:hiddenLine xmlns:a14="http://schemas.microsoft.com/office/drawing/2010/main" w="6350">
                    <a:solidFill>
                      <a:srgbClr val="000000"/>
                    </a:solidFill>
                    <a:miter lim="800000"/>
                    <a:headEnd type="none" w="sm" len="sm"/>
                    <a:tailEnd type="none" w="sm" len="sm"/>
                  </a14:hiddenLine>
                </a:ext>
              </a:extLst>
            </p:spPr>
            <p:txBody>
              <a:bodyPr wrap="none" tIns="91440" bIns="91440" anchor="ctr"/>
              <a:lstStyle>
                <a:lvl1pPr eaLnBrk="0" hangingPunct="0">
                  <a:defRPr sz="2200" b="1">
                    <a:solidFill>
                      <a:schemeClr val="tx2"/>
                    </a:solidFill>
                    <a:latin typeface="Arial" panose="020B0604020202020204" pitchFamily="34" charset="0"/>
                    <a:cs typeface="Arial" panose="020B0604020202020204" pitchFamily="34" charset="0"/>
                  </a:defRPr>
                </a:lvl1pPr>
                <a:lvl2pPr marL="742950" indent="-285750" eaLnBrk="0" hangingPunct="0">
                  <a:defRPr sz="2200" b="1">
                    <a:solidFill>
                      <a:schemeClr val="tx2"/>
                    </a:solidFill>
                    <a:latin typeface="Arial" panose="020B0604020202020204" pitchFamily="34" charset="0"/>
                    <a:cs typeface="Arial" panose="020B0604020202020204" pitchFamily="34" charset="0"/>
                  </a:defRPr>
                </a:lvl2pPr>
                <a:lvl3pPr marL="1143000" indent="-228600" eaLnBrk="0" hangingPunct="0">
                  <a:defRPr sz="2200" b="1">
                    <a:solidFill>
                      <a:schemeClr val="tx2"/>
                    </a:solidFill>
                    <a:latin typeface="Arial" panose="020B0604020202020204" pitchFamily="34" charset="0"/>
                    <a:cs typeface="Arial" panose="020B0604020202020204" pitchFamily="34" charset="0"/>
                  </a:defRPr>
                </a:lvl3pPr>
                <a:lvl4pPr marL="1600200" indent="-228600" eaLnBrk="0" hangingPunct="0">
                  <a:defRPr sz="2200" b="1">
                    <a:solidFill>
                      <a:schemeClr val="tx2"/>
                    </a:solidFill>
                    <a:latin typeface="Arial" panose="020B0604020202020204" pitchFamily="34" charset="0"/>
                    <a:cs typeface="Arial" panose="020B0604020202020204" pitchFamily="34" charset="0"/>
                  </a:defRPr>
                </a:lvl4pPr>
                <a:lvl5pPr marL="2057400" indent="-228600" eaLnBrk="0" hangingPunct="0">
                  <a:defRPr sz="2200" b="1">
                    <a:solidFill>
                      <a:schemeClr val="tx2"/>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0"/>
                  </a:spcAft>
                  <a:defRPr sz="2200" b="1">
                    <a:solidFill>
                      <a:schemeClr val="tx2"/>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0"/>
                  </a:spcAft>
                  <a:defRPr sz="2200" b="1">
                    <a:solidFill>
                      <a:schemeClr val="tx2"/>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0"/>
                  </a:spcAft>
                  <a:defRPr sz="2200" b="1">
                    <a:solidFill>
                      <a:schemeClr val="tx2"/>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0"/>
                  </a:spcAft>
                  <a:defRPr sz="2200" b="1">
                    <a:solidFill>
                      <a:schemeClr val="tx2"/>
                    </a:solidFill>
                    <a:latin typeface="Arial" panose="020B0604020202020204" pitchFamily="34" charset="0"/>
                    <a:cs typeface="Arial" panose="020B0604020202020204" pitchFamily="34" charset="0"/>
                  </a:defRPr>
                </a:lvl9pPr>
              </a:lstStyle>
              <a:p>
                <a:pPr algn="ctr" eaLnBrk="1" hangingPunct="1">
                  <a:lnSpc>
                    <a:spcPct val="100000"/>
                  </a:lnSpc>
                </a:pPr>
                <a:r>
                  <a:rPr lang="en-US" altLang="en-US" sz="1000" b="0" dirty="0" smtClean="0">
                    <a:solidFill>
                      <a:schemeClr val="tx1"/>
                    </a:solidFill>
                    <a:ea typeface="MS PGothic" panose="020B0600070205080204" pitchFamily="34" charset="-128"/>
                  </a:rPr>
                  <a:t>National </a:t>
                </a:r>
              </a:p>
              <a:p>
                <a:pPr algn="ctr" eaLnBrk="1" hangingPunct="1">
                  <a:lnSpc>
                    <a:spcPct val="100000"/>
                  </a:lnSpc>
                </a:pPr>
                <a:r>
                  <a:rPr lang="en-US" altLang="en-US" sz="1000" b="0" dirty="0" smtClean="0">
                    <a:solidFill>
                      <a:schemeClr val="tx1"/>
                    </a:solidFill>
                    <a:ea typeface="MS PGothic" panose="020B0600070205080204" pitchFamily="34" charset="-128"/>
                  </a:rPr>
                  <a:t>Pension </a:t>
                </a:r>
              </a:p>
              <a:p>
                <a:pPr algn="ctr" eaLnBrk="1" hangingPunct="1">
                  <a:lnSpc>
                    <a:spcPct val="100000"/>
                  </a:lnSpc>
                </a:pPr>
                <a:r>
                  <a:rPr lang="en-US" altLang="en-US" sz="1000" b="0" dirty="0" smtClean="0">
                    <a:solidFill>
                      <a:schemeClr val="tx1"/>
                    </a:solidFill>
                    <a:ea typeface="MS PGothic" panose="020B0600070205080204" pitchFamily="34" charset="-128"/>
                  </a:rPr>
                  <a:t>System</a:t>
                </a:r>
                <a:endParaRPr lang="en-US" altLang="en-US" sz="1000" b="0" dirty="0">
                  <a:solidFill>
                    <a:schemeClr val="tx1"/>
                  </a:solidFill>
                  <a:ea typeface="MS PGothic" panose="020B0600070205080204" pitchFamily="34" charset="-128"/>
                </a:endParaRPr>
              </a:p>
            </p:txBody>
          </p:sp>
          <p:sp>
            <p:nvSpPr>
              <p:cNvPr id="45" name="Rectangle 18"/>
              <p:cNvSpPr>
                <a:spLocks noChangeArrowheads="1"/>
              </p:cNvSpPr>
              <p:nvPr/>
            </p:nvSpPr>
            <p:spPr bwMode="auto">
              <a:xfrm>
                <a:off x="5107144" y="3278298"/>
                <a:ext cx="1369856" cy="531702"/>
              </a:xfrm>
              <a:prstGeom prst="rect">
                <a:avLst/>
              </a:prstGeom>
              <a:solidFill>
                <a:schemeClr val="bg1">
                  <a:lumMod val="85000"/>
                </a:schemeClr>
              </a:solidFill>
              <a:ln>
                <a:noFill/>
              </a:ln>
              <a:extLst>
                <a:ext uri="{91240B29-F687-4F45-9708-019B960494DF}">
                  <a14:hiddenLine xmlns:a14="http://schemas.microsoft.com/office/drawing/2010/main" w="6350">
                    <a:solidFill>
                      <a:srgbClr val="000000"/>
                    </a:solidFill>
                    <a:miter lim="800000"/>
                    <a:headEnd type="none" w="sm" len="sm"/>
                    <a:tailEnd type="none" w="sm" len="sm"/>
                  </a14:hiddenLine>
                </a:ext>
              </a:extLst>
            </p:spPr>
            <p:txBody>
              <a:bodyPr wrap="none" tIns="91440" bIns="91440" anchor="ctr"/>
              <a:lstStyle>
                <a:lvl1pPr eaLnBrk="0" hangingPunct="0">
                  <a:defRPr sz="2200" b="1">
                    <a:solidFill>
                      <a:schemeClr val="tx2"/>
                    </a:solidFill>
                    <a:latin typeface="Arial" panose="020B0604020202020204" pitchFamily="34" charset="0"/>
                    <a:cs typeface="Arial" panose="020B0604020202020204" pitchFamily="34" charset="0"/>
                  </a:defRPr>
                </a:lvl1pPr>
                <a:lvl2pPr marL="742950" indent="-285750" eaLnBrk="0" hangingPunct="0">
                  <a:defRPr sz="2200" b="1">
                    <a:solidFill>
                      <a:schemeClr val="tx2"/>
                    </a:solidFill>
                    <a:latin typeface="Arial" panose="020B0604020202020204" pitchFamily="34" charset="0"/>
                    <a:cs typeface="Arial" panose="020B0604020202020204" pitchFamily="34" charset="0"/>
                  </a:defRPr>
                </a:lvl2pPr>
                <a:lvl3pPr marL="1143000" indent="-228600" eaLnBrk="0" hangingPunct="0">
                  <a:defRPr sz="2200" b="1">
                    <a:solidFill>
                      <a:schemeClr val="tx2"/>
                    </a:solidFill>
                    <a:latin typeface="Arial" panose="020B0604020202020204" pitchFamily="34" charset="0"/>
                    <a:cs typeface="Arial" panose="020B0604020202020204" pitchFamily="34" charset="0"/>
                  </a:defRPr>
                </a:lvl3pPr>
                <a:lvl4pPr marL="1600200" indent="-228600" eaLnBrk="0" hangingPunct="0">
                  <a:defRPr sz="2200" b="1">
                    <a:solidFill>
                      <a:schemeClr val="tx2"/>
                    </a:solidFill>
                    <a:latin typeface="Arial" panose="020B0604020202020204" pitchFamily="34" charset="0"/>
                    <a:cs typeface="Arial" panose="020B0604020202020204" pitchFamily="34" charset="0"/>
                  </a:defRPr>
                </a:lvl4pPr>
                <a:lvl5pPr marL="2057400" indent="-228600" eaLnBrk="0" hangingPunct="0">
                  <a:defRPr sz="2200" b="1">
                    <a:solidFill>
                      <a:schemeClr val="tx2"/>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0"/>
                  </a:spcAft>
                  <a:defRPr sz="2200" b="1">
                    <a:solidFill>
                      <a:schemeClr val="tx2"/>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0"/>
                  </a:spcAft>
                  <a:defRPr sz="2200" b="1">
                    <a:solidFill>
                      <a:schemeClr val="tx2"/>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0"/>
                  </a:spcAft>
                  <a:defRPr sz="2200" b="1">
                    <a:solidFill>
                      <a:schemeClr val="tx2"/>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0"/>
                  </a:spcAft>
                  <a:defRPr sz="2200" b="1">
                    <a:solidFill>
                      <a:schemeClr val="tx2"/>
                    </a:solidFill>
                    <a:latin typeface="Arial" panose="020B0604020202020204" pitchFamily="34" charset="0"/>
                    <a:cs typeface="Arial" panose="020B0604020202020204" pitchFamily="34" charset="0"/>
                  </a:defRPr>
                </a:lvl9pPr>
              </a:lstStyle>
              <a:p>
                <a:pPr algn="ctr" eaLnBrk="1" hangingPunct="1">
                  <a:lnSpc>
                    <a:spcPct val="100000"/>
                  </a:lnSpc>
                </a:pPr>
                <a:r>
                  <a:rPr lang="en-US" altLang="en-US" sz="1000" b="0" dirty="0" smtClean="0">
                    <a:solidFill>
                      <a:schemeClr val="tx1"/>
                    </a:solidFill>
                    <a:ea typeface="MS PGothic" panose="020B0600070205080204" pitchFamily="34" charset="-128"/>
                  </a:rPr>
                  <a:t>Other benefits – Post </a:t>
                </a:r>
              </a:p>
              <a:p>
                <a:pPr algn="ctr" eaLnBrk="1" hangingPunct="1">
                  <a:lnSpc>
                    <a:spcPct val="100000"/>
                  </a:lnSpc>
                </a:pPr>
                <a:r>
                  <a:rPr lang="en-US" altLang="en-US" sz="1000" b="0" dirty="0" smtClean="0">
                    <a:solidFill>
                      <a:schemeClr val="tx1"/>
                    </a:solidFill>
                    <a:ea typeface="MS PGothic" panose="020B0600070205080204" pitchFamily="34" charset="-128"/>
                  </a:rPr>
                  <a:t>Retirement </a:t>
                </a:r>
              </a:p>
              <a:p>
                <a:pPr algn="ctr" eaLnBrk="1" hangingPunct="1">
                  <a:lnSpc>
                    <a:spcPct val="100000"/>
                  </a:lnSpc>
                </a:pPr>
                <a:r>
                  <a:rPr lang="en-US" altLang="en-US" sz="1000" b="0" dirty="0" smtClean="0">
                    <a:solidFill>
                      <a:schemeClr val="tx1"/>
                    </a:solidFill>
                    <a:ea typeface="MS PGothic" panose="020B0600070205080204" pitchFamily="34" charset="-128"/>
                  </a:rPr>
                  <a:t>Medical benefits</a:t>
                </a:r>
                <a:endParaRPr lang="en-US" altLang="en-US" sz="1000" b="0" dirty="0">
                  <a:solidFill>
                    <a:schemeClr val="tx1"/>
                  </a:solidFill>
                  <a:ea typeface="MS PGothic" panose="020B0600070205080204" pitchFamily="34" charset="-128"/>
                </a:endParaRPr>
              </a:p>
            </p:txBody>
          </p:sp>
          <p:sp>
            <p:nvSpPr>
              <p:cNvPr id="46" name="Rectangle 24"/>
              <p:cNvSpPr>
                <a:spLocks noChangeArrowheads="1"/>
              </p:cNvSpPr>
              <p:nvPr/>
            </p:nvSpPr>
            <p:spPr bwMode="auto">
              <a:xfrm>
                <a:off x="3889531" y="2209800"/>
                <a:ext cx="1371600" cy="457200"/>
              </a:xfrm>
              <a:prstGeom prst="rect">
                <a:avLst/>
              </a:prstGeom>
              <a:solidFill>
                <a:schemeClr val="accent2"/>
              </a:solidFill>
              <a:ln>
                <a:noFill/>
              </a:ln>
              <a:extLst>
                <a:ext uri="{91240B29-F687-4F45-9708-019B960494DF}">
                  <a14:hiddenLine xmlns:a14="http://schemas.microsoft.com/office/drawing/2010/main" w="6350">
                    <a:solidFill>
                      <a:srgbClr val="000000"/>
                    </a:solidFill>
                    <a:miter lim="800000"/>
                    <a:headEnd type="none" w="sm" len="sm"/>
                    <a:tailEnd type="none" w="sm" len="sm"/>
                  </a14:hiddenLine>
                </a:ext>
              </a:extLst>
            </p:spPr>
            <p:txBody>
              <a:bodyPr wrap="none" tIns="91440" bIns="91440" anchor="ctr"/>
              <a:lstStyle>
                <a:lvl1pPr eaLnBrk="0" hangingPunct="0">
                  <a:defRPr sz="2200" b="1">
                    <a:solidFill>
                      <a:schemeClr val="tx2"/>
                    </a:solidFill>
                    <a:latin typeface="Arial" panose="020B0604020202020204" pitchFamily="34" charset="0"/>
                    <a:cs typeface="Arial" panose="020B0604020202020204" pitchFamily="34" charset="0"/>
                  </a:defRPr>
                </a:lvl1pPr>
                <a:lvl2pPr marL="742950" indent="-285750" eaLnBrk="0" hangingPunct="0">
                  <a:defRPr sz="2200" b="1">
                    <a:solidFill>
                      <a:schemeClr val="tx2"/>
                    </a:solidFill>
                    <a:latin typeface="Arial" panose="020B0604020202020204" pitchFamily="34" charset="0"/>
                    <a:cs typeface="Arial" panose="020B0604020202020204" pitchFamily="34" charset="0"/>
                  </a:defRPr>
                </a:lvl2pPr>
                <a:lvl3pPr marL="1143000" indent="-228600" eaLnBrk="0" hangingPunct="0">
                  <a:defRPr sz="2200" b="1">
                    <a:solidFill>
                      <a:schemeClr val="tx2"/>
                    </a:solidFill>
                    <a:latin typeface="Arial" panose="020B0604020202020204" pitchFamily="34" charset="0"/>
                    <a:cs typeface="Arial" panose="020B0604020202020204" pitchFamily="34" charset="0"/>
                  </a:defRPr>
                </a:lvl3pPr>
                <a:lvl4pPr marL="1600200" indent="-228600" eaLnBrk="0" hangingPunct="0">
                  <a:defRPr sz="2200" b="1">
                    <a:solidFill>
                      <a:schemeClr val="tx2"/>
                    </a:solidFill>
                    <a:latin typeface="Arial" panose="020B0604020202020204" pitchFamily="34" charset="0"/>
                    <a:cs typeface="Arial" panose="020B0604020202020204" pitchFamily="34" charset="0"/>
                  </a:defRPr>
                </a:lvl4pPr>
                <a:lvl5pPr marL="2057400" indent="-228600" eaLnBrk="0" hangingPunct="0">
                  <a:defRPr sz="2200" b="1">
                    <a:solidFill>
                      <a:schemeClr val="tx2"/>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0"/>
                  </a:spcAft>
                  <a:defRPr sz="2200" b="1">
                    <a:solidFill>
                      <a:schemeClr val="tx2"/>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0"/>
                  </a:spcAft>
                  <a:defRPr sz="2200" b="1">
                    <a:solidFill>
                      <a:schemeClr val="tx2"/>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0"/>
                  </a:spcAft>
                  <a:defRPr sz="2200" b="1">
                    <a:solidFill>
                      <a:schemeClr val="tx2"/>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0"/>
                  </a:spcAft>
                  <a:defRPr sz="2200" b="1">
                    <a:solidFill>
                      <a:schemeClr val="tx2"/>
                    </a:solidFill>
                    <a:latin typeface="Arial" panose="020B0604020202020204" pitchFamily="34" charset="0"/>
                    <a:cs typeface="Arial" panose="020B0604020202020204" pitchFamily="34" charset="0"/>
                  </a:defRPr>
                </a:lvl9pPr>
              </a:lstStyle>
              <a:p>
                <a:pPr algn="ctr" eaLnBrk="1" hangingPunct="1">
                  <a:lnSpc>
                    <a:spcPct val="100000"/>
                  </a:lnSpc>
                </a:pPr>
                <a:r>
                  <a:rPr lang="en-US" altLang="en-US" sz="1200" dirty="0" smtClean="0">
                    <a:solidFill>
                      <a:schemeClr val="bg1"/>
                    </a:solidFill>
                    <a:ea typeface="MS PGothic" panose="020B0600070205080204" pitchFamily="34" charset="-128"/>
                  </a:rPr>
                  <a:t>Voluntary</a:t>
                </a:r>
                <a:endParaRPr lang="nl-NL" altLang="en-US" sz="1200" dirty="0">
                  <a:solidFill>
                    <a:schemeClr val="bg1"/>
                  </a:solidFill>
                  <a:ea typeface="MS PGothic" panose="020B0600070205080204" pitchFamily="34" charset="-128"/>
                </a:endParaRPr>
              </a:p>
            </p:txBody>
          </p:sp>
          <p:cxnSp>
            <p:nvCxnSpPr>
              <p:cNvPr id="47" name="AutoShape 34"/>
              <p:cNvCxnSpPr>
                <a:cxnSpLocks noChangeShapeType="1"/>
                <a:endCxn id="40" idx="0"/>
              </p:cNvCxnSpPr>
              <p:nvPr/>
            </p:nvCxnSpPr>
            <p:spPr bwMode="auto">
              <a:xfrm rot="10800000" flipV="1">
                <a:off x="1144590" y="1725228"/>
                <a:ext cx="3008312" cy="484572"/>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AutoShape 35"/>
              <p:cNvCxnSpPr>
                <a:cxnSpLocks noChangeShapeType="1"/>
                <a:endCxn id="46" idx="0"/>
              </p:cNvCxnSpPr>
              <p:nvPr/>
            </p:nvCxnSpPr>
            <p:spPr bwMode="auto">
              <a:xfrm>
                <a:off x="1563843" y="1725229"/>
                <a:ext cx="3011488" cy="484571"/>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AutoShape 37"/>
              <p:cNvCxnSpPr>
                <a:cxnSpLocks noChangeShapeType="1"/>
                <a:stCxn id="40" idx="2"/>
                <a:endCxn id="38" idx="0"/>
              </p:cNvCxnSpPr>
              <p:nvPr/>
            </p:nvCxnSpPr>
            <p:spPr bwMode="auto">
              <a:xfrm rot="5400000">
                <a:off x="558009" y="2701131"/>
                <a:ext cx="620713" cy="552451"/>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AutoShape 39"/>
              <p:cNvCxnSpPr>
                <a:cxnSpLocks noChangeShapeType="1"/>
                <a:stCxn id="40" idx="2"/>
                <a:endCxn id="39" idx="0"/>
              </p:cNvCxnSpPr>
              <p:nvPr/>
            </p:nvCxnSpPr>
            <p:spPr bwMode="auto">
              <a:xfrm rot="16200000" flipH="1">
                <a:off x="1310087" y="2501503"/>
                <a:ext cx="620713" cy="951706"/>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AutoShape 43"/>
              <p:cNvCxnSpPr>
                <a:cxnSpLocks noChangeShapeType="1"/>
                <a:stCxn id="46" idx="2"/>
                <a:endCxn id="41" idx="0"/>
              </p:cNvCxnSpPr>
              <p:nvPr/>
            </p:nvCxnSpPr>
            <p:spPr bwMode="auto">
              <a:xfrm rot="5400000">
                <a:off x="3657041" y="2369422"/>
                <a:ext cx="620713" cy="1215869"/>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AutoShape 44"/>
              <p:cNvCxnSpPr>
                <a:cxnSpLocks noChangeShapeType="1"/>
                <a:stCxn id="46" idx="2"/>
                <a:endCxn id="44" idx="0"/>
              </p:cNvCxnSpPr>
              <p:nvPr/>
            </p:nvCxnSpPr>
            <p:spPr bwMode="auto">
              <a:xfrm rot="5400000">
                <a:off x="4264181" y="2976562"/>
                <a:ext cx="620713" cy="1588"/>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AutoShape 45"/>
              <p:cNvCxnSpPr>
                <a:cxnSpLocks noChangeShapeType="1"/>
                <a:stCxn id="46" idx="2"/>
                <a:endCxn id="45" idx="0"/>
              </p:cNvCxnSpPr>
              <p:nvPr/>
            </p:nvCxnSpPr>
            <p:spPr bwMode="auto">
              <a:xfrm rot="16200000" flipH="1">
                <a:off x="4878052" y="2364278"/>
                <a:ext cx="611298" cy="1216741"/>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pic>
        <p:nvPicPr>
          <p:cNvPr id="61" name="Picture 2" descr="J:\Allusers\Resource Center\Graphics\Icons\flags\Indi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67930" y="2710750"/>
            <a:ext cx="885470" cy="531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992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128020" y="4800600"/>
            <a:ext cx="1263870" cy="1930153"/>
            <a:chOff x="3124200" y="4927847"/>
            <a:chExt cx="1263870" cy="1930153"/>
          </a:xfrm>
        </p:grpSpPr>
        <p:grpSp>
          <p:nvGrpSpPr>
            <p:cNvPr id="10" name="Group 9"/>
            <p:cNvGrpSpPr/>
            <p:nvPr/>
          </p:nvGrpSpPr>
          <p:grpSpPr>
            <a:xfrm>
              <a:off x="3230496" y="5257800"/>
              <a:ext cx="1147539" cy="1162942"/>
              <a:chOff x="3148327" y="5435035"/>
              <a:chExt cx="1147539" cy="1162942"/>
            </a:xfrm>
          </p:grpSpPr>
          <p:pic>
            <p:nvPicPr>
              <p:cNvPr id="9" name="Picture 8"/>
              <p:cNvPicPr>
                <a:picLocks noChangeAspect="1"/>
              </p:cNvPicPr>
              <p:nvPr/>
            </p:nvPicPr>
            <p:blipFill>
              <a:blip r:embed="rId3"/>
              <a:stretch>
                <a:fillRect/>
              </a:stretch>
            </p:blipFill>
            <p:spPr>
              <a:xfrm>
                <a:off x="3148327" y="5435035"/>
                <a:ext cx="1147539" cy="1162942"/>
              </a:xfrm>
              <a:prstGeom prst="rect">
                <a:avLst/>
              </a:prstGeom>
            </p:spPr>
          </p:pic>
          <p:sp>
            <p:nvSpPr>
              <p:cNvPr id="4" name="TextBox 3"/>
              <p:cNvSpPr txBox="1"/>
              <p:nvPr/>
            </p:nvSpPr>
            <p:spPr>
              <a:xfrm>
                <a:off x="3415602" y="5952393"/>
                <a:ext cx="697692"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11% </a:t>
                </a:r>
                <a:endParaRPr lang="en-US" b="1" dirty="0">
                  <a:latin typeface="Arial" panose="020B0604020202020204" pitchFamily="34" charset="0"/>
                  <a:cs typeface="Arial" panose="020B0604020202020204" pitchFamily="34" charset="0"/>
                </a:endParaRPr>
              </a:p>
            </p:txBody>
          </p:sp>
        </p:grpSp>
        <p:pic>
          <p:nvPicPr>
            <p:cNvPr id="35" name="Picture 34"/>
            <p:cNvPicPr>
              <a:picLocks noChangeAspect="1"/>
            </p:cNvPicPr>
            <p:nvPr/>
          </p:nvPicPr>
          <p:blipFill rotWithShape="1">
            <a:blip r:embed="rId4"/>
            <a:srcRect l="1" r="71247"/>
            <a:stretch/>
          </p:blipFill>
          <p:spPr>
            <a:xfrm rot="8581009">
              <a:off x="3593202" y="4927847"/>
              <a:ext cx="237732" cy="372073"/>
            </a:xfrm>
            <a:prstGeom prst="rect">
              <a:avLst/>
            </a:prstGeom>
          </p:spPr>
        </p:pic>
        <p:sp>
          <p:nvSpPr>
            <p:cNvPr id="11" name="Rectangle 10"/>
            <p:cNvSpPr/>
            <p:nvPr/>
          </p:nvSpPr>
          <p:spPr>
            <a:xfrm>
              <a:off x="3124200" y="6427113"/>
              <a:ext cx="1263870" cy="430887"/>
            </a:xfrm>
            <a:prstGeom prst="rect">
              <a:avLst/>
            </a:prstGeom>
          </p:spPr>
          <p:txBody>
            <a:bodyPr wrap="square">
              <a:spAutoFit/>
            </a:bodyPr>
            <a:lstStyle/>
            <a:p>
              <a:pPr algn="ctr"/>
              <a:r>
                <a:rPr lang="en-US" sz="1100" b="1" dirty="0" smtClean="0">
                  <a:latin typeface="Arial" pitchFamily="34" charset="0"/>
                </a:rPr>
                <a:t>India Medical trend rate - 2015</a:t>
              </a:r>
              <a:endParaRPr lang="en-US" sz="1100" b="1" dirty="0"/>
            </a:p>
          </p:txBody>
        </p:sp>
      </p:grpSp>
      <p:pic>
        <p:nvPicPr>
          <p:cNvPr id="58" name="Picture 57"/>
          <p:cNvPicPr>
            <a:picLocks noChangeAspect="1"/>
          </p:cNvPicPr>
          <p:nvPr/>
        </p:nvPicPr>
        <p:blipFill>
          <a:blip r:embed="rId5"/>
          <a:stretch>
            <a:fillRect/>
          </a:stretch>
        </p:blipFill>
        <p:spPr>
          <a:xfrm>
            <a:off x="197944" y="3612436"/>
            <a:ext cx="481842" cy="665666"/>
          </a:xfrm>
          <a:prstGeom prst="rect">
            <a:avLst/>
          </a:prstGeom>
        </p:spPr>
      </p:pic>
      <p:pic>
        <p:nvPicPr>
          <p:cNvPr id="42" name="Picture 41"/>
          <p:cNvPicPr>
            <a:picLocks noChangeAspect="1"/>
          </p:cNvPicPr>
          <p:nvPr/>
        </p:nvPicPr>
        <p:blipFill>
          <a:blip r:embed="rId6"/>
          <a:stretch>
            <a:fillRect/>
          </a:stretch>
        </p:blipFill>
        <p:spPr>
          <a:xfrm>
            <a:off x="-5856" y="1066550"/>
            <a:ext cx="867717" cy="917525"/>
          </a:xfrm>
          <a:prstGeom prst="rect">
            <a:avLst/>
          </a:prstGeom>
        </p:spPr>
      </p:pic>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a:xfrm>
            <a:off x="6934200" y="6492875"/>
            <a:ext cx="2133600" cy="365125"/>
          </a:xfrm>
        </p:spPr>
        <p:txBody>
          <a:bodyPr/>
          <a:lstStyle/>
          <a:p>
            <a:fld id="{1A13C416-6B76-4DFF-BC13-59A396451C72}" type="slidenum">
              <a:rPr lang="en-US" smtClean="0"/>
              <a:pPr/>
              <a:t>9</a:t>
            </a:fld>
            <a:endParaRPr lang="en-US" dirty="0"/>
          </a:p>
        </p:txBody>
      </p:sp>
      <p:sp>
        <p:nvSpPr>
          <p:cNvPr id="7" name="Text Placeholder 1"/>
          <p:cNvSpPr txBox="1">
            <a:spLocks/>
          </p:cNvSpPr>
          <p:nvPr/>
        </p:nvSpPr>
        <p:spPr>
          <a:xfrm>
            <a:off x="304800" y="304800"/>
            <a:ext cx="7924800" cy="609600"/>
          </a:xfrm>
          <a:prstGeom prst="rect">
            <a:avLst/>
          </a:prstGeom>
        </p:spPr>
        <p:txBody>
          <a:bodyPr/>
          <a:lstStyle/>
          <a:p>
            <a:pPr marL="342900" lvl="0" indent="-342900" eaLnBrk="0" fontAlgn="base" hangingPunct="0">
              <a:spcBef>
                <a:spcPct val="20000"/>
              </a:spcBef>
              <a:spcAft>
                <a:spcPct val="0"/>
              </a:spcAft>
              <a:defRPr/>
            </a:pPr>
            <a:r>
              <a:rPr lang="en-US" sz="3200" b="1" dirty="0" smtClean="0">
                <a:solidFill>
                  <a:schemeClr val="tx2"/>
                </a:solidFill>
                <a:latin typeface="Garamond" pitchFamily="18" charset="0"/>
              </a:rPr>
              <a:t>Provision for p</a:t>
            </a:r>
            <a:r>
              <a:rPr lang="en-US" sz="3200" b="1" dirty="0">
                <a:solidFill>
                  <a:schemeClr val="tx2"/>
                </a:solidFill>
                <a:latin typeface="Garamond" pitchFamily="18" charset="0"/>
              </a:rPr>
              <a:t>ost-retiral needs </a:t>
            </a:r>
            <a:r>
              <a:rPr lang="en-US" sz="3200" b="1" dirty="0" smtClean="0">
                <a:solidFill>
                  <a:schemeClr val="tx2"/>
                </a:solidFill>
                <a:latin typeface="Garamond" pitchFamily="18" charset="0"/>
              </a:rPr>
              <a:t>- Employer</a:t>
            </a:r>
            <a:endParaRPr lang="en-US" sz="3200" b="1" dirty="0">
              <a:solidFill>
                <a:schemeClr val="tx2"/>
              </a:solidFill>
              <a:latin typeface="Garamond" pitchFamily="18" charset="0"/>
            </a:endParaRPr>
          </a:p>
        </p:txBody>
      </p:sp>
      <p:sp>
        <p:nvSpPr>
          <p:cNvPr id="26" name="Line 47"/>
          <p:cNvSpPr>
            <a:spLocks noChangeShapeType="1"/>
          </p:cNvSpPr>
          <p:nvPr/>
        </p:nvSpPr>
        <p:spPr bwMode="auto">
          <a:xfrm flipH="1">
            <a:off x="0" y="3581400"/>
            <a:ext cx="9067800" cy="12427"/>
          </a:xfrm>
          <a:prstGeom prst="line">
            <a:avLst/>
          </a:prstGeom>
          <a:noFill/>
          <a:ln w="12700">
            <a:solidFill>
              <a:schemeClr val="bg1">
                <a:lumMod val="65000"/>
              </a:schemeClr>
            </a:solidFill>
            <a:prstDash val="dash"/>
            <a:round/>
            <a:headEnd/>
            <a:tailEnd/>
          </a:ln>
        </p:spPr>
        <p:txBody>
          <a:bodyPr vert="horz" wrap="square" lIns="0" tIns="45720" rIns="91440" bIns="45720" numCol="1" anchor="ctr" anchorCtr="0" compatLnSpc="1">
            <a:prstTxWarp prst="textNoShape">
              <a:avLst/>
            </a:prstTxWarp>
          </a:bodyPr>
          <a:lstStyle/>
          <a:p>
            <a:endParaRPr lang="en-GB" dirty="0"/>
          </a:p>
        </p:txBody>
      </p:sp>
      <p:sp>
        <p:nvSpPr>
          <p:cNvPr id="24" name="Line 47"/>
          <p:cNvSpPr>
            <a:spLocks noChangeShapeType="1"/>
          </p:cNvSpPr>
          <p:nvPr/>
        </p:nvSpPr>
        <p:spPr bwMode="auto">
          <a:xfrm>
            <a:off x="4312208" y="1337945"/>
            <a:ext cx="0" cy="5520055"/>
          </a:xfrm>
          <a:prstGeom prst="line">
            <a:avLst/>
          </a:prstGeom>
          <a:noFill/>
          <a:ln w="12700">
            <a:solidFill>
              <a:schemeClr val="bg1">
                <a:lumMod val="65000"/>
              </a:schemeClr>
            </a:solidFill>
            <a:prstDash val="dash"/>
            <a:round/>
            <a:headEnd/>
            <a:tailEnd/>
          </a:ln>
        </p:spPr>
        <p:txBody>
          <a:bodyPr vert="horz" wrap="square" lIns="0" tIns="45720" rIns="91440" bIns="45720" numCol="1" anchor="ctr" anchorCtr="0" compatLnSpc="1">
            <a:prstTxWarp prst="textNoShape">
              <a:avLst/>
            </a:prstTxWarp>
          </a:bodyPr>
          <a:lstStyle/>
          <a:p>
            <a:endParaRPr lang="en-GB" dirty="0"/>
          </a:p>
        </p:txBody>
      </p:sp>
      <p:grpSp>
        <p:nvGrpSpPr>
          <p:cNvPr id="8" name="Group 7"/>
          <p:cNvGrpSpPr/>
          <p:nvPr/>
        </p:nvGrpSpPr>
        <p:grpSpPr>
          <a:xfrm>
            <a:off x="3810000" y="2286000"/>
            <a:ext cx="1016667" cy="2469932"/>
            <a:chOff x="4012533" y="2286000"/>
            <a:chExt cx="1016667" cy="2469932"/>
          </a:xfrm>
        </p:grpSpPr>
        <p:sp>
          <p:nvSpPr>
            <p:cNvPr id="2" name="Rounded Rectangle 1"/>
            <p:cNvSpPr/>
            <p:nvPr/>
          </p:nvSpPr>
          <p:spPr>
            <a:xfrm>
              <a:off x="4022834" y="2286000"/>
              <a:ext cx="914400" cy="2438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4050342" y="2364830"/>
              <a:ext cx="886892" cy="878386"/>
            </a:xfrm>
            <a:prstGeom prst="ellipse">
              <a:avLst/>
            </a:prstGeom>
            <a:solidFill>
              <a:srgbClr val="577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pic>
          <p:nvPicPr>
            <p:cNvPr id="30" name="Picture 29"/>
            <p:cNvPicPr>
              <a:picLocks noChangeAspect="1"/>
            </p:cNvPicPr>
            <p:nvPr/>
          </p:nvPicPr>
          <p:blipFill rotWithShape="1">
            <a:blip r:embed="rId7"/>
            <a:srcRect l="5626" t="33033" r="68170" b="16077"/>
            <a:stretch/>
          </p:blipFill>
          <p:spPr>
            <a:xfrm>
              <a:off x="4012533" y="3260834"/>
              <a:ext cx="1016667" cy="1495098"/>
            </a:xfrm>
            <a:prstGeom prst="rect">
              <a:avLst/>
            </a:prstGeom>
          </p:spPr>
        </p:pic>
      </p:grpSp>
      <p:sp>
        <p:nvSpPr>
          <p:cNvPr id="31" name="Rectangle 30"/>
          <p:cNvSpPr/>
          <p:nvPr/>
        </p:nvSpPr>
        <p:spPr>
          <a:xfrm>
            <a:off x="3857706" y="2648684"/>
            <a:ext cx="885179" cy="276999"/>
          </a:xfrm>
          <a:prstGeom prst="rect">
            <a:avLst/>
          </a:prstGeom>
        </p:spPr>
        <p:txBody>
          <a:bodyPr wrap="none">
            <a:spAutoFit/>
          </a:bodyPr>
          <a:lstStyle/>
          <a:p>
            <a:pPr algn="ctr"/>
            <a:r>
              <a:rPr lang="en-US" sz="1200" b="1" dirty="0" smtClean="0">
                <a:solidFill>
                  <a:schemeClr val="bg1"/>
                </a:solidFill>
                <a:latin typeface="Arial" panose="020B0604020202020204" pitchFamily="34" charset="0"/>
                <a:cs typeface="Arial" panose="020B0604020202020204" pitchFamily="34" charset="0"/>
              </a:rPr>
              <a:t>Employer</a:t>
            </a:r>
            <a:endParaRPr lang="en-US" sz="1200" b="1" dirty="0">
              <a:solidFill>
                <a:schemeClr val="bg1"/>
              </a:solidFill>
              <a:latin typeface="Arial" panose="020B0604020202020204" pitchFamily="34" charset="0"/>
              <a:cs typeface="Arial" panose="020B0604020202020204" pitchFamily="34" charset="0"/>
            </a:endParaRPr>
          </a:p>
        </p:txBody>
      </p:sp>
      <p:sp>
        <p:nvSpPr>
          <p:cNvPr id="32" name="Rectangle 25"/>
          <p:cNvSpPr>
            <a:spLocks noChangeArrowheads="1"/>
          </p:cNvSpPr>
          <p:nvPr/>
        </p:nvSpPr>
        <p:spPr bwMode="gray">
          <a:xfrm>
            <a:off x="632043" y="1284278"/>
            <a:ext cx="3984625" cy="315922"/>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lvl="0" fontAlgn="base">
              <a:spcBef>
                <a:spcPct val="0"/>
              </a:spcBef>
              <a:spcAft>
                <a:spcPct val="0"/>
              </a:spcAft>
            </a:pPr>
            <a:r>
              <a:rPr lang="en-GB" sz="1600" b="1" dirty="0">
                <a:solidFill>
                  <a:srgbClr val="C00000"/>
                </a:solidFill>
                <a:latin typeface="Arial" pitchFamily="34" charset="0"/>
              </a:rPr>
              <a:t>Role and Responsibility</a:t>
            </a:r>
            <a:endParaRPr lang="en-GB" dirty="0">
              <a:solidFill>
                <a:srgbClr val="C00000"/>
              </a:solidFill>
              <a:latin typeface="Arial" pitchFamily="34" charset="0"/>
            </a:endParaRPr>
          </a:p>
        </p:txBody>
      </p:sp>
      <p:sp>
        <p:nvSpPr>
          <p:cNvPr id="33" name="Rectangle 32"/>
          <p:cNvSpPr>
            <a:spLocks noChangeArrowheads="1"/>
          </p:cNvSpPr>
          <p:nvPr/>
        </p:nvSpPr>
        <p:spPr bwMode="gray">
          <a:xfrm>
            <a:off x="134606" y="1647498"/>
            <a:ext cx="3733800" cy="1876742"/>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17145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Provision and financing of employee benefits</a:t>
            </a:r>
            <a:endParaRPr lang="en-US" sz="1200" dirty="0">
              <a:latin typeface="Arial" pitchFamily="34" charset="0"/>
            </a:endParaRPr>
          </a:p>
          <a:p>
            <a:pPr marL="17145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Encouragement/compulsion to </a:t>
            </a:r>
            <a:r>
              <a:rPr lang="en-US" sz="1200" dirty="0">
                <a:latin typeface="Arial" pitchFamily="34" charset="0"/>
              </a:rPr>
              <a:t>save/provide for </a:t>
            </a:r>
            <a:r>
              <a:rPr lang="en-US" sz="1200" dirty="0" smtClean="0">
                <a:latin typeface="Arial" pitchFamily="34" charset="0"/>
              </a:rPr>
              <a:t>retirement</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Financial Wellbeing</a:t>
            </a:r>
          </a:p>
          <a:p>
            <a:pPr marL="742950" lvl="1" indent="-285750">
              <a:buClr>
                <a:srgbClr val="C00000"/>
              </a:buClr>
              <a:buFont typeface="Wingdings" panose="05000000000000000000" pitchFamily="2" charset="2"/>
              <a:buChar char="§"/>
            </a:pPr>
            <a:r>
              <a:rPr lang="en-US" sz="1100" dirty="0" smtClean="0">
                <a:latin typeface="Arial" panose="020B0604020202020204" pitchFamily="34" charset="0"/>
                <a:cs typeface="Arial" panose="020B0604020202020204" pitchFamily="34" charset="0"/>
              </a:rPr>
              <a:t>Financial awareness and education</a:t>
            </a:r>
          </a:p>
          <a:p>
            <a:pPr marL="742950" lvl="1" indent="-285750">
              <a:buClr>
                <a:srgbClr val="C00000"/>
              </a:buClr>
              <a:buFont typeface="Wingdings" panose="05000000000000000000" pitchFamily="2" charset="2"/>
              <a:buChar char="§"/>
            </a:pPr>
            <a:r>
              <a:rPr lang="en-US" sz="1100" dirty="0" smtClean="0">
                <a:latin typeface="Arial" panose="020B0604020202020204" pitchFamily="34" charset="0"/>
                <a:cs typeface="Arial" panose="020B0604020202020204" pitchFamily="34" charset="0"/>
              </a:rPr>
              <a:t>Wealth </a:t>
            </a:r>
            <a:r>
              <a:rPr lang="en-US" sz="1100" dirty="0">
                <a:latin typeface="Arial" panose="020B0604020202020204" pitchFamily="34" charset="0"/>
                <a:cs typeface="Arial" panose="020B0604020202020204" pitchFamily="34" charset="0"/>
              </a:rPr>
              <a:t>planning</a:t>
            </a:r>
          </a:p>
          <a:p>
            <a:pPr marL="742950" lvl="1" indent="-285750">
              <a:buClr>
                <a:srgbClr val="C00000"/>
              </a:buClr>
              <a:buFont typeface="Wingdings" panose="05000000000000000000" pitchFamily="2" charset="2"/>
              <a:buChar char="§"/>
            </a:pPr>
            <a:r>
              <a:rPr lang="en-US" sz="1100" dirty="0">
                <a:latin typeface="Arial" panose="020B0604020202020204" pitchFamily="34" charset="0"/>
                <a:cs typeface="Arial" panose="020B0604020202020204" pitchFamily="34" charset="0"/>
              </a:rPr>
              <a:t>Cashflow planning</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Paternalism</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Adherence to global benefits philosophy</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latin typeface="Arial" pitchFamily="34" charset="0"/>
              </a:rPr>
              <a:t>Compliance with regulation</a:t>
            </a:r>
          </a:p>
        </p:txBody>
      </p:sp>
      <p:sp>
        <p:nvSpPr>
          <p:cNvPr id="43" name="Rectangle 25"/>
          <p:cNvSpPr>
            <a:spLocks noChangeArrowheads="1"/>
          </p:cNvSpPr>
          <p:nvPr/>
        </p:nvSpPr>
        <p:spPr bwMode="gray">
          <a:xfrm>
            <a:off x="6934200" y="1277672"/>
            <a:ext cx="1638480" cy="354060"/>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C00000"/>
                </a:solidFill>
                <a:effectLst/>
                <a:latin typeface="Arial" pitchFamily="34" charset="0"/>
              </a:rPr>
              <a:t>Key concerns</a:t>
            </a:r>
            <a:endParaRPr kumimoji="0" lang="en-GB" sz="1800" b="0" i="0" u="none" strike="noStrike" cap="none" normalizeH="0" baseline="0" dirty="0" smtClean="0">
              <a:ln>
                <a:noFill/>
              </a:ln>
              <a:solidFill>
                <a:srgbClr val="C00000"/>
              </a:solidFill>
              <a:effectLst/>
              <a:latin typeface="Arial" pitchFamily="34" charset="0"/>
            </a:endParaRPr>
          </a:p>
        </p:txBody>
      </p:sp>
      <p:pic>
        <p:nvPicPr>
          <p:cNvPr id="48" name="Picture 47"/>
          <p:cNvPicPr>
            <a:picLocks noChangeAspect="1"/>
          </p:cNvPicPr>
          <p:nvPr/>
        </p:nvPicPr>
        <p:blipFill>
          <a:blip r:embed="rId8"/>
          <a:stretch>
            <a:fillRect/>
          </a:stretch>
        </p:blipFill>
        <p:spPr>
          <a:xfrm>
            <a:off x="8382000" y="1226059"/>
            <a:ext cx="641132" cy="602741"/>
          </a:xfrm>
          <a:prstGeom prst="rect">
            <a:avLst/>
          </a:prstGeom>
        </p:spPr>
      </p:pic>
      <p:sp>
        <p:nvSpPr>
          <p:cNvPr id="54" name="Rectangle 25"/>
          <p:cNvSpPr>
            <a:spLocks noChangeArrowheads="1"/>
          </p:cNvSpPr>
          <p:nvPr/>
        </p:nvSpPr>
        <p:spPr bwMode="gray">
          <a:xfrm>
            <a:off x="632043" y="3710213"/>
            <a:ext cx="3984625" cy="315922"/>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lvl="0" fontAlgn="base">
              <a:spcBef>
                <a:spcPct val="0"/>
              </a:spcBef>
              <a:spcAft>
                <a:spcPct val="0"/>
              </a:spcAft>
            </a:pPr>
            <a:r>
              <a:rPr lang="en-GB" sz="1600" b="1" dirty="0">
                <a:solidFill>
                  <a:srgbClr val="C00000"/>
                </a:solidFill>
                <a:latin typeface="Arial" pitchFamily="34" charset="0"/>
              </a:rPr>
              <a:t>Key </a:t>
            </a:r>
            <a:r>
              <a:rPr lang="en-GB" sz="1600" b="1" dirty="0" smtClean="0">
                <a:solidFill>
                  <a:srgbClr val="C00000"/>
                </a:solidFill>
                <a:latin typeface="Arial" pitchFamily="34" charset="0"/>
              </a:rPr>
              <a:t>risks</a:t>
            </a:r>
            <a:endParaRPr lang="en-GB" sz="1600" b="1" dirty="0">
              <a:solidFill>
                <a:srgbClr val="C00000"/>
              </a:solidFill>
              <a:latin typeface="Arial" pitchFamily="34" charset="0"/>
            </a:endParaRPr>
          </a:p>
        </p:txBody>
      </p:sp>
      <p:sp>
        <p:nvSpPr>
          <p:cNvPr id="55" name="Rectangle 54"/>
          <p:cNvSpPr>
            <a:spLocks noChangeArrowheads="1"/>
          </p:cNvSpPr>
          <p:nvPr/>
        </p:nvSpPr>
        <p:spPr bwMode="gray">
          <a:xfrm>
            <a:off x="134606" y="4020875"/>
            <a:ext cx="3733800" cy="2368186"/>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171450" lvl="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Inadequate </a:t>
            </a:r>
            <a:r>
              <a:rPr lang="en-US" sz="1200" dirty="0">
                <a:solidFill>
                  <a:prstClr val="black"/>
                </a:solidFill>
                <a:latin typeface="Arial" pitchFamily="34" charset="0"/>
              </a:rPr>
              <a:t>funds </a:t>
            </a:r>
            <a:r>
              <a:rPr lang="en-US" sz="1200" dirty="0" smtClean="0">
                <a:solidFill>
                  <a:prstClr val="black"/>
                </a:solidFill>
                <a:latin typeface="Arial" pitchFamily="34" charset="0"/>
              </a:rPr>
              <a:t>– some key reasons:</a:t>
            </a:r>
          </a:p>
          <a:p>
            <a:pPr marL="628650" lvl="1"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No funding/ underfunding</a:t>
            </a:r>
            <a:endParaRPr lang="en-US" sz="1200" dirty="0">
              <a:solidFill>
                <a:prstClr val="black"/>
              </a:solidFill>
              <a:latin typeface="Arial" pitchFamily="34" charset="0"/>
            </a:endParaRPr>
          </a:p>
          <a:p>
            <a:pPr marL="628650" lvl="1"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Asset </a:t>
            </a:r>
            <a:r>
              <a:rPr lang="en-US" sz="1200" dirty="0">
                <a:solidFill>
                  <a:prstClr val="black"/>
                </a:solidFill>
                <a:latin typeface="Arial" pitchFamily="34" charset="0"/>
              </a:rPr>
              <a:t>/ liability </a:t>
            </a:r>
            <a:r>
              <a:rPr lang="en-US" sz="1200" dirty="0" smtClean="0">
                <a:solidFill>
                  <a:prstClr val="black"/>
                </a:solidFill>
                <a:latin typeface="Arial" pitchFamily="34" charset="0"/>
              </a:rPr>
              <a:t>mismatching</a:t>
            </a:r>
          </a:p>
          <a:p>
            <a:pPr marL="628650" lvl="1"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Investment </a:t>
            </a:r>
            <a:r>
              <a:rPr lang="en-US" sz="1200" dirty="0">
                <a:solidFill>
                  <a:prstClr val="black"/>
                </a:solidFill>
                <a:latin typeface="Arial" pitchFamily="34" charset="0"/>
              </a:rPr>
              <a:t>and interest rate risk</a:t>
            </a:r>
          </a:p>
          <a:p>
            <a:pPr marL="628650" lvl="1" indent="-171450" fontAlgn="base">
              <a:spcBef>
                <a:spcPct val="0"/>
              </a:spcBef>
              <a:spcAft>
                <a:spcPct val="0"/>
              </a:spcAft>
              <a:buClr>
                <a:srgbClr val="C00000"/>
              </a:buClr>
              <a:buFont typeface="Wingdings" panose="05000000000000000000" pitchFamily="2" charset="2"/>
              <a:buChar char="§"/>
            </a:pPr>
            <a:r>
              <a:rPr lang="en-US" sz="1200" dirty="0">
                <a:solidFill>
                  <a:prstClr val="black"/>
                </a:solidFill>
                <a:latin typeface="Arial" pitchFamily="34" charset="0"/>
              </a:rPr>
              <a:t>Inflation risk – including medical inflation</a:t>
            </a:r>
          </a:p>
          <a:p>
            <a:pPr marL="628650" lvl="1"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Longevity </a:t>
            </a:r>
            <a:r>
              <a:rPr lang="en-US" sz="1200" dirty="0">
                <a:solidFill>
                  <a:prstClr val="black"/>
                </a:solidFill>
                <a:latin typeface="Arial" pitchFamily="34" charset="0"/>
              </a:rPr>
              <a:t>risk</a:t>
            </a:r>
          </a:p>
          <a:p>
            <a:pPr marL="628650" lvl="1"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Others:</a:t>
            </a:r>
          </a:p>
          <a:p>
            <a:pPr marL="1085850" lvl="2" indent="-171450" fontAlgn="base">
              <a:spcBef>
                <a:spcPct val="0"/>
              </a:spcBef>
              <a:spcAft>
                <a:spcPct val="0"/>
              </a:spcAft>
              <a:buClr>
                <a:srgbClr val="C00000"/>
              </a:buClr>
              <a:buFont typeface="Wingdings" panose="05000000000000000000" pitchFamily="2" charset="2"/>
              <a:buChar char="§"/>
            </a:pPr>
            <a:r>
              <a:rPr lang="en-US" sz="1100" dirty="0" smtClean="0">
                <a:solidFill>
                  <a:prstClr val="black"/>
                </a:solidFill>
                <a:latin typeface="Arial" pitchFamily="34" charset="0"/>
              </a:rPr>
              <a:t>Change </a:t>
            </a:r>
            <a:r>
              <a:rPr lang="en-US" sz="1100" dirty="0">
                <a:solidFill>
                  <a:prstClr val="black"/>
                </a:solidFill>
                <a:latin typeface="Arial" pitchFamily="34" charset="0"/>
              </a:rPr>
              <a:t>in benefits design</a:t>
            </a:r>
          </a:p>
          <a:p>
            <a:pPr marL="1085850" lvl="2" indent="-171450" fontAlgn="base">
              <a:spcBef>
                <a:spcPct val="0"/>
              </a:spcBef>
              <a:spcAft>
                <a:spcPct val="0"/>
              </a:spcAft>
              <a:buClr>
                <a:srgbClr val="C00000"/>
              </a:buClr>
              <a:buFont typeface="Wingdings" panose="05000000000000000000" pitchFamily="2" charset="2"/>
              <a:buChar char="§"/>
            </a:pPr>
            <a:r>
              <a:rPr lang="en-US" sz="1100" dirty="0">
                <a:solidFill>
                  <a:prstClr val="black"/>
                </a:solidFill>
                <a:latin typeface="Arial" pitchFamily="34" charset="0"/>
              </a:rPr>
              <a:t>Taxes and expenses</a:t>
            </a:r>
          </a:p>
          <a:p>
            <a:pPr marL="1085850" lvl="2" indent="-171450" fontAlgn="base">
              <a:spcBef>
                <a:spcPct val="0"/>
              </a:spcBef>
              <a:spcAft>
                <a:spcPct val="0"/>
              </a:spcAft>
              <a:buClr>
                <a:srgbClr val="C00000"/>
              </a:buClr>
              <a:buFont typeface="Wingdings" panose="05000000000000000000" pitchFamily="2" charset="2"/>
              <a:buChar char="§"/>
            </a:pPr>
            <a:r>
              <a:rPr lang="en-US" sz="1100" dirty="0">
                <a:solidFill>
                  <a:prstClr val="black"/>
                </a:solidFill>
                <a:latin typeface="Arial" pitchFamily="34" charset="0"/>
              </a:rPr>
              <a:t>Default risk</a:t>
            </a:r>
          </a:p>
          <a:p>
            <a:pPr marL="1085850" lvl="2" indent="-171450" fontAlgn="base">
              <a:spcBef>
                <a:spcPct val="0"/>
              </a:spcBef>
              <a:spcAft>
                <a:spcPct val="0"/>
              </a:spcAft>
              <a:buClr>
                <a:srgbClr val="C00000"/>
              </a:buClr>
              <a:buFont typeface="Wingdings" panose="05000000000000000000" pitchFamily="2" charset="2"/>
              <a:buChar char="§"/>
            </a:pPr>
            <a:r>
              <a:rPr lang="en-US" sz="1100" dirty="0">
                <a:solidFill>
                  <a:prstClr val="black"/>
                </a:solidFill>
                <a:latin typeface="Arial" pitchFamily="34" charset="0"/>
              </a:rPr>
              <a:t>Credit </a:t>
            </a:r>
            <a:r>
              <a:rPr lang="en-US" sz="1100" dirty="0" smtClean="0">
                <a:solidFill>
                  <a:prstClr val="black"/>
                </a:solidFill>
                <a:latin typeface="Arial" pitchFamily="34" charset="0"/>
              </a:rPr>
              <a:t>risk</a:t>
            </a:r>
          </a:p>
          <a:p>
            <a:pPr marL="1085850" lvl="2" indent="-171450" fontAlgn="base">
              <a:spcBef>
                <a:spcPct val="0"/>
              </a:spcBef>
              <a:spcAft>
                <a:spcPct val="0"/>
              </a:spcAft>
              <a:buClr>
                <a:srgbClr val="C00000"/>
              </a:buClr>
              <a:buFont typeface="Wingdings" panose="05000000000000000000" pitchFamily="2" charset="2"/>
              <a:buChar char="§"/>
            </a:pPr>
            <a:r>
              <a:rPr lang="en-US" sz="1100" dirty="0" smtClean="0">
                <a:solidFill>
                  <a:prstClr val="black"/>
                </a:solidFill>
                <a:latin typeface="Arial" pitchFamily="34" charset="0"/>
              </a:rPr>
              <a:t>Solvency</a:t>
            </a:r>
            <a:endParaRPr lang="en-US" sz="1100" dirty="0">
              <a:solidFill>
                <a:prstClr val="black"/>
              </a:solidFill>
              <a:latin typeface="Arial" pitchFamily="34" charset="0"/>
            </a:endParaRPr>
          </a:p>
          <a:p>
            <a:pPr marL="628650" lvl="1" indent="-171450" fontAlgn="base">
              <a:spcBef>
                <a:spcPct val="0"/>
              </a:spcBef>
              <a:spcAft>
                <a:spcPct val="0"/>
              </a:spcAft>
              <a:buClr>
                <a:srgbClr val="C00000"/>
              </a:buClr>
              <a:buFont typeface="Wingdings" panose="05000000000000000000" pitchFamily="2" charset="2"/>
              <a:buChar char="§"/>
            </a:pPr>
            <a:endParaRPr lang="en-US" sz="1200" dirty="0">
              <a:solidFill>
                <a:prstClr val="black"/>
              </a:solidFill>
              <a:latin typeface="Arial" pitchFamily="34" charset="0"/>
            </a:endParaRPr>
          </a:p>
        </p:txBody>
      </p:sp>
      <p:sp>
        <p:nvSpPr>
          <p:cNvPr id="59" name="Rectangle 25"/>
          <p:cNvSpPr>
            <a:spLocks noChangeArrowheads="1"/>
          </p:cNvSpPr>
          <p:nvPr/>
        </p:nvSpPr>
        <p:spPr bwMode="gray">
          <a:xfrm>
            <a:off x="6934200" y="3716348"/>
            <a:ext cx="1638480" cy="354060"/>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lvl="0" fontAlgn="base">
              <a:spcBef>
                <a:spcPct val="0"/>
              </a:spcBef>
              <a:spcAft>
                <a:spcPct val="0"/>
              </a:spcAft>
            </a:pPr>
            <a:r>
              <a:rPr lang="en-GB" sz="1600" b="1" dirty="0" smtClean="0">
                <a:solidFill>
                  <a:srgbClr val="C00000"/>
                </a:solidFill>
                <a:latin typeface="Arial" pitchFamily="34" charset="0"/>
              </a:rPr>
              <a:t>Financing </a:t>
            </a:r>
            <a:endParaRPr lang="en-GB" sz="1600" b="1" dirty="0">
              <a:solidFill>
                <a:srgbClr val="C00000"/>
              </a:solidFill>
              <a:latin typeface="Arial" pitchFamily="34" charset="0"/>
            </a:endParaRPr>
          </a:p>
        </p:txBody>
      </p:sp>
      <p:pic>
        <p:nvPicPr>
          <p:cNvPr id="70" name="Picture 69"/>
          <p:cNvPicPr>
            <a:picLocks noChangeAspect="1"/>
          </p:cNvPicPr>
          <p:nvPr/>
        </p:nvPicPr>
        <p:blipFill rotWithShape="1">
          <a:blip r:embed="rId9"/>
          <a:srcRect l="6144" t="10391" r="10529" b="36797"/>
          <a:stretch/>
        </p:blipFill>
        <p:spPr>
          <a:xfrm>
            <a:off x="8161231" y="3649778"/>
            <a:ext cx="677969" cy="428191"/>
          </a:xfrm>
          <a:prstGeom prst="rect">
            <a:avLst/>
          </a:prstGeom>
        </p:spPr>
      </p:pic>
      <p:sp>
        <p:nvSpPr>
          <p:cNvPr id="61" name="Rectangle 18"/>
          <p:cNvSpPr>
            <a:spLocks noChangeArrowheads="1"/>
          </p:cNvSpPr>
          <p:nvPr/>
        </p:nvSpPr>
        <p:spPr bwMode="gray">
          <a:xfrm>
            <a:off x="4572000" y="3959017"/>
            <a:ext cx="4495800" cy="2898983"/>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Compliance with accounting standards – IGAAP, USGAAP , IFRS</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Compliance with relevant APS/GN –APS12, APS13, APS14, APS18, APS26, GN11 and GN29</a:t>
            </a:r>
            <a:endParaRPr lang="en-US" sz="1200" dirty="0" smtClean="0">
              <a:solidFill>
                <a:srgbClr val="FF0000"/>
              </a:solidFill>
              <a:latin typeface="Arial" pitchFamily="34" charset="0"/>
            </a:endParaRPr>
          </a:p>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Selecting </a:t>
            </a:r>
            <a:r>
              <a:rPr lang="en-US" sz="1200" dirty="0">
                <a:solidFill>
                  <a:prstClr val="black"/>
                </a:solidFill>
                <a:latin typeface="Arial" pitchFamily="34" charset="0"/>
              </a:rPr>
              <a:t>the right assumptions:</a:t>
            </a:r>
          </a:p>
          <a:p>
            <a:pPr marL="628650" lvl="1" indent="-171450" fontAlgn="base">
              <a:spcBef>
                <a:spcPct val="0"/>
              </a:spcBef>
              <a:spcAft>
                <a:spcPct val="0"/>
              </a:spcAft>
              <a:buClr>
                <a:srgbClr val="C00000"/>
              </a:buClr>
              <a:buFont typeface="Wingdings" panose="05000000000000000000" pitchFamily="2" charset="2"/>
              <a:buChar char="§"/>
            </a:pPr>
            <a:r>
              <a:rPr lang="en-US" sz="1100" dirty="0">
                <a:solidFill>
                  <a:prstClr val="black"/>
                </a:solidFill>
                <a:latin typeface="Arial" pitchFamily="34" charset="0"/>
              </a:rPr>
              <a:t>Demographic – mortality, disability, attrition, early/late/normal retirement</a:t>
            </a:r>
          </a:p>
          <a:p>
            <a:pPr marL="628650" lvl="1" indent="-171450" fontAlgn="base">
              <a:spcBef>
                <a:spcPct val="0"/>
              </a:spcBef>
              <a:spcAft>
                <a:spcPct val="0"/>
              </a:spcAft>
              <a:buClr>
                <a:srgbClr val="C00000"/>
              </a:buClr>
              <a:buFont typeface="Wingdings" panose="05000000000000000000" pitchFamily="2" charset="2"/>
              <a:buChar char="§"/>
            </a:pPr>
            <a:r>
              <a:rPr lang="en-US" sz="1100" dirty="0">
                <a:solidFill>
                  <a:prstClr val="black"/>
                </a:solidFill>
                <a:latin typeface="Arial" pitchFamily="34" charset="0"/>
              </a:rPr>
              <a:t>Economic - discount rate, salary, inflation, cost of living </a:t>
            </a:r>
            <a:r>
              <a:rPr lang="en-US" sz="1100" dirty="0" smtClean="0">
                <a:solidFill>
                  <a:prstClr val="black"/>
                </a:solidFill>
                <a:latin typeface="Arial" pitchFamily="34" charset="0"/>
              </a:rPr>
              <a:t>rate</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Funding options:</a:t>
            </a:r>
          </a:p>
          <a:p>
            <a:pPr marL="628650" lvl="1" indent="-171450" fontAlgn="base">
              <a:spcBef>
                <a:spcPct val="0"/>
              </a:spcBef>
              <a:spcAft>
                <a:spcPct val="0"/>
              </a:spcAft>
              <a:buClr>
                <a:srgbClr val="C00000"/>
              </a:buClr>
              <a:buFont typeface="Wingdings" panose="05000000000000000000" pitchFamily="2" charset="2"/>
              <a:buChar char="§"/>
            </a:pPr>
            <a:r>
              <a:rPr lang="en-US" sz="1100" dirty="0" smtClean="0">
                <a:solidFill>
                  <a:prstClr val="black"/>
                </a:solidFill>
                <a:latin typeface="Arial" pitchFamily="34" charset="0"/>
              </a:rPr>
              <a:t>Managed by Insurance Company</a:t>
            </a:r>
          </a:p>
          <a:p>
            <a:pPr marL="628650" lvl="1" indent="-171450" fontAlgn="base">
              <a:spcBef>
                <a:spcPct val="0"/>
              </a:spcBef>
              <a:spcAft>
                <a:spcPct val="0"/>
              </a:spcAft>
              <a:buClr>
                <a:srgbClr val="C00000"/>
              </a:buClr>
              <a:buFont typeface="Wingdings" panose="05000000000000000000" pitchFamily="2" charset="2"/>
              <a:buChar char="§"/>
            </a:pPr>
            <a:r>
              <a:rPr lang="en-US" sz="1100" dirty="0" smtClean="0">
                <a:solidFill>
                  <a:prstClr val="black"/>
                </a:solidFill>
                <a:latin typeface="Arial" pitchFamily="34" charset="0"/>
              </a:rPr>
              <a:t>Self- managed</a:t>
            </a:r>
          </a:p>
          <a:p>
            <a:pPr marL="628650" lvl="1" indent="-171450" fontAlgn="base">
              <a:spcBef>
                <a:spcPct val="0"/>
              </a:spcBef>
              <a:spcAft>
                <a:spcPct val="0"/>
              </a:spcAft>
              <a:buClr>
                <a:srgbClr val="C00000"/>
              </a:buClr>
              <a:buFont typeface="Wingdings" panose="05000000000000000000" pitchFamily="2" charset="2"/>
              <a:buChar char="§"/>
            </a:pPr>
            <a:r>
              <a:rPr lang="en-US" sz="1100" dirty="0" smtClean="0">
                <a:solidFill>
                  <a:prstClr val="black"/>
                </a:solidFill>
                <a:latin typeface="Arial" pitchFamily="34" charset="0"/>
              </a:rPr>
              <a:t>Book provision</a:t>
            </a:r>
          </a:p>
        </p:txBody>
      </p:sp>
      <p:sp>
        <p:nvSpPr>
          <p:cNvPr id="49" name="Rectangle 18"/>
          <p:cNvSpPr>
            <a:spLocks noChangeArrowheads="1"/>
          </p:cNvSpPr>
          <p:nvPr/>
        </p:nvSpPr>
        <p:spPr bwMode="gray">
          <a:xfrm>
            <a:off x="4648200" y="1627705"/>
            <a:ext cx="4419600" cy="1876742"/>
          </a:xfrm>
          <a:prstGeom prst="rect">
            <a:avLst/>
          </a:prstGeom>
          <a:noFill/>
          <a:ln w="12700" algn="ctr">
            <a:noFill/>
            <a:miter lim="800000"/>
            <a:headEnd/>
            <a:tailEnd/>
          </a:ln>
        </p:spPr>
        <p:txBody>
          <a:bodyPr vert="horz" wrap="square" lIns="91440" tIns="91440" rIns="91440" bIns="91440" numCol="1" anchor="t" anchorCtr="0" compatLnSpc="1">
            <a:prstTxWarp prst="textNoShape">
              <a:avLst/>
            </a:prstTxWarp>
          </a:bodyPr>
          <a:lstStyle/>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Controlling costs</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Employees perception</a:t>
            </a:r>
            <a:endParaRPr lang="en-US" sz="1200" dirty="0">
              <a:solidFill>
                <a:prstClr val="black"/>
              </a:solidFill>
              <a:latin typeface="Arial" pitchFamily="34" charset="0"/>
            </a:endParaRPr>
          </a:p>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Attraction and retention of talent</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Rewarding </a:t>
            </a:r>
            <a:r>
              <a:rPr lang="en-US" sz="1200" dirty="0">
                <a:solidFill>
                  <a:prstClr val="black"/>
                </a:solidFill>
                <a:latin typeface="Arial" pitchFamily="34" charset="0"/>
              </a:rPr>
              <a:t>certain </a:t>
            </a:r>
            <a:r>
              <a:rPr lang="en-US" sz="1200" dirty="0" smtClean="0">
                <a:solidFill>
                  <a:prstClr val="black"/>
                </a:solidFill>
                <a:latin typeface="Arial" pitchFamily="34" charset="0"/>
              </a:rPr>
              <a:t>employees</a:t>
            </a:r>
            <a:endParaRPr lang="en-US" sz="1200" dirty="0">
              <a:solidFill>
                <a:prstClr val="black"/>
              </a:solidFill>
              <a:latin typeface="Arial" pitchFamily="34" charset="0"/>
            </a:endParaRPr>
          </a:p>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Changing </a:t>
            </a:r>
            <a:r>
              <a:rPr lang="en-US" sz="1200" dirty="0">
                <a:solidFill>
                  <a:prstClr val="black"/>
                </a:solidFill>
                <a:latin typeface="Arial" pitchFamily="34" charset="0"/>
              </a:rPr>
              <a:t>retirement </a:t>
            </a:r>
            <a:r>
              <a:rPr lang="en-US" sz="1200" dirty="0" smtClean="0">
                <a:solidFill>
                  <a:prstClr val="black"/>
                </a:solidFill>
                <a:latin typeface="Arial" pitchFamily="34" charset="0"/>
              </a:rPr>
              <a:t>systems:</a:t>
            </a:r>
          </a:p>
          <a:p>
            <a:pPr marL="628650" lvl="1" indent="-171450" fontAlgn="base">
              <a:spcBef>
                <a:spcPct val="0"/>
              </a:spcBef>
              <a:spcAft>
                <a:spcPct val="0"/>
              </a:spcAft>
              <a:buClr>
                <a:srgbClr val="C00000"/>
              </a:buClr>
              <a:buFont typeface="Wingdings" panose="05000000000000000000" pitchFamily="2" charset="2"/>
              <a:buChar char="§"/>
            </a:pPr>
            <a:r>
              <a:rPr lang="en-US" sz="1100" dirty="0" smtClean="0">
                <a:solidFill>
                  <a:prstClr val="black"/>
                </a:solidFill>
                <a:latin typeface="Arial" pitchFamily="34" charset="0"/>
              </a:rPr>
              <a:t>DB vs DC/DB-DC hybrid</a:t>
            </a:r>
            <a:endParaRPr lang="en-US" sz="1100" dirty="0">
              <a:solidFill>
                <a:prstClr val="black"/>
              </a:solidFill>
              <a:latin typeface="Arial" pitchFamily="34" charset="0"/>
            </a:endParaRPr>
          </a:p>
          <a:p>
            <a:pPr marL="628650" lvl="1" indent="-171450" fontAlgn="base">
              <a:spcBef>
                <a:spcPct val="0"/>
              </a:spcBef>
              <a:spcAft>
                <a:spcPct val="0"/>
              </a:spcAft>
              <a:buClr>
                <a:srgbClr val="C00000"/>
              </a:buClr>
              <a:buFont typeface="Wingdings" panose="05000000000000000000" pitchFamily="2" charset="2"/>
              <a:buChar char="§"/>
            </a:pPr>
            <a:r>
              <a:rPr lang="en-US" sz="1100" dirty="0" smtClean="0">
                <a:solidFill>
                  <a:prstClr val="black"/>
                </a:solidFill>
                <a:latin typeface="Arial" pitchFamily="34" charset="0"/>
              </a:rPr>
              <a:t>Phasing out of employer </a:t>
            </a:r>
            <a:r>
              <a:rPr lang="en-US" sz="1100" dirty="0">
                <a:solidFill>
                  <a:prstClr val="black"/>
                </a:solidFill>
                <a:latin typeface="Arial" pitchFamily="34" charset="0"/>
              </a:rPr>
              <a:t>sponsored </a:t>
            </a:r>
            <a:r>
              <a:rPr lang="en-US" sz="1100" dirty="0" smtClean="0">
                <a:solidFill>
                  <a:prstClr val="black"/>
                </a:solidFill>
                <a:latin typeface="Arial" pitchFamily="34" charset="0"/>
              </a:rPr>
              <a:t>retiree medical </a:t>
            </a:r>
            <a:r>
              <a:rPr lang="en-US" sz="1100" dirty="0">
                <a:solidFill>
                  <a:prstClr val="black"/>
                </a:solidFill>
                <a:latin typeface="Arial" pitchFamily="34" charset="0"/>
              </a:rPr>
              <a:t>care </a:t>
            </a:r>
            <a:r>
              <a:rPr lang="en-US" sz="1100" dirty="0" smtClean="0">
                <a:solidFill>
                  <a:prstClr val="black"/>
                </a:solidFill>
                <a:latin typeface="Arial" pitchFamily="34" charset="0"/>
              </a:rPr>
              <a:t>plans</a:t>
            </a:r>
          </a:p>
          <a:p>
            <a:pPr marL="171450" indent="-171450" fontAlgn="base">
              <a:spcBef>
                <a:spcPct val="0"/>
              </a:spcBef>
              <a:spcAft>
                <a:spcPct val="0"/>
              </a:spcAft>
              <a:buClr>
                <a:srgbClr val="C00000"/>
              </a:buClr>
              <a:buFont typeface="Wingdings" panose="05000000000000000000" pitchFamily="2" charset="2"/>
              <a:buChar char="§"/>
            </a:pPr>
            <a:r>
              <a:rPr lang="en-US" sz="1200" dirty="0" smtClean="0">
                <a:solidFill>
                  <a:prstClr val="black"/>
                </a:solidFill>
                <a:latin typeface="Arial" pitchFamily="34" charset="0"/>
              </a:rPr>
              <a:t>Taking </a:t>
            </a:r>
            <a:r>
              <a:rPr lang="en-US" sz="1200" dirty="0">
                <a:solidFill>
                  <a:prstClr val="black"/>
                </a:solidFill>
                <a:latin typeface="Arial" pitchFamily="34" charset="0"/>
              </a:rPr>
              <a:t>advantage </a:t>
            </a:r>
            <a:r>
              <a:rPr lang="en-US" sz="1200" dirty="0" smtClean="0">
                <a:solidFill>
                  <a:prstClr val="black"/>
                </a:solidFill>
                <a:latin typeface="Arial" pitchFamily="34" charset="0"/>
              </a:rPr>
              <a:t>of tax incentives</a:t>
            </a:r>
            <a:endParaRPr kumimoji="0" lang="en-GB" sz="1200" b="0" i="0" u="none" strike="noStrike" cap="none" normalizeH="0" baseline="0" dirty="0" smtClean="0">
              <a:ln>
                <a:noFill/>
              </a:ln>
              <a:solidFill>
                <a:schemeClr val="tx1"/>
              </a:solidFill>
              <a:effectLst/>
              <a:latin typeface="Arial" pitchFamily="34" charset="0"/>
            </a:endParaRPr>
          </a:p>
        </p:txBody>
      </p:sp>
      <p:sp>
        <p:nvSpPr>
          <p:cNvPr id="72" name="Rectangle 71"/>
          <p:cNvSpPr/>
          <p:nvPr/>
        </p:nvSpPr>
        <p:spPr>
          <a:xfrm>
            <a:off x="4572000" y="5777805"/>
            <a:ext cx="4572000" cy="276999"/>
          </a:xfrm>
          <a:prstGeom prst="rect">
            <a:avLst/>
          </a:prstGeom>
        </p:spPr>
        <p:txBody>
          <a:bodyPr>
            <a:spAutoFit/>
          </a:bodyPr>
          <a:lstStyle/>
          <a:p>
            <a:pPr marL="171450" indent="-171450" fontAlgn="base">
              <a:spcBef>
                <a:spcPct val="0"/>
              </a:spcBef>
              <a:spcAft>
                <a:spcPct val="0"/>
              </a:spcAft>
              <a:buClr>
                <a:srgbClr val="C00000"/>
              </a:buClr>
              <a:buFont typeface="Wingdings" panose="05000000000000000000" pitchFamily="2" charset="2"/>
              <a:buChar char="§"/>
            </a:pPr>
            <a:endParaRPr lang="en-US" sz="1200" dirty="0">
              <a:solidFill>
                <a:prstClr val="black"/>
              </a:solidFill>
              <a:latin typeface="Arial" pitchFamily="34" charset="0"/>
            </a:endParaRPr>
          </a:p>
        </p:txBody>
      </p:sp>
      <p:sp>
        <p:nvSpPr>
          <p:cNvPr id="36" name="Rectangle 35"/>
          <p:cNvSpPr/>
          <p:nvPr/>
        </p:nvSpPr>
        <p:spPr>
          <a:xfrm>
            <a:off x="659753" y="5015345"/>
            <a:ext cx="1349158"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3200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61" grpId="0"/>
      <p:bldP spid="49" grpId="0"/>
      <p:bldP spid="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ifeConvBirm02">
  <a:themeElements>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LifeConvBirm02.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ifeConvBirm02.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feConvBirm02.ppt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feConvBirm02.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feConvBirm02.ppt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feConvBirm02.ppt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5627</TotalTime>
  <Words>3157</Words>
  <Application>Microsoft Office PowerPoint</Application>
  <PresentationFormat>On-screen Show (4:3)</PresentationFormat>
  <Paragraphs>534</Paragraphs>
  <Slides>16</Slides>
  <Notes>13</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0</vt:i4>
      </vt:variant>
      <vt:variant>
        <vt:lpstr>Slide Titles</vt:lpstr>
      </vt:variant>
      <vt:variant>
        <vt:i4>16</vt:i4>
      </vt:variant>
    </vt:vector>
  </HeadingPairs>
  <TitlesOfParts>
    <vt:vector size="26" baseType="lpstr">
      <vt:lpstr>Arial</vt:lpstr>
      <vt:lpstr>Bahamas</vt:lpstr>
      <vt:lpstr>Calibri</vt:lpstr>
      <vt:lpstr>Garamond</vt:lpstr>
      <vt:lpstr>MS PGothic</vt:lpstr>
      <vt:lpstr>Times New Roman</vt:lpstr>
      <vt:lpstr>Verdana</vt:lpstr>
      <vt:lpstr>Wingdings</vt:lpstr>
      <vt:lpstr>Office Theme</vt:lpstr>
      <vt:lpstr>LifeConvBirm02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Palak; Kartikey Kandoi</dc:creator>
  <cp:lastModifiedBy>Kartikey Kandoi</cp:lastModifiedBy>
  <cp:revision>654</cp:revision>
  <cp:lastPrinted>2016-06-01T05:28:17Z</cp:lastPrinted>
  <dcterms:created xsi:type="dcterms:W3CDTF">2011-07-20T12:11:57Z</dcterms:created>
  <dcterms:modified xsi:type="dcterms:W3CDTF">2016-06-04T05:29:31Z</dcterms:modified>
</cp:coreProperties>
</file>