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heme/theme4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60" r:id="rId4"/>
    <p:sldId id="270" r:id="rId5"/>
    <p:sldId id="271" r:id="rId6"/>
    <p:sldId id="273" r:id="rId7"/>
    <p:sldId id="262" r:id="rId8"/>
    <p:sldId id="285" r:id="rId9"/>
    <p:sldId id="282" r:id="rId10"/>
    <p:sldId id="283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tags" Target="../tags/tag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43B2-3D2E-4316-A4BD-59A33B8E6C5A}" type="datetimeFigureOut">
              <a:rPr lang="en-GB" smtClean="0"/>
              <a:pPr/>
              <a:t>11/06/15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b="1" smtClean="0">
                <a:solidFill>
                  <a:srgbClr val="000000"/>
                </a:solidFill>
                <a:latin typeface="Times New Roman"/>
              </a:rPr>
              <a:t> </a:t>
            </a:r>
            <a:endParaRPr lang="en-GB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7BC1B-43A6-4C96-88A2-9E722E1F1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126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tags" Target="../tags/tag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11/06/15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988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29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61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7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92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2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0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tags" Target="../tags/tag1.x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r:id="rId15" imgW="3961905" imgH="3415873" progId="">
                  <p:embed/>
                </p:oleObj>
              </mc:Choice>
              <mc:Fallback>
                <p:oleObj r:id="rId15" imgW="3961905" imgH="3415873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 xmlns:p14="http://schemas.microsoft.com/office/powerpoint/2010/main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India Fellowship Seminar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1981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Title – Impact </a:t>
            </a:r>
            <a:r>
              <a:rPr lang="en-US" sz="2400" b="1" dirty="0"/>
              <a:t>of revised APS on peer review and Issues </a:t>
            </a:r>
            <a:r>
              <a:rPr lang="en-US" sz="2400" b="1" dirty="0" smtClean="0"/>
              <a:t>	involved </a:t>
            </a:r>
            <a:r>
              <a:rPr lang="en-US" sz="2400" b="1" dirty="0"/>
              <a:t>in the Peer Review of Appointed Actuary </a:t>
            </a:r>
            <a:r>
              <a:rPr lang="en-US" sz="2400" b="1" dirty="0" smtClean="0"/>
              <a:t>	work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724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Guide Name - </a:t>
            </a:r>
            <a:r>
              <a:rPr lang="en-US" sz="2000" b="1" dirty="0" err="1" smtClean="0"/>
              <a:t>Bikash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Choudhary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36576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Presenters Names –  Vishal Ahuja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      </a:t>
            </a:r>
            <a:r>
              <a:rPr lang="en-US" sz="2000" b="1" dirty="0" err="1" smtClean="0"/>
              <a:t>Malvika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Nath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18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June, 2015</a:t>
            </a:r>
          </a:p>
          <a:p>
            <a:r>
              <a:rPr lang="en-US" b="1" dirty="0" smtClean="0"/>
              <a:t>Hotel Sea Princess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15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Comparison of APS 4 - v3.00 vs v3.02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44239"/>
              </p:ext>
            </p:extLst>
          </p:nvPr>
        </p:nvGraphicFramePr>
        <p:xfrm>
          <a:off x="457200" y="1447800"/>
          <a:ext cx="8229600" cy="210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3352801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Definitions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retired employee of the insurer…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retired employee of the insurer…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provided that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is a registered sole  practitioner or a registered sole proprietor or a partner in a registered partnership firm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863181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Retired employee of an insurer conducting a peer review must be a registered sole proprietor/ practitioner or partner in a registered firm</a:t>
            </a:r>
          </a:p>
        </p:txBody>
      </p:sp>
    </p:spTree>
    <p:extLst>
      <p:ext uri="{BB962C8B-B14F-4D97-AF65-F5344CB8AC3E}">
        <p14:creationId xmlns:p14="http://schemas.microsoft.com/office/powerpoint/2010/main" val="224898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15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smtClean="0">
                <a:solidFill>
                  <a:schemeClr val="tx2"/>
                </a:solidFill>
                <a:latin typeface="Garamond" pitchFamily="18" charset="0"/>
              </a:rPr>
              <a:t>Comparison of APS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4 - v3.00 vs v3.02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592077"/>
              </p:ext>
            </p:extLst>
          </p:nvPr>
        </p:nvGraphicFramePr>
        <p:xfrm>
          <a:off x="457200" y="14478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3352801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 4.2.2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peer reviewer need not hold the appropriate certificate of practice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…Where the peer reviewer does not possess the appropriate certificate of practice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should attest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to the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 of his knowledge and belief he has satisfied all the requirements for being awarded the appropriate certificate of practice.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peer reviewer of such work must also hold the appropriate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certificate of practice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257800"/>
            <a:ext cx="8229600" cy="1314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Peer reviewer must hold a certificate of practice – no self attestation permissible</a:t>
            </a:r>
          </a:p>
        </p:txBody>
      </p:sp>
    </p:spTree>
    <p:extLst>
      <p:ext uri="{BB962C8B-B14F-4D97-AF65-F5344CB8AC3E}">
        <p14:creationId xmlns:p14="http://schemas.microsoft.com/office/powerpoint/2010/main" val="108226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15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Impact of APS 4 - v3.00 vs v3.02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More stringent requirements for peer reviewers</a:t>
            </a:r>
          </a:p>
          <a:p>
            <a:r>
              <a:rPr lang="en-US" dirty="0" smtClean="0"/>
              <a:t>Availability of eligible peer reviewers:</a:t>
            </a:r>
          </a:p>
          <a:p>
            <a:pPr lvl="1"/>
            <a:r>
              <a:rPr lang="en-US" dirty="0" smtClean="0"/>
              <a:t>Actuarial firms </a:t>
            </a:r>
            <a:r>
              <a:rPr lang="en-US" i="1" dirty="0" smtClean="0"/>
              <a:t>not </a:t>
            </a:r>
            <a:r>
              <a:rPr lang="en-US" dirty="0" smtClean="0"/>
              <a:t>partnerships or proprietorships not eligible?</a:t>
            </a:r>
          </a:p>
          <a:p>
            <a:pPr lvl="1"/>
            <a:r>
              <a:rPr lang="en-US" dirty="0" smtClean="0"/>
              <a:t>Sufficient number of actuaries holding relevant COPs in industry? </a:t>
            </a:r>
          </a:p>
          <a:p>
            <a:pPr lvl="1"/>
            <a:r>
              <a:rPr lang="en-US" dirty="0" smtClean="0"/>
              <a:t>Revised APS 9 – more CPD requirements</a:t>
            </a:r>
          </a:p>
          <a:p>
            <a:pPr lvl="1"/>
            <a:r>
              <a:rPr lang="en-US" dirty="0" smtClean="0"/>
              <a:t>Operational challenges – process of obtaining COP from IAI smooth? All potential peer reviewers will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2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8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+mj-lt"/>
                <a:cs typeface="Arial" pitchFamily="34" charset="0"/>
              </a:rPr>
              <a:t>Background</a:t>
            </a:r>
          </a:p>
          <a:p>
            <a:r>
              <a:rPr lang="en-IN" sz="2800" dirty="0" smtClean="0">
                <a:latin typeface="+mj-lt"/>
                <a:cs typeface="Arial" pitchFamily="34" charset="0"/>
              </a:rPr>
              <a:t>Scope</a:t>
            </a:r>
          </a:p>
          <a:p>
            <a:r>
              <a:rPr lang="en-IN" sz="2800" dirty="0" smtClean="0">
                <a:latin typeface="+mj-lt"/>
                <a:cs typeface="Arial" pitchFamily="34" charset="0"/>
              </a:rPr>
              <a:t>Issues / Challenges</a:t>
            </a:r>
          </a:p>
          <a:p>
            <a:r>
              <a:rPr lang="en-IN" sz="2800" dirty="0">
                <a:latin typeface="+mj-lt"/>
                <a:cs typeface="Arial" pitchFamily="34" charset="0"/>
              </a:rPr>
              <a:t>Impact of revised </a:t>
            </a:r>
            <a:r>
              <a:rPr lang="en-IN" sz="2800" dirty="0" smtClean="0">
                <a:latin typeface="+mj-lt"/>
                <a:cs typeface="Arial" pitchFamily="34" charset="0"/>
              </a:rPr>
              <a:t>APS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IN" sz="2800" dirty="0" smtClean="0">
                <a:latin typeface="+mj-lt"/>
                <a:cs typeface="Arial" pitchFamily="34" charset="0"/>
              </a:rPr>
              <a:t>Peer review of Appointed Actuary’s work in Life Insurance</a:t>
            </a:r>
          </a:p>
          <a:p>
            <a:r>
              <a:rPr lang="en-IN" sz="2800" i="1" dirty="0" smtClean="0">
                <a:latin typeface="+mj-lt"/>
                <a:cs typeface="Arial" pitchFamily="34" charset="0"/>
              </a:rPr>
              <a:t>Independent</a:t>
            </a:r>
            <a:r>
              <a:rPr lang="en-IN" sz="2800" dirty="0" smtClean="0">
                <a:latin typeface="+mj-lt"/>
                <a:cs typeface="Arial" pitchFamily="34" charset="0"/>
              </a:rPr>
              <a:t> and </a:t>
            </a:r>
            <a:r>
              <a:rPr lang="en-IN" sz="2800" i="1" dirty="0" smtClean="0">
                <a:latin typeface="+mj-lt"/>
                <a:cs typeface="Arial" pitchFamily="34" charset="0"/>
              </a:rPr>
              <a:t>External</a:t>
            </a:r>
            <a:r>
              <a:rPr lang="en-IN" sz="2800" dirty="0" smtClean="0">
                <a:latin typeface="+mj-lt"/>
                <a:cs typeface="Arial" pitchFamily="34" charset="0"/>
              </a:rPr>
              <a:t> assessment of the annual statutory actuarial valuation of a</a:t>
            </a:r>
            <a:r>
              <a:rPr lang="en-IN" sz="2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life </a:t>
            </a:r>
            <a:r>
              <a:rPr lang="en-IN" sz="2800" dirty="0" smtClean="0">
                <a:latin typeface="+mj-lt"/>
                <a:cs typeface="Arial" pitchFamily="34" charset="0"/>
              </a:rPr>
              <a:t>insurer/reinsurer</a:t>
            </a:r>
          </a:p>
          <a:p>
            <a:r>
              <a:rPr lang="en-IN" sz="2800" dirty="0" smtClean="0">
                <a:latin typeface="+mj-lt"/>
                <a:cs typeface="Arial" pitchFamily="34" charset="0"/>
              </a:rPr>
              <a:t>Covers all relevant and significant aspects of statutory valuation actuarial work</a:t>
            </a:r>
          </a:p>
          <a:p>
            <a:r>
              <a:rPr lang="en-IN" sz="2800" dirty="0" smtClean="0">
                <a:latin typeface="+mj-lt"/>
                <a:cs typeface="Arial" pitchFamily="34" charset="0"/>
              </a:rPr>
              <a:t>Results-</a:t>
            </a:r>
          </a:p>
          <a:p>
            <a:pPr lvl="1"/>
            <a:r>
              <a:rPr lang="en-IN" sz="2400" dirty="0" smtClean="0">
                <a:latin typeface="+mj-lt"/>
                <a:cs typeface="Arial" pitchFamily="34" charset="0"/>
              </a:rPr>
              <a:t>Report from peer reviewer to Appointed Actuary – to be shared with Board (mandatorily) and with regulator (if required)</a:t>
            </a:r>
          </a:p>
          <a:p>
            <a:pPr lvl="2"/>
            <a:r>
              <a:rPr lang="en-IN" sz="2000" dirty="0">
                <a:latin typeface="+mj-lt"/>
                <a:cs typeface="Arial" pitchFamily="34" charset="0"/>
              </a:rPr>
              <a:t>Peer reviewer may have to explain rationale of recommendations to regulator</a:t>
            </a:r>
          </a:p>
          <a:p>
            <a:pPr lvl="1"/>
            <a:r>
              <a:rPr lang="en-IN" sz="2400" dirty="0" smtClean="0">
                <a:latin typeface="+mj-lt"/>
                <a:cs typeface="Arial" pitchFamily="34" charset="0"/>
              </a:rPr>
              <a:t>Report by Appointed Actuary should include confirmation of peer review</a:t>
            </a:r>
          </a:p>
          <a:p>
            <a:pPr lvl="1"/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Peer Review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IN" sz="2400" dirty="0" smtClean="0">
                <a:latin typeface="+mj-lt"/>
                <a:cs typeface="Arial" pitchFamily="34" charset="0"/>
              </a:rPr>
              <a:t>All significant aspects of actuarial work relating to annual statutory actuarial valuation: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Data collection and verification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Selection of assumptions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Selection of analytical methods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Calculations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Results and conclusion</a:t>
            </a:r>
          </a:p>
          <a:p>
            <a:pPr lvl="1"/>
            <a:r>
              <a:rPr lang="en-IN" sz="2000" dirty="0" smtClean="0">
                <a:latin typeface="+mj-lt"/>
                <a:cs typeface="Arial" pitchFamily="34" charset="0"/>
              </a:rPr>
              <a:t>Systems, Processes, and controls</a:t>
            </a: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Scope of Peer Review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858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Requirements of Peer Review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Choice of Peer Reviewer</a:t>
            </a:r>
          </a:p>
          <a:p>
            <a:pPr lvl="1"/>
            <a:r>
              <a:rPr lang="en-US" sz="2400" dirty="0" smtClean="0"/>
              <a:t>Independent and external with sufficient technical experience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Cannot be an employee of insurer or group </a:t>
            </a:r>
            <a:r>
              <a:rPr lang="en-US" sz="2000" dirty="0" smtClean="0">
                <a:solidFill>
                  <a:srgbClr val="000000"/>
                </a:solidFill>
              </a:rPr>
              <a:t>company – 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</a:t>
            </a:r>
            <a:r>
              <a:rPr lang="en-US" sz="2000" dirty="0" smtClean="0"/>
              <a:t>ex</a:t>
            </a:r>
            <a:r>
              <a:rPr lang="en-US" sz="2000" dirty="0" smtClean="0"/>
              <a:t>-employees need 1 year cooling off period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Registered sole practitioner / proprietor </a:t>
            </a:r>
            <a:r>
              <a:rPr lang="en-US" sz="2000" dirty="0">
                <a:solidFill>
                  <a:srgbClr val="000000"/>
                </a:solidFill>
              </a:rPr>
              <a:t>or partner of </a:t>
            </a:r>
            <a:r>
              <a:rPr lang="en-US" sz="2000" dirty="0" smtClean="0">
                <a:solidFill>
                  <a:srgbClr val="000000"/>
                </a:solidFill>
              </a:rPr>
              <a:t>registered </a:t>
            </a:r>
            <a:r>
              <a:rPr lang="en-US" sz="2000" dirty="0">
                <a:solidFill>
                  <a:srgbClr val="000000"/>
                </a:solidFill>
              </a:rPr>
              <a:t>partnership </a:t>
            </a:r>
            <a:r>
              <a:rPr lang="en-US" sz="2000" dirty="0" smtClean="0">
                <a:solidFill>
                  <a:srgbClr val="000000"/>
                </a:solidFill>
              </a:rPr>
              <a:t>firm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But cannot be involved in any other assignment during peer review period</a:t>
            </a:r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No </a:t>
            </a:r>
            <a:r>
              <a:rPr lang="en-US" sz="2400" dirty="0" smtClean="0"/>
              <a:t>conflict of interest</a:t>
            </a:r>
          </a:p>
          <a:p>
            <a:pPr lvl="1"/>
            <a:r>
              <a:rPr lang="en-US" sz="2400" dirty="0" smtClean="0"/>
              <a:t>Hol</a:t>
            </a:r>
            <a:r>
              <a:rPr lang="en-US" sz="2400" dirty="0" smtClean="0">
                <a:solidFill>
                  <a:srgbClr val="000000"/>
                </a:solidFill>
              </a:rPr>
              <a:t>ds appropriate </a:t>
            </a:r>
            <a:r>
              <a:rPr lang="en-US" sz="2400" i="1" dirty="0" smtClean="0">
                <a:solidFill>
                  <a:srgbClr val="000000"/>
                </a:solidFill>
              </a:rPr>
              <a:t>Certificate of practice</a:t>
            </a:r>
            <a:r>
              <a:rPr lang="en-US" sz="2400" dirty="0" smtClean="0">
                <a:solidFill>
                  <a:srgbClr val="000000"/>
                </a:solidFill>
              </a:rPr>
              <a:t> (COP)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Can not review for more than 3 consecutive  years - cooling off period of at least 1 year</a:t>
            </a:r>
          </a:p>
          <a:p>
            <a:pPr marL="0" indent="0" algn="ctr">
              <a:buNone/>
            </a:pPr>
            <a:endParaRPr lang="en-US" sz="2800" i="1" dirty="0" smtClean="0"/>
          </a:p>
          <a:p>
            <a:pPr marL="0" indent="0" algn="ctr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20596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1722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smtClean="0">
                <a:solidFill>
                  <a:schemeClr val="tx2"/>
                </a:solidFill>
                <a:latin typeface="Garamond" pitchFamily="18" charset="0"/>
              </a:rPr>
              <a:t>Requirements of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Peer Review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Resolution of issues</a:t>
            </a:r>
          </a:p>
          <a:p>
            <a:pPr lvl="1"/>
            <a:r>
              <a:rPr lang="en-US" dirty="0" smtClean="0"/>
              <a:t>Any differences in view-points should be resolved before making the final report</a:t>
            </a:r>
          </a:p>
          <a:p>
            <a:pPr lvl="1"/>
            <a:r>
              <a:rPr lang="en-US" dirty="0" smtClean="0"/>
              <a:t>Material unresolved issues should be mentioned in Peer Review report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“The appointed Actuary must therefore retain the final say on whether or not any element of his or her work needs to be changed as a result of peer review” – Para 5.5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How to address these material unresolved issues?</a:t>
            </a:r>
          </a:p>
          <a:p>
            <a:pPr>
              <a:buNone/>
            </a:pPr>
            <a:r>
              <a:rPr lang="en-US" i="1" dirty="0"/>
              <a:t>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9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8486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Issues with Peer Review – </a:t>
            </a:r>
            <a:r>
              <a:rPr lang="en-US" sz="3200" b="1" i="1" dirty="0" smtClean="0">
                <a:solidFill>
                  <a:schemeClr val="tx2"/>
                </a:solidFill>
                <a:latin typeface="Garamond" pitchFamily="18" charset="0"/>
              </a:rPr>
              <a:t>Peer Reviewer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Scope of peer review:</a:t>
            </a:r>
          </a:p>
          <a:p>
            <a:pPr lvl="1"/>
            <a:r>
              <a:rPr lang="en-US" dirty="0" smtClean="0"/>
              <a:t>Level of detail in peer review</a:t>
            </a:r>
          </a:p>
          <a:p>
            <a:pPr lvl="2"/>
            <a:r>
              <a:rPr lang="en-US" dirty="0" smtClean="0"/>
              <a:t>Rely on reports/communications by AA – or calculate and validate?</a:t>
            </a:r>
          </a:p>
          <a:p>
            <a:pPr lvl="2"/>
            <a:r>
              <a:rPr lang="en-US" dirty="0" smtClean="0"/>
              <a:t>E.g. Surrender values floored to GSV – demonstrate?</a:t>
            </a:r>
          </a:p>
          <a:p>
            <a:pPr lvl="1"/>
            <a:r>
              <a:rPr lang="en-US" dirty="0" smtClean="0"/>
              <a:t>Scope not extended beyond valuation</a:t>
            </a:r>
          </a:p>
          <a:p>
            <a:pPr lvl="2"/>
            <a:r>
              <a:rPr lang="en-US" dirty="0" smtClean="0"/>
              <a:t>E.g. Bonus calculation and With Profits Management not covered</a:t>
            </a:r>
          </a:p>
          <a:p>
            <a:r>
              <a:rPr lang="en-US" dirty="0" smtClean="0"/>
              <a:t>Availability of information &amp; data: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ufficient?</a:t>
            </a:r>
            <a:r>
              <a:rPr lang="en-US" dirty="0"/>
              <a:t> </a:t>
            </a:r>
            <a:r>
              <a:rPr lang="en-US" dirty="0" smtClean="0"/>
              <a:t>Reliable and authentic? Timely?</a:t>
            </a:r>
          </a:p>
          <a:p>
            <a:r>
              <a:rPr lang="en-US" dirty="0" smtClean="0"/>
              <a:t>Subjectivity in method, e.g. :</a:t>
            </a:r>
          </a:p>
          <a:p>
            <a:pPr lvl="1"/>
            <a:r>
              <a:rPr lang="en-US" dirty="0" smtClean="0"/>
              <a:t>Level of prudence in reserves</a:t>
            </a:r>
          </a:p>
          <a:p>
            <a:pPr lvl="1"/>
            <a:r>
              <a:rPr lang="en-US" dirty="0" smtClean="0"/>
              <a:t>Method for closed </a:t>
            </a:r>
            <a:r>
              <a:rPr lang="en-US" dirty="0"/>
              <a:t>to new business reserves</a:t>
            </a:r>
          </a:p>
          <a:p>
            <a:pPr lvl="1"/>
            <a:r>
              <a:rPr lang="en-US" dirty="0" smtClean="0"/>
              <a:t>Guarantees deterministic/stochastic</a:t>
            </a:r>
          </a:p>
          <a:p>
            <a:r>
              <a:rPr lang="en-US" dirty="0" smtClean="0"/>
              <a:t>Interpretation Issues:</a:t>
            </a:r>
          </a:p>
          <a:p>
            <a:pPr lvl="1"/>
            <a:r>
              <a:rPr lang="en-US" dirty="0" smtClean="0"/>
              <a:t>E.g. APS 7 – interest rate MADs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001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Issues with Peer Review – </a:t>
            </a:r>
            <a:r>
              <a:rPr lang="en-US" sz="3200" b="1" i="1" dirty="0" smtClean="0">
                <a:solidFill>
                  <a:schemeClr val="tx2"/>
                </a:solidFill>
                <a:latin typeface="Garamond" pitchFamily="18" charset="0"/>
              </a:rPr>
              <a:t>Appointed Actuary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Entire </a:t>
            </a:r>
            <a:r>
              <a:rPr lang="en-US" sz="2800" dirty="0"/>
              <a:t>responsibility </a:t>
            </a:r>
            <a:r>
              <a:rPr lang="en-US" sz="2800" dirty="0" smtClean="0"/>
              <a:t>for reserve calculation remains </a:t>
            </a:r>
            <a:r>
              <a:rPr lang="en-US" sz="2800" dirty="0"/>
              <a:t>with Appointed </a:t>
            </a:r>
            <a:r>
              <a:rPr lang="en-US" sz="2800" dirty="0" smtClean="0"/>
              <a:t>Actuary</a:t>
            </a:r>
          </a:p>
          <a:p>
            <a:r>
              <a:rPr lang="en-US" sz="2800" dirty="0" smtClean="0"/>
              <a:t>Disclaimers by Peer Reviewer</a:t>
            </a:r>
          </a:p>
          <a:p>
            <a:pPr lvl="1"/>
            <a:r>
              <a:rPr lang="en-US" sz="2400" dirty="0" smtClean="0"/>
              <a:t>E.g. Asset share calculations not covered – WPC</a:t>
            </a:r>
          </a:p>
          <a:p>
            <a:pPr lvl="1"/>
            <a:r>
              <a:rPr lang="en-US" sz="2400" dirty="0" smtClean="0"/>
              <a:t>E.g. Subject to communications received – written/verbal</a:t>
            </a:r>
          </a:p>
          <a:p>
            <a:r>
              <a:rPr lang="en-US" sz="2800" dirty="0" smtClean="0"/>
              <a:t>Choice of Peer reviewer</a:t>
            </a:r>
          </a:p>
          <a:p>
            <a:pPr lvl="1"/>
            <a:r>
              <a:rPr lang="en-US" sz="2400" dirty="0" smtClean="0"/>
              <a:t>Sufficient experience</a:t>
            </a:r>
          </a:p>
          <a:p>
            <a:pPr lvl="1"/>
            <a:r>
              <a:rPr lang="en-US" sz="2400" dirty="0" smtClean="0"/>
              <a:t>No conflict of interest – external</a:t>
            </a:r>
          </a:p>
          <a:p>
            <a:pPr lvl="1"/>
            <a:r>
              <a:rPr lang="en-US" sz="2400" dirty="0" smtClean="0"/>
              <a:t>Comfort with the peer reviewer</a:t>
            </a:r>
          </a:p>
          <a:p>
            <a:pPr marL="0" indent="0" algn="ctr">
              <a:buNone/>
            </a:pPr>
            <a:endParaRPr lang="en-US" sz="2800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8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15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Comparison of APS 4 - v3.00 vs v3.02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487946"/>
              </p:ext>
            </p:extLst>
          </p:nvPr>
        </p:nvGraphicFramePr>
        <p:xfrm>
          <a:off x="457200" y="14478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4290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firm, not necessarily an actuarial firm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engaged by a life insurance company as a consultant or an advisor,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an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actuary employed in or engaged by that firm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registered partnership firm or registered sole practitioner or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registered sole proprietor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engaged by a life insurance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company as a consultant or an advisor…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case of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registered partnership firm, the partner actuary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who undertakes the work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518818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Consulting/ Advisory Firm conducting a peer review must be registered</a:t>
            </a:r>
          </a:p>
          <a:p>
            <a:r>
              <a:rPr lang="en-US" sz="2800" dirty="0" smtClean="0"/>
              <a:t>Only proprietors/ sole practitioners and partners of registered firms allowed – no employee actuaries</a:t>
            </a:r>
          </a:p>
        </p:txBody>
      </p:sp>
    </p:spTree>
    <p:extLst>
      <p:ext uri="{BB962C8B-B14F-4D97-AF65-F5344CB8AC3E}">
        <p14:creationId xmlns:p14="http://schemas.microsoft.com/office/powerpoint/2010/main" val="135814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
</file>

<file path=customXml/itemProps1.xml><?xml version="1.0" encoding="utf-8"?>
<ds:datastoreItem xmlns:ds="http://schemas.openxmlformats.org/officeDocument/2006/customXml" ds:itemID="{2CC866F1-6F3E-4B62-BE37-53E6CD99C92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793</Words>
  <Application>Microsoft Macintosh PowerPoint</Application>
  <PresentationFormat>On-screen Show (4:3)</PresentationFormat>
  <Paragraphs>180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Niraj Banthia</cp:lastModifiedBy>
  <cp:revision>228</cp:revision>
  <dcterms:created xsi:type="dcterms:W3CDTF">2011-07-20T12:11:57Z</dcterms:created>
  <dcterms:modified xsi:type="dcterms:W3CDTF">2015-06-11T15:56:14Z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13b94d36-5fab-4b81-9ffd-2d64a98a99ce</vt:lpwstr>
  </property>
  <property fmtid="{D5CDD505-2E9C-101B-9397-08002B2CF9AE}" pid="3" name="bjSaver">
    <vt:lpwstr>dvT+b7fqwAkK3+6vPMBWC2LFzWTT21RQ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policy="d837ce2c-d5ff-4523-9e8b-f2f1ecc11bad" xmlns="http://www.boldonjames.com/2008/01/sie/i</vt:lpwstr>
  </property>
  <property fmtid="{D5CDD505-2E9C-101B-9397-08002B2CF9AE}" pid="5" name="bjDocumentLabelXML-0">
    <vt:lpwstr>nternal/label"&gt;&lt;element uid="eec9633d-eb05-4212-80b9-61b7bc9d63ac" value="" /&gt;&lt;/sisl&gt;</vt:lpwstr>
  </property>
  <property fmtid="{D5CDD505-2E9C-101B-9397-08002B2CF9AE}" pid="6" name="bjDocumentSecurityLabel">
    <vt:lpwstr>Not Sensitive</vt:lpwstr>
  </property>
</Properties>
</file>