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61" r:id="rId2"/>
    <p:sldId id="262" r:id="rId3"/>
    <p:sldId id="1969" r:id="rId4"/>
    <p:sldId id="1964" r:id="rId5"/>
    <p:sldId id="1970" r:id="rId6"/>
    <p:sldId id="1512" r:id="rId7"/>
    <p:sldId id="1513" r:id="rId8"/>
    <p:sldId id="1514" r:id="rId9"/>
    <p:sldId id="1501" r:id="rId10"/>
    <p:sldId id="1972" r:id="rId11"/>
    <p:sldId id="1920" r:id="rId12"/>
    <p:sldId id="1943" r:id="rId13"/>
    <p:sldId id="1949" r:id="rId14"/>
    <p:sldId id="1945" r:id="rId15"/>
    <p:sldId id="1965" r:id="rId16"/>
    <p:sldId id="1971" r:id="rId17"/>
    <p:sldId id="1961" r:id="rId18"/>
    <p:sldId id="276" r:id="rId19"/>
    <p:sldId id="288" r:id="rId20"/>
    <p:sldId id="269" r:id="rId21"/>
    <p:sldId id="1963" r:id="rId22"/>
    <p:sldId id="1973" r:id="rId23"/>
    <p:sldId id="1960" r:id="rId24"/>
    <p:sldId id="270" r:id="rId25"/>
    <p:sldId id="282" r:id="rId26"/>
    <p:sldId id="1974" r:id="rId27"/>
    <p:sldId id="272" r:id="rId28"/>
    <p:sldId id="1975" r:id="rId29"/>
    <p:sldId id="277" r:id="rId30"/>
    <p:sldId id="278" r:id="rId31"/>
    <p:sldId id="287" r:id="rId32"/>
    <p:sldId id="267" r:id="rId33"/>
    <p:sldId id="1980" r:id="rId34"/>
    <p:sldId id="1979" r:id="rId35"/>
    <p:sldId id="1977" r:id="rId36"/>
    <p:sldId id="1768" r:id="rId37"/>
    <p:sldId id="1967" r:id="rId38"/>
    <p:sldId id="273" r:id="rId39"/>
    <p:sldId id="1978" r:id="rId40"/>
    <p:sldId id="1982" r:id="rId41"/>
    <p:sldId id="26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92" y="6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https://mmiholdingsltd-my.sharepoint.com/personal/jvwyk_momentum_co_za/Documents/Jaco%20Van%20Wyk/SA%20vaccination%20stats%20by%20province%20&amp;%20setting%2020211119.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mabrews\AppData\Local\Microsoft\Windows\INetCache\Content.Outlook\S1B10WM5\Oncology%20O1%202017-2022.xlsx"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mabrews\AppData\Local\Microsoft\Windows\INetCache\Content.Outlook\S1B10WM5\Screening%20graphs%20O1%20schemes%202017-2022.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mabrews\AppData\Local\Microsoft\Windows\INetCache\Content.Outlook\S1B10WM5\Screening%20graphs%20O1%20schemes%202017-2022.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mabrews\AppData\Local\Microsoft\Windows\INetCache\Content.Outlook\S1B10WM5\Screening%20graphs%20O1%20schemes%202017-2022.xlsx"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mabrews\AppData\Local\Microsoft\Windows\INetCache\Content.Outlook\S1B10WM5\Screening%20graphs%20O1%20schemes%202017-2022.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1" Type="http://schemas.openxmlformats.org/officeDocument/2006/relationships/oleObject" Target="https://mmiholdingsltd-my.sharepoint.com/personal/jvwyk_momentum_co_za/Documents/Jaco%20Van%20Wyk/SA%20vaccination%20stats%20by%20province%20&amp;%20setting%2020211119.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mmiholdingsltd-my.sharepoint.com/personal/jvwyk_momentum_co_za/Documents/Jaco%20Van%20Wyk/SA%20vaccination%20stats%20by%20province%20&amp;%20setting%202021111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mmiholdingsltd-my.sharepoint.com/personal/jvwyk_momentum_co_za/Documents/Jaco%20Van%20Wyk/SA%20vaccination%20stats%20by%20province%20&amp;%20setting%2020211119.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3" Type="http://schemas.openxmlformats.org/officeDocument/2006/relationships/oleObject" Target="file:///C:\Users\jroos\AppData\Local\Microsoft\Windows\INetCache\Content.Outlook\K2NGP9DD\Details%20for%20financial%20road%20show%20v0.2.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_rels/chart9.xml.rels><?xml version="1.0" encoding="UTF-8" standalone="yes"?>
<Relationships xmlns="http://schemas.openxmlformats.org/package/2006/relationships"><Relationship Id="rId3" Type="http://schemas.openxmlformats.org/officeDocument/2006/relationships/oleObject" Target="file:///C:\Users\mabrews\AppData\Local\Microsoft\Windows\INetCache\Content.Outlook\S1B10WM5\Oncology%20O1%202017-2022.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'DNoH by age &amp; prov 20220302'!$AS$71</c:f>
          <c:strCache>
            <c:ptCount val="1"/>
            <c:pt idx="0">
              <c:v>18-34</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'DNoH by age &amp; prov 20220302'!$AU$71</c:f>
              <c:strCache>
                <c:ptCount val="1"/>
                <c:pt idx="0">
                  <c:v>Unvaccinated</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'DNoH by age &amp; prov 20220302'!$AT$72:$AT$75</c:f>
              <c:strCache>
                <c:ptCount val="4"/>
                <c:pt idx="0">
                  <c:v>Population</c:v>
                </c:pt>
                <c:pt idx="1">
                  <c:v>Ward</c:v>
                </c:pt>
                <c:pt idx="2">
                  <c:v>High care</c:v>
                </c:pt>
                <c:pt idx="3">
                  <c:v>ICU</c:v>
                </c:pt>
              </c:strCache>
            </c:strRef>
          </c:cat>
          <c:val>
            <c:numRef>
              <c:f>'DNoH by age &amp; prov 20220302'!$AU$72:$AU$75</c:f>
              <c:numCache>
                <c:formatCode>0.0%</c:formatCode>
                <c:ptCount val="4"/>
                <c:pt idx="0">
                  <c:v>0.6540999999999999</c:v>
                </c:pt>
                <c:pt idx="1">
                  <c:v>0.8563829787234043</c:v>
                </c:pt>
                <c:pt idx="2">
                  <c:v>0.84</c:v>
                </c:pt>
                <c:pt idx="3">
                  <c:v>0.9</c:v>
                </c:pt>
              </c:numCache>
            </c:numRef>
          </c:val>
          <c:extLst>
            <c:ext xmlns:c16="http://schemas.microsoft.com/office/drawing/2014/chart" uri="{C3380CC4-5D6E-409C-BE32-E72D297353CC}">
              <c16:uniqueId val="{00000000-5BBA-4431-9738-04E0565814AE}"/>
            </c:ext>
          </c:extLst>
        </c:ser>
        <c:ser>
          <c:idx val="1"/>
          <c:order val="1"/>
          <c:tx>
            <c:strRef>
              <c:f>'DNoH by age &amp; prov 20220302'!$AV$71</c:f>
              <c:strCache>
                <c:ptCount val="1"/>
                <c:pt idx="0">
                  <c:v>Partially vaccinated</c:v>
                </c:pt>
              </c:strCache>
            </c:strRef>
          </c:tx>
          <c:spPr>
            <a:solidFill>
              <a:schemeClr val="accent1">
                <a:lumMod val="25000"/>
                <a:lumOff val="75000"/>
              </a:schemeClr>
            </a:solidFill>
            <a:ln>
              <a:noFill/>
            </a:ln>
            <a:effectLst/>
          </c:spPr>
          <c:invertIfNegative val="0"/>
          <c:cat>
            <c:strRef>
              <c:f>'DNoH by age &amp; prov 20220302'!$AT$72:$AT$75</c:f>
              <c:strCache>
                <c:ptCount val="4"/>
                <c:pt idx="0">
                  <c:v>Population</c:v>
                </c:pt>
                <c:pt idx="1">
                  <c:v>Ward</c:v>
                </c:pt>
                <c:pt idx="2">
                  <c:v>High care</c:v>
                </c:pt>
                <c:pt idx="3">
                  <c:v>ICU</c:v>
                </c:pt>
              </c:strCache>
            </c:strRef>
          </c:cat>
          <c:val>
            <c:numRef>
              <c:f>'DNoH by age &amp; prov 20220302'!$AV$72:$AV$75</c:f>
              <c:numCache>
                <c:formatCode>0.0%</c:formatCode>
                <c:ptCount val="4"/>
                <c:pt idx="0">
                  <c:v>5.4200000000000026E-2</c:v>
                </c:pt>
                <c:pt idx="1">
                  <c:v>4.2553191489361701E-2</c:v>
                </c:pt>
                <c:pt idx="2">
                  <c:v>0.08</c:v>
                </c:pt>
                <c:pt idx="3">
                  <c:v>0</c:v>
                </c:pt>
              </c:numCache>
            </c:numRef>
          </c:val>
          <c:extLst>
            <c:ext xmlns:c16="http://schemas.microsoft.com/office/drawing/2014/chart" uri="{C3380CC4-5D6E-409C-BE32-E72D297353CC}">
              <c16:uniqueId val="{00000001-5BBA-4431-9738-04E0565814AE}"/>
            </c:ext>
          </c:extLst>
        </c:ser>
        <c:ser>
          <c:idx val="2"/>
          <c:order val="2"/>
          <c:tx>
            <c:strRef>
              <c:f>'DNoH by age &amp; prov 20220302'!$AW$71</c:f>
              <c:strCache>
                <c:ptCount val="1"/>
                <c:pt idx="0">
                  <c:v>Fully vaccinated</c:v>
                </c:pt>
              </c:strCache>
            </c:strRef>
          </c:tx>
          <c:spPr>
            <a:solidFill>
              <a:schemeClr val="accent1">
                <a:lumMod val="75000"/>
                <a:lumOff val="25000"/>
              </a:schemeClr>
            </a:solidFill>
            <a:ln>
              <a:noFill/>
            </a:ln>
            <a:effectLst/>
          </c:spPr>
          <c:invertIfNegative val="0"/>
          <c:cat>
            <c:strRef>
              <c:f>'DNoH by age &amp; prov 20220302'!$AT$72:$AT$75</c:f>
              <c:strCache>
                <c:ptCount val="4"/>
                <c:pt idx="0">
                  <c:v>Population</c:v>
                </c:pt>
                <c:pt idx="1">
                  <c:v>Ward</c:v>
                </c:pt>
                <c:pt idx="2">
                  <c:v>High care</c:v>
                </c:pt>
                <c:pt idx="3">
                  <c:v>ICU</c:v>
                </c:pt>
              </c:strCache>
            </c:strRef>
          </c:cat>
          <c:val>
            <c:numRef>
              <c:f>'DNoH by age &amp; prov 20220302'!$AW$72:$AW$75</c:f>
              <c:numCache>
                <c:formatCode>0.0%</c:formatCode>
                <c:ptCount val="4"/>
                <c:pt idx="0">
                  <c:v>0.29170000000000001</c:v>
                </c:pt>
                <c:pt idx="1">
                  <c:v>0.10106382978723404</c:v>
                </c:pt>
                <c:pt idx="2">
                  <c:v>0.08</c:v>
                </c:pt>
                <c:pt idx="3">
                  <c:v>0.1</c:v>
                </c:pt>
              </c:numCache>
            </c:numRef>
          </c:val>
          <c:extLst>
            <c:ext xmlns:c16="http://schemas.microsoft.com/office/drawing/2014/chart" uri="{C3380CC4-5D6E-409C-BE32-E72D297353CC}">
              <c16:uniqueId val="{00000002-5BBA-4431-9738-04E0565814AE}"/>
            </c:ext>
          </c:extLst>
        </c:ser>
        <c:dLbls>
          <c:showLegendKey val="0"/>
          <c:showVal val="0"/>
          <c:showCatName val="0"/>
          <c:showSerName val="0"/>
          <c:showPercent val="0"/>
          <c:showBubbleSize val="0"/>
        </c:dLbls>
        <c:gapWidth val="62"/>
        <c:overlap val="100"/>
        <c:axId val="1639185247"/>
        <c:axId val="1639197311"/>
      </c:barChart>
      <c:lineChart>
        <c:grouping val="standard"/>
        <c:varyColors val="0"/>
        <c:ser>
          <c:idx val="3"/>
          <c:order val="3"/>
          <c:tx>
            <c:strRef>
              <c:f>'DNoH by age &amp; prov 20220302'!$AX$71</c:f>
              <c:strCache>
                <c:ptCount val="1"/>
              </c:strCache>
            </c:strRef>
          </c:tx>
          <c:spPr>
            <a:ln w="28575" cap="rnd">
              <a:solidFill>
                <a:schemeClr val="tx1"/>
              </a:solidFill>
              <a:prstDash val="sysDash"/>
              <a:round/>
            </a:ln>
            <a:effectLst/>
          </c:spPr>
          <c:marker>
            <c:symbol val="none"/>
          </c:marker>
          <c:val>
            <c:numRef>
              <c:f>'DNoH by age &amp; prov 20220302'!$AX$72:$AX$75</c:f>
              <c:numCache>
                <c:formatCode>0.0%</c:formatCode>
                <c:ptCount val="4"/>
                <c:pt idx="0">
                  <c:v>0.6540999999999999</c:v>
                </c:pt>
                <c:pt idx="1">
                  <c:v>0.6540999999999999</c:v>
                </c:pt>
                <c:pt idx="2">
                  <c:v>0.6540999999999999</c:v>
                </c:pt>
                <c:pt idx="3">
                  <c:v>0.6540999999999999</c:v>
                </c:pt>
              </c:numCache>
            </c:numRef>
          </c:val>
          <c:smooth val="0"/>
          <c:extLst>
            <c:ext xmlns:c16="http://schemas.microsoft.com/office/drawing/2014/chart" uri="{C3380CC4-5D6E-409C-BE32-E72D297353CC}">
              <c16:uniqueId val="{00000003-5BBA-4431-9738-04E0565814AE}"/>
            </c:ext>
          </c:extLst>
        </c:ser>
        <c:dLbls>
          <c:showLegendKey val="0"/>
          <c:showVal val="0"/>
          <c:showCatName val="0"/>
          <c:showSerName val="0"/>
          <c:showPercent val="0"/>
          <c:showBubbleSize val="0"/>
        </c:dLbls>
        <c:marker val="1"/>
        <c:smooth val="0"/>
        <c:axId val="1639185247"/>
        <c:axId val="1639197311"/>
      </c:lineChart>
      <c:catAx>
        <c:axId val="1639185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639197311"/>
        <c:crosses val="autoZero"/>
        <c:auto val="1"/>
        <c:lblAlgn val="ctr"/>
        <c:lblOffset val="100"/>
        <c:noMultiLvlLbl val="0"/>
      </c:catAx>
      <c:valAx>
        <c:axId val="163919731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9185247"/>
        <c:crosses val="autoZero"/>
        <c:crossBetween val="between"/>
        <c:minorUnit val="0.25"/>
      </c:valAx>
      <c:spPr>
        <a:noFill/>
        <a:ln>
          <a:noFill/>
        </a:ln>
        <a:effectLst/>
      </c:spPr>
    </c:plotArea>
    <c:legend>
      <c:legendPos val="t"/>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bg1">
                    <a:lumMod val="50000"/>
                  </a:schemeClr>
                </a:solidFill>
                <a:latin typeface="+mn-lt"/>
                <a:ea typeface="+mn-ea"/>
                <a:cs typeface="+mn-cs"/>
              </a:defRPr>
            </a:pPr>
            <a:r>
              <a:rPr lang="en-US"/>
              <a:t>Utilising beneficiaries per 1000</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bg1">
                  <a:lumMod val="50000"/>
                </a:schemeClr>
              </a:solidFill>
              <a:latin typeface="+mn-lt"/>
              <a:ea typeface="+mn-ea"/>
              <a:cs typeface="+mn-cs"/>
            </a:defRPr>
          </a:pPr>
          <a:endParaRPr lang="en-US"/>
        </a:p>
      </c:txPr>
    </c:title>
    <c:autoTitleDeleted val="0"/>
    <c:plotArea>
      <c:layout/>
      <c:lineChart>
        <c:grouping val="standard"/>
        <c:varyColors val="0"/>
        <c:ser>
          <c:idx val="0"/>
          <c:order val="0"/>
          <c:tx>
            <c:strRef>
              <c:f>'Utilisation vs cost calc'!$AM$47</c:f>
              <c:strCache>
                <c:ptCount val="1"/>
                <c:pt idx="0">
                  <c:v>Scheme A</c:v>
                </c:pt>
              </c:strCache>
            </c:strRef>
          </c:tx>
          <c:spPr>
            <a:ln w="19050" cap="rnd">
              <a:solidFill>
                <a:schemeClr val="accent1"/>
              </a:solidFill>
              <a:round/>
            </a:ln>
            <a:effectLst/>
          </c:spPr>
          <c:marker>
            <c:symbol val="none"/>
          </c:marker>
          <c:cat>
            <c:multiLvlStrRef>
              <c:f>'Utilisation vs cost calc'!$AO$44:$CY$45</c:f>
              <c:multiLvlStrCache>
                <c:ptCount val="63"/>
                <c:lvl>
                  <c:pt idx="0">
                    <c:v>2017</c:v>
                  </c:pt>
                  <c:pt idx="1">
                    <c:v>2017</c:v>
                  </c:pt>
                  <c:pt idx="2">
                    <c:v>2017</c:v>
                  </c:pt>
                  <c:pt idx="3">
                    <c:v>2017</c:v>
                  </c:pt>
                  <c:pt idx="4">
                    <c:v>2017</c:v>
                  </c:pt>
                  <c:pt idx="5">
                    <c:v>2017</c:v>
                  </c:pt>
                  <c:pt idx="6">
                    <c:v>2017</c:v>
                  </c:pt>
                  <c:pt idx="7">
                    <c:v>2017</c:v>
                  </c:pt>
                  <c:pt idx="8">
                    <c:v>2017</c:v>
                  </c:pt>
                  <c:pt idx="9">
                    <c:v>2017</c:v>
                  </c:pt>
                  <c:pt idx="10">
                    <c:v>2017</c:v>
                  </c:pt>
                  <c:pt idx="11">
                    <c:v>2017</c:v>
                  </c:pt>
                  <c:pt idx="12">
                    <c:v>2018</c:v>
                  </c:pt>
                  <c:pt idx="13">
                    <c:v>2018</c:v>
                  </c:pt>
                  <c:pt idx="14">
                    <c:v>2018</c:v>
                  </c:pt>
                  <c:pt idx="15">
                    <c:v>2018</c:v>
                  </c:pt>
                  <c:pt idx="16">
                    <c:v>2018</c:v>
                  </c:pt>
                  <c:pt idx="17">
                    <c:v>2018</c:v>
                  </c:pt>
                  <c:pt idx="18">
                    <c:v>2018</c:v>
                  </c:pt>
                  <c:pt idx="19">
                    <c:v>2018</c:v>
                  </c:pt>
                  <c:pt idx="20">
                    <c:v>2018</c:v>
                  </c:pt>
                  <c:pt idx="21">
                    <c:v>2018</c:v>
                  </c:pt>
                  <c:pt idx="22">
                    <c:v>2018</c:v>
                  </c:pt>
                  <c:pt idx="23">
                    <c:v>2018</c:v>
                  </c:pt>
                  <c:pt idx="24">
                    <c:v>2019</c:v>
                  </c:pt>
                  <c:pt idx="25">
                    <c:v>2019</c:v>
                  </c:pt>
                  <c:pt idx="26">
                    <c:v>2019</c:v>
                  </c:pt>
                  <c:pt idx="27">
                    <c:v>2019</c:v>
                  </c:pt>
                  <c:pt idx="28">
                    <c:v>2019</c:v>
                  </c:pt>
                  <c:pt idx="29">
                    <c:v>2019</c:v>
                  </c:pt>
                  <c:pt idx="30">
                    <c:v>2019</c:v>
                  </c:pt>
                  <c:pt idx="31">
                    <c:v>2019</c:v>
                  </c:pt>
                  <c:pt idx="32">
                    <c:v>2019</c:v>
                  </c:pt>
                  <c:pt idx="33">
                    <c:v>2019</c:v>
                  </c:pt>
                  <c:pt idx="34">
                    <c:v>2019</c:v>
                  </c:pt>
                  <c:pt idx="35">
                    <c:v>2019</c:v>
                  </c:pt>
                  <c:pt idx="36">
                    <c:v>2020</c:v>
                  </c:pt>
                  <c:pt idx="37">
                    <c:v>2020</c:v>
                  </c:pt>
                  <c:pt idx="38">
                    <c:v>2020</c:v>
                  </c:pt>
                  <c:pt idx="39">
                    <c:v>2020</c:v>
                  </c:pt>
                  <c:pt idx="40">
                    <c:v>2020</c:v>
                  </c:pt>
                  <c:pt idx="41">
                    <c:v>2020</c:v>
                  </c:pt>
                  <c:pt idx="42">
                    <c:v>2020</c:v>
                  </c:pt>
                  <c:pt idx="43">
                    <c:v>2020</c:v>
                  </c:pt>
                  <c:pt idx="44">
                    <c:v>2020</c:v>
                  </c:pt>
                  <c:pt idx="45">
                    <c:v>2020</c:v>
                  </c:pt>
                  <c:pt idx="46">
                    <c:v>2020</c:v>
                  </c:pt>
                  <c:pt idx="47">
                    <c:v>2020</c:v>
                  </c:pt>
                  <c:pt idx="48">
                    <c:v>2021</c:v>
                  </c:pt>
                  <c:pt idx="49">
                    <c:v>2021</c:v>
                  </c:pt>
                  <c:pt idx="50">
                    <c:v>2021</c:v>
                  </c:pt>
                  <c:pt idx="51">
                    <c:v>2021</c:v>
                  </c:pt>
                  <c:pt idx="52">
                    <c:v>2021</c:v>
                  </c:pt>
                  <c:pt idx="53">
                    <c:v>2021</c:v>
                  </c:pt>
                  <c:pt idx="54">
                    <c:v>2021</c:v>
                  </c:pt>
                  <c:pt idx="55">
                    <c:v>2021</c:v>
                  </c:pt>
                  <c:pt idx="56">
                    <c:v>2021</c:v>
                  </c:pt>
                  <c:pt idx="57">
                    <c:v>2021</c:v>
                  </c:pt>
                  <c:pt idx="58">
                    <c:v>2021</c:v>
                  </c:pt>
                  <c:pt idx="59">
                    <c:v>2021</c:v>
                  </c:pt>
                  <c:pt idx="60">
                    <c:v>2022</c:v>
                  </c:pt>
                  <c:pt idx="61">
                    <c:v>2022</c:v>
                  </c:pt>
                  <c:pt idx="62">
                    <c:v>2022</c:v>
                  </c:pt>
                </c:lvl>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pt idx="39">
                    <c:v>4</c:v>
                  </c:pt>
                  <c:pt idx="40">
                    <c:v>5</c:v>
                  </c:pt>
                  <c:pt idx="41">
                    <c:v>6</c:v>
                  </c:pt>
                  <c:pt idx="42">
                    <c:v>7</c:v>
                  </c:pt>
                  <c:pt idx="43">
                    <c:v>8</c:v>
                  </c:pt>
                  <c:pt idx="44">
                    <c:v>9</c:v>
                  </c:pt>
                  <c:pt idx="45">
                    <c:v>10</c:v>
                  </c:pt>
                  <c:pt idx="46">
                    <c:v>11</c:v>
                  </c:pt>
                  <c:pt idx="47">
                    <c:v>12</c:v>
                  </c:pt>
                  <c:pt idx="48">
                    <c:v>1</c:v>
                  </c:pt>
                  <c:pt idx="49">
                    <c:v>2</c:v>
                  </c:pt>
                  <c:pt idx="50">
                    <c:v>3</c:v>
                  </c:pt>
                  <c:pt idx="51">
                    <c:v>4</c:v>
                  </c:pt>
                  <c:pt idx="52">
                    <c:v>5</c:v>
                  </c:pt>
                  <c:pt idx="53">
                    <c:v>6</c:v>
                  </c:pt>
                  <c:pt idx="54">
                    <c:v>7</c:v>
                  </c:pt>
                  <c:pt idx="55">
                    <c:v>8</c:v>
                  </c:pt>
                  <c:pt idx="56">
                    <c:v>9</c:v>
                  </c:pt>
                  <c:pt idx="57">
                    <c:v>10</c:v>
                  </c:pt>
                  <c:pt idx="58">
                    <c:v>11</c:v>
                  </c:pt>
                  <c:pt idx="59">
                    <c:v>12</c:v>
                  </c:pt>
                  <c:pt idx="60">
                    <c:v>1</c:v>
                  </c:pt>
                  <c:pt idx="61">
                    <c:v>2</c:v>
                  </c:pt>
                  <c:pt idx="62">
                    <c:v>3</c:v>
                  </c:pt>
                </c:lvl>
              </c:multiLvlStrCache>
            </c:multiLvlStrRef>
          </c:cat>
          <c:val>
            <c:numRef>
              <c:f>'Utilisation vs cost calc'!$AO$47:$CY$47</c:f>
              <c:numCache>
                <c:formatCode>_(* #,##0.00_);_(* \(#,##0.00\);_(* "-"??_);_(@_)</c:formatCode>
                <c:ptCount val="63"/>
                <c:pt idx="0">
                  <c:v>6.5247020022138056</c:v>
                </c:pt>
                <c:pt idx="1">
                  <c:v>6.3662931578870072</c:v>
                </c:pt>
                <c:pt idx="2">
                  <c:v>6.4036460399074073</c:v>
                </c:pt>
                <c:pt idx="3">
                  <c:v>5.8426067454251953</c:v>
                </c:pt>
                <c:pt idx="4">
                  <c:v>6.3527401509484793</c:v>
                </c:pt>
                <c:pt idx="5">
                  <c:v>6.1254825710823679</c:v>
                </c:pt>
                <c:pt idx="6">
                  <c:v>6.18921308576481</c:v>
                </c:pt>
                <c:pt idx="7">
                  <c:v>6.4278078554432918</c:v>
                </c:pt>
                <c:pt idx="8">
                  <c:v>6.1548795240592051</c:v>
                </c:pt>
                <c:pt idx="9">
                  <c:v>6.4700623118870331</c:v>
                </c:pt>
                <c:pt idx="10">
                  <c:v>6.6667574171504809</c:v>
                </c:pt>
                <c:pt idx="11">
                  <c:v>5.9555981254062189</c:v>
                </c:pt>
                <c:pt idx="12">
                  <c:v>6.4191815370795835</c:v>
                </c:pt>
                <c:pt idx="13">
                  <c:v>6.227394456808427</c:v>
                </c:pt>
                <c:pt idx="14">
                  <c:v>6.3999032963195512</c:v>
                </c:pt>
                <c:pt idx="15">
                  <c:v>6.4262655586359019</c:v>
                </c:pt>
                <c:pt idx="16">
                  <c:v>6.6630523539884612</c:v>
                </c:pt>
                <c:pt idx="17">
                  <c:v>6.3730860700638647</c:v>
                </c:pt>
                <c:pt idx="18">
                  <c:v>6.469930023214256</c:v>
                </c:pt>
                <c:pt idx="19">
                  <c:v>6.7076205651370753</c:v>
                </c:pt>
                <c:pt idx="20">
                  <c:v>6.4792220927787216</c:v>
                </c:pt>
                <c:pt idx="21">
                  <c:v>6.8674062334918125</c:v>
                </c:pt>
                <c:pt idx="22">
                  <c:v>7.0067563958767289</c:v>
                </c:pt>
                <c:pt idx="23">
                  <c:v>5.936832904711479</c:v>
                </c:pt>
                <c:pt idx="24">
                  <c:v>6.3880991825687383</c:v>
                </c:pt>
                <c:pt idx="25">
                  <c:v>6.3646914369333762</c:v>
                </c:pt>
                <c:pt idx="26">
                  <c:v>6.2936101582958628</c:v>
                </c:pt>
                <c:pt idx="27">
                  <c:v>6.4808380993104926</c:v>
                </c:pt>
                <c:pt idx="28">
                  <c:v>6.7702323223564411</c:v>
                </c:pt>
                <c:pt idx="29">
                  <c:v>6.2331137918053372</c:v>
                </c:pt>
                <c:pt idx="30">
                  <c:v>6.7879491387476811</c:v>
                </c:pt>
                <c:pt idx="31">
                  <c:v>6.6684449186449717</c:v>
                </c:pt>
                <c:pt idx="32">
                  <c:v>6.4893684459881023</c:v>
                </c:pt>
                <c:pt idx="33">
                  <c:v>6.8716021612673917</c:v>
                </c:pt>
                <c:pt idx="34">
                  <c:v>6.5803985001102863</c:v>
                </c:pt>
                <c:pt idx="35">
                  <c:v>5.470249842818574</c:v>
                </c:pt>
                <c:pt idx="36">
                  <c:v>6.1001327010317761</c:v>
                </c:pt>
                <c:pt idx="37">
                  <c:v>6.0279058381950961</c:v>
                </c:pt>
                <c:pt idx="38">
                  <c:v>5.9963348245566754</c:v>
                </c:pt>
                <c:pt idx="39">
                  <c:v>4.8819358287691266</c:v>
                </c:pt>
                <c:pt idx="40">
                  <c:v>5.6448258018256903</c:v>
                </c:pt>
                <c:pt idx="41">
                  <c:v>5.7373435963514288</c:v>
                </c:pt>
                <c:pt idx="42">
                  <c:v>5.7649954657339029</c:v>
                </c:pt>
                <c:pt idx="43">
                  <c:v>5.7959722094068358</c:v>
                </c:pt>
                <c:pt idx="44">
                  <c:v>5.9256974432791827</c:v>
                </c:pt>
                <c:pt idx="45">
                  <c:v>6.1140396847416172</c:v>
                </c:pt>
                <c:pt idx="46">
                  <c:v>6.3448869987932408</c:v>
                </c:pt>
                <c:pt idx="47">
                  <c:v>5.5919579714454661</c:v>
                </c:pt>
                <c:pt idx="48">
                  <c:v>6.0400098097607122</c:v>
                </c:pt>
                <c:pt idx="49">
                  <c:v>6.5360157725202708</c:v>
                </c:pt>
                <c:pt idx="50">
                  <c:v>6.538907529006539</c:v>
                </c:pt>
                <c:pt idx="51">
                  <c:v>6.2309661586418343</c:v>
                </c:pt>
                <c:pt idx="52">
                  <c:v>6.7149817794701718</c:v>
                </c:pt>
                <c:pt idx="53">
                  <c:v>6.4856265869899961</c:v>
                </c:pt>
                <c:pt idx="54">
                  <c:v>6.3287493943983115</c:v>
                </c:pt>
                <c:pt idx="55">
                  <c:v>6.6825131913889306</c:v>
                </c:pt>
                <c:pt idx="56">
                  <c:v>6.6357848311471779</c:v>
                </c:pt>
                <c:pt idx="57">
                  <c:v>6.8125197257532717</c:v>
                </c:pt>
                <c:pt idx="58">
                  <c:v>6.9553232258715161</c:v>
                </c:pt>
                <c:pt idx="59">
                  <c:v>6.0140034587262043</c:v>
                </c:pt>
                <c:pt idx="60">
                  <c:v>6.7604528987377046</c:v>
                </c:pt>
                <c:pt idx="61">
                  <c:v>7.0363054287855054</c:v>
                </c:pt>
                <c:pt idx="62">
                  <c:v>7.0060449636622968</c:v>
                </c:pt>
              </c:numCache>
            </c:numRef>
          </c:val>
          <c:smooth val="0"/>
          <c:extLst>
            <c:ext xmlns:c16="http://schemas.microsoft.com/office/drawing/2014/chart" uri="{C3380CC4-5D6E-409C-BE32-E72D297353CC}">
              <c16:uniqueId val="{00000000-4A76-466A-AD4A-A83F187A7B77}"/>
            </c:ext>
          </c:extLst>
        </c:ser>
        <c:ser>
          <c:idx val="1"/>
          <c:order val="1"/>
          <c:tx>
            <c:strRef>
              <c:f>'Utilisation vs cost calc'!$AM$48</c:f>
              <c:strCache>
                <c:ptCount val="1"/>
                <c:pt idx="0">
                  <c:v>Scheme B</c:v>
                </c:pt>
              </c:strCache>
            </c:strRef>
          </c:tx>
          <c:spPr>
            <a:ln w="19050" cap="rnd">
              <a:solidFill>
                <a:schemeClr val="accent6"/>
              </a:solidFill>
              <a:round/>
            </a:ln>
            <a:effectLst/>
          </c:spPr>
          <c:marker>
            <c:symbol val="none"/>
          </c:marker>
          <c:cat>
            <c:multiLvlStrRef>
              <c:f>'Utilisation vs cost calc'!$AO$44:$CY$45</c:f>
              <c:multiLvlStrCache>
                <c:ptCount val="63"/>
                <c:lvl>
                  <c:pt idx="0">
                    <c:v>2017</c:v>
                  </c:pt>
                  <c:pt idx="1">
                    <c:v>2017</c:v>
                  </c:pt>
                  <c:pt idx="2">
                    <c:v>2017</c:v>
                  </c:pt>
                  <c:pt idx="3">
                    <c:v>2017</c:v>
                  </c:pt>
                  <c:pt idx="4">
                    <c:v>2017</c:v>
                  </c:pt>
                  <c:pt idx="5">
                    <c:v>2017</c:v>
                  </c:pt>
                  <c:pt idx="6">
                    <c:v>2017</c:v>
                  </c:pt>
                  <c:pt idx="7">
                    <c:v>2017</c:v>
                  </c:pt>
                  <c:pt idx="8">
                    <c:v>2017</c:v>
                  </c:pt>
                  <c:pt idx="9">
                    <c:v>2017</c:v>
                  </c:pt>
                  <c:pt idx="10">
                    <c:v>2017</c:v>
                  </c:pt>
                  <c:pt idx="11">
                    <c:v>2017</c:v>
                  </c:pt>
                  <c:pt idx="12">
                    <c:v>2018</c:v>
                  </c:pt>
                  <c:pt idx="13">
                    <c:v>2018</c:v>
                  </c:pt>
                  <c:pt idx="14">
                    <c:v>2018</c:v>
                  </c:pt>
                  <c:pt idx="15">
                    <c:v>2018</c:v>
                  </c:pt>
                  <c:pt idx="16">
                    <c:v>2018</c:v>
                  </c:pt>
                  <c:pt idx="17">
                    <c:v>2018</c:v>
                  </c:pt>
                  <c:pt idx="18">
                    <c:v>2018</c:v>
                  </c:pt>
                  <c:pt idx="19">
                    <c:v>2018</c:v>
                  </c:pt>
                  <c:pt idx="20">
                    <c:v>2018</c:v>
                  </c:pt>
                  <c:pt idx="21">
                    <c:v>2018</c:v>
                  </c:pt>
                  <c:pt idx="22">
                    <c:v>2018</c:v>
                  </c:pt>
                  <c:pt idx="23">
                    <c:v>2018</c:v>
                  </c:pt>
                  <c:pt idx="24">
                    <c:v>2019</c:v>
                  </c:pt>
                  <c:pt idx="25">
                    <c:v>2019</c:v>
                  </c:pt>
                  <c:pt idx="26">
                    <c:v>2019</c:v>
                  </c:pt>
                  <c:pt idx="27">
                    <c:v>2019</c:v>
                  </c:pt>
                  <c:pt idx="28">
                    <c:v>2019</c:v>
                  </c:pt>
                  <c:pt idx="29">
                    <c:v>2019</c:v>
                  </c:pt>
                  <c:pt idx="30">
                    <c:v>2019</c:v>
                  </c:pt>
                  <c:pt idx="31">
                    <c:v>2019</c:v>
                  </c:pt>
                  <c:pt idx="32">
                    <c:v>2019</c:v>
                  </c:pt>
                  <c:pt idx="33">
                    <c:v>2019</c:v>
                  </c:pt>
                  <c:pt idx="34">
                    <c:v>2019</c:v>
                  </c:pt>
                  <c:pt idx="35">
                    <c:v>2019</c:v>
                  </c:pt>
                  <c:pt idx="36">
                    <c:v>2020</c:v>
                  </c:pt>
                  <c:pt idx="37">
                    <c:v>2020</c:v>
                  </c:pt>
                  <c:pt idx="38">
                    <c:v>2020</c:v>
                  </c:pt>
                  <c:pt idx="39">
                    <c:v>2020</c:v>
                  </c:pt>
                  <c:pt idx="40">
                    <c:v>2020</c:v>
                  </c:pt>
                  <c:pt idx="41">
                    <c:v>2020</c:v>
                  </c:pt>
                  <c:pt idx="42">
                    <c:v>2020</c:v>
                  </c:pt>
                  <c:pt idx="43">
                    <c:v>2020</c:v>
                  </c:pt>
                  <c:pt idx="44">
                    <c:v>2020</c:v>
                  </c:pt>
                  <c:pt idx="45">
                    <c:v>2020</c:v>
                  </c:pt>
                  <c:pt idx="46">
                    <c:v>2020</c:v>
                  </c:pt>
                  <c:pt idx="47">
                    <c:v>2020</c:v>
                  </c:pt>
                  <c:pt idx="48">
                    <c:v>2021</c:v>
                  </c:pt>
                  <c:pt idx="49">
                    <c:v>2021</c:v>
                  </c:pt>
                  <c:pt idx="50">
                    <c:v>2021</c:v>
                  </c:pt>
                  <c:pt idx="51">
                    <c:v>2021</c:v>
                  </c:pt>
                  <c:pt idx="52">
                    <c:v>2021</c:v>
                  </c:pt>
                  <c:pt idx="53">
                    <c:v>2021</c:v>
                  </c:pt>
                  <c:pt idx="54">
                    <c:v>2021</c:v>
                  </c:pt>
                  <c:pt idx="55">
                    <c:v>2021</c:v>
                  </c:pt>
                  <c:pt idx="56">
                    <c:v>2021</c:v>
                  </c:pt>
                  <c:pt idx="57">
                    <c:v>2021</c:v>
                  </c:pt>
                  <c:pt idx="58">
                    <c:v>2021</c:v>
                  </c:pt>
                  <c:pt idx="59">
                    <c:v>2021</c:v>
                  </c:pt>
                  <c:pt idx="60">
                    <c:v>2022</c:v>
                  </c:pt>
                  <c:pt idx="61">
                    <c:v>2022</c:v>
                  </c:pt>
                  <c:pt idx="62">
                    <c:v>2022</c:v>
                  </c:pt>
                </c:lvl>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pt idx="39">
                    <c:v>4</c:v>
                  </c:pt>
                  <c:pt idx="40">
                    <c:v>5</c:v>
                  </c:pt>
                  <c:pt idx="41">
                    <c:v>6</c:v>
                  </c:pt>
                  <c:pt idx="42">
                    <c:v>7</c:v>
                  </c:pt>
                  <c:pt idx="43">
                    <c:v>8</c:v>
                  </c:pt>
                  <c:pt idx="44">
                    <c:v>9</c:v>
                  </c:pt>
                  <c:pt idx="45">
                    <c:v>10</c:v>
                  </c:pt>
                  <c:pt idx="46">
                    <c:v>11</c:v>
                  </c:pt>
                  <c:pt idx="47">
                    <c:v>12</c:v>
                  </c:pt>
                  <c:pt idx="48">
                    <c:v>1</c:v>
                  </c:pt>
                  <c:pt idx="49">
                    <c:v>2</c:v>
                  </c:pt>
                  <c:pt idx="50">
                    <c:v>3</c:v>
                  </c:pt>
                  <c:pt idx="51">
                    <c:v>4</c:v>
                  </c:pt>
                  <c:pt idx="52">
                    <c:v>5</c:v>
                  </c:pt>
                  <c:pt idx="53">
                    <c:v>6</c:v>
                  </c:pt>
                  <c:pt idx="54">
                    <c:v>7</c:v>
                  </c:pt>
                  <c:pt idx="55">
                    <c:v>8</c:v>
                  </c:pt>
                  <c:pt idx="56">
                    <c:v>9</c:v>
                  </c:pt>
                  <c:pt idx="57">
                    <c:v>10</c:v>
                  </c:pt>
                  <c:pt idx="58">
                    <c:v>11</c:v>
                  </c:pt>
                  <c:pt idx="59">
                    <c:v>12</c:v>
                  </c:pt>
                  <c:pt idx="60">
                    <c:v>1</c:v>
                  </c:pt>
                  <c:pt idx="61">
                    <c:v>2</c:v>
                  </c:pt>
                  <c:pt idx="62">
                    <c:v>3</c:v>
                  </c:pt>
                </c:lvl>
              </c:multiLvlStrCache>
            </c:multiLvlStrRef>
          </c:cat>
          <c:val>
            <c:numRef>
              <c:f>'Utilisation vs cost calc'!$AO$48:$CY$48</c:f>
              <c:numCache>
                <c:formatCode>_(* #,##0.00_);_(* \(#,##0.00\);_(* "-"??_);_(@_)</c:formatCode>
                <c:ptCount val="63"/>
                <c:pt idx="0">
                  <c:v>6.7545143972669592</c:v>
                </c:pt>
                <c:pt idx="1">
                  <c:v>6.5846202085129732</c:v>
                </c:pt>
                <c:pt idx="2">
                  <c:v>7.0902484533045271</c:v>
                </c:pt>
                <c:pt idx="3">
                  <c:v>6.8576833642060455</c:v>
                </c:pt>
                <c:pt idx="4">
                  <c:v>7.6888016962923329</c:v>
                </c:pt>
                <c:pt idx="5">
                  <c:v>6.8957270408163271</c:v>
                </c:pt>
                <c:pt idx="6">
                  <c:v>7.0834000320153674</c:v>
                </c:pt>
                <c:pt idx="7">
                  <c:v>7.1021869907249053</c:v>
                </c:pt>
                <c:pt idx="8">
                  <c:v>7.1004962278613784</c:v>
                </c:pt>
                <c:pt idx="9">
                  <c:v>6.7987173763039337</c:v>
                </c:pt>
                <c:pt idx="10">
                  <c:v>7.259713701431493</c:v>
                </c:pt>
                <c:pt idx="11">
                  <c:v>5.9064435800868473</c:v>
                </c:pt>
                <c:pt idx="12">
                  <c:v>7.1861290996448712</c:v>
                </c:pt>
                <c:pt idx="13">
                  <c:v>7.2766162685847293</c:v>
                </c:pt>
                <c:pt idx="14">
                  <c:v>7.4766355140186915</c:v>
                </c:pt>
                <c:pt idx="15">
                  <c:v>7.426263306264989</c:v>
                </c:pt>
                <c:pt idx="16">
                  <c:v>7.5514002876723918</c:v>
                </c:pt>
                <c:pt idx="17">
                  <c:v>6.8405574734688663</c:v>
                </c:pt>
                <c:pt idx="18">
                  <c:v>6.820577920261635</c:v>
                </c:pt>
                <c:pt idx="19">
                  <c:v>7.4952479695870053</c:v>
                </c:pt>
                <c:pt idx="20">
                  <c:v>7.1456496242561141</c:v>
                </c:pt>
                <c:pt idx="21">
                  <c:v>7.8244860386621662</c:v>
                </c:pt>
                <c:pt idx="22">
                  <c:v>8.0931483890885847</c:v>
                </c:pt>
                <c:pt idx="23">
                  <c:v>6.1577449759914638</c:v>
                </c:pt>
                <c:pt idx="24">
                  <c:v>7.6655052264808363</c:v>
                </c:pt>
                <c:pt idx="25">
                  <c:v>7.4608362447875578</c:v>
                </c:pt>
                <c:pt idx="26">
                  <c:v>7.6689204519671463</c:v>
                </c:pt>
                <c:pt idx="27">
                  <c:v>8.6344375085433089</c:v>
                </c:pt>
                <c:pt idx="28">
                  <c:v>7.612520411214093</c:v>
                </c:pt>
                <c:pt idx="29">
                  <c:v>7.2520852641334566</c:v>
                </c:pt>
                <c:pt idx="30">
                  <c:v>7.6232661149318108</c:v>
                </c:pt>
                <c:pt idx="31">
                  <c:v>7.5818036711891459</c:v>
                </c:pt>
                <c:pt idx="32">
                  <c:v>6.9441175085918738</c:v>
                </c:pt>
                <c:pt idx="33">
                  <c:v>7.4235704290491658</c:v>
                </c:pt>
                <c:pt idx="34">
                  <c:v>7.9578756760620433</c:v>
                </c:pt>
                <c:pt idx="35">
                  <c:v>6.5532057898653351</c:v>
                </c:pt>
                <c:pt idx="36">
                  <c:v>8.0838977496176536</c:v>
                </c:pt>
                <c:pt idx="37">
                  <c:v>8.5297199814783227</c:v>
                </c:pt>
                <c:pt idx="38">
                  <c:v>8.3792723263506055</c:v>
                </c:pt>
                <c:pt idx="39">
                  <c:v>7.8238763975615173</c:v>
                </c:pt>
                <c:pt idx="40">
                  <c:v>7.9487306870684087</c:v>
                </c:pt>
                <c:pt idx="41">
                  <c:v>7.7944862155388472</c:v>
                </c:pt>
                <c:pt idx="42">
                  <c:v>7.2871388391715675</c:v>
                </c:pt>
                <c:pt idx="43">
                  <c:v>7.9627364750578993</c:v>
                </c:pt>
                <c:pt idx="44">
                  <c:v>7.7091638725347842</c:v>
                </c:pt>
                <c:pt idx="45">
                  <c:v>7.9489983728560381</c:v>
                </c:pt>
                <c:pt idx="46">
                  <c:v>8.6788813886210221</c:v>
                </c:pt>
                <c:pt idx="47">
                  <c:v>6.9431362523211062</c:v>
                </c:pt>
                <c:pt idx="48">
                  <c:v>7.9541752633293523</c:v>
                </c:pt>
                <c:pt idx="49">
                  <c:v>8.5002707092582579</c:v>
                </c:pt>
                <c:pt idx="50">
                  <c:v>8.8969908037220442</c:v>
                </c:pt>
                <c:pt idx="51">
                  <c:v>10.60614386986866</c:v>
                </c:pt>
                <c:pt idx="52">
                  <c:v>9.7162629757785464</c:v>
                </c:pt>
                <c:pt idx="53">
                  <c:v>10.364715388258896</c:v>
                </c:pt>
                <c:pt idx="54">
                  <c:v>11.425371044525344</c:v>
                </c:pt>
                <c:pt idx="55">
                  <c:v>10.265496681291484</c:v>
                </c:pt>
                <c:pt idx="56">
                  <c:v>9.347905899630037</c:v>
                </c:pt>
                <c:pt idx="57">
                  <c:v>8.5986718883024</c:v>
                </c:pt>
                <c:pt idx="58">
                  <c:v>9.709014293035704</c:v>
                </c:pt>
                <c:pt idx="59">
                  <c:v>7.7986123057514769</c:v>
                </c:pt>
                <c:pt idx="60">
                  <c:v>10.467550593161199</c:v>
                </c:pt>
                <c:pt idx="61">
                  <c:v>10.255513795414155</c:v>
                </c:pt>
                <c:pt idx="62">
                  <c:v>11.462578054000176</c:v>
                </c:pt>
              </c:numCache>
            </c:numRef>
          </c:val>
          <c:smooth val="0"/>
          <c:extLst>
            <c:ext xmlns:c16="http://schemas.microsoft.com/office/drawing/2014/chart" uri="{C3380CC4-5D6E-409C-BE32-E72D297353CC}">
              <c16:uniqueId val="{00000001-4A76-466A-AD4A-A83F187A7B77}"/>
            </c:ext>
          </c:extLst>
        </c:ser>
        <c:ser>
          <c:idx val="2"/>
          <c:order val="2"/>
          <c:tx>
            <c:strRef>
              <c:f>'Utilisation vs cost calc'!$AM$49</c:f>
              <c:strCache>
                <c:ptCount val="1"/>
                <c:pt idx="0">
                  <c:v>Scheme C</c:v>
                </c:pt>
              </c:strCache>
            </c:strRef>
          </c:tx>
          <c:spPr>
            <a:ln w="19050" cap="rnd">
              <a:solidFill>
                <a:schemeClr val="accent4"/>
              </a:solidFill>
              <a:round/>
            </a:ln>
            <a:effectLst/>
          </c:spPr>
          <c:marker>
            <c:symbol val="none"/>
          </c:marker>
          <c:cat>
            <c:multiLvlStrRef>
              <c:f>'Utilisation vs cost calc'!$AO$44:$CY$45</c:f>
              <c:multiLvlStrCache>
                <c:ptCount val="63"/>
                <c:lvl>
                  <c:pt idx="0">
                    <c:v>2017</c:v>
                  </c:pt>
                  <c:pt idx="1">
                    <c:v>2017</c:v>
                  </c:pt>
                  <c:pt idx="2">
                    <c:v>2017</c:v>
                  </c:pt>
                  <c:pt idx="3">
                    <c:v>2017</c:v>
                  </c:pt>
                  <c:pt idx="4">
                    <c:v>2017</c:v>
                  </c:pt>
                  <c:pt idx="5">
                    <c:v>2017</c:v>
                  </c:pt>
                  <c:pt idx="6">
                    <c:v>2017</c:v>
                  </c:pt>
                  <c:pt idx="7">
                    <c:v>2017</c:v>
                  </c:pt>
                  <c:pt idx="8">
                    <c:v>2017</c:v>
                  </c:pt>
                  <c:pt idx="9">
                    <c:v>2017</c:v>
                  </c:pt>
                  <c:pt idx="10">
                    <c:v>2017</c:v>
                  </c:pt>
                  <c:pt idx="11">
                    <c:v>2017</c:v>
                  </c:pt>
                  <c:pt idx="12">
                    <c:v>2018</c:v>
                  </c:pt>
                  <c:pt idx="13">
                    <c:v>2018</c:v>
                  </c:pt>
                  <c:pt idx="14">
                    <c:v>2018</c:v>
                  </c:pt>
                  <c:pt idx="15">
                    <c:v>2018</c:v>
                  </c:pt>
                  <c:pt idx="16">
                    <c:v>2018</c:v>
                  </c:pt>
                  <c:pt idx="17">
                    <c:v>2018</c:v>
                  </c:pt>
                  <c:pt idx="18">
                    <c:v>2018</c:v>
                  </c:pt>
                  <c:pt idx="19">
                    <c:v>2018</c:v>
                  </c:pt>
                  <c:pt idx="20">
                    <c:v>2018</c:v>
                  </c:pt>
                  <c:pt idx="21">
                    <c:v>2018</c:v>
                  </c:pt>
                  <c:pt idx="22">
                    <c:v>2018</c:v>
                  </c:pt>
                  <c:pt idx="23">
                    <c:v>2018</c:v>
                  </c:pt>
                  <c:pt idx="24">
                    <c:v>2019</c:v>
                  </c:pt>
                  <c:pt idx="25">
                    <c:v>2019</c:v>
                  </c:pt>
                  <c:pt idx="26">
                    <c:v>2019</c:v>
                  </c:pt>
                  <c:pt idx="27">
                    <c:v>2019</c:v>
                  </c:pt>
                  <c:pt idx="28">
                    <c:v>2019</c:v>
                  </c:pt>
                  <c:pt idx="29">
                    <c:v>2019</c:v>
                  </c:pt>
                  <c:pt idx="30">
                    <c:v>2019</c:v>
                  </c:pt>
                  <c:pt idx="31">
                    <c:v>2019</c:v>
                  </c:pt>
                  <c:pt idx="32">
                    <c:v>2019</c:v>
                  </c:pt>
                  <c:pt idx="33">
                    <c:v>2019</c:v>
                  </c:pt>
                  <c:pt idx="34">
                    <c:v>2019</c:v>
                  </c:pt>
                  <c:pt idx="35">
                    <c:v>2019</c:v>
                  </c:pt>
                  <c:pt idx="36">
                    <c:v>2020</c:v>
                  </c:pt>
                  <c:pt idx="37">
                    <c:v>2020</c:v>
                  </c:pt>
                  <c:pt idx="38">
                    <c:v>2020</c:v>
                  </c:pt>
                  <c:pt idx="39">
                    <c:v>2020</c:v>
                  </c:pt>
                  <c:pt idx="40">
                    <c:v>2020</c:v>
                  </c:pt>
                  <c:pt idx="41">
                    <c:v>2020</c:v>
                  </c:pt>
                  <c:pt idx="42">
                    <c:v>2020</c:v>
                  </c:pt>
                  <c:pt idx="43">
                    <c:v>2020</c:v>
                  </c:pt>
                  <c:pt idx="44">
                    <c:v>2020</c:v>
                  </c:pt>
                  <c:pt idx="45">
                    <c:v>2020</c:v>
                  </c:pt>
                  <c:pt idx="46">
                    <c:v>2020</c:v>
                  </c:pt>
                  <c:pt idx="47">
                    <c:v>2020</c:v>
                  </c:pt>
                  <c:pt idx="48">
                    <c:v>2021</c:v>
                  </c:pt>
                  <c:pt idx="49">
                    <c:v>2021</c:v>
                  </c:pt>
                  <c:pt idx="50">
                    <c:v>2021</c:v>
                  </c:pt>
                  <c:pt idx="51">
                    <c:v>2021</c:v>
                  </c:pt>
                  <c:pt idx="52">
                    <c:v>2021</c:v>
                  </c:pt>
                  <c:pt idx="53">
                    <c:v>2021</c:v>
                  </c:pt>
                  <c:pt idx="54">
                    <c:v>2021</c:v>
                  </c:pt>
                  <c:pt idx="55">
                    <c:v>2021</c:v>
                  </c:pt>
                  <c:pt idx="56">
                    <c:v>2021</c:v>
                  </c:pt>
                  <c:pt idx="57">
                    <c:v>2021</c:v>
                  </c:pt>
                  <c:pt idx="58">
                    <c:v>2021</c:v>
                  </c:pt>
                  <c:pt idx="59">
                    <c:v>2021</c:v>
                  </c:pt>
                  <c:pt idx="60">
                    <c:v>2022</c:v>
                  </c:pt>
                  <c:pt idx="61">
                    <c:v>2022</c:v>
                  </c:pt>
                  <c:pt idx="62">
                    <c:v>2022</c:v>
                  </c:pt>
                </c:lvl>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pt idx="39">
                    <c:v>4</c:v>
                  </c:pt>
                  <c:pt idx="40">
                    <c:v>5</c:v>
                  </c:pt>
                  <c:pt idx="41">
                    <c:v>6</c:v>
                  </c:pt>
                  <c:pt idx="42">
                    <c:v>7</c:v>
                  </c:pt>
                  <c:pt idx="43">
                    <c:v>8</c:v>
                  </c:pt>
                  <c:pt idx="44">
                    <c:v>9</c:v>
                  </c:pt>
                  <c:pt idx="45">
                    <c:v>10</c:v>
                  </c:pt>
                  <c:pt idx="46">
                    <c:v>11</c:v>
                  </c:pt>
                  <c:pt idx="47">
                    <c:v>12</c:v>
                  </c:pt>
                  <c:pt idx="48">
                    <c:v>1</c:v>
                  </c:pt>
                  <c:pt idx="49">
                    <c:v>2</c:v>
                  </c:pt>
                  <c:pt idx="50">
                    <c:v>3</c:v>
                  </c:pt>
                  <c:pt idx="51">
                    <c:v>4</c:v>
                  </c:pt>
                  <c:pt idx="52">
                    <c:v>5</c:v>
                  </c:pt>
                  <c:pt idx="53">
                    <c:v>6</c:v>
                  </c:pt>
                  <c:pt idx="54">
                    <c:v>7</c:v>
                  </c:pt>
                  <c:pt idx="55">
                    <c:v>8</c:v>
                  </c:pt>
                  <c:pt idx="56">
                    <c:v>9</c:v>
                  </c:pt>
                  <c:pt idx="57">
                    <c:v>10</c:v>
                  </c:pt>
                  <c:pt idx="58">
                    <c:v>11</c:v>
                  </c:pt>
                  <c:pt idx="59">
                    <c:v>12</c:v>
                  </c:pt>
                  <c:pt idx="60">
                    <c:v>1</c:v>
                  </c:pt>
                  <c:pt idx="61">
                    <c:v>2</c:v>
                  </c:pt>
                  <c:pt idx="62">
                    <c:v>3</c:v>
                  </c:pt>
                </c:lvl>
              </c:multiLvlStrCache>
            </c:multiLvlStrRef>
          </c:cat>
          <c:val>
            <c:numRef>
              <c:f>'Utilisation vs cost calc'!$AO$49:$CY$49</c:f>
              <c:numCache>
                <c:formatCode>_(* #,##0.00_);_(* \(#,##0.00\);_(* "-"??_);_(@_)</c:formatCode>
                <c:ptCount val="63"/>
                <c:pt idx="0">
                  <c:v>3.3169214822492874</c:v>
                </c:pt>
                <c:pt idx="1">
                  <c:v>3.6923396952519631</c:v>
                </c:pt>
                <c:pt idx="2">
                  <c:v>3.5344872394615101</c:v>
                </c:pt>
                <c:pt idx="3">
                  <c:v>4.05110626363353</c:v>
                </c:pt>
                <c:pt idx="4">
                  <c:v>4.6699875466998755</c:v>
                </c:pt>
                <c:pt idx="5">
                  <c:v>4.6197767973008039</c:v>
                </c:pt>
                <c:pt idx="6">
                  <c:v>4.3841336116910226</c:v>
                </c:pt>
                <c:pt idx="7">
                  <c:v>4.7108086888249154</c:v>
                </c:pt>
                <c:pt idx="8">
                  <c:v>4.735346732610755</c:v>
                </c:pt>
                <c:pt idx="9">
                  <c:v>4.9578059071729959</c:v>
                </c:pt>
                <c:pt idx="10">
                  <c:v>4.8194047240758398</c:v>
                </c:pt>
                <c:pt idx="11">
                  <c:v>4.1557888006819752</c:v>
                </c:pt>
                <c:pt idx="12">
                  <c:v>5.2665520206362855</c:v>
                </c:pt>
                <c:pt idx="13">
                  <c:v>4.9601035152037962</c:v>
                </c:pt>
                <c:pt idx="14">
                  <c:v>4.6234073436911993</c:v>
                </c:pt>
                <c:pt idx="15">
                  <c:v>4.3073278414903351</c:v>
                </c:pt>
                <c:pt idx="16">
                  <c:v>4.6892685819005013</c:v>
                </c:pt>
                <c:pt idx="17">
                  <c:v>4.6877525728756941</c:v>
                </c:pt>
                <c:pt idx="18">
                  <c:v>5.0562099940831589</c:v>
                </c:pt>
                <c:pt idx="19">
                  <c:v>4.6288820711556058</c:v>
                </c:pt>
                <c:pt idx="20">
                  <c:v>4.7429125794976823</c:v>
                </c:pt>
                <c:pt idx="21">
                  <c:v>4.5948429644845667</c:v>
                </c:pt>
                <c:pt idx="22">
                  <c:v>5.6787452677122765</c:v>
                </c:pt>
                <c:pt idx="23">
                  <c:v>5.0562714076007174</c:v>
                </c:pt>
                <c:pt idx="24">
                  <c:v>5.6333406256836582</c:v>
                </c:pt>
                <c:pt idx="25">
                  <c:v>5.4048151989954691</c:v>
                </c:pt>
                <c:pt idx="26">
                  <c:v>6.1158739693114184</c:v>
                </c:pt>
                <c:pt idx="27">
                  <c:v>6.0188224994528339</c:v>
                </c:pt>
                <c:pt idx="28">
                  <c:v>5.9178082191780819</c:v>
                </c:pt>
                <c:pt idx="29">
                  <c:v>4.5939294503691555</c:v>
                </c:pt>
                <c:pt idx="30">
                  <c:v>4.86578098518397</c:v>
                </c:pt>
                <c:pt idx="31">
                  <c:v>5.2459016393442619</c:v>
                </c:pt>
                <c:pt idx="32">
                  <c:v>4.7030515148200811</c:v>
                </c:pt>
                <c:pt idx="33">
                  <c:v>5.2026286966046005</c:v>
                </c:pt>
                <c:pt idx="34">
                  <c:v>5.2029136316337148</c:v>
                </c:pt>
                <c:pt idx="35">
                  <c:v>4.6072838964458089</c:v>
                </c:pt>
                <c:pt idx="36">
                  <c:v>5.4155614500442084</c:v>
                </c:pt>
                <c:pt idx="37">
                  <c:v>5.525167136305873</c:v>
                </c:pt>
                <c:pt idx="38">
                  <c:v>6.0817161497207941</c:v>
                </c:pt>
                <c:pt idx="39">
                  <c:v>5.4841568801240861</c:v>
                </c:pt>
                <c:pt idx="40">
                  <c:v>5.609552901971675</c:v>
                </c:pt>
                <c:pt idx="41">
                  <c:v>5.6104877235862682</c:v>
                </c:pt>
                <c:pt idx="42">
                  <c:v>5.6654076871806263</c:v>
                </c:pt>
                <c:pt idx="43">
                  <c:v>5.5045871559633035</c:v>
                </c:pt>
                <c:pt idx="44">
                  <c:v>5.7938718662952642</c:v>
                </c:pt>
                <c:pt idx="45">
                  <c:v>6.2538388519738675</c:v>
                </c:pt>
                <c:pt idx="46">
                  <c:v>6.4328466744979584</c:v>
                </c:pt>
                <c:pt idx="47">
                  <c:v>5.1555057439058558</c:v>
                </c:pt>
                <c:pt idx="48">
                  <c:v>6.9381768953068592</c:v>
                </c:pt>
                <c:pt idx="49">
                  <c:v>6.220312146573173</c:v>
                </c:pt>
                <c:pt idx="50">
                  <c:v>6.8683657830504625</c:v>
                </c:pt>
                <c:pt idx="51">
                  <c:v>8.3890715338397008</c:v>
                </c:pt>
                <c:pt idx="52">
                  <c:v>8.3276682528891897</c:v>
                </c:pt>
                <c:pt idx="53">
                  <c:v>9.2429827048483144</c:v>
                </c:pt>
                <c:pt idx="54">
                  <c:v>10.797908615594453</c:v>
                </c:pt>
                <c:pt idx="55">
                  <c:v>9.52109464082098</c:v>
                </c:pt>
                <c:pt idx="56">
                  <c:v>7.0374184689323727</c:v>
                </c:pt>
                <c:pt idx="57">
                  <c:v>7.1359251013301366</c:v>
                </c:pt>
                <c:pt idx="58">
                  <c:v>6.8015546410608145</c:v>
                </c:pt>
                <c:pt idx="59">
                  <c:v>7.0523479158305147</c:v>
                </c:pt>
                <c:pt idx="60">
                  <c:v>7.3707244040078308</c:v>
                </c:pt>
                <c:pt idx="61">
                  <c:v>7.5075075075075075</c:v>
                </c:pt>
                <c:pt idx="62">
                  <c:v>7.6428695501129056</c:v>
                </c:pt>
              </c:numCache>
            </c:numRef>
          </c:val>
          <c:smooth val="0"/>
          <c:extLst>
            <c:ext xmlns:c16="http://schemas.microsoft.com/office/drawing/2014/chart" uri="{C3380CC4-5D6E-409C-BE32-E72D297353CC}">
              <c16:uniqueId val="{00000002-4A76-466A-AD4A-A83F187A7B77}"/>
            </c:ext>
          </c:extLst>
        </c:ser>
        <c:ser>
          <c:idx val="3"/>
          <c:order val="3"/>
          <c:tx>
            <c:strRef>
              <c:f>'Utilisation vs cost calc'!$AM$50</c:f>
              <c:strCache>
                <c:ptCount val="1"/>
                <c:pt idx="0">
                  <c:v>Scheme D</c:v>
                </c:pt>
              </c:strCache>
            </c:strRef>
          </c:tx>
          <c:spPr>
            <a:ln w="19050" cap="rnd">
              <a:solidFill>
                <a:schemeClr val="accent4"/>
              </a:solidFill>
              <a:round/>
            </a:ln>
            <a:effectLst/>
          </c:spPr>
          <c:marker>
            <c:symbol val="none"/>
          </c:marker>
          <c:cat>
            <c:multiLvlStrRef>
              <c:f>'Utilisation vs cost calc'!$AO$44:$CY$45</c:f>
              <c:multiLvlStrCache>
                <c:ptCount val="63"/>
                <c:lvl>
                  <c:pt idx="0">
                    <c:v>2017</c:v>
                  </c:pt>
                  <c:pt idx="1">
                    <c:v>2017</c:v>
                  </c:pt>
                  <c:pt idx="2">
                    <c:v>2017</c:v>
                  </c:pt>
                  <c:pt idx="3">
                    <c:v>2017</c:v>
                  </c:pt>
                  <c:pt idx="4">
                    <c:v>2017</c:v>
                  </c:pt>
                  <c:pt idx="5">
                    <c:v>2017</c:v>
                  </c:pt>
                  <c:pt idx="6">
                    <c:v>2017</c:v>
                  </c:pt>
                  <c:pt idx="7">
                    <c:v>2017</c:v>
                  </c:pt>
                  <c:pt idx="8">
                    <c:v>2017</c:v>
                  </c:pt>
                  <c:pt idx="9">
                    <c:v>2017</c:v>
                  </c:pt>
                  <c:pt idx="10">
                    <c:v>2017</c:v>
                  </c:pt>
                  <c:pt idx="11">
                    <c:v>2017</c:v>
                  </c:pt>
                  <c:pt idx="12">
                    <c:v>2018</c:v>
                  </c:pt>
                  <c:pt idx="13">
                    <c:v>2018</c:v>
                  </c:pt>
                  <c:pt idx="14">
                    <c:v>2018</c:v>
                  </c:pt>
                  <c:pt idx="15">
                    <c:v>2018</c:v>
                  </c:pt>
                  <c:pt idx="16">
                    <c:v>2018</c:v>
                  </c:pt>
                  <c:pt idx="17">
                    <c:v>2018</c:v>
                  </c:pt>
                  <c:pt idx="18">
                    <c:v>2018</c:v>
                  </c:pt>
                  <c:pt idx="19">
                    <c:v>2018</c:v>
                  </c:pt>
                  <c:pt idx="20">
                    <c:v>2018</c:v>
                  </c:pt>
                  <c:pt idx="21">
                    <c:v>2018</c:v>
                  </c:pt>
                  <c:pt idx="22">
                    <c:v>2018</c:v>
                  </c:pt>
                  <c:pt idx="23">
                    <c:v>2018</c:v>
                  </c:pt>
                  <c:pt idx="24">
                    <c:v>2019</c:v>
                  </c:pt>
                  <c:pt idx="25">
                    <c:v>2019</c:v>
                  </c:pt>
                  <c:pt idx="26">
                    <c:v>2019</c:v>
                  </c:pt>
                  <c:pt idx="27">
                    <c:v>2019</c:v>
                  </c:pt>
                  <c:pt idx="28">
                    <c:v>2019</c:v>
                  </c:pt>
                  <c:pt idx="29">
                    <c:v>2019</c:v>
                  </c:pt>
                  <c:pt idx="30">
                    <c:v>2019</c:v>
                  </c:pt>
                  <c:pt idx="31">
                    <c:v>2019</c:v>
                  </c:pt>
                  <c:pt idx="32">
                    <c:v>2019</c:v>
                  </c:pt>
                  <c:pt idx="33">
                    <c:v>2019</c:v>
                  </c:pt>
                  <c:pt idx="34">
                    <c:v>2019</c:v>
                  </c:pt>
                  <c:pt idx="35">
                    <c:v>2019</c:v>
                  </c:pt>
                  <c:pt idx="36">
                    <c:v>2020</c:v>
                  </c:pt>
                  <c:pt idx="37">
                    <c:v>2020</c:v>
                  </c:pt>
                  <c:pt idx="38">
                    <c:v>2020</c:v>
                  </c:pt>
                  <c:pt idx="39">
                    <c:v>2020</c:v>
                  </c:pt>
                  <c:pt idx="40">
                    <c:v>2020</c:v>
                  </c:pt>
                  <c:pt idx="41">
                    <c:v>2020</c:v>
                  </c:pt>
                  <c:pt idx="42">
                    <c:v>2020</c:v>
                  </c:pt>
                  <c:pt idx="43">
                    <c:v>2020</c:v>
                  </c:pt>
                  <c:pt idx="44">
                    <c:v>2020</c:v>
                  </c:pt>
                  <c:pt idx="45">
                    <c:v>2020</c:v>
                  </c:pt>
                  <c:pt idx="46">
                    <c:v>2020</c:v>
                  </c:pt>
                  <c:pt idx="47">
                    <c:v>2020</c:v>
                  </c:pt>
                  <c:pt idx="48">
                    <c:v>2021</c:v>
                  </c:pt>
                  <c:pt idx="49">
                    <c:v>2021</c:v>
                  </c:pt>
                  <c:pt idx="50">
                    <c:v>2021</c:v>
                  </c:pt>
                  <c:pt idx="51">
                    <c:v>2021</c:v>
                  </c:pt>
                  <c:pt idx="52">
                    <c:v>2021</c:v>
                  </c:pt>
                  <c:pt idx="53">
                    <c:v>2021</c:v>
                  </c:pt>
                  <c:pt idx="54">
                    <c:v>2021</c:v>
                  </c:pt>
                  <c:pt idx="55">
                    <c:v>2021</c:v>
                  </c:pt>
                  <c:pt idx="56">
                    <c:v>2021</c:v>
                  </c:pt>
                  <c:pt idx="57">
                    <c:v>2021</c:v>
                  </c:pt>
                  <c:pt idx="58">
                    <c:v>2021</c:v>
                  </c:pt>
                  <c:pt idx="59">
                    <c:v>2021</c:v>
                  </c:pt>
                  <c:pt idx="60">
                    <c:v>2022</c:v>
                  </c:pt>
                  <c:pt idx="61">
                    <c:v>2022</c:v>
                  </c:pt>
                  <c:pt idx="62">
                    <c:v>2022</c:v>
                  </c:pt>
                </c:lvl>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pt idx="39">
                    <c:v>4</c:v>
                  </c:pt>
                  <c:pt idx="40">
                    <c:v>5</c:v>
                  </c:pt>
                  <c:pt idx="41">
                    <c:v>6</c:v>
                  </c:pt>
                  <c:pt idx="42">
                    <c:v>7</c:v>
                  </c:pt>
                  <c:pt idx="43">
                    <c:v>8</c:v>
                  </c:pt>
                  <c:pt idx="44">
                    <c:v>9</c:v>
                  </c:pt>
                  <c:pt idx="45">
                    <c:v>10</c:v>
                  </c:pt>
                  <c:pt idx="46">
                    <c:v>11</c:v>
                  </c:pt>
                  <c:pt idx="47">
                    <c:v>12</c:v>
                  </c:pt>
                  <c:pt idx="48">
                    <c:v>1</c:v>
                  </c:pt>
                  <c:pt idx="49">
                    <c:v>2</c:v>
                  </c:pt>
                  <c:pt idx="50">
                    <c:v>3</c:v>
                  </c:pt>
                  <c:pt idx="51">
                    <c:v>4</c:v>
                  </c:pt>
                  <c:pt idx="52">
                    <c:v>5</c:v>
                  </c:pt>
                  <c:pt idx="53">
                    <c:v>6</c:v>
                  </c:pt>
                  <c:pt idx="54">
                    <c:v>7</c:v>
                  </c:pt>
                  <c:pt idx="55">
                    <c:v>8</c:v>
                  </c:pt>
                  <c:pt idx="56">
                    <c:v>9</c:v>
                  </c:pt>
                  <c:pt idx="57">
                    <c:v>10</c:v>
                  </c:pt>
                  <c:pt idx="58">
                    <c:v>11</c:v>
                  </c:pt>
                  <c:pt idx="59">
                    <c:v>12</c:v>
                  </c:pt>
                  <c:pt idx="60">
                    <c:v>1</c:v>
                  </c:pt>
                  <c:pt idx="61">
                    <c:v>2</c:v>
                  </c:pt>
                  <c:pt idx="62">
                    <c:v>3</c:v>
                  </c:pt>
                </c:lvl>
              </c:multiLvlStrCache>
            </c:multiLvlStrRef>
          </c:cat>
          <c:val>
            <c:numRef>
              <c:f>'Utilisation vs cost calc'!$AO$50:$CY$50</c:f>
              <c:numCache>
                <c:formatCode>_(* #,##0.00_);_(* \(#,##0.00\);_(* "-"??_);_(@_)</c:formatCode>
                <c:ptCount val="63"/>
                <c:pt idx="0">
                  <c:v>3.0708488703663082</c:v>
                </c:pt>
                <c:pt idx="1">
                  <c:v>3.0601092896174862</c:v>
                </c:pt>
                <c:pt idx="2">
                  <c:v>3.5918367346938775</c:v>
                </c:pt>
                <c:pt idx="3">
                  <c:v>3.3240695329954768</c:v>
                </c:pt>
                <c:pt idx="4">
                  <c:v>3.9158100832109648</c:v>
                </c:pt>
                <c:pt idx="5">
                  <c:v>3.2571521632918952</c:v>
                </c:pt>
                <c:pt idx="6">
                  <c:v>3.2889327413254401</c:v>
                </c:pt>
                <c:pt idx="7">
                  <c:v>3.1446540880503147</c:v>
                </c:pt>
                <c:pt idx="8">
                  <c:v>3.3442951897887521</c:v>
                </c:pt>
                <c:pt idx="9">
                  <c:v>3.2385951197721816</c:v>
                </c:pt>
                <c:pt idx="10">
                  <c:v>3.7003812514016596</c:v>
                </c:pt>
                <c:pt idx="11">
                  <c:v>3.2932091755621165</c:v>
                </c:pt>
                <c:pt idx="12">
                  <c:v>3.798616623199909</c:v>
                </c:pt>
                <c:pt idx="13">
                  <c:v>4.012659658641347</c:v>
                </c:pt>
                <c:pt idx="14">
                  <c:v>4.0031574199368523</c:v>
                </c:pt>
                <c:pt idx="15">
                  <c:v>3.7725225225225225</c:v>
                </c:pt>
                <c:pt idx="16">
                  <c:v>3.8361728534356314</c:v>
                </c:pt>
                <c:pt idx="17">
                  <c:v>3.9894364218688541</c:v>
                </c:pt>
                <c:pt idx="18">
                  <c:v>4.3948613928329952</c:v>
                </c:pt>
                <c:pt idx="19">
                  <c:v>4.483550972370117</c:v>
                </c:pt>
                <c:pt idx="20">
                  <c:v>4.3014356739846935</c:v>
                </c:pt>
                <c:pt idx="21">
                  <c:v>4.2999944155916685</c:v>
                </c:pt>
                <c:pt idx="22">
                  <c:v>4.0002253648092845</c:v>
                </c:pt>
                <c:pt idx="23">
                  <c:v>3.8895152198421643</c:v>
                </c:pt>
                <c:pt idx="24">
                  <c:v>4.4961501714157253</c:v>
                </c:pt>
                <c:pt idx="25">
                  <c:v>4.3614403936479533</c:v>
                </c:pt>
                <c:pt idx="26">
                  <c:v>4.3719522448293251</c:v>
                </c:pt>
                <c:pt idx="27">
                  <c:v>4.405535159559447</c:v>
                </c:pt>
                <c:pt idx="28">
                  <c:v>4.9249929238607422</c:v>
                </c:pt>
                <c:pt idx="29">
                  <c:v>4.1221977525551976</c:v>
                </c:pt>
                <c:pt idx="30">
                  <c:v>4.5817071101306635</c:v>
                </c:pt>
                <c:pt idx="31">
                  <c:v>4.4378698224852071</c:v>
                </c:pt>
                <c:pt idx="32">
                  <c:v>3.9251379486887763</c:v>
                </c:pt>
                <c:pt idx="33">
                  <c:v>4.557254110181713</c:v>
                </c:pt>
                <c:pt idx="34">
                  <c:v>4.4580824455766557</c:v>
                </c:pt>
                <c:pt idx="35">
                  <c:v>4.1341562827529987</c:v>
                </c:pt>
                <c:pt idx="36">
                  <c:v>5.1471018307305378</c:v>
                </c:pt>
                <c:pt idx="37">
                  <c:v>5.2331666472845679</c:v>
                </c:pt>
                <c:pt idx="38">
                  <c:v>5.5274335253389193</c:v>
                </c:pt>
                <c:pt idx="39">
                  <c:v>4.6852122986822842</c:v>
                </c:pt>
                <c:pt idx="40">
                  <c:v>5.1655318149800422</c:v>
                </c:pt>
                <c:pt idx="41">
                  <c:v>4.8619447779111642</c:v>
                </c:pt>
                <c:pt idx="42">
                  <c:v>4.9330949004131464</c:v>
                </c:pt>
                <c:pt idx="43">
                  <c:v>5.1173240139790321</c:v>
                </c:pt>
                <c:pt idx="44">
                  <c:v>4.8375950241879755</c:v>
                </c:pt>
                <c:pt idx="45">
                  <c:v>5.2947180403164076</c:v>
                </c:pt>
                <c:pt idx="46">
                  <c:v>4.5766590389016022</c:v>
                </c:pt>
                <c:pt idx="47">
                  <c:v>4.4699872286079181</c:v>
                </c:pt>
                <c:pt idx="48">
                  <c:v>5.333671979173281</c:v>
                </c:pt>
                <c:pt idx="49">
                  <c:v>4.9205147615442852</c:v>
                </c:pt>
                <c:pt idx="50">
                  <c:v>5.5269438512749653</c:v>
                </c:pt>
                <c:pt idx="51">
                  <c:v>5.7024689810753229</c:v>
                </c:pt>
                <c:pt idx="52">
                  <c:v>5.7003257328990227</c:v>
                </c:pt>
                <c:pt idx="53">
                  <c:v>6.1368902248105703</c:v>
                </c:pt>
                <c:pt idx="54">
                  <c:v>6.8355700489150886</c:v>
                </c:pt>
                <c:pt idx="55">
                  <c:v>6.2386923700792316</c:v>
                </c:pt>
                <c:pt idx="56">
                  <c:v>5.6350238404854789</c:v>
                </c:pt>
                <c:pt idx="57">
                  <c:v>5.8736243353530355</c:v>
                </c:pt>
                <c:pt idx="58">
                  <c:v>5.6737588652482271</c:v>
                </c:pt>
                <c:pt idx="59">
                  <c:v>5.2540487081221414</c:v>
                </c:pt>
                <c:pt idx="60">
                  <c:v>5.5476792208592745</c:v>
                </c:pt>
                <c:pt idx="61">
                  <c:v>6.0203956259982796</c:v>
                </c:pt>
                <c:pt idx="62">
                  <c:v>6.3501849568434032</c:v>
                </c:pt>
              </c:numCache>
            </c:numRef>
          </c:val>
          <c:smooth val="0"/>
          <c:extLst>
            <c:ext xmlns:c16="http://schemas.microsoft.com/office/drawing/2014/chart" uri="{C3380CC4-5D6E-409C-BE32-E72D297353CC}">
              <c16:uniqueId val="{00000003-4A76-466A-AD4A-A83F187A7B77}"/>
            </c:ext>
          </c:extLst>
        </c:ser>
        <c:ser>
          <c:idx val="5"/>
          <c:order val="4"/>
          <c:tx>
            <c:strRef>
              <c:f>'Utilisation vs cost calc'!$AM$52</c:f>
              <c:strCache>
                <c:ptCount val="1"/>
                <c:pt idx="0">
                  <c:v>Average</c:v>
                </c:pt>
              </c:strCache>
            </c:strRef>
          </c:tx>
          <c:spPr>
            <a:ln w="12700" cap="rnd">
              <a:solidFill>
                <a:schemeClr val="tx1"/>
              </a:solidFill>
              <a:round/>
            </a:ln>
            <a:effectLst/>
          </c:spPr>
          <c:marker>
            <c:symbol val="none"/>
          </c:marker>
          <c:cat>
            <c:multiLvlStrRef>
              <c:f>'Utilisation vs cost calc'!$AO$44:$CY$45</c:f>
              <c:multiLvlStrCache>
                <c:ptCount val="63"/>
                <c:lvl>
                  <c:pt idx="0">
                    <c:v>2017</c:v>
                  </c:pt>
                  <c:pt idx="1">
                    <c:v>2017</c:v>
                  </c:pt>
                  <c:pt idx="2">
                    <c:v>2017</c:v>
                  </c:pt>
                  <c:pt idx="3">
                    <c:v>2017</c:v>
                  </c:pt>
                  <c:pt idx="4">
                    <c:v>2017</c:v>
                  </c:pt>
                  <c:pt idx="5">
                    <c:v>2017</c:v>
                  </c:pt>
                  <c:pt idx="6">
                    <c:v>2017</c:v>
                  </c:pt>
                  <c:pt idx="7">
                    <c:v>2017</c:v>
                  </c:pt>
                  <c:pt idx="8">
                    <c:v>2017</c:v>
                  </c:pt>
                  <c:pt idx="9">
                    <c:v>2017</c:v>
                  </c:pt>
                  <c:pt idx="10">
                    <c:v>2017</c:v>
                  </c:pt>
                  <c:pt idx="11">
                    <c:v>2017</c:v>
                  </c:pt>
                  <c:pt idx="12">
                    <c:v>2018</c:v>
                  </c:pt>
                  <c:pt idx="13">
                    <c:v>2018</c:v>
                  </c:pt>
                  <c:pt idx="14">
                    <c:v>2018</c:v>
                  </c:pt>
                  <c:pt idx="15">
                    <c:v>2018</c:v>
                  </c:pt>
                  <c:pt idx="16">
                    <c:v>2018</c:v>
                  </c:pt>
                  <c:pt idx="17">
                    <c:v>2018</c:v>
                  </c:pt>
                  <c:pt idx="18">
                    <c:v>2018</c:v>
                  </c:pt>
                  <c:pt idx="19">
                    <c:v>2018</c:v>
                  </c:pt>
                  <c:pt idx="20">
                    <c:v>2018</c:v>
                  </c:pt>
                  <c:pt idx="21">
                    <c:v>2018</c:v>
                  </c:pt>
                  <c:pt idx="22">
                    <c:v>2018</c:v>
                  </c:pt>
                  <c:pt idx="23">
                    <c:v>2018</c:v>
                  </c:pt>
                  <c:pt idx="24">
                    <c:v>2019</c:v>
                  </c:pt>
                  <c:pt idx="25">
                    <c:v>2019</c:v>
                  </c:pt>
                  <c:pt idx="26">
                    <c:v>2019</c:v>
                  </c:pt>
                  <c:pt idx="27">
                    <c:v>2019</c:v>
                  </c:pt>
                  <c:pt idx="28">
                    <c:v>2019</c:v>
                  </c:pt>
                  <c:pt idx="29">
                    <c:v>2019</c:v>
                  </c:pt>
                  <c:pt idx="30">
                    <c:v>2019</c:v>
                  </c:pt>
                  <c:pt idx="31">
                    <c:v>2019</c:v>
                  </c:pt>
                  <c:pt idx="32">
                    <c:v>2019</c:v>
                  </c:pt>
                  <c:pt idx="33">
                    <c:v>2019</c:v>
                  </c:pt>
                  <c:pt idx="34">
                    <c:v>2019</c:v>
                  </c:pt>
                  <c:pt idx="35">
                    <c:v>2019</c:v>
                  </c:pt>
                  <c:pt idx="36">
                    <c:v>2020</c:v>
                  </c:pt>
                  <c:pt idx="37">
                    <c:v>2020</c:v>
                  </c:pt>
                  <c:pt idx="38">
                    <c:v>2020</c:v>
                  </c:pt>
                  <c:pt idx="39">
                    <c:v>2020</c:v>
                  </c:pt>
                  <c:pt idx="40">
                    <c:v>2020</c:v>
                  </c:pt>
                  <c:pt idx="41">
                    <c:v>2020</c:v>
                  </c:pt>
                  <c:pt idx="42">
                    <c:v>2020</c:v>
                  </c:pt>
                  <c:pt idx="43">
                    <c:v>2020</c:v>
                  </c:pt>
                  <c:pt idx="44">
                    <c:v>2020</c:v>
                  </c:pt>
                  <c:pt idx="45">
                    <c:v>2020</c:v>
                  </c:pt>
                  <c:pt idx="46">
                    <c:v>2020</c:v>
                  </c:pt>
                  <c:pt idx="47">
                    <c:v>2020</c:v>
                  </c:pt>
                  <c:pt idx="48">
                    <c:v>2021</c:v>
                  </c:pt>
                  <c:pt idx="49">
                    <c:v>2021</c:v>
                  </c:pt>
                  <c:pt idx="50">
                    <c:v>2021</c:v>
                  </c:pt>
                  <c:pt idx="51">
                    <c:v>2021</c:v>
                  </c:pt>
                  <c:pt idx="52">
                    <c:v>2021</c:v>
                  </c:pt>
                  <c:pt idx="53">
                    <c:v>2021</c:v>
                  </c:pt>
                  <c:pt idx="54">
                    <c:v>2021</c:v>
                  </c:pt>
                  <c:pt idx="55">
                    <c:v>2021</c:v>
                  </c:pt>
                  <c:pt idx="56">
                    <c:v>2021</c:v>
                  </c:pt>
                  <c:pt idx="57">
                    <c:v>2021</c:v>
                  </c:pt>
                  <c:pt idx="58">
                    <c:v>2021</c:v>
                  </c:pt>
                  <c:pt idx="59">
                    <c:v>2021</c:v>
                  </c:pt>
                  <c:pt idx="60">
                    <c:v>2022</c:v>
                  </c:pt>
                  <c:pt idx="61">
                    <c:v>2022</c:v>
                  </c:pt>
                  <c:pt idx="62">
                    <c:v>2022</c:v>
                  </c:pt>
                </c:lvl>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pt idx="39">
                    <c:v>4</c:v>
                  </c:pt>
                  <c:pt idx="40">
                    <c:v>5</c:v>
                  </c:pt>
                  <c:pt idx="41">
                    <c:v>6</c:v>
                  </c:pt>
                  <c:pt idx="42">
                    <c:v>7</c:v>
                  </c:pt>
                  <c:pt idx="43">
                    <c:v>8</c:v>
                  </c:pt>
                  <c:pt idx="44">
                    <c:v>9</c:v>
                  </c:pt>
                  <c:pt idx="45">
                    <c:v>10</c:v>
                  </c:pt>
                  <c:pt idx="46">
                    <c:v>11</c:v>
                  </c:pt>
                  <c:pt idx="47">
                    <c:v>12</c:v>
                  </c:pt>
                  <c:pt idx="48">
                    <c:v>1</c:v>
                  </c:pt>
                  <c:pt idx="49">
                    <c:v>2</c:v>
                  </c:pt>
                  <c:pt idx="50">
                    <c:v>3</c:v>
                  </c:pt>
                  <c:pt idx="51">
                    <c:v>4</c:v>
                  </c:pt>
                  <c:pt idx="52">
                    <c:v>5</c:v>
                  </c:pt>
                  <c:pt idx="53">
                    <c:v>6</c:v>
                  </c:pt>
                  <c:pt idx="54">
                    <c:v>7</c:v>
                  </c:pt>
                  <c:pt idx="55">
                    <c:v>8</c:v>
                  </c:pt>
                  <c:pt idx="56">
                    <c:v>9</c:v>
                  </c:pt>
                  <c:pt idx="57">
                    <c:v>10</c:v>
                  </c:pt>
                  <c:pt idx="58">
                    <c:v>11</c:v>
                  </c:pt>
                  <c:pt idx="59">
                    <c:v>12</c:v>
                  </c:pt>
                  <c:pt idx="60">
                    <c:v>1</c:v>
                  </c:pt>
                  <c:pt idx="61">
                    <c:v>2</c:v>
                  </c:pt>
                  <c:pt idx="62">
                    <c:v>3</c:v>
                  </c:pt>
                </c:lvl>
              </c:multiLvlStrCache>
            </c:multiLvlStrRef>
          </c:cat>
          <c:val>
            <c:numRef>
              <c:f>'Utilisation vs cost calc'!$AO$52:$CY$52</c:f>
              <c:numCache>
                <c:formatCode>_(* #,##0.00_);_(* \(#,##0.00\);_(* "-"??_);_(@_)</c:formatCode>
                <c:ptCount val="63"/>
                <c:pt idx="0">
                  <c:v>6.8520916200074202</c:v>
                </c:pt>
                <c:pt idx="1">
                  <c:v>6.8150400550045154</c:v>
                </c:pt>
                <c:pt idx="2">
                  <c:v>6.9416313313022995</c:v>
                </c:pt>
                <c:pt idx="3">
                  <c:v>6.4867007116987425</c:v>
                </c:pt>
                <c:pt idx="4">
                  <c:v>7.0540644847745604</c:v>
                </c:pt>
                <c:pt idx="5">
                  <c:v>6.6515789773969933</c:v>
                </c:pt>
                <c:pt idx="6">
                  <c:v>6.7722646160378366</c:v>
                </c:pt>
                <c:pt idx="7">
                  <c:v>6.9601195048277882</c:v>
                </c:pt>
                <c:pt idx="8">
                  <c:v>6.6753508144915541</c:v>
                </c:pt>
                <c:pt idx="9">
                  <c:v>6.9381301116726455</c:v>
                </c:pt>
                <c:pt idx="10">
                  <c:v>7.2237723935768834</c:v>
                </c:pt>
                <c:pt idx="11">
                  <c:v>6.3448504276031752</c:v>
                </c:pt>
                <c:pt idx="12">
                  <c:v>7.1166795531309326</c:v>
                </c:pt>
                <c:pt idx="13">
                  <c:v>6.9809757789876885</c:v>
                </c:pt>
                <c:pt idx="14">
                  <c:v>7.1075045363294684</c:v>
                </c:pt>
                <c:pt idx="15">
                  <c:v>7.1155775108193513</c:v>
                </c:pt>
                <c:pt idx="16">
                  <c:v>7.2793405718404953</c:v>
                </c:pt>
                <c:pt idx="17">
                  <c:v>6.9049218188459589</c:v>
                </c:pt>
                <c:pt idx="18">
                  <c:v>7.0287645576436635</c:v>
                </c:pt>
                <c:pt idx="19">
                  <c:v>7.2586481743400046</c:v>
                </c:pt>
                <c:pt idx="20">
                  <c:v>6.9628584416076365</c:v>
                </c:pt>
                <c:pt idx="21">
                  <c:v>7.4335669484138949</c:v>
                </c:pt>
                <c:pt idx="22">
                  <c:v>7.5841301304584468</c:v>
                </c:pt>
                <c:pt idx="23">
                  <c:v>6.4314607817324498</c:v>
                </c:pt>
                <c:pt idx="24">
                  <c:v>7.2931643556290471</c:v>
                </c:pt>
                <c:pt idx="25">
                  <c:v>7.1107478545157337</c:v>
                </c:pt>
                <c:pt idx="26">
                  <c:v>7.2680180775431458</c:v>
                </c:pt>
                <c:pt idx="27">
                  <c:v>7.6130066934918519</c:v>
                </c:pt>
                <c:pt idx="28">
                  <c:v>7.6310750060668973</c:v>
                </c:pt>
                <c:pt idx="29">
                  <c:v>6.9282843240956211</c:v>
                </c:pt>
                <c:pt idx="30">
                  <c:v>7.4835145765849145</c:v>
                </c:pt>
                <c:pt idx="31">
                  <c:v>7.4002915705224126</c:v>
                </c:pt>
                <c:pt idx="32">
                  <c:v>7.0617303052427483</c:v>
                </c:pt>
                <c:pt idx="33">
                  <c:v>7.5228059290568376</c:v>
                </c:pt>
                <c:pt idx="34">
                  <c:v>7.3339536058807662</c:v>
                </c:pt>
                <c:pt idx="35">
                  <c:v>6.1204835768653547</c:v>
                </c:pt>
                <c:pt idx="36">
                  <c:v>7.1138514824878323</c:v>
                </c:pt>
                <c:pt idx="37">
                  <c:v>7.0893370331223533</c:v>
                </c:pt>
                <c:pt idx="38">
                  <c:v>7.2041318466960744</c:v>
                </c:pt>
                <c:pt idx="39">
                  <c:v>6.1096885020049347</c:v>
                </c:pt>
                <c:pt idx="40">
                  <c:v>6.6639561289554843</c:v>
                </c:pt>
                <c:pt idx="41">
                  <c:v>6.6907460455847554</c:v>
                </c:pt>
                <c:pt idx="42">
                  <c:v>6.6329246126191261</c:v>
                </c:pt>
                <c:pt idx="43">
                  <c:v>6.7037724804715104</c:v>
                </c:pt>
                <c:pt idx="44">
                  <c:v>6.8728086742907264</c:v>
                </c:pt>
                <c:pt idx="45">
                  <c:v>7.0918022626710089</c:v>
                </c:pt>
                <c:pt idx="46">
                  <c:v>7.2989550435144661</c:v>
                </c:pt>
                <c:pt idx="47">
                  <c:v>6.3449776553070549</c:v>
                </c:pt>
                <c:pt idx="48">
                  <c:v>7.0627002763326896</c:v>
                </c:pt>
                <c:pt idx="49">
                  <c:v>7.5285284820733356</c:v>
                </c:pt>
                <c:pt idx="50">
                  <c:v>7.7378149884342182</c:v>
                </c:pt>
                <c:pt idx="51">
                  <c:v>7.8508943426026017</c:v>
                </c:pt>
                <c:pt idx="52">
                  <c:v>7.9950925263265527</c:v>
                </c:pt>
                <c:pt idx="53">
                  <c:v>8.1975162444554481</c:v>
                </c:pt>
                <c:pt idx="54">
                  <c:v>8.2833629076668895</c:v>
                </c:pt>
                <c:pt idx="55">
                  <c:v>8.1187287779939723</c:v>
                </c:pt>
                <c:pt idx="56">
                  <c:v>7.5879202950829665</c:v>
                </c:pt>
                <c:pt idx="57">
                  <c:v>7.679566712901571</c:v>
                </c:pt>
                <c:pt idx="58">
                  <c:v>7.9278921133910281</c:v>
                </c:pt>
                <c:pt idx="59">
                  <c:v>6.8162228661897446</c:v>
                </c:pt>
                <c:pt idx="60">
                  <c:v>8.003978555378211</c:v>
                </c:pt>
                <c:pt idx="61">
                  <c:v>8.2307825578779426</c:v>
                </c:pt>
                <c:pt idx="62">
                  <c:v>8.4517595989871328</c:v>
                </c:pt>
              </c:numCache>
            </c:numRef>
          </c:val>
          <c:smooth val="0"/>
          <c:extLst>
            <c:ext xmlns:c16="http://schemas.microsoft.com/office/drawing/2014/chart" uri="{C3380CC4-5D6E-409C-BE32-E72D297353CC}">
              <c16:uniqueId val="{00000004-4A76-466A-AD4A-A83F187A7B77}"/>
            </c:ext>
          </c:extLst>
        </c:ser>
        <c:dLbls>
          <c:showLegendKey val="0"/>
          <c:showVal val="0"/>
          <c:showCatName val="0"/>
          <c:showSerName val="0"/>
          <c:showPercent val="0"/>
          <c:showBubbleSize val="0"/>
        </c:dLbls>
        <c:smooth val="0"/>
        <c:axId val="773226559"/>
        <c:axId val="773228639"/>
      </c:lineChart>
      <c:catAx>
        <c:axId val="773226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en-US"/>
          </a:p>
        </c:txPr>
        <c:crossAx val="773228639"/>
        <c:crosses val="autoZero"/>
        <c:auto val="1"/>
        <c:lblAlgn val="ctr"/>
        <c:lblOffset val="100"/>
        <c:tickLblSkip val="12"/>
        <c:noMultiLvlLbl val="1"/>
      </c:catAx>
      <c:valAx>
        <c:axId val="773228639"/>
        <c:scaling>
          <c:orientation val="minMax"/>
          <c:max val="12"/>
        </c:scaling>
        <c:delete val="0"/>
        <c:axPos val="l"/>
        <c:majorGridlines>
          <c:spPr>
            <a:ln w="9525" cap="flat" cmpd="sng" algn="ctr">
              <a:solidFill>
                <a:schemeClr val="tx1"/>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en-US"/>
          </a:p>
        </c:txPr>
        <c:crossAx val="77322655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bg1">
              <a:lumMod val="50000"/>
            </a:schemeClr>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2"/>
                </a:solidFill>
                <a:latin typeface="+mn-lt"/>
                <a:ea typeface="+mn-ea"/>
                <a:cs typeface="+mn-cs"/>
              </a:defRPr>
            </a:pPr>
            <a:r>
              <a:rPr lang="en-US" sz="1000"/>
              <a:t>Utilising per 10 000 lives</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2"/>
              </a:solidFill>
              <a:latin typeface="+mn-lt"/>
              <a:ea typeface="+mn-ea"/>
              <a:cs typeface="+mn-cs"/>
            </a:defRPr>
          </a:pPr>
          <a:endParaRPr lang="en-US"/>
        </a:p>
      </c:txPr>
    </c:title>
    <c:autoTitleDeleted val="0"/>
    <c:plotArea>
      <c:layout/>
      <c:lineChart>
        <c:grouping val="standard"/>
        <c:varyColors val="0"/>
        <c:ser>
          <c:idx val="0"/>
          <c:order val="0"/>
          <c:tx>
            <c:v>2017</c:v>
          </c:tx>
          <c:spPr>
            <a:ln w="19050" cap="rnd">
              <a:solidFill>
                <a:schemeClr val="accent1"/>
              </a:solidFill>
              <a:round/>
            </a:ln>
            <a:effectLst/>
          </c:spPr>
          <c:marker>
            <c:symbol val="none"/>
          </c:marker>
          <c:cat>
            <c:strRef>
              <c:f>[1]pivot!$O$26:$Z$26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[1]pivot!$O$55:$Z$55</c:f>
              <c:numCache>
                <c:formatCode>General</c:formatCode>
                <c:ptCount val="12"/>
                <c:pt idx="0">
                  <c:v>3.9170874832837668</c:v>
                </c:pt>
                <c:pt idx="1">
                  <c:v>3.8095518983857328</c:v>
                </c:pt>
                <c:pt idx="2">
                  <c:v>3.5275685564702908</c:v>
                </c:pt>
                <c:pt idx="3">
                  <c:v>2.6895268371164396</c:v>
                </c:pt>
                <c:pt idx="4">
                  <c:v>3.843531988338869</c:v>
                </c:pt>
                <c:pt idx="5">
                  <c:v>2.8460618222513796</c:v>
                </c:pt>
                <c:pt idx="6">
                  <c:v>2.3926421468699455</c:v>
                </c:pt>
                <c:pt idx="7">
                  <c:v>2.9632249446187595</c:v>
                </c:pt>
                <c:pt idx="8">
                  <c:v>2.4084146670068654</c:v>
                </c:pt>
                <c:pt idx="9">
                  <c:v>2.9304134027102751</c:v>
                </c:pt>
                <c:pt idx="10">
                  <c:v>3.4323388290480739</c:v>
                </c:pt>
                <c:pt idx="11">
                  <c:v>2.1108381946576604</c:v>
                </c:pt>
              </c:numCache>
            </c:numRef>
          </c:val>
          <c:smooth val="1"/>
          <c:extLst>
            <c:ext xmlns:c16="http://schemas.microsoft.com/office/drawing/2014/chart" uri="{C3380CC4-5D6E-409C-BE32-E72D297353CC}">
              <c16:uniqueId val="{00000000-A63F-4593-81B1-26F5014AAA87}"/>
            </c:ext>
          </c:extLst>
        </c:ser>
        <c:ser>
          <c:idx val="1"/>
          <c:order val="1"/>
          <c:tx>
            <c:v>2018</c:v>
          </c:tx>
          <c:spPr>
            <a:ln w="19050" cap="rnd">
              <a:solidFill>
                <a:schemeClr val="accent2"/>
              </a:solidFill>
              <a:round/>
            </a:ln>
            <a:effectLst/>
          </c:spPr>
          <c:marker>
            <c:symbol val="none"/>
          </c:marker>
          <c:cat>
            <c:strRef>
              <c:f>[1]pivot!$O$26:$Z$26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[1]pivot!$O$56:$Z$56</c:f>
              <c:numCache>
                <c:formatCode>General</c:formatCode>
                <c:ptCount val="12"/>
                <c:pt idx="0">
                  <c:v>3.8117435692001407</c:v>
                </c:pt>
                <c:pt idx="1">
                  <c:v>4.3791533158326734</c:v>
                </c:pt>
                <c:pt idx="2">
                  <c:v>3.4839630318114456</c:v>
                </c:pt>
                <c:pt idx="3">
                  <c:v>3.3421901371969049</c:v>
                </c:pt>
                <c:pt idx="4">
                  <c:v>3.725995987388937</c:v>
                </c:pt>
                <c:pt idx="5">
                  <c:v>2.6997775669986837</c:v>
                </c:pt>
                <c:pt idx="6">
                  <c:v>2.6341059245831526</c:v>
                </c:pt>
                <c:pt idx="7">
                  <c:v>2.7099036185606815</c:v>
                </c:pt>
                <c:pt idx="8">
                  <c:v>2.1124191039502236</c:v>
                </c:pt>
                <c:pt idx="9">
                  <c:v>3.202735569629398</c:v>
                </c:pt>
                <c:pt idx="10">
                  <c:v>2.9159928955809455</c:v>
                </c:pt>
                <c:pt idx="11">
                  <c:v>2.208823643636646</c:v>
                </c:pt>
              </c:numCache>
            </c:numRef>
          </c:val>
          <c:smooth val="1"/>
          <c:extLst>
            <c:ext xmlns:c16="http://schemas.microsoft.com/office/drawing/2014/chart" uri="{C3380CC4-5D6E-409C-BE32-E72D297353CC}">
              <c16:uniqueId val="{00000001-A63F-4593-81B1-26F5014AAA87}"/>
            </c:ext>
          </c:extLst>
        </c:ser>
        <c:ser>
          <c:idx val="2"/>
          <c:order val="2"/>
          <c:tx>
            <c:v>2019</c:v>
          </c:tx>
          <c:spPr>
            <a:ln w="19050" cap="rnd">
              <a:solidFill>
                <a:schemeClr val="accent3"/>
              </a:solidFill>
              <a:round/>
            </a:ln>
            <a:effectLst/>
          </c:spPr>
          <c:marker>
            <c:symbol val="none"/>
          </c:marker>
          <c:cat>
            <c:strRef>
              <c:f>[1]pivot!$O$26:$Z$26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[1]pivot!$O$57:$Z$57</c:f>
              <c:numCache>
                <c:formatCode>General</c:formatCode>
                <c:ptCount val="12"/>
                <c:pt idx="0">
                  <c:v>4.6490119004865473</c:v>
                </c:pt>
                <c:pt idx="1">
                  <c:v>4.5842142096010026</c:v>
                </c:pt>
                <c:pt idx="2">
                  <c:v>3.387500852967841</c:v>
                </c:pt>
                <c:pt idx="3">
                  <c:v>2.946433354599602</c:v>
                </c:pt>
                <c:pt idx="4">
                  <c:v>3.5337928076349425</c:v>
                </c:pt>
                <c:pt idx="5">
                  <c:v>2.7068681291883294</c:v>
                </c:pt>
                <c:pt idx="6">
                  <c:v>3.3005236830910505</c:v>
                </c:pt>
                <c:pt idx="7">
                  <c:v>3.0851652522245021</c:v>
                </c:pt>
                <c:pt idx="8">
                  <c:v>2.2562125548419059</c:v>
                </c:pt>
                <c:pt idx="9">
                  <c:v>3.0485706137461031</c:v>
                </c:pt>
                <c:pt idx="10">
                  <c:v>2.9820510103238114</c:v>
                </c:pt>
                <c:pt idx="11">
                  <c:v>2.0087542004042307</c:v>
                </c:pt>
              </c:numCache>
            </c:numRef>
          </c:val>
          <c:smooth val="1"/>
          <c:extLst>
            <c:ext xmlns:c16="http://schemas.microsoft.com/office/drawing/2014/chart" uri="{C3380CC4-5D6E-409C-BE32-E72D297353CC}">
              <c16:uniqueId val="{00000002-A63F-4593-81B1-26F5014AAA87}"/>
            </c:ext>
          </c:extLst>
        </c:ser>
        <c:ser>
          <c:idx val="3"/>
          <c:order val="3"/>
          <c:tx>
            <c:v>2020</c:v>
          </c:tx>
          <c:spPr>
            <a:ln w="19050" cap="rnd">
              <a:solidFill>
                <a:schemeClr val="accent4"/>
              </a:solidFill>
              <a:round/>
            </a:ln>
            <a:effectLst/>
          </c:spPr>
          <c:marker>
            <c:symbol val="none"/>
          </c:marker>
          <c:cat>
            <c:strRef>
              <c:f>[1]pivot!$O$26:$Z$26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[1]pivot!$O$58:$Z$58</c:f>
              <c:numCache>
                <c:formatCode>General</c:formatCode>
                <c:ptCount val="12"/>
                <c:pt idx="0">
                  <c:v>4.5228746279367105</c:v>
                </c:pt>
                <c:pt idx="1">
                  <c:v>3.6949713199845164</c:v>
                </c:pt>
                <c:pt idx="2">
                  <c:v>2.7758744004361371</c:v>
                </c:pt>
                <c:pt idx="3">
                  <c:v>0.72570938091984916</c:v>
                </c:pt>
                <c:pt idx="4">
                  <c:v>1.7873595915757461</c:v>
                </c:pt>
                <c:pt idx="5">
                  <c:v>1.8716266458932971</c:v>
                </c:pt>
                <c:pt idx="6">
                  <c:v>2.0140370735786379</c:v>
                </c:pt>
                <c:pt idx="7">
                  <c:v>2.0241358989469371</c:v>
                </c:pt>
                <c:pt idx="8">
                  <c:v>2.2397339093139461</c:v>
                </c:pt>
                <c:pt idx="9">
                  <c:v>3.3016154701319871</c:v>
                </c:pt>
                <c:pt idx="10">
                  <c:v>3.4028160881020018</c:v>
                </c:pt>
                <c:pt idx="11">
                  <c:v>2.2972603234749029</c:v>
                </c:pt>
              </c:numCache>
            </c:numRef>
          </c:val>
          <c:smooth val="1"/>
          <c:extLst>
            <c:ext xmlns:c16="http://schemas.microsoft.com/office/drawing/2014/chart" uri="{C3380CC4-5D6E-409C-BE32-E72D297353CC}">
              <c16:uniqueId val="{00000003-A63F-4593-81B1-26F5014AAA87}"/>
            </c:ext>
          </c:extLst>
        </c:ser>
        <c:ser>
          <c:idx val="4"/>
          <c:order val="4"/>
          <c:tx>
            <c:v>2021</c:v>
          </c:tx>
          <c:spPr>
            <a:ln w="19050" cap="rnd">
              <a:solidFill>
                <a:schemeClr val="accent5"/>
              </a:solidFill>
              <a:round/>
            </a:ln>
            <a:effectLst/>
          </c:spPr>
          <c:marker>
            <c:symbol val="none"/>
          </c:marker>
          <c:cat>
            <c:strRef>
              <c:f>[1]pivot!$O$26:$Z$26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[1]pivot!$O$59:$Z$59</c:f>
              <c:numCache>
                <c:formatCode>General</c:formatCode>
                <c:ptCount val="12"/>
                <c:pt idx="0">
                  <c:v>2.7153925851328298</c:v>
                </c:pt>
                <c:pt idx="1">
                  <c:v>3.6405255976093005</c:v>
                </c:pt>
                <c:pt idx="2">
                  <c:v>2.9886897584099135</c:v>
                </c:pt>
                <c:pt idx="3">
                  <c:v>2.6733873374878985</c:v>
                </c:pt>
                <c:pt idx="4">
                  <c:v>2.9335410176531673</c:v>
                </c:pt>
                <c:pt idx="5">
                  <c:v>2.6958090537710224</c:v>
                </c:pt>
                <c:pt idx="6">
                  <c:v>1.8125839938475721</c:v>
                </c:pt>
                <c:pt idx="7">
                  <c:v>3.3580884727155311</c:v>
                </c:pt>
                <c:pt idx="8">
                  <c:v>2.4766332235187281</c:v>
                </c:pt>
                <c:pt idx="9">
                  <c:v>2.3996408279534935</c:v>
                </c:pt>
                <c:pt idx="10">
                  <c:v>3.0272373742208742</c:v>
                </c:pt>
                <c:pt idx="11">
                  <c:v>2.6487314653717311</c:v>
                </c:pt>
              </c:numCache>
            </c:numRef>
          </c:val>
          <c:smooth val="1"/>
          <c:extLst>
            <c:ext xmlns:c16="http://schemas.microsoft.com/office/drawing/2014/chart" uri="{C3380CC4-5D6E-409C-BE32-E72D297353CC}">
              <c16:uniqueId val="{00000004-A63F-4593-81B1-26F5014AAA87}"/>
            </c:ext>
          </c:extLst>
        </c:ser>
        <c:ser>
          <c:idx val="5"/>
          <c:order val="5"/>
          <c:tx>
            <c:v>2022</c:v>
          </c:tx>
          <c:spPr>
            <a:ln w="19050" cap="rnd">
              <a:solidFill>
                <a:schemeClr val="accent6"/>
              </a:solidFill>
              <a:round/>
            </a:ln>
            <a:effectLst/>
          </c:spPr>
          <c:marker>
            <c:symbol val="none"/>
          </c:marker>
          <c:cat>
            <c:strRef>
              <c:f>[1]pivot!$O$26:$Z$26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[1]pivot!$O$60:$Z$60</c:f>
              <c:numCache>
                <c:formatCode>General</c:formatCode>
                <c:ptCount val="12"/>
                <c:pt idx="0">
                  <c:v>3.9873447411353249</c:v>
                </c:pt>
                <c:pt idx="1">
                  <c:v>3.5384150483368155</c:v>
                </c:pt>
                <c:pt idx="2">
                  <c:v>3.6118686002203244</c:v>
                </c:pt>
              </c:numCache>
            </c:numRef>
          </c:val>
          <c:smooth val="1"/>
          <c:extLst>
            <c:ext xmlns:c16="http://schemas.microsoft.com/office/drawing/2014/chart" uri="{C3380CC4-5D6E-409C-BE32-E72D297353CC}">
              <c16:uniqueId val="{00000005-A63F-4593-81B1-26F5014AAA87}"/>
            </c:ext>
          </c:extLst>
        </c:ser>
        <c:dLbls>
          <c:showLegendKey val="0"/>
          <c:showVal val="0"/>
          <c:showCatName val="0"/>
          <c:showSerName val="0"/>
          <c:showPercent val="0"/>
          <c:showBubbleSize val="0"/>
        </c:dLbls>
        <c:smooth val="0"/>
        <c:axId val="52469903"/>
        <c:axId val="52493199"/>
      </c:lineChart>
      <c:catAx>
        <c:axId val="52469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52493199"/>
        <c:crosses val="autoZero"/>
        <c:auto val="1"/>
        <c:lblAlgn val="ctr"/>
        <c:lblOffset val="100"/>
        <c:noMultiLvlLbl val="0"/>
      </c:catAx>
      <c:valAx>
        <c:axId val="524931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524699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2"/>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2"/>
                </a:solidFill>
                <a:latin typeface="+mn-lt"/>
                <a:ea typeface="+mn-ea"/>
                <a:cs typeface="+mn-cs"/>
              </a:defRPr>
            </a:pPr>
            <a:r>
              <a:rPr lang="en-US" sz="1000"/>
              <a:t>Utilising per 10 000 lives</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2"/>
              </a:solidFill>
              <a:latin typeface="+mn-lt"/>
              <a:ea typeface="+mn-ea"/>
              <a:cs typeface="+mn-cs"/>
            </a:defRPr>
          </a:pPr>
          <a:endParaRPr lang="en-US"/>
        </a:p>
      </c:txPr>
    </c:title>
    <c:autoTitleDeleted val="0"/>
    <c:plotArea>
      <c:layout/>
      <c:lineChart>
        <c:grouping val="standard"/>
        <c:varyColors val="0"/>
        <c:ser>
          <c:idx val="0"/>
          <c:order val="0"/>
          <c:tx>
            <c:v>2017</c:v>
          </c:tx>
          <c:spPr>
            <a:ln w="19050" cap="rnd">
              <a:solidFill>
                <a:schemeClr val="accent1"/>
              </a:solidFill>
              <a:round/>
            </a:ln>
            <a:effectLst/>
          </c:spPr>
          <c:marker>
            <c:symbol val="none"/>
          </c:marker>
          <c:cat>
            <c:strRef>
              <c:f>[1]pivot!$O$26:$Z$26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[1]pivot!$O$46:$Z$46</c:f>
              <c:numCache>
                <c:formatCode>General</c:formatCode>
                <c:ptCount val="12"/>
                <c:pt idx="0">
                  <c:v>6.7613420889802596</c:v>
                </c:pt>
                <c:pt idx="1">
                  <c:v>6.7834601545449189</c:v>
                </c:pt>
                <c:pt idx="2">
                  <c:v>7.5173702341332396</c:v>
                </c:pt>
                <c:pt idx="3">
                  <c:v>4.9429141871329154</c:v>
                </c:pt>
                <c:pt idx="4">
                  <c:v>7.9771418625901056</c:v>
                </c:pt>
                <c:pt idx="5">
                  <c:v>5.643885308532397</c:v>
                </c:pt>
                <c:pt idx="6">
                  <c:v>5.1202541943016842</c:v>
                </c:pt>
                <c:pt idx="7">
                  <c:v>5.5679952588400887</c:v>
                </c:pt>
                <c:pt idx="8">
                  <c:v>4.4352982976562068</c:v>
                </c:pt>
                <c:pt idx="9">
                  <c:v>6.4326147864371892</c:v>
                </c:pt>
                <c:pt idx="10">
                  <c:v>8.3424902094918476</c:v>
                </c:pt>
                <c:pt idx="11">
                  <c:v>4.6054651519803498</c:v>
                </c:pt>
              </c:numCache>
            </c:numRef>
          </c:val>
          <c:smooth val="1"/>
          <c:extLst>
            <c:ext xmlns:c16="http://schemas.microsoft.com/office/drawing/2014/chart" uri="{C3380CC4-5D6E-409C-BE32-E72D297353CC}">
              <c16:uniqueId val="{00000000-C35F-4300-A92D-13C453182D23}"/>
            </c:ext>
          </c:extLst>
        </c:ser>
        <c:ser>
          <c:idx val="1"/>
          <c:order val="1"/>
          <c:tx>
            <c:v>2018</c:v>
          </c:tx>
          <c:spPr>
            <a:ln w="19050" cap="rnd">
              <a:solidFill>
                <a:schemeClr val="accent2"/>
              </a:solidFill>
              <a:round/>
            </a:ln>
            <a:effectLst/>
          </c:spPr>
          <c:marker>
            <c:symbol val="none"/>
          </c:marker>
          <c:cat>
            <c:strRef>
              <c:f>[1]pivot!$O$26:$Z$26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[1]pivot!$O$47:$Z$47</c:f>
              <c:numCache>
                <c:formatCode>General</c:formatCode>
                <c:ptCount val="12"/>
                <c:pt idx="0">
                  <c:v>5.6326401786906546</c:v>
                </c:pt>
                <c:pt idx="1">
                  <c:v>6.7721332698395988</c:v>
                </c:pt>
                <c:pt idx="2">
                  <c:v>6.5861218957531449</c:v>
                </c:pt>
                <c:pt idx="3">
                  <c:v>5.0849035658781485</c:v>
                </c:pt>
                <c:pt idx="4">
                  <c:v>7.0459539505111302</c:v>
                </c:pt>
                <c:pt idx="5">
                  <c:v>5.51901431837784</c:v>
                </c:pt>
                <c:pt idx="6">
                  <c:v>5.6513545291056726</c:v>
                </c:pt>
                <c:pt idx="7">
                  <c:v>5.3478628932657699</c:v>
                </c:pt>
                <c:pt idx="8">
                  <c:v>4.4408810708044477</c:v>
                </c:pt>
                <c:pt idx="9">
                  <c:v>6.0201796421605218</c:v>
                </c:pt>
                <c:pt idx="10">
                  <c:v>6.7718512699028564</c:v>
                </c:pt>
                <c:pt idx="11">
                  <c:v>3.4224630082721661</c:v>
                </c:pt>
              </c:numCache>
            </c:numRef>
          </c:val>
          <c:smooth val="1"/>
          <c:extLst>
            <c:ext xmlns:c16="http://schemas.microsoft.com/office/drawing/2014/chart" uri="{C3380CC4-5D6E-409C-BE32-E72D297353CC}">
              <c16:uniqueId val="{00000001-C35F-4300-A92D-13C453182D23}"/>
            </c:ext>
          </c:extLst>
        </c:ser>
        <c:ser>
          <c:idx val="2"/>
          <c:order val="2"/>
          <c:tx>
            <c:v>2019</c:v>
          </c:tx>
          <c:spPr>
            <a:ln w="19050" cap="rnd">
              <a:solidFill>
                <a:schemeClr val="accent3"/>
              </a:solidFill>
              <a:round/>
            </a:ln>
            <a:effectLst/>
          </c:spPr>
          <c:marker>
            <c:symbol val="none"/>
          </c:marker>
          <c:cat>
            <c:strRef>
              <c:f>[1]pivot!$O$26:$Z$26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[1]pivot!$O$48:$Z$48</c:f>
              <c:numCache>
                <c:formatCode>General</c:formatCode>
                <c:ptCount val="12"/>
                <c:pt idx="0">
                  <c:v>5.8297133355307498</c:v>
                </c:pt>
                <c:pt idx="1">
                  <c:v>5.9253407070906583</c:v>
                </c:pt>
                <c:pt idx="2">
                  <c:v>6.0682569236618153</c:v>
                </c:pt>
                <c:pt idx="3">
                  <c:v>5.3815022426984456</c:v>
                </c:pt>
                <c:pt idx="4">
                  <c:v>6.6045369025453056</c:v>
                </c:pt>
                <c:pt idx="5">
                  <c:v>3.9993366953773521</c:v>
                </c:pt>
                <c:pt idx="6">
                  <c:v>5.598666099465559</c:v>
                </c:pt>
                <c:pt idx="7">
                  <c:v>4.8726022634339357</c:v>
                </c:pt>
                <c:pt idx="8">
                  <c:v>4.7086175057570205</c:v>
                </c:pt>
                <c:pt idx="9">
                  <c:v>6.4167494369978462</c:v>
                </c:pt>
                <c:pt idx="10">
                  <c:v>6.038037169663915</c:v>
                </c:pt>
                <c:pt idx="11">
                  <c:v>3.0751298870385759</c:v>
                </c:pt>
              </c:numCache>
            </c:numRef>
          </c:val>
          <c:smooth val="1"/>
          <c:extLst>
            <c:ext xmlns:c16="http://schemas.microsoft.com/office/drawing/2014/chart" uri="{C3380CC4-5D6E-409C-BE32-E72D297353CC}">
              <c16:uniqueId val="{00000002-C35F-4300-A92D-13C453182D23}"/>
            </c:ext>
          </c:extLst>
        </c:ser>
        <c:ser>
          <c:idx val="3"/>
          <c:order val="3"/>
          <c:tx>
            <c:v>2020</c:v>
          </c:tx>
          <c:spPr>
            <a:ln w="19050" cap="rnd">
              <a:solidFill>
                <a:schemeClr val="accent4"/>
              </a:solidFill>
              <a:round/>
            </a:ln>
            <a:effectLst/>
          </c:spPr>
          <c:marker>
            <c:symbol val="none"/>
          </c:marker>
          <c:cat>
            <c:strRef>
              <c:f>[1]pivot!$O$26:$Z$26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[1]pivot!$O$49:$Z$49</c:f>
              <c:numCache>
                <c:formatCode>General</c:formatCode>
                <c:ptCount val="12"/>
                <c:pt idx="0">
                  <c:v>5.3819681326844648</c:v>
                </c:pt>
                <c:pt idx="1">
                  <c:v>6.5604592824214878</c:v>
                </c:pt>
                <c:pt idx="2">
                  <c:v>4.3263628042833489</c:v>
                </c:pt>
                <c:pt idx="3">
                  <c:v>0.65063599668676131</c:v>
                </c:pt>
                <c:pt idx="4">
                  <c:v>2.6684523479863258</c:v>
                </c:pt>
                <c:pt idx="5">
                  <c:v>3.7432532917865942</c:v>
                </c:pt>
                <c:pt idx="6">
                  <c:v>3.4162147830321201</c:v>
                </c:pt>
                <c:pt idx="7">
                  <c:v>4.0482717978938743</c:v>
                </c:pt>
                <c:pt idx="8">
                  <c:v>5.2003017204760598</c:v>
                </c:pt>
                <c:pt idx="9">
                  <c:v>6.5774370694035689</c:v>
                </c:pt>
                <c:pt idx="10">
                  <c:v>6.2900539810370342</c:v>
                </c:pt>
                <c:pt idx="11">
                  <c:v>3.5620440970734455</c:v>
                </c:pt>
              </c:numCache>
            </c:numRef>
          </c:val>
          <c:smooth val="1"/>
          <c:extLst>
            <c:ext xmlns:c16="http://schemas.microsoft.com/office/drawing/2014/chart" uri="{C3380CC4-5D6E-409C-BE32-E72D297353CC}">
              <c16:uniqueId val="{00000003-C35F-4300-A92D-13C453182D23}"/>
            </c:ext>
          </c:extLst>
        </c:ser>
        <c:ser>
          <c:idx val="4"/>
          <c:order val="4"/>
          <c:tx>
            <c:v>2021</c:v>
          </c:tx>
          <c:spPr>
            <a:ln w="19050" cap="rnd">
              <a:solidFill>
                <a:schemeClr val="accent5"/>
              </a:solidFill>
              <a:round/>
            </a:ln>
            <a:effectLst/>
          </c:spPr>
          <c:marker>
            <c:symbol val="none"/>
          </c:marker>
          <c:cat>
            <c:strRef>
              <c:f>[1]pivot!$O$26:$Z$26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[1]pivot!$O$50:$Z$50</c:f>
              <c:numCache>
                <c:formatCode>General</c:formatCode>
                <c:ptCount val="12"/>
                <c:pt idx="0">
                  <c:v>3.8490030818387688</c:v>
                </c:pt>
                <c:pt idx="1">
                  <c:v>6.233417929719522</c:v>
                </c:pt>
                <c:pt idx="2">
                  <c:v>6.0033681234146954</c:v>
                </c:pt>
                <c:pt idx="3">
                  <c:v>5.6582372774015708</c:v>
                </c:pt>
                <c:pt idx="4">
                  <c:v>5.9190031152647977</c:v>
                </c:pt>
                <c:pt idx="5">
                  <c:v>5.1583269394272442</c:v>
                </c:pt>
                <c:pt idx="6">
                  <c:v>3.9100026152997622</c:v>
                </c:pt>
                <c:pt idx="7">
                  <c:v>4.3655150145301906</c:v>
                </c:pt>
                <c:pt idx="8">
                  <c:v>5.5208282274271649</c:v>
                </c:pt>
                <c:pt idx="9">
                  <c:v>5.80558264827458</c:v>
                </c:pt>
                <c:pt idx="10">
                  <c:v>5.9509794535965908</c:v>
                </c:pt>
                <c:pt idx="11">
                  <c:v>3.4797060427432549</c:v>
                </c:pt>
              </c:numCache>
            </c:numRef>
          </c:val>
          <c:smooth val="1"/>
          <c:extLst>
            <c:ext xmlns:c16="http://schemas.microsoft.com/office/drawing/2014/chart" uri="{C3380CC4-5D6E-409C-BE32-E72D297353CC}">
              <c16:uniqueId val="{00000004-C35F-4300-A92D-13C453182D23}"/>
            </c:ext>
          </c:extLst>
        </c:ser>
        <c:ser>
          <c:idx val="5"/>
          <c:order val="5"/>
          <c:tx>
            <c:v>2022</c:v>
          </c:tx>
          <c:spPr>
            <a:ln w="19050" cap="rnd">
              <a:solidFill>
                <a:schemeClr val="accent6"/>
              </a:solidFill>
              <a:round/>
            </a:ln>
            <a:effectLst/>
          </c:spPr>
          <c:marker>
            <c:symbol val="none"/>
          </c:marker>
          <c:cat>
            <c:strRef>
              <c:f>[1]pivot!$O$26:$Z$26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[1]pivot!$O$51:$Z$51</c:f>
              <c:numCache>
                <c:formatCode>General</c:formatCode>
                <c:ptCount val="12"/>
                <c:pt idx="0">
                  <c:v>5.4988871920232256</c:v>
                </c:pt>
                <c:pt idx="1">
                  <c:v>6.3278225316972252</c:v>
                </c:pt>
                <c:pt idx="2">
                  <c:v>6.217573804664986</c:v>
                </c:pt>
              </c:numCache>
            </c:numRef>
          </c:val>
          <c:smooth val="1"/>
          <c:extLst>
            <c:ext xmlns:c16="http://schemas.microsoft.com/office/drawing/2014/chart" uri="{C3380CC4-5D6E-409C-BE32-E72D297353CC}">
              <c16:uniqueId val="{00000005-C35F-4300-A92D-13C453182D23}"/>
            </c:ext>
          </c:extLst>
        </c:ser>
        <c:dLbls>
          <c:showLegendKey val="0"/>
          <c:showVal val="0"/>
          <c:showCatName val="0"/>
          <c:showSerName val="0"/>
          <c:showPercent val="0"/>
          <c:showBubbleSize val="0"/>
        </c:dLbls>
        <c:smooth val="0"/>
        <c:axId val="52469903"/>
        <c:axId val="52493199"/>
      </c:lineChart>
      <c:catAx>
        <c:axId val="52469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52493199"/>
        <c:crosses val="autoZero"/>
        <c:auto val="1"/>
        <c:lblAlgn val="ctr"/>
        <c:lblOffset val="100"/>
        <c:noMultiLvlLbl val="0"/>
      </c:catAx>
      <c:valAx>
        <c:axId val="524931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524699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2"/>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2"/>
                </a:solidFill>
                <a:latin typeface="+mn-lt"/>
                <a:ea typeface="+mn-ea"/>
                <a:cs typeface="+mn-cs"/>
              </a:defRPr>
            </a:pPr>
            <a:r>
              <a:rPr lang="en-US" sz="1000"/>
              <a:t>Utilising per 10 000 lives</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2"/>
              </a:solidFill>
              <a:latin typeface="+mn-lt"/>
              <a:ea typeface="+mn-ea"/>
              <a:cs typeface="+mn-cs"/>
            </a:defRPr>
          </a:pPr>
          <a:endParaRPr lang="en-US"/>
        </a:p>
      </c:txPr>
    </c:title>
    <c:autoTitleDeleted val="0"/>
    <c:plotArea>
      <c:layout/>
      <c:lineChart>
        <c:grouping val="standard"/>
        <c:varyColors val="0"/>
        <c:ser>
          <c:idx val="0"/>
          <c:order val="0"/>
          <c:tx>
            <c:v>2017</c:v>
          </c:tx>
          <c:spPr>
            <a:ln w="19050" cap="rnd">
              <a:solidFill>
                <a:schemeClr val="accent1"/>
              </a:solidFill>
              <a:round/>
            </a:ln>
            <a:effectLst/>
          </c:spPr>
          <c:marker>
            <c:symbol val="none"/>
          </c:marker>
          <c:cat>
            <c:strRef>
              <c:f>[1]pivot!$O$26:$Z$26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[1]pivot!$O$37:$Z$37</c:f>
              <c:numCache>
                <c:formatCode>General</c:formatCode>
                <c:ptCount val="12"/>
                <c:pt idx="0">
                  <c:v>12.100556875112272</c:v>
                </c:pt>
                <c:pt idx="1">
                  <c:v>13.370298275624766</c:v>
                </c:pt>
                <c:pt idx="2">
                  <c:v>14.9860843502462</c:v>
                </c:pt>
                <c:pt idx="3">
                  <c:v>9.0377793715714585</c:v>
                </c:pt>
                <c:pt idx="4">
                  <c:v>12.739253822984804</c:v>
                </c:pt>
                <c:pt idx="5">
                  <c:v>10.226527225716822</c:v>
                </c:pt>
                <c:pt idx="6">
                  <c:v>10.455846181821663</c:v>
                </c:pt>
                <c:pt idx="7">
                  <c:v>11.327166320558806</c:v>
                </c:pt>
                <c:pt idx="8">
                  <c:v>9.2044362521252481</c:v>
                </c:pt>
                <c:pt idx="9">
                  <c:v>12.817580574456326</c:v>
                </c:pt>
                <c:pt idx="10">
                  <c:v>12.585242373176271</c:v>
                </c:pt>
                <c:pt idx="11">
                  <c:v>7.5078676696346323</c:v>
                </c:pt>
              </c:numCache>
            </c:numRef>
          </c:val>
          <c:smooth val="1"/>
          <c:extLst>
            <c:ext xmlns:c16="http://schemas.microsoft.com/office/drawing/2014/chart" uri="{C3380CC4-5D6E-409C-BE32-E72D297353CC}">
              <c16:uniqueId val="{00000000-A0EF-408E-A1BD-FAE15DB448AC}"/>
            </c:ext>
          </c:extLst>
        </c:ser>
        <c:ser>
          <c:idx val="1"/>
          <c:order val="1"/>
          <c:tx>
            <c:v>2018</c:v>
          </c:tx>
          <c:spPr>
            <a:ln w="19050" cap="rnd">
              <a:solidFill>
                <a:schemeClr val="accent2"/>
              </a:solidFill>
              <a:round/>
            </a:ln>
            <a:effectLst/>
          </c:spPr>
          <c:marker>
            <c:symbol val="none"/>
          </c:marker>
          <c:cat>
            <c:strRef>
              <c:f>[1]pivot!$O$26:$Z$26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[1]pivot!$O$38:$Z$38</c:f>
              <c:numCache>
                <c:formatCode>General</c:formatCode>
                <c:ptCount val="12"/>
                <c:pt idx="0">
                  <c:v>12.212146594316375</c:v>
                </c:pt>
                <c:pt idx="1">
                  <c:v>12.682793756236704</c:v>
                </c:pt>
                <c:pt idx="2">
                  <c:v>11.501850557076143</c:v>
                </c:pt>
                <c:pt idx="3">
                  <c:v>10.909863519278469</c:v>
                </c:pt>
                <c:pt idx="4">
                  <c:v>12.133371548676793</c:v>
                </c:pt>
                <c:pt idx="5">
                  <c:v>11.03802863675568</c:v>
                </c:pt>
                <c:pt idx="6">
                  <c:v>10.895619960775766</c:v>
                </c:pt>
                <c:pt idx="7">
                  <c:v>10.431929859061032</c:v>
                </c:pt>
                <c:pt idx="8">
                  <c:v>9.6979240681351175</c:v>
                </c:pt>
                <c:pt idx="9">
                  <c:v>13.268475931321792</c:v>
                </c:pt>
                <c:pt idx="10">
                  <c:v>14.74865828178131</c:v>
                </c:pt>
                <c:pt idx="11">
                  <c:v>8.4469299778632188</c:v>
                </c:pt>
              </c:numCache>
            </c:numRef>
          </c:val>
          <c:smooth val="1"/>
          <c:extLst>
            <c:ext xmlns:c16="http://schemas.microsoft.com/office/drawing/2014/chart" uri="{C3380CC4-5D6E-409C-BE32-E72D297353CC}">
              <c16:uniqueId val="{00000001-A0EF-408E-A1BD-FAE15DB448AC}"/>
            </c:ext>
          </c:extLst>
        </c:ser>
        <c:ser>
          <c:idx val="2"/>
          <c:order val="2"/>
          <c:tx>
            <c:v>2019</c:v>
          </c:tx>
          <c:spPr>
            <a:ln w="19050" cap="rnd">
              <a:solidFill>
                <a:schemeClr val="accent3"/>
              </a:solidFill>
              <a:round/>
            </a:ln>
            <a:effectLst/>
          </c:spPr>
          <c:marker>
            <c:symbol val="none"/>
          </c:marker>
          <c:cat>
            <c:strRef>
              <c:f>[1]pivot!$O$26:$Z$26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[1]pivot!$O$39:$Z$39</c:f>
              <c:numCache>
                <c:formatCode>General</c:formatCode>
                <c:ptCount val="12"/>
                <c:pt idx="0">
                  <c:v>14.316004899910956</c:v>
                </c:pt>
                <c:pt idx="1">
                  <c:v>14.240324991526519</c:v>
                </c:pt>
                <c:pt idx="2">
                  <c:v>12.989481687998985</c:v>
                </c:pt>
                <c:pt idx="3">
                  <c:v>12.930215795804864</c:v>
                </c:pt>
                <c:pt idx="4">
                  <c:v>11.990524561078562</c:v>
                </c:pt>
                <c:pt idx="5">
                  <c:v>10.851858716115375</c:v>
                </c:pt>
                <c:pt idx="6">
                  <c:v>13.935544439717768</c:v>
                </c:pt>
                <c:pt idx="7">
                  <c:v>11.18984539894125</c:v>
                </c:pt>
                <c:pt idx="8">
                  <c:v>12.114880457520668</c:v>
                </c:pt>
                <c:pt idx="9">
                  <c:v>15.09534158742022</c:v>
                </c:pt>
                <c:pt idx="10">
                  <c:v>15.20599564768423</c:v>
                </c:pt>
                <c:pt idx="11">
                  <c:v>8.6302032313663251</c:v>
                </c:pt>
              </c:numCache>
            </c:numRef>
          </c:val>
          <c:smooth val="1"/>
          <c:extLst>
            <c:ext xmlns:c16="http://schemas.microsoft.com/office/drawing/2014/chart" uri="{C3380CC4-5D6E-409C-BE32-E72D297353CC}">
              <c16:uniqueId val="{00000002-A0EF-408E-A1BD-FAE15DB448AC}"/>
            </c:ext>
          </c:extLst>
        </c:ser>
        <c:ser>
          <c:idx val="3"/>
          <c:order val="3"/>
          <c:tx>
            <c:v>2020</c:v>
          </c:tx>
          <c:spPr>
            <a:ln w="19050" cap="rnd">
              <a:solidFill>
                <a:schemeClr val="accent4"/>
              </a:solidFill>
              <a:round/>
            </a:ln>
            <a:effectLst/>
          </c:spPr>
          <c:marker>
            <c:symbol val="none"/>
          </c:marker>
          <c:cat>
            <c:strRef>
              <c:f>[1]pivot!$O$26:$Z$26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[1]pivot!$O$40:$Z$40</c:f>
              <c:numCache>
                <c:formatCode>General</c:formatCode>
                <c:ptCount val="12"/>
                <c:pt idx="0">
                  <c:v>15.084671245129696</c:v>
                </c:pt>
                <c:pt idx="1">
                  <c:v>14.980972154495046</c:v>
                </c:pt>
                <c:pt idx="2">
                  <c:v>11.678678783816903</c:v>
                </c:pt>
                <c:pt idx="3">
                  <c:v>1.3012719933735226</c:v>
                </c:pt>
                <c:pt idx="4">
                  <c:v>5.4879491685001787</c:v>
                </c:pt>
                <c:pt idx="5">
                  <c:v>6.1207249771105117</c:v>
                </c:pt>
                <c:pt idx="6">
                  <c:v>6.8324295660642402</c:v>
                </c:pt>
                <c:pt idx="7">
                  <c:v>5.9955417766276362</c:v>
                </c:pt>
                <c:pt idx="8">
                  <c:v>9.0876559768715293</c:v>
                </c:pt>
                <c:pt idx="9">
                  <c:v>15.760055095708157</c:v>
                </c:pt>
                <c:pt idx="10">
                  <c:v>16.189155328242858</c:v>
                </c:pt>
                <c:pt idx="11">
                  <c:v>10.582884636232698</c:v>
                </c:pt>
              </c:numCache>
            </c:numRef>
          </c:val>
          <c:smooth val="1"/>
          <c:extLst>
            <c:ext xmlns:c16="http://schemas.microsoft.com/office/drawing/2014/chart" uri="{C3380CC4-5D6E-409C-BE32-E72D297353CC}">
              <c16:uniqueId val="{00000003-A0EF-408E-A1BD-FAE15DB448AC}"/>
            </c:ext>
          </c:extLst>
        </c:ser>
        <c:ser>
          <c:idx val="4"/>
          <c:order val="4"/>
          <c:tx>
            <c:v>2021</c:v>
          </c:tx>
          <c:spPr>
            <a:ln w="19050" cap="rnd">
              <a:solidFill>
                <a:schemeClr val="accent5"/>
              </a:solidFill>
              <a:round/>
            </a:ln>
            <a:effectLst/>
          </c:spPr>
          <c:marker>
            <c:symbol val="none"/>
          </c:marker>
          <c:cat>
            <c:strRef>
              <c:f>[1]pivot!$O$26:$Z$26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[1]pivot!$O$41:$Z$41</c:f>
              <c:numCache>
                <c:formatCode>General</c:formatCode>
                <c:ptCount val="12"/>
                <c:pt idx="0">
                  <c:v>9.7015968090182678</c:v>
                </c:pt>
                <c:pt idx="1">
                  <c:v>13.069224987101014</c:v>
                </c:pt>
                <c:pt idx="2">
                  <c:v>15.671129776705893</c:v>
                </c:pt>
                <c:pt idx="3">
                  <c:v>14.924249699568364</c:v>
                </c:pt>
                <c:pt idx="4">
                  <c:v>14.511941848390448</c:v>
                </c:pt>
                <c:pt idx="5">
                  <c:v>12.519959355494267</c:v>
                </c:pt>
                <c:pt idx="6">
                  <c:v>7.6387468312147684</c:v>
                </c:pt>
                <c:pt idx="7">
                  <c:v>11.520826606393284</c:v>
                </c:pt>
                <c:pt idx="8">
                  <c:v>12.357367854848654</c:v>
                </c:pt>
                <c:pt idx="9">
                  <c:v>16.410446952456148</c:v>
                </c:pt>
                <c:pt idx="10">
                  <c:v>16.481625704091428</c:v>
                </c:pt>
                <c:pt idx="11">
                  <c:v>9.9716949284582821</c:v>
                </c:pt>
              </c:numCache>
            </c:numRef>
          </c:val>
          <c:smooth val="1"/>
          <c:extLst>
            <c:ext xmlns:c16="http://schemas.microsoft.com/office/drawing/2014/chart" uri="{C3380CC4-5D6E-409C-BE32-E72D297353CC}">
              <c16:uniqueId val="{00000004-A0EF-408E-A1BD-FAE15DB448AC}"/>
            </c:ext>
          </c:extLst>
        </c:ser>
        <c:ser>
          <c:idx val="5"/>
          <c:order val="5"/>
          <c:tx>
            <c:v>2022</c:v>
          </c:tx>
          <c:spPr>
            <a:ln w="19050" cap="rnd">
              <a:solidFill>
                <a:schemeClr val="accent6"/>
              </a:solidFill>
              <a:round/>
            </a:ln>
            <a:effectLst/>
          </c:spPr>
          <c:marker>
            <c:symbol val="none"/>
          </c:marker>
          <c:cat>
            <c:strRef>
              <c:f>[1]pivot!$O$26:$Z$26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[1]pivot!$O$42:$Z$42</c:f>
              <c:numCache>
                <c:formatCode>General</c:formatCode>
                <c:ptCount val="12"/>
                <c:pt idx="0">
                  <c:v>13.916614978864466</c:v>
                </c:pt>
                <c:pt idx="1">
                  <c:v>15.419224699686708</c:v>
                </c:pt>
                <c:pt idx="2">
                  <c:v>17.053179605325958</c:v>
                </c:pt>
              </c:numCache>
            </c:numRef>
          </c:val>
          <c:smooth val="1"/>
          <c:extLst>
            <c:ext xmlns:c16="http://schemas.microsoft.com/office/drawing/2014/chart" uri="{C3380CC4-5D6E-409C-BE32-E72D297353CC}">
              <c16:uniqueId val="{00000005-A0EF-408E-A1BD-FAE15DB448AC}"/>
            </c:ext>
          </c:extLst>
        </c:ser>
        <c:dLbls>
          <c:showLegendKey val="0"/>
          <c:showVal val="0"/>
          <c:showCatName val="0"/>
          <c:showSerName val="0"/>
          <c:showPercent val="0"/>
          <c:showBubbleSize val="0"/>
        </c:dLbls>
        <c:smooth val="0"/>
        <c:axId val="52469903"/>
        <c:axId val="52493199"/>
      </c:lineChart>
      <c:catAx>
        <c:axId val="52469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52493199"/>
        <c:crosses val="autoZero"/>
        <c:auto val="1"/>
        <c:lblAlgn val="ctr"/>
        <c:lblOffset val="100"/>
        <c:noMultiLvlLbl val="0"/>
      </c:catAx>
      <c:valAx>
        <c:axId val="524931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524699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2"/>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2"/>
                </a:solidFill>
                <a:latin typeface="+mn-lt"/>
                <a:ea typeface="+mn-ea"/>
                <a:cs typeface="+mn-cs"/>
              </a:defRPr>
            </a:pPr>
            <a:r>
              <a:rPr lang="en-US" sz="1000"/>
              <a:t>Utilising per 10 000 lives</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2"/>
              </a:solidFill>
              <a:latin typeface="+mn-lt"/>
              <a:ea typeface="+mn-ea"/>
              <a:cs typeface="+mn-cs"/>
            </a:defRPr>
          </a:pPr>
          <a:endParaRPr lang="en-US"/>
        </a:p>
      </c:txPr>
    </c:title>
    <c:autoTitleDeleted val="0"/>
    <c:plotArea>
      <c:layout/>
      <c:lineChart>
        <c:grouping val="standard"/>
        <c:varyColors val="0"/>
        <c:ser>
          <c:idx val="0"/>
          <c:order val="0"/>
          <c:tx>
            <c:v>2017</c:v>
          </c:tx>
          <c:spPr>
            <a:ln w="19050" cap="rnd">
              <a:solidFill>
                <a:schemeClr val="accent1"/>
              </a:solidFill>
              <a:round/>
            </a:ln>
            <a:effectLst/>
          </c:spPr>
          <c:marker>
            <c:symbol val="none"/>
          </c:marker>
          <c:cat>
            <c:strRef>
              <c:f>[1]pivot!$O$26:$Z$26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[1]pivot!$O$28:$Z$28</c:f>
              <c:numCache>
                <c:formatCode>General</c:formatCode>
                <c:ptCount val="12"/>
                <c:pt idx="0">
                  <c:v>10.029739925350793</c:v>
                </c:pt>
                <c:pt idx="1">
                  <c:v>11.920210778819875</c:v>
                </c:pt>
                <c:pt idx="2">
                  <c:v>11.53149997080633</c:v>
                </c:pt>
                <c:pt idx="3">
                  <c:v>8.4804900269437287</c:v>
                </c:pt>
                <c:pt idx="4">
                  <c:v>11.071305978988692</c:v>
                </c:pt>
                <c:pt idx="5">
                  <c:v>9.6235480260872919</c:v>
                </c:pt>
                <c:pt idx="6">
                  <c:v>8.5417324643257064</c:v>
                </c:pt>
                <c:pt idx="7">
                  <c:v>11.016505640881032</c:v>
                </c:pt>
                <c:pt idx="8">
                  <c:v>9.347510390759318</c:v>
                </c:pt>
                <c:pt idx="9">
                  <c:v>10.816322640898088</c:v>
                </c:pt>
                <c:pt idx="10">
                  <c:v>11.369622371221746</c:v>
                </c:pt>
                <c:pt idx="11">
                  <c:v>6.1885937979735948</c:v>
                </c:pt>
              </c:numCache>
            </c:numRef>
          </c:val>
          <c:smooth val="1"/>
          <c:extLst>
            <c:ext xmlns:c16="http://schemas.microsoft.com/office/drawing/2014/chart" uri="{C3380CC4-5D6E-409C-BE32-E72D297353CC}">
              <c16:uniqueId val="{00000000-68CB-4A35-992C-9744931CCF4B}"/>
            </c:ext>
          </c:extLst>
        </c:ser>
        <c:ser>
          <c:idx val="1"/>
          <c:order val="1"/>
          <c:tx>
            <c:v>2018</c:v>
          </c:tx>
          <c:spPr>
            <a:ln w="19050" cap="rnd">
              <a:solidFill>
                <a:schemeClr val="accent2"/>
              </a:solidFill>
              <a:round/>
            </a:ln>
            <a:effectLst/>
          </c:spPr>
          <c:marker>
            <c:symbol val="none"/>
          </c:marker>
          <c:cat>
            <c:strRef>
              <c:f>[1]pivot!$O$26:$Z$26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[1]pivot!$O$29:$Z$29</c:f>
              <c:numCache>
                <c:formatCode>General</c:formatCode>
                <c:ptCount val="12"/>
                <c:pt idx="0">
                  <c:v>10.755429306723965</c:v>
                </c:pt>
                <c:pt idx="1">
                  <c:v>12.587074558076427</c:v>
                </c:pt>
                <c:pt idx="2">
                  <c:v>11.88365472494589</c:v>
                </c:pt>
                <c:pt idx="3">
                  <c:v>10.336916638616144</c:v>
                </c:pt>
                <c:pt idx="4">
                  <c:v>10.939142065539313</c:v>
                </c:pt>
                <c:pt idx="5">
                  <c:v>10.536300062357693</c:v>
                </c:pt>
                <c:pt idx="6">
                  <c:v>10.296959523370505</c:v>
                </c:pt>
                <c:pt idx="7">
                  <c:v>11.103410401713235</c:v>
                </c:pt>
                <c:pt idx="8">
                  <c:v>9.481881205231117</c:v>
                </c:pt>
                <c:pt idx="9">
                  <c:v>11.245695571555855</c:v>
                </c:pt>
                <c:pt idx="10">
                  <c:v>12.724332635262307</c:v>
                </c:pt>
                <c:pt idx="11">
                  <c:v>6.7478348673734896</c:v>
                </c:pt>
              </c:numCache>
            </c:numRef>
          </c:val>
          <c:smooth val="1"/>
          <c:extLst>
            <c:ext xmlns:c16="http://schemas.microsoft.com/office/drawing/2014/chart" uri="{C3380CC4-5D6E-409C-BE32-E72D297353CC}">
              <c16:uniqueId val="{00000001-68CB-4A35-992C-9744931CCF4B}"/>
            </c:ext>
          </c:extLst>
        </c:ser>
        <c:ser>
          <c:idx val="2"/>
          <c:order val="2"/>
          <c:tx>
            <c:v>2019</c:v>
          </c:tx>
          <c:spPr>
            <a:ln w="19050" cap="rnd">
              <a:solidFill>
                <a:schemeClr val="accent3"/>
              </a:solidFill>
              <a:round/>
            </a:ln>
            <a:effectLst/>
          </c:spPr>
          <c:marker>
            <c:symbol val="none"/>
          </c:marker>
          <c:cat>
            <c:strRef>
              <c:f>[1]pivot!$O$26:$Z$26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[1]pivot!$O$30:$Z$30</c:f>
              <c:numCache>
                <c:formatCode>General</c:formatCode>
                <c:ptCount val="12"/>
                <c:pt idx="0">
                  <c:v>10.577117022270981</c:v>
                </c:pt>
                <c:pt idx="1">
                  <c:v>11.289846697049278</c:v>
                </c:pt>
                <c:pt idx="2">
                  <c:v>10.065020519969195</c:v>
                </c:pt>
                <c:pt idx="3">
                  <c:v>10.251640018896135</c:v>
                </c:pt>
                <c:pt idx="4">
                  <c:v>10.845088271707237</c:v>
                </c:pt>
                <c:pt idx="5">
                  <c:v>8.705873172254357</c:v>
                </c:pt>
                <c:pt idx="6">
                  <c:v>10.781710698097433</c:v>
                </c:pt>
                <c:pt idx="7">
                  <c:v>10.626680313217729</c:v>
                </c:pt>
                <c:pt idx="8">
                  <c:v>9.4662831105323431</c:v>
                </c:pt>
                <c:pt idx="9">
                  <c:v>11.481310295317986</c:v>
                </c:pt>
                <c:pt idx="10">
                  <c:v>11.459948097525391</c:v>
                </c:pt>
                <c:pt idx="11">
                  <c:v>6.2246580777958256</c:v>
                </c:pt>
              </c:numCache>
            </c:numRef>
          </c:val>
          <c:smooth val="1"/>
          <c:extLst>
            <c:ext xmlns:c16="http://schemas.microsoft.com/office/drawing/2014/chart" uri="{C3380CC4-5D6E-409C-BE32-E72D297353CC}">
              <c16:uniqueId val="{00000002-68CB-4A35-992C-9744931CCF4B}"/>
            </c:ext>
          </c:extLst>
        </c:ser>
        <c:ser>
          <c:idx val="3"/>
          <c:order val="3"/>
          <c:tx>
            <c:v>2020</c:v>
          </c:tx>
          <c:spPr>
            <a:ln w="19050" cap="rnd">
              <a:solidFill>
                <a:schemeClr val="accent4"/>
              </a:solidFill>
              <a:round/>
            </a:ln>
            <a:effectLst/>
          </c:spPr>
          <c:marker>
            <c:symbol val="none"/>
          </c:marker>
          <c:cat>
            <c:strRef>
              <c:f>[1]pivot!$O$26:$Z$26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[1]pivot!$O$31:$Z$31</c:f>
              <c:numCache>
                <c:formatCode>General</c:formatCode>
                <c:ptCount val="12"/>
                <c:pt idx="0">
                  <c:v>9.7532380244892174</c:v>
                </c:pt>
                <c:pt idx="1">
                  <c:v>11.914397317501093</c:v>
                </c:pt>
                <c:pt idx="2">
                  <c:v>9.5780170753787441</c:v>
                </c:pt>
                <c:pt idx="3">
                  <c:v>2.1020547585264597</c:v>
                </c:pt>
                <c:pt idx="4">
                  <c:v>5.5131232472547662</c:v>
                </c:pt>
                <c:pt idx="5">
                  <c:v>6.3483552448542913</c:v>
                </c:pt>
                <c:pt idx="6">
                  <c:v>5.4047577164388771</c:v>
                </c:pt>
                <c:pt idx="7">
                  <c:v>5.790565989392503</c:v>
                </c:pt>
                <c:pt idx="8">
                  <c:v>8.3668220750233626</c:v>
                </c:pt>
                <c:pt idx="9">
                  <c:v>9.8274647978147431</c:v>
                </c:pt>
                <c:pt idx="10">
                  <c:v>9.9764380764808696</c:v>
                </c:pt>
                <c:pt idx="11">
                  <c:v>6.1432354717643474</c:v>
                </c:pt>
              </c:numCache>
            </c:numRef>
          </c:val>
          <c:smooth val="1"/>
          <c:extLst>
            <c:ext xmlns:c16="http://schemas.microsoft.com/office/drawing/2014/chart" uri="{C3380CC4-5D6E-409C-BE32-E72D297353CC}">
              <c16:uniqueId val="{00000003-68CB-4A35-992C-9744931CCF4B}"/>
            </c:ext>
          </c:extLst>
        </c:ser>
        <c:ser>
          <c:idx val="4"/>
          <c:order val="4"/>
          <c:tx>
            <c:v>2021</c:v>
          </c:tx>
          <c:spPr>
            <a:ln w="19050" cap="rnd">
              <a:solidFill>
                <a:schemeClr val="accent5"/>
              </a:solidFill>
              <a:round/>
            </a:ln>
            <a:effectLst/>
          </c:spPr>
          <c:marker>
            <c:symbol val="none"/>
          </c:marker>
          <c:cat>
            <c:strRef>
              <c:f>[1]pivot!$O$26:$Z$26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[1]pivot!$O$32:$Z$32</c:f>
              <c:numCache>
                <c:formatCode>General</c:formatCode>
                <c:ptCount val="12"/>
                <c:pt idx="0">
                  <c:v>4.2180855691383767</c:v>
                </c:pt>
                <c:pt idx="1">
                  <c:v>9.4025085578542384</c:v>
                </c:pt>
                <c:pt idx="2">
                  <c:v>11.746850180880703</c:v>
                </c:pt>
                <c:pt idx="3">
                  <c:v>9.2660124221667939</c:v>
                </c:pt>
                <c:pt idx="4">
                  <c:v>10.747663551401869</c:v>
                </c:pt>
                <c:pt idx="5">
                  <c:v>8.8391431474607547</c:v>
                </c:pt>
                <c:pt idx="6">
                  <c:v>6.1368915220267795</c:v>
                </c:pt>
                <c:pt idx="7">
                  <c:v>7.4394575395544074</c:v>
                </c:pt>
                <c:pt idx="8">
                  <c:v>9.3647693764301909</c:v>
                </c:pt>
                <c:pt idx="9">
                  <c:v>10.398443587798473</c:v>
                </c:pt>
                <c:pt idx="10">
                  <c:v>11.43623008038997</c:v>
                </c:pt>
                <c:pt idx="11">
                  <c:v>5.9726297748578254</c:v>
                </c:pt>
              </c:numCache>
            </c:numRef>
          </c:val>
          <c:smooth val="1"/>
          <c:extLst>
            <c:ext xmlns:c16="http://schemas.microsoft.com/office/drawing/2014/chart" uri="{C3380CC4-5D6E-409C-BE32-E72D297353CC}">
              <c16:uniqueId val="{00000004-68CB-4A35-992C-9744931CCF4B}"/>
            </c:ext>
          </c:extLst>
        </c:ser>
        <c:ser>
          <c:idx val="5"/>
          <c:order val="5"/>
          <c:tx>
            <c:v>2022</c:v>
          </c:tx>
          <c:spPr>
            <a:ln w="19050" cap="rnd">
              <a:solidFill>
                <a:schemeClr val="accent6"/>
              </a:solidFill>
              <a:round/>
            </a:ln>
            <a:effectLst/>
          </c:spPr>
          <c:marker>
            <c:symbol val="none"/>
          </c:marker>
          <c:cat>
            <c:strRef>
              <c:f>[1]pivot!$O$26:$Z$26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[1]pivot!$O$33:$Z$33</c:f>
              <c:numCache>
                <c:formatCode>General</c:formatCode>
                <c:ptCount val="12"/>
                <c:pt idx="0">
                  <c:v>9.6947205470741231</c:v>
                </c:pt>
                <c:pt idx="1">
                  <c:v>12.526505828053692</c:v>
                </c:pt>
                <c:pt idx="2">
                  <c:v>13.776698803697521</c:v>
                </c:pt>
              </c:numCache>
            </c:numRef>
          </c:val>
          <c:smooth val="1"/>
          <c:extLst>
            <c:ext xmlns:c16="http://schemas.microsoft.com/office/drawing/2014/chart" uri="{C3380CC4-5D6E-409C-BE32-E72D297353CC}">
              <c16:uniqueId val="{00000005-68CB-4A35-992C-9744931CCF4B}"/>
            </c:ext>
          </c:extLst>
        </c:ser>
        <c:dLbls>
          <c:showLegendKey val="0"/>
          <c:showVal val="0"/>
          <c:showCatName val="0"/>
          <c:showSerName val="0"/>
          <c:showPercent val="0"/>
          <c:showBubbleSize val="0"/>
        </c:dLbls>
        <c:smooth val="0"/>
        <c:axId val="52469903"/>
        <c:axId val="52493199"/>
      </c:lineChart>
      <c:catAx>
        <c:axId val="52469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52493199"/>
        <c:crosses val="autoZero"/>
        <c:auto val="1"/>
        <c:lblAlgn val="ctr"/>
        <c:lblOffset val="100"/>
        <c:noMultiLvlLbl val="0"/>
      </c:catAx>
      <c:valAx>
        <c:axId val="524931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524699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2"/>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35-49</a:t>
            </a:r>
          </a:p>
        </c:rich>
      </c:tx>
      <c:overlay val="0"/>
      <c:spPr>
        <a:noFill/>
        <a:ln>
          <a:noFill/>
        </a:ln>
        <a:effectLst/>
      </c:spPr>
    </c:title>
    <c:autoTitleDeleted val="0"/>
    <c:plotArea>
      <c:layout/>
      <c:barChart>
        <c:barDir val="col"/>
        <c:grouping val="stacked"/>
        <c:varyColors val="0"/>
        <c:ser>
          <c:idx val="0"/>
          <c:order val="0"/>
          <c:tx>
            <c:strRef>
              <c:f>'DNoH by age &amp; prov 20220302'!$AU$71</c:f>
              <c:strCache>
                <c:ptCount val="1"/>
                <c:pt idx="0">
                  <c:v>Unvaccinated</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'DNoH by age &amp; prov 20220302'!$AT$78:$AT$81</c:f>
              <c:strCache>
                <c:ptCount val="4"/>
                <c:pt idx="0">
                  <c:v>Population</c:v>
                </c:pt>
                <c:pt idx="1">
                  <c:v>Ward</c:v>
                </c:pt>
                <c:pt idx="2">
                  <c:v>High care</c:v>
                </c:pt>
                <c:pt idx="3">
                  <c:v>ICU</c:v>
                </c:pt>
              </c:strCache>
            </c:strRef>
          </c:cat>
          <c:val>
            <c:numRef>
              <c:f>'DNoH by age &amp; prov 20220302'!$AU$78:$AU$81</c:f>
              <c:numCache>
                <c:formatCode>0.0%</c:formatCode>
                <c:ptCount val="4"/>
                <c:pt idx="0">
                  <c:v>0.48119999999999996</c:v>
                </c:pt>
                <c:pt idx="1">
                  <c:v>0.73057851239669425</c:v>
                </c:pt>
                <c:pt idx="2">
                  <c:v>0.6470588235294118</c:v>
                </c:pt>
                <c:pt idx="3">
                  <c:v>0.65306122448979587</c:v>
                </c:pt>
              </c:numCache>
            </c:numRef>
          </c:val>
          <c:extLst>
            <c:ext xmlns:c16="http://schemas.microsoft.com/office/drawing/2014/chart" uri="{C3380CC4-5D6E-409C-BE32-E72D297353CC}">
              <c16:uniqueId val="{00000000-3D93-4B8B-8D76-D0BEF395F075}"/>
            </c:ext>
          </c:extLst>
        </c:ser>
        <c:ser>
          <c:idx val="1"/>
          <c:order val="1"/>
          <c:tx>
            <c:strRef>
              <c:f>'DNoH by age &amp; prov 20220302'!$AV$71</c:f>
              <c:strCache>
                <c:ptCount val="1"/>
                <c:pt idx="0">
                  <c:v>Partially vaccinated</c:v>
                </c:pt>
              </c:strCache>
            </c:strRef>
          </c:tx>
          <c:spPr>
            <a:solidFill>
              <a:schemeClr val="accent1">
                <a:lumMod val="25000"/>
                <a:lumOff val="75000"/>
              </a:schemeClr>
            </a:solidFill>
            <a:ln>
              <a:noFill/>
            </a:ln>
            <a:effectLst/>
          </c:spPr>
          <c:invertIfNegative val="0"/>
          <c:cat>
            <c:strRef>
              <c:f>'DNoH by age &amp; prov 20220302'!$AT$78:$AT$81</c:f>
              <c:strCache>
                <c:ptCount val="4"/>
                <c:pt idx="0">
                  <c:v>Population</c:v>
                </c:pt>
                <c:pt idx="1">
                  <c:v>Ward</c:v>
                </c:pt>
                <c:pt idx="2">
                  <c:v>High care</c:v>
                </c:pt>
                <c:pt idx="3">
                  <c:v>ICU</c:v>
                </c:pt>
              </c:strCache>
            </c:strRef>
          </c:cat>
          <c:val>
            <c:numRef>
              <c:f>'DNoH by age &amp; prov 20220302'!$AV$78:$AV$81</c:f>
              <c:numCache>
                <c:formatCode>0.0%</c:formatCode>
                <c:ptCount val="4"/>
                <c:pt idx="0">
                  <c:v>4.2900000000000049E-2</c:v>
                </c:pt>
                <c:pt idx="1">
                  <c:v>2.9752066115702479E-2</c:v>
                </c:pt>
                <c:pt idx="2">
                  <c:v>2.9411764705882353E-2</c:v>
                </c:pt>
                <c:pt idx="3">
                  <c:v>2.0408163265306121E-2</c:v>
                </c:pt>
              </c:numCache>
            </c:numRef>
          </c:val>
          <c:extLst>
            <c:ext xmlns:c16="http://schemas.microsoft.com/office/drawing/2014/chart" uri="{C3380CC4-5D6E-409C-BE32-E72D297353CC}">
              <c16:uniqueId val="{00000001-3D93-4B8B-8D76-D0BEF395F075}"/>
            </c:ext>
          </c:extLst>
        </c:ser>
        <c:ser>
          <c:idx val="2"/>
          <c:order val="2"/>
          <c:tx>
            <c:strRef>
              <c:f>'DNoH by age &amp; prov 20220302'!$AW$71</c:f>
              <c:strCache>
                <c:ptCount val="1"/>
                <c:pt idx="0">
                  <c:v>Fully vaccinated</c:v>
                </c:pt>
              </c:strCache>
            </c:strRef>
          </c:tx>
          <c:spPr>
            <a:solidFill>
              <a:schemeClr val="accent1">
                <a:lumMod val="75000"/>
                <a:lumOff val="25000"/>
              </a:schemeClr>
            </a:solidFill>
            <a:ln>
              <a:noFill/>
            </a:ln>
            <a:effectLst/>
          </c:spPr>
          <c:invertIfNegative val="0"/>
          <c:cat>
            <c:strRef>
              <c:f>'DNoH by age &amp; prov 20220302'!$AT$78:$AT$81</c:f>
              <c:strCache>
                <c:ptCount val="4"/>
                <c:pt idx="0">
                  <c:v>Population</c:v>
                </c:pt>
                <c:pt idx="1">
                  <c:v>Ward</c:v>
                </c:pt>
                <c:pt idx="2">
                  <c:v>High care</c:v>
                </c:pt>
                <c:pt idx="3">
                  <c:v>ICU</c:v>
                </c:pt>
              </c:strCache>
            </c:strRef>
          </c:cat>
          <c:val>
            <c:numRef>
              <c:f>'DNoH by age &amp; prov 20220302'!$AW$78:$AW$81</c:f>
              <c:numCache>
                <c:formatCode>0.0%</c:formatCode>
                <c:ptCount val="4"/>
                <c:pt idx="0">
                  <c:v>0.47589999999999999</c:v>
                </c:pt>
                <c:pt idx="1">
                  <c:v>0.23966942148760331</c:v>
                </c:pt>
                <c:pt idx="2">
                  <c:v>0.3235294117647059</c:v>
                </c:pt>
                <c:pt idx="3">
                  <c:v>0.32653061224489793</c:v>
                </c:pt>
              </c:numCache>
            </c:numRef>
          </c:val>
          <c:extLst>
            <c:ext xmlns:c16="http://schemas.microsoft.com/office/drawing/2014/chart" uri="{C3380CC4-5D6E-409C-BE32-E72D297353CC}">
              <c16:uniqueId val="{00000002-3D93-4B8B-8D76-D0BEF395F075}"/>
            </c:ext>
          </c:extLst>
        </c:ser>
        <c:dLbls>
          <c:showLegendKey val="0"/>
          <c:showVal val="0"/>
          <c:showCatName val="0"/>
          <c:showSerName val="0"/>
          <c:showPercent val="0"/>
          <c:showBubbleSize val="0"/>
        </c:dLbls>
        <c:gapWidth val="62"/>
        <c:overlap val="100"/>
        <c:axId val="1639185247"/>
        <c:axId val="1639197311"/>
      </c:barChart>
      <c:lineChart>
        <c:grouping val="standard"/>
        <c:varyColors val="0"/>
        <c:ser>
          <c:idx val="3"/>
          <c:order val="3"/>
          <c:tx>
            <c:strRef>
              <c:f>'DNoH by age &amp; prov 20220302'!$AX$71</c:f>
              <c:strCache>
                <c:ptCount val="1"/>
              </c:strCache>
            </c:strRef>
          </c:tx>
          <c:spPr>
            <a:ln w="28575" cap="rnd">
              <a:solidFill>
                <a:schemeClr val="tx1"/>
              </a:solidFill>
              <a:prstDash val="sysDash"/>
              <a:round/>
            </a:ln>
            <a:effectLst/>
          </c:spPr>
          <c:marker>
            <c:symbol val="none"/>
          </c:marker>
          <c:cat>
            <c:strRef>
              <c:f>'DNoH by age &amp; prov 20220302'!$AT$78:$AT$81</c:f>
              <c:strCache>
                <c:ptCount val="4"/>
                <c:pt idx="0">
                  <c:v>Population</c:v>
                </c:pt>
                <c:pt idx="1">
                  <c:v>Ward</c:v>
                </c:pt>
                <c:pt idx="2">
                  <c:v>High care</c:v>
                </c:pt>
                <c:pt idx="3">
                  <c:v>ICU</c:v>
                </c:pt>
              </c:strCache>
            </c:strRef>
          </c:cat>
          <c:val>
            <c:numRef>
              <c:f>'DNoH by age &amp; prov 20220302'!$AX$78:$AX$81</c:f>
              <c:numCache>
                <c:formatCode>0.0%</c:formatCode>
                <c:ptCount val="4"/>
                <c:pt idx="0">
                  <c:v>0.48119999999999996</c:v>
                </c:pt>
                <c:pt idx="1">
                  <c:v>0.48119999999999996</c:v>
                </c:pt>
                <c:pt idx="2">
                  <c:v>0.48119999999999996</c:v>
                </c:pt>
                <c:pt idx="3">
                  <c:v>0.48119999999999996</c:v>
                </c:pt>
              </c:numCache>
            </c:numRef>
          </c:val>
          <c:smooth val="0"/>
          <c:extLst>
            <c:ext xmlns:c16="http://schemas.microsoft.com/office/drawing/2014/chart" uri="{C3380CC4-5D6E-409C-BE32-E72D297353CC}">
              <c16:uniqueId val="{00000003-3D93-4B8B-8D76-D0BEF395F075}"/>
            </c:ext>
          </c:extLst>
        </c:ser>
        <c:dLbls>
          <c:showLegendKey val="0"/>
          <c:showVal val="0"/>
          <c:showCatName val="0"/>
          <c:showSerName val="0"/>
          <c:showPercent val="0"/>
          <c:showBubbleSize val="0"/>
        </c:dLbls>
        <c:marker val="1"/>
        <c:smooth val="0"/>
        <c:axId val="1639185247"/>
        <c:axId val="1639197311"/>
      </c:lineChart>
      <c:catAx>
        <c:axId val="1639185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639197311"/>
        <c:crosses val="autoZero"/>
        <c:auto val="1"/>
        <c:lblAlgn val="ctr"/>
        <c:lblOffset val="100"/>
        <c:noMultiLvlLbl val="0"/>
      </c:catAx>
      <c:valAx>
        <c:axId val="163919731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9185247"/>
        <c:crosses val="autoZero"/>
        <c:crossBetween val="between"/>
        <c:minorUnit val="0.25"/>
      </c:valAx>
    </c:plotArea>
    <c:legend>
      <c:legendPos val="t"/>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'DNoH by age &amp; prov 20220302'!$AS$83</c:f>
          <c:strCache>
            <c:ptCount val="1"/>
            <c:pt idx="0">
              <c:v>50-59</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'DNoH by age &amp; prov 20220302'!$AU$71</c:f>
              <c:strCache>
                <c:ptCount val="1"/>
                <c:pt idx="0">
                  <c:v>Unvaccinated</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'DNoH by age &amp; prov 20220302'!$AT$84:$AT$87</c:f>
              <c:strCache>
                <c:ptCount val="4"/>
                <c:pt idx="0">
                  <c:v>Population</c:v>
                </c:pt>
                <c:pt idx="1">
                  <c:v>Ward</c:v>
                </c:pt>
                <c:pt idx="2">
                  <c:v>High care</c:v>
                </c:pt>
                <c:pt idx="3">
                  <c:v>ICU</c:v>
                </c:pt>
              </c:strCache>
            </c:strRef>
          </c:cat>
          <c:val>
            <c:numRef>
              <c:f>'DNoH by age &amp; prov 20220302'!$AU$84:$AU$87</c:f>
              <c:numCache>
                <c:formatCode>0.0%</c:formatCode>
                <c:ptCount val="4"/>
                <c:pt idx="0">
                  <c:v>0.36030000000000006</c:v>
                </c:pt>
                <c:pt idx="1">
                  <c:v>0.70129870129870131</c:v>
                </c:pt>
                <c:pt idx="2">
                  <c:v>0.64864864864864868</c:v>
                </c:pt>
                <c:pt idx="3">
                  <c:v>0.51063829787234039</c:v>
                </c:pt>
              </c:numCache>
            </c:numRef>
          </c:val>
          <c:extLst>
            <c:ext xmlns:c16="http://schemas.microsoft.com/office/drawing/2014/chart" uri="{C3380CC4-5D6E-409C-BE32-E72D297353CC}">
              <c16:uniqueId val="{00000000-3322-435E-9289-1C5E16B11208}"/>
            </c:ext>
          </c:extLst>
        </c:ser>
        <c:ser>
          <c:idx val="1"/>
          <c:order val="1"/>
          <c:tx>
            <c:strRef>
              <c:f>'DNoH by age &amp; prov 20220302'!$AV$71</c:f>
              <c:strCache>
                <c:ptCount val="1"/>
                <c:pt idx="0">
                  <c:v>Partially vaccinated</c:v>
                </c:pt>
              </c:strCache>
            </c:strRef>
          </c:tx>
          <c:spPr>
            <a:solidFill>
              <a:schemeClr val="accent1">
                <a:lumMod val="25000"/>
                <a:lumOff val="75000"/>
              </a:schemeClr>
            </a:solidFill>
            <a:ln>
              <a:noFill/>
            </a:ln>
            <a:effectLst/>
          </c:spPr>
          <c:invertIfNegative val="0"/>
          <c:cat>
            <c:strRef>
              <c:f>'DNoH by age &amp; prov 20220302'!$AT$84:$AT$87</c:f>
              <c:strCache>
                <c:ptCount val="4"/>
                <c:pt idx="0">
                  <c:v>Population</c:v>
                </c:pt>
                <c:pt idx="1">
                  <c:v>Ward</c:v>
                </c:pt>
                <c:pt idx="2">
                  <c:v>High care</c:v>
                </c:pt>
                <c:pt idx="3">
                  <c:v>ICU</c:v>
                </c:pt>
              </c:strCache>
            </c:strRef>
          </c:cat>
          <c:val>
            <c:numRef>
              <c:f>'DNoH by age &amp; prov 20220302'!$AV$84:$AV$87</c:f>
              <c:numCache>
                <c:formatCode>0.0%</c:formatCode>
                <c:ptCount val="4"/>
                <c:pt idx="0">
                  <c:v>4.2499999999999982E-2</c:v>
                </c:pt>
                <c:pt idx="1">
                  <c:v>4.5454545454545456E-2</c:v>
                </c:pt>
                <c:pt idx="2">
                  <c:v>2.7027027027027029E-2</c:v>
                </c:pt>
                <c:pt idx="3">
                  <c:v>2.1276595744680851E-2</c:v>
                </c:pt>
              </c:numCache>
            </c:numRef>
          </c:val>
          <c:extLst>
            <c:ext xmlns:c16="http://schemas.microsoft.com/office/drawing/2014/chart" uri="{C3380CC4-5D6E-409C-BE32-E72D297353CC}">
              <c16:uniqueId val="{00000001-3322-435E-9289-1C5E16B11208}"/>
            </c:ext>
          </c:extLst>
        </c:ser>
        <c:ser>
          <c:idx val="2"/>
          <c:order val="2"/>
          <c:tx>
            <c:strRef>
              <c:f>'DNoH by age &amp; prov 20220302'!$AW$71</c:f>
              <c:strCache>
                <c:ptCount val="1"/>
                <c:pt idx="0">
                  <c:v>Fully vaccinated</c:v>
                </c:pt>
              </c:strCache>
            </c:strRef>
          </c:tx>
          <c:spPr>
            <a:solidFill>
              <a:schemeClr val="accent1">
                <a:lumMod val="75000"/>
                <a:lumOff val="25000"/>
              </a:schemeClr>
            </a:solidFill>
            <a:ln>
              <a:noFill/>
            </a:ln>
            <a:effectLst/>
          </c:spPr>
          <c:invertIfNegative val="0"/>
          <c:cat>
            <c:strRef>
              <c:f>'DNoH by age &amp; prov 20220302'!$AT$84:$AT$87</c:f>
              <c:strCache>
                <c:ptCount val="4"/>
                <c:pt idx="0">
                  <c:v>Population</c:v>
                </c:pt>
                <c:pt idx="1">
                  <c:v>Ward</c:v>
                </c:pt>
                <c:pt idx="2">
                  <c:v>High care</c:v>
                </c:pt>
                <c:pt idx="3">
                  <c:v>ICU</c:v>
                </c:pt>
              </c:strCache>
            </c:strRef>
          </c:cat>
          <c:val>
            <c:numRef>
              <c:f>'DNoH by age &amp; prov 20220302'!$AW$84:$AW$87</c:f>
              <c:numCache>
                <c:formatCode>0.0%</c:formatCode>
                <c:ptCount val="4"/>
                <c:pt idx="0">
                  <c:v>0.59719999999999995</c:v>
                </c:pt>
                <c:pt idx="1">
                  <c:v>0.25324675324675322</c:v>
                </c:pt>
                <c:pt idx="2">
                  <c:v>0.32432432432432434</c:v>
                </c:pt>
                <c:pt idx="3">
                  <c:v>0.46808510638297873</c:v>
                </c:pt>
              </c:numCache>
            </c:numRef>
          </c:val>
          <c:extLst>
            <c:ext xmlns:c16="http://schemas.microsoft.com/office/drawing/2014/chart" uri="{C3380CC4-5D6E-409C-BE32-E72D297353CC}">
              <c16:uniqueId val="{00000002-3322-435E-9289-1C5E16B11208}"/>
            </c:ext>
          </c:extLst>
        </c:ser>
        <c:dLbls>
          <c:showLegendKey val="0"/>
          <c:showVal val="0"/>
          <c:showCatName val="0"/>
          <c:showSerName val="0"/>
          <c:showPercent val="0"/>
          <c:showBubbleSize val="0"/>
        </c:dLbls>
        <c:gapWidth val="62"/>
        <c:overlap val="100"/>
        <c:axId val="1639185247"/>
        <c:axId val="1639197311"/>
      </c:barChart>
      <c:lineChart>
        <c:grouping val="standard"/>
        <c:varyColors val="0"/>
        <c:ser>
          <c:idx val="3"/>
          <c:order val="3"/>
          <c:tx>
            <c:strRef>
              <c:f>'DNoH by age &amp; prov 20220302'!$AX$71</c:f>
              <c:strCache>
                <c:ptCount val="1"/>
              </c:strCache>
            </c:strRef>
          </c:tx>
          <c:spPr>
            <a:ln w="28575" cap="rnd">
              <a:solidFill>
                <a:schemeClr val="tx1"/>
              </a:solidFill>
              <a:prstDash val="sysDash"/>
              <a:round/>
            </a:ln>
            <a:effectLst/>
          </c:spPr>
          <c:marker>
            <c:symbol val="none"/>
          </c:marker>
          <c:cat>
            <c:strRef>
              <c:f>'DNoH by age &amp; prov 20220302'!$AT$84:$AT$87</c:f>
              <c:strCache>
                <c:ptCount val="4"/>
                <c:pt idx="0">
                  <c:v>Population</c:v>
                </c:pt>
                <c:pt idx="1">
                  <c:v>Ward</c:v>
                </c:pt>
                <c:pt idx="2">
                  <c:v>High care</c:v>
                </c:pt>
                <c:pt idx="3">
                  <c:v>ICU</c:v>
                </c:pt>
              </c:strCache>
            </c:strRef>
          </c:cat>
          <c:val>
            <c:numRef>
              <c:f>'DNoH by age &amp; prov 20220302'!$AX$84:$AX$87</c:f>
              <c:numCache>
                <c:formatCode>0.0%</c:formatCode>
                <c:ptCount val="4"/>
                <c:pt idx="0">
                  <c:v>0.36030000000000006</c:v>
                </c:pt>
                <c:pt idx="1">
                  <c:v>0.36030000000000006</c:v>
                </c:pt>
                <c:pt idx="2">
                  <c:v>0.36030000000000006</c:v>
                </c:pt>
                <c:pt idx="3">
                  <c:v>0.36030000000000006</c:v>
                </c:pt>
              </c:numCache>
            </c:numRef>
          </c:val>
          <c:smooth val="0"/>
          <c:extLst>
            <c:ext xmlns:c16="http://schemas.microsoft.com/office/drawing/2014/chart" uri="{C3380CC4-5D6E-409C-BE32-E72D297353CC}">
              <c16:uniqueId val="{00000003-3322-435E-9289-1C5E16B11208}"/>
            </c:ext>
          </c:extLst>
        </c:ser>
        <c:dLbls>
          <c:showLegendKey val="0"/>
          <c:showVal val="0"/>
          <c:showCatName val="0"/>
          <c:showSerName val="0"/>
          <c:showPercent val="0"/>
          <c:showBubbleSize val="0"/>
        </c:dLbls>
        <c:marker val="1"/>
        <c:smooth val="0"/>
        <c:axId val="1639185247"/>
        <c:axId val="1639197311"/>
      </c:lineChart>
      <c:catAx>
        <c:axId val="1639185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639197311"/>
        <c:crosses val="autoZero"/>
        <c:auto val="1"/>
        <c:lblAlgn val="ctr"/>
        <c:lblOffset val="100"/>
        <c:noMultiLvlLbl val="0"/>
      </c:catAx>
      <c:valAx>
        <c:axId val="163919731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9185247"/>
        <c:crosses val="autoZero"/>
        <c:crossBetween val="between"/>
        <c:minorUnit val="0.25"/>
      </c:valAx>
    </c:plotArea>
    <c:legend>
      <c:legendPos val="t"/>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'DNoH by age &amp; prov 20220302'!$AS$89</c:f>
          <c:strCache>
            <c:ptCount val="1"/>
            <c:pt idx="0">
              <c:v>60+</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'DNoH by age &amp; prov 20220302'!$AU$71</c:f>
              <c:strCache>
                <c:ptCount val="1"/>
                <c:pt idx="0">
                  <c:v>Unvaccinated</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'DNoH by age &amp; prov 20220302'!$AT$90:$AT$93</c:f>
              <c:strCache>
                <c:ptCount val="4"/>
                <c:pt idx="0">
                  <c:v>Population</c:v>
                </c:pt>
                <c:pt idx="1">
                  <c:v>Ward</c:v>
                </c:pt>
                <c:pt idx="2">
                  <c:v>High care</c:v>
                </c:pt>
                <c:pt idx="3">
                  <c:v>ICU</c:v>
                </c:pt>
              </c:strCache>
            </c:strRef>
          </c:cat>
          <c:val>
            <c:numRef>
              <c:f>'DNoH by age &amp; prov 20220302'!$AU$90:$AU$93</c:f>
              <c:numCache>
                <c:formatCode>0.0%</c:formatCode>
                <c:ptCount val="4"/>
                <c:pt idx="0">
                  <c:v>0.31950000000000001</c:v>
                </c:pt>
                <c:pt idx="1">
                  <c:v>0.66056338028169015</c:v>
                </c:pt>
                <c:pt idx="2">
                  <c:v>0.4942528735632184</c:v>
                </c:pt>
                <c:pt idx="3">
                  <c:v>0.52631578947368418</c:v>
                </c:pt>
              </c:numCache>
            </c:numRef>
          </c:val>
          <c:extLst>
            <c:ext xmlns:c16="http://schemas.microsoft.com/office/drawing/2014/chart" uri="{C3380CC4-5D6E-409C-BE32-E72D297353CC}">
              <c16:uniqueId val="{00000000-D44C-4A40-BD1E-52F2E75482BB}"/>
            </c:ext>
          </c:extLst>
        </c:ser>
        <c:ser>
          <c:idx val="1"/>
          <c:order val="1"/>
          <c:tx>
            <c:strRef>
              <c:f>'DNoH by age &amp; prov 20220302'!$AV$71</c:f>
              <c:strCache>
                <c:ptCount val="1"/>
                <c:pt idx="0">
                  <c:v>Partially vaccinated</c:v>
                </c:pt>
              </c:strCache>
            </c:strRef>
          </c:tx>
          <c:spPr>
            <a:solidFill>
              <a:schemeClr val="accent1">
                <a:lumMod val="25000"/>
                <a:lumOff val="75000"/>
              </a:schemeClr>
            </a:solidFill>
            <a:ln>
              <a:noFill/>
            </a:ln>
            <a:effectLst/>
          </c:spPr>
          <c:invertIfNegative val="0"/>
          <c:cat>
            <c:strRef>
              <c:f>'DNoH by age &amp; prov 20220302'!$AT$90:$AT$93</c:f>
              <c:strCache>
                <c:ptCount val="4"/>
                <c:pt idx="0">
                  <c:v>Population</c:v>
                </c:pt>
                <c:pt idx="1">
                  <c:v>Ward</c:v>
                </c:pt>
                <c:pt idx="2">
                  <c:v>High care</c:v>
                </c:pt>
                <c:pt idx="3">
                  <c:v>ICU</c:v>
                </c:pt>
              </c:strCache>
            </c:strRef>
          </c:cat>
          <c:val>
            <c:numRef>
              <c:f>'DNoH by age &amp; prov 20220302'!$AV$90:$AV$93</c:f>
              <c:numCache>
                <c:formatCode>0.0%</c:formatCode>
                <c:ptCount val="4"/>
                <c:pt idx="0">
                  <c:v>6.1799999999999966E-2</c:v>
                </c:pt>
                <c:pt idx="1">
                  <c:v>4.3661971830985913E-2</c:v>
                </c:pt>
                <c:pt idx="2">
                  <c:v>9.1954022988505746E-2</c:v>
                </c:pt>
                <c:pt idx="3">
                  <c:v>7.0175438596491224E-2</c:v>
                </c:pt>
              </c:numCache>
            </c:numRef>
          </c:val>
          <c:extLst>
            <c:ext xmlns:c16="http://schemas.microsoft.com/office/drawing/2014/chart" uri="{C3380CC4-5D6E-409C-BE32-E72D297353CC}">
              <c16:uniqueId val="{00000001-D44C-4A40-BD1E-52F2E75482BB}"/>
            </c:ext>
          </c:extLst>
        </c:ser>
        <c:ser>
          <c:idx val="2"/>
          <c:order val="2"/>
          <c:tx>
            <c:strRef>
              <c:f>'DNoH by age &amp; prov 20220302'!$AW$71</c:f>
              <c:strCache>
                <c:ptCount val="1"/>
                <c:pt idx="0">
                  <c:v>Fully vaccinated</c:v>
                </c:pt>
              </c:strCache>
            </c:strRef>
          </c:tx>
          <c:spPr>
            <a:solidFill>
              <a:schemeClr val="accent1">
                <a:lumMod val="75000"/>
                <a:lumOff val="25000"/>
              </a:schemeClr>
            </a:solidFill>
            <a:ln>
              <a:noFill/>
            </a:ln>
            <a:effectLst/>
          </c:spPr>
          <c:invertIfNegative val="0"/>
          <c:cat>
            <c:strRef>
              <c:f>'DNoH by age &amp; prov 20220302'!$AT$90:$AT$93</c:f>
              <c:strCache>
                <c:ptCount val="4"/>
                <c:pt idx="0">
                  <c:v>Population</c:v>
                </c:pt>
                <c:pt idx="1">
                  <c:v>Ward</c:v>
                </c:pt>
                <c:pt idx="2">
                  <c:v>High care</c:v>
                </c:pt>
                <c:pt idx="3">
                  <c:v>ICU</c:v>
                </c:pt>
              </c:strCache>
            </c:strRef>
          </c:cat>
          <c:val>
            <c:numRef>
              <c:f>'DNoH by age &amp; prov 20220302'!$AW$90:$AW$93</c:f>
              <c:numCache>
                <c:formatCode>0.0%</c:formatCode>
                <c:ptCount val="4"/>
                <c:pt idx="0">
                  <c:v>0.61870000000000003</c:v>
                </c:pt>
                <c:pt idx="1">
                  <c:v>0.29577464788732394</c:v>
                </c:pt>
                <c:pt idx="2">
                  <c:v>0.41379310344827586</c:v>
                </c:pt>
                <c:pt idx="3">
                  <c:v>0.40350877192982454</c:v>
                </c:pt>
              </c:numCache>
            </c:numRef>
          </c:val>
          <c:extLst>
            <c:ext xmlns:c16="http://schemas.microsoft.com/office/drawing/2014/chart" uri="{C3380CC4-5D6E-409C-BE32-E72D297353CC}">
              <c16:uniqueId val="{00000002-D44C-4A40-BD1E-52F2E75482BB}"/>
            </c:ext>
          </c:extLst>
        </c:ser>
        <c:dLbls>
          <c:showLegendKey val="0"/>
          <c:showVal val="0"/>
          <c:showCatName val="0"/>
          <c:showSerName val="0"/>
          <c:showPercent val="0"/>
          <c:showBubbleSize val="0"/>
        </c:dLbls>
        <c:gapWidth val="62"/>
        <c:overlap val="100"/>
        <c:axId val="1639185247"/>
        <c:axId val="1639197311"/>
      </c:barChart>
      <c:lineChart>
        <c:grouping val="standard"/>
        <c:varyColors val="0"/>
        <c:ser>
          <c:idx val="3"/>
          <c:order val="3"/>
          <c:tx>
            <c:strRef>
              <c:f>'DNoH by age &amp; prov 20220302'!$AX$71</c:f>
              <c:strCache>
                <c:ptCount val="1"/>
              </c:strCache>
            </c:strRef>
          </c:tx>
          <c:spPr>
            <a:ln w="28575" cap="rnd">
              <a:solidFill>
                <a:schemeClr val="tx1"/>
              </a:solidFill>
              <a:prstDash val="sysDash"/>
              <a:round/>
            </a:ln>
            <a:effectLst/>
          </c:spPr>
          <c:marker>
            <c:symbol val="none"/>
          </c:marker>
          <c:cat>
            <c:strRef>
              <c:f>'DNoH by age &amp; prov 20220302'!$AT$90:$AT$93</c:f>
              <c:strCache>
                <c:ptCount val="4"/>
                <c:pt idx="0">
                  <c:v>Population</c:v>
                </c:pt>
                <c:pt idx="1">
                  <c:v>Ward</c:v>
                </c:pt>
                <c:pt idx="2">
                  <c:v>High care</c:v>
                </c:pt>
                <c:pt idx="3">
                  <c:v>ICU</c:v>
                </c:pt>
              </c:strCache>
            </c:strRef>
          </c:cat>
          <c:val>
            <c:numRef>
              <c:f>'DNoH by age &amp; prov 20220302'!$AX$90:$AX$93</c:f>
              <c:numCache>
                <c:formatCode>0.0%</c:formatCode>
                <c:ptCount val="4"/>
                <c:pt idx="0">
                  <c:v>0.31950000000000001</c:v>
                </c:pt>
                <c:pt idx="1">
                  <c:v>0.31950000000000001</c:v>
                </c:pt>
                <c:pt idx="2">
                  <c:v>0.31950000000000001</c:v>
                </c:pt>
                <c:pt idx="3">
                  <c:v>0.31950000000000001</c:v>
                </c:pt>
              </c:numCache>
            </c:numRef>
          </c:val>
          <c:smooth val="0"/>
          <c:extLst>
            <c:ext xmlns:c16="http://schemas.microsoft.com/office/drawing/2014/chart" uri="{C3380CC4-5D6E-409C-BE32-E72D297353CC}">
              <c16:uniqueId val="{00000003-D44C-4A40-BD1E-52F2E75482BB}"/>
            </c:ext>
          </c:extLst>
        </c:ser>
        <c:dLbls>
          <c:showLegendKey val="0"/>
          <c:showVal val="0"/>
          <c:showCatName val="0"/>
          <c:showSerName val="0"/>
          <c:showPercent val="0"/>
          <c:showBubbleSize val="0"/>
        </c:dLbls>
        <c:marker val="1"/>
        <c:smooth val="0"/>
        <c:axId val="1639185247"/>
        <c:axId val="1639197311"/>
      </c:lineChart>
      <c:catAx>
        <c:axId val="1639185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639197311"/>
        <c:crosses val="autoZero"/>
        <c:auto val="1"/>
        <c:lblAlgn val="ctr"/>
        <c:lblOffset val="100"/>
        <c:noMultiLvlLbl val="0"/>
      </c:catAx>
      <c:valAx>
        <c:axId val="1639197311"/>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9185247"/>
        <c:crosses val="autoZero"/>
        <c:crossBetween val="between"/>
        <c:minorUnit val="0.25"/>
      </c:valAx>
    </c:plotArea>
    <c:legend>
      <c:legendPos val="t"/>
      <c:legendEntry>
        <c:idx val="3"/>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GB" sz="1200" dirty="0"/>
              <a:t>2020 Admission rate vs 2019 levels by admissions type - IBNR adjusted</a:t>
            </a: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1"/>
          <c:order val="0"/>
          <c:tx>
            <c:strRef>
              <c:f>'C:\Users\jfbruwer\Desktop\[Hospital events Jan - Dec 2019 &amp; 2020 and Jan 2021 _Projection v2.0.xlsb]Admissions vs 2019 level (IBNR)'!$B$7</c:f>
              <c:strCache>
                <c:ptCount val="1"/>
                <c:pt idx="0">
                  <c:v>Actual Surgical Admission Rate Index</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40CB-440A-A98A-C4D2027779BB}"/>
                </c:ext>
              </c:extLst>
            </c:dLbl>
            <c:dLbl>
              <c:idx val="1"/>
              <c:delete val="1"/>
              <c:extLst>
                <c:ext xmlns:c15="http://schemas.microsoft.com/office/drawing/2012/chart" uri="{CE6537A1-D6FC-4f65-9D91-7224C49458BB}"/>
                <c:ext xmlns:c16="http://schemas.microsoft.com/office/drawing/2014/chart" uri="{C3380CC4-5D6E-409C-BE32-E72D297353CC}">
                  <c16:uniqueId val="{00000001-40CB-440A-A98A-C4D2027779BB}"/>
                </c:ext>
              </c:extLst>
            </c:dLbl>
            <c:dLbl>
              <c:idx val="2"/>
              <c:layout>
                <c:manualLayout>
                  <c:x val="5.8479532163742687E-3"/>
                  <c:y val="-8.36120401337792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CB-440A-A98A-C4D2027779B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'[17]Admissions vs 2019 level (IBNR)'!$C$2:$P$3</c:f>
              <c:multiLvlStrCache>
                <c:ptCount val="14"/>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lvl>
                <c:lvl>
                  <c:pt idx="0">
                    <c:v>2020</c:v>
                  </c:pt>
                  <c:pt idx="11">
                    <c:v>IBNR Adjusted</c:v>
                  </c:pt>
                  <c:pt idx="13">
                    <c:v>Early Auths</c:v>
                  </c:pt>
                </c:lvl>
              </c:multiLvlStrCache>
            </c:multiLvlStrRef>
          </c:cat>
          <c:val>
            <c:numRef>
              <c:f>'[17]Admissions vs 2019 level (IBNR)'!$C$7:$O$7</c:f>
              <c:numCache>
                <c:formatCode>General</c:formatCode>
                <c:ptCount val="13"/>
                <c:pt idx="0">
                  <c:v>0.97066791309259204</c:v>
                </c:pt>
                <c:pt idx="1">
                  <c:v>1.0069763771445503</c:v>
                </c:pt>
                <c:pt idx="2">
                  <c:v>0.96030557660889637</c:v>
                </c:pt>
                <c:pt idx="3">
                  <c:v>0.31535064539193081</c:v>
                </c:pt>
                <c:pt idx="4">
                  <c:v>0.66485315285839852</c:v>
                </c:pt>
                <c:pt idx="5">
                  <c:v>0.78221848991192011</c:v>
                </c:pt>
                <c:pt idx="6">
                  <c:v>0.59372121475927342</c:v>
                </c:pt>
                <c:pt idx="7">
                  <c:v>0.62078282279202779</c:v>
                </c:pt>
                <c:pt idx="8">
                  <c:v>0.83279886031051198</c:v>
                </c:pt>
                <c:pt idx="9">
                  <c:v>0.8132724173284902</c:v>
                </c:pt>
                <c:pt idx="10">
                  <c:v>0.90095007009555172</c:v>
                </c:pt>
                <c:pt idx="11">
                  <c:v>0.96326878685653039</c:v>
                </c:pt>
                <c:pt idx="12">
                  <c:v>0.59749955124554111</c:v>
                </c:pt>
              </c:numCache>
            </c:numRef>
          </c:val>
          <c:smooth val="0"/>
          <c:extLst>
            <c:ext xmlns:c16="http://schemas.microsoft.com/office/drawing/2014/chart" uri="{C3380CC4-5D6E-409C-BE32-E72D297353CC}">
              <c16:uniqueId val="{00000003-40CB-440A-A98A-C4D2027779BB}"/>
            </c:ext>
          </c:extLst>
        </c:ser>
        <c:ser>
          <c:idx val="2"/>
          <c:order val="1"/>
          <c:tx>
            <c:strRef>
              <c:f>'C:\Users\jfbruwer\Desktop\[Hospital events Jan - Dec 2019 &amp; 2020 and Jan 2021 _Projection v2.0.xlsb]Admissions vs 2019 level (IBNR)'!$B$8</c:f>
              <c:strCache>
                <c:ptCount val="1"/>
                <c:pt idx="0">
                  <c:v>Actual Medical Admission Rate Index</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4-40CB-440A-A98A-C4D2027779BB}"/>
                </c:ext>
              </c:extLst>
            </c:dLbl>
            <c:dLbl>
              <c:idx val="1"/>
              <c:delete val="1"/>
              <c:extLst>
                <c:ext xmlns:c15="http://schemas.microsoft.com/office/drawing/2012/chart" uri="{CE6537A1-D6FC-4f65-9D91-7224C49458BB}"/>
                <c:ext xmlns:c16="http://schemas.microsoft.com/office/drawing/2014/chart" uri="{C3380CC4-5D6E-409C-BE32-E72D297353CC}">
                  <c16:uniqueId val="{00000005-40CB-440A-A98A-C4D2027779BB}"/>
                </c:ext>
              </c:extLst>
            </c:dLbl>
            <c:dLbl>
              <c:idx val="2"/>
              <c:layout>
                <c:manualLayout>
                  <c:x val="1.1695906432748537E-2"/>
                  <c:y val="2.7870680044593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0CB-440A-A98A-C4D2027779BB}"/>
                </c:ext>
              </c:extLst>
            </c:dLbl>
            <c:dLbl>
              <c:idx val="11"/>
              <c:layout>
                <c:manualLayout>
                  <c:x val="1.6511267900262061E-3"/>
                  <c:y val="1.2130596416871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CB-440A-A98A-C4D2027779BB}"/>
                </c:ext>
              </c:extLst>
            </c:dLbl>
            <c:dLbl>
              <c:idx val="12"/>
              <c:layout>
                <c:manualLayout>
                  <c:x val="-1.1557887530183443E-2"/>
                  <c:y val="-2.6560990555733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0CB-440A-A98A-C4D2027779B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'[17]Admissions vs 2019 level (IBNR)'!$C$2:$P$3</c:f>
              <c:multiLvlStrCache>
                <c:ptCount val="14"/>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lvl>
                <c:lvl>
                  <c:pt idx="0">
                    <c:v>2020</c:v>
                  </c:pt>
                  <c:pt idx="11">
                    <c:v>IBNR Adjusted</c:v>
                  </c:pt>
                  <c:pt idx="13">
                    <c:v>Early Auths</c:v>
                  </c:pt>
                </c:lvl>
              </c:multiLvlStrCache>
            </c:multiLvlStrRef>
          </c:cat>
          <c:val>
            <c:numRef>
              <c:f>'[17]Admissions vs 2019 level (IBNR)'!$C$8:$O$8</c:f>
              <c:numCache>
                <c:formatCode>General</c:formatCode>
                <c:ptCount val="13"/>
                <c:pt idx="0">
                  <c:v>1.0005435814179069</c:v>
                </c:pt>
                <c:pt idx="1">
                  <c:v>1.0182870377903837</c:v>
                </c:pt>
                <c:pt idx="2">
                  <c:v>0.86157796992092284</c:v>
                </c:pt>
                <c:pt idx="3">
                  <c:v>0.42736782719836675</c:v>
                </c:pt>
                <c:pt idx="4">
                  <c:v>0.43392665117549012</c:v>
                </c:pt>
                <c:pt idx="5">
                  <c:v>0.48697712920101499</c:v>
                </c:pt>
                <c:pt idx="6">
                  <c:v>0.47632094573690709</c:v>
                </c:pt>
                <c:pt idx="7">
                  <c:v>0.50342877588869783</c:v>
                </c:pt>
                <c:pt idx="8">
                  <c:v>0.64113964615649743</c:v>
                </c:pt>
                <c:pt idx="9">
                  <c:v>0.69159897852843266</c:v>
                </c:pt>
                <c:pt idx="10">
                  <c:v>0.76068976456770288</c:v>
                </c:pt>
                <c:pt idx="11">
                  <c:v>0.91833206713902771</c:v>
                </c:pt>
                <c:pt idx="12">
                  <c:v>0.73600457120784923</c:v>
                </c:pt>
              </c:numCache>
            </c:numRef>
          </c:val>
          <c:smooth val="0"/>
          <c:extLst>
            <c:ext xmlns:c16="http://schemas.microsoft.com/office/drawing/2014/chart" uri="{C3380CC4-5D6E-409C-BE32-E72D297353CC}">
              <c16:uniqueId val="{00000009-40CB-440A-A98A-C4D2027779BB}"/>
            </c:ext>
          </c:extLst>
        </c:ser>
        <c:ser>
          <c:idx val="0"/>
          <c:order val="2"/>
          <c:tx>
            <c:strRef>
              <c:f>'C:\Users\jfbruwer\Desktop\[Hospital events Jan - Dec 2019 &amp; 2020 and Jan 2021 _Projection v2.0.xlsb]Admissions vs 2019 level (IBNR)'!$B$5</c:f>
              <c:strCache>
                <c:ptCount val="1"/>
                <c:pt idx="0">
                  <c:v>Actual Admission rate index</c:v>
                </c:pt>
              </c:strCache>
            </c:strRef>
          </c:tx>
          <c:spPr>
            <a:ln w="28575" cap="rnd">
              <a:solidFill>
                <a:sysClr val="windowText" lastClr="000000"/>
              </a:solidFill>
              <a:round/>
            </a:ln>
            <a:effectLst/>
          </c:spPr>
          <c:marker>
            <c:symbol val="circle"/>
            <c:size val="5"/>
            <c:spPr>
              <a:solidFill>
                <a:schemeClr val="tx1"/>
              </a:solidFill>
              <a:ln w="9525">
                <a:solidFill>
                  <a:sysClr val="windowText" lastClr="000000"/>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A-40CB-440A-A98A-C4D2027779BB}"/>
                </c:ext>
              </c:extLst>
            </c:dLbl>
            <c:dLbl>
              <c:idx val="1"/>
              <c:delete val="1"/>
              <c:extLst>
                <c:ext xmlns:c15="http://schemas.microsoft.com/office/drawing/2012/chart" uri="{CE6537A1-D6FC-4f65-9D91-7224C49458BB}"/>
                <c:ext xmlns:c16="http://schemas.microsoft.com/office/drawing/2014/chart" uri="{C3380CC4-5D6E-409C-BE32-E72D297353CC}">
                  <c16:uniqueId val="{0000000B-40CB-440A-A98A-C4D2027779BB}"/>
                </c:ext>
              </c:extLst>
            </c:dLbl>
            <c:dLbl>
              <c:idx val="2"/>
              <c:layout>
                <c:manualLayout>
                  <c:x val="0"/>
                  <c:y val="2.7870680044593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0CB-440A-A98A-C4D2027779BB}"/>
                </c:ext>
              </c:extLst>
            </c:dLbl>
            <c:dLbl>
              <c:idx val="9"/>
              <c:layout>
                <c:manualLayout>
                  <c:x val="-6.146091958401486E-3"/>
                  <c:y val="1.3099872936936374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0CB-440A-A98A-C4D2027779BB}"/>
                </c:ext>
              </c:extLst>
            </c:dLbl>
            <c:dLbl>
              <c:idx val="11"/>
              <c:layout>
                <c:manualLayout>
                  <c:x val="1.162289252190465E-4"/>
                  <c:y val="2.34904107599200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0CB-440A-A98A-C4D2027779B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'[17]Admissions vs 2019 level (IBNR)'!$C$2:$P$3</c:f>
              <c:multiLvlStrCache>
                <c:ptCount val="14"/>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lvl>
                <c:lvl>
                  <c:pt idx="0">
                    <c:v>2020</c:v>
                  </c:pt>
                  <c:pt idx="11">
                    <c:v>IBNR Adjusted</c:v>
                  </c:pt>
                  <c:pt idx="13">
                    <c:v>Early Auths</c:v>
                  </c:pt>
                </c:lvl>
              </c:multiLvlStrCache>
            </c:multiLvlStrRef>
          </c:cat>
          <c:val>
            <c:numRef>
              <c:f>'[17]Admissions vs 2019 level (IBNR)'!$C$5:$P$5</c:f>
              <c:numCache>
                <c:formatCode>General</c:formatCode>
                <c:ptCount val="14"/>
                <c:pt idx="0">
                  <c:v>0.9823254445482309</c:v>
                </c:pt>
                <c:pt idx="1">
                  <c:v>1.011337674765791</c:v>
                </c:pt>
                <c:pt idx="2">
                  <c:v>0.92115212078862374</c:v>
                </c:pt>
                <c:pt idx="3">
                  <c:v>0.35927227594825362</c:v>
                </c:pt>
                <c:pt idx="4">
                  <c:v>0.57040193097415592</c:v>
                </c:pt>
                <c:pt idx="5">
                  <c:v>0.65843266844151771</c:v>
                </c:pt>
                <c:pt idx="6">
                  <c:v>0.54857158126875372</c:v>
                </c:pt>
                <c:pt idx="7">
                  <c:v>0.57349409501858561</c:v>
                </c:pt>
                <c:pt idx="8">
                  <c:v>0.75678241611218899</c:v>
                </c:pt>
                <c:pt idx="9">
                  <c:v>0.7678236955904959</c:v>
                </c:pt>
                <c:pt idx="10">
                  <c:v>0.84793233732768436</c:v>
                </c:pt>
                <c:pt idx="11">
                  <c:v>0.93737277584272649</c:v>
                </c:pt>
                <c:pt idx="12">
                  <c:v>0.6515444217867753</c:v>
                </c:pt>
                <c:pt idx="13">
                  <c:v>0.70898103142177471</c:v>
                </c:pt>
              </c:numCache>
            </c:numRef>
          </c:val>
          <c:smooth val="0"/>
          <c:extLst>
            <c:ext xmlns:c16="http://schemas.microsoft.com/office/drawing/2014/chart" uri="{C3380CC4-5D6E-409C-BE32-E72D297353CC}">
              <c16:uniqueId val="{0000000F-40CB-440A-A98A-C4D2027779BB}"/>
            </c:ext>
          </c:extLst>
        </c:ser>
        <c:ser>
          <c:idx val="3"/>
          <c:order val="3"/>
          <c:tx>
            <c:strRef>
              <c:f>'C:\Users\jfbruwer\Desktop\[Hospital events Jan - Dec 2019 &amp; 2020 and Jan 2021 _Projection v2.0.xlsb]Admissions vs 2019 level (IBNR)'!$B$4</c:f>
              <c:strCache>
                <c:ptCount val="1"/>
                <c:pt idx="0">
                  <c:v>2019 levels</c:v>
                </c:pt>
              </c:strCache>
            </c:strRef>
          </c:tx>
          <c:spPr>
            <a:ln w="28575" cap="rnd">
              <a:solidFill>
                <a:schemeClr val="bg1">
                  <a:lumMod val="50000"/>
                </a:schemeClr>
              </a:solidFill>
              <a:prstDash val="sysDash"/>
              <a:round/>
            </a:ln>
            <a:effectLst/>
          </c:spPr>
          <c:marker>
            <c:symbol val="circle"/>
            <c:size val="5"/>
            <c:spPr>
              <a:solidFill>
                <a:schemeClr val="bg1">
                  <a:lumMod val="50000"/>
                </a:schemeClr>
              </a:solidFill>
              <a:ln w="9525">
                <a:solidFill>
                  <a:schemeClr val="bg1">
                    <a:lumMod val="50000"/>
                  </a:schemeClr>
                </a:solidFill>
              </a:ln>
              <a:effectLst/>
            </c:spPr>
          </c:marker>
          <c:cat>
            <c:multiLvlStrRef>
              <c:f>'[17]Admissions vs 2019 level (IBNR)'!$C$2:$P$3</c:f>
              <c:multiLvlStrCache>
                <c:ptCount val="14"/>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lvl>
                <c:lvl>
                  <c:pt idx="0">
                    <c:v>2020</c:v>
                  </c:pt>
                  <c:pt idx="11">
                    <c:v>IBNR Adjusted</c:v>
                  </c:pt>
                  <c:pt idx="13">
                    <c:v>Early Auths</c:v>
                  </c:pt>
                </c:lvl>
              </c:multiLvlStrCache>
            </c:multiLvlStrRef>
          </c:cat>
          <c:val>
            <c:numRef>
              <c:f>'[17]Admissions vs 2019 level (IBNR)'!$C$4:$O$4</c:f>
              <c:numCache>
                <c:formatCode>General</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smooth val="0"/>
          <c:extLst>
            <c:ext xmlns:c16="http://schemas.microsoft.com/office/drawing/2014/chart" uri="{C3380CC4-5D6E-409C-BE32-E72D297353CC}">
              <c16:uniqueId val="{00000010-40CB-440A-A98A-C4D2027779BB}"/>
            </c:ext>
          </c:extLst>
        </c:ser>
        <c:dLbls>
          <c:showLegendKey val="0"/>
          <c:showVal val="0"/>
          <c:showCatName val="0"/>
          <c:showSerName val="0"/>
          <c:showPercent val="0"/>
          <c:showBubbleSize val="0"/>
        </c:dLbls>
        <c:marker val="1"/>
        <c:smooth val="0"/>
        <c:axId val="-1286425152"/>
        <c:axId val="-1286428960"/>
      </c:lineChart>
      <c:catAx>
        <c:axId val="-128642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286428960"/>
        <c:crosses val="autoZero"/>
        <c:auto val="1"/>
        <c:lblAlgn val="ctr"/>
        <c:lblOffset val="100"/>
        <c:noMultiLvlLbl val="0"/>
      </c:catAx>
      <c:valAx>
        <c:axId val="-1286428960"/>
        <c:scaling>
          <c:orientation val="minMax"/>
          <c:min val="0.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GB"/>
                  <a:t>Admission Rate Index (2019 levels =100%)</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286425152"/>
        <c:crosses val="autoZero"/>
        <c:crossBetween val="between"/>
      </c:valAx>
      <c:spPr>
        <a:noFill/>
        <a:ln>
          <a:noFill/>
        </a:ln>
        <a:effectLst/>
      </c:spPr>
    </c:plotArea>
    <c:legend>
      <c:legendPos val="b"/>
      <c:overlay val="0"/>
      <c:spPr>
        <a:noFill/>
        <a:ln>
          <a:solidFill>
            <a:schemeClr val="bg1">
              <a:lumMod val="75000"/>
            </a:schemeClr>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solidFill>
        <a:srgbClr val="000000"/>
      </a:solidFill>
    </a:ln>
    <a:effectLst/>
  </c:spPr>
  <c:txPr>
    <a:bodyPr/>
    <a:lstStyle/>
    <a:p>
      <a:pPr>
        <a:defRPr>
          <a:solidFill>
            <a:sysClr val="windowText" lastClr="000000"/>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GB" dirty="0"/>
              <a:t>2020 out-of-hospital</a:t>
            </a:r>
            <a:r>
              <a:rPr lang="en-GB" baseline="0" dirty="0"/>
              <a:t> </a:t>
            </a:r>
            <a:r>
              <a:rPr lang="en-GB" dirty="0"/>
              <a:t>visit rate vs 2019 levels by provider type</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3"/>
          <c:order val="0"/>
          <c:tx>
            <c:strRef>
              <c:f>'Visits vs 2019 level - vs 2020'!$B$4</c:f>
              <c:strCache>
                <c:ptCount val="1"/>
                <c:pt idx="0">
                  <c:v>2019 levels</c:v>
                </c:pt>
              </c:strCache>
            </c:strRef>
          </c:tx>
          <c:spPr>
            <a:ln w="28575" cap="rnd">
              <a:solidFill>
                <a:schemeClr val="bg1">
                  <a:lumMod val="50000"/>
                </a:schemeClr>
              </a:solidFill>
              <a:prstDash val="sysDash"/>
              <a:round/>
            </a:ln>
            <a:effectLst/>
          </c:spPr>
          <c:marker>
            <c:symbol val="circle"/>
            <c:size val="5"/>
            <c:spPr>
              <a:solidFill>
                <a:schemeClr val="bg1">
                  <a:lumMod val="50000"/>
                </a:schemeClr>
              </a:solidFill>
              <a:ln w="9525">
                <a:solidFill>
                  <a:schemeClr val="bg1">
                    <a:lumMod val="50000"/>
                  </a:schemeClr>
                </a:solidFill>
              </a:ln>
              <a:effectLst/>
            </c:spPr>
          </c:marker>
          <c:cat>
            <c:multiLvlStrRef>
              <c:f>'Visits vs 2019 level - vs 2020'!$C$2:$O$3</c:f>
              <c:multiLvlStrCache>
                <c:ptCount val="13"/>
                <c:lvl>
                  <c:pt idx="0">
                    <c:v>1</c:v>
                  </c:pt>
                  <c:pt idx="1">
                    <c:v>2</c:v>
                  </c:pt>
                  <c:pt idx="2">
                    <c:v>3</c:v>
                  </c:pt>
                  <c:pt idx="3">
                    <c:v>4</c:v>
                  </c:pt>
                  <c:pt idx="4">
                    <c:v>5</c:v>
                  </c:pt>
                  <c:pt idx="5">
                    <c:v>6</c:v>
                  </c:pt>
                  <c:pt idx="6">
                    <c:v>7</c:v>
                  </c:pt>
                  <c:pt idx="7">
                    <c:v>8</c:v>
                  </c:pt>
                  <c:pt idx="8">
                    <c:v>9</c:v>
                  </c:pt>
                  <c:pt idx="9">
                    <c:v>10</c:v>
                  </c:pt>
                  <c:pt idx="10">
                    <c:v>11</c:v>
                  </c:pt>
                  <c:pt idx="11">
                    <c:v>12</c:v>
                  </c:pt>
                  <c:pt idx="12">
                    <c:v>1</c:v>
                  </c:pt>
                </c:lvl>
                <c:lvl>
                  <c:pt idx="0">
                    <c:v>2020</c:v>
                  </c:pt>
                  <c:pt idx="12">
                    <c:v>2021</c:v>
                  </c:pt>
                </c:lvl>
              </c:multiLvlStrCache>
            </c:multiLvlStrRef>
          </c:cat>
          <c:val>
            <c:numRef>
              <c:f>'Visits vs 2019 level - vs 2020'!$C$4:$O$4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smooth val="0"/>
          <c:extLst>
            <c:ext xmlns:c16="http://schemas.microsoft.com/office/drawing/2014/chart" uri="{C3380CC4-5D6E-409C-BE32-E72D297353CC}">
              <c16:uniqueId val="{00000008-2CB7-4105-85C8-AE17CC0157FA}"/>
            </c:ext>
          </c:extLst>
        </c:ser>
        <c:ser>
          <c:idx val="6"/>
          <c:order val="1"/>
          <c:tx>
            <c:strRef>
              <c:f>'Visits vs 2019 level - vs 2020'!$B$10</c:f>
              <c:strCache>
                <c:ptCount val="1"/>
                <c:pt idx="0">
                  <c:v>Dental Visit Index</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9-2CB7-4105-85C8-AE17CC0157FA}"/>
                </c:ext>
              </c:extLst>
            </c:dLbl>
            <c:dLbl>
              <c:idx val="1"/>
              <c:delete val="1"/>
              <c:extLst>
                <c:ext xmlns:c15="http://schemas.microsoft.com/office/drawing/2012/chart" uri="{CE6537A1-D6FC-4f65-9D91-7224C49458BB}"/>
                <c:ext xmlns:c16="http://schemas.microsoft.com/office/drawing/2014/chart" uri="{C3380CC4-5D6E-409C-BE32-E72D297353CC}">
                  <c16:uniqueId val="{0000000A-2CB7-4105-85C8-AE17CC0157FA}"/>
                </c:ext>
              </c:extLst>
            </c:dLbl>
            <c:dLbl>
              <c:idx val="8"/>
              <c:layout>
                <c:manualLayout>
                  <c:x val="1.477541371158284E-3"/>
                  <c:y val="7.73993808049535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CB7-4105-85C8-AE17CC0157F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'Visits vs 2019 level - vs 2020'!$C$2:$O$3</c:f>
              <c:multiLvlStrCache>
                <c:ptCount val="13"/>
                <c:lvl>
                  <c:pt idx="0">
                    <c:v>1</c:v>
                  </c:pt>
                  <c:pt idx="1">
                    <c:v>2</c:v>
                  </c:pt>
                  <c:pt idx="2">
                    <c:v>3</c:v>
                  </c:pt>
                  <c:pt idx="3">
                    <c:v>4</c:v>
                  </c:pt>
                  <c:pt idx="4">
                    <c:v>5</c:v>
                  </c:pt>
                  <c:pt idx="5">
                    <c:v>6</c:v>
                  </c:pt>
                  <c:pt idx="6">
                    <c:v>7</c:v>
                  </c:pt>
                  <c:pt idx="7">
                    <c:v>8</c:v>
                  </c:pt>
                  <c:pt idx="8">
                    <c:v>9</c:v>
                  </c:pt>
                  <c:pt idx="9">
                    <c:v>10</c:v>
                  </c:pt>
                  <c:pt idx="10">
                    <c:v>11</c:v>
                  </c:pt>
                  <c:pt idx="11">
                    <c:v>12</c:v>
                  </c:pt>
                  <c:pt idx="12">
                    <c:v>1</c:v>
                  </c:pt>
                </c:lvl>
                <c:lvl>
                  <c:pt idx="0">
                    <c:v>2020</c:v>
                  </c:pt>
                  <c:pt idx="12">
                    <c:v>2021</c:v>
                  </c:pt>
                </c:lvl>
              </c:multiLvlStrCache>
            </c:multiLvlStrRef>
          </c:cat>
          <c:val>
            <c:numRef>
              <c:f>'Visits vs 2019 level - vs 2020'!$C$10:$O$10</c:f>
              <c:numCache>
                <c:formatCode>0.0%</c:formatCode>
                <c:ptCount val="13"/>
                <c:pt idx="0">
                  <c:v>1.0623795079329159</c:v>
                </c:pt>
                <c:pt idx="1">
                  <c:v>0.90711777414819439</c:v>
                </c:pt>
                <c:pt idx="2">
                  <c:v>0.66766206999536437</c:v>
                </c:pt>
                <c:pt idx="3">
                  <c:v>0.15609443181747262</c:v>
                </c:pt>
                <c:pt idx="4">
                  <c:v>0.60710580045908402</c:v>
                </c:pt>
                <c:pt idx="5">
                  <c:v>0.84854195570269642</c:v>
                </c:pt>
                <c:pt idx="6">
                  <c:v>0.67353407364056772</c:v>
                </c:pt>
                <c:pt idx="7">
                  <c:v>0.89009161197549436</c:v>
                </c:pt>
                <c:pt idx="8">
                  <c:v>0.99615575686526059</c:v>
                </c:pt>
                <c:pt idx="9">
                  <c:v>0.99553699276066943</c:v>
                </c:pt>
                <c:pt idx="10">
                  <c:v>0.94723176322289049</c:v>
                </c:pt>
                <c:pt idx="11">
                  <c:v>0.83497651285738661</c:v>
                </c:pt>
                <c:pt idx="12">
                  <c:v>0.70927997813205723</c:v>
                </c:pt>
              </c:numCache>
            </c:numRef>
          </c:val>
          <c:smooth val="0"/>
          <c:extLst>
            <c:ext xmlns:c16="http://schemas.microsoft.com/office/drawing/2014/chart" uri="{C3380CC4-5D6E-409C-BE32-E72D297353CC}">
              <c16:uniqueId val="{0000000C-2CB7-4105-85C8-AE17CC0157FA}"/>
            </c:ext>
          </c:extLst>
        </c:ser>
        <c:ser>
          <c:idx val="1"/>
          <c:order val="2"/>
          <c:tx>
            <c:strRef>
              <c:f>'Visits vs 2019 level - vs 2020'!$B$7</c:f>
              <c:strCache>
                <c:ptCount val="1"/>
                <c:pt idx="0">
                  <c:v>Medicine Visit Index</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D-2CB7-4105-85C8-AE17CC0157FA}"/>
                </c:ext>
              </c:extLst>
            </c:dLbl>
            <c:dLbl>
              <c:idx val="1"/>
              <c:delete val="1"/>
              <c:extLst>
                <c:ext xmlns:c15="http://schemas.microsoft.com/office/drawing/2012/chart" uri="{CE6537A1-D6FC-4f65-9D91-7224C49458BB}"/>
                <c:ext xmlns:c16="http://schemas.microsoft.com/office/drawing/2014/chart" uri="{C3380CC4-5D6E-409C-BE32-E72D297353CC}">
                  <c16:uniqueId val="{0000000E-2CB7-4105-85C8-AE17CC0157FA}"/>
                </c:ext>
              </c:extLst>
            </c:dLbl>
            <c:dLbl>
              <c:idx val="2"/>
              <c:delete val="1"/>
              <c:extLst>
                <c:ext xmlns:c15="http://schemas.microsoft.com/office/drawing/2012/chart" uri="{CE6537A1-D6FC-4f65-9D91-7224C49458BB}"/>
                <c:ext xmlns:c16="http://schemas.microsoft.com/office/drawing/2014/chart" uri="{C3380CC4-5D6E-409C-BE32-E72D297353CC}">
                  <c16:uniqueId val="{0000000F-2CB7-4105-85C8-AE17CC0157FA}"/>
                </c:ext>
              </c:extLst>
            </c:dLbl>
            <c:dLbl>
              <c:idx val="8"/>
              <c:layout>
                <c:manualLayout>
                  <c:x val="1.477541371158284E-3"/>
                  <c:y val="-1.28998968008255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CB7-4105-85C8-AE17CC0157FA}"/>
                </c:ext>
              </c:extLst>
            </c:dLbl>
            <c:dLbl>
              <c:idx val="9"/>
              <c:layout>
                <c:manualLayout>
                  <c:x val="0"/>
                  <c:y val="-1.0319917440660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CB7-4105-85C8-AE17CC0157F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'Visits vs 2019 level - vs 2020'!$C$2:$O$3</c:f>
              <c:multiLvlStrCache>
                <c:ptCount val="13"/>
                <c:lvl>
                  <c:pt idx="0">
                    <c:v>1</c:v>
                  </c:pt>
                  <c:pt idx="1">
                    <c:v>2</c:v>
                  </c:pt>
                  <c:pt idx="2">
                    <c:v>3</c:v>
                  </c:pt>
                  <c:pt idx="3">
                    <c:v>4</c:v>
                  </c:pt>
                  <c:pt idx="4">
                    <c:v>5</c:v>
                  </c:pt>
                  <c:pt idx="5">
                    <c:v>6</c:v>
                  </c:pt>
                  <c:pt idx="6">
                    <c:v>7</c:v>
                  </c:pt>
                  <c:pt idx="7">
                    <c:v>8</c:v>
                  </c:pt>
                  <c:pt idx="8">
                    <c:v>9</c:v>
                  </c:pt>
                  <c:pt idx="9">
                    <c:v>10</c:v>
                  </c:pt>
                  <c:pt idx="10">
                    <c:v>11</c:v>
                  </c:pt>
                  <c:pt idx="11">
                    <c:v>12</c:v>
                  </c:pt>
                  <c:pt idx="12">
                    <c:v>1</c:v>
                  </c:pt>
                </c:lvl>
                <c:lvl>
                  <c:pt idx="0">
                    <c:v>2020</c:v>
                  </c:pt>
                  <c:pt idx="12">
                    <c:v>2021</c:v>
                  </c:pt>
                </c:lvl>
              </c:multiLvlStrCache>
            </c:multiLvlStrRef>
          </c:cat>
          <c:val>
            <c:numRef>
              <c:f>'Visits vs 2019 level - vs 2020'!$C$7:$O$7</c:f>
              <c:numCache>
                <c:formatCode>0.0%</c:formatCode>
                <c:ptCount val="13"/>
                <c:pt idx="0">
                  <c:v>0.9771636523972187</c:v>
                </c:pt>
                <c:pt idx="1">
                  <c:v>1.00327222464232</c:v>
                </c:pt>
                <c:pt idx="2">
                  <c:v>1.0574289751466632</c:v>
                </c:pt>
                <c:pt idx="3">
                  <c:v>0.91340185456571765</c:v>
                </c:pt>
                <c:pt idx="4">
                  <c:v>0.89836461795941991</c:v>
                </c:pt>
                <c:pt idx="5">
                  <c:v>1.0108546568875252</c:v>
                </c:pt>
                <c:pt idx="6">
                  <c:v>0.982757884765187</c:v>
                </c:pt>
                <c:pt idx="7">
                  <c:v>0.95397903577100585</c:v>
                </c:pt>
                <c:pt idx="8">
                  <c:v>1.0087885164989727</c:v>
                </c:pt>
                <c:pt idx="9">
                  <c:v>0.97646601808129763</c:v>
                </c:pt>
                <c:pt idx="10">
                  <c:v>1.0185983227072004</c:v>
                </c:pt>
                <c:pt idx="11">
                  <c:v>1.04662265440855</c:v>
                </c:pt>
                <c:pt idx="12">
                  <c:v>0.93012766224979004</c:v>
                </c:pt>
              </c:numCache>
            </c:numRef>
          </c:val>
          <c:smooth val="0"/>
          <c:extLst>
            <c:ext xmlns:c16="http://schemas.microsoft.com/office/drawing/2014/chart" uri="{C3380CC4-5D6E-409C-BE32-E72D297353CC}">
              <c16:uniqueId val="{00000012-2CB7-4105-85C8-AE17CC0157FA}"/>
            </c:ext>
          </c:extLst>
        </c:ser>
        <c:ser>
          <c:idx val="2"/>
          <c:order val="3"/>
          <c:tx>
            <c:strRef>
              <c:f>'Visits vs 2019 level - vs 2020'!$B$8</c:f>
              <c:strCache>
                <c:ptCount val="1"/>
                <c:pt idx="0">
                  <c:v>GP and Specialist Visit Index</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13-2CB7-4105-85C8-AE17CC0157FA}"/>
                </c:ext>
              </c:extLst>
            </c:dLbl>
            <c:dLbl>
              <c:idx val="1"/>
              <c:delete val="1"/>
              <c:extLst>
                <c:ext xmlns:c15="http://schemas.microsoft.com/office/drawing/2012/chart" uri="{CE6537A1-D6FC-4f65-9D91-7224C49458BB}"/>
                <c:ext xmlns:c16="http://schemas.microsoft.com/office/drawing/2014/chart" uri="{C3380CC4-5D6E-409C-BE32-E72D297353CC}">
                  <c16:uniqueId val="{00000014-2CB7-4105-85C8-AE17CC0157FA}"/>
                </c:ext>
              </c:extLst>
            </c:dLbl>
            <c:dLbl>
              <c:idx val="2"/>
              <c:layout>
                <c:manualLayout>
                  <c:x val="-5.4175891097957414E-17"/>
                  <c:y val="-1.8059855521155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CB7-4105-85C8-AE17CC0157FA}"/>
                </c:ext>
              </c:extLst>
            </c:dLbl>
            <c:dLbl>
              <c:idx val="8"/>
              <c:layout>
                <c:manualLayout>
                  <c:x val="1.0835178219591483E-16"/>
                  <c:y val="1.03199174406604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CB7-4105-85C8-AE17CC0157F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'Visits vs 2019 level - vs 2020'!$C$2:$O$3</c:f>
              <c:multiLvlStrCache>
                <c:ptCount val="13"/>
                <c:lvl>
                  <c:pt idx="0">
                    <c:v>1</c:v>
                  </c:pt>
                  <c:pt idx="1">
                    <c:v>2</c:v>
                  </c:pt>
                  <c:pt idx="2">
                    <c:v>3</c:v>
                  </c:pt>
                  <c:pt idx="3">
                    <c:v>4</c:v>
                  </c:pt>
                  <c:pt idx="4">
                    <c:v>5</c:v>
                  </c:pt>
                  <c:pt idx="5">
                    <c:v>6</c:v>
                  </c:pt>
                  <c:pt idx="6">
                    <c:v>7</c:v>
                  </c:pt>
                  <c:pt idx="7">
                    <c:v>8</c:v>
                  </c:pt>
                  <c:pt idx="8">
                    <c:v>9</c:v>
                  </c:pt>
                  <c:pt idx="9">
                    <c:v>10</c:v>
                  </c:pt>
                  <c:pt idx="10">
                    <c:v>11</c:v>
                  </c:pt>
                  <c:pt idx="11">
                    <c:v>12</c:v>
                  </c:pt>
                  <c:pt idx="12">
                    <c:v>1</c:v>
                  </c:pt>
                </c:lvl>
                <c:lvl>
                  <c:pt idx="0">
                    <c:v>2020</c:v>
                  </c:pt>
                  <c:pt idx="12">
                    <c:v>2021</c:v>
                  </c:pt>
                </c:lvl>
              </c:multiLvlStrCache>
            </c:multiLvlStrRef>
          </c:cat>
          <c:val>
            <c:numRef>
              <c:f>'Visits vs 2019 level - vs 2020'!$C$8:$O$8</c:f>
              <c:numCache>
                <c:formatCode>0.0%</c:formatCode>
                <c:ptCount val="13"/>
                <c:pt idx="0">
                  <c:v>1.0590058734472161</c:v>
                </c:pt>
                <c:pt idx="1">
                  <c:v>1.096530060294439</c:v>
                </c:pt>
                <c:pt idx="2">
                  <c:v>1.0824505530337585</c:v>
                </c:pt>
                <c:pt idx="3">
                  <c:v>0.553078037478412</c:v>
                </c:pt>
                <c:pt idx="4">
                  <c:v>0.68356385337005598</c:v>
                </c:pt>
                <c:pt idx="5">
                  <c:v>0.87817408467177027</c:v>
                </c:pt>
                <c:pt idx="6">
                  <c:v>0.86549030331277388</c:v>
                </c:pt>
                <c:pt idx="7">
                  <c:v>0.82663420150621159</c:v>
                </c:pt>
                <c:pt idx="8">
                  <c:v>0.97681680475563681</c:v>
                </c:pt>
                <c:pt idx="9">
                  <c:v>0.99221021149880217</c:v>
                </c:pt>
                <c:pt idx="10">
                  <c:v>1.0362235639934463</c:v>
                </c:pt>
                <c:pt idx="11">
                  <c:v>1.1617545241204184</c:v>
                </c:pt>
                <c:pt idx="12">
                  <c:v>0.75460527760195617</c:v>
                </c:pt>
              </c:numCache>
            </c:numRef>
          </c:val>
          <c:smooth val="0"/>
          <c:extLst>
            <c:ext xmlns:c16="http://schemas.microsoft.com/office/drawing/2014/chart" uri="{C3380CC4-5D6E-409C-BE32-E72D297353CC}">
              <c16:uniqueId val="{00000017-2CB7-4105-85C8-AE17CC0157FA}"/>
            </c:ext>
          </c:extLst>
        </c:ser>
        <c:dLbls>
          <c:showLegendKey val="0"/>
          <c:showVal val="0"/>
          <c:showCatName val="0"/>
          <c:showSerName val="0"/>
          <c:showPercent val="0"/>
          <c:showBubbleSize val="0"/>
        </c:dLbls>
        <c:marker val="1"/>
        <c:smooth val="0"/>
        <c:axId val="1477486592"/>
        <c:axId val="1476217664"/>
      </c:lineChart>
      <c:catAx>
        <c:axId val="1477486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476217664"/>
        <c:crosses val="autoZero"/>
        <c:auto val="1"/>
        <c:lblAlgn val="ctr"/>
        <c:lblOffset val="100"/>
        <c:noMultiLvlLbl val="0"/>
      </c:catAx>
      <c:valAx>
        <c:axId val="147621766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GB"/>
                  <a:t>Out-of-hospital Visit Rate Index </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477486592"/>
        <c:crosses val="autoZero"/>
        <c:crossBetween val="between"/>
      </c:valAx>
      <c:spPr>
        <a:noFill/>
        <a:ln>
          <a:noFill/>
        </a:ln>
        <a:effectLst/>
      </c:spPr>
    </c:plotArea>
    <c:legend>
      <c:legendPos val="b"/>
      <c:layout>
        <c:manualLayout>
          <c:xMode val="edge"/>
          <c:yMode val="edge"/>
          <c:x val="0.19753658140737387"/>
          <c:y val="0.9198845544406794"/>
          <c:w val="0.73940847154743961"/>
          <c:h val="7.9985704911886016E-2"/>
        </c:manualLayout>
      </c:layout>
      <c:overlay val="0"/>
      <c:spPr>
        <a:noFill/>
        <a:ln>
          <a:solidFill>
            <a:schemeClr val="bg1">
              <a:lumMod val="75000"/>
            </a:schemeClr>
          </a:solid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solidFill>
            <a:sysClr val="windowText" lastClr="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GB" sz="1200" dirty="0"/>
              <a:t>2021 out-of-hospital</a:t>
            </a:r>
            <a:r>
              <a:rPr lang="en-GB" sz="1200" baseline="0" dirty="0"/>
              <a:t> </a:t>
            </a:r>
            <a:r>
              <a:rPr lang="en-GB" sz="1200" dirty="0"/>
              <a:t>visit rate vs 2019 levels by provider type</a:t>
            </a: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3"/>
          <c:order val="0"/>
          <c:tx>
            <c:strRef>
              <c:f>'OH Visits vs 2019 level'!$B$4</c:f>
              <c:strCache>
                <c:ptCount val="1"/>
                <c:pt idx="0">
                  <c:v>2019 levels</c:v>
                </c:pt>
              </c:strCache>
            </c:strRef>
          </c:tx>
          <c:spPr>
            <a:ln w="28575" cap="rnd">
              <a:solidFill>
                <a:schemeClr val="bg1">
                  <a:lumMod val="50000"/>
                </a:schemeClr>
              </a:solidFill>
              <a:prstDash val="sysDash"/>
              <a:round/>
            </a:ln>
            <a:effectLst/>
          </c:spPr>
          <c:marker>
            <c:symbol val="circle"/>
            <c:size val="5"/>
            <c:spPr>
              <a:solidFill>
                <a:schemeClr val="bg1">
                  <a:lumMod val="50000"/>
                </a:schemeClr>
              </a:solidFill>
              <a:ln w="9525">
                <a:solidFill>
                  <a:schemeClr val="bg1">
                    <a:lumMod val="50000"/>
                  </a:schemeClr>
                </a:solidFill>
              </a:ln>
              <a:effectLst/>
            </c:spPr>
          </c:marker>
          <c:cat>
            <c:multiLvlStrRef>
              <c:f>'OH Visits vs 2019 level'!$O$2:$T$3</c:f>
              <c:multiLvlStrCache>
                <c:ptCount val="6"/>
                <c:lvl>
                  <c:pt idx="0">
                    <c:v>1</c:v>
                  </c:pt>
                  <c:pt idx="1">
                    <c:v>2</c:v>
                  </c:pt>
                  <c:pt idx="2">
                    <c:v>3</c:v>
                  </c:pt>
                  <c:pt idx="3">
                    <c:v>4</c:v>
                  </c:pt>
                  <c:pt idx="4">
                    <c:v>5</c:v>
                  </c:pt>
                  <c:pt idx="5">
                    <c:v>6</c:v>
                  </c:pt>
                </c:lvl>
                <c:lvl>
                  <c:pt idx="0">
                    <c:v>2021</c:v>
                  </c:pt>
                </c:lvl>
              </c:multiLvlStrCache>
            </c:multiLvlStrRef>
          </c:cat>
          <c:val>
            <c:numRef>
              <c:f>'OH Visits vs 2019 level'!$O$4:$T$4</c:f>
              <c:numCache>
                <c:formatCode>0%</c:formatCode>
                <c:ptCount val="6"/>
                <c:pt idx="0">
                  <c:v>1</c:v>
                </c:pt>
                <c:pt idx="1">
                  <c:v>1</c:v>
                </c:pt>
                <c:pt idx="2">
                  <c:v>1</c:v>
                </c:pt>
                <c:pt idx="3">
                  <c:v>1</c:v>
                </c:pt>
                <c:pt idx="4">
                  <c:v>1</c:v>
                </c:pt>
                <c:pt idx="5">
                  <c:v>1</c:v>
                </c:pt>
              </c:numCache>
            </c:numRef>
          </c:val>
          <c:smooth val="0"/>
          <c:extLst>
            <c:ext xmlns:c16="http://schemas.microsoft.com/office/drawing/2014/chart" uri="{C3380CC4-5D6E-409C-BE32-E72D297353CC}">
              <c16:uniqueId val="{00000000-86FE-4CDC-AB55-1AF7C60B6DDA}"/>
            </c:ext>
          </c:extLst>
        </c:ser>
        <c:ser>
          <c:idx val="2"/>
          <c:order val="1"/>
          <c:tx>
            <c:strRef>
              <c:f>'OH Visits vs 2019 level'!$B$7</c:f>
              <c:strCache>
                <c:ptCount val="1"/>
                <c:pt idx="0">
                  <c:v>Medicines</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'OH Visits vs 2019 level'!$O$2:$T$3</c:f>
              <c:multiLvlStrCache>
                <c:ptCount val="6"/>
                <c:lvl>
                  <c:pt idx="0">
                    <c:v>1</c:v>
                  </c:pt>
                  <c:pt idx="1">
                    <c:v>2</c:v>
                  </c:pt>
                  <c:pt idx="2">
                    <c:v>3</c:v>
                  </c:pt>
                  <c:pt idx="3">
                    <c:v>4</c:v>
                  </c:pt>
                  <c:pt idx="4">
                    <c:v>5</c:v>
                  </c:pt>
                  <c:pt idx="5">
                    <c:v>6</c:v>
                  </c:pt>
                </c:lvl>
                <c:lvl>
                  <c:pt idx="0">
                    <c:v>2021</c:v>
                  </c:pt>
                </c:lvl>
              </c:multiLvlStrCache>
            </c:multiLvlStrRef>
          </c:cat>
          <c:val>
            <c:numRef>
              <c:f>'OH Visits vs 2019 level'!$O$7:$T$7</c:f>
              <c:numCache>
                <c:formatCode>0%</c:formatCode>
                <c:ptCount val="6"/>
                <c:pt idx="0">
                  <c:v>0.90501577914165787</c:v>
                </c:pt>
                <c:pt idx="1">
                  <c:v>0.97307946480711383</c:v>
                </c:pt>
                <c:pt idx="2">
                  <c:v>1.0051648473250652</c:v>
                </c:pt>
                <c:pt idx="3">
                  <c:v>0.91006533724358107</c:v>
                </c:pt>
                <c:pt idx="4">
                  <c:v>1.0474502716690892</c:v>
                </c:pt>
                <c:pt idx="5">
                  <c:v>1.2138706498003129</c:v>
                </c:pt>
              </c:numCache>
            </c:numRef>
          </c:val>
          <c:smooth val="0"/>
          <c:extLst>
            <c:ext xmlns:c16="http://schemas.microsoft.com/office/drawing/2014/chart" uri="{C3380CC4-5D6E-409C-BE32-E72D297353CC}">
              <c16:uniqueId val="{00000003-86FE-4CDC-AB55-1AF7C60B6DDA}"/>
            </c:ext>
          </c:extLst>
        </c:ser>
        <c:ser>
          <c:idx val="5"/>
          <c:order val="2"/>
          <c:tx>
            <c:strRef>
              <c:f>'OH Visits vs 2019 level'!$B$14</c:f>
              <c:strCache>
                <c:ptCount val="1"/>
                <c:pt idx="0">
                  <c:v>GPs Total</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'OH Visits vs 2019 level'!$O$2:$T$3</c:f>
              <c:multiLvlStrCache>
                <c:ptCount val="6"/>
                <c:lvl>
                  <c:pt idx="0">
                    <c:v>1</c:v>
                  </c:pt>
                  <c:pt idx="1">
                    <c:v>2</c:v>
                  </c:pt>
                  <c:pt idx="2">
                    <c:v>3</c:v>
                  </c:pt>
                  <c:pt idx="3">
                    <c:v>4</c:v>
                  </c:pt>
                  <c:pt idx="4">
                    <c:v>5</c:v>
                  </c:pt>
                  <c:pt idx="5">
                    <c:v>6</c:v>
                  </c:pt>
                </c:lvl>
                <c:lvl>
                  <c:pt idx="0">
                    <c:v>2021</c:v>
                  </c:pt>
                </c:lvl>
              </c:multiLvlStrCache>
            </c:multiLvlStrRef>
          </c:cat>
          <c:val>
            <c:numRef>
              <c:f>'OH Visits vs 2019 level'!$O$14:$T$14</c:f>
              <c:numCache>
                <c:formatCode>0%</c:formatCode>
                <c:ptCount val="6"/>
                <c:pt idx="0">
                  <c:v>0.77720886187976435</c:v>
                </c:pt>
                <c:pt idx="1">
                  <c:v>0.79530707455436533</c:v>
                </c:pt>
                <c:pt idx="2">
                  <c:v>0.94838302674759989</c:v>
                </c:pt>
                <c:pt idx="3">
                  <c:v>0.80889461336692414</c:v>
                </c:pt>
                <c:pt idx="4">
                  <c:v>0.82154535275639962</c:v>
                </c:pt>
                <c:pt idx="5">
                  <c:v>0.88062046549097683</c:v>
                </c:pt>
              </c:numCache>
            </c:numRef>
          </c:val>
          <c:smooth val="0"/>
          <c:extLst>
            <c:ext xmlns:c16="http://schemas.microsoft.com/office/drawing/2014/chart" uri="{C3380CC4-5D6E-409C-BE32-E72D297353CC}">
              <c16:uniqueId val="{00000004-86FE-4CDC-AB55-1AF7C60B6DDA}"/>
            </c:ext>
          </c:extLst>
        </c:ser>
        <c:ser>
          <c:idx val="7"/>
          <c:order val="3"/>
          <c:tx>
            <c:strRef>
              <c:f>'OH Visits vs 2019 level'!$B$15</c:f>
              <c:strCache>
                <c:ptCount val="1"/>
                <c:pt idx="0">
                  <c:v>Total Specialists</c:v>
                </c:pt>
              </c:strCache>
            </c:strRef>
          </c:tx>
          <c:spPr>
            <a:ln w="28575" cap="rnd">
              <a:solidFill>
                <a:srgbClr val="FFC000"/>
              </a:solidFill>
              <a:round/>
            </a:ln>
            <a:effectLst/>
          </c:spPr>
          <c:marker>
            <c:symbol val="circle"/>
            <c:size val="5"/>
            <c:spPr>
              <a:solidFill>
                <a:schemeClr val="accent2">
                  <a:lumMod val="60000"/>
                </a:schemeClr>
              </a:solidFill>
              <a:ln w="9525">
                <a:solidFill>
                  <a:schemeClr val="accent2">
                    <a:lumMod val="60000"/>
                  </a:schemeClr>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'OH Visits vs 2019 level'!$O$2:$T$3</c:f>
              <c:multiLvlStrCache>
                <c:ptCount val="6"/>
                <c:lvl>
                  <c:pt idx="0">
                    <c:v>1</c:v>
                  </c:pt>
                  <c:pt idx="1">
                    <c:v>2</c:v>
                  </c:pt>
                  <c:pt idx="2">
                    <c:v>3</c:v>
                  </c:pt>
                  <c:pt idx="3">
                    <c:v>4</c:v>
                  </c:pt>
                  <c:pt idx="4">
                    <c:v>5</c:v>
                  </c:pt>
                  <c:pt idx="5">
                    <c:v>6</c:v>
                  </c:pt>
                </c:lvl>
                <c:lvl>
                  <c:pt idx="0">
                    <c:v>2021</c:v>
                  </c:pt>
                </c:lvl>
              </c:multiLvlStrCache>
            </c:multiLvlStrRef>
          </c:cat>
          <c:val>
            <c:numRef>
              <c:f>'OH Visits vs 2019 level'!$O$15:$T$15</c:f>
              <c:numCache>
                <c:formatCode>0%</c:formatCode>
                <c:ptCount val="6"/>
                <c:pt idx="0">
                  <c:v>1.0075015274704737</c:v>
                </c:pt>
                <c:pt idx="1">
                  <c:v>1.0485009446568418</c:v>
                </c:pt>
                <c:pt idx="2">
                  <c:v>1.2144309047258184</c:v>
                </c:pt>
                <c:pt idx="3">
                  <c:v>0.99757938194628559</c:v>
                </c:pt>
                <c:pt idx="4">
                  <c:v>1.0613378693891438</c:v>
                </c:pt>
                <c:pt idx="5">
                  <c:v>1.1234385006795335</c:v>
                </c:pt>
              </c:numCache>
            </c:numRef>
          </c:val>
          <c:smooth val="0"/>
          <c:extLst>
            <c:ext xmlns:c16="http://schemas.microsoft.com/office/drawing/2014/chart" uri="{C3380CC4-5D6E-409C-BE32-E72D297353CC}">
              <c16:uniqueId val="{00000005-86FE-4CDC-AB55-1AF7C60B6DDA}"/>
            </c:ext>
          </c:extLst>
        </c:ser>
        <c:ser>
          <c:idx val="1"/>
          <c:order val="4"/>
          <c:tx>
            <c:strRef>
              <c:f>'OH Visits vs 2019 level'!$B$10</c:f>
              <c:strCache>
                <c:ptCount val="1"/>
                <c:pt idx="0">
                  <c:v>Dental Services</c:v>
                </c:pt>
              </c:strCache>
            </c:strRef>
          </c:tx>
          <c:spPr>
            <a:ln w="28575" cap="rnd">
              <a:solidFill>
                <a:srgbClr val="255E91"/>
              </a:solidFill>
              <a:round/>
            </a:ln>
            <a:effectLst/>
          </c:spPr>
          <c:marker>
            <c:symbol val="circle"/>
            <c:size val="5"/>
            <c:spPr>
              <a:solidFill>
                <a:srgbClr val="255E91"/>
              </a:solidFill>
              <a:ln w="9525">
                <a:solidFill>
                  <a:srgbClr val="255E91"/>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'OH Visits vs 2019 level'!$O$2:$T$3</c:f>
              <c:multiLvlStrCache>
                <c:ptCount val="6"/>
                <c:lvl>
                  <c:pt idx="0">
                    <c:v>1</c:v>
                  </c:pt>
                  <c:pt idx="1">
                    <c:v>2</c:v>
                  </c:pt>
                  <c:pt idx="2">
                    <c:v>3</c:v>
                  </c:pt>
                  <c:pt idx="3">
                    <c:v>4</c:v>
                  </c:pt>
                  <c:pt idx="4">
                    <c:v>5</c:v>
                  </c:pt>
                  <c:pt idx="5">
                    <c:v>6</c:v>
                  </c:pt>
                </c:lvl>
                <c:lvl>
                  <c:pt idx="0">
                    <c:v>2021</c:v>
                  </c:pt>
                </c:lvl>
              </c:multiLvlStrCache>
            </c:multiLvlStrRef>
          </c:cat>
          <c:val>
            <c:numRef>
              <c:f>'OH Visits vs 2019 level'!$O$10:$T$10</c:f>
              <c:numCache>
                <c:formatCode>0%</c:formatCode>
                <c:ptCount val="6"/>
                <c:pt idx="0">
                  <c:v>0.76670053771547897</c:v>
                </c:pt>
                <c:pt idx="1">
                  <c:v>0.89862238305898356</c:v>
                </c:pt>
                <c:pt idx="2">
                  <c:v>0.95771706115990396</c:v>
                </c:pt>
                <c:pt idx="3">
                  <c:v>0.81569196074263428</c:v>
                </c:pt>
                <c:pt idx="4">
                  <c:v>1.0011153653556615</c:v>
                </c:pt>
                <c:pt idx="5">
                  <c:v>0.88439664034365451</c:v>
                </c:pt>
              </c:numCache>
            </c:numRef>
          </c:val>
          <c:smooth val="0"/>
          <c:extLst>
            <c:ext xmlns:c16="http://schemas.microsoft.com/office/drawing/2014/chart" uri="{C3380CC4-5D6E-409C-BE32-E72D297353CC}">
              <c16:uniqueId val="{00000006-86FE-4CDC-AB55-1AF7C60B6DDA}"/>
            </c:ext>
          </c:extLst>
        </c:ser>
        <c:dLbls>
          <c:showLegendKey val="0"/>
          <c:showVal val="0"/>
          <c:showCatName val="0"/>
          <c:showSerName val="0"/>
          <c:showPercent val="0"/>
          <c:showBubbleSize val="0"/>
        </c:dLbls>
        <c:marker val="1"/>
        <c:smooth val="0"/>
        <c:axId val="925037056"/>
        <c:axId val="688315712"/>
      </c:lineChart>
      <c:catAx>
        <c:axId val="925037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88315712"/>
        <c:crosses val="autoZero"/>
        <c:auto val="1"/>
        <c:lblAlgn val="ctr"/>
        <c:lblOffset val="100"/>
        <c:noMultiLvlLbl val="0"/>
      </c:catAx>
      <c:valAx>
        <c:axId val="688315712"/>
        <c:scaling>
          <c:orientation val="minMax"/>
          <c:min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GB"/>
                  <a:t>Out-of-hospital Visit Rate Index </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925037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solidFill>
        <a:srgbClr val="000000"/>
      </a:solidFill>
    </a:ln>
    <a:effectLst/>
  </c:spPr>
  <c:txPr>
    <a:bodyPr/>
    <a:lstStyle/>
    <a:p>
      <a:pPr>
        <a:defRPr>
          <a:solidFill>
            <a:sysClr val="windowText" lastClr="000000"/>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r>
              <a:rPr lang="en-GB" sz="1200" dirty="0"/>
              <a:t>2021 out-of-hospital</a:t>
            </a:r>
            <a:r>
              <a:rPr lang="en-GB" sz="1200" baseline="0" dirty="0"/>
              <a:t> </a:t>
            </a:r>
            <a:r>
              <a:rPr lang="en-GB" sz="1200" dirty="0"/>
              <a:t>visit rate vs 2020 and 2019 levels by provider type</a:t>
            </a: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3"/>
          <c:order val="0"/>
          <c:tx>
            <c:strRef>
              <c:f>'OH Visits vs 2019 level'!$B$4</c:f>
              <c:strCache>
                <c:ptCount val="1"/>
                <c:pt idx="0">
                  <c:v>2019 levels</c:v>
                </c:pt>
              </c:strCache>
            </c:strRef>
          </c:tx>
          <c:spPr>
            <a:ln w="28575" cap="rnd">
              <a:solidFill>
                <a:schemeClr val="bg1">
                  <a:lumMod val="50000"/>
                </a:schemeClr>
              </a:solidFill>
              <a:prstDash val="sysDash"/>
              <a:round/>
            </a:ln>
            <a:effectLst/>
          </c:spPr>
          <c:marker>
            <c:symbol val="circle"/>
            <c:size val="5"/>
            <c:spPr>
              <a:solidFill>
                <a:schemeClr val="bg1">
                  <a:lumMod val="50000"/>
                </a:schemeClr>
              </a:solidFill>
              <a:ln w="9525">
                <a:solidFill>
                  <a:schemeClr val="bg1">
                    <a:lumMod val="50000"/>
                  </a:schemeClr>
                </a:solidFill>
              </a:ln>
              <a:effectLst/>
            </c:spPr>
          </c:marker>
          <c:cat>
            <c:multiLvlStrRef>
              <c:f>'OH Visits vs 2019 level'!$O$2:$T$3</c:f>
              <c:multiLvlStrCache>
                <c:ptCount val="6"/>
                <c:lvl>
                  <c:pt idx="0">
                    <c:v>1</c:v>
                  </c:pt>
                  <c:pt idx="1">
                    <c:v>2</c:v>
                  </c:pt>
                  <c:pt idx="2">
                    <c:v>3</c:v>
                  </c:pt>
                  <c:pt idx="3">
                    <c:v>4</c:v>
                  </c:pt>
                  <c:pt idx="4">
                    <c:v>5</c:v>
                  </c:pt>
                  <c:pt idx="5">
                    <c:v>6</c:v>
                  </c:pt>
                </c:lvl>
                <c:lvl>
                  <c:pt idx="0">
                    <c:v>2021</c:v>
                  </c:pt>
                </c:lvl>
              </c:multiLvlStrCache>
            </c:multiLvlStrRef>
          </c:cat>
          <c:val>
            <c:numRef>
              <c:f>'OH Visits vs 2019 level'!$O$4:$T$4</c:f>
              <c:numCache>
                <c:formatCode>0%</c:formatCode>
                <c:ptCount val="6"/>
                <c:pt idx="0">
                  <c:v>1</c:v>
                </c:pt>
                <c:pt idx="1">
                  <c:v>1</c:v>
                </c:pt>
                <c:pt idx="2">
                  <c:v>1</c:v>
                </c:pt>
                <c:pt idx="3">
                  <c:v>1</c:v>
                </c:pt>
                <c:pt idx="4">
                  <c:v>1</c:v>
                </c:pt>
                <c:pt idx="5">
                  <c:v>1</c:v>
                </c:pt>
              </c:numCache>
            </c:numRef>
          </c:val>
          <c:smooth val="0"/>
          <c:extLst>
            <c:ext xmlns:c16="http://schemas.microsoft.com/office/drawing/2014/chart" uri="{C3380CC4-5D6E-409C-BE32-E72D297353CC}">
              <c16:uniqueId val="{00000000-86FE-4CDC-AB55-1AF7C60B6DDA}"/>
            </c:ext>
          </c:extLst>
        </c:ser>
        <c:ser>
          <c:idx val="0"/>
          <c:order val="1"/>
          <c:tx>
            <c:strRef>
              <c:f>'OH Visits vs 2019 level'!$B$5</c:f>
              <c:strCache>
                <c:ptCount val="1"/>
                <c:pt idx="0">
                  <c:v>Visit rate index</c:v>
                </c:pt>
              </c:strCache>
            </c:strRef>
          </c:tx>
          <c:spPr>
            <a:ln w="28575" cap="rnd">
              <a:solidFill>
                <a:sysClr val="windowText" lastClr="000000"/>
              </a:solidFill>
              <a:round/>
            </a:ln>
            <a:effectLst/>
          </c:spPr>
          <c:marker>
            <c:symbol val="circle"/>
            <c:size val="5"/>
            <c:spPr>
              <a:solidFill>
                <a:schemeClr val="tx1"/>
              </a:solidFill>
              <a:ln w="9525">
                <a:solidFill>
                  <a:sysClr val="windowText" lastClr="000000"/>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'OH Visits vs 2019 level'!$O$2:$T$3</c:f>
              <c:multiLvlStrCache>
                <c:ptCount val="6"/>
                <c:lvl>
                  <c:pt idx="0">
                    <c:v>1</c:v>
                  </c:pt>
                  <c:pt idx="1">
                    <c:v>2</c:v>
                  </c:pt>
                  <c:pt idx="2">
                    <c:v>3</c:v>
                  </c:pt>
                  <c:pt idx="3">
                    <c:v>4</c:v>
                  </c:pt>
                  <c:pt idx="4">
                    <c:v>5</c:v>
                  </c:pt>
                  <c:pt idx="5">
                    <c:v>6</c:v>
                  </c:pt>
                </c:lvl>
                <c:lvl>
                  <c:pt idx="0">
                    <c:v>2021</c:v>
                  </c:pt>
                </c:lvl>
              </c:multiLvlStrCache>
            </c:multiLvlStrRef>
          </c:cat>
          <c:val>
            <c:numRef>
              <c:f>'OH Visits vs 2019 level'!$O$5:$T$5</c:f>
              <c:numCache>
                <c:formatCode>0%</c:formatCode>
                <c:ptCount val="6"/>
                <c:pt idx="0">
                  <c:v>0.92514388168467432</c:v>
                </c:pt>
                <c:pt idx="1">
                  <c:v>0.98671935377888054</c:v>
                </c:pt>
                <c:pt idx="2">
                  <c:v>1.0718120126661839</c:v>
                </c:pt>
                <c:pt idx="3">
                  <c:v>0.93213672474267395</c:v>
                </c:pt>
                <c:pt idx="4">
                  <c:v>0.99235175095531658</c:v>
                </c:pt>
                <c:pt idx="5">
                  <c:v>1.0894680360451086</c:v>
                </c:pt>
              </c:numCache>
            </c:numRef>
          </c:val>
          <c:smooth val="0"/>
          <c:extLst>
            <c:ext xmlns:c16="http://schemas.microsoft.com/office/drawing/2014/chart" uri="{C3380CC4-5D6E-409C-BE32-E72D297353CC}">
              <c16:uniqueId val="{00000001-86FE-4CDC-AB55-1AF7C60B6DDA}"/>
            </c:ext>
          </c:extLst>
        </c:ser>
        <c:ser>
          <c:idx val="4"/>
          <c:order val="2"/>
          <c:tx>
            <c:strRef>
              <c:f>'OH Visits vs 2019 level'!$B$6</c:f>
              <c:strCache>
                <c:ptCount val="1"/>
                <c:pt idx="0">
                  <c:v>Cumulative Visit Rate Index</c:v>
                </c:pt>
              </c:strCache>
            </c:strRef>
          </c:tx>
          <c:spPr>
            <a:ln w="28575" cap="rnd">
              <a:solidFill>
                <a:schemeClr val="tx1"/>
              </a:solidFill>
              <a:prstDash val="sysDot"/>
              <a:round/>
            </a:ln>
            <a:effectLst/>
          </c:spPr>
          <c:marker>
            <c:symbol val="circle"/>
            <c:size val="5"/>
            <c:spPr>
              <a:solidFill>
                <a:schemeClr val="tx1"/>
              </a:solidFill>
              <a:ln w="9525">
                <a:solidFill>
                  <a:schemeClr val="tx1"/>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lumMod val="50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'OH Visits vs 2019 level'!$O$2:$T$3</c:f>
              <c:multiLvlStrCache>
                <c:ptCount val="6"/>
                <c:lvl>
                  <c:pt idx="0">
                    <c:v>1</c:v>
                  </c:pt>
                  <c:pt idx="1">
                    <c:v>2</c:v>
                  </c:pt>
                  <c:pt idx="2">
                    <c:v>3</c:v>
                  </c:pt>
                  <c:pt idx="3">
                    <c:v>4</c:v>
                  </c:pt>
                  <c:pt idx="4">
                    <c:v>5</c:v>
                  </c:pt>
                  <c:pt idx="5">
                    <c:v>6</c:v>
                  </c:pt>
                </c:lvl>
                <c:lvl>
                  <c:pt idx="0">
                    <c:v>2021</c:v>
                  </c:pt>
                </c:lvl>
              </c:multiLvlStrCache>
            </c:multiLvlStrRef>
          </c:cat>
          <c:val>
            <c:numRef>
              <c:f>'OH Visits vs 2019 level'!$O$6:$T$6</c:f>
              <c:numCache>
                <c:formatCode>0%</c:formatCode>
                <c:ptCount val="6"/>
                <c:pt idx="0">
                  <c:v>0.92514388168467432</c:v>
                </c:pt>
                <c:pt idx="1">
                  <c:v>0.95445956843102053</c:v>
                </c:pt>
                <c:pt idx="2">
                  <c:v>0.99331874491681538</c:v>
                </c:pt>
                <c:pt idx="3">
                  <c:v>0.97748916336384406</c:v>
                </c:pt>
                <c:pt idx="4">
                  <c:v>0.98058444527079236</c:v>
                </c:pt>
                <c:pt idx="5">
                  <c:v>0.99734931275039984</c:v>
                </c:pt>
              </c:numCache>
            </c:numRef>
          </c:val>
          <c:smooth val="0"/>
          <c:extLst>
            <c:ext xmlns:c16="http://schemas.microsoft.com/office/drawing/2014/chart" uri="{C3380CC4-5D6E-409C-BE32-E72D297353CC}">
              <c16:uniqueId val="{00000002-86FE-4CDC-AB55-1AF7C60B6DDA}"/>
            </c:ext>
          </c:extLst>
        </c:ser>
        <c:ser>
          <c:idx val="6"/>
          <c:order val="3"/>
          <c:tx>
            <c:strRef>
              <c:f>'OH Visits vs 2019 level'!$B$16</c:f>
              <c:strCache>
                <c:ptCount val="1"/>
                <c:pt idx="0">
                  <c:v>2020 Visit rate index</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'OH Visits vs 2019 level'!$O$2:$T$3</c:f>
              <c:multiLvlStrCache>
                <c:ptCount val="6"/>
                <c:lvl>
                  <c:pt idx="0">
                    <c:v>1</c:v>
                  </c:pt>
                  <c:pt idx="1">
                    <c:v>2</c:v>
                  </c:pt>
                  <c:pt idx="2">
                    <c:v>3</c:v>
                  </c:pt>
                  <c:pt idx="3">
                    <c:v>4</c:v>
                  </c:pt>
                  <c:pt idx="4">
                    <c:v>5</c:v>
                  </c:pt>
                  <c:pt idx="5">
                    <c:v>6</c:v>
                  </c:pt>
                </c:lvl>
                <c:lvl>
                  <c:pt idx="0">
                    <c:v>2021</c:v>
                  </c:pt>
                </c:lvl>
              </c:multiLvlStrCache>
            </c:multiLvlStrRef>
          </c:cat>
          <c:val>
            <c:numRef>
              <c:f>'OH Visits vs 2019 level'!$O$16:$T$16</c:f>
              <c:numCache>
                <c:formatCode>0%</c:formatCode>
                <c:ptCount val="6"/>
                <c:pt idx="0">
                  <c:v>1.0299496725758881</c:v>
                </c:pt>
                <c:pt idx="1">
                  <c:v>1.0666959591404641</c:v>
                </c:pt>
                <c:pt idx="2">
                  <c:v>1.0641428866479012</c:v>
                </c:pt>
                <c:pt idx="3">
                  <c:v>0.74825367137082477</c:v>
                </c:pt>
                <c:pt idx="4">
                  <c:v>0.79096275284956419</c:v>
                </c:pt>
                <c:pt idx="5">
                  <c:v>0.96201632056626674</c:v>
                </c:pt>
              </c:numCache>
            </c:numRef>
          </c:val>
          <c:smooth val="0"/>
          <c:extLst>
            <c:ext xmlns:c16="http://schemas.microsoft.com/office/drawing/2014/chart" uri="{C3380CC4-5D6E-409C-BE32-E72D297353CC}">
              <c16:uniqueId val="{00000007-86FE-4CDC-AB55-1AF7C60B6DDA}"/>
            </c:ext>
          </c:extLst>
        </c:ser>
        <c:dLbls>
          <c:showLegendKey val="0"/>
          <c:showVal val="0"/>
          <c:showCatName val="0"/>
          <c:showSerName val="0"/>
          <c:showPercent val="0"/>
          <c:showBubbleSize val="0"/>
        </c:dLbls>
        <c:marker val="1"/>
        <c:smooth val="0"/>
        <c:axId val="925037056"/>
        <c:axId val="688315712"/>
      </c:lineChart>
      <c:catAx>
        <c:axId val="925037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88315712"/>
        <c:crosses val="autoZero"/>
        <c:auto val="1"/>
        <c:lblAlgn val="ctr"/>
        <c:lblOffset val="100"/>
        <c:noMultiLvlLbl val="0"/>
      </c:catAx>
      <c:valAx>
        <c:axId val="688315712"/>
        <c:scaling>
          <c:orientation val="minMax"/>
          <c:max val="1.3"/>
          <c:min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GB"/>
                  <a:t>Out-of-hospital Visit Rate Index </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925037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solidFill>
        <a:srgbClr val="000000"/>
      </a:solidFill>
    </a:ln>
    <a:effectLst/>
  </c:spPr>
  <c:txPr>
    <a:bodyPr/>
    <a:lstStyle/>
    <a:p>
      <a:pPr>
        <a:defRPr>
          <a:solidFill>
            <a:sysClr val="windowText" lastClr="000000"/>
          </a:solidFill>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lumMod val="50000"/>
                  </a:schemeClr>
                </a:solidFill>
                <a:latin typeface="+mn-lt"/>
                <a:ea typeface="+mn-ea"/>
                <a:cs typeface="+mn-cs"/>
              </a:defRPr>
            </a:pPr>
            <a:r>
              <a:rPr lang="en-US" dirty="0"/>
              <a:t>Mental Health Admissions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lumMod val="50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Sheet1!$A$7</c:f>
              <c:strCache>
                <c:ptCount val="1"/>
                <c:pt idx="0">
                  <c:v>Bipolar Mood Disorder</c:v>
                </c:pt>
              </c:strCache>
            </c:strRef>
          </c:tx>
          <c:spPr>
            <a:solidFill>
              <a:schemeClr val="accent1"/>
            </a:solidFill>
            <a:ln>
              <a:noFill/>
            </a:ln>
            <a:effectLst/>
          </c:spPr>
          <c:invertIfNegative val="0"/>
          <c:cat>
            <c:strRef>
              <c:f>Sheet1!$B$5:$AP$5</c:f>
              <c:strCache>
                <c:ptCount val="39"/>
                <c:pt idx="0">
                  <c:v>              </c:v>
                </c:pt>
                <c:pt idx="1">
                  <c:v>            January</c:v>
                </c:pt>
                <c:pt idx="4">
                  <c:v>              </c:v>
                </c:pt>
                <c:pt idx="5">
                  <c:v>     February</c:v>
                </c:pt>
                <c:pt idx="8">
                  <c:v>              </c:v>
                </c:pt>
                <c:pt idx="9">
                  <c:v>             March</c:v>
                </c:pt>
                <c:pt idx="12">
                  <c:v>              </c:v>
                </c:pt>
                <c:pt idx="13">
                  <c:v>             April</c:v>
                </c:pt>
                <c:pt idx="16">
                  <c:v>              </c:v>
                </c:pt>
                <c:pt idx="17">
                  <c:v>             May</c:v>
                </c:pt>
                <c:pt idx="20">
                  <c:v>June</c:v>
                </c:pt>
                <c:pt idx="23">
                  <c:v>July</c:v>
                </c:pt>
                <c:pt idx="26">
                  <c:v>August</c:v>
                </c:pt>
                <c:pt idx="29">
                  <c:v>September</c:v>
                </c:pt>
                <c:pt idx="32">
                  <c:v>October</c:v>
                </c:pt>
                <c:pt idx="35">
                  <c:v>November</c:v>
                </c:pt>
                <c:pt idx="38">
                  <c:v>December</c:v>
                </c:pt>
              </c:strCache>
              <c:extLst/>
            </c:strRef>
          </c:cat>
          <c:val>
            <c:numRef>
              <c:f>Sheet1!$B$7:$AP$7</c:f>
              <c:numCache>
                <c:formatCode>General</c:formatCode>
                <c:ptCount val="41"/>
                <c:pt idx="0">
                  <c:v>43</c:v>
                </c:pt>
                <c:pt idx="1">
                  <c:v>46</c:v>
                </c:pt>
                <c:pt idx="2">
                  <c:v>30</c:v>
                </c:pt>
                <c:pt idx="3">
                  <c:v>35</c:v>
                </c:pt>
                <c:pt idx="4">
                  <c:v>34</c:v>
                </c:pt>
                <c:pt idx="5">
                  <c:v>32</c:v>
                </c:pt>
                <c:pt idx="6">
                  <c:v>25</c:v>
                </c:pt>
                <c:pt idx="7">
                  <c:v>25</c:v>
                </c:pt>
                <c:pt idx="8">
                  <c:v>23</c:v>
                </c:pt>
                <c:pt idx="9">
                  <c:v>42</c:v>
                </c:pt>
                <c:pt idx="10">
                  <c:v>38</c:v>
                </c:pt>
                <c:pt idx="11">
                  <c:v>30</c:v>
                </c:pt>
                <c:pt idx="12">
                  <c:v>44</c:v>
                </c:pt>
                <c:pt idx="13">
                  <c:v>14</c:v>
                </c:pt>
                <c:pt idx="14">
                  <c:v>23</c:v>
                </c:pt>
                <c:pt idx="15">
                  <c:v>35</c:v>
                </c:pt>
                <c:pt idx="16">
                  <c:v>38</c:v>
                </c:pt>
                <c:pt idx="17">
                  <c:v>9</c:v>
                </c:pt>
                <c:pt idx="18">
                  <c:v>23</c:v>
                </c:pt>
                <c:pt idx="19">
                  <c:v>24</c:v>
                </c:pt>
                <c:pt idx="20">
                  <c:v>23</c:v>
                </c:pt>
                <c:pt idx="21">
                  <c:v>27</c:v>
                </c:pt>
                <c:pt idx="22">
                  <c:v>24</c:v>
                </c:pt>
                <c:pt idx="23">
                  <c:v>15</c:v>
                </c:pt>
                <c:pt idx="24">
                  <c:v>29</c:v>
                </c:pt>
                <c:pt idx="25">
                  <c:v>28</c:v>
                </c:pt>
                <c:pt idx="26">
                  <c:v>20</c:v>
                </c:pt>
                <c:pt idx="27">
                  <c:v>26</c:v>
                </c:pt>
                <c:pt idx="28">
                  <c:v>25</c:v>
                </c:pt>
                <c:pt idx="29">
                  <c:v>23</c:v>
                </c:pt>
                <c:pt idx="30">
                  <c:v>30</c:v>
                </c:pt>
                <c:pt idx="31">
                  <c:v>33</c:v>
                </c:pt>
                <c:pt idx="32">
                  <c:v>26</c:v>
                </c:pt>
                <c:pt idx="33">
                  <c:v>23</c:v>
                </c:pt>
                <c:pt idx="34">
                  <c:v>11</c:v>
                </c:pt>
                <c:pt idx="35">
                  <c:v>11</c:v>
                </c:pt>
                <c:pt idx="36">
                  <c:v>23</c:v>
                </c:pt>
                <c:pt idx="37">
                  <c:v>19</c:v>
                </c:pt>
                <c:pt idx="38">
                  <c:v>21</c:v>
                </c:pt>
                <c:pt idx="39">
                  <c:v>18</c:v>
                </c:pt>
                <c:pt idx="40">
                  <c:v>13</c:v>
                </c:pt>
              </c:numCache>
            </c:numRef>
          </c:val>
          <c:extLst>
            <c:ext xmlns:c16="http://schemas.microsoft.com/office/drawing/2014/chart" uri="{C3380CC4-5D6E-409C-BE32-E72D297353CC}">
              <c16:uniqueId val="{00000000-C0D3-4184-AFB3-19BB1A262A9B}"/>
            </c:ext>
          </c:extLst>
        </c:ser>
        <c:ser>
          <c:idx val="1"/>
          <c:order val="1"/>
          <c:tx>
            <c:strRef>
              <c:f>Sheet1!$A$8</c:f>
              <c:strCache>
                <c:ptCount val="1"/>
                <c:pt idx="0">
                  <c:v>Depression</c:v>
                </c:pt>
              </c:strCache>
            </c:strRef>
          </c:tx>
          <c:spPr>
            <a:solidFill>
              <a:schemeClr val="accent2"/>
            </a:solidFill>
            <a:ln>
              <a:noFill/>
            </a:ln>
            <a:effectLst/>
          </c:spPr>
          <c:invertIfNegative val="0"/>
          <c:cat>
            <c:strRef>
              <c:f>Sheet1!$B$5:$AP$5</c:f>
              <c:strCache>
                <c:ptCount val="39"/>
                <c:pt idx="0">
                  <c:v>              </c:v>
                </c:pt>
                <c:pt idx="1">
                  <c:v>            January</c:v>
                </c:pt>
                <c:pt idx="4">
                  <c:v>              </c:v>
                </c:pt>
                <c:pt idx="5">
                  <c:v>     February</c:v>
                </c:pt>
                <c:pt idx="8">
                  <c:v>              </c:v>
                </c:pt>
                <c:pt idx="9">
                  <c:v>             March</c:v>
                </c:pt>
                <c:pt idx="12">
                  <c:v>              </c:v>
                </c:pt>
                <c:pt idx="13">
                  <c:v>             April</c:v>
                </c:pt>
                <c:pt idx="16">
                  <c:v>              </c:v>
                </c:pt>
                <c:pt idx="17">
                  <c:v>             May</c:v>
                </c:pt>
                <c:pt idx="20">
                  <c:v>June</c:v>
                </c:pt>
                <c:pt idx="23">
                  <c:v>July</c:v>
                </c:pt>
                <c:pt idx="26">
                  <c:v>August</c:v>
                </c:pt>
                <c:pt idx="29">
                  <c:v>September</c:v>
                </c:pt>
                <c:pt idx="32">
                  <c:v>October</c:v>
                </c:pt>
                <c:pt idx="35">
                  <c:v>November</c:v>
                </c:pt>
                <c:pt idx="38">
                  <c:v>December</c:v>
                </c:pt>
              </c:strCache>
              <c:extLst/>
            </c:strRef>
          </c:cat>
          <c:val>
            <c:numRef>
              <c:f>Sheet1!$B$8:$AP$8</c:f>
              <c:numCache>
                <c:formatCode>General</c:formatCode>
                <c:ptCount val="41"/>
                <c:pt idx="0">
                  <c:v>114</c:v>
                </c:pt>
                <c:pt idx="1">
                  <c:v>87</c:v>
                </c:pt>
                <c:pt idx="2">
                  <c:v>70</c:v>
                </c:pt>
                <c:pt idx="3">
                  <c:v>101</c:v>
                </c:pt>
                <c:pt idx="4">
                  <c:v>102</c:v>
                </c:pt>
                <c:pt idx="5">
                  <c:v>105</c:v>
                </c:pt>
                <c:pt idx="6">
                  <c:v>69</c:v>
                </c:pt>
                <c:pt idx="7">
                  <c:v>71</c:v>
                </c:pt>
                <c:pt idx="8">
                  <c:v>70</c:v>
                </c:pt>
                <c:pt idx="9">
                  <c:v>83</c:v>
                </c:pt>
                <c:pt idx="10">
                  <c:v>86</c:v>
                </c:pt>
                <c:pt idx="11">
                  <c:v>94</c:v>
                </c:pt>
                <c:pt idx="12">
                  <c:v>97</c:v>
                </c:pt>
                <c:pt idx="13">
                  <c:v>40</c:v>
                </c:pt>
                <c:pt idx="14">
                  <c:v>73</c:v>
                </c:pt>
                <c:pt idx="15">
                  <c:v>79</c:v>
                </c:pt>
                <c:pt idx="16">
                  <c:v>91</c:v>
                </c:pt>
                <c:pt idx="17">
                  <c:v>46</c:v>
                </c:pt>
                <c:pt idx="18">
                  <c:v>82</c:v>
                </c:pt>
                <c:pt idx="19">
                  <c:v>105</c:v>
                </c:pt>
                <c:pt idx="20">
                  <c:v>57</c:v>
                </c:pt>
                <c:pt idx="21">
                  <c:v>65</c:v>
                </c:pt>
                <c:pt idx="22">
                  <c:v>121</c:v>
                </c:pt>
                <c:pt idx="23">
                  <c:v>54</c:v>
                </c:pt>
                <c:pt idx="24">
                  <c:v>55</c:v>
                </c:pt>
                <c:pt idx="25">
                  <c:v>95</c:v>
                </c:pt>
                <c:pt idx="26">
                  <c:v>71</c:v>
                </c:pt>
                <c:pt idx="27">
                  <c:v>67</c:v>
                </c:pt>
                <c:pt idx="28">
                  <c:v>74</c:v>
                </c:pt>
                <c:pt idx="29">
                  <c:v>81</c:v>
                </c:pt>
                <c:pt idx="30">
                  <c:v>90</c:v>
                </c:pt>
                <c:pt idx="31">
                  <c:v>88</c:v>
                </c:pt>
                <c:pt idx="32">
                  <c:v>82</c:v>
                </c:pt>
                <c:pt idx="33">
                  <c:v>72</c:v>
                </c:pt>
                <c:pt idx="34">
                  <c:v>90</c:v>
                </c:pt>
                <c:pt idx="35">
                  <c:v>90</c:v>
                </c:pt>
                <c:pt idx="36">
                  <c:v>82</c:v>
                </c:pt>
                <c:pt idx="37">
                  <c:v>93</c:v>
                </c:pt>
                <c:pt idx="38">
                  <c:v>43</c:v>
                </c:pt>
                <c:pt idx="39">
                  <c:v>47</c:v>
                </c:pt>
                <c:pt idx="40">
                  <c:v>44</c:v>
                </c:pt>
              </c:numCache>
            </c:numRef>
          </c:val>
          <c:extLst>
            <c:ext xmlns:c16="http://schemas.microsoft.com/office/drawing/2014/chart" uri="{C3380CC4-5D6E-409C-BE32-E72D297353CC}">
              <c16:uniqueId val="{00000001-C0D3-4184-AFB3-19BB1A262A9B}"/>
            </c:ext>
          </c:extLst>
        </c:ser>
        <c:ser>
          <c:idx val="2"/>
          <c:order val="2"/>
          <c:tx>
            <c:strRef>
              <c:f>Sheet1!$A$9</c:f>
              <c:strCache>
                <c:ptCount val="1"/>
                <c:pt idx="0">
                  <c:v>Schizophrenia</c:v>
                </c:pt>
              </c:strCache>
            </c:strRef>
          </c:tx>
          <c:spPr>
            <a:solidFill>
              <a:schemeClr val="accent3"/>
            </a:solidFill>
            <a:ln>
              <a:noFill/>
            </a:ln>
            <a:effectLst/>
          </c:spPr>
          <c:invertIfNegative val="0"/>
          <c:cat>
            <c:strRef>
              <c:f>Sheet1!$B$5:$AP$5</c:f>
              <c:strCache>
                <c:ptCount val="39"/>
                <c:pt idx="0">
                  <c:v>              </c:v>
                </c:pt>
                <c:pt idx="1">
                  <c:v>            January</c:v>
                </c:pt>
                <c:pt idx="4">
                  <c:v>              </c:v>
                </c:pt>
                <c:pt idx="5">
                  <c:v>     February</c:v>
                </c:pt>
                <c:pt idx="8">
                  <c:v>              </c:v>
                </c:pt>
                <c:pt idx="9">
                  <c:v>             March</c:v>
                </c:pt>
                <c:pt idx="12">
                  <c:v>              </c:v>
                </c:pt>
                <c:pt idx="13">
                  <c:v>             April</c:v>
                </c:pt>
                <c:pt idx="16">
                  <c:v>              </c:v>
                </c:pt>
                <c:pt idx="17">
                  <c:v>             May</c:v>
                </c:pt>
                <c:pt idx="20">
                  <c:v>June</c:v>
                </c:pt>
                <c:pt idx="23">
                  <c:v>July</c:v>
                </c:pt>
                <c:pt idx="26">
                  <c:v>August</c:v>
                </c:pt>
                <c:pt idx="29">
                  <c:v>September</c:v>
                </c:pt>
                <c:pt idx="32">
                  <c:v>October</c:v>
                </c:pt>
                <c:pt idx="35">
                  <c:v>November</c:v>
                </c:pt>
                <c:pt idx="38">
                  <c:v>December</c:v>
                </c:pt>
              </c:strCache>
              <c:extLst/>
            </c:strRef>
          </c:cat>
          <c:val>
            <c:numRef>
              <c:f>Sheet1!$B$9:$AP$9</c:f>
              <c:numCache>
                <c:formatCode>General</c:formatCode>
                <c:ptCount val="41"/>
                <c:pt idx="0">
                  <c:v>3</c:v>
                </c:pt>
                <c:pt idx="1">
                  <c:v>2</c:v>
                </c:pt>
                <c:pt idx="2">
                  <c:v>3</c:v>
                </c:pt>
                <c:pt idx="3">
                  <c:v>3</c:v>
                </c:pt>
                <c:pt idx="4">
                  <c:v>4</c:v>
                </c:pt>
                <c:pt idx="5">
                  <c:v>4</c:v>
                </c:pt>
                <c:pt idx="6">
                  <c:v>3</c:v>
                </c:pt>
                <c:pt idx="7">
                  <c:v>3</c:v>
                </c:pt>
                <c:pt idx="8">
                  <c:v>6</c:v>
                </c:pt>
                <c:pt idx="9">
                  <c:v>1</c:v>
                </c:pt>
                <c:pt idx="10">
                  <c:v>4</c:v>
                </c:pt>
                <c:pt idx="11">
                  <c:v>4</c:v>
                </c:pt>
                <c:pt idx="12">
                  <c:v>7</c:v>
                </c:pt>
                <c:pt idx="14">
                  <c:v>6</c:v>
                </c:pt>
                <c:pt idx="15">
                  <c:v>1</c:v>
                </c:pt>
                <c:pt idx="18">
                  <c:v>1</c:v>
                </c:pt>
                <c:pt idx="19">
                  <c:v>1</c:v>
                </c:pt>
                <c:pt idx="20">
                  <c:v>2</c:v>
                </c:pt>
                <c:pt idx="21">
                  <c:v>1</c:v>
                </c:pt>
                <c:pt idx="22">
                  <c:v>1</c:v>
                </c:pt>
                <c:pt idx="23">
                  <c:v>1</c:v>
                </c:pt>
                <c:pt idx="24">
                  <c:v>4</c:v>
                </c:pt>
                <c:pt idx="25">
                  <c:v>2</c:v>
                </c:pt>
                <c:pt idx="26">
                  <c:v>2</c:v>
                </c:pt>
                <c:pt idx="27">
                  <c:v>1</c:v>
                </c:pt>
                <c:pt idx="28">
                  <c:v>2</c:v>
                </c:pt>
                <c:pt idx="29">
                  <c:v>1</c:v>
                </c:pt>
                <c:pt idx="30">
                  <c:v>5</c:v>
                </c:pt>
                <c:pt idx="31">
                  <c:v>2</c:v>
                </c:pt>
                <c:pt idx="32">
                  <c:v>3</c:v>
                </c:pt>
                <c:pt idx="33">
                  <c:v>2</c:v>
                </c:pt>
                <c:pt idx="36">
                  <c:v>1</c:v>
                </c:pt>
                <c:pt idx="37">
                  <c:v>5</c:v>
                </c:pt>
                <c:pt idx="38">
                  <c:v>1</c:v>
                </c:pt>
                <c:pt idx="39">
                  <c:v>1</c:v>
                </c:pt>
                <c:pt idx="40">
                  <c:v>2</c:v>
                </c:pt>
              </c:numCache>
            </c:numRef>
          </c:val>
          <c:extLst>
            <c:ext xmlns:c16="http://schemas.microsoft.com/office/drawing/2014/chart" uri="{C3380CC4-5D6E-409C-BE32-E72D297353CC}">
              <c16:uniqueId val="{00000002-C0D3-4184-AFB3-19BB1A262A9B}"/>
            </c:ext>
          </c:extLst>
        </c:ser>
        <c:ser>
          <c:idx val="3"/>
          <c:order val="3"/>
          <c:tx>
            <c:strRef>
              <c:f>Sheet1!$A$10</c:f>
              <c:strCache>
                <c:ptCount val="1"/>
                <c:pt idx="0">
                  <c:v>Other</c:v>
                </c:pt>
              </c:strCache>
            </c:strRef>
          </c:tx>
          <c:spPr>
            <a:solidFill>
              <a:schemeClr val="accent4"/>
            </a:solidFill>
            <a:ln>
              <a:noFill/>
            </a:ln>
            <a:effectLst/>
          </c:spPr>
          <c:invertIfNegative val="0"/>
          <c:cat>
            <c:strRef>
              <c:f>Sheet1!$B$5:$AP$5</c:f>
              <c:strCache>
                <c:ptCount val="39"/>
                <c:pt idx="0">
                  <c:v>              </c:v>
                </c:pt>
                <c:pt idx="1">
                  <c:v>            January</c:v>
                </c:pt>
                <c:pt idx="4">
                  <c:v>              </c:v>
                </c:pt>
                <c:pt idx="5">
                  <c:v>     February</c:v>
                </c:pt>
                <c:pt idx="8">
                  <c:v>              </c:v>
                </c:pt>
                <c:pt idx="9">
                  <c:v>             March</c:v>
                </c:pt>
                <c:pt idx="12">
                  <c:v>              </c:v>
                </c:pt>
                <c:pt idx="13">
                  <c:v>             April</c:v>
                </c:pt>
                <c:pt idx="16">
                  <c:v>              </c:v>
                </c:pt>
                <c:pt idx="17">
                  <c:v>             May</c:v>
                </c:pt>
                <c:pt idx="20">
                  <c:v>June</c:v>
                </c:pt>
                <c:pt idx="23">
                  <c:v>July</c:v>
                </c:pt>
                <c:pt idx="26">
                  <c:v>August</c:v>
                </c:pt>
                <c:pt idx="29">
                  <c:v>September</c:v>
                </c:pt>
                <c:pt idx="32">
                  <c:v>October</c:v>
                </c:pt>
                <c:pt idx="35">
                  <c:v>November</c:v>
                </c:pt>
                <c:pt idx="38">
                  <c:v>December</c:v>
                </c:pt>
              </c:strCache>
              <c:extLst/>
            </c:strRef>
          </c:cat>
          <c:val>
            <c:numRef>
              <c:f>Sheet1!$B$10:$AP$10</c:f>
              <c:numCache>
                <c:formatCode>General</c:formatCode>
                <c:ptCount val="41"/>
                <c:pt idx="0">
                  <c:v>8</c:v>
                </c:pt>
                <c:pt idx="1">
                  <c:v>8</c:v>
                </c:pt>
                <c:pt idx="2">
                  <c:v>5</c:v>
                </c:pt>
                <c:pt idx="3">
                  <c:v>8</c:v>
                </c:pt>
                <c:pt idx="4">
                  <c:v>10</c:v>
                </c:pt>
                <c:pt idx="5">
                  <c:v>9</c:v>
                </c:pt>
                <c:pt idx="6">
                  <c:v>5</c:v>
                </c:pt>
                <c:pt idx="7">
                  <c:v>14</c:v>
                </c:pt>
                <c:pt idx="8">
                  <c:v>8</c:v>
                </c:pt>
                <c:pt idx="9">
                  <c:v>10</c:v>
                </c:pt>
                <c:pt idx="10">
                  <c:v>9</c:v>
                </c:pt>
                <c:pt idx="11">
                  <c:v>6</c:v>
                </c:pt>
                <c:pt idx="12">
                  <c:v>6</c:v>
                </c:pt>
                <c:pt idx="13">
                  <c:v>6</c:v>
                </c:pt>
                <c:pt idx="14">
                  <c:v>11</c:v>
                </c:pt>
                <c:pt idx="15">
                  <c:v>11</c:v>
                </c:pt>
                <c:pt idx="16">
                  <c:v>6</c:v>
                </c:pt>
                <c:pt idx="17">
                  <c:v>2</c:v>
                </c:pt>
                <c:pt idx="18">
                  <c:v>5</c:v>
                </c:pt>
                <c:pt idx="19">
                  <c:v>11</c:v>
                </c:pt>
                <c:pt idx="20">
                  <c:v>6</c:v>
                </c:pt>
                <c:pt idx="21">
                  <c:v>7</c:v>
                </c:pt>
                <c:pt idx="22">
                  <c:v>8</c:v>
                </c:pt>
                <c:pt idx="23">
                  <c:v>4</c:v>
                </c:pt>
                <c:pt idx="24">
                  <c:v>7</c:v>
                </c:pt>
                <c:pt idx="25">
                  <c:v>10</c:v>
                </c:pt>
                <c:pt idx="26">
                  <c:v>2</c:v>
                </c:pt>
                <c:pt idx="27">
                  <c:v>10</c:v>
                </c:pt>
                <c:pt idx="28">
                  <c:v>10</c:v>
                </c:pt>
                <c:pt idx="29">
                  <c:v>3</c:v>
                </c:pt>
                <c:pt idx="30">
                  <c:v>7</c:v>
                </c:pt>
                <c:pt idx="31">
                  <c:v>9</c:v>
                </c:pt>
                <c:pt idx="32">
                  <c:v>5</c:v>
                </c:pt>
                <c:pt idx="33">
                  <c:v>14</c:v>
                </c:pt>
                <c:pt idx="34">
                  <c:v>31</c:v>
                </c:pt>
                <c:pt idx="35">
                  <c:v>31</c:v>
                </c:pt>
                <c:pt idx="36">
                  <c:v>9</c:v>
                </c:pt>
                <c:pt idx="37">
                  <c:v>8</c:v>
                </c:pt>
                <c:pt idx="38">
                  <c:v>11</c:v>
                </c:pt>
                <c:pt idx="39">
                  <c:v>12</c:v>
                </c:pt>
                <c:pt idx="40">
                  <c:v>5</c:v>
                </c:pt>
              </c:numCache>
            </c:numRef>
          </c:val>
          <c:extLst>
            <c:ext xmlns:c16="http://schemas.microsoft.com/office/drawing/2014/chart" uri="{C3380CC4-5D6E-409C-BE32-E72D297353CC}">
              <c16:uniqueId val="{00000003-C0D3-4184-AFB3-19BB1A262A9B}"/>
            </c:ext>
          </c:extLst>
        </c:ser>
        <c:ser>
          <c:idx val="4"/>
          <c:order val="4"/>
          <c:tx>
            <c:strRef>
              <c:f>Sheet1!$A$11</c:f>
              <c:strCache>
                <c:ptCount val="1"/>
                <c:pt idx="0">
                  <c:v>Grand Total</c:v>
                </c:pt>
              </c:strCache>
            </c:strRef>
          </c:tx>
          <c:spPr>
            <a:solidFill>
              <a:schemeClr val="accent5"/>
            </a:solidFill>
            <a:ln>
              <a:noFill/>
            </a:ln>
            <a:effectLst/>
          </c:spPr>
          <c:invertIfNegative val="0"/>
          <c:cat>
            <c:strRef>
              <c:f>Sheet1!$B$5:$AP$5</c:f>
              <c:strCache>
                <c:ptCount val="39"/>
                <c:pt idx="0">
                  <c:v>              </c:v>
                </c:pt>
                <c:pt idx="1">
                  <c:v>            January</c:v>
                </c:pt>
                <c:pt idx="4">
                  <c:v>              </c:v>
                </c:pt>
                <c:pt idx="5">
                  <c:v>     February</c:v>
                </c:pt>
                <c:pt idx="8">
                  <c:v>              </c:v>
                </c:pt>
                <c:pt idx="9">
                  <c:v>             March</c:v>
                </c:pt>
                <c:pt idx="12">
                  <c:v>              </c:v>
                </c:pt>
                <c:pt idx="13">
                  <c:v>             April</c:v>
                </c:pt>
                <c:pt idx="16">
                  <c:v>              </c:v>
                </c:pt>
                <c:pt idx="17">
                  <c:v>             May</c:v>
                </c:pt>
                <c:pt idx="20">
                  <c:v>June</c:v>
                </c:pt>
                <c:pt idx="23">
                  <c:v>July</c:v>
                </c:pt>
                <c:pt idx="26">
                  <c:v>August</c:v>
                </c:pt>
                <c:pt idx="29">
                  <c:v>September</c:v>
                </c:pt>
                <c:pt idx="32">
                  <c:v>October</c:v>
                </c:pt>
                <c:pt idx="35">
                  <c:v>November</c:v>
                </c:pt>
                <c:pt idx="38">
                  <c:v>December</c:v>
                </c:pt>
              </c:strCache>
              <c:extLst/>
            </c:strRef>
          </c:cat>
          <c:val>
            <c:numRef>
              <c:f>Sheet1!$B$11:$AP$11</c:f>
              <c:numCache>
                <c:formatCode>General</c:formatCode>
                <c:ptCount val="41"/>
                <c:pt idx="0">
                  <c:v>168</c:v>
                </c:pt>
                <c:pt idx="1">
                  <c:v>143</c:v>
                </c:pt>
                <c:pt idx="2">
                  <c:v>108</c:v>
                </c:pt>
                <c:pt idx="3">
                  <c:v>147</c:v>
                </c:pt>
                <c:pt idx="4">
                  <c:v>150</c:v>
                </c:pt>
                <c:pt idx="5">
                  <c:v>150</c:v>
                </c:pt>
                <c:pt idx="6">
                  <c:v>102</c:v>
                </c:pt>
                <c:pt idx="7">
                  <c:v>113</c:v>
                </c:pt>
                <c:pt idx="8">
                  <c:v>107</c:v>
                </c:pt>
                <c:pt idx="9">
                  <c:v>136</c:v>
                </c:pt>
                <c:pt idx="10">
                  <c:v>137</c:v>
                </c:pt>
                <c:pt idx="11">
                  <c:v>134</c:v>
                </c:pt>
                <c:pt idx="12">
                  <c:v>154</c:v>
                </c:pt>
                <c:pt idx="13">
                  <c:v>60</c:v>
                </c:pt>
                <c:pt idx="14">
                  <c:v>113</c:v>
                </c:pt>
                <c:pt idx="15">
                  <c:v>126</c:v>
                </c:pt>
                <c:pt idx="16">
                  <c:v>135</c:v>
                </c:pt>
                <c:pt idx="17">
                  <c:v>57</c:v>
                </c:pt>
                <c:pt idx="18">
                  <c:v>111</c:v>
                </c:pt>
                <c:pt idx="19">
                  <c:v>141</c:v>
                </c:pt>
                <c:pt idx="20">
                  <c:v>88</c:v>
                </c:pt>
                <c:pt idx="21">
                  <c:v>100</c:v>
                </c:pt>
                <c:pt idx="22">
                  <c:v>154</c:v>
                </c:pt>
                <c:pt idx="23">
                  <c:v>74</c:v>
                </c:pt>
                <c:pt idx="24">
                  <c:v>95</c:v>
                </c:pt>
                <c:pt idx="25">
                  <c:v>135</c:v>
                </c:pt>
                <c:pt idx="26">
                  <c:v>95</c:v>
                </c:pt>
                <c:pt idx="27">
                  <c:v>104</c:v>
                </c:pt>
                <c:pt idx="28">
                  <c:v>111</c:v>
                </c:pt>
                <c:pt idx="29">
                  <c:v>108</c:v>
                </c:pt>
                <c:pt idx="30">
                  <c:v>132</c:v>
                </c:pt>
                <c:pt idx="31">
                  <c:v>132</c:v>
                </c:pt>
                <c:pt idx="32">
                  <c:v>116</c:v>
                </c:pt>
                <c:pt idx="33">
                  <c:v>111</c:v>
                </c:pt>
                <c:pt idx="34">
                  <c:v>132</c:v>
                </c:pt>
                <c:pt idx="35">
                  <c:v>132</c:v>
                </c:pt>
                <c:pt idx="36">
                  <c:v>115</c:v>
                </c:pt>
                <c:pt idx="37">
                  <c:v>125</c:v>
                </c:pt>
                <c:pt idx="38">
                  <c:v>76</c:v>
                </c:pt>
                <c:pt idx="39">
                  <c:v>78</c:v>
                </c:pt>
                <c:pt idx="40">
                  <c:v>64</c:v>
                </c:pt>
              </c:numCache>
            </c:numRef>
          </c:val>
          <c:extLst>
            <c:ext xmlns:c16="http://schemas.microsoft.com/office/drawing/2014/chart" uri="{C3380CC4-5D6E-409C-BE32-E72D297353CC}">
              <c16:uniqueId val="{00000004-C0D3-4184-AFB3-19BB1A262A9B}"/>
            </c:ext>
          </c:extLst>
        </c:ser>
        <c:dLbls>
          <c:showLegendKey val="0"/>
          <c:showVal val="0"/>
          <c:showCatName val="0"/>
          <c:showSerName val="0"/>
          <c:showPercent val="0"/>
          <c:showBubbleSize val="0"/>
        </c:dLbls>
        <c:gapWidth val="150"/>
        <c:overlap val="100"/>
        <c:axId val="218245247"/>
        <c:axId val="218238175"/>
      </c:barChart>
      <c:catAx>
        <c:axId val="218245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en-US"/>
          </a:p>
        </c:txPr>
        <c:crossAx val="218238175"/>
        <c:crosses val="autoZero"/>
        <c:auto val="1"/>
        <c:lblAlgn val="ctr"/>
        <c:lblOffset val="100"/>
        <c:noMultiLvlLbl val="0"/>
      </c:catAx>
      <c:valAx>
        <c:axId val="2182381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en-US"/>
          </a:p>
        </c:txPr>
        <c:crossAx val="2182452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lumMod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lumMod val="50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B2EFBB-0BCC-4A1D-9ED8-84B8867ABABE}" type="datetimeFigureOut">
              <a:rPr lang="en-IN" smtClean="0"/>
              <a:t>12-10-2022</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IN"/>
              <a:t>1</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03F371-8F35-4F90-9E77-40C93ED6257F}" type="slidenum">
              <a:rPr lang="en-IN" smtClean="0"/>
              <a:t>‹#›</a:t>
            </a:fld>
            <a:endParaRPr lang="en-IN"/>
          </a:p>
        </p:txBody>
      </p:sp>
    </p:spTree>
    <p:extLst>
      <p:ext uri="{BB962C8B-B14F-4D97-AF65-F5344CB8AC3E}">
        <p14:creationId xmlns:p14="http://schemas.microsoft.com/office/powerpoint/2010/main" val="344621781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D32B5A-112C-4AE6-875C-0ED6994DC26A}" type="datetimeFigureOut">
              <a:rPr lang="en-US" smtClean="0"/>
              <a:pPr/>
              <a:t>10/12/2022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a:t>1</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63E7AC-6455-4A0F-B654-220C7D7B7B8D}" type="slidenum">
              <a:rPr lang="en-US" smtClean="0"/>
              <a:pPr/>
              <a:t>‹#›</a:t>
            </a:fld>
            <a:endParaRPr lang="en-US"/>
          </a:p>
        </p:txBody>
      </p:sp>
    </p:spTree>
    <p:extLst>
      <p:ext uri="{BB962C8B-B14F-4D97-AF65-F5344CB8AC3E}">
        <p14:creationId xmlns:p14="http://schemas.microsoft.com/office/powerpoint/2010/main" val="173576444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2</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3428349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32</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464566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638868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6963E7AC-6455-4A0F-B654-220C7D7B7B8D}" type="slidenum">
              <a:rPr lang="en-US" smtClean="0"/>
              <a:pPr/>
              <a:t>41</a:t>
            </a:fld>
            <a:endParaRPr lang="en-US"/>
          </a:p>
        </p:txBody>
      </p:sp>
      <p:sp>
        <p:nvSpPr>
          <p:cNvPr id="5" name="Footer Placeholder 4"/>
          <p:cNvSpPr>
            <a:spLocks noGrp="1"/>
          </p:cNvSpPr>
          <p:nvPr>
            <p:ph type="ftr" sz="quarter" idx="11"/>
          </p:nvPr>
        </p:nvSpPr>
        <p:spPr/>
        <p:txBody>
          <a:bodyPr/>
          <a:lstStyle/>
          <a:p>
            <a:r>
              <a:rPr lang="en-US"/>
              <a:t>1</a:t>
            </a:r>
          </a:p>
        </p:txBody>
      </p:sp>
    </p:spTree>
    <p:extLst>
      <p:ext uri="{BB962C8B-B14F-4D97-AF65-F5344CB8AC3E}">
        <p14:creationId xmlns:p14="http://schemas.microsoft.com/office/powerpoint/2010/main" val="1277094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63E7AC-6455-4A0F-B654-220C7D7B7B8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1</a:t>
            </a:r>
          </a:p>
        </p:txBody>
      </p:sp>
    </p:spTree>
    <p:extLst>
      <p:ext uri="{BB962C8B-B14F-4D97-AF65-F5344CB8AC3E}">
        <p14:creationId xmlns:p14="http://schemas.microsoft.com/office/powerpoint/2010/main" val="3738551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Testing rates are reducing.</a:t>
            </a:r>
          </a:p>
        </p:txBody>
      </p:sp>
      <p:sp>
        <p:nvSpPr>
          <p:cNvPr id="4" name="Slide Number Placeholder 3"/>
          <p:cNvSpPr>
            <a:spLocks noGrp="1"/>
          </p:cNvSpPr>
          <p:nvPr>
            <p:ph type="sldNum" sz="quarter" idx="5"/>
          </p:nvPr>
        </p:nvSpPr>
        <p:spPr/>
        <p:txBody>
          <a:bodyPr/>
          <a:lstStyle/>
          <a:p>
            <a:fld id="{643AC5FF-7299-4144-8A2B-0711AA2285D9}" type="slidenum">
              <a:rPr lang="en-US" smtClean="0"/>
              <a:t>6</a:t>
            </a:fld>
            <a:endParaRPr lang="en-US"/>
          </a:p>
        </p:txBody>
      </p:sp>
    </p:spTree>
    <p:extLst>
      <p:ext uri="{BB962C8B-B14F-4D97-AF65-F5344CB8AC3E}">
        <p14:creationId xmlns:p14="http://schemas.microsoft.com/office/powerpoint/2010/main" val="49495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log scales – jumps from lower base look bigger, but also take into account that spread is related to base)</a:t>
            </a:r>
          </a:p>
          <a:p>
            <a:r>
              <a:rPr lang="en-US" dirty="0"/>
              <a:t>Hospital admission increased over past month or so</a:t>
            </a:r>
          </a:p>
          <a:p>
            <a:r>
              <a:rPr lang="en-US" dirty="0"/>
              <a:t>Hospital deaths increased over past two weeks or so</a:t>
            </a:r>
          </a:p>
        </p:txBody>
      </p:sp>
      <p:sp>
        <p:nvSpPr>
          <p:cNvPr id="4" name="Slide Number Placeholder 3"/>
          <p:cNvSpPr>
            <a:spLocks noGrp="1"/>
          </p:cNvSpPr>
          <p:nvPr>
            <p:ph type="sldNum" sz="quarter" idx="5"/>
          </p:nvPr>
        </p:nvSpPr>
        <p:spPr/>
        <p:txBody>
          <a:bodyPr/>
          <a:lstStyle/>
          <a:p>
            <a:fld id="{643AC5FF-7299-4144-8A2B-0711AA2285D9}" type="slidenum">
              <a:rPr lang="en-US" smtClean="0"/>
              <a:t>7</a:t>
            </a:fld>
            <a:endParaRPr lang="en-US"/>
          </a:p>
        </p:txBody>
      </p:sp>
    </p:spTree>
    <p:extLst>
      <p:ext uri="{BB962C8B-B14F-4D97-AF65-F5344CB8AC3E}">
        <p14:creationId xmlns:p14="http://schemas.microsoft.com/office/powerpoint/2010/main" val="2759270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There has been a slight increase in basic vaccine coverage over the past few months.</a:t>
            </a:r>
          </a:p>
          <a:p>
            <a:r>
              <a:rPr lang="en-ZA" dirty="0"/>
              <a:t>The Boosted percentage has more than doubled, but is still on a low base with between 6 and 12% of the population having received a booster dose.</a:t>
            </a:r>
          </a:p>
        </p:txBody>
      </p:sp>
      <p:sp>
        <p:nvSpPr>
          <p:cNvPr id="4" name="Slide Number Placeholder 3"/>
          <p:cNvSpPr>
            <a:spLocks noGrp="1"/>
          </p:cNvSpPr>
          <p:nvPr>
            <p:ph type="sldNum" sz="quarter" idx="5"/>
          </p:nvPr>
        </p:nvSpPr>
        <p:spPr/>
        <p:txBody>
          <a:bodyPr/>
          <a:lstStyle/>
          <a:p>
            <a:fld id="{643AC5FF-7299-4144-8A2B-0711AA2285D9}" type="slidenum">
              <a:rPr lang="en-US" smtClean="0"/>
              <a:t>8</a:t>
            </a:fld>
            <a:endParaRPr lang="en-US"/>
          </a:p>
        </p:txBody>
      </p:sp>
    </p:spTree>
    <p:extLst>
      <p:ext uri="{BB962C8B-B14F-4D97-AF65-F5344CB8AC3E}">
        <p14:creationId xmlns:p14="http://schemas.microsoft.com/office/powerpoint/2010/main" val="2054714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Larger proportions of unvaccinated people in hospital than in general population</a:t>
            </a:r>
          </a:p>
          <a:p>
            <a:r>
              <a:rPr lang="en-ZA" dirty="0"/>
              <a:t>But correlation not necessarily causation (Could vaccinated people just be protecting themselves better in general? Probably both.)</a:t>
            </a:r>
          </a:p>
        </p:txBody>
      </p:sp>
      <p:sp>
        <p:nvSpPr>
          <p:cNvPr id="4" name="Slide Number Placeholder 3"/>
          <p:cNvSpPr>
            <a:spLocks noGrp="1"/>
          </p:cNvSpPr>
          <p:nvPr>
            <p:ph type="sldNum" sz="quarter" idx="5"/>
          </p:nvPr>
        </p:nvSpPr>
        <p:spPr/>
        <p:txBody>
          <a:bodyPr/>
          <a:lstStyle/>
          <a:p>
            <a:fld id="{643AC5FF-7299-4144-8A2B-0711AA2285D9}" type="slidenum">
              <a:rPr lang="en-US" smtClean="0"/>
              <a:t>9</a:t>
            </a:fld>
            <a:endParaRPr lang="en-US"/>
          </a:p>
        </p:txBody>
      </p:sp>
    </p:spTree>
    <p:extLst>
      <p:ext uri="{BB962C8B-B14F-4D97-AF65-F5344CB8AC3E}">
        <p14:creationId xmlns:p14="http://schemas.microsoft.com/office/powerpoint/2010/main" val="1229705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Show 2019 dotted line first</a:t>
            </a:r>
          </a:p>
          <a:p>
            <a:r>
              <a:rPr lang="en-US"/>
              <a:t>Orange</a:t>
            </a:r>
          </a:p>
          <a:p>
            <a:r>
              <a:rPr lang="en-US"/>
              <a:t>Grey</a:t>
            </a:r>
          </a:p>
          <a:p>
            <a:r>
              <a:rPr lang="en-US"/>
              <a:t>Actual admission rate index</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3AC5FF-7299-4144-8A2B-0711AA2285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9059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3AC5FF-7299-4144-8A2B-0711AA2285D9}" type="slidenum">
              <a:rPr lang="en-US" smtClean="0"/>
              <a:t>14</a:t>
            </a:fld>
            <a:endParaRPr lang="en-US"/>
          </a:p>
        </p:txBody>
      </p:sp>
    </p:spTree>
    <p:extLst>
      <p:ext uri="{BB962C8B-B14F-4D97-AF65-F5344CB8AC3E}">
        <p14:creationId xmlns:p14="http://schemas.microsoft.com/office/powerpoint/2010/main" val="1248459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10 drugs driving the increase in oncology medicine from 2017 – 2021 represents 27.5% of total oncology medicine claims in 2021, while it only represented 1.3% of the oncology medicine claims in 2017</a:t>
            </a:r>
          </a:p>
          <a:p>
            <a:r>
              <a:rPr lang="en-US" dirty="0"/>
              <a:t>The top 10 drugs driving the increase in oncology medicine from 2017 – 2022 represents 29.4% of total oncology medicine claims in 2022 YTD, while it only represented 3.2% of the oncology medicine claims in 2017</a:t>
            </a:r>
          </a:p>
          <a:p>
            <a:endParaRPr lang="en-US" dirty="0"/>
          </a:p>
        </p:txBody>
      </p:sp>
      <p:sp>
        <p:nvSpPr>
          <p:cNvPr id="4" name="Slide Number Placeholder 3"/>
          <p:cNvSpPr>
            <a:spLocks noGrp="1"/>
          </p:cNvSpPr>
          <p:nvPr>
            <p:ph type="sldNum" sz="quarter" idx="5"/>
          </p:nvPr>
        </p:nvSpPr>
        <p:spPr/>
        <p:txBody>
          <a:bodyPr/>
          <a:lstStyle/>
          <a:p>
            <a:fld id="{643AC5FF-7299-4144-8A2B-0711AA2285D9}" type="slidenum">
              <a:rPr lang="en-US" smtClean="0"/>
              <a:t>23</a:t>
            </a:fld>
            <a:endParaRPr lang="en-US"/>
          </a:p>
        </p:txBody>
      </p:sp>
    </p:spTree>
    <p:extLst>
      <p:ext uri="{BB962C8B-B14F-4D97-AF65-F5344CB8AC3E}">
        <p14:creationId xmlns:p14="http://schemas.microsoft.com/office/powerpoint/2010/main" val="2223956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279DE1F-5E27-4B45-9D15-005F28CE4332}" type="slidenum">
              <a:rPr lang="en-GB"/>
              <a:pPr>
                <a:defRPr/>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6321966-726A-4E9E-9E02-D49DCD2200A8}" type="slidenum">
              <a:rPr lang="en-GB"/>
              <a:pPr>
                <a:defRPr/>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FA6E245-2043-4183-82FC-0A7BD6A0EBFD}" type="slidenum">
              <a:rPr lang="en-GB"/>
              <a:pPr>
                <a:defRPr/>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ln/>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3A73AEE-D506-4373-89E6-5210E2A754A0}" type="slidenum">
              <a:rPr lang="en-GB"/>
              <a:pPr>
                <a:defRPr/>
              </a:pPr>
              <a:t>‹#›</a:t>
            </a:fld>
            <a:endParaRPr lang="en-GB" dirty="0"/>
          </a:p>
        </p:txBody>
      </p:sp>
      <p:grpSp>
        <p:nvGrpSpPr>
          <p:cNvPr id="8" name="Group 10"/>
          <p:cNvGrpSpPr/>
          <p:nvPr userDrawn="1"/>
        </p:nvGrpSpPr>
        <p:grpSpPr>
          <a:xfrm>
            <a:off x="359371" y="228600"/>
            <a:ext cx="11832629" cy="1284827"/>
            <a:chOff x="269528" y="5496973"/>
            <a:chExt cx="8874472" cy="1284827"/>
          </a:xfrm>
        </p:grpSpPr>
        <p:pic>
          <p:nvPicPr>
            <p:cNvPr id="9" name="Picture 2"/>
            <p:cNvPicPr>
              <a:picLocks noChangeAspect="1" noChangeArrowheads="1"/>
            </p:cNvPicPr>
            <p:nvPr/>
          </p:nvPicPr>
          <p:blipFill>
            <a:blip r:embed="rId2" cstate="print"/>
            <a:srcRect/>
            <a:stretch>
              <a:fillRect/>
            </a:stretch>
          </p:blipFill>
          <p:spPr bwMode="auto">
            <a:xfrm>
              <a:off x="269528" y="5496973"/>
              <a:ext cx="1483072" cy="1284827"/>
            </a:xfrm>
            <a:prstGeom prst="rect">
              <a:avLst/>
            </a:prstGeom>
            <a:noFill/>
            <a:ln w="9525">
              <a:noFill/>
              <a:miter lim="800000"/>
              <a:headEnd/>
              <a:tailEnd/>
            </a:ln>
          </p:spPr>
        </p:pic>
        <p:sp>
          <p:nvSpPr>
            <p:cNvPr id="10" name="Rectangle 5"/>
            <p:cNvSpPr>
              <a:spLocks noChangeArrowheads="1"/>
            </p:cNvSpPr>
            <p:nvPr/>
          </p:nvSpPr>
          <p:spPr bwMode="auto">
            <a:xfrm rot="10800000" flipV="1">
              <a:off x="1752600" y="5820488"/>
              <a:ext cx="7391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rgbClr val="1F497D"/>
                  </a:solidFill>
                  <a:effectLst/>
                  <a:latin typeface="Bahamas" pitchFamily="34" charset="0"/>
                  <a:cs typeface="Times New Roman" pitchFamily="18" charset="0"/>
                </a:rPr>
                <a:t>Institute of Actuaries of India</a:t>
              </a:r>
              <a:endParaRPr kumimoji="0" lang="en-US" sz="4000" b="1" i="0" u="none" strike="noStrike" cap="none" normalizeH="0" baseline="0" dirty="0">
                <a:ln>
                  <a:noFill/>
                </a:ln>
                <a:solidFill>
                  <a:schemeClr val="tx1"/>
                </a:solidFill>
                <a:effectLst/>
                <a:latin typeface="Bahamas" pitchFamily="34" charset="0"/>
                <a:cs typeface="Times New Roman" pitchFamily="18" charset="0"/>
              </a:endParaRPr>
            </a:p>
          </p:txBody>
        </p:sp>
      </p:grpSp>
      <p:sp>
        <p:nvSpPr>
          <p:cNvPr id="11" name="Rectangle 10"/>
          <p:cNvSpPr/>
          <p:nvPr userDrawn="1"/>
        </p:nvSpPr>
        <p:spPr>
          <a:xfrm>
            <a:off x="0" y="2743201"/>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Title</a:t>
            </a:r>
          </a:p>
        </p:txBody>
      </p:sp>
      <p:sp>
        <p:nvSpPr>
          <p:cNvPr id="12" name="Rectangle 11"/>
          <p:cNvSpPr/>
          <p:nvPr userDrawn="1"/>
        </p:nvSpPr>
        <p:spPr>
          <a:xfrm>
            <a:off x="0" y="3733800"/>
            <a:ext cx="12192000" cy="830997"/>
          </a:xfrm>
          <a:prstGeom prst="rect">
            <a:avLst/>
          </a:prstGeom>
        </p:spPr>
        <p:txBody>
          <a:bodyPr wrap="square">
            <a:spAutoFit/>
          </a:bodyPr>
          <a:lstStyle/>
          <a:p>
            <a:pPr algn="ctr">
              <a:buNone/>
            </a:pPr>
            <a:r>
              <a:rPr lang="en-US" sz="4800" b="1" dirty="0">
                <a:latin typeface="Garamond" pitchFamily="18" charset="0"/>
                <a:ea typeface="Verdana" pitchFamily="34" charset="0"/>
                <a:cs typeface="Verdana" pitchFamily="34" charset="0"/>
              </a:rPr>
              <a:t>By</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EF8FD5A-4369-451A-AE4B-9EB0FD82F618}" type="slidenum">
              <a:rPr lang="en-GB"/>
              <a:pPr>
                <a:defRPr/>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629C963-6CA3-4910-ACAB-89103C5891B0}" type="slidenum">
              <a:rPr lang="en-GB"/>
              <a:pPr>
                <a:defRPr/>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E06A8D4B-9D41-A549-A914-D24B08190D96}"/>
              </a:ext>
            </a:extLst>
          </p:cNvPr>
          <p:cNvSpPr>
            <a:spLocks noGrp="1"/>
          </p:cNvSpPr>
          <p:nvPr>
            <p:ph type="body" sz="quarter" idx="20" hasCustomPrompt="1"/>
          </p:nvPr>
        </p:nvSpPr>
        <p:spPr>
          <a:xfrm>
            <a:off x="891655" y="945035"/>
            <a:ext cx="10445084" cy="5605891"/>
          </a:xfrm>
        </p:spPr>
        <p:txBody>
          <a:bodyPr/>
          <a:lstStyle>
            <a:lvl1pPr marL="0" indent="0">
              <a:spcBef>
                <a:spcPts val="0"/>
              </a:spcBef>
              <a:buFontTx/>
              <a:buNone/>
              <a:defRPr b="0">
                <a:solidFill>
                  <a:schemeClr val="tx1"/>
                </a:solidFill>
              </a:defRPr>
            </a:lvl1pPr>
            <a:lvl2pPr marL="370408" indent="0">
              <a:buFontTx/>
              <a:buNone/>
              <a:defRPr b="1">
                <a:solidFill>
                  <a:schemeClr val="bg2"/>
                </a:solidFill>
              </a:defRPr>
            </a:lvl2pPr>
            <a:lvl3pPr marL="609585" indent="0">
              <a:buFontTx/>
              <a:buNone/>
              <a:defRPr b="1">
                <a:solidFill>
                  <a:schemeClr val="bg2"/>
                </a:solidFill>
              </a:defRPr>
            </a:lvl3pPr>
            <a:lvl4pPr marL="848763" indent="0">
              <a:buFontTx/>
              <a:buNone/>
              <a:defRPr b="1">
                <a:solidFill>
                  <a:schemeClr val="bg2"/>
                </a:solidFill>
              </a:defRPr>
            </a:lvl4pPr>
            <a:lvl5pPr marL="1087939" indent="0">
              <a:buFontTx/>
              <a:buNone/>
              <a:defRPr b="1">
                <a:solidFill>
                  <a:schemeClr val="bg2"/>
                </a:solidFill>
              </a:defRPr>
            </a:lvl5pPr>
          </a:lstStyle>
          <a:p>
            <a:pPr lvl="0"/>
            <a:r>
              <a:rPr lang="en-US" dirty="0"/>
              <a:t>Add text</a:t>
            </a:r>
            <a:endParaRPr lang="en-ZA" dirty="0"/>
          </a:p>
        </p:txBody>
      </p:sp>
      <p:sp>
        <p:nvSpPr>
          <p:cNvPr id="12" name="Title 1">
            <a:extLst>
              <a:ext uri="{FF2B5EF4-FFF2-40B4-BE49-F238E27FC236}">
                <a16:creationId xmlns:a16="http://schemas.microsoft.com/office/drawing/2014/main" id="{809DEA9A-AD29-7145-9063-B9F94DA95200}"/>
              </a:ext>
            </a:extLst>
          </p:cNvPr>
          <p:cNvSpPr>
            <a:spLocks noGrp="1"/>
          </p:cNvSpPr>
          <p:nvPr>
            <p:ph type="title" hasCustomPrompt="1"/>
          </p:nvPr>
        </p:nvSpPr>
        <p:spPr>
          <a:xfrm>
            <a:off x="870855" y="252868"/>
            <a:ext cx="10465884" cy="457197"/>
          </a:xfrm>
        </p:spPr>
        <p:txBody>
          <a:bodyPr/>
          <a:lstStyle>
            <a:lvl1pPr>
              <a:defRPr/>
            </a:lvl1pPr>
          </a:lstStyle>
          <a:p>
            <a:r>
              <a:rPr lang="en-US" dirty="0"/>
              <a:t>Add title</a:t>
            </a:r>
          </a:p>
        </p:txBody>
      </p:sp>
    </p:spTree>
    <p:extLst>
      <p:ext uri="{BB962C8B-B14F-4D97-AF65-F5344CB8AC3E}">
        <p14:creationId xmlns:p14="http://schemas.microsoft.com/office/powerpoint/2010/main" val="2312242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ED4F29EB-79D9-2A4B-8B63-ADC0547FCE58}"/>
              </a:ext>
            </a:extLst>
          </p:cNvPr>
          <p:cNvSpPr>
            <a:spLocks noGrp="1"/>
          </p:cNvSpPr>
          <p:nvPr>
            <p:ph type="title"/>
          </p:nvPr>
        </p:nvSpPr>
        <p:spPr>
          <a:xfrm>
            <a:off x="353311" y="252868"/>
            <a:ext cx="10342941" cy="457197"/>
          </a:xfrm>
          <a:prstGeom prst="rect">
            <a:avLst/>
          </a:prstGeom>
        </p:spPr>
        <p:txBody>
          <a:bodyPr rtlCol="0">
            <a:noAutofit/>
          </a:bodyPr>
          <a:lstStyle>
            <a:lvl1pPr>
              <a:defRPr sz="3600" b="1">
                <a:solidFill>
                  <a:srgbClr val="E11B22"/>
                </a:solidFill>
              </a:defRPr>
            </a:lvl1pPr>
          </a:lstStyle>
          <a:p>
            <a:pPr lvl="0"/>
            <a:r>
              <a:rPr lang="en-US" dirty="0"/>
              <a:t>Add title</a:t>
            </a:r>
          </a:p>
        </p:txBody>
      </p:sp>
      <p:pic>
        <p:nvPicPr>
          <p:cNvPr id="8" name="Picture 5">
            <a:extLst>
              <a:ext uri="{FF2B5EF4-FFF2-40B4-BE49-F238E27FC236}">
                <a16:creationId xmlns:a16="http://schemas.microsoft.com/office/drawing/2014/main" id="{46B6F5C3-4D20-9D49-B2DD-B8438FC320C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t="-12280" r="-21054"/>
          <a:stretch>
            <a:fillRect/>
          </a:stretch>
        </p:blipFill>
        <p:spPr bwMode="auto">
          <a:xfrm>
            <a:off x="11214102" y="0"/>
            <a:ext cx="977900" cy="9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a:extLst>
              <a:ext uri="{FF2B5EF4-FFF2-40B4-BE49-F238E27FC236}">
                <a16:creationId xmlns:a16="http://schemas.microsoft.com/office/drawing/2014/main" id="{A5DBCC4C-EFC2-134C-A6FC-A8EEA008B8D7}"/>
              </a:ext>
            </a:extLst>
          </p:cNvPr>
          <p:cNvSpPr>
            <a:spLocks noGrp="1"/>
          </p:cNvSpPr>
          <p:nvPr>
            <p:ph idx="1"/>
          </p:nvPr>
        </p:nvSpPr>
        <p:spPr>
          <a:xfrm>
            <a:off x="353311" y="908053"/>
            <a:ext cx="11734803" cy="5710463"/>
          </a:xfrm>
          <a:prstGeom prst="rect">
            <a:avLst/>
          </a:prstGeom>
        </p:spPr>
        <p:txBody>
          <a:bodyPr vert="horz" lIns="68577" tIns="34289" rIns="68577" bIns="34289" rtlCol="0">
            <a:normAutofit/>
          </a:bodyPr>
          <a:lstStyle>
            <a:lvl1pPr>
              <a:defRPr sz="2000">
                <a:solidFill>
                  <a:schemeClr val="tx1">
                    <a:lumMod val="65000"/>
                    <a:lumOff val="35000"/>
                  </a:schemeClr>
                </a:solidFill>
                <a:latin typeface="+mj-lt"/>
                <a:cs typeface="Arial" panose="020B0604020202020204" pitchFamily="34" charset="0"/>
              </a:defRPr>
            </a:lvl1pPr>
            <a:lvl2pPr>
              <a:defRPr sz="2000">
                <a:solidFill>
                  <a:schemeClr val="tx1">
                    <a:lumMod val="65000"/>
                    <a:lumOff val="35000"/>
                  </a:schemeClr>
                </a:solidFill>
                <a:latin typeface="+mj-lt"/>
                <a:cs typeface="Arial" panose="020B0604020202020204" pitchFamily="34" charset="0"/>
              </a:defRPr>
            </a:lvl2pPr>
            <a:lvl3pPr>
              <a:defRPr sz="2000">
                <a:solidFill>
                  <a:schemeClr val="tx1">
                    <a:lumMod val="65000"/>
                    <a:lumOff val="35000"/>
                  </a:schemeClr>
                </a:solidFill>
                <a:latin typeface="+mj-lt"/>
                <a:cs typeface="Arial" panose="020B0604020202020204" pitchFamily="34" charset="0"/>
              </a:defRPr>
            </a:lvl3pPr>
            <a:lvl4pPr>
              <a:defRPr sz="2000">
                <a:solidFill>
                  <a:schemeClr val="tx1">
                    <a:lumMod val="65000"/>
                    <a:lumOff val="35000"/>
                  </a:schemeClr>
                </a:solidFill>
                <a:latin typeface="+mj-lt"/>
                <a:cs typeface="Arial" panose="020B0604020202020204" pitchFamily="34" charset="0"/>
              </a:defRPr>
            </a:lvl4pPr>
            <a:lvl5pPr>
              <a:defRPr sz="2000">
                <a:solidFill>
                  <a:schemeClr val="tx1">
                    <a:lumMod val="65000"/>
                    <a:lumOff val="35000"/>
                  </a:schemeClr>
                </a:solidFill>
                <a:latin typeface="+mj-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9745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t="-15000" b="-15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B118C919-524D-4AE6-802D-F6FBC61D86F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72" r:id="rId7"/>
    <p:sldLayoutId id="2147483674" r:id="rId8"/>
    <p:sldLayoutId id="2147483675" r:id="rId9"/>
  </p:sldLayoutIdLst>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8.xml"/><Relationship Id="rId5" Type="http://schemas.openxmlformats.org/officeDocument/2006/relationships/chart" Target="../charts/chart14.xml"/><Relationship Id="rId4" Type="http://schemas.openxmlformats.org/officeDocument/2006/relationships/chart" Target="../charts/char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www.mckinsey.com/~/media/mckinsey/industries/healthcare%20systems%20and%20services/our%20insights/insights%20on%20utilization%20of%20behavioral%20healt" TargetMode="External"/><Relationship Id="rId5" Type="http://schemas.openxmlformats.org/officeDocument/2006/relationships/hyperlink" Target="https://files.asprtracie.hhs.gov/documents/covid-19-healthcare-delivery-impacts.pdf"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5600" y="3503068"/>
            <a:ext cx="1588491" cy="1600200"/>
          </a:xfrm>
          <a:prstGeom prst="rect">
            <a:avLst/>
          </a:prstGeom>
        </p:spPr>
      </p:pic>
      <p:sp>
        <p:nvSpPr>
          <p:cNvPr id="4" name="Rectangle 150"/>
          <p:cNvSpPr txBox="1">
            <a:spLocks noChangeArrowheads="1"/>
          </p:cNvSpPr>
          <p:nvPr/>
        </p:nvSpPr>
        <p:spPr>
          <a:xfrm>
            <a:off x="1703387" y="3503068"/>
            <a:ext cx="4392613"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endParaRPr lang="es-ES" altLang="en-US" sz="3600" b="1" kern="0" dirty="0">
              <a:solidFill>
                <a:schemeClr val="tx1"/>
              </a:solidFill>
            </a:endParaRPr>
          </a:p>
        </p:txBody>
      </p:sp>
      <p:sp>
        <p:nvSpPr>
          <p:cNvPr id="5" name="Rectangle 168"/>
          <p:cNvSpPr>
            <a:spLocks noChangeArrowheads="1"/>
          </p:cNvSpPr>
          <p:nvPr/>
        </p:nvSpPr>
        <p:spPr bwMode="auto">
          <a:xfrm>
            <a:off x="2057400" y="4150768"/>
            <a:ext cx="5184775" cy="23262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n-US" altLang="en-US" sz="1800" b="1" dirty="0">
                <a:solidFill>
                  <a:schemeClr val="tx1"/>
                </a:solidFill>
              </a:rPr>
              <a:t>Dr Shayhana Ganesh ( MD, MBA, PhD)</a:t>
            </a:r>
          </a:p>
          <a:p>
            <a:pPr algn="l"/>
            <a:r>
              <a:rPr lang="en-US" altLang="en-US" sz="1800" b="1" dirty="0">
                <a:solidFill>
                  <a:schemeClr val="tx1"/>
                </a:solidFill>
              </a:rPr>
              <a:t>Head : Health Risk Management</a:t>
            </a:r>
          </a:p>
          <a:p>
            <a:pPr algn="l"/>
            <a:r>
              <a:rPr lang="en-US" altLang="en-US" sz="1800" b="1" dirty="0">
                <a:solidFill>
                  <a:schemeClr val="tx1"/>
                </a:solidFill>
              </a:rPr>
              <a:t>Aditya Birla Health Insurance</a:t>
            </a:r>
          </a:p>
          <a:p>
            <a:pPr algn="l"/>
            <a:r>
              <a:rPr lang="en-US" altLang="en-US" sz="1800" b="1" dirty="0">
                <a:solidFill>
                  <a:schemeClr val="tx1"/>
                </a:solidFill>
              </a:rPr>
              <a:t>Mumbai, India</a:t>
            </a:r>
          </a:p>
          <a:p>
            <a:pPr algn="l"/>
            <a:r>
              <a:rPr lang="en-US" altLang="en-US" sz="1800" b="1" dirty="0">
                <a:solidFill>
                  <a:schemeClr val="tx1"/>
                </a:solidFill>
              </a:rPr>
              <a:t>12 October 2022</a:t>
            </a:r>
            <a:br>
              <a:rPr lang="en-US" altLang="en-US" sz="1800" b="1" dirty="0">
                <a:solidFill>
                  <a:schemeClr val="tx1"/>
                </a:solidFill>
              </a:rPr>
            </a:br>
            <a:br>
              <a:rPr lang="en-US" altLang="en-US" sz="1800" b="1" dirty="0">
                <a:solidFill>
                  <a:schemeClr val="tx1"/>
                </a:solidFill>
              </a:rPr>
            </a:br>
            <a:endParaRPr lang="es-ES" altLang="en-US" sz="1800" b="1" dirty="0">
              <a:solidFill>
                <a:schemeClr val="tx1"/>
              </a:solidFill>
            </a:endParaRPr>
          </a:p>
        </p:txBody>
      </p:sp>
      <p:sp>
        <p:nvSpPr>
          <p:cNvPr id="6" name="Rectangle 150"/>
          <p:cNvSpPr txBox="1">
            <a:spLocks noChangeArrowheads="1"/>
          </p:cNvSpPr>
          <p:nvPr/>
        </p:nvSpPr>
        <p:spPr>
          <a:xfrm>
            <a:off x="1774826" y="1333500"/>
            <a:ext cx="9121774" cy="647700"/>
          </a:xfrm>
          <a:prstGeom prst="rect">
            <a:avLst/>
          </a:prstGeom>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s-UY" altLang="en-US" sz="3600" b="1" kern="0" dirty="0">
                <a:solidFill>
                  <a:schemeClr val="bg1"/>
                </a:solidFill>
              </a:rPr>
              <a:t>Institute of Actuaries India</a:t>
            </a:r>
          </a:p>
          <a:p>
            <a:pPr algn="l"/>
            <a:r>
              <a:rPr lang="es-UY" altLang="en-US" sz="3600" b="1" kern="0" dirty="0">
                <a:solidFill>
                  <a:schemeClr val="bg1"/>
                </a:solidFill>
              </a:rPr>
              <a:t>Mumbai  </a:t>
            </a:r>
          </a:p>
          <a:p>
            <a:pPr algn="l"/>
            <a:r>
              <a:rPr lang="es-UY" altLang="en-US" sz="3600" b="1" kern="0" dirty="0">
                <a:solidFill>
                  <a:schemeClr val="bg1"/>
                </a:solidFill>
              </a:rPr>
              <a:t>13 October 2022</a:t>
            </a:r>
            <a:endParaRPr lang="es-ES" altLang="en-US" sz="3600" b="1" kern="0" dirty="0">
              <a:solidFill>
                <a:schemeClr val="bg1"/>
              </a:solidFill>
            </a:endParaRPr>
          </a:p>
        </p:txBody>
      </p:sp>
      <p:sp>
        <p:nvSpPr>
          <p:cNvPr id="8" name="Title 7">
            <a:extLst>
              <a:ext uri="{FF2B5EF4-FFF2-40B4-BE49-F238E27FC236}">
                <a16:creationId xmlns:a16="http://schemas.microsoft.com/office/drawing/2014/main" id="{F26F77A2-26AE-8931-EFBF-404B7A92A9A0}"/>
              </a:ext>
            </a:extLst>
          </p:cNvPr>
          <p:cNvSpPr>
            <a:spLocks noGrp="1"/>
          </p:cNvSpPr>
          <p:nvPr>
            <p:ph type="ctrTitle"/>
          </p:nvPr>
        </p:nvSpPr>
        <p:spPr>
          <a:xfrm>
            <a:off x="2057399" y="2033043"/>
            <a:ext cx="9459913" cy="1470025"/>
          </a:xfrm>
          <a:ln>
            <a:solidFill>
              <a:schemeClr val="tx1"/>
            </a:solidFill>
          </a:ln>
        </p:spPr>
        <p:txBody>
          <a:bodyPr/>
          <a:lstStyle/>
          <a:p>
            <a:r>
              <a:rPr lang="en-US" dirty="0"/>
              <a:t>The Post Covid Emerging Disease Trends</a:t>
            </a:r>
          </a:p>
        </p:txBody>
      </p:sp>
    </p:spTree>
    <p:extLst>
      <p:ext uri="{BB962C8B-B14F-4D97-AF65-F5344CB8AC3E}">
        <p14:creationId xmlns:p14="http://schemas.microsoft.com/office/powerpoint/2010/main" val="243043856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See the source image">
            <a:extLst>
              <a:ext uri="{FF2B5EF4-FFF2-40B4-BE49-F238E27FC236}">
                <a16:creationId xmlns:a16="http://schemas.microsoft.com/office/drawing/2014/main" id="{1678693D-B2B2-247E-DDF5-5977C9C453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709863"/>
            <a:ext cx="3273425" cy="2657475"/>
          </a:xfrm>
          <a:prstGeom prst="rect">
            <a:avLst/>
          </a:prstGeom>
          <a:extLst>
            <a:ext uri="{909E8E84-426E-40DD-AFC4-6F175D3DCCD1}">
              <a14:hiddenFill xmlns:a14="http://schemas.microsoft.com/office/drawing/2010/main">
                <a:solidFill>
                  <a:srgbClr val="FFFFFF"/>
                </a:solidFill>
              </a14:hiddenFill>
            </a:ext>
          </a:extLst>
        </p:spPr>
      </p:pic>
      <p:pic>
        <p:nvPicPr>
          <p:cNvPr id="4098" name="Picture 2" descr="Image result for claims">
            <a:extLst>
              <a:ext uri="{FF2B5EF4-FFF2-40B4-BE49-F238E27FC236}">
                <a16:creationId xmlns:a16="http://schemas.microsoft.com/office/drawing/2014/main" id="{810EE2A1-F386-6D20-1791-330C056ADB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263" y="2709863"/>
            <a:ext cx="2827338" cy="2657475"/>
          </a:xfrm>
          <a:prstGeom prst="rect">
            <a:avLst/>
          </a:prstGeom>
          <a:extLst>
            <a:ext uri="{909E8E84-426E-40DD-AFC4-6F175D3DCCD1}">
              <a14:hiddenFill xmlns:a14="http://schemas.microsoft.com/office/drawing/2010/main">
                <a:solidFill>
                  <a:srgbClr val="FFFFFF"/>
                </a:solidFill>
              </a14:hiddenFill>
            </a:ext>
          </a:extLst>
        </p:spPr>
      </p:pic>
      <p:pic>
        <p:nvPicPr>
          <p:cNvPr id="4102" name="Picture 6" descr="See the source image">
            <a:extLst>
              <a:ext uri="{FF2B5EF4-FFF2-40B4-BE49-F238E27FC236}">
                <a16:creationId xmlns:a16="http://schemas.microsoft.com/office/drawing/2014/main" id="{23E3EE43-29AB-D30B-775B-6C3CD80AE7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8038" y="2709863"/>
            <a:ext cx="4121150" cy="2657475"/>
          </a:xfrm>
          <a:prstGeom prst="rect">
            <a:avLst/>
          </a:prstGeom>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B7D5F10F-AB0D-A994-E098-F3A03D264AB4}"/>
              </a:ext>
            </a:extLst>
          </p:cNvPr>
          <p:cNvSpPr>
            <a:spLocks noGrp="1"/>
          </p:cNvSpPr>
          <p:nvPr>
            <p:ph type="title"/>
          </p:nvPr>
        </p:nvSpPr>
        <p:spPr>
          <a:xfrm>
            <a:off x="914400" y="609600"/>
            <a:ext cx="10363200" cy="1143000"/>
          </a:xfrm>
        </p:spPr>
        <p:style>
          <a:lnRef idx="2">
            <a:schemeClr val="dk1"/>
          </a:lnRef>
          <a:fillRef idx="1">
            <a:schemeClr val="lt1"/>
          </a:fillRef>
          <a:effectRef idx="0">
            <a:schemeClr val="dk1"/>
          </a:effectRef>
          <a:fontRef idx="minor">
            <a:schemeClr val="dk1"/>
          </a:fontRef>
        </p:style>
        <p:txBody>
          <a:bodyPr wrap="square" anchor="ctr">
            <a:normAutofit/>
          </a:bodyPr>
          <a:lstStyle/>
          <a:p>
            <a:pPr>
              <a:lnSpc>
                <a:spcPct val="90000"/>
              </a:lnSpc>
            </a:pPr>
            <a:r>
              <a:rPr lang="en-US" sz="3700">
                <a:solidFill>
                  <a:schemeClr val="tx2"/>
                </a:solidFill>
              </a:rPr>
              <a:t>The CLAIMS Impact of COVID </a:t>
            </a:r>
            <a:br>
              <a:rPr lang="en-US" sz="3700">
                <a:solidFill>
                  <a:schemeClr val="tx2"/>
                </a:solidFill>
              </a:rPr>
            </a:br>
            <a:endParaRPr lang="en-US" sz="3700">
              <a:solidFill>
                <a:schemeClr val="tx2"/>
              </a:solidFill>
            </a:endParaRPr>
          </a:p>
        </p:txBody>
      </p:sp>
    </p:spTree>
    <p:extLst>
      <p:ext uri="{BB962C8B-B14F-4D97-AF65-F5344CB8AC3E}">
        <p14:creationId xmlns:p14="http://schemas.microsoft.com/office/powerpoint/2010/main" val="175741374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118230-3206-474A-A71A-FA54D1C7CEF5}"/>
              </a:ext>
            </a:extLst>
          </p:cNvPr>
          <p:cNvSpPr/>
          <p:nvPr/>
        </p:nvSpPr>
        <p:spPr>
          <a:xfrm>
            <a:off x="3402843" y="1455762"/>
            <a:ext cx="773373" cy="390326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aphicFrame>
        <p:nvGraphicFramePr>
          <p:cNvPr id="6" name="Chart 5">
            <a:extLst>
              <a:ext uri="{FF2B5EF4-FFF2-40B4-BE49-F238E27FC236}">
                <a16:creationId xmlns:a16="http://schemas.microsoft.com/office/drawing/2014/main" id="{34387266-B00F-4E99-8110-5C26AAD95791}"/>
              </a:ext>
            </a:extLst>
          </p:cNvPr>
          <p:cNvGraphicFramePr>
            <a:graphicFrameLocks/>
          </p:cNvGraphicFramePr>
          <p:nvPr>
            <p:extLst>
              <p:ext uri="{D42A27DB-BD31-4B8C-83A1-F6EECF244321}">
                <p14:modId xmlns:p14="http://schemas.microsoft.com/office/powerpoint/2010/main" val="2745680458"/>
              </p:ext>
            </p:extLst>
          </p:nvPr>
        </p:nvGraphicFramePr>
        <p:xfrm>
          <a:off x="2362199" y="1143000"/>
          <a:ext cx="8974539"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1">
            <a:extLst>
              <a:ext uri="{FF2B5EF4-FFF2-40B4-BE49-F238E27FC236}">
                <a16:creationId xmlns:a16="http://schemas.microsoft.com/office/drawing/2014/main" id="{EEAC4781-44FC-49A9-B8BC-4628A3F243E8}"/>
              </a:ext>
            </a:extLst>
          </p:cNvPr>
          <p:cNvSpPr>
            <a:spLocks noGrp="1"/>
          </p:cNvSpPr>
          <p:nvPr>
            <p:ph type="title"/>
          </p:nvPr>
        </p:nvSpPr>
        <p:spPr>
          <a:xfrm>
            <a:off x="2362198" y="181758"/>
            <a:ext cx="8974539" cy="457197"/>
          </a:xfrm>
        </p:spPr>
        <p:style>
          <a:lnRef idx="2">
            <a:schemeClr val="dk1"/>
          </a:lnRef>
          <a:fillRef idx="1">
            <a:schemeClr val="lt1"/>
          </a:fillRef>
          <a:effectRef idx="0">
            <a:schemeClr val="dk1"/>
          </a:effectRef>
          <a:fontRef idx="minor">
            <a:schemeClr val="dk1"/>
          </a:fontRef>
        </p:style>
        <p:txBody>
          <a:bodyPr anchor="ctr">
            <a:noAutofit/>
          </a:bodyPr>
          <a:lstStyle/>
          <a:p>
            <a:pPr algn="l"/>
            <a:r>
              <a:rPr lang="en-ZA" sz="2400" b="1" dirty="0"/>
              <a:t>Hospital Admission Experience 2020</a:t>
            </a:r>
            <a:endParaRPr lang="en-US" sz="2400" b="1" dirty="0"/>
          </a:p>
        </p:txBody>
      </p:sp>
    </p:spTree>
    <p:extLst>
      <p:ext uri="{BB962C8B-B14F-4D97-AF65-F5344CB8AC3E}">
        <p14:creationId xmlns:p14="http://schemas.microsoft.com/office/powerpoint/2010/main" val="988674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CECCD9-C198-4F31-A6FC-4D748D1CBC44}"/>
              </a:ext>
            </a:extLst>
          </p:cNvPr>
          <p:cNvSpPr/>
          <p:nvPr/>
        </p:nvSpPr>
        <p:spPr>
          <a:xfrm>
            <a:off x="3307978" y="1506069"/>
            <a:ext cx="922828" cy="402582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aphicFrame>
        <p:nvGraphicFramePr>
          <p:cNvPr id="4" name="Chart 3">
            <a:extLst>
              <a:ext uri="{FF2B5EF4-FFF2-40B4-BE49-F238E27FC236}">
                <a16:creationId xmlns:a16="http://schemas.microsoft.com/office/drawing/2014/main" id="{E86B5C7A-2B3D-4AA2-9070-5B678D5FB5BC}"/>
              </a:ext>
            </a:extLst>
          </p:cNvPr>
          <p:cNvGraphicFramePr>
            <a:graphicFrameLocks/>
          </p:cNvGraphicFramePr>
          <p:nvPr>
            <p:extLst>
              <p:ext uri="{D42A27DB-BD31-4B8C-83A1-F6EECF244321}">
                <p14:modId xmlns:p14="http://schemas.microsoft.com/office/powerpoint/2010/main" val="1927241152"/>
              </p:ext>
            </p:extLst>
          </p:nvPr>
        </p:nvGraphicFramePr>
        <p:xfrm>
          <a:off x="2057400" y="1143001"/>
          <a:ext cx="9784961"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15" name="Title 1">
            <a:extLst>
              <a:ext uri="{FF2B5EF4-FFF2-40B4-BE49-F238E27FC236}">
                <a16:creationId xmlns:a16="http://schemas.microsoft.com/office/drawing/2014/main" id="{EEAC4781-44FC-49A9-B8BC-4628A3F243E8}"/>
              </a:ext>
            </a:extLst>
          </p:cNvPr>
          <p:cNvSpPr>
            <a:spLocks noGrp="1"/>
          </p:cNvSpPr>
          <p:nvPr>
            <p:ph type="title"/>
          </p:nvPr>
        </p:nvSpPr>
        <p:spPr>
          <a:xfrm>
            <a:off x="2057399" y="252868"/>
            <a:ext cx="9784961" cy="457197"/>
          </a:xfrm>
          <a:ln>
            <a:solidFill>
              <a:schemeClr val="tx1"/>
            </a:solidFill>
          </a:ln>
        </p:spPr>
        <p:style>
          <a:lnRef idx="2">
            <a:schemeClr val="dk1"/>
          </a:lnRef>
          <a:fillRef idx="1">
            <a:schemeClr val="lt1"/>
          </a:fillRef>
          <a:effectRef idx="0">
            <a:schemeClr val="dk1"/>
          </a:effectRef>
          <a:fontRef idx="minor">
            <a:schemeClr val="dk1"/>
          </a:fontRef>
        </p:style>
        <p:txBody>
          <a:bodyPr anchor="ctr">
            <a:noAutofit/>
          </a:bodyPr>
          <a:lstStyle/>
          <a:p>
            <a:pPr algn="l"/>
            <a:r>
              <a:rPr lang="en-ZA" sz="3200" b="1" dirty="0"/>
              <a:t>Claims experience – Out of hospital visit rate 2020</a:t>
            </a:r>
            <a:endParaRPr lang="en-US" sz="3200" b="1" dirty="0"/>
          </a:p>
        </p:txBody>
      </p:sp>
    </p:spTree>
    <p:extLst>
      <p:ext uri="{BB962C8B-B14F-4D97-AF65-F5344CB8AC3E}">
        <p14:creationId xmlns:p14="http://schemas.microsoft.com/office/powerpoint/2010/main" val="2156463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3A43A-2D3D-497F-8492-C3CF5C2D7557}"/>
              </a:ext>
            </a:extLst>
          </p:cNvPr>
          <p:cNvSpPr>
            <a:spLocks noGrp="1"/>
          </p:cNvSpPr>
          <p:nvPr>
            <p:ph type="title"/>
          </p:nvPr>
        </p:nvSpPr>
        <p:spPr>
          <a:xfrm>
            <a:off x="2344055" y="381000"/>
            <a:ext cx="9402171" cy="457197"/>
          </a:xfrm>
        </p:spPr>
        <p:style>
          <a:lnRef idx="2">
            <a:schemeClr val="dk1"/>
          </a:lnRef>
          <a:fillRef idx="1">
            <a:schemeClr val="lt1"/>
          </a:fillRef>
          <a:effectRef idx="0">
            <a:schemeClr val="dk1"/>
          </a:effectRef>
          <a:fontRef idx="minor">
            <a:schemeClr val="dk1"/>
          </a:fontRef>
        </p:style>
        <p:txBody>
          <a:bodyPr/>
          <a:lstStyle/>
          <a:p>
            <a:pPr algn="l"/>
            <a:r>
              <a:rPr lang="en-US" sz="2400" b="1" dirty="0"/>
              <a:t>Claims experience - Out of hospital visit rate 2021</a:t>
            </a:r>
            <a:endParaRPr lang="en-GB" sz="2400" b="1" dirty="0"/>
          </a:p>
        </p:txBody>
      </p:sp>
      <p:graphicFrame>
        <p:nvGraphicFramePr>
          <p:cNvPr id="6" name="Media Placeholder 5">
            <a:extLst>
              <a:ext uri="{FF2B5EF4-FFF2-40B4-BE49-F238E27FC236}">
                <a16:creationId xmlns:a16="http://schemas.microsoft.com/office/drawing/2014/main" id="{5B161174-9377-473F-959E-E19FEDDD80F6}"/>
              </a:ext>
            </a:extLst>
          </p:cNvPr>
          <p:cNvGraphicFramePr>
            <a:graphicFrameLocks noGrp="1"/>
          </p:cNvGraphicFramePr>
          <p:nvPr>
            <p:ph type="media" sz="quarter" idx="4294967295"/>
            <p:extLst>
              <p:ext uri="{D42A27DB-BD31-4B8C-83A1-F6EECF244321}">
                <p14:modId xmlns:p14="http://schemas.microsoft.com/office/powerpoint/2010/main" val="2598847456"/>
              </p:ext>
            </p:extLst>
          </p:nvPr>
        </p:nvGraphicFramePr>
        <p:xfrm>
          <a:off x="2362200" y="990601"/>
          <a:ext cx="940217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5304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3A43A-2D3D-497F-8492-C3CF5C2D7557}"/>
              </a:ext>
            </a:extLst>
          </p:cNvPr>
          <p:cNvSpPr>
            <a:spLocks noGrp="1"/>
          </p:cNvSpPr>
          <p:nvPr>
            <p:ph type="title"/>
          </p:nvPr>
        </p:nvSpPr>
        <p:spPr>
          <a:xfrm>
            <a:off x="2362199" y="252868"/>
            <a:ext cx="9402170" cy="457197"/>
          </a:xfrm>
        </p:spPr>
        <p:style>
          <a:lnRef idx="2">
            <a:schemeClr val="dk1"/>
          </a:lnRef>
          <a:fillRef idx="1">
            <a:schemeClr val="lt1"/>
          </a:fillRef>
          <a:effectRef idx="0">
            <a:schemeClr val="dk1"/>
          </a:effectRef>
          <a:fontRef idx="minor">
            <a:schemeClr val="dk1"/>
          </a:fontRef>
        </p:style>
        <p:txBody>
          <a:bodyPr/>
          <a:lstStyle/>
          <a:p>
            <a:pPr algn="l"/>
            <a:r>
              <a:rPr lang="en-US" sz="2400" b="1" dirty="0"/>
              <a:t>Claims experience – Out of hospital visit rate comparison</a:t>
            </a:r>
            <a:endParaRPr lang="en-GB" sz="2400" b="1" dirty="0"/>
          </a:p>
        </p:txBody>
      </p:sp>
      <p:graphicFrame>
        <p:nvGraphicFramePr>
          <p:cNvPr id="6" name="Media Placeholder 5">
            <a:extLst>
              <a:ext uri="{FF2B5EF4-FFF2-40B4-BE49-F238E27FC236}">
                <a16:creationId xmlns:a16="http://schemas.microsoft.com/office/drawing/2014/main" id="{5B161174-9377-473F-959E-E19FEDDD80F6}"/>
              </a:ext>
            </a:extLst>
          </p:cNvPr>
          <p:cNvGraphicFramePr>
            <a:graphicFrameLocks noGrp="1"/>
          </p:cNvGraphicFramePr>
          <p:nvPr>
            <p:ph type="media" sz="quarter" idx="4294967295"/>
            <p:extLst>
              <p:ext uri="{D42A27DB-BD31-4B8C-83A1-F6EECF244321}">
                <p14:modId xmlns:p14="http://schemas.microsoft.com/office/powerpoint/2010/main" val="2426541156"/>
              </p:ext>
            </p:extLst>
          </p:nvPr>
        </p:nvGraphicFramePr>
        <p:xfrm>
          <a:off x="2362200" y="990601"/>
          <a:ext cx="940217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8719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1DB60E5A-B731-F05A-3F38-1C2F53D33CDD}"/>
              </a:ext>
            </a:extLst>
          </p:cNvPr>
          <p:cNvSpPr txBox="1">
            <a:spLocks/>
          </p:cNvSpPr>
          <p:nvPr/>
        </p:nvSpPr>
        <p:spPr bwMode="auto">
          <a:xfrm>
            <a:off x="2087665" y="2324100"/>
            <a:ext cx="9957619" cy="1143000"/>
          </a:xfrm>
          <a:prstGeom prst="rect">
            <a:avLst/>
          </a:prstGeom>
          <a:noFill/>
          <a:ln w="9525">
            <a:solidFill>
              <a:schemeClr val="tx1"/>
            </a:solid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r>
              <a:rPr lang="en-US" sz="2800" i="1" kern="0" dirty="0">
                <a:solidFill>
                  <a:srgbClr val="FF0000"/>
                </a:solidFill>
              </a:rPr>
              <a:t>Not only hospitalizations were impacted</a:t>
            </a:r>
          </a:p>
        </p:txBody>
      </p:sp>
    </p:spTree>
    <p:extLst>
      <p:ext uri="{BB962C8B-B14F-4D97-AF65-F5344CB8AC3E}">
        <p14:creationId xmlns:p14="http://schemas.microsoft.com/office/powerpoint/2010/main" val="853647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6C27DF-C335-BC4A-1F00-82FC249B4E01}"/>
              </a:ext>
            </a:extLst>
          </p:cNvPr>
          <p:cNvSpPr>
            <a:spLocks noGrp="1"/>
          </p:cNvSpPr>
          <p:nvPr>
            <p:ph type="title"/>
          </p:nvPr>
        </p:nvSpPr>
        <p:spPr>
          <a:xfrm>
            <a:off x="2743200" y="2438400"/>
            <a:ext cx="8077200" cy="1524000"/>
          </a:xfrm>
        </p:spPr>
        <p:style>
          <a:lnRef idx="2">
            <a:schemeClr val="dk1"/>
          </a:lnRef>
          <a:fillRef idx="1">
            <a:schemeClr val="lt1"/>
          </a:fillRef>
          <a:effectRef idx="0">
            <a:schemeClr val="dk1"/>
          </a:effectRef>
          <a:fontRef idx="minor">
            <a:schemeClr val="dk1"/>
          </a:fontRef>
        </p:style>
        <p:txBody>
          <a:bodyPr/>
          <a:lstStyle/>
          <a:p>
            <a:pPr algn="ctr"/>
            <a:r>
              <a:rPr lang="en-US" dirty="0"/>
              <a:t>THE Mental health experience</a:t>
            </a:r>
          </a:p>
        </p:txBody>
      </p:sp>
      <p:pic>
        <p:nvPicPr>
          <p:cNvPr id="5122" name="Picture 2" descr="Image result for mental health">
            <a:extLst>
              <a:ext uri="{FF2B5EF4-FFF2-40B4-BE49-F238E27FC236}">
                <a16:creationId xmlns:a16="http://schemas.microsoft.com/office/drawing/2014/main" id="{565AF477-2837-5B9A-4D98-172CE0C349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724399"/>
            <a:ext cx="22479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ee the source image">
            <a:extLst>
              <a:ext uri="{FF2B5EF4-FFF2-40B4-BE49-F238E27FC236}">
                <a16:creationId xmlns:a16="http://schemas.microsoft.com/office/drawing/2014/main" id="{3C93D4AC-D157-CF0B-7F27-03F5DA5DB1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0649" y="4527548"/>
            <a:ext cx="3162302" cy="21082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mental health">
            <a:extLst>
              <a:ext uri="{FF2B5EF4-FFF2-40B4-BE49-F238E27FC236}">
                <a16:creationId xmlns:a16="http://schemas.microsoft.com/office/drawing/2014/main" id="{671BF941-9A1C-E4B9-0456-68ABD3E6ED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4724399"/>
            <a:ext cx="22479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61588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CBDA2D-4AA1-47F4-8818-1EF53604DFE8}"/>
              </a:ext>
            </a:extLst>
          </p:cNvPr>
          <p:cNvSpPr>
            <a:spLocks noGrp="1"/>
          </p:cNvSpPr>
          <p:nvPr>
            <p:ph type="title"/>
          </p:nvPr>
        </p:nvSpPr>
        <p:spPr>
          <a:xfrm>
            <a:off x="1981200" y="432621"/>
            <a:ext cx="9448800" cy="938979"/>
          </a:xfrm>
        </p:spPr>
        <p:style>
          <a:lnRef idx="2">
            <a:schemeClr val="dk1"/>
          </a:lnRef>
          <a:fillRef idx="1">
            <a:schemeClr val="lt1"/>
          </a:fillRef>
          <a:effectRef idx="0">
            <a:schemeClr val="dk1"/>
          </a:effectRef>
          <a:fontRef idx="minor">
            <a:schemeClr val="dk1"/>
          </a:fontRef>
        </p:style>
        <p:txBody>
          <a:bodyPr/>
          <a:lstStyle/>
          <a:p>
            <a:pPr algn="l"/>
            <a:r>
              <a:rPr lang="en-US" dirty="0"/>
              <a:t>Mental health experience</a:t>
            </a:r>
          </a:p>
        </p:txBody>
      </p:sp>
      <p:graphicFrame>
        <p:nvGraphicFramePr>
          <p:cNvPr id="8" name="Chart 7">
            <a:extLst>
              <a:ext uri="{FF2B5EF4-FFF2-40B4-BE49-F238E27FC236}">
                <a16:creationId xmlns:a16="http://schemas.microsoft.com/office/drawing/2014/main" id="{EE35C0A4-0937-4353-82E8-73AEAA9F2C09}"/>
              </a:ext>
            </a:extLst>
          </p:cNvPr>
          <p:cNvGraphicFramePr>
            <a:graphicFrameLocks/>
          </p:cNvGraphicFramePr>
          <p:nvPr>
            <p:extLst>
              <p:ext uri="{D42A27DB-BD31-4B8C-83A1-F6EECF244321}">
                <p14:modId xmlns:p14="http://schemas.microsoft.com/office/powerpoint/2010/main" val="1086772385"/>
              </p:ext>
            </p:extLst>
          </p:nvPr>
        </p:nvGraphicFramePr>
        <p:xfrm>
          <a:off x="2514599" y="1371600"/>
          <a:ext cx="9287933" cy="42426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8877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C34C-9F48-E180-4182-01DD42BD7A1C}"/>
              </a:ext>
            </a:extLst>
          </p:cNvPr>
          <p:cNvSpPr>
            <a:spLocks noGrp="1"/>
          </p:cNvSpPr>
          <p:nvPr>
            <p:ph type="title"/>
          </p:nvPr>
        </p:nvSpPr>
        <p:spPr>
          <a:xfrm>
            <a:off x="2133600" y="609600"/>
            <a:ext cx="9144000" cy="609600"/>
          </a:xfrm>
        </p:spPr>
        <p:style>
          <a:lnRef idx="2">
            <a:schemeClr val="dk1"/>
          </a:lnRef>
          <a:fillRef idx="1">
            <a:schemeClr val="lt1"/>
          </a:fillRef>
          <a:effectRef idx="0">
            <a:schemeClr val="dk1"/>
          </a:effectRef>
          <a:fontRef idx="minor">
            <a:schemeClr val="dk1"/>
          </a:fontRef>
        </p:style>
        <p:txBody>
          <a:bodyPr/>
          <a:lstStyle/>
          <a:p>
            <a:pPr algn="l"/>
            <a:r>
              <a:rPr lang="en-US" sz="2000" b="1" dirty="0"/>
              <a:t>Behavior Changes Leading to Long-term Health Problems</a:t>
            </a:r>
          </a:p>
        </p:txBody>
      </p:sp>
      <p:sp>
        <p:nvSpPr>
          <p:cNvPr id="3" name="Content Placeholder 2">
            <a:extLst>
              <a:ext uri="{FF2B5EF4-FFF2-40B4-BE49-F238E27FC236}">
                <a16:creationId xmlns:a16="http://schemas.microsoft.com/office/drawing/2014/main" id="{198F012B-0B4B-7763-E2B1-4C12482559CE}"/>
              </a:ext>
            </a:extLst>
          </p:cNvPr>
          <p:cNvSpPr>
            <a:spLocks noGrp="1"/>
          </p:cNvSpPr>
          <p:nvPr>
            <p:ph idx="1"/>
          </p:nvPr>
        </p:nvSpPr>
        <p:spPr>
          <a:xfrm>
            <a:off x="2133600" y="1981200"/>
            <a:ext cx="9144000" cy="3048000"/>
          </a:xfrm>
        </p:spPr>
        <p:style>
          <a:lnRef idx="2">
            <a:schemeClr val="dk1"/>
          </a:lnRef>
          <a:fillRef idx="1">
            <a:schemeClr val="lt1"/>
          </a:fillRef>
          <a:effectRef idx="0">
            <a:schemeClr val="dk1"/>
          </a:effectRef>
          <a:fontRef idx="minor">
            <a:schemeClr val="dk1"/>
          </a:fontRef>
        </p:style>
        <p:txBody>
          <a:bodyPr/>
          <a:lstStyle/>
          <a:p>
            <a:r>
              <a:rPr lang="en-US" sz="2400" dirty="0"/>
              <a:t>Behaviors that may be used as coping mechanisms during times of increased stress (e.g., increased use of alcohol and medications and food intake, lack of physical activity) may also have long-term impacts on health.</a:t>
            </a:r>
          </a:p>
          <a:p>
            <a:endParaRPr lang="en-US" sz="2400" dirty="0"/>
          </a:p>
          <a:p>
            <a:r>
              <a:rPr lang="en-US" sz="2400" dirty="0"/>
              <a:t>Providers should ensure they ask patients about these behaviors and provide patient education about safe coping mechanisms.</a:t>
            </a:r>
          </a:p>
        </p:txBody>
      </p:sp>
      <p:sp>
        <p:nvSpPr>
          <p:cNvPr id="5" name="Slide Number Placeholder 4">
            <a:extLst>
              <a:ext uri="{FF2B5EF4-FFF2-40B4-BE49-F238E27FC236}">
                <a16:creationId xmlns:a16="http://schemas.microsoft.com/office/drawing/2014/main" id="{9671CF3D-63D4-9AD2-BFB6-30D221F06F9F}"/>
              </a:ext>
            </a:extLst>
          </p:cNvPr>
          <p:cNvSpPr>
            <a:spLocks noGrp="1"/>
          </p:cNvSpPr>
          <p:nvPr>
            <p:ph type="sldNum" sz="quarter" idx="12"/>
          </p:nvPr>
        </p:nvSpPr>
        <p:spPr/>
        <p:txBody>
          <a:bodyPr/>
          <a:lstStyle/>
          <a:p>
            <a:pPr>
              <a:defRPr/>
            </a:pPr>
            <a:fld id="{A6321966-726A-4E9E-9E02-D49DCD2200A8}" type="slidenum">
              <a:rPr lang="en-GB" smtClean="0"/>
              <a:pPr>
                <a:defRPr/>
              </a:pPr>
              <a:t>18</a:t>
            </a:fld>
            <a:endParaRPr lang="en-GB"/>
          </a:p>
        </p:txBody>
      </p:sp>
    </p:spTree>
    <p:extLst>
      <p:ext uri="{BB962C8B-B14F-4D97-AF65-F5344CB8AC3E}">
        <p14:creationId xmlns:p14="http://schemas.microsoft.com/office/powerpoint/2010/main" val="386051819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BE44ABD-43CE-6455-78DA-E22EC8A72C42}"/>
              </a:ext>
            </a:extLst>
          </p:cNvPr>
          <p:cNvPicPr>
            <a:picLocks noGrp="1" noChangeAspect="1"/>
          </p:cNvPicPr>
          <p:nvPr>
            <p:ph idx="1"/>
          </p:nvPr>
        </p:nvPicPr>
        <p:blipFill rotWithShape="1">
          <a:blip r:embed="rId2"/>
          <a:srcRect t="12948" r="7918" b="12424"/>
          <a:stretch/>
        </p:blipFill>
        <p:spPr>
          <a:xfrm>
            <a:off x="2133600" y="762000"/>
            <a:ext cx="9753599" cy="5943600"/>
          </a:xfrm>
          <a:noFill/>
          <a:ln>
            <a:solidFill>
              <a:schemeClr val="tx1"/>
            </a:solidFill>
          </a:ln>
        </p:spPr>
      </p:pic>
      <p:sp>
        <p:nvSpPr>
          <p:cNvPr id="5" name="Slide Number Placeholder 4" hidden="1">
            <a:extLst>
              <a:ext uri="{FF2B5EF4-FFF2-40B4-BE49-F238E27FC236}">
                <a16:creationId xmlns:a16="http://schemas.microsoft.com/office/drawing/2014/main" id="{5AD36D54-4869-1819-5458-04A32DC84184}"/>
              </a:ext>
            </a:extLst>
          </p:cNvPr>
          <p:cNvSpPr>
            <a:spLocks noGrp="1"/>
          </p:cNvSpPr>
          <p:nvPr>
            <p:ph type="sldNum" sz="quarter" idx="12"/>
          </p:nvPr>
        </p:nvSpPr>
        <p:spPr/>
        <p:txBody>
          <a:bodyPr/>
          <a:lstStyle/>
          <a:p>
            <a:pPr>
              <a:spcAft>
                <a:spcPts val="600"/>
              </a:spcAft>
              <a:defRPr/>
            </a:pPr>
            <a:fld id="{A6321966-726A-4E9E-9E02-D49DCD2200A8}" type="slidenum">
              <a:rPr lang="en-GB" smtClean="0"/>
              <a:pPr>
                <a:spcAft>
                  <a:spcPts val="600"/>
                </a:spcAft>
                <a:defRPr/>
              </a:pPr>
              <a:t>19</a:t>
            </a:fld>
            <a:endParaRPr lang="en-GB"/>
          </a:p>
        </p:txBody>
      </p:sp>
    </p:spTree>
    <p:extLst>
      <p:ext uri="{BB962C8B-B14F-4D97-AF65-F5344CB8AC3E}">
        <p14:creationId xmlns:p14="http://schemas.microsoft.com/office/powerpoint/2010/main" val="53049743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4"/>
            <a:srcRect/>
            <a:stretch>
              <a:fillRect/>
            </a:stretch>
          </a:blipFill>
        </p:spPr>
      </p:pic>
      <p:sp>
        <p:nvSpPr>
          <p:cNvPr id="3" name="Rectangle 2"/>
          <p:cNvSpPr txBox="1">
            <a:spLocks noChangeArrowheads="1"/>
          </p:cNvSpPr>
          <p:nvPr/>
        </p:nvSpPr>
        <p:spPr>
          <a:xfrm>
            <a:off x="1976511" y="307754"/>
            <a:ext cx="8839200" cy="782638"/>
          </a:xfrm>
          <a:prstGeom prst="rect">
            <a:avLst/>
          </a:prstGeom>
          <a:ln/>
        </p:spPr>
        <p:style>
          <a:lnRef idx="2">
            <a:schemeClr val="dk1"/>
          </a:lnRef>
          <a:fillRef idx="1">
            <a:schemeClr val="lt1"/>
          </a:fillRef>
          <a:effectRef idx="0">
            <a:schemeClr val="dk1"/>
          </a:effectRef>
          <a:fontRef idx="minor">
            <a:schemeClr val="dk1"/>
          </a:fontRef>
        </p:style>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lgn="l"/>
            <a:r>
              <a:rPr lang="en-US" altLang="en-US" sz="2400" b="1" kern="0" dirty="0">
                <a:solidFill>
                  <a:schemeClr val="tx1"/>
                </a:solidFill>
              </a:rPr>
              <a:t>The aftermath of the Corona Virus pandemic </a:t>
            </a:r>
          </a:p>
        </p:txBody>
      </p:sp>
      <p:sp>
        <p:nvSpPr>
          <p:cNvPr id="4" name="Rectangle 3"/>
          <p:cNvSpPr txBox="1">
            <a:spLocks noChangeArrowheads="1"/>
          </p:cNvSpPr>
          <p:nvPr/>
        </p:nvSpPr>
        <p:spPr>
          <a:xfrm>
            <a:off x="1981200" y="1401101"/>
            <a:ext cx="8834511" cy="5099735"/>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1600" kern="0" dirty="0"/>
              <a:t>Once in a few centuries there is a watershed event on planet earth that changes the course of human history.</a:t>
            </a:r>
          </a:p>
          <a:p>
            <a:endParaRPr lang="en-US" altLang="en-US" sz="1600" kern="0" dirty="0"/>
          </a:p>
          <a:p>
            <a:r>
              <a:rPr lang="en-US" altLang="en-US" sz="1600" kern="0" dirty="0"/>
              <a:t>The proper perspective, the total number of worldwide deaths due to the COVID-19 virus [113 million] exceeded by 43 million the total number of deaths in both world wars [70 million] (Diffen, 2021).</a:t>
            </a:r>
          </a:p>
          <a:p>
            <a:pPr marL="0" indent="0">
              <a:buNone/>
            </a:pPr>
            <a:endParaRPr lang="en-US" altLang="en-US" sz="1600" kern="0" dirty="0"/>
          </a:p>
          <a:p>
            <a:r>
              <a:rPr lang="en-US" altLang="en-US" sz="1600" kern="0" dirty="0"/>
              <a:t> Though there are no worldwide statistics on the economic losses due to the COVID-19 virus, it is safe to assume that the number of jobs lost worldwide, is more than 100 million. </a:t>
            </a:r>
          </a:p>
          <a:p>
            <a:endParaRPr lang="en-US" altLang="en-US" sz="1600" kern="0" dirty="0"/>
          </a:p>
          <a:p>
            <a:r>
              <a:rPr lang="en-US" altLang="en-US" sz="1600" kern="0" dirty="0"/>
              <a:t>The top five occupations that have suffered the biggest job losses  due to COVID-19 virus, were: (1) Leisure and Hospitality jobs – 1.3 million employees, resulting in 16.7 % unemployment; (2) Support jobs for Mining, Oil and Gas Extraction – 58,000 employees, resulting in 8.4 % unemployment; (3) Construction jobs – 441,000 employees, resulting in 9.6 % unemployment and (4) Motion Picture and (5)Music industry jobs – 110,000 employees, resulting in 6.4 % unemployment (AARP, 2021). </a:t>
            </a:r>
          </a:p>
          <a:p>
            <a:endParaRPr lang="en-US" altLang="en-US" sz="1600" kern="0" dirty="0"/>
          </a:p>
          <a:p>
            <a:r>
              <a:rPr lang="en-US" altLang="en-US" sz="1600" kern="0" dirty="0"/>
              <a:t>So, what are the consequences on health..</a:t>
            </a:r>
          </a:p>
        </p:txBody>
      </p:sp>
      <p:sp>
        <p:nvSpPr>
          <p:cNvPr id="5" name="Footer Placeholder 4"/>
          <p:cNvSpPr txBox="1">
            <a:spLocks/>
          </p:cNvSpPr>
          <p:nvPr/>
        </p:nvSpPr>
        <p:spPr>
          <a:xfrm>
            <a:off x="7428997" y="5638800"/>
            <a:ext cx="3543803" cy="86203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a:p>
            <a:r>
              <a:rPr lang="en-US" sz="1000" dirty="0"/>
              <a:t>Published online 2021 Mar 2. </a:t>
            </a:r>
            <a:r>
              <a:rPr lang="en-US" sz="1000" dirty="0" err="1"/>
              <a:t>doi</a:t>
            </a:r>
            <a:r>
              <a:rPr lang="en-US" sz="1000" dirty="0"/>
              <a:t>: 10.1016/j.ijhm.2021.102909</a:t>
            </a:r>
          </a:p>
          <a:p>
            <a:r>
              <a:rPr lang="en-US" sz="1000" dirty="0"/>
              <a:t>The aftermath of the corona virus pandemic</a:t>
            </a:r>
          </a:p>
          <a:p>
            <a:r>
              <a:rPr lang="en-US" sz="1000" dirty="0"/>
              <a:t>Abraham </a:t>
            </a:r>
            <a:r>
              <a:rPr lang="en-US" sz="1000" dirty="0" err="1"/>
              <a:t>Pizam</a:t>
            </a:r>
            <a:endParaRPr lang="en-US" sz="1000" dirty="0"/>
          </a:p>
        </p:txBody>
      </p:sp>
    </p:spTree>
    <p:extLst>
      <p:ext uri="{BB962C8B-B14F-4D97-AF65-F5344CB8AC3E}">
        <p14:creationId xmlns:p14="http://schemas.microsoft.com/office/powerpoint/2010/main" val="160093935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D5046-2E60-0DDD-6196-CB8975513289}"/>
              </a:ext>
            </a:extLst>
          </p:cNvPr>
          <p:cNvSpPr>
            <a:spLocks noGrp="1"/>
          </p:cNvSpPr>
          <p:nvPr>
            <p:ph type="title"/>
          </p:nvPr>
        </p:nvSpPr>
        <p:spPr>
          <a:xfrm>
            <a:off x="2057400" y="299356"/>
            <a:ext cx="9220200" cy="613230"/>
          </a:xfrm>
        </p:spPr>
        <p:style>
          <a:lnRef idx="2">
            <a:schemeClr val="dk1"/>
          </a:lnRef>
          <a:fillRef idx="1">
            <a:schemeClr val="lt1"/>
          </a:fillRef>
          <a:effectRef idx="0">
            <a:schemeClr val="dk1"/>
          </a:effectRef>
          <a:fontRef idx="minor">
            <a:schemeClr val="dk1"/>
          </a:fontRef>
        </p:style>
        <p:txBody>
          <a:bodyPr/>
          <a:lstStyle/>
          <a:p>
            <a:pPr algn="l"/>
            <a:r>
              <a:rPr lang="en-US" sz="2000" b="1" dirty="0"/>
              <a:t>Increased utilization of out-patient behavioral health services</a:t>
            </a:r>
          </a:p>
        </p:txBody>
      </p:sp>
      <p:sp>
        <p:nvSpPr>
          <p:cNvPr id="5" name="Slide Number Placeholder 4">
            <a:extLst>
              <a:ext uri="{FF2B5EF4-FFF2-40B4-BE49-F238E27FC236}">
                <a16:creationId xmlns:a16="http://schemas.microsoft.com/office/drawing/2014/main" id="{305C25E4-94F8-17B7-FE5C-42E87AA8E444}"/>
              </a:ext>
            </a:extLst>
          </p:cNvPr>
          <p:cNvSpPr>
            <a:spLocks noGrp="1"/>
          </p:cNvSpPr>
          <p:nvPr>
            <p:ph type="sldNum" sz="quarter" idx="12"/>
          </p:nvPr>
        </p:nvSpPr>
        <p:spPr/>
        <p:txBody>
          <a:bodyPr/>
          <a:lstStyle/>
          <a:p>
            <a:pPr>
              <a:defRPr/>
            </a:pPr>
            <a:fld id="{A6321966-726A-4E9E-9E02-D49DCD2200A8}" type="slidenum">
              <a:rPr lang="en-GB" smtClean="0"/>
              <a:pPr>
                <a:defRPr/>
              </a:pPr>
              <a:t>20</a:t>
            </a:fld>
            <a:endParaRPr lang="en-GB"/>
          </a:p>
        </p:txBody>
      </p:sp>
      <p:pic>
        <p:nvPicPr>
          <p:cNvPr id="12" name="Content Placeholder 11">
            <a:extLst>
              <a:ext uri="{FF2B5EF4-FFF2-40B4-BE49-F238E27FC236}">
                <a16:creationId xmlns:a16="http://schemas.microsoft.com/office/drawing/2014/main" id="{A353DAD3-E134-201B-D95D-D42C667E28E5}"/>
              </a:ext>
            </a:extLst>
          </p:cNvPr>
          <p:cNvPicPr>
            <a:picLocks noGrp="1" noChangeAspect="1"/>
          </p:cNvPicPr>
          <p:nvPr>
            <p:ph idx="1"/>
          </p:nvPr>
        </p:nvPicPr>
        <p:blipFill rotWithShape="1">
          <a:blip r:embed="rId2"/>
          <a:srcRect l="31944" t="17556" r="31430" b="14276"/>
          <a:stretch/>
        </p:blipFill>
        <p:spPr>
          <a:xfrm>
            <a:off x="2209800" y="1447800"/>
            <a:ext cx="6382043" cy="4800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a:extLst>
              <a:ext uri="{FF2B5EF4-FFF2-40B4-BE49-F238E27FC236}">
                <a16:creationId xmlns:a16="http://schemas.microsoft.com/office/drawing/2014/main" id="{BA8E9267-A7CE-238C-A0A4-D19613166B1A}"/>
              </a:ext>
            </a:extLst>
          </p:cNvPr>
          <p:cNvPicPr>
            <a:picLocks noChangeAspect="1"/>
          </p:cNvPicPr>
          <p:nvPr/>
        </p:nvPicPr>
        <p:blipFill rotWithShape="1">
          <a:blip r:embed="rId3"/>
          <a:srcRect l="53125" t="16735" r="23750" b="9382"/>
          <a:stretch/>
        </p:blipFill>
        <p:spPr>
          <a:xfrm>
            <a:off x="8915400" y="1451429"/>
            <a:ext cx="2819400" cy="4800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2717600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0FFC9F7-5F4E-F8FD-6CD0-D763EEEE8DB0}"/>
              </a:ext>
            </a:extLst>
          </p:cNvPr>
          <p:cNvPicPr>
            <a:picLocks noGrp="1" noChangeAspect="1"/>
          </p:cNvPicPr>
          <p:nvPr>
            <p:ph idx="1"/>
          </p:nvPr>
        </p:nvPicPr>
        <p:blipFill rotWithShape="1">
          <a:blip r:embed="rId2"/>
          <a:srcRect l="15617" t="38028" r="16161" b="22535"/>
          <a:stretch/>
        </p:blipFill>
        <p:spPr>
          <a:xfrm>
            <a:off x="472209" y="4328160"/>
            <a:ext cx="5692142" cy="1920240"/>
          </a:xfrm>
        </p:spPr>
      </p:pic>
      <p:sp>
        <p:nvSpPr>
          <p:cNvPr id="5" name="Slide Number Placeholder 4">
            <a:extLst>
              <a:ext uri="{FF2B5EF4-FFF2-40B4-BE49-F238E27FC236}">
                <a16:creationId xmlns:a16="http://schemas.microsoft.com/office/drawing/2014/main" id="{6FF02E30-2D69-B451-0CAC-A014399CBF5A}"/>
              </a:ext>
            </a:extLst>
          </p:cNvPr>
          <p:cNvSpPr>
            <a:spLocks noGrp="1"/>
          </p:cNvSpPr>
          <p:nvPr>
            <p:ph type="sldNum" sz="quarter" idx="12"/>
          </p:nvPr>
        </p:nvSpPr>
        <p:spPr/>
        <p:txBody>
          <a:bodyPr/>
          <a:lstStyle/>
          <a:p>
            <a:pPr>
              <a:defRPr/>
            </a:pPr>
            <a:fld id="{A6321966-726A-4E9E-9E02-D49DCD2200A8}" type="slidenum">
              <a:rPr lang="en-GB" smtClean="0"/>
              <a:pPr>
                <a:defRPr/>
              </a:pPr>
              <a:t>21</a:t>
            </a:fld>
            <a:endParaRPr lang="en-GB"/>
          </a:p>
        </p:txBody>
      </p:sp>
      <p:pic>
        <p:nvPicPr>
          <p:cNvPr id="9" name="Picture 8">
            <a:extLst>
              <a:ext uri="{FF2B5EF4-FFF2-40B4-BE49-F238E27FC236}">
                <a16:creationId xmlns:a16="http://schemas.microsoft.com/office/drawing/2014/main" id="{45C81808-A819-0E35-DD03-826A31D69FA3}"/>
              </a:ext>
            </a:extLst>
          </p:cNvPr>
          <p:cNvPicPr>
            <a:picLocks noChangeAspect="1"/>
          </p:cNvPicPr>
          <p:nvPr/>
        </p:nvPicPr>
        <p:blipFill rotWithShape="1">
          <a:blip r:embed="rId3"/>
          <a:srcRect l="18124" t="24097" r="19376" b="7007"/>
          <a:stretch/>
        </p:blipFill>
        <p:spPr>
          <a:xfrm>
            <a:off x="505034" y="457200"/>
            <a:ext cx="5889356" cy="3474720"/>
          </a:xfrm>
          <a:prstGeom prst="rect">
            <a:avLst/>
          </a:prstGeom>
        </p:spPr>
      </p:pic>
      <p:pic>
        <p:nvPicPr>
          <p:cNvPr id="10" name="Content Placeholder 6">
            <a:extLst>
              <a:ext uri="{FF2B5EF4-FFF2-40B4-BE49-F238E27FC236}">
                <a16:creationId xmlns:a16="http://schemas.microsoft.com/office/drawing/2014/main" id="{4138CC7A-75FE-CEDC-296A-DE0ABCF6A04C}"/>
              </a:ext>
            </a:extLst>
          </p:cNvPr>
          <p:cNvPicPr>
            <a:picLocks noChangeAspect="1"/>
          </p:cNvPicPr>
          <p:nvPr/>
        </p:nvPicPr>
        <p:blipFill rotWithShape="1">
          <a:blip r:embed="rId4"/>
          <a:srcRect l="25067" t="17917" r="24800" b="10122"/>
          <a:stretch/>
        </p:blipFill>
        <p:spPr bwMode="auto">
          <a:xfrm>
            <a:off x="6831268" y="1600200"/>
            <a:ext cx="4876800" cy="4069666"/>
          </a:xfrm>
          <a:prstGeom prst="rect">
            <a:avLst/>
          </a:prstGeom>
          <a:noFill/>
          <a:ln w="9525">
            <a:noFill/>
            <a:miter lim="800000"/>
            <a:headEnd/>
            <a:tailEnd/>
          </a:ln>
        </p:spPr>
      </p:pic>
    </p:spTree>
    <p:extLst>
      <p:ext uri="{BB962C8B-B14F-4D97-AF65-F5344CB8AC3E}">
        <p14:creationId xmlns:p14="http://schemas.microsoft.com/office/powerpoint/2010/main" val="17113425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See the source image">
            <a:extLst>
              <a:ext uri="{FF2B5EF4-FFF2-40B4-BE49-F238E27FC236}">
                <a16:creationId xmlns:a16="http://schemas.microsoft.com/office/drawing/2014/main" id="{75DB78C7-5DDE-607A-B746-0A79F5AECD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508250"/>
            <a:ext cx="5942013" cy="3060700"/>
          </a:xfrm>
          <a:prstGeom prst="rect">
            <a:avLst/>
          </a:prstGeom>
          <a:extLst>
            <a:ext uri="{909E8E84-426E-40DD-AFC4-6F175D3DCCD1}">
              <a14:hiddenFill xmlns:a14="http://schemas.microsoft.com/office/drawing/2010/main">
                <a:solidFill>
                  <a:srgbClr val="FFFFFF"/>
                </a:solidFill>
              </a14:hiddenFill>
            </a:ext>
          </a:extLst>
        </p:spPr>
      </p:pic>
      <p:pic>
        <p:nvPicPr>
          <p:cNvPr id="8194" name="Picture 2" descr="See the source image">
            <a:extLst>
              <a:ext uri="{FF2B5EF4-FFF2-40B4-BE49-F238E27FC236}">
                <a16:creationId xmlns:a16="http://schemas.microsoft.com/office/drawing/2014/main" id="{2517E47F-7C15-63D9-5B84-BA6549634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850" y="2508250"/>
            <a:ext cx="4349750" cy="3060700"/>
          </a:xfrm>
          <a:prstGeom prst="rect">
            <a:avLst/>
          </a:prstGeom>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DF1BE0A8-EE35-04A1-CAEE-2A21D4A1EAF8}"/>
              </a:ext>
            </a:extLst>
          </p:cNvPr>
          <p:cNvSpPr>
            <a:spLocks noGrp="1"/>
          </p:cNvSpPr>
          <p:nvPr>
            <p:ph type="title"/>
          </p:nvPr>
        </p:nvSpPr>
        <p:spPr>
          <a:xfrm>
            <a:off x="914400" y="609600"/>
            <a:ext cx="10363200" cy="1143000"/>
          </a:xfrm>
        </p:spPr>
        <p:style>
          <a:lnRef idx="2">
            <a:schemeClr val="dk1"/>
          </a:lnRef>
          <a:fillRef idx="1">
            <a:schemeClr val="lt1"/>
          </a:fillRef>
          <a:effectRef idx="0">
            <a:schemeClr val="dk1"/>
          </a:effectRef>
          <a:fontRef idx="minor">
            <a:schemeClr val="dk1"/>
          </a:fontRef>
        </p:style>
        <p:txBody>
          <a:bodyPr wrap="square" anchor="ctr">
            <a:normAutofit/>
          </a:bodyPr>
          <a:lstStyle/>
          <a:p>
            <a:pPr>
              <a:lnSpc>
                <a:spcPct val="90000"/>
              </a:lnSpc>
            </a:pPr>
            <a:r>
              <a:rPr lang="en-US" sz="3700">
                <a:solidFill>
                  <a:schemeClr val="tx2"/>
                </a:solidFill>
              </a:rPr>
              <a:t>THE ONCOLOGY </a:t>
            </a:r>
            <a:br>
              <a:rPr lang="en-US" sz="3700">
                <a:solidFill>
                  <a:schemeClr val="tx2"/>
                </a:solidFill>
              </a:rPr>
            </a:br>
            <a:r>
              <a:rPr lang="en-US" sz="3700">
                <a:solidFill>
                  <a:schemeClr val="tx2"/>
                </a:solidFill>
              </a:rPr>
              <a:t>experience</a:t>
            </a:r>
          </a:p>
        </p:txBody>
      </p:sp>
      <p:sp>
        <p:nvSpPr>
          <p:cNvPr id="5" name="Slide Number Placeholder 4">
            <a:extLst>
              <a:ext uri="{FF2B5EF4-FFF2-40B4-BE49-F238E27FC236}">
                <a16:creationId xmlns:a16="http://schemas.microsoft.com/office/drawing/2014/main" id="{838413BF-729C-C753-B9D8-B1A123B218AB}"/>
              </a:ext>
            </a:extLst>
          </p:cNvPr>
          <p:cNvSpPr>
            <a:spLocks noGrp="1"/>
          </p:cNvSpPr>
          <p:nvPr>
            <p:ph type="sldNum" sz="quarter" idx="12"/>
          </p:nvPr>
        </p:nvSpPr>
        <p:spPr>
          <a:xfrm>
            <a:off x="8737600" y="6248400"/>
            <a:ext cx="2540000" cy="457200"/>
          </a:xfrm>
        </p:spPr>
        <p:txBody>
          <a:bodyPr wrap="square" anchor="t">
            <a:normAutofit/>
          </a:bodyPr>
          <a:lstStyle/>
          <a:p>
            <a:pPr>
              <a:spcAft>
                <a:spcPts val="600"/>
              </a:spcAft>
              <a:defRPr/>
            </a:pPr>
            <a:fld id="{A6321966-726A-4E9E-9E02-D49DCD2200A8}" type="slidenum">
              <a:rPr lang="en-GB" smtClean="0"/>
              <a:pPr>
                <a:spcAft>
                  <a:spcPts val="600"/>
                </a:spcAft>
                <a:defRPr/>
              </a:pPr>
              <a:t>22</a:t>
            </a:fld>
            <a:endParaRPr lang="en-GB"/>
          </a:p>
        </p:txBody>
      </p:sp>
    </p:spTree>
    <p:extLst>
      <p:ext uri="{BB962C8B-B14F-4D97-AF65-F5344CB8AC3E}">
        <p14:creationId xmlns:p14="http://schemas.microsoft.com/office/powerpoint/2010/main" val="123567405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E01ADA-22C6-4BE4-BF39-1EAB527B0632}"/>
              </a:ext>
            </a:extLst>
          </p:cNvPr>
          <p:cNvSpPr>
            <a:spLocks noGrp="1"/>
          </p:cNvSpPr>
          <p:nvPr>
            <p:ph type="title"/>
          </p:nvPr>
        </p:nvSpPr>
        <p:spPr>
          <a:xfrm>
            <a:off x="2209799" y="137712"/>
            <a:ext cx="9220201" cy="776688"/>
          </a:xfrm>
        </p:spPr>
        <p:style>
          <a:lnRef idx="2">
            <a:schemeClr val="dk1"/>
          </a:lnRef>
          <a:fillRef idx="1">
            <a:schemeClr val="lt1"/>
          </a:fillRef>
          <a:effectRef idx="0">
            <a:schemeClr val="dk1"/>
          </a:effectRef>
          <a:fontRef idx="minor">
            <a:schemeClr val="dk1"/>
          </a:fontRef>
        </p:style>
        <p:txBody>
          <a:bodyPr/>
          <a:lstStyle/>
          <a:p>
            <a:pPr algn="l"/>
            <a:r>
              <a:rPr lang="en-US" dirty="0"/>
              <a:t>Oncology experience</a:t>
            </a:r>
          </a:p>
        </p:txBody>
      </p:sp>
      <p:graphicFrame>
        <p:nvGraphicFramePr>
          <p:cNvPr id="7" name="Chart 6">
            <a:extLst>
              <a:ext uri="{FF2B5EF4-FFF2-40B4-BE49-F238E27FC236}">
                <a16:creationId xmlns:a16="http://schemas.microsoft.com/office/drawing/2014/main" id="{2F5C7A54-4FA6-4108-86F1-38687D84C8FF}"/>
              </a:ext>
            </a:extLst>
          </p:cNvPr>
          <p:cNvGraphicFramePr>
            <a:graphicFrameLocks/>
          </p:cNvGraphicFramePr>
          <p:nvPr>
            <p:extLst>
              <p:ext uri="{D42A27DB-BD31-4B8C-83A1-F6EECF244321}">
                <p14:modId xmlns:p14="http://schemas.microsoft.com/office/powerpoint/2010/main" val="1835742600"/>
              </p:ext>
            </p:extLst>
          </p:nvPr>
        </p:nvGraphicFramePr>
        <p:xfrm>
          <a:off x="6653285" y="1201255"/>
          <a:ext cx="5005315" cy="3025524"/>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a:extLst>
              <a:ext uri="{FF2B5EF4-FFF2-40B4-BE49-F238E27FC236}">
                <a16:creationId xmlns:a16="http://schemas.microsoft.com/office/drawing/2014/main" id="{870805DB-13A3-4E56-A461-57525A619C58}"/>
              </a:ext>
            </a:extLst>
          </p:cNvPr>
          <p:cNvPicPr>
            <a:picLocks noChangeAspect="1"/>
          </p:cNvPicPr>
          <p:nvPr/>
        </p:nvPicPr>
        <p:blipFill>
          <a:blip r:embed="rId4"/>
          <a:stretch>
            <a:fillRect/>
          </a:stretch>
        </p:blipFill>
        <p:spPr>
          <a:xfrm>
            <a:off x="2057400" y="4498946"/>
            <a:ext cx="8915400" cy="2047959"/>
          </a:xfrm>
          <a:prstGeom prst="rect">
            <a:avLst/>
          </a:prstGeom>
        </p:spPr>
      </p:pic>
      <p:pic>
        <p:nvPicPr>
          <p:cNvPr id="2049" name="Chart 1">
            <a:extLst>
              <a:ext uri="{FF2B5EF4-FFF2-40B4-BE49-F238E27FC236}">
                <a16:creationId xmlns:a16="http://schemas.microsoft.com/office/drawing/2014/main" id="{E1573E3A-0F19-41F3-90ED-B95CD61E01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201255"/>
            <a:ext cx="5267523" cy="3024236"/>
          </a:xfrm>
          <a:prstGeom prst="rect">
            <a:avLst/>
          </a:prstGeom>
          <a:ln w="9525">
            <a:solidFill>
              <a:schemeClr val="tx1"/>
            </a:solidFill>
            <a:miter lim="800000"/>
            <a:headEnd/>
            <a:tailEnd/>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92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B7DA3-BF43-272E-5C66-A16274CE3F1C}"/>
              </a:ext>
            </a:extLst>
          </p:cNvPr>
          <p:cNvSpPr>
            <a:spLocks noGrp="1"/>
          </p:cNvSpPr>
          <p:nvPr>
            <p:ph type="title"/>
          </p:nvPr>
        </p:nvSpPr>
        <p:spPr>
          <a:xfrm>
            <a:off x="2133600" y="304800"/>
            <a:ext cx="9144000" cy="1143000"/>
          </a:xfrm>
        </p:spPr>
        <p:style>
          <a:lnRef idx="2">
            <a:schemeClr val="dk1"/>
          </a:lnRef>
          <a:fillRef idx="1">
            <a:schemeClr val="lt1"/>
          </a:fillRef>
          <a:effectRef idx="0">
            <a:schemeClr val="dk1"/>
          </a:effectRef>
          <a:fontRef idx="minor">
            <a:schemeClr val="dk1"/>
          </a:fontRef>
        </p:style>
        <p:txBody>
          <a:bodyPr/>
          <a:lstStyle/>
          <a:p>
            <a:pPr algn="l"/>
            <a:r>
              <a:rPr lang="en-US" sz="2000" b="1" dirty="0"/>
              <a:t>Increased severity of patients enrolling on oncology management programme </a:t>
            </a:r>
            <a:br>
              <a:rPr lang="en-US" sz="2000" b="1" dirty="0"/>
            </a:br>
            <a:r>
              <a:rPr lang="en-US" sz="2000" b="1" dirty="0"/>
              <a:t>                        (as a result of delayed health seeking behavior)</a:t>
            </a:r>
            <a:endParaRPr lang="en-US" b="1" dirty="0"/>
          </a:p>
        </p:txBody>
      </p:sp>
      <p:sp>
        <p:nvSpPr>
          <p:cNvPr id="3" name="Content Placeholder 2">
            <a:extLst>
              <a:ext uri="{FF2B5EF4-FFF2-40B4-BE49-F238E27FC236}">
                <a16:creationId xmlns:a16="http://schemas.microsoft.com/office/drawing/2014/main" id="{EAAE3EC8-BFAF-8626-E9FA-1245DBC45270}"/>
              </a:ext>
            </a:extLst>
          </p:cNvPr>
          <p:cNvSpPr>
            <a:spLocks noGrp="1"/>
          </p:cNvSpPr>
          <p:nvPr>
            <p:ph idx="1"/>
          </p:nvPr>
        </p:nvSpPr>
        <p:spPr>
          <a:xfrm>
            <a:off x="1981200" y="1981200"/>
            <a:ext cx="9296400" cy="4114800"/>
          </a:xfrm>
          <a:ln>
            <a:solidFill>
              <a:schemeClr val="tx1"/>
            </a:solidFill>
          </a:ln>
        </p:spPr>
        <p:txBody>
          <a:bodyPr/>
          <a:lstStyle/>
          <a:p>
            <a:r>
              <a:rPr lang="en-US" sz="1600" dirty="0"/>
              <a:t>The COVID-19 pandemic has disrupted the spectrum of cancer care, including delaying diagnoses and treatment and halting clinical trials patients with cancer appear to be more vulnerable to worse outcomes from the infection, including greater need for ventilator support and elevated mortality rates.</a:t>
            </a:r>
          </a:p>
          <a:p>
            <a:pPr marL="0" indent="0">
              <a:buNone/>
            </a:pPr>
            <a:endParaRPr lang="en-US" sz="1600" dirty="0"/>
          </a:p>
          <a:p>
            <a:r>
              <a:rPr lang="en-US" sz="1600" dirty="0"/>
              <a:t> Diagnosis may be delayed as screening programs and diagnostic services have been decreased or suspended in many countries, and patients, wary of exposing themselves to the risk of infection, have been more reluctant to present to healthcare services treatment pathways have been altered to minimize potential exposure of patients with cancer to SARS-CoV-2 and to reduce the risk during surgery or radiation therapy</a:t>
            </a:r>
          </a:p>
          <a:p>
            <a:endParaRPr lang="en-US" sz="1600" dirty="0"/>
          </a:p>
          <a:p>
            <a:r>
              <a:rPr lang="en-US" sz="1600" dirty="0"/>
              <a:t>Certain aspects of ongoing care have been deprioritized to enable health systems to respond to the COVID-19 pandemic, which has resulted in patients’ receiving suboptimal or delayed care many clinical trials have been suspended, which has reduced current therapy options for patients who might have participated and has jeopardized longer-term therapy development</a:t>
            </a:r>
          </a:p>
        </p:txBody>
      </p:sp>
      <p:sp>
        <p:nvSpPr>
          <p:cNvPr id="4" name="Footer Placeholder 3">
            <a:extLst>
              <a:ext uri="{FF2B5EF4-FFF2-40B4-BE49-F238E27FC236}">
                <a16:creationId xmlns:a16="http://schemas.microsoft.com/office/drawing/2014/main" id="{159C920C-9DB2-3398-32CD-35F73A8C2385}"/>
              </a:ext>
            </a:extLst>
          </p:cNvPr>
          <p:cNvSpPr>
            <a:spLocks noGrp="1"/>
          </p:cNvSpPr>
          <p:nvPr>
            <p:ph type="ftr" sz="quarter" idx="11"/>
          </p:nvPr>
        </p:nvSpPr>
        <p:spPr/>
        <p:txBody>
          <a:bodyPr/>
          <a:lstStyle/>
          <a:p>
            <a:pPr>
              <a:defRPr/>
            </a:pPr>
            <a:endParaRPr lang="en-GB"/>
          </a:p>
        </p:txBody>
      </p:sp>
      <p:sp>
        <p:nvSpPr>
          <p:cNvPr id="5" name="Slide Number Placeholder 4">
            <a:extLst>
              <a:ext uri="{FF2B5EF4-FFF2-40B4-BE49-F238E27FC236}">
                <a16:creationId xmlns:a16="http://schemas.microsoft.com/office/drawing/2014/main" id="{9F0A57E9-B93C-60D5-A06B-825AACB0CC6E}"/>
              </a:ext>
            </a:extLst>
          </p:cNvPr>
          <p:cNvSpPr>
            <a:spLocks noGrp="1"/>
          </p:cNvSpPr>
          <p:nvPr>
            <p:ph type="sldNum" sz="quarter" idx="12"/>
          </p:nvPr>
        </p:nvSpPr>
        <p:spPr/>
        <p:txBody>
          <a:bodyPr/>
          <a:lstStyle/>
          <a:p>
            <a:pPr>
              <a:defRPr/>
            </a:pPr>
            <a:fld id="{A6321966-726A-4E9E-9E02-D49DCD2200A8}" type="slidenum">
              <a:rPr lang="en-GB" smtClean="0"/>
              <a:pPr>
                <a:defRPr/>
              </a:pPr>
              <a:t>24</a:t>
            </a:fld>
            <a:endParaRPr lang="en-GB"/>
          </a:p>
        </p:txBody>
      </p:sp>
    </p:spTree>
    <p:extLst>
      <p:ext uri="{BB962C8B-B14F-4D97-AF65-F5344CB8AC3E}">
        <p14:creationId xmlns:p14="http://schemas.microsoft.com/office/powerpoint/2010/main" val="178651927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CDEF-42CA-6E1C-28F5-AF65D6ADB99A}"/>
              </a:ext>
            </a:extLst>
          </p:cNvPr>
          <p:cNvSpPr>
            <a:spLocks noGrp="1"/>
          </p:cNvSpPr>
          <p:nvPr>
            <p:ph type="title"/>
          </p:nvPr>
        </p:nvSpPr>
        <p:spPr>
          <a:xfrm>
            <a:off x="2133600" y="381000"/>
            <a:ext cx="8915400" cy="685800"/>
          </a:xfrm>
        </p:spPr>
        <p:style>
          <a:lnRef idx="2">
            <a:schemeClr val="dk1"/>
          </a:lnRef>
          <a:fillRef idx="1">
            <a:schemeClr val="lt1"/>
          </a:fillRef>
          <a:effectRef idx="0">
            <a:schemeClr val="dk1"/>
          </a:effectRef>
          <a:fontRef idx="minor">
            <a:schemeClr val="dk1"/>
          </a:fontRef>
        </p:style>
        <p:txBody>
          <a:bodyPr/>
          <a:lstStyle/>
          <a:p>
            <a:pPr algn="l"/>
            <a:r>
              <a:rPr lang="en-US" sz="2800" b="1" dirty="0"/>
              <a:t>Later-stage Cancer Diagnosis</a:t>
            </a:r>
          </a:p>
        </p:txBody>
      </p:sp>
      <p:sp>
        <p:nvSpPr>
          <p:cNvPr id="3" name="Content Placeholder 2">
            <a:extLst>
              <a:ext uri="{FF2B5EF4-FFF2-40B4-BE49-F238E27FC236}">
                <a16:creationId xmlns:a16="http://schemas.microsoft.com/office/drawing/2014/main" id="{FB317A66-EFD9-4294-6E61-600A61A4BE6E}"/>
              </a:ext>
            </a:extLst>
          </p:cNvPr>
          <p:cNvSpPr>
            <a:spLocks noGrp="1"/>
          </p:cNvSpPr>
          <p:nvPr>
            <p:ph idx="1"/>
          </p:nvPr>
        </p:nvSpPr>
        <p:spPr>
          <a:xfrm>
            <a:off x="2133600" y="1676400"/>
            <a:ext cx="8915400" cy="4267200"/>
          </a:xfrm>
        </p:spPr>
        <p:style>
          <a:lnRef idx="2">
            <a:schemeClr val="dk1"/>
          </a:lnRef>
          <a:fillRef idx="1">
            <a:schemeClr val="lt1"/>
          </a:fillRef>
          <a:effectRef idx="0">
            <a:schemeClr val="dk1"/>
          </a:effectRef>
          <a:fontRef idx="minor">
            <a:schemeClr val="dk1"/>
          </a:fontRef>
        </p:style>
        <p:txBody>
          <a:bodyPr/>
          <a:lstStyle/>
          <a:p>
            <a:endParaRPr lang="en-US" sz="1050" dirty="0"/>
          </a:p>
          <a:p>
            <a:r>
              <a:rPr lang="en-US" sz="2000" dirty="0"/>
              <a:t>Since COVID-19 started, one study found a 76% decrease in urgent referrals from general practitioners to major cancer centers for suspected cancer.</a:t>
            </a:r>
          </a:p>
          <a:p>
            <a:r>
              <a:rPr lang="en-US" sz="2000" dirty="0"/>
              <a:t>For future pandemic waves, healthcare facilities should identify infection control practices to put in place to allow continued delivery of cancer related therapies.</a:t>
            </a:r>
          </a:p>
          <a:p>
            <a:pPr marL="0" indent="0">
              <a:buNone/>
            </a:pPr>
            <a:endParaRPr lang="en-US" sz="2000" b="1" dirty="0"/>
          </a:p>
          <a:p>
            <a:pPr marL="0" indent="0">
              <a:buNone/>
            </a:pPr>
            <a:endParaRPr lang="en-US" sz="2000" b="1" dirty="0"/>
          </a:p>
          <a:p>
            <a:pPr marL="0" indent="0">
              <a:buNone/>
            </a:pPr>
            <a:r>
              <a:rPr lang="en-US" sz="2000" b="1" dirty="0"/>
              <a:t>Interrupted Clinical Research and Clinical Trials</a:t>
            </a:r>
          </a:p>
          <a:p>
            <a:r>
              <a:rPr lang="en-US" sz="2000" dirty="0"/>
              <a:t>Many clinical trials have been postponed or are experiencing some form of disruption and funding for future non-COVID-19 related medical research may be redirected or reduced.</a:t>
            </a:r>
          </a:p>
          <a:p>
            <a:r>
              <a:rPr lang="en-US" sz="2000" dirty="0"/>
              <a:t>Consider ways to adjust protocols to minimize the amount of in-person</a:t>
            </a:r>
          </a:p>
        </p:txBody>
      </p:sp>
      <p:sp>
        <p:nvSpPr>
          <p:cNvPr id="4" name="Footer Placeholder 3">
            <a:extLst>
              <a:ext uri="{FF2B5EF4-FFF2-40B4-BE49-F238E27FC236}">
                <a16:creationId xmlns:a16="http://schemas.microsoft.com/office/drawing/2014/main" id="{1501B647-CE7A-65A5-A1BD-BCD8E4A14CAB}"/>
              </a:ext>
            </a:extLst>
          </p:cNvPr>
          <p:cNvSpPr>
            <a:spLocks noGrp="1"/>
          </p:cNvSpPr>
          <p:nvPr>
            <p:ph type="ftr" sz="quarter" idx="11"/>
          </p:nvPr>
        </p:nvSpPr>
        <p:spPr/>
        <p:txBody>
          <a:bodyPr/>
          <a:lstStyle/>
          <a:p>
            <a:pPr>
              <a:defRPr/>
            </a:pPr>
            <a:endParaRPr lang="en-GB"/>
          </a:p>
        </p:txBody>
      </p:sp>
      <p:sp>
        <p:nvSpPr>
          <p:cNvPr id="5" name="Slide Number Placeholder 4">
            <a:extLst>
              <a:ext uri="{FF2B5EF4-FFF2-40B4-BE49-F238E27FC236}">
                <a16:creationId xmlns:a16="http://schemas.microsoft.com/office/drawing/2014/main" id="{6CC657E0-9523-88ED-BF4F-7061F1E67FE8}"/>
              </a:ext>
            </a:extLst>
          </p:cNvPr>
          <p:cNvSpPr>
            <a:spLocks noGrp="1"/>
          </p:cNvSpPr>
          <p:nvPr>
            <p:ph type="sldNum" sz="quarter" idx="12"/>
          </p:nvPr>
        </p:nvSpPr>
        <p:spPr/>
        <p:txBody>
          <a:bodyPr/>
          <a:lstStyle/>
          <a:p>
            <a:pPr>
              <a:defRPr/>
            </a:pPr>
            <a:fld id="{A6321966-726A-4E9E-9E02-D49DCD2200A8}" type="slidenum">
              <a:rPr lang="en-GB" smtClean="0"/>
              <a:pPr>
                <a:defRPr/>
              </a:pPr>
              <a:t>25</a:t>
            </a:fld>
            <a:endParaRPr lang="en-GB"/>
          </a:p>
        </p:txBody>
      </p:sp>
    </p:spTree>
    <p:extLst>
      <p:ext uri="{BB962C8B-B14F-4D97-AF65-F5344CB8AC3E}">
        <p14:creationId xmlns:p14="http://schemas.microsoft.com/office/powerpoint/2010/main" val="316363220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DB2D75-FDF7-9271-7C1F-11DF604F1E18}"/>
              </a:ext>
            </a:extLst>
          </p:cNvPr>
          <p:cNvSpPr>
            <a:spLocks noGrp="1"/>
          </p:cNvSpPr>
          <p:nvPr>
            <p:ph type="title"/>
          </p:nvPr>
        </p:nvSpPr>
        <p:spPr>
          <a:xfrm>
            <a:off x="2133600" y="2209800"/>
            <a:ext cx="8887884" cy="1904999"/>
          </a:xfrm>
        </p:spPr>
        <p:style>
          <a:lnRef idx="2">
            <a:schemeClr val="dk1"/>
          </a:lnRef>
          <a:fillRef idx="1">
            <a:schemeClr val="lt1"/>
          </a:fillRef>
          <a:effectRef idx="0">
            <a:schemeClr val="dk1"/>
          </a:effectRef>
          <a:fontRef idx="minor">
            <a:schemeClr val="dk1"/>
          </a:fontRef>
        </p:style>
        <p:txBody>
          <a:bodyPr/>
          <a:lstStyle/>
          <a:p>
            <a:pPr algn="ctr"/>
            <a:r>
              <a:rPr lang="en-US" dirty="0"/>
              <a:t>The </a:t>
            </a:r>
            <a:br>
              <a:rPr lang="en-US" dirty="0"/>
            </a:br>
            <a:r>
              <a:rPr lang="en-US" dirty="0"/>
              <a:t>noncommunicable diseases experience</a:t>
            </a:r>
          </a:p>
        </p:txBody>
      </p:sp>
      <p:sp>
        <p:nvSpPr>
          <p:cNvPr id="5" name="Slide Number Placeholder 4">
            <a:extLst>
              <a:ext uri="{FF2B5EF4-FFF2-40B4-BE49-F238E27FC236}">
                <a16:creationId xmlns:a16="http://schemas.microsoft.com/office/drawing/2014/main" id="{8580511C-D108-FE6B-2658-8276B968C24D}"/>
              </a:ext>
            </a:extLst>
          </p:cNvPr>
          <p:cNvSpPr>
            <a:spLocks noGrp="1"/>
          </p:cNvSpPr>
          <p:nvPr>
            <p:ph type="sldNum" sz="quarter" idx="12"/>
          </p:nvPr>
        </p:nvSpPr>
        <p:spPr/>
        <p:txBody>
          <a:bodyPr/>
          <a:lstStyle/>
          <a:p>
            <a:pPr>
              <a:defRPr/>
            </a:pPr>
            <a:fld id="{A6321966-726A-4E9E-9E02-D49DCD2200A8}" type="slidenum">
              <a:rPr lang="en-GB" smtClean="0"/>
              <a:pPr>
                <a:defRPr/>
              </a:pPr>
              <a:t>26</a:t>
            </a:fld>
            <a:endParaRPr lang="en-GB"/>
          </a:p>
        </p:txBody>
      </p:sp>
      <p:pic>
        <p:nvPicPr>
          <p:cNvPr id="6146" name="Picture 2" descr="See the source image">
            <a:extLst>
              <a:ext uri="{FF2B5EF4-FFF2-40B4-BE49-F238E27FC236}">
                <a16:creationId xmlns:a16="http://schemas.microsoft.com/office/drawing/2014/main" id="{2751C94A-AED6-9E4A-E895-8FAE691BFC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0850" y="4326108"/>
            <a:ext cx="447675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85033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06603-3777-69B0-026E-2CFA8521D0CF}"/>
              </a:ext>
            </a:extLst>
          </p:cNvPr>
          <p:cNvSpPr>
            <a:spLocks noGrp="1"/>
          </p:cNvSpPr>
          <p:nvPr>
            <p:ph type="title"/>
          </p:nvPr>
        </p:nvSpPr>
        <p:spPr>
          <a:xfrm>
            <a:off x="2057400" y="152400"/>
            <a:ext cx="9372600" cy="1143000"/>
          </a:xfrm>
        </p:spPr>
        <p:style>
          <a:lnRef idx="2">
            <a:schemeClr val="dk1"/>
          </a:lnRef>
          <a:fillRef idx="1">
            <a:schemeClr val="lt1"/>
          </a:fillRef>
          <a:effectRef idx="0">
            <a:schemeClr val="dk1"/>
          </a:effectRef>
          <a:fontRef idx="minor">
            <a:schemeClr val="dk1"/>
          </a:fontRef>
        </p:style>
        <p:txBody>
          <a:bodyPr/>
          <a:lstStyle/>
          <a:p>
            <a:pPr algn="l"/>
            <a:r>
              <a:rPr lang="en-US" sz="2800" b="1" dirty="0">
                <a:latin typeface="+mj-lt"/>
              </a:rPr>
              <a:t>Impact on health services for noncommunicable        diseases</a:t>
            </a:r>
          </a:p>
        </p:txBody>
      </p:sp>
      <p:sp>
        <p:nvSpPr>
          <p:cNvPr id="3" name="Content Placeholder 2">
            <a:extLst>
              <a:ext uri="{FF2B5EF4-FFF2-40B4-BE49-F238E27FC236}">
                <a16:creationId xmlns:a16="http://schemas.microsoft.com/office/drawing/2014/main" id="{7DFB4F4F-CBD9-27B6-5E25-0D76F1D43010}"/>
              </a:ext>
            </a:extLst>
          </p:cNvPr>
          <p:cNvSpPr>
            <a:spLocks noGrp="1"/>
          </p:cNvSpPr>
          <p:nvPr>
            <p:ph idx="1"/>
          </p:nvPr>
        </p:nvSpPr>
        <p:spPr>
          <a:xfrm>
            <a:off x="2057400" y="1473816"/>
            <a:ext cx="9372600" cy="4682035"/>
          </a:xfrm>
          <a:ln>
            <a:solidFill>
              <a:schemeClr val="tx1"/>
            </a:solidFill>
          </a:ln>
        </p:spPr>
        <p:txBody>
          <a:bodyPr/>
          <a:lstStyle/>
          <a:p>
            <a:r>
              <a:rPr lang="en-US" sz="1100" b="1" dirty="0"/>
              <a:t>“The results of this survey confirm what we have been hearing from countries for a number of weeks now,” said Dr Tedros Adhanom Ghebreyesus, Director-General of the World Health Organization. “Many people who need treatment for diseases like cancer, cardiovascular disease and diabetes have not been receiving the health services and medicines they need since the COVID-19 pandemic began. It’s vital that countries find innovative ways to ensure that essential services for NCDs continue, even as they fight COVID-19.”</a:t>
            </a:r>
          </a:p>
          <a:p>
            <a:endParaRPr lang="en-US" sz="1100" b="1" dirty="0"/>
          </a:p>
          <a:p>
            <a:r>
              <a:rPr lang="en-US" sz="1100" b="1" dirty="0"/>
              <a:t>Service disruptions were widespread</a:t>
            </a:r>
          </a:p>
          <a:p>
            <a:endParaRPr lang="en-US" sz="1100" dirty="0"/>
          </a:p>
          <a:p>
            <a:r>
              <a:rPr lang="en-US" sz="1100" dirty="0"/>
              <a:t>The main finding is that health services have been partially or completely disrupted in many countries. More than half (53%) of the countries surveyed have partially or completely disrupted services for hypertension treatment; 49% for treatment for diabetes and diabetes-related complications; 42% for cancer treatment, and 31% for cardiovascular emergencies. </a:t>
            </a:r>
          </a:p>
          <a:p>
            <a:endParaRPr lang="en-US" sz="1100" dirty="0"/>
          </a:p>
          <a:p>
            <a:r>
              <a:rPr lang="en-US" sz="1100" dirty="0"/>
              <a:t>Rehabilitation services have been disrupted in almost two-thirds (63%) of countries, even though rehabilitation is key to a healthy recovery following severe illness from COVID-19.</a:t>
            </a:r>
          </a:p>
          <a:p>
            <a:endParaRPr lang="en-US" sz="1100" dirty="0"/>
          </a:p>
          <a:p>
            <a:r>
              <a:rPr lang="en-US" sz="1100" b="1" dirty="0"/>
              <a:t>Reassignment of staff and postponing of screening</a:t>
            </a:r>
          </a:p>
          <a:p>
            <a:endParaRPr lang="en-US" sz="1100" dirty="0"/>
          </a:p>
          <a:p>
            <a:r>
              <a:rPr lang="en-US" sz="1100" dirty="0"/>
              <a:t>In the majority (94%) of countries responding, ministry of health staff working in the area of NCDs were partially or fully reassigned to support COVID-19.</a:t>
            </a:r>
          </a:p>
          <a:p>
            <a:endParaRPr lang="en-US" sz="1100" dirty="0"/>
          </a:p>
          <a:p>
            <a:r>
              <a:rPr lang="en-US" sz="1100" dirty="0"/>
              <a:t>The postponement of public screening </a:t>
            </a:r>
            <a:r>
              <a:rPr lang="en-US" sz="1100" dirty="0" err="1"/>
              <a:t>programmes</a:t>
            </a:r>
            <a:r>
              <a:rPr lang="en-US" sz="1100" dirty="0"/>
              <a:t> (for example for breast and cervical cancer) was also widespread, reported by more than 50% of countries. This was consistent with initial WHO recommendations to minimize non-urgent facility-based care whilst tackling the pandemic.</a:t>
            </a:r>
          </a:p>
          <a:p>
            <a:endParaRPr lang="en-US" sz="1100" dirty="0"/>
          </a:p>
          <a:p>
            <a:r>
              <a:rPr lang="en-US" sz="1100" dirty="0"/>
              <a:t>But the most common reasons for discontinuing or reducing services were cancellations of planned treatments, a decrease in public transport available and a lack of staff because health workers had been reassigned to support COVID19 services. In one in five countries (20%) reporting disruptions, one of the main reasons for discontinuing services was a shortage of  medicines, diagnostics and other technologies</a:t>
            </a:r>
          </a:p>
          <a:p>
            <a:endParaRPr lang="en-US" dirty="0"/>
          </a:p>
        </p:txBody>
      </p:sp>
      <p:sp>
        <p:nvSpPr>
          <p:cNvPr id="5" name="Slide Number Placeholder 4">
            <a:extLst>
              <a:ext uri="{FF2B5EF4-FFF2-40B4-BE49-F238E27FC236}">
                <a16:creationId xmlns:a16="http://schemas.microsoft.com/office/drawing/2014/main" id="{92552724-9BD9-22A9-C460-CBDEB9024EFE}"/>
              </a:ext>
            </a:extLst>
          </p:cNvPr>
          <p:cNvSpPr>
            <a:spLocks noGrp="1"/>
          </p:cNvSpPr>
          <p:nvPr>
            <p:ph type="sldNum" sz="quarter" idx="12"/>
          </p:nvPr>
        </p:nvSpPr>
        <p:spPr/>
        <p:txBody>
          <a:bodyPr/>
          <a:lstStyle/>
          <a:p>
            <a:pPr>
              <a:defRPr/>
            </a:pPr>
            <a:fld id="{A6321966-726A-4E9E-9E02-D49DCD2200A8}" type="slidenum">
              <a:rPr lang="en-GB" smtClean="0"/>
              <a:pPr>
                <a:defRPr/>
              </a:pPr>
              <a:t>27</a:t>
            </a:fld>
            <a:endParaRPr lang="en-GB"/>
          </a:p>
        </p:txBody>
      </p:sp>
    </p:spTree>
    <p:extLst>
      <p:ext uri="{BB962C8B-B14F-4D97-AF65-F5344CB8AC3E}">
        <p14:creationId xmlns:p14="http://schemas.microsoft.com/office/powerpoint/2010/main" val="249535149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ee the source image">
            <a:extLst>
              <a:ext uri="{FF2B5EF4-FFF2-40B4-BE49-F238E27FC236}">
                <a16:creationId xmlns:a16="http://schemas.microsoft.com/office/drawing/2014/main" id="{F7E787C3-6930-21E1-CE01-B186889733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9163" y="1981200"/>
            <a:ext cx="3068638" cy="4114800"/>
          </a:xfrm>
          <a:prstGeom prst="rect">
            <a:avLst/>
          </a:prstGeom>
          <a:extLst>
            <a:ext uri="{909E8E84-426E-40DD-AFC4-6F175D3DCCD1}">
              <a14:hiddenFill xmlns:a14="http://schemas.microsoft.com/office/drawing/2010/main">
                <a:solidFill>
                  <a:srgbClr val="FFFFFF"/>
                </a:solidFill>
              </a14:hiddenFill>
            </a:ext>
          </a:extLst>
        </p:spPr>
      </p:pic>
      <p:pic>
        <p:nvPicPr>
          <p:cNvPr id="7174" name="Picture 6" descr="See the source image">
            <a:extLst>
              <a:ext uri="{FF2B5EF4-FFF2-40B4-BE49-F238E27FC236}">
                <a16:creationId xmlns:a16="http://schemas.microsoft.com/office/drawing/2014/main" id="{9AEE1E19-7AE5-EA88-77F8-6D466BBEC4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9238" y="1981200"/>
            <a:ext cx="4114800" cy="4114800"/>
          </a:xfrm>
          <a:prstGeom prst="rect">
            <a:avLst/>
          </a:prstGeom>
          <a:extLst>
            <a:ext uri="{909E8E84-426E-40DD-AFC4-6F175D3DCCD1}">
              <a14:hiddenFill xmlns:a14="http://schemas.microsoft.com/office/drawing/2010/main">
                <a:solidFill>
                  <a:srgbClr val="FFFFFF"/>
                </a:solidFill>
              </a14:hiddenFill>
            </a:ext>
          </a:extLst>
        </p:spPr>
      </p:pic>
      <p:pic>
        <p:nvPicPr>
          <p:cNvPr id="7172" name="Picture 4" descr="See the source image">
            <a:extLst>
              <a:ext uri="{FF2B5EF4-FFF2-40B4-BE49-F238E27FC236}">
                <a16:creationId xmlns:a16="http://schemas.microsoft.com/office/drawing/2014/main" id="{DA0D7C20-3810-5AF4-E0BA-68D17EC604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5475" y="1981200"/>
            <a:ext cx="3025775" cy="4114800"/>
          </a:xfrm>
          <a:prstGeom prst="rect">
            <a:avLst/>
          </a:prstGeom>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489E87AC-3537-9816-10EC-9629F308242A}"/>
              </a:ext>
            </a:extLst>
          </p:cNvPr>
          <p:cNvSpPr>
            <a:spLocks noGrp="1"/>
          </p:cNvSpPr>
          <p:nvPr>
            <p:ph type="title"/>
          </p:nvPr>
        </p:nvSpPr>
        <p:spPr>
          <a:xfrm>
            <a:off x="914400" y="609600"/>
            <a:ext cx="10363200" cy="1143000"/>
          </a:xfrm>
        </p:spPr>
        <p:style>
          <a:lnRef idx="2">
            <a:schemeClr val="dk1"/>
          </a:lnRef>
          <a:fillRef idx="1">
            <a:schemeClr val="lt1"/>
          </a:fillRef>
          <a:effectRef idx="0">
            <a:schemeClr val="dk1"/>
          </a:effectRef>
          <a:fontRef idx="minor">
            <a:schemeClr val="dk1"/>
          </a:fontRef>
        </p:style>
        <p:txBody>
          <a:bodyPr wrap="square" anchor="ctr">
            <a:normAutofit/>
          </a:bodyPr>
          <a:lstStyle/>
          <a:p>
            <a:pPr>
              <a:lnSpc>
                <a:spcPct val="90000"/>
              </a:lnSpc>
            </a:pPr>
            <a:r>
              <a:rPr lang="en-US" sz="3700">
                <a:solidFill>
                  <a:schemeClr val="tx2"/>
                </a:solidFill>
              </a:rPr>
              <a:t>Other disease trend </a:t>
            </a:r>
            <a:br>
              <a:rPr lang="en-US" sz="3700">
                <a:solidFill>
                  <a:schemeClr val="tx2"/>
                </a:solidFill>
              </a:rPr>
            </a:br>
            <a:r>
              <a:rPr lang="en-US" sz="3700">
                <a:solidFill>
                  <a:schemeClr val="tx2"/>
                </a:solidFill>
              </a:rPr>
              <a:t>impacts</a:t>
            </a:r>
          </a:p>
        </p:txBody>
      </p:sp>
      <p:sp>
        <p:nvSpPr>
          <p:cNvPr id="5" name="Slide Number Placeholder 4">
            <a:extLst>
              <a:ext uri="{FF2B5EF4-FFF2-40B4-BE49-F238E27FC236}">
                <a16:creationId xmlns:a16="http://schemas.microsoft.com/office/drawing/2014/main" id="{E1BD3725-31FF-A997-D858-DD27C553C9B5}"/>
              </a:ext>
            </a:extLst>
          </p:cNvPr>
          <p:cNvSpPr>
            <a:spLocks noGrp="1"/>
          </p:cNvSpPr>
          <p:nvPr>
            <p:ph type="sldNum" sz="quarter" idx="12"/>
          </p:nvPr>
        </p:nvSpPr>
        <p:spPr>
          <a:xfrm>
            <a:off x="8737600" y="6248400"/>
            <a:ext cx="2540000" cy="457200"/>
          </a:xfrm>
        </p:spPr>
        <p:txBody>
          <a:bodyPr wrap="square" anchor="t">
            <a:normAutofit/>
          </a:bodyPr>
          <a:lstStyle/>
          <a:p>
            <a:pPr>
              <a:spcAft>
                <a:spcPts val="600"/>
              </a:spcAft>
              <a:defRPr/>
            </a:pPr>
            <a:fld id="{A6321966-726A-4E9E-9E02-D49DCD2200A8}" type="slidenum">
              <a:rPr lang="en-GB" smtClean="0"/>
              <a:pPr>
                <a:spcAft>
                  <a:spcPts val="600"/>
                </a:spcAft>
                <a:defRPr/>
              </a:pPr>
              <a:t>28</a:t>
            </a:fld>
            <a:endParaRPr lang="en-GB"/>
          </a:p>
        </p:txBody>
      </p:sp>
    </p:spTree>
    <p:extLst>
      <p:ext uri="{BB962C8B-B14F-4D97-AF65-F5344CB8AC3E}">
        <p14:creationId xmlns:p14="http://schemas.microsoft.com/office/powerpoint/2010/main" val="19346517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29D8-5869-D993-FD73-683B6DB9D825}"/>
              </a:ext>
            </a:extLst>
          </p:cNvPr>
          <p:cNvSpPr>
            <a:spLocks noGrp="1"/>
          </p:cNvSpPr>
          <p:nvPr>
            <p:ph type="title"/>
          </p:nvPr>
        </p:nvSpPr>
        <p:spPr>
          <a:xfrm>
            <a:off x="2133600" y="152400"/>
            <a:ext cx="9144000" cy="952500"/>
          </a:xfrm>
        </p:spPr>
        <p:style>
          <a:lnRef idx="2">
            <a:schemeClr val="dk1"/>
          </a:lnRef>
          <a:fillRef idx="1">
            <a:schemeClr val="lt1"/>
          </a:fillRef>
          <a:effectRef idx="0">
            <a:schemeClr val="dk1"/>
          </a:effectRef>
          <a:fontRef idx="minor">
            <a:schemeClr val="dk1"/>
          </a:fontRef>
        </p:style>
        <p:txBody>
          <a:bodyPr/>
          <a:lstStyle/>
          <a:p>
            <a:pPr algn="l"/>
            <a:r>
              <a:rPr lang="en-US" sz="3200" b="1" dirty="0"/>
              <a:t>Other disease trend impacts</a:t>
            </a:r>
          </a:p>
        </p:txBody>
      </p:sp>
      <p:sp>
        <p:nvSpPr>
          <p:cNvPr id="3" name="Content Placeholder 2">
            <a:extLst>
              <a:ext uri="{FF2B5EF4-FFF2-40B4-BE49-F238E27FC236}">
                <a16:creationId xmlns:a16="http://schemas.microsoft.com/office/drawing/2014/main" id="{B4B68614-D4B3-F426-CD8B-2F45E34468A4}"/>
              </a:ext>
            </a:extLst>
          </p:cNvPr>
          <p:cNvSpPr>
            <a:spLocks noGrp="1"/>
          </p:cNvSpPr>
          <p:nvPr>
            <p:ph idx="1"/>
          </p:nvPr>
        </p:nvSpPr>
        <p:spPr>
          <a:xfrm>
            <a:off x="2133600" y="1447800"/>
            <a:ext cx="9144000" cy="2286000"/>
          </a:xfrm>
          <a:ln/>
        </p:spPr>
        <p:style>
          <a:lnRef idx="2">
            <a:schemeClr val="dk1"/>
          </a:lnRef>
          <a:fillRef idx="1">
            <a:schemeClr val="lt1"/>
          </a:fillRef>
          <a:effectRef idx="0">
            <a:schemeClr val="dk1"/>
          </a:effectRef>
          <a:fontRef idx="minor">
            <a:schemeClr val="dk1"/>
          </a:fontRef>
        </p:style>
        <p:txBody>
          <a:bodyPr/>
          <a:lstStyle/>
          <a:p>
            <a:pPr marL="0" indent="0">
              <a:buNone/>
            </a:pPr>
            <a:r>
              <a:rPr lang="en-US" sz="1800" b="1" dirty="0"/>
              <a:t>Decreased Immunization Rates</a:t>
            </a:r>
          </a:p>
          <a:p>
            <a:r>
              <a:rPr lang="en-US" sz="1800" dirty="0"/>
              <a:t>Orders for childhood vaccinations from the Centers from Disease Control and Prevention have dropped by about 11 million doses in 2020 from previous yearly averages.</a:t>
            </a:r>
          </a:p>
          <a:p>
            <a:r>
              <a:rPr lang="en-US" sz="1800" dirty="0"/>
              <a:t>Consider offering drive-through vaccination clinics or sending mobile vaccination units into communities. Providers should reach out to all patients with scheduled vaccination appointments to explain safety procedures and encourage them to keep appointments.</a:t>
            </a:r>
          </a:p>
          <a:p>
            <a:pPr marL="0" indent="0">
              <a:buNone/>
            </a:pPr>
            <a:r>
              <a:rPr lang="en-US" sz="1800" b="1" dirty="0"/>
              <a:t>Delayed Elective Procedures</a:t>
            </a:r>
          </a:p>
          <a:p>
            <a:pPr marL="0" indent="0">
              <a:buNone/>
            </a:pPr>
            <a:endParaRPr lang="en-US" sz="1800" b="1" dirty="0"/>
          </a:p>
        </p:txBody>
      </p:sp>
      <p:sp>
        <p:nvSpPr>
          <p:cNvPr id="5" name="Slide Number Placeholder 4">
            <a:extLst>
              <a:ext uri="{FF2B5EF4-FFF2-40B4-BE49-F238E27FC236}">
                <a16:creationId xmlns:a16="http://schemas.microsoft.com/office/drawing/2014/main" id="{B21157E1-7080-8839-0906-15C614C50556}"/>
              </a:ext>
            </a:extLst>
          </p:cNvPr>
          <p:cNvSpPr>
            <a:spLocks noGrp="1"/>
          </p:cNvSpPr>
          <p:nvPr>
            <p:ph type="sldNum" sz="quarter" idx="12"/>
          </p:nvPr>
        </p:nvSpPr>
        <p:spPr/>
        <p:txBody>
          <a:bodyPr/>
          <a:lstStyle/>
          <a:p>
            <a:pPr>
              <a:defRPr/>
            </a:pPr>
            <a:fld id="{A6321966-726A-4E9E-9E02-D49DCD2200A8}" type="slidenum">
              <a:rPr lang="en-GB" smtClean="0"/>
              <a:pPr>
                <a:defRPr/>
              </a:pPr>
              <a:t>29</a:t>
            </a:fld>
            <a:endParaRPr lang="en-GB"/>
          </a:p>
        </p:txBody>
      </p:sp>
      <p:sp>
        <p:nvSpPr>
          <p:cNvPr id="4" name="TextBox 3">
            <a:extLst>
              <a:ext uri="{FF2B5EF4-FFF2-40B4-BE49-F238E27FC236}">
                <a16:creationId xmlns:a16="http://schemas.microsoft.com/office/drawing/2014/main" id="{A1B1FFB8-CF2D-F8D6-9C5C-3DD2ACEE112E}"/>
              </a:ext>
            </a:extLst>
          </p:cNvPr>
          <p:cNvSpPr txBox="1"/>
          <p:nvPr/>
        </p:nvSpPr>
        <p:spPr>
          <a:xfrm>
            <a:off x="2133600" y="3886200"/>
            <a:ext cx="9144000" cy="21975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US" sz="1800" b="1" dirty="0"/>
              <a:t>Decreased ED Visits/Patients Delaying Emergency Care</a:t>
            </a:r>
          </a:p>
          <a:p>
            <a:pPr marL="342900" indent="-342900" eaLnBrk="0" fontAlgn="base" hangingPunct="0">
              <a:spcBef>
                <a:spcPct val="20000"/>
              </a:spcBef>
              <a:spcAft>
                <a:spcPct val="0"/>
              </a:spcAft>
              <a:buFont typeface="Arial" panose="020B0604020202020204" pitchFamily="34" charset="0"/>
              <a:buChar char="•"/>
            </a:pPr>
            <a:r>
              <a:rPr lang="en-US" dirty="0"/>
              <a:t>Visits to the ED were down by nearly 40% in some areas; acute care outpatient visits have also decreased.</a:t>
            </a:r>
          </a:p>
          <a:p>
            <a:pPr marL="342900" indent="-342900" eaLnBrk="0" fontAlgn="base" hangingPunct="0">
              <a:spcBef>
                <a:spcPct val="20000"/>
              </a:spcBef>
              <a:spcAft>
                <a:spcPct val="0"/>
              </a:spcAft>
              <a:buFont typeface="Arial" panose="020B0604020202020204" pitchFamily="34" charset="0"/>
              <a:buChar char="•"/>
            </a:pPr>
            <a:r>
              <a:rPr lang="en-US" dirty="0"/>
              <a:t>Medical practices, health systems, and health insurers can reach out directly to patients with chronic medical conditions or use education campaigns to encourage community members to seek care for emergent conditions and to keep up with their preventive or routine care.</a:t>
            </a:r>
          </a:p>
          <a:p>
            <a:pPr marL="342900" indent="-342900" eaLnBrk="0" fontAlgn="base" hangingPunct="0">
              <a:spcBef>
                <a:spcPct val="20000"/>
              </a:spcBef>
              <a:spcAft>
                <a:spcPct val="0"/>
              </a:spcAft>
              <a:buFont typeface="Arial" panose="020B0604020202020204" pitchFamily="34" charset="0"/>
              <a:buChar char="•"/>
            </a:pPr>
            <a:r>
              <a:rPr lang="en-US" dirty="0"/>
              <a:t>HIV/TB-Delayed 90-90-90 goals</a:t>
            </a:r>
          </a:p>
        </p:txBody>
      </p:sp>
    </p:spTree>
    <p:extLst>
      <p:ext uri="{BB962C8B-B14F-4D97-AF65-F5344CB8AC3E}">
        <p14:creationId xmlns:p14="http://schemas.microsoft.com/office/powerpoint/2010/main" val="324026848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9DF69-A49D-39E1-1F31-82DD09C37CCD}"/>
              </a:ext>
            </a:extLst>
          </p:cNvPr>
          <p:cNvSpPr>
            <a:spLocks noGrp="1"/>
          </p:cNvSpPr>
          <p:nvPr>
            <p:ph type="title"/>
          </p:nvPr>
        </p:nvSpPr>
        <p:spPr>
          <a:xfrm>
            <a:off x="2057400" y="609600"/>
            <a:ext cx="9220200" cy="1143000"/>
          </a:xfrm>
        </p:spPr>
        <p:style>
          <a:lnRef idx="2">
            <a:schemeClr val="dk1"/>
          </a:lnRef>
          <a:fillRef idx="1">
            <a:schemeClr val="lt1"/>
          </a:fillRef>
          <a:effectRef idx="0">
            <a:schemeClr val="dk1"/>
          </a:effectRef>
          <a:fontRef idx="minor">
            <a:schemeClr val="dk1"/>
          </a:fontRef>
        </p:style>
        <p:txBody>
          <a:bodyPr/>
          <a:lstStyle/>
          <a:p>
            <a:pPr algn="l"/>
            <a:r>
              <a:rPr lang="en-US" sz="2400" b="1" dirty="0"/>
              <a:t>Discussion Focus</a:t>
            </a:r>
          </a:p>
        </p:txBody>
      </p:sp>
      <p:sp>
        <p:nvSpPr>
          <p:cNvPr id="3" name="Content Placeholder 2">
            <a:extLst>
              <a:ext uri="{FF2B5EF4-FFF2-40B4-BE49-F238E27FC236}">
                <a16:creationId xmlns:a16="http://schemas.microsoft.com/office/drawing/2014/main" id="{DE07747E-F727-6F7D-03B4-3897051259B3}"/>
              </a:ext>
            </a:extLst>
          </p:cNvPr>
          <p:cNvSpPr>
            <a:spLocks noGrp="1"/>
          </p:cNvSpPr>
          <p:nvPr>
            <p:ph idx="1"/>
          </p:nvPr>
        </p:nvSpPr>
        <p:spPr>
          <a:xfrm>
            <a:off x="2057400" y="2133600"/>
            <a:ext cx="9220200" cy="3962400"/>
          </a:xfrm>
          <a:ln>
            <a:solidFill>
              <a:schemeClr val="tx1"/>
            </a:solidFill>
          </a:ln>
        </p:spPr>
        <p:txBody>
          <a:bodyPr/>
          <a:lstStyle/>
          <a:p>
            <a:pPr marL="0" indent="0">
              <a:buNone/>
            </a:pPr>
            <a:endParaRPr lang="en-US" sz="1600" dirty="0"/>
          </a:p>
          <a:p>
            <a:r>
              <a:rPr lang="en-US" sz="1600" dirty="0"/>
              <a:t>The South African Covid Context</a:t>
            </a:r>
          </a:p>
          <a:p>
            <a:r>
              <a:rPr lang="en-US" sz="1600" dirty="0"/>
              <a:t>The Claims Impact of Covid</a:t>
            </a:r>
          </a:p>
          <a:p>
            <a:r>
              <a:rPr lang="en-US" sz="1600" dirty="0"/>
              <a:t>The Mental Health Experience</a:t>
            </a:r>
          </a:p>
          <a:p>
            <a:r>
              <a:rPr lang="en-US" sz="1600" dirty="0"/>
              <a:t>The Oncology Experience</a:t>
            </a:r>
          </a:p>
          <a:p>
            <a:r>
              <a:rPr lang="en-US" sz="1600" dirty="0"/>
              <a:t>The Non-communicable diseases Experience</a:t>
            </a:r>
          </a:p>
          <a:p>
            <a:r>
              <a:rPr lang="en-US" sz="1600" dirty="0"/>
              <a:t>Other Disease trends Experience</a:t>
            </a:r>
          </a:p>
          <a:p>
            <a:r>
              <a:rPr lang="en-US" sz="1600" dirty="0"/>
              <a:t>The Long Covid Experience</a:t>
            </a:r>
          </a:p>
        </p:txBody>
      </p:sp>
      <p:sp>
        <p:nvSpPr>
          <p:cNvPr id="5" name="Slide Number Placeholder 4">
            <a:extLst>
              <a:ext uri="{FF2B5EF4-FFF2-40B4-BE49-F238E27FC236}">
                <a16:creationId xmlns:a16="http://schemas.microsoft.com/office/drawing/2014/main" id="{22A6DB26-A213-9F52-5EAC-DEA1AD3494CE}"/>
              </a:ext>
            </a:extLst>
          </p:cNvPr>
          <p:cNvSpPr>
            <a:spLocks noGrp="1"/>
          </p:cNvSpPr>
          <p:nvPr>
            <p:ph type="sldNum" sz="quarter" idx="12"/>
          </p:nvPr>
        </p:nvSpPr>
        <p:spPr/>
        <p:txBody>
          <a:bodyPr/>
          <a:lstStyle/>
          <a:p>
            <a:pPr>
              <a:defRPr/>
            </a:pPr>
            <a:fld id="{A6321966-726A-4E9E-9E02-D49DCD2200A8}" type="slidenum">
              <a:rPr lang="en-GB" smtClean="0"/>
              <a:pPr>
                <a:defRPr/>
              </a:pPr>
              <a:t>3</a:t>
            </a:fld>
            <a:endParaRPr lang="en-GB"/>
          </a:p>
        </p:txBody>
      </p:sp>
      <p:pic>
        <p:nvPicPr>
          <p:cNvPr id="2050" name="Picture 2" descr="See the source image">
            <a:extLst>
              <a:ext uri="{FF2B5EF4-FFF2-40B4-BE49-F238E27FC236}">
                <a16:creationId xmlns:a16="http://schemas.microsoft.com/office/drawing/2014/main" id="{4FC05DAE-A1E0-BA8E-F2B0-314A77E458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3562350"/>
            <a:ext cx="451485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35613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B20E7C-D702-31B4-8EE8-1E2F7A67ECC4}"/>
              </a:ext>
            </a:extLst>
          </p:cNvPr>
          <p:cNvSpPr>
            <a:spLocks noGrp="1"/>
          </p:cNvSpPr>
          <p:nvPr>
            <p:ph idx="1"/>
          </p:nvPr>
        </p:nvSpPr>
        <p:spPr>
          <a:xfrm>
            <a:off x="2133600" y="609600"/>
            <a:ext cx="9144000" cy="2438400"/>
          </a:xfrm>
        </p:spPr>
        <p:style>
          <a:lnRef idx="2">
            <a:schemeClr val="dk1"/>
          </a:lnRef>
          <a:fillRef idx="1">
            <a:schemeClr val="lt1"/>
          </a:fillRef>
          <a:effectRef idx="0">
            <a:schemeClr val="dk1"/>
          </a:effectRef>
          <a:fontRef idx="minor">
            <a:schemeClr val="dk1"/>
          </a:fontRef>
        </p:style>
        <p:txBody>
          <a:bodyPr/>
          <a:lstStyle/>
          <a:p>
            <a:pPr marL="0" indent="0">
              <a:buNone/>
            </a:pPr>
            <a:r>
              <a:rPr lang="en-US" sz="1800" b="1" dirty="0"/>
              <a:t>Delayed Organ Transplants</a:t>
            </a:r>
          </a:p>
          <a:p>
            <a:r>
              <a:rPr lang="en-US" sz="1800" dirty="0"/>
              <a:t>The number of organ procurements and transplants decreased by about half, nationwide, in April 2020, but rebounded and overall increased over 2019 numbers. </a:t>
            </a:r>
          </a:p>
          <a:p>
            <a:r>
              <a:rPr lang="en-US" sz="1800" dirty="0"/>
              <a:t>Review lessons learned to determine if any changes in protocol or process are possible for subsequent waves, while closely monitoring all organ transplant patients, via telehealth and home health services.</a:t>
            </a:r>
          </a:p>
        </p:txBody>
      </p:sp>
      <p:sp>
        <p:nvSpPr>
          <p:cNvPr id="5" name="Slide Number Placeholder 4">
            <a:extLst>
              <a:ext uri="{FF2B5EF4-FFF2-40B4-BE49-F238E27FC236}">
                <a16:creationId xmlns:a16="http://schemas.microsoft.com/office/drawing/2014/main" id="{D77FFC1B-640E-6D7F-EEEB-ABB89F687FE6}"/>
              </a:ext>
            </a:extLst>
          </p:cNvPr>
          <p:cNvSpPr>
            <a:spLocks noGrp="1"/>
          </p:cNvSpPr>
          <p:nvPr>
            <p:ph type="sldNum" sz="quarter" idx="12"/>
          </p:nvPr>
        </p:nvSpPr>
        <p:spPr/>
        <p:txBody>
          <a:bodyPr/>
          <a:lstStyle/>
          <a:p>
            <a:pPr>
              <a:defRPr/>
            </a:pPr>
            <a:fld id="{A6321966-726A-4E9E-9E02-D49DCD2200A8}" type="slidenum">
              <a:rPr lang="en-GB" smtClean="0"/>
              <a:pPr>
                <a:defRPr/>
              </a:pPr>
              <a:t>30</a:t>
            </a:fld>
            <a:endParaRPr lang="en-GB"/>
          </a:p>
        </p:txBody>
      </p:sp>
      <p:sp>
        <p:nvSpPr>
          <p:cNvPr id="7" name="TextBox 6">
            <a:extLst>
              <a:ext uri="{FF2B5EF4-FFF2-40B4-BE49-F238E27FC236}">
                <a16:creationId xmlns:a16="http://schemas.microsoft.com/office/drawing/2014/main" id="{F55E7E21-4568-1BA0-7919-CBFB8E02EE40}"/>
              </a:ext>
            </a:extLst>
          </p:cNvPr>
          <p:cNvSpPr txBox="1"/>
          <p:nvPr/>
        </p:nvSpPr>
        <p:spPr>
          <a:xfrm>
            <a:off x="2107442" y="3246609"/>
            <a:ext cx="9170158"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indent="0">
              <a:buNone/>
            </a:pPr>
            <a:r>
              <a:rPr lang="en-US" sz="1800" b="1" dirty="0"/>
              <a:t>Possible Decrease in Seasonal Communicable Disease</a:t>
            </a:r>
          </a:p>
          <a:p>
            <a:endParaRPr lang="en-US" sz="1800" dirty="0"/>
          </a:p>
          <a:p>
            <a:pPr marL="285750" indent="-285750">
              <a:buFont typeface="Arial" panose="020B0604020202020204" pitchFamily="34" charset="0"/>
              <a:buChar char="•"/>
            </a:pPr>
            <a:r>
              <a:rPr lang="en-US" sz="1800" dirty="0"/>
              <a:t>Transmission decrease</a:t>
            </a:r>
          </a:p>
          <a:p>
            <a:pPr marL="285750" indent="-285750">
              <a:buFont typeface="Arial" panose="020B0604020202020204" pitchFamily="34" charset="0"/>
              <a:buChar char="•"/>
            </a:pPr>
            <a:r>
              <a:rPr lang="en-US" sz="1800" dirty="0"/>
              <a:t>There is a potential for a decrease in the spread of all communicable diseases, such as influenza and other commonly occurring diseases, if community mitigation measures change to continue into the fall.</a:t>
            </a:r>
          </a:p>
          <a:p>
            <a:pPr marL="285750" indent="-285750">
              <a:buFont typeface="Arial" panose="020B0604020202020204" pitchFamily="34" charset="0"/>
              <a:buChar char="•"/>
            </a:pPr>
            <a:r>
              <a:rPr lang="en-US" sz="1800" dirty="0"/>
              <a:t>Continue to encourage social and physical distancing practices and support and encourage a robust seasonal flu vaccination program</a:t>
            </a:r>
          </a:p>
        </p:txBody>
      </p:sp>
    </p:spTree>
    <p:extLst>
      <p:ext uri="{BB962C8B-B14F-4D97-AF65-F5344CB8AC3E}">
        <p14:creationId xmlns:p14="http://schemas.microsoft.com/office/powerpoint/2010/main" val="236808470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23830-2A0D-9417-530E-2FFD929D6E0E}"/>
              </a:ext>
            </a:extLst>
          </p:cNvPr>
          <p:cNvSpPr>
            <a:spLocks noGrp="1"/>
          </p:cNvSpPr>
          <p:nvPr>
            <p:ph type="title"/>
          </p:nvPr>
        </p:nvSpPr>
        <p:spPr/>
        <p:txBody>
          <a:bodyPr/>
          <a:lstStyle/>
          <a:p>
            <a:r>
              <a:rPr lang="en-US" dirty="0"/>
              <a:t>NHS checks</a:t>
            </a:r>
          </a:p>
        </p:txBody>
      </p:sp>
      <p:pic>
        <p:nvPicPr>
          <p:cNvPr id="7" name="Content Placeholder 6">
            <a:extLst>
              <a:ext uri="{FF2B5EF4-FFF2-40B4-BE49-F238E27FC236}">
                <a16:creationId xmlns:a16="http://schemas.microsoft.com/office/drawing/2014/main" id="{F8E2A8E4-4151-2895-6E9E-3C90381BA42F}"/>
              </a:ext>
            </a:extLst>
          </p:cNvPr>
          <p:cNvPicPr>
            <a:picLocks noGrp="1" noChangeAspect="1"/>
          </p:cNvPicPr>
          <p:nvPr>
            <p:ph idx="1"/>
          </p:nvPr>
        </p:nvPicPr>
        <p:blipFill rotWithShape="1">
          <a:blip r:embed="rId2"/>
          <a:srcRect l="7577" t="11111" r="2272"/>
          <a:stretch/>
        </p:blipFill>
        <p:spPr>
          <a:xfrm>
            <a:off x="609600" y="1752600"/>
            <a:ext cx="11201400" cy="4076700"/>
          </a:xfrm>
          <a:prstGeom prst="rect">
            <a:avLst/>
          </a:prstGeom>
          <a:ln w="228600" cap="sq" cmpd="thickThin">
            <a:solidFill>
              <a:srgbClr val="000000"/>
            </a:solidFill>
            <a:prstDash val="solid"/>
            <a:miter lim="800000"/>
          </a:ln>
          <a:effectLst>
            <a:innerShdw blurRad="76200">
              <a:srgbClr val="000000"/>
            </a:innerShdw>
          </a:effectLst>
        </p:spPr>
      </p:pic>
      <p:sp>
        <p:nvSpPr>
          <p:cNvPr id="5" name="Slide Number Placeholder 4">
            <a:extLst>
              <a:ext uri="{FF2B5EF4-FFF2-40B4-BE49-F238E27FC236}">
                <a16:creationId xmlns:a16="http://schemas.microsoft.com/office/drawing/2014/main" id="{DEC4BC28-9E0B-2A23-8F4F-80B5E7869473}"/>
              </a:ext>
            </a:extLst>
          </p:cNvPr>
          <p:cNvSpPr>
            <a:spLocks noGrp="1"/>
          </p:cNvSpPr>
          <p:nvPr>
            <p:ph type="sldNum" sz="quarter" idx="12"/>
          </p:nvPr>
        </p:nvSpPr>
        <p:spPr/>
        <p:txBody>
          <a:bodyPr/>
          <a:lstStyle/>
          <a:p>
            <a:pPr>
              <a:defRPr/>
            </a:pPr>
            <a:fld id="{A6321966-726A-4E9E-9E02-D49DCD2200A8}" type="slidenum">
              <a:rPr lang="en-GB" smtClean="0"/>
              <a:pPr>
                <a:defRPr/>
              </a:pPr>
              <a:t>31</a:t>
            </a:fld>
            <a:endParaRPr lang="en-GB"/>
          </a:p>
        </p:txBody>
      </p:sp>
    </p:spTree>
    <p:extLst>
      <p:ext uri="{BB962C8B-B14F-4D97-AF65-F5344CB8AC3E}">
        <p14:creationId xmlns:p14="http://schemas.microsoft.com/office/powerpoint/2010/main" val="278147619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4"/>
            <a:srcRect/>
            <a:stretch>
              <a:fillRect/>
            </a:stretch>
          </a:blipFill>
        </p:spPr>
      </p:pic>
      <p:sp>
        <p:nvSpPr>
          <p:cNvPr id="4" name="Rectangle 3"/>
          <p:cNvSpPr txBox="1">
            <a:spLocks noChangeArrowheads="1"/>
          </p:cNvSpPr>
          <p:nvPr/>
        </p:nvSpPr>
        <p:spPr>
          <a:xfrm>
            <a:off x="2933700" y="1828800"/>
            <a:ext cx="7505700" cy="467203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buNone/>
            </a:pPr>
            <a:endParaRPr lang="en-US" altLang="en-US" kern="0" dirty="0"/>
          </a:p>
        </p:txBody>
      </p:sp>
      <p:sp>
        <p:nvSpPr>
          <p:cNvPr id="6" name="Title 5">
            <a:extLst>
              <a:ext uri="{FF2B5EF4-FFF2-40B4-BE49-F238E27FC236}">
                <a16:creationId xmlns:a16="http://schemas.microsoft.com/office/drawing/2014/main" id="{CFB11483-B240-CDAD-A8E9-5E7A982EFC5F}"/>
              </a:ext>
            </a:extLst>
          </p:cNvPr>
          <p:cNvSpPr>
            <a:spLocks noGrp="1"/>
          </p:cNvSpPr>
          <p:nvPr>
            <p:ph type="title"/>
          </p:nvPr>
        </p:nvSpPr>
        <p:spPr>
          <a:xfrm>
            <a:off x="1981200" y="125494"/>
            <a:ext cx="8458200" cy="782638"/>
          </a:xfrm>
        </p:spPr>
        <p:style>
          <a:lnRef idx="2">
            <a:schemeClr val="dk1"/>
          </a:lnRef>
          <a:fillRef idx="1">
            <a:schemeClr val="lt1"/>
          </a:fillRef>
          <a:effectRef idx="0">
            <a:schemeClr val="dk1"/>
          </a:effectRef>
          <a:fontRef idx="minor">
            <a:schemeClr val="dk1"/>
          </a:fontRef>
        </p:style>
        <p:txBody>
          <a:bodyPr/>
          <a:lstStyle/>
          <a:p>
            <a:pPr algn="l"/>
            <a:r>
              <a:rPr lang="en-US" sz="2800" b="1" dirty="0"/>
              <a:t>LONG COVID</a:t>
            </a:r>
          </a:p>
        </p:txBody>
      </p:sp>
      <p:sp>
        <p:nvSpPr>
          <p:cNvPr id="7" name="Content Placeholder 6">
            <a:extLst>
              <a:ext uri="{FF2B5EF4-FFF2-40B4-BE49-F238E27FC236}">
                <a16:creationId xmlns:a16="http://schemas.microsoft.com/office/drawing/2014/main" id="{4234C28A-0AB2-4549-ECA9-E52A5F2D00E8}"/>
              </a:ext>
            </a:extLst>
          </p:cNvPr>
          <p:cNvSpPr>
            <a:spLocks noGrp="1"/>
          </p:cNvSpPr>
          <p:nvPr>
            <p:ph idx="1"/>
          </p:nvPr>
        </p:nvSpPr>
        <p:spPr>
          <a:xfrm>
            <a:off x="1994848" y="1828800"/>
            <a:ext cx="8991600" cy="4114800"/>
          </a:xfrm>
          <a:ln>
            <a:solidFill>
              <a:schemeClr val="tx1"/>
            </a:solidFill>
          </a:ln>
        </p:spPr>
        <p:txBody>
          <a:bodyPr/>
          <a:lstStyle/>
          <a:p>
            <a:pPr marL="0" indent="0">
              <a:buNone/>
            </a:pPr>
            <a:r>
              <a:rPr lang="en-US" sz="1200" dirty="0"/>
              <a:t>Who is at the risk of long COVID?</a:t>
            </a:r>
          </a:p>
          <a:p>
            <a:pPr marL="0" indent="0">
              <a:buNone/>
            </a:pPr>
            <a:endParaRPr lang="en-US" sz="1200" dirty="0"/>
          </a:p>
          <a:p>
            <a:pPr marL="0" indent="0">
              <a:buNone/>
            </a:pPr>
            <a:r>
              <a:rPr lang="en-US" sz="1200" dirty="0"/>
              <a:t>The UK based Long COVID guideline states that the long-term consequences are noted in those who suffered from severe symptoms, with admissions into high care and ICU facilities2. In the guideline, two definitions of post-acute COVID-19 are given: (1) ongoing symptomatic COVID-19 for people who still have symptoms between 4 and 12 weeks after the start of acute symptoms; and (2) post-COVID-19 syndrome for people who still have symptoms for more than 12 weeks after the start of acute symptoms.</a:t>
            </a:r>
          </a:p>
          <a:p>
            <a:endParaRPr lang="en-US" sz="1200" dirty="0"/>
          </a:p>
          <a:p>
            <a:pPr marL="0" indent="0">
              <a:buNone/>
            </a:pPr>
            <a:r>
              <a:rPr lang="en-US" sz="1200" dirty="0"/>
              <a:t>What are some symptoms of long covid?</a:t>
            </a:r>
          </a:p>
          <a:p>
            <a:pPr>
              <a:buFont typeface="+mj-lt"/>
              <a:buAutoNum type="romanLcPeriod"/>
            </a:pPr>
            <a:r>
              <a:rPr lang="en-US" sz="1200" dirty="0"/>
              <a:t> Lingering breathlessness</a:t>
            </a:r>
          </a:p>
          <a:p>
            <a:pPr>
              <a:buFont typeface="+mj-lt"/>
              <a:buAutoNum type="romanLcPeriod"/>
            </a:pPr>
            <a:r>
              <a:rPr lang="en-US" sz="1200" dirty="0"/>
              <a:t>Ongoing tiredness</a:t>
            </a:r>
          </a:p>
          <a:p>
            <a:pPr>
              <a:buFont typeface="+mj-lt"/>
              <a:buAutoNum type="romanLcPeriod"/>
            </a:pPr>
            <a:r>
              <a:rPr lang="en-US" sz="1200" dirty="0"/>
              <a:t>General Malaise and fatigue</a:t>
            </a:r>
          </a:p>
          <a:p>
            <a:pPr>
              <a:buFont typeface="+mj-lt"/>
              <a:buAutoNum type="romanLcPeriod"/>
            </a:pPr>
            <a:r>
              <a:rPr lang="en-US" sz="1200" dirty="0"/>
              <a:t>Persistent cough</a:t>
            </a:r>
          </a:p>
          <a:p>
            <a:pPr>
              <a:buFont typeface="+mj-lt"/>
              <a:buAutoNum type="romanLcPeriod"/>
            </a:pPr>
            <a:r>
              <a:rPr lang="en-US" sz="1200" dirty="0"/>
              <a:t>Severe headaches, </a:t>
            </a:r>
          </a:p>
          <a:p>
            <a:pPr>
              <a:buFont typeface="+mj-lt"/>
              <a:buAutoNum type="romanLcPeriod"/>
            </a:pPr>
            <a:r>
              <a:rPr lang="en-US" sz="1200" dirty="0"/>
              <a:t>Chronic pain and aches</a:t>
            </a:r>
          </a:p>
          <a:p>
            <a:pPr>
              <a:buFont typeface="+mj-lt"/>
              <a:buAutoNum type="romanLcPeriod"/>
            </a:pPr>
            <a:r>
              <a:rPr lang="en-US" sz="1200" dirty="0"/>
              <a:t>Gastrointestinal issues- Diarrhoea, nausea, vomiting</a:t>
            </a:r>
          </a:p>
          <a:p>
            <a:pPr>
              <a:buFont typeface="+mj-lt"/>
              <a:buAutoNum type="romanLcPeriod"/>
            </a:pPr>
            <a:r>
              <a:rPr lang="en-US" sz="1200" dirty="0"/>
              <a:t>Skin rash</a:t>
            </a:r>
          </a:p>
          <a:p>
            <a:pPr>
              <a:buFont typeface="+mj-lt"/>
              <a:buAutoNum type="romanLcPeriod"/>
            </a:pPr>
            <a:r>
              <a:rPr lang="en-US" sz="1200" dirty="0"/>
              <a:t>Change in blood pressure, glucose readings</a:t>
            </a:r>
          </a:p>
          <a:p>
            <a:pPr>
              <a:buFont typeface="+mj-lt"/>
              <a:buAutoNum type="romanLcPeriod"/>
            </a:pPr>
            <a:r>
              <a:rPr lang="en-US" sz="1200" dirty="0"/>
              <a:t>Anxiety, palpitations, sleeping problems and mood swings</a:t>
            </a:r>
          </a:p>
          <a:p>
            <a:endParaRPr lang="en-US" dirty="0"/>
          </a:p>
        </p:txBody>
      </p:sp>
    </p:spTree>
    <p:extLst>
      <p:ext uri="{BB962C8B-B14F-4D97-AF65-F5344CB8AC3E}">
        <p14:creationId xmlns:p14="http://schemas.microsoft.com/office/powerpoint/2010/main" val="234412564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22742-8771-90E0-E554-E1322DE68CA9}"/>
              </a:ext>
            </a:extLst>
          </p:cNvPr>
          <p:cNvSpPr>
            <a:spLocks noGrp="1"/>
          </p:cNvSpPr>
          <p:nvPr>
            <p:ph type="title"/>
          </p:nvPr>
        </p:nvSpPr>
        <p:spPr>
          <a:xfrm>
            <a:off x="2133600" y="414551"/>
            <a:ext cx="9144000" cy="804649"/>
          </a:xfrm>
        </p:spPr>
        <p:style>
          <a:lnRef idx="2">
            <a:schemeClr val="dk1"/>
          </a:lnRef>
          <a:fillRef idx="1">
            <a:schemeClr val="lt1"/>
          </a:fillRef>
          <a:effectRef idx="0">
            <a:schemeClr val="dk1"/>
          </a:effectRef>
          <a:fontRef idx="minor">
            <a:schemeClr val="dk1"/>
          </a:fontRef>
        </p:style>
        <p:txBody>
          <a:bodyPr/>
          <a:lstStyle/>
          <a:p>
            <a:pPr algn="l"/>
            <a:r>
              <a:rPr lang="en-US" sz="3200" b="1" dirty="0"/>
              <a:t>What we know so far?</a:t>
            </a:r>
          </a:p>
        </p:txBody>
      </p:sp>
      <p:sp>
        <p:nvSpPr>
          <p:cNvPr id="3" name="Content Placeholder 2">
            <a:extLst>
              <a:ext uri="{FF2B5EF4-FFF2-40B4-BE49-F238E27FC236}">
                <a16:creationId xmlns:a16="http://schemas.microsoft.com/office/drawing/2014/main" id="{C1540997-8064-0430-82AA-1A5D1865CE1A}"/>
              </a:ext>
            </a:extLst>
          </p:cNvPr>
          <p:cNvSpPr>
            <a:spLocks noGrp="1"/>
          </p:cNvSpPr>
          <p:nvPr>
            <p:ph idx="1"/>
          </p:nvPr>
        </p:nvSpPr>
        <p:spPr>
          <a:xfrm>
            <a:off x="2133600" y="1808328"/>
            <a:ext cx="8915400" cy="3906672"/>
          </a:xfrm>
        </p:spPr>
        <p:txBody>
          <a:bodyPr/>
          <a:lstStyle/>
          <a:p>
            <a:pPr marL="0" indent="0">
              <a:buNone/>
            </a:pPr>
            <a:r>
              <a:rPr lang="en-US" sz="2000" dirty="0"/>
              <a:t>Given that this is an emerging area of the pandemic:</a:t>
            </a:r>
          </a:p>
          <a:p>
            <a:r>
              <a:rPr lang="en-US" sz="2000" dirty="0"/>
              <a:t>Current data shows that most patients are able to spontaneously recover with holistic support, rest, symptomatic treatment, and gradual increase in activity</a:t>
            </a:r>
          </a:p>
          <a:p>
            <a:r>
              <a:rPr lang="en-US" sz="2000" dirty="0"/>
              <a:t>Specific symptoms or worsening of symptoms will need to be monitored and will need to be assessed by a medical doctor if there is no resolution. </a:t>
            </a:r>
          </a:p>
          <a:p>
            <a:r>
              <a:rPr lang="en-US" sz="2000" dirty="0"/>
              <a:t>Worsening of symptoms in the areas of cardiac, respiratory or neurology may require a specialist consultation for further evaluation. </a:t>
            </a:r>
          </a:p>
          <a:p>
            <a:r>
              <a:rPr lang="en-US" sz="2000" dirty="0"/>
              <a:t>Data shows that the elderly patients tend to have more severe symptoms and will require further support and care on their road to recovery.</a:t>
            </a:r>
          </a:p>
          <a:p>
            <a:r>
              <a:rPr lang="en-US" sz="2000" dirty="0"/>
              <a:t>Metabolic derangement –NCDS?</a:t>
            </a:r>
          </a:p>
          <a:p>
            <a:r>
              <a:rPr lang="en-US" sz="2000" dirty="0"/>
              <a:t>Hospitalizations with Increased Claims ( CVS/respiratory)</a:t>
            </a:r>
          </a:p>
        </p:txBody>
      </p:sp>
      <p:sp>
        <p:nvSpPr>
          <p:cNvPr id="5" name="Slide Number Placeholder 4">
            <a:extLst>
              <a:ext uri="{FF2B5EF4-FFF2-40B4-BE49-F238E27FC236}">
                <a16:creationId xmlns:a16="http://schemas.microsoft.com/office/drawing/2014/main" id="{E9AD1257-ED3D-1E9E-FB08-31E82F2D9FEB}"/>
              </a:ext>
            </a:extLst>
          </p:cNvPr>
          <p:cNvSpPr>
            <a:spLocks noGrp="1"/>
          </p:cNvSpPr>
          <p:nvPr>
            <p:ph type="sldNum" sz="quarter" idx="12"/>
          </p:nvPr>
        </p:nvSpPr>
        <p:spPr/>
        <p:txBody>
          <a:bodyPr/>
          <a:lstStyle/>
          <a:p>
            <a:pPr>
              <a:defRPr/>
            </a:pPr>
            <a:fld id="{A6321966-726A-4E9E-9E02-D49DCD2200A8}" type="slidenum">
              <a:rPr lang="en-GB" smtClean="0"/>
              <a:pPr>
                <a:defRPr/>
              </a:pPr>
              <a:t>33</a:t>
            </a:fld>
            <a:endParaRPr lang="en-GB"/>
          </a:p>
        </p:txBody>
      </p:sp>
    </p:spTree>
    <p:extLst>
      <p:ext uri="{BB962C8B-B14F-4D97-AF65-F5344CB8AC3E}">
        <p14:creationId xmlns:p14="http://schemas.microsoft.com/office/powerpoint/2010/main" val="65275683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928EF4C-BAE6-F0CF-7AAA-D0701627425D}"/>
              </a:ext>
            </a:extLst>
          </p:cNvPr>
          <p:cNvPicPr>
            <a:picLocks noGrp="1" noChangeAspect="1"/>
          </p:cNvPicPr>
          <p:nvPr>
            <p:ph idx="1"/>
          </p:nvPr>
        </p:nvPicPr>
        <p:blipFill rotWithShape="1">
          <a:blip r:embed="rId2"/>
          <a:srcRect l="974" t="22222" r="35863" b="-256"/>
          <a:stretch/>
        </p:blipFill>
        <p:spPr>
          <a:xfrm>
            <a:off x="472427" y="3257843"/>
            <a:ext cx="4876800" cy="3210951"/>
          </a:xfrm>
          <a:ln>
            <a:solidFill>
              <a:schemeClr val="tx1"/>
            </a:solidFill>
          </a:ln>
        </p:spPr>
      </p:pic>
      <p:sp>
        <p:nvSpPr>
          <p:cNvPr id="5" name="Slide Number Placeholder 4">
            <a:extLst>
              <a:ext uri="{FF2B5EF4-FFF2-40B4-BE49-F238E27FC236}">
                <a16:creationId xmlns:a16="http://schemas.microsoft.com/office/drawing/2014/main" id="{26E7F9D4-1108-AE91-9A3C-47C976C39C8C}"/>
              </a:ext>
            </a:extLst>
          </p:cNvPr>
          <p:cNvSpPr>
            <a:spLocks noGrp="1"/>
          </p:cNvSpPr>
          <p:nvPr>
            <p:ph type="sldNum" sz="quarter" idx="12"/>
          </p:nvPr>
        </p:nvSpPr>
        <p:spPr/>
        <p:txBody>
          <a:bodyPr/>
          <a:lstStyle/>
          <a:p>
            <a:pPr>
              <a:defRPr/>
            </a:pPr>
            <a:fld id="{A6321966-726A-4E9E-9E02-D49DCD2200A8}" type="slidenum">
              <a:rPr lang="en-GB" smtClean="0"/>
              <a:pPr>
                <a:defRPr/>
              </a:pPr>
              <a:t>34</a:t>
            </a:fld>
            <a:endParaRPr lang="en-GB"/>
          </a:p>
        </p:txBody>
      </p:sp>
      <p:sp>
        <p:nvSpPr>
          <p:cNvPr id="9" name="TextBox 8">
            <a:extLst>
              <a:ext uri="{FF2B5EF4-FFF2-40B4-BE49-F238E27FC236}">
                <a16:creationId xmlns:a16="http://schemas.microsoft.com/office/drawing/2014/main" id="{CC01936D-DC80-1522-05E2-CC207AC025B1}"/>
              </a:ext>
            </a:extLst>
          </p:cNvPr>
          <p:cNvSpPr txBox="1"/>
          <p:nvPr/>
        </p:nvSpPr>
        <p:spPr>
          <a:xfrm>
            <a:off x="2057400" y="592015"/>
            <a:ext cx="9537700" cy="258532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t>Over 5,000 doctors observed a sharp rise in the number of cases of sudden cardiac death in the country.</a:t>
            </a:r>
          </a:p>
          <a:p>
            <a:pPr algn="ctr"/>
            <a:r>
              <a:rPr lang="en-US" sz="2400" dirty="0"/>
              <a:t>Lifestyle changes like increased screen time, high sugar intake, lack of exercise lead to heart diseases.</a:t>
            </a:r>
          </a:p>
          <a:p>
            <a:pPr algn="ctr"/>
            <a:r>
              <a:rPr lang="en-US" sz="2400" dirty="0"/>
              <a:t>Depression due to poverty and unemployment has increased chances of chronic heart disease among poor people</a:t>
            </a:r>
            <a:r>
              <a:rPr lang="en-US" dirty="0"/>
              <a:t>.</a:t>
            </a:r>
          </a:p>
          <a:p>
            <a:pPr algn="ctr"/>
            <a:r>
              <a:rPr lang="en-US" dirty="0"/>
              <a:t>**Post Covid etiology remains unknown</a:t>
            </a:r>
          </a:p>
        </p:txBody>
      </p:sp>
      <p:pic>
        <p:nvPicPr>
          <p:cNvPr id="11" name="Picture 10">
            <a:extLst>
              <a:ext uri="{FF2B5EF4-FFF2-40B4-BE49-F238E27FC236}">
                <a16:creationId xmlns:a16="http://schemas.microsoft.com/office/drawing/2014/main" id="{6F3BFEB3-51ED-90A2-B7D0-5F64B1A288C7}"/>
              </a:ext>
            </a:extLst>
          </p:cNvPr>
          <p:cNvPicPr>
            <a:picLocks noChangeAspect="1"/>
          </p:cNvPicPr>
          <p:nvPr/>
        </p:nvPicPr>
        <p:blipFill rotWithShape="1">
          <a:blip r:embed="rId3"/>
          <a:srcRect l="12501" t="24200" r="38124"/>
          <a:stretch/>
        </p:blipFill>
        <p:spPr>
          <a:xfrm>
            <a:off x="6837654" y="3531576"/>
            <a:ext cx="3799891" cy="3108960"/>
          </a:xfrm>
          <a:prstGeom prst="rect">
            <a:avLst/>
          </a:prstGeom>
          <a:ln>
            <a:solidFill>
              <a:schemeClr val="tx1"/>
            </a:solidFill>
          </a:ln>
        </p:spPr>
      </p:pic>
    </p:spTree>
    <p:extLst>
      <p:ext uri="{BB962C8B-B14F-4D97-AF65-F5344CB8AC3E}">
        <p14:creationId xmlns:p14="http://schemas.microsoft.com/office/powerpoint/2010/main" val="106469903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ee the source image">
            <a:extLst>
              <a:ext uri="{FF2B5EF4-FFF2-40B4-BE49-F238E27FC236}">
                <a16:creationId xmlns:a16="http://schemas.microsoft.com/office/drawing/2014/main" id="{F09642D9-62AC-3AAD-08F1-697501F1A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1981200"/>
            <a:ext cx="4114800" cy="4114800"/>
          </a:xfrm>
          <a:prstGeom prst="rect">
            <a:avLst/>
          </a:prstGeom>
          <a:extLst>
            <a:ext uri="{909E8E84-426E-40DD-AFC4-6F175D3DCCD1}">
              <a14:hiddenFill xmlns:a14="http://schemas.microsoft.com/office/drawing/2010/main">
                <a:solidFill>
                  <a:srgbClr val="FFFFFF"/>
                </a:solidFill>
              </a14:hiddenFill>
            </a:ext>
          </a:extLst>
        </p:spPr>
      </p:pic>
      <p:pic>
        <p:nvPicPr>
          <p:cNvPr id="9220" name="Picture 4" descr="See the source image">
            <a:extLst>
              <a:ext uri="{FF2B5EF4-FFF2-40B4-BE49-F238E27FC236}">
                <a16:creationId xmlns:a16="http://schemas.microsoft.com/office/drawing/2014/main" id="{3E3DAD56-C4C7-43B7-176F-4C8BBF590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2988" y="1981200"/>
            <a:ext cx="4114800" cy="4114800"/>
          </a:xfrm>
          <a:prstGeom prst="rect">
            <a:avLst/>
          </a:prstGeom>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79AAA269-4AF1-90D1-1A99-EB306A0D3EE6}"/>
              </a:ext>
            </a:extLst>
          </p:cNvPr>
          <p:cNvSpPr>
            <a:spLocks noGrp="1"/>
          </p:cNvSpPr>
          <p:nvPr>
            <p:ph type="title"/>
          </p:nvPr>
        </p:nvSpPr>
        <p:spPr>
          <a:xfrm>
            <a:off x="914400" y="609600"/>
            <a:ext cx="10363200" cy="1143000"/>
          </a:xfrm>
        </p:spPr>
        <p:style>
          <a:lnRef idx="2">
            <a:schemeClr val="dk1"/>
          </a:lnRef>
          <a:fillRef idx="1">
            <a:schemeClr val="lt1"/>
          </a:fillRef>
          <a:effectRef idx="0">
            <a:schemeClr val="dk1"/>
          </a:effectRef>
          <a:fontRef idx="minor">
            <a:schemeClr val="dk1"/>
          </a:fontRef>
        </p:style>
        <p:txBody>
          <a:bodyPr wrap="square" anchor="ctr">
            <a:normAutofit/>
          </a:bodyPr>
          <a:lstStyle/>
          <a:p>
            <a:pPr>
              <a:lnSpc>
                <a:spcPct val="90000"/>
              </a:lnSpc>
            </a:pPr>
            <a:r>
              <a:rPr lang="en-US" sz="2400">
                <a:solidFill>
                  <a:schemeClr val="tx2"/>
                </a:solidFill>
              </a:rPr>
              <a:t> IMPACT </a:t>
            </a:r>
            <a:br>
              <a:rPr lang="en-US" sz="2400">
                <a:solidFill>
                  <a:schemeClr val="tx2"/>
                </a:solidFill>
              </a:rPr>
            </a:br>
            <a:r>
              <a:rPr lang="en-US" sz="2400">
                <a:solidFill>
                  <a:schemeClr val="tx2"/>
                </a:solidFill>
              </a:rPr>
              <a:t>ON </a:t>
            </a:r>
            <a:br>
              <a:rPr lang="en-US" sz="2400">
                <a:solidFill>
                  <a:schemeClr val="tx2"/>
                </a:solidFill>
              </a:rPr>
            </a:br>
            <a:r>
              <a:rPr lang="en-US" sz="2400">
                <a:solidFill>
                  <a:schemeClr val="tx2"/>
                </a:solidFill>
              </a:rPr>
              <a:t>PREVENTION</a:t>
            </a:r>
          </a:p>
        </p:txBody>
      </p:sp>
      <p:sp>
        <p:nvSpPr>
          <p:cNvPr id="5" name="Slide Number Placeholder 4">
            <a:extLst>
              <a:ext uri="{FF2B5EF4-FFF2-40B4-BE49-F238E27FC236}">
                <a16:creationId xmlns:a16="http://schemas.microsoft.com/office/drawing/2014/main" id="{8923B207-C224-E818-8344-8C4455757957}"/>
              </a:ext>
            </a:extLst>
          </p:cNvPr>
          <p:cNvSpPr>
            <a:spLocks noGrp="1"/>
          </p:cNvSpPr>
          <p:nvPr>
            <p:ph type="sldNum" sz="quarter" idx="12"/>
          </p:nvPr>
        </p:nvSpPr>
        <p:spPr>
          <a:xfrm>
            <a:off x="8737600" y="6248400"/>
            <a:ext cx="2540000" cy="457200"/>
          </a:xfrm>
        </p:spPr>
        <p:txBody>
          <a:bodyPr wrap="square" anchor="t">
            <a:normAutofit/>
          </a:bodyPr>
          <a:lstStyle/>
          <a:p>
            <a:pPr>
              <a:spcAft>
                <a:spcPts val="600"/>
              </a:spcAft>
              <a:defRPr/>
            </a:pPr>
            <a:fld id="{A6321966-726A-4E9E-9E02-D49DCD2200A8}" type="slidenum">
              <a:rPr lang="en-GB" smtClean="0"/>
              <a:pPr>
                <a:spcAft>
                  <a:spcPts val="600"/>
                </a:spcAft>
                <a:defRPr/>
              </a:pPr>
              <a:t>35</a:t>
            </a:fld>
            <a:endParaRPr lang="en-GB"/>
          </a:p>
        </p:txBody>
      </p:sp>
    </p:spTree>
    <p:extLst>
      <p:ext uri="{BB962C8B-B14F-4D97-AF65-F5344CB8AC3E}">
        <p14:creationId xmlns:p14="http://schemas.microsoft.com/office/powerpoint/2010/main" val="32570125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93516A-002F-4D82-A635-48BC8A01FB5F}"/>
              </a:ext>
            </a:extLst>
          </p:cNvPr>
          <p:cNvSpPr>
            <a:spLocks noGrp="1"/>
          </p:cNvSpPr>
          <p:nvPr>
            <p:ph type="title"/>
          </p:nvPr>
        </p:nvSpPr>
        <p:spPr>
          <a:xfrm>
            <a:off x="2057400" y="228600"/>
            <a:ext cx="7696201" cy="576356"/>
          </a:xfrm>
        </p:spPr>
        <p:style>
          <a:lnRef idx="2">
            <a:schemeClr val="dk1"/>
          </a:lnRef>
          <a:fillRef idx="1">
            <a:schemeClr val="lt1"/>
          </a:fillRef>
          <a:effectRef idx="0">
            <a:schemeClr val="dk1"/>
          </a:effectRef>
          <a:fontRef idx="minor">
            <a:schemeClr val="dk1"/>
          </a:fontRef>
        </p:style>
        <p:txBody>
          <a:bodyPr/>
          <a:lstStyle/>
          <a:p>
            <a:r>
              <a:rPr lang="en-US" sz="3200" dirty="0"/>
              <a:t>Preventative screening experience</a:t>
            </a:r>
            <a:endParaRPr lang="en-ZA" sz="3200" dirty="0"/>
          </a:p>
        </p:txBody>
      </p:sp>
      <p:graphicFrame>
        <p:nvGraphicFramePr>
          <p:cNvPr id="4" name="Chart 3">
            <a:extLst>
              <a:ext uri="{FF2B5EF4-FFF2-40B4-BE49-F238E27FC236}">
                <a16:creationId xmlns:a16="http://schemas.microsoft.com/office/drawing/2014/main" id="{B8031D9D-1A38-4DFF-9270-6EA38AB4E98A}"/>
              </a:ext>
            </a:extLst>
          </p:cNvPr>
          <p:cNvGraphicFramePr>
            <a:graphicFrameLocks noGrp="1"/>
          </p:cNvGraphicFramePr>
          <p:nvPr>
            <p:extLst>
              <p:ext uri="{D42A27DB-BD31-4B8C-83A1-F6EECF244321}">
                <p14:modId xmlns:p14="http://schemas.microsoft.com/office/powerpoint/2010/main" val="3669159476"/>
              </p:ext>
            </p:extLst>
          </p:nvPr>
        </p:nvGraphicFramePr>
        <p:xfrm>
          <a:off x="1463040" y="3922892"/>
          <a:ext cx="4632960" cy="2682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157AD337-C253-45C3-A8CF-92963CA715EF}"/>
              </a:ext>
            </a:extLst>
          </p:cNvPr>
          <p:cNvGraphicFramePr>
            <a:graphicFrameLocks noGrp="1"/>
          </p:cNvGraphicFramePr>
          <p:nvPr/>
        </p:nvGraphicFramePr>
        <p:xfrm>
          <a:off x="6922037" y="984704"/>
          <a:ext cx="4632960" cy="26822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8B421FA-363E-426B-96F2-86973F4DC46E}"/>
              </a:ext>
            </a:extLst>
          </p:cNvPr>
          <p:cNvSpPr txBox="1"/>
          <p:nvPr/>
        </p:nvSpPr>
        <p:spPr>
          <a:xfrm rot="16200000">
            <a:off x="5949001" y="1940842"/>
            <a:ext cx="1220667" cy="338554"/>
          </a:xfrm>
          <a:prstGeom prst="rect">
            <a:avLst/>
          </a:prstGeom>
          <a:noFill/>
        </p:spPr>
        <p:txBody>
          <a:bodyPr wrap="square" rtlCol="0">
            <a:spAutoFit/>
          </a:bodyPr>
          <a:lstStyle/>
          <a:p>
            <a:pPr algn="l"/>
            <a:r>
              <a:rPr lang="en-US" sz="1600" dirty="0">
                <a:solidFill>
                  <a:srgbClr val="E11B22"/>
                </a:solidFill>
              </a:rPr>
              <a:t>Pap Smears</a:t>
            </a:r>
          </a:p>
        </p:txBody>
      </p:sp>
      <p:sp>
        <p:nvSpPr>
          <p:cNvPr id="7" name="TextBox 6">
            <a:extLst>
              <a:ext uri="{FF2B5EF4-FFF2-40B4-BE49-F238E27FC236}">
                <a16:creationId xmlns:a16="http://schemas.microsoft.com/office/drawing/2014/main" id="{C496FDCC-46F2-447B-9376-0616FAA5B1C8}"/>
              </a:ext>
            </a:extLst>
          </p:cNvPr>
          <p:cNvSpPr txBox="1"/>
          <p:nvPr/>
        </p:nvSpPr>
        <p:spPr>
          <a:xfrm rot="16200000">
            <a:off x="675597" y="4992053"/>
            <a:ext cx="1045223" cy="338554"/>
          </a:xfrm>
          <a:prstGeom prst="rect">
            <a:avLst/>
          </a:prstGeom>
          <a:noFill/>
        </p:spPr>
        <p:txBody>
          <a:bodyPr wrap="none" rtlCol="0">
            <a:spAutoFit/>
          </a:bodyPr>
          <a:lstStyle/>
          <a:p>
            <a:pPr algn="l"/>
            <a:r>
              <a:rPr lang="en-US" sz="1600" b="1" dirty="0">
                <a:solidFill>
                  <a:schemeClr val="bg1"/>
                </a:solidFill>
              </a:rPr>
              <a:t>PSA Tests</a:t>
            </a:r>
          </a:p>
        </p:txBody>
      </p:sp>
      <p:graphicFrame>
        <p:nvGraphicFramePr>
          <p:cNvPr id="8" name="Chart 7">
            <a:extLst>
              <a:ext uri="{FF2B5EF4-FFF2-40B4-BE49-F238E27FC236}">
                <a16:creationId xmlns:a16="http://schemas.microsoft.com/office/drawing/2014/main" id="{703FA6E7-0594-4A0E-827D-11EE42926253}"/>
              </a:ext>
            </a:extLst>
          </p:cNvPr>
          <p:cNvGraphicFramePr>
            <a:graphicFrameLocks noGrp="1"/>
          </p:cNvGraphicFramePr>
          <p:nvPr/>
        </p:nvGraphicFramePr>
        <p:xfrm>
          <a:off x="6922037" y="3922892"/>
          <a:ext cx="4632960" cy="268224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4413A144-AD50-43B8-A26B-33DBEE1A2DB6}"/>
              </a:ext>
            </a:extLst>
          </p:cNvPr>
          <p:cNvSpPr txBox="1"/>
          <p:nvPr/>
        </p:nvSpPr>
        <p:spPr>
          <a:xfrm rot="16200000">
            <a:off x="5845097" y="4777937"/>
            <a:ext cx="1385316" cy="338554"/>
          </a:xfrm>
          <a:prstGeom prst="rect">
            <a:avLst/>
          </a:prstGeom>
          <a:noFill/>
        </p:spPr>
        <p:txBody>
          <a:bodyPr wrap="none" rtlCol="0">
            <a:spAutoFit/>
          </a:bodyPr>
          <a:lstStyle/>
          <a:p>
            <a:pPr algn="l"/>
            <a:r>
              <a:rPr lang="en-US" sz="1600" dirty="0">
                <a:solidFill>
                  <a:srgbClr val="E11B22"/>
                </a:solidFill>
              </a:rPr>
              <a:t>Mammograms</a:t>
            </a:r>
          </a:p>
        </p:txBody>
      </p:sp>
      <p:sp>
        <p:nvSpPr>
          <p:cNvPr id="10" name="TextBox 9">
            <a:extLst>
              <a:ext uri="{FF2B5EF4-FFF2-40B4-BE49-F238E27FC236}">
                <a16:creationId xmlns:a16="http://schemas.microsoft.com/office/drawing/2014/main" id="{9D02CE18-2C09-4FA1-83AA-2496CF39ED94}"/>
              </a:ext>
            </a:extLst>
          </p:cNvPr>
          <p:cNvSpPr txBox="1"/>
          <p:nvPr/>
        </p:nvSpPr>
        <p:spPr>
          <a:xfrm rot="16200000">
            <a:off x="488026" y="1940840"/>
            <a:ext cx="1428596" cy="338554"/>
          </a:xfrm>
          <a:prstGeom prst="rect">
            <a:avLst/>
          </a:prstGeom>
          <a:noFill/>
        </p:spPr>
        <p:txBody>
          <a:bodyPr wrap="none" rtlCol="0">
            <a:spAutoFit/>
          </a:bodyPr>
          <a:lstStyle/>
          <a:p>
            <a:pPr algn="l"/>
            <a:r>
              <a:rPr lang="en-US" sz="1600" b="1" dirty="0">
                <a:solidFill>
                  <a:schemeClr val="bg1"/>
                </a:solidFill>
              </a:rPr>
              <a:t>Colonoscopies</a:t>
            </a:r>
          </a:p>
        </p:txBody>
      </p:sp>
      <p:graphicFrame>
        <p:nvGraphicFramePr>
          <p:cNvPr id="11" name="Chart 10">
            <a:extLst>
              <a:ext uri="{FF2B5EF4-FFF2-40B4-BE49-F238E27FC236}">
                <a16:creationId xmlns:a16="http://schemas.microsoft.com/office/drawing/2014/main" id="{4DA9DC7E-72F4-482F-B936-71AA9ED64F16}"/>
              </a:ext>
            </a:extLst>
          </p:cNvPr>
          <p:cNvGraphicFramePr>
            <a:graphicFrameLocks noGrp="1"/>
          </p:cNvGraphicFramePr>
          <p:nvPr>
            <p:extLst>
              <p:ext uri="{D42A27DB-BD31-4B8C-83A1-F6EECF244321}">
                <p14:modId xmlns:p14="http://schemas.microsoft.com/office/powerpoint/2010/main" val="239018204"/>
              </p:ext>
            </p:extLst>
          </p:nvPr>
        </p:nvGraphicFramePr>
        <p:xfrm>
          <a:off x="1463040" y="975359"/>
          <a:ext cx="4632960" cy="26822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258054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3ADA0190-D88B-9307-9794-F4C4C30563DD}"/>
              </a:ext>
            </a:extLst>
          </p:cNvPr>
          <p:cNvSpPr txBox="1">
            <a:spLocks/>
          </p:cNvSpPr>
          <p:nvPr/>
        </p:nvSpPr>
        <p:spPr bwMode="auto">
          <a:xfrm>
            <a:off x="2057400" y="152401"/>
            <a:ext cx="9144000" cy="914399"/>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spcAft>
                <a:spcPts val="600"/>
              </a:spcAft>
            </a:pPr>
            <a:r>
              <a:rPr lang="en-US" kern="0" dirty="0"/>
              <a:t>In summary</a:t>
            </a:r>
            <a:endParaRPr lang="en-US" kern="0" dirty="0">
              <a:latin typeface="+mj-lt"/>
              <a:ea typeface="+mj-ea"/>
              <a:cs typeface="+mj-cs"/>
            </a:endParaRPr>
          </a:p>
        </p:txBody>
      </p:sp>
      <p:sp>
        <p:nvSpPr>
          <p:cNvPr id="6" name="Text Placeholder 1">
            <a:extLst>
              <a:ext uri="{FF2B5EF4-FFF2-40B4-BE49-F238E27FC236}">
                <a16:creationId xmlns:a16="http://schemas.microsoft.com/office/drawing/2014/main" id="{C61665F0-292A-BA41-D41A-6DD2EB70A1BA}"/>
              </a:ext>
            </a:extLst>
          </p:cNvPr>
          <p:cNvSpPr txBox="1">
            <a:spLocks/>
          </p:cNvSpPr>
          <p:nvPr/>
        </p:nvSpPr>
        <p:spPr bwMode="auto">
          <a:xfrm>
            <a:off x="2057400" y="1953904"/>
            <a:ext cx="9677400" cy="4267200"/>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90000"/>
              </a:lnSpc>
            </a:pPr>
            <a:r>
              <a:rPr lang="en-US" sz="2300" kern="0" dirty="0">
                <a:latin typeface="+mj-lt"/>
                <a:ea typeface="+mn-ea"/>
                <a:cs typeface="+mn-cs"/>
              </a:rPr>
              <a:t>The Covid-19 pandemic fundamentally changed how healthcare was experienced</a:t>
            </a:r>
          </a:p>
          <a:p>
            <a:pPr>
              <a:lnSpc>
                <a:spcPct val="90000"/>
              </a:lnSpc>
            </a:pPr>
            <a:r>
              <a:rPr lang="en-US" sz="2300" kern="0" dirty="0">
                <a:latin typeface="+mj-lt"/>
                <a:ea typeface="+mn-ea"/>
                <a:cs typeface="+mn-cs"/>
              </a:rPr>
              <a:t>The novel virus had a devasting impact for some families </a:t>
            </a:r>
            <a:endParaRPr lang="en-US" sz="2300" kern="0" dirty="0">
              <a:latin typeface="+mj-lt"/>
            </a:endParaRPr>
          </a:p>
          <a:p>
            <a:pPr>
              <a:lnSpc>
                <a:spcPct val="90000"/>
              </a:lnSpc>
            </a:pPr>
            <a:r>
              <a:rPr lang="en-US" sz="2300" kern="0" dirty="0">
                <a:latin typeface="+mj-lt"/>
                <a:ea typeface="+mn-ea"/>
                <a:cs typeface="+mn-cs"/>
              </a:rPr>
              <a:t>The virus placed extraordinary demands on the healthcare delivery system</a:t>
            </a:r>
          </a:p>
          <a:p>
            <a:pPr>
              <a:lnSpc>
                <a:spcPct val="90000"/>
              </a:lnSpc>
            </a:pPr>
            <a:r>
              <a:rPr lang="en-US" sz="2300" kern="0" dirty="0">
                <a:latin typeface="+mj-lt"/>
                <a:ea typeface="+mn-ea"/>
                <a:cs typeface="+mn-cs"/>
              </a:rPr>
              <a:t>As citizens and healthcare workers continue to deal with its effects on their personal and professional lives, everyone is adjusting to a new equilibrium</a:t>
            </a:r>
          </a:p>
          <a:p>
            <a:pPr>
              <a:lnSpc>
                <a:spcPct val="90000"/>
              </a:lnSpc>
            </a:pPr>
            <a:r>
              <a:rPr lang="en-US" sz="2300" kern="0" dirty="0">
                <a:latin typeface="+mj-lt"/>
                <a:ea typeface="+mn-ea"/>
                <a:cs typeface="+mn-cs"/>
              </a:rPr>
              <a:t>For Health insurance and their members this means adjusting rates and reserves to account for increasing claims and continuous horizon scanning and monitoring.</a:t>
            </a:r>
          </a:p>
          <a:p>
            <a:pPr marL="0" indent="0" algn="ctr">
              <a:lnSpc>
                <a:spcPct val="90000"/>
              </a:lnSpc>
              <a:buNone/>
            </a:pPr>
            <a:endParaRPr lang="en-US" sz="1000" kern="0" dirty="0">
              <a:latin typeface="+mn-lt"/>
              <a:ea typeface="+mn-ea"/>
              <a:cs typeface="+mn-cs"/>
            </a:endParaRPr>
          </a:p>
          <a:p>
            <a:pPr marL="0" indent="0" algn="ctr">
              <a:lnSpc>
                <a:spcPct val="90000"/>
              </a:lnSpc>
              <a:buNone/>
            </a:pPr>
            <a:endParaRPr lang="en-US" sz="1000" kern="0" dirty="0">
              <a:latin typeface="+mn-lt"/>
              <a:ea typeface="+mn-ea"/>
              <a:cs typeface="+mn-cs"/>
            </a:endParaRPr>
          </a:p>
          <a:p>
            <a:pPr marL="0" indent="0" algn="ctr">
              <a:lnSpc>
                <a:spcPct val="90000"/>
              </a:lnSpc>
              <a:buNone/>
            </a:pPr>
            <a:endParaRPr lang="en-US" sz="1000" kern="0" dirty="0">
              <a:latin typeface="+mn-lt"/>
              <a:ea typeface="+mn-ea"/>
              <a:cs typeface="+mn-cs"/>
            </a:endParaRPr>
          </a:p>
        </p:txBody>
      </p:sp>
      <p:sp>
        <p:nvSpPr>
          <p:cNvPr id="20" name="Footer Placeholder 3">
            <a:extLst>
              <a:ext uri="{FF2B5EF4-FFF2-40B4-BE49-F238E27FC236}">
                <a16:creationId xmlns:a16="http://schemas.microsoft.com/office/drawing/2014/main" id="{2252A388-02F2-891C-9ECC-72FFC328CAD6}"/>
              </a:ext>
            </a:extLst>
          </p:cNvPr>
          <p:cNvSpPr>
            <a:spLocks noGrp="1"/>
          </p:cNvSpPr>
          <p:nvPr>
            <p:ph type="ftr" sz="quarter" idx="11"/>
          </p:nvPr>
        </p:nvSpPr>
        <p:spPr>
          <a:xfrm>
            <a:off x="4165600" y="6248400"/>
            <a:ext cx="3860800" cy="457200"/>
          </a:xfrm>
        </p:spPr>
        <p:txBody>
          <a:bodyPr/>
          <a:lstStyle/>
          <a:p>
            <a:pPr>
              <a:defRPr/>
            </a:pPr>
            <a:endParaRPr lang="en-GB"/>
          </a:p>
        </p:txBody>
      </p:sp>
      <p:sp>
        <p:nvSpPr>
          <p:cNvPr id="5" name="Slide Number Placeholder 4">
            <a:extLst>
              <a:ext uri="{FF2B5EF4-FFF2-40B4-BE49-F238E27FC236}">
                <a16:creationId xmlns:a16="http://schemas.microsoft.com/office/drawing/2014/main" id="{120B55D2-CC64-94CA-CCB8-32F646F1136C}"/>
              </a:ext>
            </a:extLst>
          </p:cNvPr>
          <p:cNvSpPr>
            <a:spLocks noGrp="1"/>
          </p:cNvSpPr>
          <p:nvPr>
            <p:ph type="sldNum" sz="quarter" idx="12"/>
          </p:nvPr>
        </p:nvSpPr>
        <p:spPr>
          <a:xfrm>
            <a:off x="8737600" y="6248400"/>
            <a:ext cx="2540000" cy="457200"/>
          </a:xfrm>
        </p:spPr>
        <p:txBody>
          <a:bodyPr vert="horz" wrap="square" lIns="91440" tIns="45720" rIns="91440" bIns="45720" numCol="1" anchor="t" anchorCtr="0" compatLnSpc="1">
            <a:prstTxWarp prst="textNoShape">
              <a:avLst/>
            </a:prstTxWarp>
            <a:normAutofit/>
          </a:bodyPr>
          <a:lstStyle/>
          <a:p>
            <a:pPr>
              <a:spcAft>
                <a:spcPts val="600"/>
              </a:spcAft>
              <a:defRPr/>
            </a:pPr>
            <a:fld id="{A6321966-726A-4E9E-9E02-D49DCD2200A8}" type="slidenum">
              <a:rPr lang="en-GB" kern="1200">
                <a:latin typeface="+mn-lt"/>
                <a:ea typeface="+mn-ea"/>
                <a:cs typeface="+mn-cs"/>
              </a:rPr>
              <a:pPr>
                <a:spcAft>
                  <a:spcPts val="600"/>
                </a:spcAft>
                <a:defRPr/>
              </a:pPr>
              <a:t>37</a:t>
            </a:fld>
            <a:endParaRPr lang="en-GB" kern="1200">
              <a:latin typeface="+mn-lt"/>
              <a:ea typeface="+mn-ea"/>
              <a:cs typeface="+mn-cs"/>
            </a:endParaRPr>
          </a:p>
        </p:txBody>
      </p:sp>
    </p:spTree>
    <p:extLst>
      <p:ext uri="{BB962C8B-B14F-4D97-AF65-F5344CB8AC3E}">
        <p14:creationId xmlns:p14="http://schemas.microsoft.com/office/powerpoint/2010/main" val="158195475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A62904-94A3-44F8-CA7C-F494434C64DD}"/>
              </a:ext>
            </a:extLst>
          </p:cNvPr>
          <p:cNvSpPr>
            <a:spLocks noGrp="1"/>
          </p:cNvSpPr>
          <p:nvPr>
            <p:ph type="body" sz="quarter" idx="20"/>
          </p:nvPr>
        </p:nvSpPr>
        <p:spPr>
          <a:xfrm>
            <a:off x="1981199" y="1143000"/>
            <a:ext cx="9355539" cy="5407926"/>
          </a:xfrm>
          <a:ln>
            <a:solidFill>
              <a:schemeClr val="tx1"/>
            </a:solidFill>
          </a:ln>
        </p:spPr>
        <p:style>
          <a:lnRef idx="2">
            <a:schemeClr val="dk1"/>
          </a:lnRef>
          <a:fillRef idx="1">
            <a:schemeClr val="lt1"/>
          </a:fillRef>
          <a:effectRef idx="0">
            <a:schemeClr val="dk1"/>
          </a:effectRef>
          <a:fontRef idx="minor">
            <a:schemeClr val="dk1"/>
          </a:fontRef>
        </p:style>
        <p:txBody>
          <a:bodyPr wrap="square" anchor="t">
            <a:normAutofit/>
          </a:bodyPr>
          <a:lstStyle/>
          <a:p>
            <a:pPr>
              <a:lnSpc>
                <a:spcPct val="90000"/>
              </a:lnSpc>
              <a:spcAft>
                <a:spcPts val="600"/>
              </a:spcAft>
            </a:pPr>
            <a:r>
              <a:rPr lang="en-US" sz="2200" dirty="0"/>
              <a:t>COVID-19 has shown that many of the tools required for fighting a pandemic are </a:t>
            </a:r>
          </a:p>
          <a:p>
            <a:pPr marL="342900" indent="-342900">
              <a:lnSpc>
                <a:spcPct val="90000"/>
              </a:lnSpc>
              <a:spcAft>
                <a:spcPts val="600"/>
              </a:spcAft>
              <a:buFont typeface="Arial" panose="020B0604020202020204" pitchFamily="34" charset="0"/>
              <a:buChar char="•"/>
            </a:pPr>
            <a:r>
              <a:rPr lang="en-US" sz="2200" dirty="0"/>
              <a:t>Disease surveillance, a strong civil society, robust public health, clear communication, and equitable access to resilient universal health-care systems. </a:t>
            </a:r>
          </a:p>
          <a:p>
            <a:pPr marL="342900" indent="-342900">
              <a:lnSpc>
                <a:spcPct val="90000"/>
              </a:lnSpc>
              <a:spcAft>
                <a:spcPts val="600"/>
              </a:spcAft>
              <a:buFont typeface="Arial" panose="020B0604020202020204" pitchFamily="34" charset="0"/>
              <a:buChar char="•"/>
            </a:pPr>
            <a:r>
              <a:rPr lang="en-US" sz="2200" dirty="0"/>
              <a:t>COVID-19 could provide new insights into interactions between the immune system and NCDs, and potentially change the way we understand and treat these diseases.</a:t>
            </a:r>
          </a:p>
          <a:p>
            <a:pPr marL="342900" indent="-342900">
              <a:lnSpc>
                <a:spcPct val="90000"/>
              </a:lnSpc>
              <a:spcAft>
                <a:spcPts val="600"/>
              </a:spcAft>
              <a:buFont typeface="Arial" panose="020B0604020202020204" pitchFamily="34" charset="0"/>
              <a:buChar char="•"/>
            </a:pPr>
            <a:r>
              <a:rPr lang="en-US" sz="2200" dirty="0"/>
              <a:t>It might also generate new long-term disabilities that will add to the Chronic disease/HIV/TB/CVS/Mental Health burden.</a:t>
            </a:r>
          </a:p>
          <a:p>
            <a:pPr marL="342900" indent="-342900">
              <a:lnSpc>
                <a:spcPct val="90000"/>
              </a:lnSpc>
              <a:spcAft>
                <a:spcPts val="600"/>
              </a:spcAft>
              <a:buFont typeface="Arial" panose="020B0604020202020204" pitchFamily="34" charset="0"/>
              <a:buChar char="•"/>
            </a:pPr>
            <a:r>
              <a:rPr lang="en-US" sz="2200" dirty="0"/>
              <a:t>2020 has shown the crucial relation between communicable diseases and NCDs. </a:t>
            </a:r>
          </a:p>
          <a:p>
            <a:pPr marL="342900" indent="-342900">
              <a:lnSpc>
                <a:spcPct val="90000"/>
              </a:lnSpc>
              <a:spcAft>
                <a:spcPts val="600"/>
              </a:spcAft>
              <a:buFont typeface="Arial" panose="020B0604020202020204" pitchFamily="34" charset="0"/>
              <a:buChar char="•"/>
            </a:pPr>
            <a:r>
              <a:rPr lang="en-US" sz="2200" b="1" dirty="0"/>
              <a:t>Both inflict an unacceptable toll on human life. </a:t>
            </a:r>
          </a:p>
        </p:txBody>
      </p:sp>
      <p:sp>
        <p:nvSpPr>
          <p:cNvPr id="2" name="Title 1">
            <a:extLst>
              <a:ext uri="{FF2B5EF4-FFF2-40B4-BE49-F238E27FC236}">
                <a16:creationId xmlns:a16="http://schemas.microsoft.com/office/drawing/2014/main" id="{9151B328-E9D0-5D86-FC9C-B64DF1E92F49}"/>
              </a:ext>
            </a:extLst>
          </p:cNvPr>
          <p:cNvSpPr>
            <a:spLocks noGrp="1"/>
          </p:cNvSpPr>
          <p:nvPr>
            <p:ph type="title"/>
          </p:nvPr>
        </p:nvSpPr>
        <p:spPr>
          <a:xfrm>
            <a:off x="1981199" y="252868"/>
            <a:ext cx="9355539" cy="457197"/>
          </a:xfrm>
        </p:spPr>
        <p:style>
          <a:lnRef idx="2">
            <a:schemeClr val="dk1"/>
          </a:lnRef>
          <a:fillRef idx="1">
            <a:schemeClr val="lt1"/>
          </a:fillRef>
          <a:effectRef idx="0">
            <a:schemeClr val="dk1"/>
          </a:effectRef>
          <a:fontRef idx="minor">
            <a:schemeClr val="dk1"/>
          </a:fontRef>
        </p:style>
        <p:txBody>
          <a:bodyPr wrap="square" anchor="ctr">
            <a:normAutofit/>
          </a:bodyPr>
          <a:lstStyle/>
          <a:p>
            <a:pPr>
              <a:lnSpc>
                <a:spcPct val="90000"/>
              </a:lnSpc>
            </a:pPr>
            <a:r>
              <a:rPr lang="en-US" sz="2400" dirty="0"/>
              <a:t>Key Take-aways</a:t>
            </a:r>
          </a:p>
        </p:txBody>
      </p:sp>
      <p:sp>
        <p:nvSpPr>
          <p:cNvPr id="5" name="Slide Number Placeholder 4" hidden="1">
            <a:extLst>
              <a:ext uri="{FF2B5EF4-FFF2-40B4-BE49-F238E27FC236}">
                <a16:creationId xmlns:a16="http://schemas.microsoft.com/office/drawing/2014/main" id="{30CA6573-C4BB-205D-BF6A-09530E16EA9D}"/>
              </a:ext>
            </a:extLst>
          </p:cNvPr>
          <p:cNvSpPr>
            <a:spLocks noGrp="1"/>
          </p:cNvSpPr>
          <p:nvPr>
            <p:ph type="sldNum" sz="quarter" idx="4294967295"/>
          </p:nvPr>
        </p:nvSpPr>
        <p:spPr>
          <a:xfrm>
            <a:off x="8737600" y="6248400"/>
            <a:ext cx="2540000" cy="457200"/>
          </a:xfrm>
        </p:spPr>
        <p:txBody>
          <a:bodyPr/>
          <a:lstStyle/>
          <a:p>
            <a:pPr>
              <a:spcAft>
                <a:spcPts val="600"/>
              </a:spcAft>
              <a:defRPr/>
            </a:pPr>
            <a:fld id="{A6321966-726A-4E9E-9E02-D49DCD2200A8}" type="slidenum">
              <a:rPr lang="en-GB" smtClean="0"/>
              <a:pPr>
                <a:spcAft>
                  <a:spcPts val="600"/>
                </a:spcAft>
                <a:defRPr/>
              </a:pPr>
              <a:t>38</a:t>
            </a:fld>
            <a:endParaRPr lang="en-GB"/>
          </a:p>
        </p:txBody>
      </p:sp>
    </p:spTree>
    <p:extLst>
      <p:ext uri="{BB962C8B-B14F-4D97-AF65-F5344CB8AC3E}">
        <p14:creationId xmlns:p14="http://schemas.microsoft.com/office/powerpoint/2010/main" val="240924455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B72AD9-FA90-3E28-B875-AC380F0696D6}"/>
              </a:ext>
            </a:extLst>
          </p:cNvPr>
          <p:cNvSpPr>
            <a:spLocks noGrp="1"/>
          </p:cNvSpPr>
          <p:nvPr>
            <p:ph type="title"/>
          </p:nvPr>
        </p:nvSpPr>
        <p:spPr>
          <a:xfrm>
            <a:off x="2133600" y="609600"/>
            <a:ext cx="9144000" cy="1143000"/>
          </a:xfrm>
        </p:spPr>
        <p:style>
          <a:lnRef idx="2">
            <a:schemeClr val="dk1"/>
          </a:lnRef>
          <a:fillRef idx="1">
            <a:schemeClr val="lt1"/>
          </a:fillRef>
          <a:effectRef idx="0">
            <a:schemeClr val="dk1"/>
          </a:effectRef>
          <a:fontRef idx="minor">
            <a:schemeClr val="dk1"/>
          </a:fontRef>
        </p:style>
        <p:txBody>
          <a:bodyPr/>
          <a:lstStyle/>
          <a:p>
            <a:r>
              <a:rPr lang="en-US" dirty="0"/>
              <a:t>Recommendations</a:t>
            </a:r>
          </a:p>
        </p:txBody>
      </p:sp>
      <p:sp>
        <p:nvSpPr>
          <p:cNvPr id="7" name="Content Placeholder 6">
            <a:extLst>
              <a:ext uri="{FF2B5EF4-FFF2-40B4-BE49-F238E27FC236}">
                <a16:creationId xmlns:a16="http://schemas.microsoft.com/office/drawing/2014/main" id="{91E087FD-894B-A945-1F5B-7E9B786B04A7}"/>
              </a:ext>
            </a:extLst>
          </p:cNvPr>
          <p:cNvSpPr>
            <a:spLocks noGrp="1"/>
          </p:cNvSpPr>
          <p:nvPr>
            <p:ph idx="1"/>
          </p:nvPr>
        </p:nvSpPr>
        <p:spPr>
          <a:xfrm>
            <a:off x="2133600" y="1981200"/>
            <a:ext cx="9144000" cy="4114800"/>
          </a:xfrm>
          <a:ln>
            <a:solidFill>
              <a:schemeClr val="tx1"/>
            </a:solidFill>
          </a:ln>
        </p:spPr>
        <p:txBody>
          <a:bodyPr/>
          <a:lstStyle/>
          <a:p>
            <a:r>
              <a:rPr lang="en-US" sz="2000" dirty="0"/>
              <a:t>Active health surveillance-Collecting remote monitoring data e.g., continuous glucose monitoring</a:t>
            </a:r>
          </a:p>
          <a:p>
            <a:r>
              <a:rPr lang="en-US" sz="2000" dirty="0"/>
              <a:t>Augmented risk profiling and predictive analytics methodology</a:t>
            </a:r>
          </a:p>
          <a:p>
            <a:r>
              <a:rPr lang="en-US" sz="2000" dirty="0"/>
              <a:t>Digital preventative screening capability</a:t>
            </a:r>
          </a:p>
          <a:p>
            <a:r>
              <a:rPr lang="en-US" sz="2000" dirty="0"/>
              <a:t>Active health assessment and screening( digital/Physical)</a:t>
            </a:r>
          </a:p>
          <a:p>
            <a:r>
              <a:rPr lang="en-US" sz="2000" dirty="0"/>
              <a:t>Routine health check ups</a:t>
            </a:r>
          </a:p>
          <a:p>
            <a:r>
              <a:rPr lang="en-US" sz="2000" dirty="0"/>
              <a:t>High index of clinical discretion</a:t>
            </a:r>
          </a:p>
          <a:p>
            <a:r>
              <a:rPr lang="en-US" sz="2000" dirty="0"/>
              <a:t>Strong promotive and preventive focus</a:t>
            </a:r>
          </a:p>
          <a:p>
            <a:r>
              <a:rPr lang="en-US" sz="2000" dirty="0"/>
              <a:t>Active disease management</a:t>
            </a:r>
          </a:p>
          <a:p>
            <a:r>
              <a:rPr lang="en-US" sz="2000" dirty="0"/>
              <a:t>Early detection and treatment</a:t>
            </a:r>
          </a:p>
          <a:p>
            <a:r>
              <a:rPr lang="en-US" sz="2000" dirty="0"/>
              <a:t>Lifestyles focus ( diet/exercise/mindfulness)</a:t>
            </a:r>
          </a:p>
          <a:p>
            <a:endParaRPr lang="en-US" sz="2000" dirty="0"/>
          </a:p>
          <a:p>
            <a:endParaRPr lang="en-US" dirty="0"/>
          </a:p>
          <a:p>
            <a:endParaRPr lang="en-US" dirty="0"/>
          </a:p>
        </p:txBody>
      </p:sp>
    </p:spTree>
    <p:extLst>
      <p:ext uri="{BB962C8B-B14F-4D97-AF65-F5344CB8AC3E}">
        <p14:creationId xmlns:p14="http://schemas.microsoft.com/office/powerpoint/2010/main" val="299710849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4"/>
            <a:srcRect/>
            <a:stretch>
              <a:fillRect/>
            </a:stretch>
          </a:blipFill>
        </p:spPr>
      </p:pic>
      <p:sp>
        <p:nvSpPr>
          <p:cNvPr id="3" name="Rectangle 2"/>
          <p:cNvSpPr txBox="1">
            <a:spLocks noChangeArrowheads="1"/>
          </p:cNvSpPr>
          <p:nvPr/>
        </p:nvSpPr>
        <p:spPr>
          <a:xfrm>
            <a:off x="2880246" y="463109"/>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4400" b="0" i="0" u="none" strike="noStrike" kern="0" cap="none" spc="0" normalizeH="0" baseline="0" noProof="0" dirty="0">
              <a:ln>
                <a:noFill/>
              </a:ln>
              <a:solidFill>
                <a:srgbClr val="000000"/>
              </a:solidFill>
              <a:effectLst/>
              <a:uLnTx/>
              <a:uFillTx/>
              <a:latin typeface="Arial"/>
              <a:ea typeface="+mj-ea"/>
              <a:cs typeface="+mj-cs"/>
            </a:endParaRPr>
          </a:p>
        </p:txBody>
      </p:sp>
      <p:sp>
        <p:nvSpPr>
          <p:cNvPr id="8" name="Text Placeholder 4">
            <a:extLst>
              <a:ext uri="{FF2B5EF4-FFF2-40B4-BE49-F238E27FC236}">
                <a16:creationId xmlns:a16="http://schemas.microsoft.com/office/drawing/2014/main" id="{FC2BC885-0F90-939A-F977-54B52E54BDBC}"/>
              </a:ext>
            </a:extLst>
          </p:cNvPr>
          <p:cNvSpPr txBox="1">
            <a:spLocks/>
          </p:cNvSpPr>
          <p:nvPr/>
        </p:nvSpPr>
        <p:spPr>
          <a:xfrm>
            <a:off x="2209800" y="2286000"/>
            <a:ext cx="8991600" cy="2514600"/>
          </a:xfrm>
          <a:prstGeom prst="rect">
            <a:avLst/>
          </a:prstGeom>
          <a:ln>
            <a:solidFill>
              <a:schemeClr val="tx2"/>
            </a:solid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kern="0" dirty="0"/>
              <a:t>“When a system at equilibrium is disturbed by the application of a stress, the system will adjust so as to minimise the stress and regain equilibrium.”  </a:t>
            </a:r>
          </a:p>
          <a:p>
            <a:pPr marL="0" indent="0" algn="ctr">
              <a:buNone/>
            </a:pPr>
            <a:r>
              <a:rPr lang="en-US" sz="2667" kern="0" dirty="0"/>
              <a:t>										         </a:t>
            </a:r>
            <a:r>
              <a:rPr lang="en-US" sz="2400" i="1" kern="0" dirty="0"/>
              <a:t>Le’Chatelier’s principle</a:t>
            </a:r>
          </a:p>
          <a:p>
            <a:endParaRPr lang="en-US" sz="1467" kern="0" dirty="0"/>
          </a:p>
        </p:txBody>
      </p:sp>
    </p:spTree>
    <p:extLst>
      <p:ext uri="{BB962C8B-B14F-4D97-AF65-F5344CB8AC3E}">
        <p14:creationId xmlns:p14="http://schemas.microsoft.com/office/powerpoint/2010/main" val="1243561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4"/>
            <a:srcRect/>
            <a:stretch>
              <a:fillRect/>
            </a:stretch>
          </a:blipFill>
        </p:spPr>
      </p:pic>
      <p:sp>
        <p:nvSpPr>
          <p:cNvPr id="3" name="Rectangle 2"/>
          <p:cNvSpPr txBox="1">
            <a:spLocks noChangeArrowheads="1"/>
          </p:cNvSpPr>
          <p:nvPr/>
        </p:nvSpPr>
        <p:spPr>
          <a:xfrm>
            <a:off x="2880246" y="463109"/>
            <a:ext cx="6111354" cy="78263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4400" b="0" i="0" u="none" strike="noStrike" kern="0" cap="none" spc="0" normalizeH="0" baseline="0" noProof="0" dirty="0">
              <a:ln>
                <a:noFill/>
              </a:ln>
              <a:solidFill>
                <a:srgbClr val="000000"/>
              </a:solidFill>
              <a:effectLst/>
              <a:uLnTx/>
              <a:uFillTx/>
              <a:latin typeface="Arial"/>
              <a:ea typeface="+mj-ea"/>
              <a:cs typeface="+mj-cs"/>
            </a:endParaRPr>
          </a:p>
        </p:txBody>
      </p:sp>
      <p:sp>
        <p:nvSpPr>
          <p:cNvPr id="8" name="Text Placeholder 4">
            <a:extLst>
              <a:ext uri="{FF2B5EF4-FFF2-40B4-BE49-F238E27FC236}">
                <a16:creationId xmlns:a16="http://schemas.microsoft.com/office/drawing/2014/main" id="{FC2BC885-0F90-939A-F977-54B52E54BDBC}"/>
              </a:ext>
            </a:extLst>
          </p:cNvPr>
          <p:cNvSpPr txBox="1">
            <a:spLocks/>
          </p:cNvSpPr>
          <p:nvPr/>
        </p:nvSpPr>
        <p:spPr>
          <a:xfrm>
            <a:off x="2209800" y="2286000"/>
            <a:ext cx="8991600" cy="2514600"/>
          </a:xfrm>
          <a:prstGeom prst="rect">
            <a:avLst/>
          </a:prstGeom>
          <a:ln>
            <a:solidFill>
              <a:schemeClr val="tx2"/>
            </a:solid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kern="0" dirty="0">
                <a:solidFill>
                  <a:srgbClr val="FF0000"/>
                </a:solidFill>
              </a:rPr>
              <a:t>In conclusion :“</a:t>
            </a:r>
            <a:r>
              <a:rPr lang="en-US" kern="0" dirty="0"/>
              <a:t>When a system at equilibrium is disturbed by the application of a stress, the system will adjust so as to minimise the stress and regain equilibrium- </a:t>
            </a:r>
            <a:r>
              <a:rPr lang="en-US" kern="0" dirty="0">
                <a:solidFill>
                  <a:srgbClr val="FF0000"/>
                </a:solidFill>
              </a:rPr>
              <a:t>two years later to what is now the new normal</a:t>
            </a:r>
            <a:r>
              <a:rPr lang="en-US" kern="0" dirty="0"/>
              <a:t>”  </a:t>
            </a:r>
          </a:p>
          <a:p>
            <a:pPr marL="0" indent="0" algn="ctr">
              <a:buNone/>
            </a:pPr>
            <a:r>
              <a:rPr lang="en-US" sz="2667" kern="0" dirty="0"/>
              <a:t>										</a:t>
            </a:r>
            <a:r>
              <a:rPr lang="en-US" sz="2400" i="1" kern="0" dirty="0"/>
              <a:t>Le’Chatelier’s principle</a:t>
            </a:r>
          </a:p>
          <a:p>
            <a:endParaRPr lang="en-US" sz="1467" kern="0" dirty="0"/>
          </a:p>
        </p:txBody>
      </p:sp>
      <p:pic>
        <p:nvPicPr>
          <p:cNvPr id="1026" name="Picture 2" descr="Image result for thank you">
            <a:extLst>
              <a:ext uri="{FF2B5EF4-FFF2-40B4-BE49-F238E27FC236}">
                <a16:creationId xmlns:a16="http://schemas.microsoft.com/office/drawing/2014/main" id="{E514016B-411D-F1B1-721E-88C64AA788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1450" y="4983603"/>
            <a:ext cx="24003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5450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0400" y="307754"/>
            <a:ext cx="1085347" cy="1093347"/>
          </a:xfrm>
          <a:prstGeom prst="rect">
            <a:avLst/>
          </a:prstGeom>
          <a:blipFill dpi="0" rotWithShape="1">
            <a:blip r:embed="rId4"/>
            <a:srcRect/>
            <a:stretch>
              <a:fillRect/>
            </a:stretch>
          </a:blipFill>
        </p:spPr>
      </p:pic>
      <p:sp>
        <p:nvSpPr>
          <p:cNvPr id="3" name="Rectangle 2"/>
          <p:cNvSpPr txBox="1">
            <a:spLocks noChangeArrowheads="1"/>
          </p:cNvSpPr>
          <p:nvPr/>
        </p:nvSpPr>
        <p:spPr>
          <a:xfrm>
            <a:off x="2057400" y="463108"/>
            <a:ext cx="7505700" cy="782638"/>
          </a:xfrm>
          <a:prstGeom prst="rect">
            <a:avLst/>
          </a:prstGeom>
        </p:spPr>
        <p:style>
          <a:lnRef idx="2">
            <a:schemeClr val="dk1"/>
          </a:lnRef>
          <a:fillRef idx="1">
            <a:schemeClr val="lt1"/>
          </a:fillRef>
          <a:effectRef idx="0">
            <a:schemeClr val="dk1"/>
          </a:effectRef>
          <a:fontRef idx="minor">
            <a:schemeClr val="dk1"/>
          </a:fontRef>
        </p:style>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r>
              <a:rPr lang="en-US" altLang="en-US" kern="0" dirty="0">
                <a:solidFill>
                  <a:schemeClr val="tx1"/>
                </a:solidFill>
              </a:rPr>
              <a:t>References</a:t>
            </a:r>
          </a:p>
        </p:txBody>
      </p:sp>
      <p:sp>
        <p:nvSpPr>
          <p:cNvPr id="4" name="Rectangle 3"/>
          <p:cNvSpPr txBox="1">
            <a:spLocks noChangeArrowheads="1"/>
          </p:cNvSpPr>
          <p:nvPr/>
        </p:nvSpPr>
        <p:spPr>
          <a:xfrm>
            <a:off x="2057399" y="3048000"/>
            <a:ext cx="9848347" cy="2590800"/>
          </a:xfrm>
          <a:prstGeom prst="rect">
            <a:avLst/>
          </a:prstGeom>
          <a:ln>
            <a:solidFill>
              <a:schemeClr val="tx1"/>
            </a:solid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altLang="en-US" sz="1000" kern="0" dirty="0"/>
              <a:t>AARP . 2021. Eight Occupations Hit Hardest by the Pandemic in 2020.https://www.aarp.com February 26. [Google Scholar]</a:t>
            </a:r>
          </a:p>
          <a:p>
            <a:r>
              <a:rPr lang="en-US" altLang="en-US" sz="1000" kern="0" dirty="0"/>
              <a:t>BBC . 2021. COVID Map: Coronavirus Cases, Deaths, Vaccinations by </a:t>
            </a:r>
            <a:r>
              <a:rPr lang="en-US" altLang="en-US" sz="1000" kern="0" dirty="0" err="1"/>
              <a:t>Countries.https</a:t>
            </a:r>
            <a:r>
              <a:rPr lang="en-US" altLang="en-US" sz="1000" kern="0" dirty="0"/>
              <a:t>://BBC.com-world-51235105 February 26. [Google Scholar]</a:t>
            </a:r>
          </a:p>
          <a:p>
            <a:r>
              <a:rPr lang="en-US" altLang="en-US" sz="1000" kern="0" dirty="0"/>
              <a:t>CIDRAP . 2021. US Job Losses Due to COVID-19 Highest Since Great </a:t>
            </a:r>
            <a:r>
              <a:rPr lang="en-US" altLang="en-US" sz="1000" kern="0" dirty="0" err="1"/>
              <a:t>Depression.https</a:t>
            </a:r>
            <a:r>
              <a:rPr lang="en-US" altLang="en-US" sz="1000" kern="0" dirty="0"/>
              <a:t>://www.cidrap.umn.edu February 26. [Google Scholar]</a:t>
            </a:r>
          </a:p>
          <a:p>
            <a:r>
              <a:rPr lang="en-US" altLang="en-US" sz="1000" kern="0" dirty="0"/>
              <a:t>DIFFEN . 2021. World War I vs. World War II - Difference and </a:t>
            </a:r>
            <a:r>
              <a:rPr lang="en-US" altLang="en-US" sz="1000" kern="0" dirty="0" err="1"/>
              <a:t>Comparison.https</a:t>
            </a:r>
            <a:r>
              <a:rPr lang="en-US" altLang="en-US" sz="1000" kern="0" dirty="0"/>
              <a:t>://www.diffen.com February 26. [Google Scholar]ABC</a:t>
            </a:r>
          </a:p>
          <a:p>
            <a:r>
              <a:rPr lang="en-US" altLang="en-US" sz="1000" kern="0" dirty="0"/>
              <a:t>COVID-19 Healthcare Delivery Impacts </a:t>
            </a:r>
          </a:p>
          <a:p>
            <a:r>
              <a:rPr lang="en-US" altLang="en-US" sz="1000" kern="0" dirty="0">
                <a:hlinkClick r:id="rId5"/>
              </a:rPr>
              <a:t>https://files.asprtracie.hhs.gov/documents/covid-19-healthcare-delivery-impacts.pdf</a:t>
            </a:r>
            <a:endParaRPr lang="en-US" altLang="en-US" sz="1000" kern="0" dirty="0"/>
          </a:p>
          <a:p>
            <a:r>
              <a:rPr lang="en-US" altLang="en-US" sz="1000" kern="0" dirty="0">
                <a:hlinkClick r:id="rId6"/>
              </a:rPr>
              <a:t>https://www.mckinsey.com/~/media/mckinsey/industries/healthcare%20systems%20and%20services/our%20insights/insights%20on%20utilization%20of%20behavioral%20healt</a:t>
            </a:r>
            <a:endParaRPr lang="en-US" altLang="en-US" sz="1000" kern="0" dirty="0"/>
          </a:p>
          <a:p>
            <a:r>
              <a:rPr lang="en-US" altLang="en-US" sz="1000" kern="0" dirty="0"/>
              <a:t> Liang, W. et al. Lancet Oncol. 21, 335–337 (2020).</a:t>
            </a:r>
          </a:p>
          <a:p>
            <a:r>
              <a:rPr lang="en-US" altLang="en-US" sz="1000" kern="0" dirty="0"/>
              <a:t>Wu, Z. &amp; McGoogan, J. M. JAMA 323, 1239–1242 (2020).</a:t>
            </a:r>
          </a:p>
          <a:p>
            <a:r>
              <a:rPr lang="en-US" altLang="en-US" sz="1000" kern="0" dirty="0"/>
              <a:t>.</a:t>
            </a:r>
            <a:r>
              <a:rPr lang="en-US" altLang="en-US" sz="1000" kern="0" dirty="0" err="1"/>
              <a:t>Onder</a:t>
            </a:r>
            <a:r>
              <a:rPr lang="en-US" altLang="en-US" sz="1000" kern="0" dirty="0"/>
              <a:t>, G., </a:t>
            </a:r>
            <a:r>
              <a:rPr lang="en-US" altLang="en-US" sz="1000" kern="0" dirty="0" err="1"/>
              <a:t>Rezza</a:t>
            </a:r>
            <a:r>
              <a:rPr lang="en-US" altLang="en-US" sz="1000" kern="0" dirty="0"/>
              <a:t>, G. &amp; </a:t>
            </a:r>
            <a:r>
              <a:rPr lang="en-US" altLang="en-US" sz="1000" kern="0" dirty="0" err="1"/>
              <a:t>Brusaferro</a:t>
            </a:r>
            <a:r>
              <a:rPr lang="en-US" altLang="en-US" sz="1000" kern="0" dirty="0"/>
              <a:t>, S. JAMA 323, 1775–1776 (2020).</a:t>
            </a:r>
          </a:p>
          <a:p>
            <a:r>
              <a:rPr lang="en-US" altLang="en-US" sz="1000" kern="0" dirty="0"/>
              <a:t>Centers for Medicare &amp; Medicaid Services. </a:t>
            </a:r>
          </a:p>
        </p:txBody>
      </p:sp>
      <p:sp>
        <p:nvSpPr>
          <p:cNvPr id="5" name="Footer Placeholder 4"/>
          <p:cNvSpPr txBox="1">
            <a:spLocks/>
          </p:cNvSpPr>
          <p:nvPr/>
        </p:nvSpPr>
        <p:spPr>
          <a:xfrm>
            <a:off x="8267700" y="6500837"/>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www.actuariesindia.org</a:t>
            </a:r>
          </a:p>
        </p:txBody>
      </p:sp>
    </p:spTree>
    <p:extLst>
      <p:ext uri="{BB962C8B-B14F-4D97-AF65-F5344CB8AC3E}">
        <p14:creationId xmlns:p14="http://schemas.microsoft.com/office/powerpoint/2010/main" val="3405211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See the source image">
            <a:extLst>
              <a:ext uri="{FF2B5EF4-FFF2-40B4-BE49-F238E27FC236}">
                <a16:creationId xmlns:a16="http://schemas.microsoft.com/office/drawing/2014/main" id="{DA2CDF2B-9734-FB7B-E38F-77C47638A0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513013"/>
            <a:ext cx="2943225" cy="3052763"/>
          </a:xfrm>
          <a:prstGeom prst="rect">
            <a:avLst/>
          </a:prstGeom>
          <a:extLst>
            <a:ext uri="{909E8E84-426E-40DD-AFC4-6F175D3DCCD1}">
              <a14:hiddenFill xmlns:a14="http://schemas.microsoft.com/office/drawing/2010/main">
                <a:solidFill>
                  <a:srgbClr val="FFFFFF"/>
                </a:solidFill>
              </a14:hiddenFill>
            </a:ext>
          </a:extLst>
        </p:spPr>
      </p:pic>
      <p:pic>
        <p:nvPicPr>
          <p:cNvPr id="3076" name="Picture 4" descr="Image result for south africa maps">
            <a:extLst>
              <a:ext uri="{FF2B5EF4-FFF2-40B4-BE49-F238E27FC236}">
                <a16:creationId xmlns:a16="http://schemas.microsoft.com/office/drawing/2014/main" id="{7CCDF81E-5C47-301E-2627-1CDEA13429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7475" y="2513013"/>
            <a:ext cx="3652838" cy="3052763"/>
          </a:xfrm>
          <a:prstGeom prst="rect">
            <a:avLst/>
          </a:prstGeom>
          <a:extLst>
            <a:ext uri="{909E8E84-426E-40DD-AFC4-6F175D3DCCD1}">
              <a14:hiddenFill xmlns:a14="http://schemas.microsoft.com/office/drawing/2010/main">
                <a:solidFill>
                  <a:srgbClr val="FFFFFF"/>
                </a:solidFill>
              </a14:hiddenFill>
            </a:ext>
          </a:extLst>
        </p:spPr>
      </p:pic>
      <p:pic>
        <p:nvPicPr>
          <p:cNvPr id="3074" name="Picture 2" descr="Image result for south africa map">
            <a:extLst>
              <a:ext uri="{FF2B5EF4-FFF2-40B4-BE49-F238E27FC236}">
                <a16:creationId xmlns:a16="http://schemas.microsoft.com/office/drawing/2014/main" id="{491088D7-3A9E-85D5-6042-373A40313B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50" y="2513013"/>
            <a:ext cx="3625850" cy="3052763"/>
          </a:xfrm>
          <a:prstGeom prst="rect">
            <a:avLst/>
          </a:prstGeom>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C053172F-1D8D-4983-0E80-D3F1F97A4AE5}"/>
              </a:ext>
            </a:extLst>
          </p:cNvPr>
          <p:cNvSpPr>
            <a:spLocks noGrp="1"/>
          </p:cNvSpPr>
          <p:nvPr>
            <p:ph type="title"/>
          </p:nvPr>
        </p:nvSpPr>
        <p:spPr>
          <a:xfrm>
            <a:off x="914400" y="609600"/>
            <a:ext cx="10363200" cy="1143000"/>
          </a:xfrm>
        </p:spPr>
        <p:style>
          <a:lnRef idx="2">
            <a:schemeClr val="dk1"/>
          </a:lnRef>
          <a:fillRef idx="1">
            <a:schemeClr val="lt1"/>
          </a:fillRef>
          <a:effectRef idx="0">
            <a:schemeClr val="dk1"/>
          </a:effectRef>
          <a:fontRef idx="minor">
            <a:schemeClr val="dk1"/>
          </a:fontRef>
        </p:style>
        <p:txBody>
          <a:bodyPr wrap="square" anchor="ctr">
            <a:normAutofit/>
          </a:bodyPr>
          <a:lstStyle/>
          <a:p>
            <a:pPr>
              <a:lnSpc>
                <a:spcPct val="90000"/>
              </a:lnSpc>
            </a:pPr>
            <a:r>
              <a:rPr lang="en-US" sz="3700">
                <a:solidFill>
                  <a:schemeClr val="tx2"/>
                </a:solidFill>
              </a:rPr>
              <a:t>Setting the context</a:t>
            </a:r>
          </a:p>
          <a:p>
            <a:pPr>
              <a:lnSpc>
                <a:spcPct val="90000"/>
              </a:lnSpc>
            </a:pPr>
            <a:r>
              <a:rPr lang="en-US" sz="3700">
                <a:solidFill>
                  <a:schemeClr val="tx2"/>
                </a:solidFill>
              </a:rPr>
              <a:t>The South African Experience</a:t>
            </a:r>
          </a:p>
        </p:txBody>
      </p:sp>
    </p:spTree>
    <p:extLst>
      <p:ext uri="{BB962C8B-B14F-4D97-AF65-F5344CB8AC3E}">
        <p14:creationId xmlns:p14="http://schemas.microsoft.com/office/powerpoint/2010/main" val="321226841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8CC1EDD-E098-4FCD-B355-786720BA30EE}"/>
              </a:ext>
            </a:extLst>
          </p:cNvPr>
          <p:cNvSpPr txBox="1"/>
          <p:nvPr/>
        </p:nvSpPr>
        <p:spPr>
          <a:xfrm>
            <a:off x="4715710" y="962385"/>
            <a:ext cx="7153055" cy="256545"/>
          </a:xfrm>
          <a:prstGeom prst="rect">
            <a:avLst/>
          </a:prstGeom>
          <a:noFill/>
        </p:spPr>
        <p:txBody>
          <a:bodyPr wrap="square" rtlCol="0">
            <a:spAutoFit/>
          </a:bodyPr>
          <a:lstStyle/>
          <a:p>
            <a:pPr algn="r"/>
            <a:r>
              <a:rPr lang="en-US" sz="1067" dirty="0">
                <a:solidFill>
                  <a:schemeClr val="bg1">
                    <a:lumMod val="65000"/>
                  </a:schemeClr>
                </a:solidFill>
              </a:rPr>
              <a:t>https://www.nicd.ac.za/wp-content/uploads/2022/05/COVID-19-Testing-Summary_Week-20-2022.pdf</a:t>
            </a:r>
          </a:p>
        </p:txBody>
      </p:sp>
      <p:pic>
        <p:nvPicPr>
          <p:cNvPr id="4" name="Picture 3">
            <a:extLst>
              <a:ext uri="{FF2B5EF4-FFF2-40B4-BE49-F238E27FC236}">
                <a16:creationId xmlns:a16="http://schemas.microsoft.com/office/drawing/2014/main" id="{4680FD8E-43CC-47CF-BC1C-315F57E2590E}"/>
              </a:ext>
            </a:extLst>
          </p:cNvPr>
          <p:cNvPicPr>
            <a:picLocks noChangeAspect="1"/>
          </p:cNvPicPr>
          <p:nvPr/>
        </p:nvPicPr>
        <p:blipFill>
          <a:blip r:embed="rId3"/>
          <a:stretch>
            <a:fillRect/>
          </a:stretch>
        </p:blipFill>
        <p:spPr>
          <a:xfrm>
            <a:off x="2057400" y="1343928"/>
            <a:ext cx="9633689" cy="5299457"/>
          </a:xfrm>
          <a:prstGeom prst="rect">
            <a:avLst/>
          </a:prstGeom>
          <a:ln>
            <a:solidFill>
              <a:schemeClr val="tx1"/>
            </a:solidFill>
          </a:ln>
        </p:spPr>
      </p:pic>
      <p:sp>
        <p:nvSpPr>
          <p:cNvPr id="3" name="Title 2">
            <a:extLst>
              <a:ext uri="{FF2B5EF4-FFF2-40B4-BE49-F238E27FC236}">
                <a16:creationId xmlns:a16="http://schemas.microsoft.com/office/drawing/2014/main" id="{B57BF3A5-5B21-490E-A7CA-714D3A94B663}"/>
              </a:ext>
            </a:extLst>
          </p:cNvPr>
          <p:cNvSpPr>
            <a:spLocks noGrp="1"/>
          </p:cNvSpPr>
          <p:nvPr>
            <p:ph type="title"/>
          </p:nvPr>
        </p:nvSpPr>
        <p:spPr>
          <a:xfrm>
            <a:off x="2057399" y="224732"/>
            <a:ext cx="9633689" cy="457197"/>
          </a:xfrm>
        </p:spPr>
        <p:style>
          <a:lnRef idx="2">
            <a:schemeClr val="dk1"/>
          </a:lnRef>
          <a:fillRef idx="1">
            <a:schemeClr val="lt1"/>
          </a:fillRef>
          <a:effectRef idx="0">
            <a:schemeClr val="dk1"/>
          </a:effectRef>
          <a:fontRef idx="minor">
            <a:schemeClr val="dk1"/>
          </a:fontRef>
        </p:style>
        <p:txBody>
          <a:bodyPr/>
          <a:lstStyle/>
          <a:p>
            <a:pPr algn="l"/>
            <a:r>
              <a:rPr lang="en-US" sz="2800" b="1" dirty="0"/>
              <a:t>The evolution of the Covid-19 pandemic</a:t>
            </a:r>
          </a:p>
        </p:txBody>
      </p:sp>
    </p:spTree>
    <p:extLst>
      <p:ext uri="{BB962C8B-B14F-4D97-AF65-F5344CB8AC3E}">
        <p14:creationId xmlns:p14="http://schemas.microsoft.com/office/powerpoint/2010/main" val="156180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8CC1EDD-E098-4FCD-B355-786720BA30EE}"/>
              </a:ext>
            </a:extLst>
          </p:cNvPr>
          <p:cNvSpPr txBox="1"/>
          <p:nvPr/>
        </p:nvSpPr>
        <p:spPr>
          <a:xfrm>
            <a:off x="6869268" y="1372447"/>
            <a:ext cx="5044321" cy="256545"/>
          </a:xfrm>
          <a:prstGeom prst="rect">
            <a:avLst/>
          </a:prstGeom>
          <a:noFill/>
        </p:spPr>
        <p:txBody>
          <a:bodyPr wrap="square" rtlCol="0">
            <a:spAutoFit/>
          </a:bodyPr>
          <a:lstStyle/>
          <a:p>
            <a:pPr algn="r"/>
            <a:r>
              <a:rPr lang="en-US" sz="1067" dirty="0">
                <a:solidFill>
                  <a:schemeClr val="bg1">
                    <a:lumMod val="65000"/>
                  </a:schemeClr>
                </a:solidFill>
              </a:rPr>
              <a:t>https://unsupervised.online/static/covid-19/estimating_r_za.html#51_National</a:t>
            </a:r>
          </a:p>
        </p:txBody>
      </p:sp>
      <p:sp>
        <p:nvSpPr>
          <p:cNvPr id="2" name="Title 1">
            <a:extLst>
              <a:ext uri="{FF2B5EF4-FFF2-40B4-BE49-F238E27FC236}">
                <a16:creationId xmlns:a16="http://schemas.microsoft.com/office/drawing/2014/main" id="{D77CC59A-D0BB-4307-85E3-AC93D48F1864}"/>
              </a:ext>
            </a:extLst>
          </p:cNvPr>
          <p:cNvSpPr>
            <a:spLocks noGrp="1"/>
          </p:cNvSpPr>
          <p:nvPr>
            <p:ph type="title"/>
          </p:nvPr>
        </p:nvSpPr>
        <p:spPr>
          <a:xfrm>
            <a:off x="1981199" y="252868"/>
            <a:ext cx="9355539" cy="457197"/>
          </a:xfrm>
        </p:spPr>
        <p:style>
          <a:lnRef idx="2">
            <a:schemeClr val="dk1"/>
          </a:lnRef>
          <a:fillRef idx="1">
            <a:schemeClr val="lt1"/>
          </a:fillRef>
          <a:effectRef idx="0">
            <a:schemeClr val="dk1"/>
          </a:effectRef>
          <a:fontRef idx="minor">
            <a:schemeClr val="dk1"/>
          </a:fontRef>
        </p:style>
        <p:txBody>
          <a:bodyPr/>
          <a:lstStyle/>
          <a:p>
            <a:pPr algn="l"/>
            <a:r>
              <a:rPr lang="en-US" sz="3600" dirty="0"/>
              <a:t>The evolution of the Covid-19 pandemic</a:t>
            </a:r>
          </a:p>
        </p:txBody>
      </p:sp>
      <p:pic>
        <p:nvPicPr>
          <p:cNvPr id="1026" name="Picture 2" descr="South African Daily Hospital Admissions (7-day moving average)">
            <a:extLst>
              <a:ext uri="{FF2B5EF4-FFF2-40B4-BE49-F238E27FC236}">
                <a16:creationId xmlns:a16="http://schemas.microsoft.com/office/drawing/2014/main" id="{3E2430C1-5C52-4D08-A6DB-BA2D3D7A90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243" y="2549688"/>
            <a:ext cx="5632704" cy="40642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Daily Hospital Deaths (7-day moving average)">
            <a:extLst>
              <a:ext uri="{FF2B5EF4-FFF2-40B4-BE49-F238E27FC236}">
                <a16:creationId xmlns:a16="http://schemas.microsoft.com/office/drawing/2014/main" id="{4909025C-6488-4A32-ACDB-301113F60EF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0885" y="2549688"/>
            <a:ext cx="5632704" cy="40233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CD227A9-B845-4F8D-9C73-20774B8EFADB}"/>
              </a:ext>
            </a:extLst>
          </p:cNvPr>
          <p:cNvSpPr txBox="1"/>
          <p:nvPr/>
        </p:nvSpPr>
        <p:spPr>
          <a:xfrm>
            <a:off x="1981199" y="728758"/>
            <a:ext cx="6096000" cy="461665"/>
          </a:xfrm>
          <a:prstGeom prst="rect">
            <a:avLst/>
          </a:prstGeom>
          <a:noFill/>
        </p:spPr>
        <p:txBody>
          <a:bodyPr wrap="square">
            <a:spAutoFit/>
          </a:bodyPr>
          <a:lstStyle/>
          <a:p>
            <a:r>
              <a:rPr lang="en-US" sz="2400" dirty="0"/>
              <a:t>South African Hospital Admissions and Deaths</a:t>
            </a:r>
          </a:p>
        </p:txBody>
      </p:sp>
    </p:spTree>
    <p:extLst>
      <p:ext uri="{BB962C8B-B14F-4D97-AF65-F5344CB8AC3E}">
        <p14:creationId xmlns:p14="http://schemas.microsoft.com/office/powerpoint/2010/main" val="564456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48B122-1086-41AF-8B92-AE92B764380D}"/>
              </a:ext>
            </a:extLst>
          </p:cNvPr>
          <p:cNvPicPr>
            <a:picLocks noChangeAspect="1"/>
          </p:cNvPicPr>
          <p:nvPr/>
        </p:nvPicPr>
        <p:blipFill>
          <a:blip r:embed="rId3"/>
          <a:stretch>
            <a:fillRect/>
          </a:stretch>
        </p:blipFill>
        <p:spPr>
          <a:xfrm>
            <a:off x="182660" y="2743199"/>
            <a:ext cx="5532340" cy="3942101"/>
          </a:xfrm>
          <a:prstGeom prst="rect">
            <a:avLst/>
          </a:prstGeom>
          <a:ln>
            <a:solidFill>
              <a:schemeClr val="tx1"/>
            </a:solidFill>
          </a:ln>
        </p:spPr>
      </p:pic>
      <p:sp>
        <p:nvSpPr>
          <p:cNvPr id="5" name="TextBox 4">
            <a:extLst>
              <a:ext uri="{FF2B5EF4-FFF2-40B4-BE49-F238E27FC236}">
                <a16:creationId xmlns:a16="http://schemas.microsoft.com/office/drawing/2014/main" id="{710C5A9F-BE1A-41F0-8E1A-C4644B86405D}"/>
              </a:ext>
            </a:extLst>
          </p:cNvPr>
          <p:cNvSpPr txBox="1"/>
          <p:nvPr/>
        </p:nvSpPr>
        <p:spPr>
          <a:xfrm>
            <a:off x="1981200" y="372645"/>
            <a:ext cx="842602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ZA" sz="2400" b="1" dirty="0">
                <a:ln w="0"/>
                <a:effectLst>
                  <a:outerShdw blurRad="38100" dist="19050" dir="2700000" algn="tl" rotWithShape="0">
                    <a:schemeClr val="dk1">
                      <a:alpha val="40000"/>
                    </a:schemeClr>
                  </a:outerShdw>
                </a:effectLst>
              </a:rPr>
              <a:t>South Africa Vaccination Rollout</a:t>
            </a:r>
          </a:p>
        </p:txBody>
      </p:sp>
      <p:sp>
        <p:nvSpPr>
          <p:cNvPr id="6" name="TextBox 5">
            <a:extLst>
              <a:ext uri="{FF2B5EF4-FFF2-40B4-BE49-F238E27FC236}">
                <a16:creationId xmlns:a16="http://schemas.microsoft.com/office/drawing/2014/main" id="{E3A5380E-F863-46E5-A662-D82DD9347638}"/>
              </a:ext>
            </a:extLst>
          </p:cNvPr>
          <p:cNvSpPr txBox="1"/>
          <p:nvPr/>
        </p:nvSpPr>
        <p:spPr>
          <a:xfrm>
            <a:off x="8296397" y="882135"/>
            <a:ext cx="3506137" cy="256545"/>
          </a:xfrm>
          <a:prstGeom prst="rect">
            <a:avLst/>
          </a:prstGeom>
          <a:noFill/>
        </p:spPr>
        <p:txBody>
          <a:bodyPr wrap="square" rtlCol="0">
            <a:spAutoFit/>
          </a:bodyPr>
          <a:lstStyle/>
          <a:p>
            <a:pPr algn="r"/>
            <a:r>
              <a:rPr lang="en-US" sz="1067" dirty="0">
                <a:solidFill>
                  <a:schemeClr val="bg1">
                    <a:lumMod val="65000"/>
                  </a:schemeClr>
                </a:solidFill>
              </a:rPr>
              <a:t>https://sacoronavirus.co.za/latest-vaccine-statistics/</a:t>
            </a:r>
          </a:p>
        </p:txBody>
      </p:sp>
      <p:sp>
        <p:nvSpPr>
          <p:cNvPr id="4" name="TextBox 3">
            <a:extLst>
              <a:ext uri="{FF2B5EF4-FFF2-40B4-BE49-F238E27FC236}">
                <a16:creationId xmlns:a16="http://schemas.microsoft.com/office/drawing/2014/main" id="{F27B2616-CD91-454C-BE4D-B2A8316127AE}"/>
              </a:ext>
            </a:extLst>
          </p:cNvPr>
          <p:cNvSpPr txBox="1"/>
          <p:nvPr/>
        </p:nvSpPr>
        <p:spPr>
          <a:xfrm>
            <a:off x="1981200" y="1367230"/>
            <a:ext cx="6095999" cy="95410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l"/>
            <a:r>
              <a:rPr lang="en-US" sz="1200" b="1" dirty="0">
                <a:solidFill>
                  <a:srgbClr val="C00000"/>
                </a:solidFill>
              </a:rPr>
              <a:t>			       	</a:t>
            </a:r>
            <a:r>
              <a:rPr lang="en-US" sz="1400" b="1" dirty="0">
                <a:solidFill>
                  <a:srgbClr val="C00000"/>
                </a:solidFill>
              </a:rPr>
              <a:t>  </a:t>
            </a:r>
            <a:r>
              <a:rPr lang="en-US" sz="1050" b="1" dirty="0" err="1"/>
              <a:t>Prev</a:t>
            </a:r>
            <a:r>
              <a:rPr lang="en-US" sz="1050" b="1" dirty="0"/>
              <a:t> </a:t>
            </a:r>
            <a:r>
              <a:rPr lang="en-US" sz="1050" b="1" dirty="0" err="1"/>
              <a:t>mth</a:t>
            </a:r>
            <a:r>
              <a:rPr lang="en-US" sz="1050" b="1" dirty="0">
                <a:solidFill>
                  <a:srgbClr val="C00000"/>
                </a:solidFill>
              </a:rPr>
              <a:t>            </a:t>
            </a:r>
            <a:r>
              <a:rPr lang="en-US" sz="1050" b="1" dirty="0" err="1">
                <a:solidFill>
                  <a:srgbClr val="C00000"/>
                </a:solidFill>
              </a:rPr>
              <a:t>Incr</a:t>
            </a:r>
            <a:r>
              <a:rPr lang="en-US" sz="1050" b="1" dirty="0">
                <a:solidFill>
                  <a:srgbClr val="C00000"/>
                </a:solidFill>
              </a:rPr>
              <a:t>            </a:t>
            </a:r>
            <a:r>
              <a:rPr lang="en-US" sz="1050" b="1" dirty="0" err="1">
                <a:solidFill>
                  <a:schemeClr val="bg1">
                    <a:lumMod val="50000"/>
                  </a:schemeClr>
                </a:solidFill>
              </a:rPr>
              <a:t>Prev</a:t>
            </a:r>
            <a:r>
              <a:rPr lang="en-US" sz="1050" b="1" dirty="0">
                <a:solidFill>
                  <a:schemeClr val="bg1">
                    <a:lumMod val="50000"/>
                  </a:schemeClr>
                </a:solidFill>
              </a:rPr>
              <a:t> </a:t>
            </a:r>
            <a:r>
              <a:rPr lang="en-US" sz="1050" b="1" dirty="0" err="1">
                <a:solidFill>
                  <a:schemeClr val="bg1">
                    <a:lumMod val="50000"/>
                  </a:schemeClr>
                </a:solidFill>
              </a:rPr>
              <a:t>incr</a:t>
            </a:r>
            <a:endParaRPr lang="en-US" sz="1050" b="1" dirty="0">
              <a:solidFill>
                <a:schemeClr val="bg1">
                  <a:lumMod val="50000"/>
                </a:schemeClr>
              </a:solidFill>
            </a:endParaRPr>
          </a:p>
          <a:p>
            <a:pPr algn="l"/>
            <a:r>
              <a:rPr lang="en-US" sz="1200" b="1" dirty="0">
                <a:solidFill>
                  <a:srgbClr val="C00000"/>
                </a:solidFill>
              </a:rPr>
              <a:t>50.1% </a:t>
            </a:r>
            <a:r>
              <a:rPr lang="en-US" sz="1200" dirty="0"/>
              <a:t>of SA adults are vaccinated (partially or fully)</a:t>
            </a:r>
            <a:r>
              <a:rPr lang="en-US" sz="1400" dirty="0"/>
              <a:t>	    </a:t>
            </a:r>
            <a:r>
              <a:rPr lang="en-US" sz="1200" i="1" dirty="0"/>
              <a:t>49.2%	</a:t>
            </a:r>
            <a:r>
              <a:rPr lang="en-US" sz="1200" i="1" dirty="0">
                <a:solidFill>
                  <a:srgbClr val="C00000"/>
                </a:solidFill>
              </a:rPr>
              <a:t>+0.9%        </a:t>
            </a:r>
            <a:r>
              <a:rPr lang="en-US" sz="1100" i="1" dirty="0">
                <a:solidFill>
                  <a:schemeClr val="bg1">
                    <a:lumMod val="50000"/>
                  </a:schemeClr>
                </a:solidFill>
              </a:rPr>
              <a:t>+1.3%</a:t>
            </a:r>
          </a:p>
          <a:p>
            <a:r>
              <a:rPr lang="en-US" sz="1200" b="1" dirty="0">
                <a:solidFill>
                  <a:srgbClr val="C00000"/>
                </a:solidFill>
              </a:rPr>
              <a:t>45.5% </a:t>
            </a:r>
            <a:r>
              <a:rPr lang="en-US" sz="1200" dirty="0"/>
              <a:t>of SA adults are vaccinated fully	</a:t>
            </a:r>
            <a:r>
              <a:rPr lang="en-US" sz="1400" dirty="0"/>
              <a:t>	    </a:t>
            </a:r>
            <a:r>
              <a:rPr lang="en-US" sz="1200" i="1" dirty="0"/>
              <a:t>44.6% 	</a:t>
            </a:r>
            <a:r>
              <a:rPr lang="en-US" sz="1200" i="1" dirty="0">
                <a:solidFill>
                  <a:srgbClr val="C00000"/>
                </a:solidFill>
              </a:rPr>
              <a:t>+1.0%        </a:t>
            </a:r>
            <a:r>
              <a:rPr lang="en-US" sz="1100" i="1" dirty="0">
                <a:solidFill>
                  <a:schemeClr val="bg1">
                    <a:lumMod val="50000"/>
                  </a:schemeClr>
                </a:solidFill>
              </a:rPr>
              <a:t>+1.8%</a:t>
            </a:r>
            <a:endParaRPr lang="en-US" sz="1200" i="1" dirty="0">
              <a:solidFill>
                <a:schemeClr val="bg1">
                  <a:lumMod val="50000"/>
                </a:schemeClr>
              </a:solidFill>
            </a:endParaRPr>
          </a:p>
          <a:p>
            <a:pPr algn="l"/>
            <a:r>
              <a:rPr lang="en-US" sz="1200" b="1" dirty="0">
                <a:solidFill>
                  <a:srgbClr val="C00000"/>
                </a:solidFill>
              </a:rPr>
              <a:t>8.0% </a:t>
            </a:r>
            <a:r>
              <a:rPr lang="en-US" sz="1200" dirty="0"/>
              <a:t>of SA adults have had booster vaccinations	</a:t>
            </a:r>
            <a:r>
              <a:rPr lang="en-US" sz="1100" i="1" dirty="0"/>
              <a:t> </a:t>
            </a:r>
            <a:r>
              <a:rPr lang="en-US" sz="1200" i="1" dirty="0"/>
              <a:t>    6.5% 	</a:t>
            </a:r>
            <a:r>
              <a:rPr lang="en-US" sz="1200" i="1" dirty="0">
                <a:solidFill>
                  <a:srgbClr val="C00000"/>
                </a:solidFill>
              </a:rPr>
              <a:t>+1.5%        </a:t>
            </a:r>
            <a:r>
              <a:rPr lang="en-US" sz="1100" i="1" dirty="0">
                <a:solidFill>
                  <a:schemeClr val="bg1">
                    <a:lumMod val="50000"/>
                  </a:schemeClr>
                </a:solidFill>
              </a:rPr>
              <a:t>+3.6%</a:t>
            </a:r>
          </a:p>
        </p:txBody>
      </p:sp>
      <p:sp>
        <p:nvSpPr>
          <p:cNvPr id="10" name="TextBox 9">
            <a:extLst>
              <a:ext uri="{FF2B5EF4-FFF2-40B4-BE49-F238E27FC236}">
                <a16:creationId xmlns:a16="http://schemas.microsoft.com/office/drawing/2014/main" id="{B57DE43D-B347-4EF6-AACC-A845F1DBE751}"/>
              </a:ext>
            </a:extLst>
          </p:cNvPr>
          <p:cNvSpPr txBox="1"/>
          <p:nvPr/>
        </p:nvSpPr>
        <p:spPr>
          <a:xfrm>
            <a:off x="1567544" y="6251480"/>
            <a:ext cx="3193141" cy="256545"/>
          </a:xfrm>
          <a:prstGeom prst="rect">
            <a:avLst/>
          </a:prstGeom>
          <a:noFill/>
        </p:spPr>
        <p:txBody>
          <a:bodyPr wrap="square" rtlCol="0">
            <a:spAutoFit/>
          </a:bodyPr>
          <a:lstStyle/>
          <a:p>
            <a:pPr algn="ctr"/>
            <a:r>
              <a:rPr lang="en-US" sz="1067" dirty="0">
                <a:solidFill>
                  <a:schemeClr val="bg1">
                    <a:lumMod val="65000"/>
                  </a:schemeClr>
                </a:solidFill>
              </a:rPr>
              <a:t>Booster numbers by age bands are not available</a:t>
            </a:r>
          </a:p>
        </p:txBody>
      </p:sp>
      <p:pic>
        <p:nvPicPr>
          <p:cNvPr id="3" name="Picture 2">
            <a:extLst>
              <a:ext uri="{FF2B5EF4-FFF2-40B4-BE49-F238E27FC236}">
                <a16:creationId xmlns:a16="http://schemas.microsoft.com/office/drawing/2014/main" id="{847B4B52-CC25-4D61-9E07-8667E3E4DAF8}"/>
              </a:ext>
            </a:extLst>
          </p:cNvPr>
          <p:cNvPicPr>
            <a:picLocks noChangeAspect="1"/>
          </p:cNvPicPr>
          <p:nvPr/>
        </p:nvPicPr>
        <p:blipFill>
          <a:blip r:embed="rId4"/>
          <a:stretch>
            <a:fillRect/>
          </a:stretch>
        </p:blipFill>
        <p:spPr>
          <a:xfrm>
            <a:off x="5715000" y="2738338"/>
            <a:ext cx="6318504" cy="3942101"/>
          </a:xfrm>
          <a:prstGeom prst="rect">
            <a:avLst/>
          </a:prstGeom>
          <a:ln>
            <a:solidFill>
              <a:schemeClr val="tx1"/>
            </a:solidFill>
          </a:ln>
        </p:spPr>
      </p:pic>
      <p:sp>
        <p:nvSpPr>
          <p:cNvPr id="7" name="TextBox 6">
            <a:extLst>
              <a:ext uri="{FF2B5EF4-FFF2-40B4-BE49-F238E27FC236}">
                <a16:creationId xmlns:a16="http://schemas.microsoft.com/office/drawing/2014/main" id="{012987AE-EDEC-4BA1-A738-34B24CCACD6F}"/>
              </a:ext>
            </a:extLst>
          </p:cNvPr>
          <p:cNvSpPr txBox="1"/>
          <p:nvPr/>
        </p:nvSpPr>
        <p:spPr>
          <a:xfrm>
            <a:off x="8296397" y="1317920"/>
            <a:ext cx="3506138" cy="111793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228594" indent="-228594">
              <a:buFont typeface="Arial" panose="020B0604020202020204" pitchFamily="34" charset="0"/>
              <a:buChar char="•"/>
            </a:pPr>
            <a:r>
              <a:rPr lang="en-US" sz="1333" dirty="0">
                <a:ln w="0"/>
                <a:solidFill>
                  <a:schemeClr val="tx1"/>
                </a:solidFill>
                <a:effectLst>
                  <a:outerShdw blurRad="38100" dist="19050" dir="2700000" algn="tl" rotWithShape="0">
                    <a:schemeClr val="dk1">
                      <a:alpha val="40000"/>
                    </a:schemeClr>
                  </a:outerShdw>
                </a:effectLst>
              </a:rPr>
              <a:t>Second extension of Pfizer shelf life (12m)</a:t>
            </a:r>
          </a:p>
          <a:p>
            <a:pPr marL="228594" indent="-228594">
              <a:buFont typeface="Arial" panose="020B0604020202020204" pitchFamily="34" charset="0"/>
              <a:buChar char="•"/>
            </a:pPr>
            <a:r>
              <a:rPr lang="en-US" sz="1333" dirty="0">
                <a:ln w="0"/>
                <a:solidFill>
                  <a:schemeClr val="tx1"/>
                </a:solidFill>
                <a:effectLst>
                  <a:outerShdw blurRad="38100" dist="19050" dir="2700000" algn="tl" rotWithShape="0">
                    <a:schemeClr val="dk1">
                      <a:alpha val="40000"/>
                    </a:schemeClr>
                  </a:outerShdw>
                </a:effectLst>
              </a:rPr>
              <a:t>10.3m unused vaccines (mid-May)</a:t>
            </a:r>
          </a:p>
          <a:p>
            <a:pPr marL="228594" indent="-228594">
              <a:buFont typeface="Arial" panose="020B0604020202020204" pitchFamily="34" charset="0"/>
              <a:buChar char="•"/>
            </a:pPr>
            <a:r>
              <a:rPr lang="en-US" sz="1333" dirty="0">
                <a:ln w="0"/>
                <a:solidFill>
                  <a:schemeClr val="tx1"/>
                </a:solidFill>
                <a:effectLst>
                  <a:outerShdw blurRad="38100" dist="19050" dir="2700000" algn="tl" rotWithShape="0">
                    <a:schemeClr val="dk1">
                      <a:alpha val="40000"/>
                    </a:schemeClr>
                  </a:outerShdw>
                </a:effectLst>
              </a:rPr>
              <a:t>SA using &lt;900k per month (peak: &gt;1m pw)</a:t>
            </a:r>
          </a:p>
          <a:p>
            <a:pPr marL="228594" indent="-228594">
              <a:buFont typeface="Arial" panose="020B0604020202020204" pitchFamily="34" charset="0"/>
              <a:buChar char="•"/>
            </a:pPr>
            <a:r>
              <a:rPr lang="en-US" sz="1333" dirty="0">
                <a:ln w="0"/>
                <a:solidFill>
                  <a:schemeClr val="tx1"/>
                </a:solidFill>
                <a:effectLst>
                  <a:outerShdw blurRad="38100" dist="19050" dir="2700000" algn="tl" rotWithShape="0">
                    <a:schemeClr val="dk1">
                      <a:alpha val="40000"/>
                    </a:schemeClr>
                  </a:outerShdw>
                </a:effectLst>
              </a:rPr>
              <a:t>5.4m vaccines expire end Sep 2022</a:t>
            </a:r>
          </a:p>
          <a:p>
            <a:pPr marL="228594" indent="-228594">
              <a:buFont typeface="Arial" panose="020B0604020202020204" pitchFamily="34" charset="0"/>
              <a:buChar char="•"/>
            </a:pPr>
            <a:r>
              <a:rPr lang="en-US" sz="1333" dirty="0">
                <a:ln w="0"/>
                <a:solidFill>
                  <a:schemeClr val="tx1"/>
                </a:solidFill>
                <a:effectLst>
                  <a:outerShdw blurRad="38100" dist="19050" dir="2700000" algn="tl" rotWithShape="0">
                    <a:schemeClr val="dk1">
                      <a:alpha val="40000"/>
                    </a:schemeClr>
                  </a:outerShdw>
                </a:effectLst>
              </a:rPr>
              <a:t>4.8m vaccines expire end Oct 2022</a:t>
            </a:r>
          </a:p>
        </p:txBody>
      </p:sp>
    </p:spTree>
    <p:extLst>
      <p:ext uri="{BB962C8B-B14F-4D97-AF65-F5344CB8AC3E}">
        <p14:creationId xmlns:p14="http://schemas.microsoft.com/office/powerpoint/2010/main" val="161345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DDA78E-479E-44A0-8F5E-EBC319403C09}"/>
              </a:ext>
            </a:extLst>
          </p:cNvPr>
          <p:cNvPicPr>
            <a:picLocks noChangeAspect="1"/>
          </p:cNvPicPr>
          <p:nvPr/>
        </p:nvPicPr>
        <p:blipFill>
          <a:blip r:embed="rId3"/>
          <a:stretch>
            <a:fillRect/>
          </a:stretch>
        </p:blipFill>
        <p:spPr>
          <a:xfrm>
            <a:off x="4070251" y="1430808"/>
            <a:ext cx="7772554" cy="5006107"/>
          </a:xfrm>
          <a:prstGeom prst="rect">
            <a:avLst/>
          </a:prstGeom>
          <a:ln>
            <a:solidFill>
              <a:schemeClr val="tx1"/>
            </a:solidFill>
          </a:ln>
        </p:spPr>
      </p:pic>
      <p:sp>
        <p:nvSpPr>
          <p:cNvPr id="5" name="TextBox 4">
            <a:extLst>
              <a:ext uri="{FF2B5EF4-FFF2-40B4-BE49-F238E27FC236}">
                <a16:creationId xmlns:a16="http://schemas.microsoft.com/office/drawing/2014/main" id="{710C5A9F-BE1A-41F0-8E1A-C4644B86405D}"/>
              </a:ext>
            </a:extLst>
          </p:cNvPr>
          <p:cNvSpPr txBox="1"/>
          <p:nvPr/>
        </p:nvSpPr>
        <p:spPr>
          <a:xfrm>
            <a:off x="1882986" y="296670"/>
            <a:ext cx="8426027"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ZA" sz="2400" b="1" dirty="0">
                <a:ln w="0"/>
                <a:solidFill>
                  <a:schemeClr val="tx1"/>
                </a:solidFill>
                <a:effectLst>
                  <a:outerShdw blurRad="38100" dist="19050" dir="2700000" algn="tl" rotWithShape="0">
                    <a:schemeClr val="dk1">
                      <a:alpha val="40000"/>
                    </a:schemeClr>
                  </a:outerShdw>
                </a:effectLst>
              </a:rPr>
              <a:t>South African Vaccination and Hospitalisations</a:t>
            </a:r>
          </a:p>
        </p:txBody>
      </p:sp>
      <p:sp>
        <p:nvSpPr>
          <p:cNvPr id="6" name="TextBox 5">
            <a:extLst>
              <a:ext uri="{FF2B5EF4-FFF2-40B4-BE49-F238E27FC236}">
                <a16:creationId xmlns:a16="http://schemas.microsoft.com/office/drawing/2014/main" id="{E3A5380E-F863-46E5-A662-D82DD9347638}"/>
              </a:ext>
            </a:extLst>
          </p:cNvPr>
          <p:cNvSpPr txBox="1"/>
          <p:nvPr/>
        </p:nvSpPr>
        <p:spPr>
          <a:xfrm>
            <a:off x="8215613" y="940349"/>
            <a:ext cx="3506137" cy="256545"/>
          </a:xfrm>
          <a:prstGeom prst="rect">
            <a:avLst/>
          </a:prstGeom>
          <a:noFill/>
        </p:spPr>
        <p:txBody>
          <a:bodyPr wrap="square" rtlCol="0">
            <a:spAutoFit/>
          </a:bodyPr>
          <a:lstStyle/>
          <a:p>
            <a:pPr algn="r"/>
            <a:r>
              <a:rPr lang="en-US" sz="1067" dirty="0">
                <a:solidFill>
                  <a:schemeClr val="bg1">
                    <a:lumMod val="65000"/>
                  </a:schemeClr>
                </a:solidFill>
              </a:rPr>
              <a:t>https://sacoronavirus.co.za/latest-vaccine-statistics/</a:t>
            </a:r>
          </a:p>
        </p:txBody>
      </p:sp>
      <p:sp>
        <p:nvSpPr>
          <p:cNvPr id="4" name="TextBox 3">
            <a:extLst>
              <a:ext uri="{FF2B5EF4-FFF2-40B4-BE49-F238E27FC236}">
                <a16:creationId xmlns:a16="http://schemas.microsoft.com/office/drawing/2014/main" id="{F27B2616-CD91-454C-BE4D-B2A8316127AE}"/>
              </a:ext>
            </a:extLst>
          </p:cNvPr>
          <p:cNvSpPr txBox="1"/>
          <p:nvPr/>
        </p:nvSpPr>
        <p:spPr>
          <a:xfrm>
            <a:off x="509985" y="1600200"/>
            <a:ext cx="3362769" cy="296555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l"/>
            <a:r>
              <a:rPr lang="en-US" sz="1867" dirty="0"/>
              <a:t>The </a:t>
            </a:r>
            <a:r>
              <a:rPr lang="en-US" sz="1867" b="1" dirty="0"/>
              <a:t>proportion unvaccinated hospital covid patients</a:t>
            </a:r>
            <a:r>
              <a:rPr lang="en-US" sz="1867" dirty="0"/>
              <a:t>, is </a:t>
            </a:r>
            <a:r>
              <a:rPr lang="en-US" sz="1867" b="1" dirty="0">
                <a:solidFill>
                  <a:srgbClr val="C00000"/>
                </a:solidFill>
              </a:rPr>
              <a:t>higher than</a:t>
            </a:r>
            <a:r>
              <a:rPr lang="en-US" sz="1867" dirty="0"/>
              <a:t> the </a:t>
            </a:r>
            <a:r>
              <a:rPr lang="en-US" sz="1867" b="1" dirty="0"/>
              <a:t>proportion unvaccinated people</a:t>
            </a:r>
            <a:r>
              <a:rPr lang="en-US" sz="1867" dirty="0"/>
              <a:t> in the population.</a:t>
            </a:r>
          </a:p>
          <a:p>
            <a:pPr algn="l"/>
            <a:endParaRPr lang="en-US" sz="1867" dirty="0"/>
          </a:p>
          <a:p>
            <a:pPr algn="l"/>
            <a:endParaRPr lang="en-US" sz="1867" dirty="0"/>
          </a:p>
          <a:p>
            <a:pPr algn="l"/>
            <a:r>
              <a:rPr lang="en-US" sz="1867" dirty="0"/>
              <a:t>This is the case for:</a:t>
            </a:r>
          </a:p>
          <a:p>
            <a:pPr marL="228594" indent="-228594">
              <a:buFont typeface="Arial" panose="020B0604020202020204" pitchFamily="34" charset="0"/>
              <a:buChar char="•"/>
            </a:pPr>
            <a:r>
              <a:rPr lang="en-US" sz="1867" dirty="0"/>
              <a:t>all levels of care</a:t>
            </a:r>
          </a:p>
          <a:p>
            <a:pPr marL="228594" indent="-228594">
              <a:buFont typeface="Arial" panose="020B0604020202020204" pitchFamily="34" charset="0"/>
              <a:buChar char="•"/>
            </a:pPr>
            <a:r>
              <a:rPr lang="en-US" sz="1867" dirty="0"/>
              <a:t>all age bands</a:t>
            </a:r>
          </a:p>
        </p:txBody>
      </p:sp>
      <p:cxnSp>
        <p:nvCxnSpPr>
          <p:cNvPr id="11" name="Straight Arrow Connector 10">
            <a:extLst>
              <a:ext uri="{FF2B5EF4-FFF2-40B4-BE49-F238E27FC236}">
                <a16:creationId xmlns:a16="http://schemas.microsoft.com/office/drawing/2014/main" id="{B5FDB63F-3695-45EA-B3CE-A4C7B5EF9EFC}"/>
              </a:ext>
            </a:extLst>
          </p:cNvPr>
          <p:cNvCxnSpPr>
            <a:cxnSpLocks/>
          </p:cNvCxnSpPr>
          <p:nvPr/>
        </p:nvCxnSpPr>
        <p:spPr>
          <a:xfrm>
            <a:off x="4975839" y="2351315"/>
            <a:ext cx="0" cy="270933"/>
          </a:xfrm>
          <a:prstGeom prst="straightConnector1">
            <a:avLst/>
          </a:prstGeom>
          <a:ln w="28575">
            <a:solidFill>
              <a:srgbClr val="C00000"/>
            </a:solidFill>
            <a:headEnd type="triangle"/>
            <a:tailEnd type="none"/>
          </a:ln>
          <a:effectLst>
            <a:glow rad="38100">
              <a:srgbClr val="FF0000">
                <a:alpha val="20000"/>
              </a:srgbClr>
            </a:glow>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06074710-B6CB-4FA1-9BB0-3C496F216CCD}"/>
              </a:ext>
            </a:extLst>
          </p:cNvPr>
          <p:cNvCxnSpPr>
            <a:cxnSpLocks/>
          </p:cNvCxnSpPr>
          <p:nvPr/>
        </p:nvCxnSpPr>
        <p:spPr>
          <a:xfrm>
            <a:off x="5885400" y="2329365"/>
            <a:ext cx="0" cy="292883"/>
          </a:xfrm>
          <a:prstGeom prst="straightConnector1">
            <a:avLst/>
          </a:prstGeom>
          <a:ln w="28575">
            <a:solidFill>
              <a:srgbClr val="C00000"/>
            </a:solidFill>
            <a:headEnd type="triangle"/>
            <a:tailEnd type="none"/>
          </a:ln>
          <a:effectLst>
            <a:glow rad="38100">
              <a:srgbClr val="FF0000">
                <a:alpha val="20000"/>
              </a:srgbClr>
            </a:glow>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D3B56BEF-5075-4A31-935A-DE5D0C10CD3D}"/>
              </a:ext>
            </a:extLst>
          </p:cNvPr>
          <p:cNvCxnSpPr>
            <a:cxnSpLocks/>
          </p:cNvCxnSpPr>
          <p:nvPr/>
        </p:nvCxnSpPr>
        <p:spPr>
          <a:xfrm>
            <a:off x="6765933" y="2351315"/>
            <a:ext cx="0" cy="270933"/>
          </a:xfrm>
          <a:prstGeom prst="straightConnector1">
            <a:avLst/>
          </a:prstGeom>
          <a:ln w="28575">
            <a:solidFill>
              <a:srgbClr val="C00000"/>
            </a:solidFill>
            <a:headEnd type="triangle"/>
            <a:tailEnd type="none"/>
          </a:ln>
          <a:effectLst>
            <a:glow rad="38100">
              <a:srgbClr val="FF0000">
                <a:alpha val="20000"/>
              </a:srgbClr>
            </a:glow>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1F8530DB-687E-40DF-BE45-A3CC7E9C36E7}"/>
              </a:ext>
            </a:extLst>
          </p:cNvPr>
          <p:cNvCxnSpPr>
            <a:cxnSpLocks/>
          </p:cNvCxnSpPr>
          <p:nvPr/>
        </p:nvCxnSpPr>
        <p:spPr>
          <a:xfrm>
            <a:off x="8972104" y="2458224"/>
            <a:ext cx="0" cy="405221"/>
          </a:xfrm>
          <a:prstGeom prst="straightConnector1">
            <a:avLst/>
          </a:prstGeom>
          <a:ln w="28575">
            <a:solidFill>
              <a:srgbClr val="C00000"/>
            </a:solidFill>
            <a:headEnd type="triangle"/>
            <a:tailEnd type="none"/>
          </a:ln>
          <a:effectLst>
            <a:glow rad="38100">
              <a:srgbClr val="FF0000">
                <a:alpha val="20000"/>
              </a:srgbClr>
            </a:glow>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37EE0EA0-E0AA-4295-833A-69BB2D38D54D}"/>
              </a:ext>
            </a:extLst>
          </p:cNvPr>
          <p:cNvCxnSpPr>
            <a:cxnSpLocks/>
          </p:cNvCxnSpPr>
          <p:nvPr/>
        </p:nvCxnSpPr>
        <p:spPr>
          <a:xfrm>
            <a:off x="9852637" y="2458224"/>
            <a:ext cx="0" cy="405221"/>
          </a:xfrm>
          <a:prstGeom prst="straightConnector1">
            <a:avLst/>
          </a:prstGeom>
          <a:ln w="28575">
            <a:solidFill>
              <a:srgbClr val="C00000"/>
            </a:solidFill>
            <a:headEnd type="triangle"/>
            <a:tailEnd type="none"/>
          </a:ln>
          <a:effectLst>
            <a:glow rad="38100">
              <a:srgbClr val="FF0000">
                <a:alpha val="20000"/>
              </a:srgbClr>
            </a:glow>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14AFB945-629F-48D3-8267-4FAA34259871}"/>
              </a:ext>
            </a:extLst>
          </p:cNvPr>
          <p:cNvCxnSpPr>
            <a:cxnSpLocks/>
          </p:cNvCxnSpPr>
          <p:nvPr/>
        </p:nvCxnSpPr>
        <p:spPr>
          <a:xfrm>
            <a:off x="10781552" y="2556933"/>
            <a:ext cx="0" cy="306512"/>
          </a:xfrm>
          <a:prstGeom prst="straightConnector1">
            <a:avLst/>
          </a:prstGeom>
          <a:ln w="28575">
            <a:solidFill>
              <a:srgbClr val="C00000"/>
            </a:solidFill>
            <a:headEnd type="triangle"/>
            <a:tailEnd type="none"/>
          </a:ln>
          <a:effectLst>
            <a:glow rad="38100">
              <a:srgbClr val="FF0000">
                <a:alpha val="20000"/>
              </a:srgbClr>
            </a:glow>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B5A31F65-2AA1-4A13-8E7D-1A1E6CA50A82}"/>
              </a:ext>
            </a:extLst>
          </p:cNvPr>
          <p:cNvCxnSpPr>
            <a:cxnSpLocks/>
          </p:cNvCxnSpPr>
          <p:nvPr/>
        </p:nvCxnSpPr>
        <p:spPr>
          <a:xfrm>
            <a:off x="4975839" y="5094869"/>
            <a:ext cx="0" cy="507647"/>
          </a:xfrm>
          <a:prstGeom prst="straightConnector1">
            <a:avLst/>
          </a:prstGeom>
          <a:ln w="28575">
            <a:solidFill>
              <a:srgbClr val="C00000"/>
            </a:solidFill>
            <a:headEnd type="triangle"/>
            <a:tailEnd type="none"/>
          </a:ln>
          <a:effectLst>
            <a:glow rad="38100">
              <a:srgbClr val="FF0000">
                <a:alpha val="20000"/>
              </a:srgbClr>
            </a:glow>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F47F8237-AD22-44E6-B0A7-3925B6A363D6}"/>
              </a:ext>
            </a:extLst>
          </p:cNvPr>
          <p:cNvCxnSpPr>
            <a:cxnSpLocks/>
          </p:cNvCxnSpPr>
          <p:nvPr/>
        </p:nvCxnSpPr>
        <p:spPr>
          <a:xfrm>
            <a:off x="5885400" y="5207000"/>
            <a:ext cx="0" cy="395515"/>
          </a:xfrm>
          <a:prstGeom prst="straightConnector1">
            <a:avLst/>
          </a:prstGeom>
          <a:ln w="28575">
            <a:solidFill>
              <a:srgbClr val="C00000"/>
            </a:solidFill>
            <a:headEnd type="triangle"/>
            <a:tailEnd type="none"/>
          </a:ln>
          <a:effectLst>
            <a:glow rad="38100">
              <a:srgbClr val="FF0000">
                <a:alpha val="20000"/>
              </a:srgbClr>
            </a:glow>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179CCACD-7AD2-453F-BB97-7100C8AF8977}"/>
              </a:ext>
            </a:extLst>
          </p:cNvPr>
          <p:cNvCxnSpPr>
            <a:cxnSpLocks/>
          </p:cNvCxnSpPr>
          <p:nvPr/>
        </p:nvCxnSpPr>
        <p:spPr>
          <a:xfrm>
            <a:off x="6765933" y="5342674"/>
            <a:ext cx="0" cy="259841"/>
          </a:xfrm>
          <a:prstGeom prst="straightConnector1">
            <a:avLst/>
          </a:prstGeom>
          <a:ln w="28575">
            <a:solidFill>
              <a:srgbClr val="C00000"/>
            </a:solidFill>
            <a:headEnd type="triangle"/>
            <a:tailEnd type="none"/>
          </a:ln>
          <a:effectLst>
            <a:glow rad="38100">
              <a:srgbClr val="FF0000">
                <a:alpha val="20000"/>
              </a:srgbClr>
            </a:glow>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B1F40A37-A100-4AA5-BC48-7B87E5BD8F88}"/>
              </a:ext>
            </a:extLst>
          </p:cNvPr>
          <p:cNvCxnSpPr>
            <a:cxnSpLocks/>
          </p:cNvCxnSpPr>
          <p:nvPr/>
        </p:nvCxnSpPr>
        <p:spPr>
          <a:xfrm>
            <a:off x="8977977" y="5207001"/>
            <a:ext cx="0" cy="463719"/>
          </a:xfrm>
          <a:prstGeom prst="straightConnector1">
            <a:avLst/>
          </a:prstGeom>
          <a:ln w="28575">
            <a:solidFill>
              <a:srgbClr val="C00000"/>
            </a:solidFill>
            <a:headEnd type="triangle"/>
            <a:tailEnd type="none"/>
          </a:ln>
          <a:effectLst>
            <a:glow rad="38100">
              <a:srgbClr val="FF0000">
                <a:alpha val="20000"/>
              </a:srgbClr>
            </a:glow>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C94ADF31-7DD0-4A3F-8686-9DB76F691331}"/>
              </a:ext>
            </a:extLst>
          </p:cNvPr>
          <p:cNvCxnSpPr>
            <a:cxnSpLocks/>
          </p:cNvCxnSpPr>
          <p:nvPr/>
        </p:nvCxnSpPr>
        <p:spPr>
          <a:xfrm>
            <a:off x="9852637" y="5472594"/>
            <a:ext cx="0" cy="187743"/>
          </a:xfrm>
          <a:prstGeom prst="straightConnector1">
            <a:avLst/>
          </a:prstGeom>
          <a:ln w="28575">
            <a:solidFill>
              <a:srgbClr val="C00000"/>
            </a:solidFill>
            <a:headEnd type="triangle"/>
            <a:tailEnd type="none"/>
          </a:ln>
          <a:effectLst>
            <a:glow rad="38100">
              <a:srgbClr val="FF0000">
                <a:alpha val="20000"/>
              </a:srgbClr>
            </a:glow>
          </a:effectLst>
        </p:spPr>
        <p:style>
          <a:lnRef idx="2">
            <a:schemeClr val="accent1"/>
          </a:lnRef>
          <a:fillRef idx="0">
            <a:schemeClr val="accent1"/>
          </a:fillRef>
          <a:effectRef idx="1">
            <a:schemeClr val="accent1"/>
          </a:effectRef>
          <a:fontRef idx="minor">
            <a:schemeClr val="tx1"/>
          </a:fontRef>
        </p:style>
      </p:cxnSp>
      <p:graphicFrame>
        <p:nvGraphicFramePr>
          <p:cNvPr id="35" name="Table 34">
            <a:extLst>
              <a:ext uri="{FF2B5EF4-FFF2-40B4-BE49-F238E27FC236}">
                <a16:creationId xmlns:a16="http://schemas.microsoft.com/office/drawing/2014/main" id="{6C855B96-57D9-4158-8AE1-D7C1818A41CF}"/>
              </a:ext>
            </a:extLst>
          </p:cNvPr>
          <p:cNvGraphicFramePr>
            <a:graphicFrameLocks noGrp="1"/>
          </p:cNvGraphicFramePr>
          <p:nvPr/>
        </p:nvGraphicFramePr>
        <p:xfrm>
          <a:off x="-24015700" y="-8775700"/>
          <a:ext cx="9285234" cy="5784839"/>
        </p:xfrm>
        <a:graphic>
          <a:graphicData uri="http://schemas.openxmlformats.org/drawingml/2006/table">
            <a:tbl>
              <a:tblPr>
                <a:tableStyleId>{5C22544A-7EE6-4342-B048-85BDC9FD1C3A}</a:tableStyleId>
              </a:tblPr>
              <a:tblGrid>
                <a:gridCol w="663231">
                  <a:extLst>
                    <a:ext uri="{9D8B030D-6E8A-4147-A177-3AD203B41FA5}">
                      <a16:colId xmlns:a16="http://schemas.microsoft.com/office/drawing/2014/main" val="1034090778"/>
                    </a:ext>
                  </a:extLst>
                </a:gridCol>
                <a:gridCol w="663231">
                  <a:extLst>
                    <a:ext uri="{9D8B030D-6E8A-4147-A177-3AD203B41FA5}">
                      <a16:colId xmlns:a16="http://schemas.microsoft.com/office/drawing/2014/main" val="4020605969"/>
                    </a:ext>
                  </a:extLst>
                </a:gridCol>
                <a:gridCol w="663231">
                  <a:extLst>
                    <a:ext uri="{9D8B030D-6E8A-4147-A177-3AD203B41FA5}">
                      <a16:colId xmlns:a16="http://schemas.microsoft.com/office/drawing/2014/main" val="1478550738"/>
                    </a:ext>
                  </a:extLst>
                </a:gridCol>
                <a:gridCol w="663231">
                  <a:extLst>
                    <a:ext uri="{9D8B030D-6E8A-4147-A177-3AD203B41FA5}">
                      <a16:colId xmlns:a16="http://schemas.microsoft.com/office/drawing/2014/main" val="4020382838"/>
                    </a:ext>
                  </a:extLst>
                </a:gridCol>
                <a:gridCol w="663231">
                  <a:extLst>
                    <a:ext uri="{9D8B030D-6E8A-4147-A177-3AD203B41FA5}">
                      <a16:colId xmlns:a16="http://schemas.microsoft.com/office/drawing/2014/main" val="2832636512"/>
                    </a:ext>
                  </a:extLst>
                </a:gridCol>
                <a:gridCol w="663231">
                  <a:extLst>
                    <a:ext uri="{9D8B030D-6E8A-4147-A177-3AD203B41FA5}">
                      <a16:colId xmlns:a16="http://schemas.microsoft.com/office/drawing/2014/main" val="273188463"/>
                    </a:ext>
                  </a:extLst>
                </a:gridCol>
                <a:gridCol w="663231">
                  <a:extLst>
                    <a:ext uri="{9D8B030D-6E8A-4147-A177-3AD203B41FA5}">
                      <a16:colId xmlns:a16="http://schemas.microsoft.com/office/drawing/2014/main" val="3776958333"/>
                    </a:ext>
                  </a:extLst>
                </a:gridCol>
                <a:gridCol w="663231">
                  <a:extLst>
                    <a:ext uri="{9D8B030D-6E8A-4147-A177-3AD203B41FA5}">
                      <a16:colId xmlns:a16="http://schemas.microsoft.com/office/drawing/2014/main" val="3056787593"/>
                    </a:ext>
                  </a:extLst>
                </a:gridCol>
                <a:gridCol w="663231">
                  <a:extLst>
                    <a:ext uri="{9D8B030D-6E8A-4147-A177-3AD203B41FA5}">
                      <a16:colId xmlns:a16="http://schemas.microsoft.com/office/drawing/2014/main" val="2008215223"/>
                    </a:ext>
                  </a:extLst>
                </a:gridCol>
                <a:gridCol w="663231">
                  <a:extLst>
                    <a:ext uri="{9D8B030D-6E8A-4147-A177-3AD203B41FA5}">
                      <a16:colId xmlns:a16="http://schemas.microsoft.com/office/drawing/2014/main" val="4009233350"/>
                    </a:ext>
                  </a:extLst>
                </a:gridCol>
                <a:gridCol w="663231">
                  <a:extLst>
                    <a:ext uri="{9D8B030D-6E8A-4147-A177-3AD203B41FA5}">
                      <a16:colId xmlns:a16="http://schemas.microsoft.com/office/drawing/2014/main" val="2668496048"/>
                    </a:ext>
                  </a:extLst>
                </a:gridCol>
                <a:gridCol w="663231">
                  <a:extLst>
                    <a:ext uri="{9D8B030D-6E8A-4147-A177-3AD203B41FA5}">
                      <a16:colId xmlns:a16="http://schemas.microsoft.com/office/drawing/2014/main" val="3350590827"/>
                    </a:ext>
                  </a:extLst>
                </a:gridCol>
                <a:gridCol w="663231">
                  <a:extLst>
                    <a:ext uri="{9D8B030D-6E8A-4147-A177-3AD203B41FA5}">
                      <a16:colId xmlns:a16="http://schemas.microsoft.com/office/drawing/2014/main" val="3149025096"/>
                    </a:ext>
                  </a:extLst>
                </a:gridCol>
                <a:gridCol w="663231">
                  <a:extLst>
                    <a:ext uri="{9D8B030D-6E8A-4147-A177-3AD203B41FA5}">
                      <a16:colId xmlns:a16="http://schemas.microsoft.com/office/drawing/2014/main" val="1798607926"/>
                    </a:ext>
                  </a:extLst>
                </a:gridCol>
              </a:tblGrid>
              <a:tr h="175019">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993600227"/>
                  </a:ext>
                </a:extLst>
              </a:tr>
              <a:tr h="175019">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232074036"/>
                  </a:ext>
                </a:extLst>
              </a:tr>
              <a:tr h="175019">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204927127"/>
                  </a:ext>
                </a:extLst>
              </a:tr>
              <a:tr h="175019">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460901986"/>
                  </a:ext>
                </a:extLst>
              </a:tr>
              <a:tr h="175019">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616085194"/>
                  </a:ext>
                </a:extLst>
              </a:tr>
              <a:tr h="175019">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918494606"/>
                  </a:ext>
                </a:extLst>
              </a:tr>
              <a:tr h="175019">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72874272"/>
                  </a:ext>
                </a:extLst>
              </a:tr>
              <a:tr h="175019">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749686810"/>
                  </a:ext>
                </a:extLst>
              </a:tr>
              <a:tr h="175019">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863461186"/>
                  </a:ext>
                </a:extLst>
              </a:tr>
              <a:tr h="175019">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32585786"/>
                  </a:ext>
                </a:extLst>
              </a:tr>
              <a:tr h="175019">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547308543"/>
                  </a:ext>
                </a:extLst>
              </a:tr>
              <a:tr h="175019">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116601845"/>
                  </a:ext>
                </a:extLst>
              </a:tr>
              <a:tr h="175019">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608245112"/>
                  </a:ext>
                </a:extLst>
              </a:tr>
              <a:tr h="175019">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563664896"/>
                  </a:ext>
                </a:extLst>
              </a:tr>
              <a:tr h="175019">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846200952"/>
                  </a:ext>
                </a:extLst>
              </a:tr>
              <a:tr h="175019">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185154823"/>
                  </a:ext>
                </a:extLst>
              </a:tr>
              <a:tr h="175019">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023206734"/>
                  </a:ext>
                </a:extLst>
              </a:tr>
              <a:tr h="175019">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rowSpan="16" gridSpan="7">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tc rowSpan="16" hMerge="1">
                  <a:txBody>
                    <a:bodyPr/>
                    <a:lstStyle/>
                    <a:p>
                      <a:endParaRPr lang="en-US"/>
                    </a:p>
                  </a:txBody>
                  <a:tcPr/>
                </a:tc>
                <a:extLst>
                  <a:ext uri="{0D108BD9-81ED-4DB2-BD59-A6C34878D82A}">
                    <a16:rowId xmlns:a16="http://schemas.microsoft.com/office/drawing/2014/main" val="998413513"/>
                  </a:ext>
                </a:extLst>
              </a:tr>
              <a:tr h="175019">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775881816"/>
                  </a:ext>
                </a:extLst>
              </a:tr>
              <a:tr h="175019">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694721364"/>
                  </a:ext>
                </a:extLst>
              </a:tr>
              <a:tr h="175019">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84850967"/>
                  </a:ext>
                </a:extLst>
              </a:tr>
              <a:tr h="184231">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472670418"/>
                  </a:ext>
                </a:extLst>
              </a:tr>
              <a:tr h="175019">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233672489"/>
                  </a:ext>
                </a:extLst>
              </a:tr>
              <a:tr h="175019">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940232806"/>
                  </a:ext>
                </a:extLst>
              </a:tr>
              <a:tr h="175019">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934640985"/>
                  </a:ext>
                </a:extLst>
              </a:tr>
              <a:tr h="175019">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85613197"/>
                  </a:ext>
                </a:extLst>
              </a:tr>
              <a:tr h="175019">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303635673"/>
                  </a:ext>
                </a:extLst>
              </a:tr>
              <a:tr h="175019">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099939073"/>
                  </a:ext>
                </a:extLst>
              </a:tr>
              <a:tr h="175019">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381209926"/>
                  </a:ext>
                </a:extLst>
              </a:tr>
              <a:tr h="175019">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080079794"/>
                  </a:ext>
                </a:extLst>
              </a:tr>
              <a:tr h="175019">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893292342"/>
                  </a:ext>
                </a:extLst>
              </a:tr>
              <a:tr h="175019">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519136133"/>
                  </a:ext>
                </a:extLst>
              </a:tr>
              <a:tr h="175019">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100" b="0" i="0" u="none" strike="noStrike" dirty="0">
                        <a:solidFill>
                          <a:srgbClr val="000000"/>
                        </a:solidFill>
                        <a:effectLst/>
                        <a:latin typeface="Arial" panose="020B0604020202020204" pitchFamily="34" charset="0"/>
                      </a:endParaRPr>
                    </a:p>
                  </a:txBody>
                  <a:tcPr marL="0" marR="0" marT="0" marB="0" anchor="b"/>
                </a:tc>
                <a:tc gridSpan="7"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760314985"/>
                  </a:ext>
                </a:extLst>
              </a:tr>
            </a:tbl>
          </a:graphicData>
        </a:graphic>
      </p:graphicFrame>
      <p:graphicFrame>
        <p:nvGraphicFramePr>
          <p:cNvPr id="36" name="Chart 35">
            <a:extLst>
              <a:ext uri="{FF2B5EF4-FFF2-40B4-BE49-F238E27FC236}">
                <a16:creationId xmlns:a16="http://schemas.microsoft.com/office/drawing/2014/main" id="{A8D09AFE-4A08-48E8-AE4A-9CBEAC4E4DEF}"/>
              </a:ext>
            </a:extLst>
          </p:cNvPr>
          <p:cNvGraphicFramePr/>
          <p:nvPr/>
        </p:nvGraphicFramePr>
        <p:xfrm>
          <a:off x="23710900" y="7874000"/>
          <a:ext cx="6096000" cy="3657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Chart 36">
            <a:extLst>
              <a:ext uri="{FF2B5EF4-FFF2-40B4-BE49-F238E27FC236}">
                <a16:creationId xmlns:a16="http://schemas.microsoft.com/office/drawing/2014/main" id="{71061CBA-1D6B-4F09-B6A5-1459424FE048}"/>
              </a:ext>
            </a:extLst>
          </p:cNvPr>
          <p:cNvGraphicFramePr>
            <a:graphicFrameLocks/>
          </p:cNvGraphicFramePr>
          <p:nvPr/>
        </p:nvGraphicFramePr>
        <p:xfrm>
          <a:off x="30111700" y="7874000"/>
          <a:ext cx="6096000" cy="3657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8" name="Chart 37">
            <a:extLst>
              <a:ext uri="{FF2B5EF4-FFF2-40B4-BE49-F238E27FC236}">
                <a16:creationId xmlns:a16="http://schemas.microsoft.com/office/drawing/2014/main" id="{68E01058-3C46-49E6-A8C3-8BF4AC1C4CA2}"/>
              </a:ext>
            </a:extLst>
          </p:cNvPr>
          <p:cNvGraphicFramePr>
            <a:graphicFrameLocks/>
          </p:cNvGraphicFramePr>
          <p:nvPr/>
        </p:nvGraphicFramePr>
        <p:xfrm>
          <a:off x="23710900" y="11976100"/>
          <a:ext cx="6096000" cy="36576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9" name="Chart 38">
            <a:extLst>
              <a:ext uri="{FF2B5EF4-FFF2-40B4-BE49-F238E27FC236}">
                <a16:creationId xmlns:a16="http://schemas.microsoft.com/office/drawing/2014/main" id="{2C785FE4-0F17-4630-B2BA-CA275FFD73F7}"/>
              </a:ext>
            </a:extLst>
          </p:cNvPr>
          <p:cNvGraphicFramePr>
            <a:graphicFrameLocks/>
          </p:cNvGraphicFramePr>
          <p:nvPr/>
        </p:nvGraphicFramePr>
        <p:xfrm>
          <a:off x="30111700" y="11976100"/>
          <a:ext cx="6096000" cy="3657600"/>
        </p:xfrm>
        <a:graphic>
          <a:graphicData uri="http://schemas.openxmlformats.org/drawingml/2006/chart">
            <c:chart xmlns:c="http://schemas.openxmlformats.org/drawingml/2006/chart" xmlns:r="http://schemas.openxmlformats.org/officeDocument/2006/relationships" r:id="rId7"/>
          </a:graphicData>
        </a:graphic>
      </p:graphicFrame>
      <p:cxnSp>
        <p:nvCxnSpPr>
          <p:cNvPr id="31" name="Straight Arrow Connector 30">
            <a:extLst>
              <a:ext uri="{FF2B5EF4-FFF2-40B4-BE49-F238E27FC236}">
                <a16:creationId xmlns:a16="http://schemas.microsoft.com/office/drawing/2014/main" id="{4A344751-C319-489D-B509-1EB5015172A3}"/>
              </a:ext>
            </a:extLst>
          </p:cNvPr>
          <p:cNvCxnSpPr>
            <a:cxnSpLocks/>
          </p:cNvCxnSpPr>
          <p:nvPr/>
        </p:nvCxnSpPr>
        <p:spPr>
          <a:xfrm>
            <a:off x="10781552" y="5459525"/>
            <a:ext cx="0" cy="187743"/>
          </a:xfrm>
          <a:prstGeom prst="straightConnector1">
            <a:avLst/>
          </a:prstGeom>
          <a:ln w="28575">
            <a:solidFill>
              <a:srgbClr val="C00000"/>
            </a:solidFill>
            <a:headEnd type="triangle"/>
            <a:tailEnd type="none"/>
          </a:ln>
          <a:effectLst>
            <a:glow rad="38100">
              <a:srgbClr val="FF0000">
                <a:alpha val="20000"/>
              </a:srgbClr>
            </a:glo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408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2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par>
                                <p:cTn id="20" presetID="22" presetClass="entr" presetSubtype="4"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par>
                                <p:cTn id="29" presetID="22" presetClass="entr" presetSubtype="4"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par>
                                <p:cTn id="32" presetID="22" presetClass="entr" presetSubtype="4"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par>
                                <p:cTn id="35" presetID="22" presetClass="entr" presetSubtype="4"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00"/>
                                        <p:tgtEl>
                                          <p:spTgt spid="29"/>
                                        </p:tgtEl>
                                      </p:cBhvr>
                                    </p:animEffect>
                                  </p:childTnLst>
                                </p:cTn>
                              </p:par>
                              <p:par>
                                <p:cTn id="38" presetID="22" presetClass="entr" presetSubtype="4" fill="hold"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wipe(down)">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LifeConvBirm02.pp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ifeConvBirm02.pp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ifeConvBirm02.ppt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feConvBirm02.pp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feConvBirm02.ppt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ifeConvBirm02.ppt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1665</TotalTime>
  <Words>2900</Words>
  <Application>Microsoft Office PowerPoint</Application>
  <PresentationFormat>Widescreen</PresentationFormat>
  <Paragraphs>279</Paragraphs>
  <Slides>41</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Bahamas</vt:lpstr>
      <vt:lpstr>Calibri</vt:lpstr>
      <vt:lpstr>Garamond</vt:lpstr>
      <vt:lpstr>Times New Roman</vt:lpstr>
      <vt:lpstr>LifeConvBirm02</vt:lpstr>
      <vt:lpstr>The Post Covid Emerging Disease Trends</vt:lpstr>
      <vt:lpstr>PowerPoint Presentation</vt:lpstr>
      <vt:lpstr>Discussion Focus</vt:lpstr>
      <vt:lpstr>PowerPoint Presentation</vt:lpstr>
      <vt:lpstr>Setting the context The South African Experience</vt:lpstr>
      <vt:lpstr>The evolution of the Covid-19 pandemic</vt:lpstr>
      <vt:lpstr>The evolution of the Covid-19 pandemic</vt:lpstr>
      <vt:lpstr>PowerPoint Presentation</vt:lpstr>
      <vt:lpstr>PowerPoint Presentation</vt:lpstr>
      <vt:lpstr>The CLAIMS Impact of COVID  </vt:lpstr>
      <vt:lpstr>Hospital Admission Experience 2020</vt:lpstr>
      <vt:lpstr>Claims experience – Out of hospital visit rate 2020</vt:lpstr>
      <vt:lpstr>Claims experience - Out of hospital visit rate 2021</vt:lpstr>
      <vt:lpstr>Claims experience – Out of hospital visit rate comparison</vt:lpstr>
      <vt:lpstr>PowerPoint Presentation</vt:lpstr>
      <vt:lpstr>THE Mental health experience</vt:lpstr>
      <vt:lpstr>Mental health experience</vt:lpstr>
      <vt:lpstr>Behavior Changes Leading to Long-term Health Problems</vt:lpstr>
      <vt:lpstr>PowerPoint Presentation</vt:lpstr>
      <vt:lpstr>Increased utilization of out-patient behavioral health services</vt:lpstr>
      <vt:lpstr>PowerPoint Presentation</vt:lpstr>
      <vt:lpstr>THE ONCOLOGY  experience</vt:lpstr>
      <vt:lpstr>Oncology experience</vt:lpstr>
      <vt:lpstr>Increased severity of patients enrolling on oncology management programme                          (as a result of delayed health seeking behavior)</vt:lpstr>
      <vt:lpstr>Later-stage Cancer Diagnosis</vt:lpstr>
      <vt:lpstr>The  noncommunicable diseases experience</vt:lpstr>
      <vt:lpstr>Impact on health services for noncommunicable        diseases</vt:lpstr>
      <vt:lpstr>Other disease trend  impacts</vt:lpstr>
      <vt:lpstr>Other disease trend impacts</vt:lpstr>
      <vt:lpstr>PowerPoint Presentation</vt:lpstr>
      <vt:lpstr>NHS checks</vt:lpstr>
      <vt:lpstr>LONG COVID</vt:lpstr>
      <vt:lpstr>What we know so far?</vt:lpstr>
      <vt:lpstr>PowerPoint Presentation</vt:lpstr>
      <vt:lpstr> IMPACT  ON  PREVENTION</vt:lpstr>
      <vt:lpstr>Preventative screening experience</vt:lpstr>
      <vt:lpstr>PowerPoint Presentation</vt:lpstr>
      <vt:lpstr>Key Take-aways</vt:lpstr>
      <vt:lpstr>Recommendations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Aparajita Mitra</dc:creator>
  <cp:lastModifiedBy>Shayhana Ganesh</cp:lastModifiedBy>
  <cp:revision>130</cp:revision>
  <dcterms:created xsi:type="dcterms:W3CDTF">2011-07-20T12:11:57Z</dcterms:created>
  <dcterms:modified xsi:type="dcterms:W3CDTF">2022-10-12T15:20:37Z</dcterms:modified>
</cp:coreProperties>
</file>