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5"/>
  </p:notesMasterIdLst>
  <p:sldIdLst>
    <p:sldId id="260" r:id="rId3"/>
    <p:sldId id="258" r:id="rId4"/>
    <p:sldId id="271" r:id="rId5"/>
    <p:sldId id="262" r:id="rId6"/>
    <p:sldId id="263" r:id="rId7"/>
    <p:sldId id="272" r:id="rId8"/>
    <p:sldId id="307" r:id="rId9"/>
    <p:sldId id="287" r:id="rId10"/>
    <p:sldId id="288" r:id="rId11"/>
    <p:sldId id="289" r:id="rId12"/>
    <p:sldId id="276" r:id="rId13"/>
    <p:sldId id="308" r:id="rId14"/>
    <p:sldId id="310" r:id="rId15"/>
    <p:sldId id="319" r:id="rId16"/>
    <p:sldId id="320" r:id="rId17"/>
    <p:sldId id="321" r:id="rId18"/>
    <p:sldId id="311" r:id="rId19"/>
    <p:sldId id="278" r:id="rId20"/>
    <p:sldId id="293" r:id="rId21"/>
    <p:sldId id="312" r:id="rId22"/>
    <p:sldId id="280" r:id="rId23"/>
    <p:sldId id="294" r:id="rId24"/>
    <p:sldId id="313" r:id="rId25"/>
    <p:sldId id="315" r:id="rId26"/>
    <p:sldId id="317" r:id="rId27"/>
    <p:sldId id="318" r:id="rId28"/>
    <p:sldId id="316" r:id="rId29"/>
    <p:sldId id="299" r:id="rId30"/>
    <p:sldId id="300" r:id="rId31"/>
    <p:sldId id="302" r:id="rId32"/>
    <p:sldId id="303" r:id="rId33"/>
    <p:sldId id="304" r:id="rId34"/>
  </p:sldIdLst>
  <p:sldSz cx="9144000" cy="6858000" type="screen4x3"/>
  <p:notesSz cx="7105650" cy="10236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1935" autoAdjust="0"/>
  </p:normalViewPr>
  <p:slideViewPr>
    <p:cSldViewPr>
      <p:cViewPr>
        <p:scale>
          <a:sx n="70" d="100"/>
          <a:sy n="70" d="100"/>
        </p:scale>
        <p:origin x="-140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D:\Personal\Study\IFS\Public%20Disclosure%20Data.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nirmal.n\Desktop\tep\Pension%20Ind%20Business%20Number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irmal.n\Desktop\tep\Pension%20Ind%20Business%20Numbe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Expenses of Management (</a:t>
            </a:r>
            <a:r>
              <a:rPr lang="en-US" dirty="0" err="1" smtClean="0"/>
              <a:t>EoM</a:t>
            </a:r>
            <a:r>
              <a:rPr lang="en-US" dirty="0" smtClean="0"/>
              <a:t>) </a:t>
            </a:r>
            <a:r>
              <a:rPr lang="en-US" dirty="0"/>
              <a:t>to Gross Premium Ratios</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Sheet2!$B$1</c:f>
              <c:strCache>
                <c:ptCount val="1"/>
                <c:pt idx="0">
                  <c:v>FY 15 - Apr to Dec '14</c:v>
                </c:pt>
              </c:strCache>
            </c:strRef>
          </c:tx>
          <c:invertIfNegative val="0"/>
          <c:cat>
            <c:strRef>
              <c:f>Sheet2!$A$2:$A$12</c:f>
              <c:strCache>
                <c:ptCount val="11"/>
                <c:pt idx="0">
                  <c:v>LIC</c:v>
                </c:pt>
                <c:pt idx="1">
                  <c:v>ICICI Pru</c:v>
                </c:pt>
                <c:pt idx="2">
                  <c:v>HDFC Life</c:v>
                </c:pt>
                <c:pt idx="3">
                  <c:v>SBI Life</c:v>
                </c:pt>
                <c:pt idx="4">
                  <c:v>Max Life</c:v>
                </c:pt>
                <c:pt idx="5">
                  <c:v>Birla Sunlife</c:v>
                </c:pt>
                <c:pt idx="6">
                  <c:v>Bajaj Allianz</c:v>
                </c:pt>
                <c:pt idx="7">
                  <c:v>Reliance Life</c:v>
                </c:pt>
                <c:pt idx="8">
                  <c:v>Kotak Life</c:v>
                </c:pt>
                <c:pt idx="9">
                  <c:v>PNB MetLife</c:v>
                </c:pt>
                <c:pt idx="10">
                  <c:v>Exide Life</c:v>
                </c:pt>
              </c:strCache>
            </c:strRef>
          </c:cat>
          <c:val>
            <c:numRef>
              <c:f>Sheet2!$B$2:$B$12</c:f>
              <c:numCache>
                <c:formatCode>0%</c:formatCode>
                <c:ptCount val="11"/>
                <c:pt idx="0">
                  <c:v>0.16849720376930447</c:v>
                </c:pt>
                <c:pt idx="1">
                  <c:v>0.16025485499574091</c:v>
                </c:pt>
                <c:pt idx="2">
                  <c:v>0.14854777002979103</c:v>
                </c:pt>
                <c:pt idx="3">
                  <c:v>0.15705811100509062</c:v>
                </c:pt>
                <c:pt idx="4">
                  <c:v>0.26066308123978238</c:v>
                </c:pt>
                <c:pt idx="5">
                  <c:v>0.22917412861508787</c:v>
                </c:pt>
                <c:pt idx="6">
                  <c:v>0.28114252740848272</c:v>
                </c:pt>
                <c:pt idx="7">
                  <c:v>0.37699195579881811</c:v>
                </c:pt>
                <c:pt idx="8">
                  <c:v>0.30752112005483434</c:v>
                </c:pt>
                <c:pt idx="9">
                  <c:v>0.33280808441869447</c:v>
                </c:pt>
                <c:pt idx="10">
                  <c:v>0.37664775967437408</c:v>
                </c:pt>
              </c:numCache>
            </c:numRef>
          </c:val>
        </c:ser>
        <c:ser>
          <c:idx val="1"/>
          <c:order val="1"/>
          <c:tx>
            <c:strRef>
              <c:f>Sheet2!$C$1</c:f>
              <c:strCache>
                <c:ptCount val="1"/>
                <c:pt idx="0">
                  <c:v>FY 16 - Apr to Dec '15</c:v>
                </c:pt>
              </c:strCache>
            </c:strRef>
          </c:tx>
          <c:invertIfNegative val="0"/>
          <c:cat>
            <c:strRef>
              <c:f>Sheet2!$A$2:$A$12</c:f>
              <c:strCache>
                <c:ptCount val="11"/>
                <c:pt idx="0">
                  <c:v>LIC</c:v>
                </c:pt>
                <c:pt idx="1">
                  <c:v>ICICI Pru</c:v>
                </c:pt>
                <c:pt idx="2">
                  <c:v>HDFC Life</c:v>
                </c:pt>
                <c:pt idx="3">
                  <c:v>SBI Life</c:v>
                </c:pt>
                <c:pt idx="4">
                  <c:v>Max Life</c:v>
                </c:pt>
                <c:pt idx="5">
                  <c:v>Birla Sunlife</c:v>
                </c:pt>
                <c:pt idx="6">
                  <c:v>Bajaj Allianz</c:v>
                </c:pt>
                <c:pt idx="7">
                  <c:v>Reliance Life</c:v>
                </c:pt>
                <c:pt idx="8">
                  <c:v>Kotak Life</c:v>
                </c:pt>
                <c:pt idx="9">
                  <c:v>PNB MetLife</c:v>
                </c:pt>
                <c:pt idx="10">
                  <c:v>Exide Life</c:v>
                </c:pt>
              </c:strCache>
            </c:strRef>
          </c:cat>
          <c:val>
            <c:numRef>
              <c:f>Sheet2!$C$2:$C$12</c:f>
              <c:numCache>
                <c:formatCode>0%</c:formatCode>
                <c:ptCount val="11"/>
                <c:pt idx="0">
                  <c:v>0.14469110770248522</c:v>
                </c:pt>
                <c:pt idx="1">
                  <c:v>0.1435621687304186</c:v>
                </c:pt>
                <c:pt idx="2">
                  <c:v>0.15885166065020745</c:v>
                </c:pt>
                <c:pt idx="3">
                  <c:v>0.15057807097586359</c:v>
                </c:pt>
                <c:pt idx="4">
                  <c:v>0.24071150044121373</c:v>
                </c:pt>
                <c:pt idx="5">
                  <c:v>0.22069541643510301</c:v>
                </c:pt>
                <c:pt idx="6">
                  <c:v>0.25784092688403581</c:v>
                </c:pt>
                <c:pt idx="7">
                  <c:v>0.36034097241583024</c:v>
                </c:pt>
                <c:pt idx="8">
                  <c:v>0.29429761090379664</c:v>
                </c:pt>
                <c:pt idx="9">
                  <c:v>0.36303923652779646</c:v>
                </c:pt>
                <c:pt idx="10">
                  <c:v>0.43787072242187702</c:v>
                </c:pt>
              </c:numCache>
            </c:numRef>
          </c:val>
        </c:ser>
        <c:dLbls>
          <c:showLegendKey val="0"/>
          <c:showVal val="0"/>
          <c:showCatName val="0"/>
          <c:showSerName val="0"/>
          <c:showPercent val="0"/>
          <c:showBubbleSize val="0"/>
        </c:dLbls>
        <c:gapWidth val="150"/>
        <c:shape val="box"/>
        <c:axId val="596439552"/>
        <c:axId val="585887104"/>
        <c:axId val="0"/>
      </c:bar3DChart>
      <c:catAx>
        <c:axId val="596439552"/>
        <c:scaling>
          <c:orientation val="minMax"/>
        </c:scaling>
        <c:delete val="0"/>
        <c:axPos val="b"/>
        <c:majorTickMark val="out"/>
        <c:minorTickMark val="none"/>
        <c:tickLblPos val="nextTo"/>
        <c:crossAx val="585887104"/>
        <c:crosses val="autoZero"/>
        <c:auto val="1"/>
        <c:lblAlgn val="ctr"/>
        <c:lblOffset val="100"/>
        <c:noMultiLvlLbl val="0"/>
      </c:catAx>
      <c:valAx>
        <c:axId val="585887104"/>
        <c:scaling>
          <c:orientation val="minMax"/>
        </c:scaling>
        <c:delete val="0"/>
        <c:axPos val="l"/>
        <c:numFmt formatCode="0%" sourceLinked="1"/>
        <c:majorTickMark val="out"/>
        <c:minorTickMark val="none"/>
        <c:tickLblPos val="nextTo"/>
        <c:txPr>
          <a:bodyPr/>
          <a:lstStyle/>
          <a:p>
            <a:pPr>
              <a:defRPr sz="1200"/>
            </a:pPr>
            <a:endParaRPr lang="en-US"/>
          </a:p>
        </c:txPr>
        <c:crossAx val="596439552"/>
        <c:crosses val="autoZero"/>
        <c:crossBetween val="between"/>
      </c:valAx>
    </c:plotArea>
    <c:legend>
      <c:legendPos val="b"/>
      <c:layout/>
      <c:overlay val="0"/>
      <c:txPr>
        <a:bodyPr/>
        <a:lstStyle/>
        <a:p>
          <a:pPr>
            <a:defRPr sz="1200"/>
          </a:pPr>
          <a:endParaRPr lang="en-US"/>
        </a:p>
      </c:txPr>
    </c:legend>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lang="en-US"/>
            </a:pPr>
            <a:r>
              <a:rPr lang="en-US"/>
              <a:t>Age Distribution of Indian Population</a:t>
            </a:r>
          </a:p>
        </c:rich>
      </c:tx>
      <c:layout/>
      <c:overlay val="1"/>
    </c:title>
    <c:autoTitleDeleted val="0"/>
    <c:plotArea>
      <c:layout>
        <c:manualLayout>
          <c:layoutTarget val="inner"/>
          <c:xMode val="edge"/>
          <c:yMode val="edge"/>
          <c:x val="0.25483948449871374"/>
          <c:y val="0.16849595209049714"/>
          <c:w val="0.46658369034985719"/>
          <c:h val="0.78990647295848948"/>
        </c:manualLayout>
      </c:layout>
      <c:doughnutChart>
        <c:varyColors val="1"/>
        <c:ser>
          <c:idx val="0"/>
          <c:order val="0"/>
          <c:tx>
            <c:strRef>
              <c:f>Sheet1!$B$10</c:f>
              <c:strCache>
                <c:ptCount val="1"/>
                <c:pt idx="0">
                  <c:v>2001</c:v>
                </c:pt>
              </c:strCache>
            </c:strRef>
          </c:tx>
          <c:dLbls>
            <c:txPr>
              <a:bodyPr/>
              <a:lstStyle/>
              <a:p>
                <a:pPr>
                  <a:defRPr lang="en-US" b="1"/>
                </a:pPr>
                <a:endParaRPr lang="en-US"/>
              </a:p>
            </c:txPr>
            <c:showLegendKey val="0"/>
            <c:showVal val="1"/>
            <c:showCatName val="0"/>
            <c:showSerName val="0"/>
            <c:showPercent val="0"/>
            <c:showBubbleSize val="0"/>
            <c:showLeaderLines val="0"/>
          </c:dLbls>
          <c:cat>
            <c:strRef>
              <c:f>Sheet1!$A$11:$A$13</c:f>
              <c:strCache>
                <c:ptCount val="3"/>
                <c:pt idx="0">
                  <c:v>15 - 59 years</c:v>
                </c:pt>
                <c:pt idx="1">
                  <c:v>0 - 14 years</c:v>
                </c:pt>
                <c:pt idx="2">
                  <c:v>60 years and above</c:v>
                </c:pt>
              </c:strCache>
            </c:strRef>
          </c:cat>
          <c:val>
            <c:numRef>
              <c:f>Sheet1!$B$11:$B$13</c:f>
              <c:numCache>
                <c:formatCode>0%</c:formatCode>
                <c:ptCount val="3"/>
                <c:pt idx="0">
                  <c:v>0.56900000000000062</c:v>
                </c:pt>
                <c:pt idx="1">
                  <c:v>0.35700000000000032</c:v>
                </c:pt>
                <c:pt idx="2">
                  <c:v>7.4000000000000149E-2</c:v>
                </c:pt>
              </c:numCache>
            </c:numRef>
          </c:val>
        </c:ser>
        <c:ser>
          <c:idx val="1"/>
          <c:order val="1"/>
          <c:tx>
            <c:strRef>
              <c:f>Sheet1!$C$10</c:f>
              <c:strCache>
                <c:ptCount val="1"/>
                <c:pt idx="0">
                  <c:v>2011</c:v>
                </c:pt>
              </c:strCache>
            </c:strRef>
          </c:tx>
          <c:dLbls>
            <c:dLbl>
              <c:idx val="1"/>
              <c:layout>
                <c:manualLayout>
                  <c:x val="-4.0678778597649531E-17"/>
                  <c:y val="9.8173515246366194E-2"/>
                </c:manualLayout>
              </c:layout>
              <c:showLegendKey val="0"/>
              <c:showVal val="1"/>
              <c:showCatName val="0"/>
              <c:showSerName val="0"/>
              <c:showPercent val="0"/>
              <c:showBubbleSize val="0"/>
            </c:dLbl>
            <c:dLbl>
              <c:idx val="2"/>
              <c:layout>
                <c:manualLayout>
                  <c:x val="-1.5532076708541506E-2"/>
                  <c:y val="8.1811262705305185E-3"/>
                </c:manualLayout>
              </c:layout>
              <c:showLegendKey val="0"/>
              <c:showVal val="1"/>
              <c:showCatName val="0"/>
              <c:showSerName val="0"/>
              <c:showPercent val="0"/>
              <c:showBubbleSize val="0"/>
            </c:dLbl>
            <c:txPr>
              <a:bodyPr/>
              <a:lstStyle/>
              <a:p>
                <a:pPr>
                  <a:defRPr lang="en-US" b="1"/>
                </a:pPr>
                <a:endParaRPr lang="en-US"/>
              </a:p>
            </c:txPr>
            <c:showLegendKey val="0"/>
            <c:showVal val="1"/>
            <c:showCatName val="0"/>
            <c:showSerName val="0"/>
            <c:showPercent val="0"/>
            <c:showBubbleSize val="0"/>
            <c:showLeaderLines val="0"/>
          </c:dLbls>
          <c:cat>
            <c:strRef>
              <c:f>Sheet1!$A$11:$A$13</c:f>
              <c:strCache>
                <c:ptCount val="3"/>
                <c:pt idx="0">
                  <c:v>15 - 59 years</c:v>
                </c:pt>
                <c:pt idx="1">
                  <c:v>0 - 14 years</c:v>
                </c:pt>
                <c:pt idx="2">
                  <c:v>60 years and above</c:v>
                </c:pt>
              </c:strCache>
            </c:strRef>
          </c:cat>
          <c:val>
            <c:numRef>
              <c:f>Sheet1!$C$11:$C$13</c:f>
              <c:numCache>
                <c:formatCode>0%</c:formatCode>
                <c:ptCount val="3"/>
                <c:pt idx="0">
                  <c:v>0.62600000000000211</c:v>
                </c:pt>
                <c:pt idx="1">
                  <c:v>0.29200000000000031</c:v>
                </c:pt>
                <c:pt idx="2">
                  <c:v>8.2000000000000031E-2</c:v>
                </c:pt>
              </c:numCache>
            </c:numRef>
          </c:val>
        </c:ser>
        <c:ser>
          <c:idx val="2"/>
          <c:order val="2"/>
          <c:tx>
            <c:strRef>
              <c:f>Sheet1!$D$10</c:f>
              <c:strCache>
                <c:ptCount val="1"/>
                <c:pt idx="0">
                  <c:v>2021</c:v>
                </c:pt>
              </c:strCache>
            </c:strRef>
          </c:tx>
          <c:dLbls>
            <c:dLbl>
              <c:idx val="0"/>
              <c:layout>
                <c:manualLayout>
                  <c:x val="-1.3313208607321204E-2"/>
                  <c:y val="2.4543378811591649E-2"/>
                </c:manualLayout>
              </c:layout>
              <c:showLegendKey val="0"/>
              <c:showVal val="1"/>
              <c:showCatName val="0"/>
              <c:showSerName val="0"/>
              <c:showPercent val="0"/>
              <c:showBubbleSize val="0"/>
            </c:dLbl>
            <c:txPr>
              <a:bodyPr/>
              <a:lstStyle/>
              <a:p>
                <a:pPr>
                  <a:defRPr lang="en-US" b="1"/>
                </a:pPr>
                <a:endParaRPr lang="en-US"/>
              </a:p>
            </c:txPr>
            <c:showLegendKey val="0"/>
            <c:showVal val="1"/>
            <c:showCatName val="0"/>
            <c:showSerName val="0"/>
            <c:showPercent val="0"/>
            <c:showBubbleSize val="0"/>
            <c:showLeaderLines val="0"/>
          </c:dLbls>
          <c:cat>
            <c:strRef>
              <c:f>Sheet1!$A$11:$A$13</c:f>
              <c:strCache>
                <c:ptCount val="3"/>
                <c:pt idx="0">
                  <c:v>15 - 59 years</c:v>
                </c:pt>
                <c:pt idx="1">
                  <c:v>0 - 14 years</c:v>
                </c:pt>
                <c:pt idx="2">
                  <c:v>60 years and above</c:v>
                </c:pt>
              </c:strCache>
            </c:strRef>
          </c:cat>
          <c:val>
            <c:numRef>
              <c:f>Sheet1!$D$11:$D$13</c:f>
              <c:numCache>
                <c:formatCode>0%</c:formatCode>
                <c:ptCount val="3"/>
                <c:pt idx="0">
                  <c:v>0.64000000000000212</c:v>
                </c:pt>
                <c:pt idx="1">
                  <c:v>0.253</c:v>
                </c:pt>
                <c:pt idx="2">
                  <c:v>0.10700000000000012</c:v>
                </c:pt>
              </c:numCache>
            </c:numRef>
          </c:val>
        </c:ser>
        <c:ser>
          <c:idx val="3"/>
          <c:order val="3"/>
          <c:tx>
            <c:strRef>
              <c:f>Sheet1!$E$10</c:f>
              <c:strCache>
                <c:ptCount val="1"/>
                <c:pt idx="0">
                  <c:v>2050</c:v>
                </c:pt>
              </c:strCache>
            </c:strRef>
          </c:tx>
          <c:cat>
            <c:strRef>
              <c:f>Sheet1!$A$11:$A$13</c:f>
              <c:strCache>
                <c:ptCount val="3"/>
                <c:pt idx="0">
                  <c:v>15 - 59 years</c:v>
                </c:pt>
                <c:pt idx="1">
                  <c:v>0 - 14 years</c:v>
                </c:pt>
                <c:pt idx="2">
                  <c:v>60 years and above</c:v>
                </c:pt>
              </c:strCache>
            </c:strRef>
          </c:cat>
          <c:val>
            <c:numRef>
              <c:f>Sheet1!$E$11:$E$13</c:f>
              <c:numCache>
                <c:formatCode>0%</c:formatCode>
                <c:ptCount val="3"/>
                <c:pt idx="0">
                  <c:v>0.61290322580645096</c:v>
                </c:pt>
                <c:pt idx="1">
                  <c:v>0.19709677419354787</c:v>
                </c:pt>
                <c:pt idx="2">
                  <c:v>0.1900000000000002</c:v>
                </c:pt>
              </c:numCache>
            </c:numRef>
          </c:val>
        </c:ser>
        <c:dLbls>
          <c:showLegendKey val="0"/>
          <c:showVal val="1"/>
          <c:showCatName val="0"/>
          <c:showSerName val="0"/>
          <c:showPercent val="0"/>
          <c:showBubbleSize val="0"/>
          <c:showLeaderLines val="0"/>
        </c:dLbls>
        <c:firstSliceAng val="0"/>
        <c:holeSize val="50"/>
      </c:doughnutChart>
    </c:plotArea>
    <c:legend>
      <c:legendPos val="r"/>
      <c:layout/>
      <c:overlay val="0"/>
      <c:txPr>
        <a:bodyPr/>
        <a:lstStyle/>
        <a:p>
          <a:pPr>
            <a:defRPr lang="en-US"/>
          </a:pPr>
          <a:endParaRPr lang="en-US"/>
        </a:p>
      </c:txPr>
    </c:legend>
    <c:plotVisOnly val="1"/>
    <c:dispBlanksAs val="zero"/>
    <c:showDLblsOverMax val="0"/>
  </c:chart>
  <c:spPr>
    <a:ln>
      <a:solidFill>
        <a:srgbClr val="C00000"/>
      </a:solid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en-US"/>
              <a:t>Pension as a % of Individual NB Premium</a:t>
            </a:r>
          </a:p>
        </c:rich>
      </c:tx>
      <c:layout/>
      <c:overlay val="0"/>
    </c:title>
    <c:autoTitleDeleted val="0"/>
    <c:plotArea>
      <c:layout/>
      <c:lineChart>
        <c:grouping val="stacked"/>
        <c:varyColors val="0"/>
        <c:ser>
          <c:idx val="0"/>
          <c:order val="0"/>
          <c:tx>
            <c:strRef>
              <c:f>ISP!$A$29</c:f>
              <c:strCache>
                <c:ptCount val="1"/>
                <c:pt idx="0">
                  <c:v>Pension as a % of Total Individual Premium</c:v>
                </c:pt>
              </c:strCache>
            </c:strRef>
          </c:tx>
          <c:spPr>
            <a:ln>
              <a:solidFill>
                <a:schemeClr val="tx2">
                  <a:lumMod val="40000"/>
                  <a:lumOff val="60000"/>
                </a:schemeClr>
              </a:solidFill>
            </a:ln>
          </c:spPr>
          <c:cat>
            <c:strRef>
              <c:f>ISP!$B$28:$H$28</c:f>
              <c:strCache>
                <c:ptCount val="7"/>
                <c:pt idx="0">
                  <c:v>2008-09</c:v>
                </c:pt>
                <c:pt idx="1">
                  <c:v>2009-10</c:v>
                </c:pt>
                <c:pt idx="2">
                  <c:v>2010-11</c:v>
                </c:pt>
                <c:pt idx="3">
                  <c:v>2011-12</c:v>
                </c:pt>
                <c:pt idx="4">
                  <c:v>2012-13</c:v>
                </c:pt>
                <c:pt idx="5">
                  <c:v>2013-14</c:v>
                </c:pt>
                <c:pt idx="6">
                  <c:v>2014-15</c:v>
                </c:pt>
              </c:strCache>
            </c:strRef>
          </c:cat>
          <c:val>
            <c:numRef>
              <c:f>ISP!$B$29:$H$29</c:f>
              <c:numCache>
                <c:formatCode>0%</c:formatCode>
                <c:ptCount val="7"/>
                <c:pt idx="0">
                  <c:v>0.23821846645078268</c:v>
                </c:pt>
                <c:pt idx="1">
                  <c:v>0.31568814696653402</c:v>
                </c:pt>
                <c:pt idx="2">
                  <c:v>0.23400403262898201</c:v>
                </c:pt>
                <c:pt idx="3">
                  <c:v>1.7822517590655243E-2</c:v>
                </c:pt>
                <c:pt idx="4">
                  <c:v>8.4265410706326482E-3</c:v>
                </c:pt>
                <c:pt idx="5">
                  <c:v>1.2382764491678501E-2</c:v>
                </c:pt>
                <c:pt idx="6">
                  <c:v>2.1757744560699416E-2</c:v>
                </c:pt>
              </c:numCache>
            </c:numRef>
          </c:val>
          <c:smooth val="0"/>
        </c:ser>
        <c:dLbls>
          <c:showLegendKey val="0"/>
          <c:showVal val="1"/>
          <c:showCatName val="0"/>
          <c:showSerName val="0"/>
          <c:showPercent val="0"/>
          <c:showBubbleSize val="0"/>
        </c:dLbls>
        <c:marker val="1"/>
        <c:smooth val="0"/>
        <c:axId val="507368448"/>
        <c:axId val="517721472"/>
      </c:lineChart>
      <c:catAx>
        <c:axId val="507368448"/>
        <c:scaling>
          <c:orientation val="minMax"/>
        </c:scaling>
        <c:delete val="0"/>
        <c:axPos val="b"/>
        <c:majorTickMark val="none"/>
        <c:minorTickMark val="none"/>
        <c:tickLblPos val="nextTo"/>
        <c:txPr>
          <a:bodyPr/>
          <a:lstStyle/>
          <a:p>
            <a:pPr>
              <a:defRPr lang="en-US"/>
            </a:pPr>
            <a:endParaRPr lang="en-US"/>
          </a:p>
        </c:txPr>
        <c:crossAx val="517721472"/>
        <c:crosses val="autoZero"/>
        <c:auto val="1"/>
        <c:lblAlgn val="ctr"/>
        <c:lblOffset val="100"/>
        <c:noMultiLvlLbl val="0"/>
      </c:catAx>
      <c:valAx>
        <c:axId val="517721472"/>
        <c:scaling>
          <c:orientation val="minMax"/>
        </c:scaling>
        <c:delete val="1"/>
        <c:axPos val="l"/>
        <c:numFmt formatCode="0%" sourceLinked="1"/>
        <c:majorTickMark val="out"/>
        <c:minorTickMark val="none"/>
        <c:tickLblPos val="nextTo"/>
        <c:crossAx val="507368448"/>
        <c:crosses val="autoZero"/>
        <c:crossBetween val="between"/>
      </c:valAx>
      <c:spPr>
        <a:solidFill>
          <a:srgbClr val="E9EFF7"/>
        </a:solidFill>
        <a:ln w="25400">
          <a:noFill/>
        </a:ln>
      </c:spPr>
    </c:plotArea>
    <c:plotVisOnly val="1"/>
    <c:dispBlanksAs val="zero"/>
    <c:showDLblsOverMax val="0"/>
  </c:chart>
  <c:spPr>
    <a:ln>
      <a:solidFill>
        <a:srgbClr val="C00000"/>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EA732F-310B-4DA8-859C-423CBA3D87F8}" type="doc">
      <dgm:prSet loTypeId="urn:microsoft.com/office/officeart/2005/8/layout/funnel1" loCatId="process" qsTypeId="urn:microsoft.com/office/officeart/2005/8/quickstyle/simple1" qsCatId="simple" csTypeId="urn:microsoft.com/office/officeart/2005/8/colors/colorful1#1" csCatId="colorful" phldr="1"/>
      <dgm:spPr/>
      <dgm:t>
        <a:bodyPr/>
        <a:lstStyle/>
        <a:p>
          <a:endParaRPr lang="en-IN"/>
        </a:p>
      </dgm:t>
    </dgm:pt>
    <dgm:pt modelId="{0361F283-4E69-4AF5-BEC0-4D702B774BF0}">
      <dgm:prSet phldrT="[Text]" custT="1"/>
      <dgm:spPr>
        <a:solidFill>
          <a:srgbClr val="327E99"/>
        </a:solidFill>
      </dgm:spPr>
      <dgm:t>
        <a:bodyPr/>
        <a:lstStyle/>
        <a:p>
          <a:r>
            <a:rPr lang="en-US" sz="1200" b="1" dirty="0" smtClean="0"/>
            <a:t>Commission and expenses reimbursed on reinsurance inward</a:t>
          </a:r>
          <a:endParaRPr lang="en-IN" sz="1200" b="1" dirty="0"/>
        </a:p>
      </dgm:t>
    </dgm:pt>
    <dgm:pt modelId="{B2829965-9327-4F06-9B9C-B3E2FF6777BF}" type="parTrans" cxnId="{EC86D9C2-1D77-4C20-A77C-8622D5E406D2}">
      <dgm:prSet/>
      <dgm:spPr/>
      <dgm:t>
        <a:bodyPr/>
        <a:lstStyle/>
        <a:p>
          <a:endParaRPr lang="en-IN"/>
        </a:p>
      </dgm:t>
    </dgm:pt>
    <dgm:pt modelId="{A2092B0F-10A5-4D91-BFA6-13DB1E33D95F}" type="sibTrans" cxnId="{EC86D9C2-1D77-4C20-A77C-8622D5E406D2}">
      <dgm:prSet/>
      <dgm:spPr/>
      <dgm:t>
        <a:bodyPr/>
        <a:lstStyle/>
        <a:p>
          <a:endParaRPr lang="en-IN"/>
        </a:p>
      </dgm:t>
    </dgm:pt>
    <dgm:pt modelId="{FDF2E645-0B2A-45FA-90E0-2FCE75A20D5C}">
      <dgm:prSet phldrT="[Text]" custT="1"/>
      <dgm:spPr>
        <a:solidFill>
          <a:srgbClr val="F39D3D"/>
        </a:solidFill>
      </dgm:spPr>
      <dgm:t>
        <a:bodyPr/>
        <a:lstStyle/>
        <a:p>
          <a:r>
            <a:rPr lang="en-US" sz="1200" b="1" dirty="0" smtClean="0"/>
            <a:t>Commission or other remuneration paid to distributor</a:t>
          </a:r>
          <a:endParaRPr lang="en-IN" sz="1200" b="1" dirty="0"/>
        </a:p>
      </dgm:t>
    </dgm:pt>
    <dgm:pt modelId="{95F7199F-5972-46F8-BB45-BE2F1651535A}" type="parTrans" cxnId="{C7C0DF60-DD4F-431F-8D7E-ED2FFB19D5D4}">
      <dgm:prSet/>
      <dgm:spPr/>
      <dgm:t>
        <a:bodyPr/>
        <a:lstStyle/>
        <a:p>
          <a:endParaRPr lang="en-IN"/>
        </a:p>
      </dgm:t>
    </dgm:pt>
    <dgm:pt modelId="{E8BB6998-7949-4DB7-A224-923396C75DCC}" type="sibTrans" cxnId="{C7C0DF60-DD4F-431F-8D7E-ED2FFB19D5D4}">
      <dgm:prSet/>
      <dgm:spPr/>
      <dgm:t>
        <a:bodyPr/>
        <a:lstStyle/>
        <a:p>
          <a:endParaRPr lang="en-IN"/>
        </a:p>
      </dgm:t>
    </dgm:pt>
    <dgm:pt modelId="{5ACEA8CC-31F4-447D-8A0B-5D24DBE0E1A1}">
      <dgm:prSet phldrT="[Text]" custT="1"/>
      <dgm:spPr/>
      <dgm:t>
        <a:bodyPr/>
        <a:lstStyle/>
        <a:p>
          <a:r>
            <a:rPr lang="en-US" sz="1200" b="1" dirty="0" smtClean="0"/>
            <a:t>Operating Expenses</a:t>
          </a:r>
          <a:endParaRPr lang="en-IN" sz="1200" b="1" dirty="0"/>
        </a:p>
      </dgm:t>
    </dgm:pt>
    <dgm:pt modelId="{2F023F44-55E5-41CA-9228-BBF8B63A207E}" type="parTrans" cxnId="{39C7F3BC-B19F-49B8-8D19-635CF429F3D3}">
      <dgm:prSet/>
      <dgm:spPr/>
      <dgm:t>
        <a:bodyPr/>
        <a:lstStyle/>
        <a:p>
          <a:endParaRPr lang="en-IN"/>
        </a:p>
      </dgm:t>
    </dgm:pt>
    <dgm:pt modelId="{DF22D1AE-FB68-4D36-BEE0-04138EE447CC}" type="sibTrans" cxnId="{39C7F3BC-B19F-49B8-8D19-635CF429F3D3}">
      <dgm:prSet/>
      <dgm:spPr/>
      <dgm:t>
        <a:bodyPr/>
        <a:lstStyle/>
        <a:p>
          <a:endParaRPr lang="en-IN"/>
        </a:p>
      </dgm:t>
    </dgm:pt>
    <dgm:pt modelId="{7AACCAA7-993F-46DA-8307-F6030FFE5035}">
      <dgm:prSet phldrT="[Text]" custT="1"/>
      <dgm:spPr>
        <a:solidFill>
          <a:srgbClr val="2BA187"/>
        </a:solidFill>
        <a:ln>
          <a:solidFill>
            <a:schemeClr val="accent1">
              <a:shade val="95000"/>
              <a:satMod val="105000"/>
            </a:schemeClr>
          </a:solidFill>
        </a:ln>
      </dgm:spPr>
      <dgm:t>
        <a:bodyPr/>
        <a:lstStyle/>
        <a:p>
          <a:r>
            <a:rPr lang="en-US" sz="1400" b="1" dirty="0" smtClean="0">
              <a:solidFill>
                <a:schemeClr val="bg1"/>
              </a:solidFill>
              <a:latin typeface="Arial" pitchFamily="34" charset="0"/>
              <a:cs typeface="Arial" pitchFamily="34" charset="0"/>
            </a:rPr>
            <a:t>Expenses of Management</a:t>
          </a:r>
          <a:endParaRPr lang="en-IN" sz="1400" b="1" dirty="0">
            <a:solidFill>
              <a:schemeClr val="bg1"/>
            </a:solidFill>
            <a:latin typeface="Arial" pitchFamily="34" charset="0"/>
            <a:cs typeface="Arial" pitchFamily="34" charset="0"/>
          </a:endParaRPr>
        </a:p>
      </dgm:t>
    </dgm:pt>
    <dgm:pt modelId="{3114F9FF-B775-40D6-AEAC-4B04BCF1832E}" type="parTrans" cxnId="{7B1C61B8-9399-4431-B0A2-FDDA16FD0B29}">
      <dgm:prSet/>
      <dgm:spPr/>
      <dgm:t>
        <a:bodyPr/>
        <a:lstStyle/>
        <a:p>
          <a:endParaRPr lang="en-IN"/>
        </a:p>
      </dgm:t>
    </dgm:pt>
    <dgm:pt modelId="{EE9A6FDA-D652-403E-8807-FF982DA0A070}" type="sibTrans" cxnId="{7B1C61B8-9399-4431-B0A2-FDDA16FD0B29}">
      <dgm:prSet/>
      <dgm:spPr/>
      <dgm:t>
        <a:bodyPr/>
        <a:lstStyle/>
        <a:p>
          <a:endParaRPr lang="en-IN"/>
        </a:p>
      </dgm:t>
    </dgm:pt>
    <dgm:pt modelId="{B8E43A9E-14EF-4127-852B-A9CEE6C44C6C}" type="pres">
      <dgm:prSet presAssocID="{40EA732F-310B-4DA8-859C-423CBA3D87F8}" presName="Name0" presStyleCnt="0">
        <dgm:presLayoutVars>
          <dgm:chMax val="4"/>
          <dgm:resizeHandles val="exact"/>
        </dgm:presLayoutVars>
      </dgm:prSet>
      <dgm:spPr/>
      <dgm:t>
        <a:bodyPr/>
        <a:lstStyle/>
        <a:p>
          <a:endParaRPr lang="en-IN"/>
        </a:p>
      </dgm:t>
    </dgm:pt>
    <dgm:pt modelId="{76EE2E01-7B84-4AF3-A58E-522167589A58}" type="pres">
      <dgm:prSet presAssocID="{40EA732F-310B-4DA8-859C-423CBA3D87F8}" presName="ellipse" presStyleLbl="trBgShp" presStyleIdx="0" presStyleCnt="1"/>
      <dgm:spPr/>
    </dgm:pt>
    <dgm:pt modelId="{4CF6153B-789B-41B1-A878-2A085B020E79}" type="pres">
      <dgm:prSet presAssocID="{40EA732F-310B-4DA8-859C-423CBA3D87F8}" presName="arrow1" presStyleLbl="fgShp" presStyleIdx="0" presStyleCnt="1"/>
      <dgm:spPr/>
    </dgm:pt>
    <dgm:pt modelId="{F5FC8CF8-639D-4EFD-AA44-3C3A8AD3D39F}" type="pres">
      <dgm:prSet presAssocID="{40EA732F-310B-4DA8-859C-423CBA3D87F8}" presName="rectangle" presStyleLbl="revTx" presStyleIdx="0" presStyleCnt="1" custScaleX="68750" custScaleY="56039" custLinFactNeighborY="-7295">
        <dgm:presLayoutVars>
          <dgm:bulletEnabled val="1"/>
        </dgm:presLayoutVars>
      </dgm:prSet>
      <dgm:spPr/>
      <dgm:t>
        <a:bodyPr/>
        <a:lstStyle/>
        <a:p>
          <a:endParaRPr lang="en-IN"/>
        </a:p>
      </dgm:t>
    </dgm:pt>
    <dgm:pt modelId="{7636F3A0-E4C2-42AC-93C4-28E3BF50E318}" type="pres">
      <dgm:prSet presAssocID="{FDF2E645-0B2A-45FA-90E0-2FCE75A20D5C}" presName="item1" presStyleLbl="node1" presStyleIdx="0" presStyleCnt="3" custScaleX="150695" custScaleY="133483" custLinFactNeighborX="-11287" custLinFactNeighborY="14964">
        <dgm:presLayoutVars>
          <dgm:bulletEnabled val="1"/>
        </dgm:presLayoutVars>
      </dgm:prSet>
      <dgm:spPr/>
      <dgm:t>
        <a:bodyPr/>
        <a:lstStyle/>
        <a:p>
          <a:endParaRPr lang="en-IN"/>
        </a:p>
      </dgm:t>
    </dgm:pt>
    <dgm:pt modelId="{96B3878A-AFC0-4D47-A82C-147D92F0C73A}" type="pres">
      <dgm:prSet presAssocID="{5ACEA8CC-31F4-447D-8A0B-5D24DBE0E1A1}" presName="item2" presStyleLbl="node1" presStyleIdx="1" presStyleCnt="3" custScaleX="131746" custScaleY="125502" custLinFactNeighborX="-28219" custLinFactNeighborY="-21931">
        <dgm:presLayoutVars>
          <dgm:bulletEnabled val="1"/>
        </dgm:presLayoutVars>
      </dgm:prSet>
      <dgm:spPr/>
      <dgm:t>
        <a:bodyPr/>
        <a:lstStyle/>
        <a:p>
          <a:endParaRPr lang="en-IN"/>
        </a:p>
      </dgm:t>
    </dgm:pt>
    <dgm:pt modelId="{AF49F302-54A3-4742-822C-16DCC0552057}" type="pres">
      <dgm:prSet presAssocID="{7AACCAA7-993F-46DA-8307-F6030FFE5035}" presName="item3" presStyleLbl="node1" presStyleIdx="2" presStyleCnt="3" custScaleX="126596" custScaleY="128708" custLinFactNeighborX="50794" custLinFactNeighborY="-1794">
        <dgm:presLayoutVars>
          <dgm:bulletEnabled val="1"/>
        </dgm:presLayoutVars>
      </dgm:prSet>
      <dgm:spPr/>
      <dgm:t>
        <a:bodyPr/>
        <a:lstStyle/>
        <a:p>
          <a:endParaRPr lang="en-IN"/>
        </a:p>
      </dgm:t>
    </dgm:pt>
    <dgm:pt modelId="{E081C85F-9151-4DBB-BAD1-B45BA5AA84B6}" type="pres">
      <dgm:prSet presAssocID="{40EA732F-310B-4DA8-859C-423CBA3D87F8}" presName="funnel" presStyleLbl="trAlignAcc1" presStyleIdx="0" presStyleCnt="1" custScaleX="128798" custScaleY="135161" custLinFactNeighborX="-238" custLinFactNeighborY="-1583"/>
      <dgm:spPr/>
    </dgm:pt>
  </dgm:ptLst>
  <dgm:cxnLst>
    <dgm:cxn modelId="{9492CAAF-6BD1-443B-AA7A-E57F5EE3BCB4}" type="presOf" srcId="{5ACEA8CC-31F4-447D-8A0B-5D24DBE0E1A1}" destId="{7636F3A0-E4C2-42AC-93C4-28E3BF50E318}" srcOrd="0" destOrd="0" presId="urn:microsoft.com/office/officeart/2005/8/layout/funnel1"/>
    <dgm:cxn modelId="{86A2165A-A664-4248-AC80-F517B3702C34}" type="presOf" srcId="{0361F283-4E69-4AF5-BEC0-4D702B774BF0}" destId="{AF49F302-54A3-4742-822C-16DCC0552057}" srcOrd="0" destOrd="0" presId="urn:microsoft.com/office/officeart/2005/8/layout/funnel1"/>
    <dgm:cxn modelId="{39C7F3BC-B19F-49B8-8D19-635CF429F3D3}" srcId="{40EA732F-310B-4DA8-859C-423CBA3D87F8}" destId="{5ACEA8CC-31F4-447D-8A0B-5D24DBE0E1A1}" srcOrd="2" destOrd="0" parTransId="{2F023F44-55E5-41CA-9228-BBF8B63A207E}" sibTransId="{DF22D1AE-FB68-4D36-BEE0-04138EE447CC}"/>
    <dgm:cxn modelId="{EC86D9C2-1D77-4C20-A77C-8622D5E406D2}" srcId="{40EA732F-310B-4DA8-859C-423CBA3D87F8}" destId="{0361F283-4E69-4AF5-BEC0-4D702B774BF0}" srcOrd="0" destOrd="0" parTransId="{B2829965-9327-4F06-9B9C-B3E2FF6777BF}" sibTransId="{A2092B0F-10A5-4D91-BFA6-13DB1E33D95F}"/>
    <dgm:cxn modelId="{7B1C61B8-9399-4431-B0A2-FDDA16FD0B29}" srcId="{40EA732F-310B-4DA8-859C-423CBA3D87F8}" destId="{7AACCAA7-993F-46DA-8307-F6030FFE5035}" srcOrd="3" destOrd="0" parTransId="{3114F9FF-B775-40D6-AEAC-4B04BCF1832E}" sibTransId="{EE9A6FDA-D652-403E-8807-FF982DA0A070}"/>
    <dgm:cxn modelId="{C7C0DF60-DD4F-431F-8D7E-ED2FFB19D5D4}" srcId="{40EA732F-310B-4DA8-859C-423CBA3D87F8}" destId="{FDF2E645-0B2A-45FA-90E0-2FCE75A20D5C}" srcOrd="1" destOrd="0" parTransId="{95F7199F-5972-46F8-BB45-BE2F1651535A}" sibTransId="{E8BB6998-7949-4DB7-A224-923396C75DCC}"/>
    <dgm:cxn modelId="{86C77CD3-54C0-4A44-950B-3ED28D80D38E}" type="presOf" srcId="{40EA732F-310B-4DA8-859C-423CBA3D87F8}" destId="{B8E43A9E-14EF-4127-852B-A9CEE6C44C6C}" srcOrd="0" destOrd="0" presId="urn:microsoft.com/office/officeart/2005/8/layout/funnel1"/>
    <dgm:cxn modelId="{4DC03A9A-B3F0-4539-A0F4-3A1C67D820E8}" type="presOf" srcId="{7AACCAA7-993F-46DA-8307-F6030FFE5035}" destId="{F5FC8CF8-639D-4EFD-AA44-3C3A8AD3D39F}" srcOrd="0" destOrd="0" presId="urn:microsoft.com/office/officeart/2005/8/layout/funnel1"/>
    <dgm:cxn modelId="{B6E90B82-0E2D-4520-974A-FE077878D3E0}" type="presOf" srcId="{FDF2E645-0B2A-45FA-90E0-2FCE75A20D5C}" destId="{96B3878A-AFC0-4D47-A82C-147D92F0C73A}" srcOrd="0" destOrd="0" presId="urn:microsoft.com/office/officeart/2005/8/layout/funnel1"/>
    <dgm:cxn modelId="{B815C5A5-5AC5-4A53-BA40-72BBF33BDC66}" type="presParOf" srcId="{B8E43A9E-14EF-4127-852B-A9CEE6C44C6C}" destId="{76EE2E01-7B84-4AF3-A58E-522167589A58}" srcOrd="0" destOrd="0" presId="urn:microsoft.com/office/officeart/2005/8/layout/funnel1"/>
    <dgm:cxn modelId="{7A689151-87BC-4E71-AB3A-BF5285F9400C}" type="presParOf" srcId="{B8E43A9E-14EF-4127-852B-A9CEE6C44C6C}" destId="{4CF6153B-789B-41B1-A878-2A085B020E79}" srcOrd="1" destOrd="0" presId="urn:microsoft.com/office/officeart/2005/8/layout/funnel1"/>
    <dgm:cxn modelId="{5800D6EC-3C58-45DE-95D4-3AE16997B48D}" type="presParOf" srcId="{B8E43A9E-14EF-4127-852B-A9CEE6C44C6C}" destId="{F5FC8CF8-639D-4EFD-AA44-3C3A8AD3D39F}" srcOrd="2" destOrd="0" presId="urn:microsoft.com/office/officeart/2005/8/layout/funnel1"/>
    <dgm:cxn modelId="{00302183-93AF-4B90-B44D-112B5F49175A}" type="presParOf" srcId="{B8E43A9E-14EF-4127-852B-A9CEE6C44C6C}" destId="{7636F3A0-E4C2-42AC-93C4-28E3BF50E318}" srcOrd="3" destOrd="0" presId="urn:microsoft.com/office/officeart/2005/8/layout/funnel1"/>
    <dgm:cxn modelId="{A7758101-9FB3-4B1A-BBD2-BE5D7434E730}" type="presParOf" srcId="{B8E43A9E-14EF-4127-852B-A9CEE6C44C6C}" destId="{96B3878A-AFC0-4D47-A82C-147D92F0C73A}" srcOrd="4" destOrd="0" presId="urn:microsoft.com/office/officeart/2005/8/layout/funnel1"/>
    <dgm:cxn modelId="{BE024A03-0AB7-4EA4-BA00-FDEC8D2110DA}" type="presParOf" srcId="{B8E43A9E-14EF-4127-852B-A9CEE6C44C6C}" destId="{AF49F302-54A3-4742-822C-16DCC0552057}" srcOrd="5" destOrd="0" presId="urn:microsoft.com/office/officeart/2005/8/layout/funnel1"/>
    <dgm:cxn modelId="{2F4B8530-2AF3-4EFA-9FCF-EC1B608F9422}" type="presParOf" srcId="{B8E43A9E-14EF-4127-852B-A9CEE6C44C6C}" destId="{E081C85F-9151-4DBB-BAD1-B45BA5AA84B6}"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180CBD-3A73-4E8F-91C9-C654790AE71B}"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IN"/>
        </a:p>
      </dgm:t>
    </dgm:pt>
    <dgm:pt modelId="{8EC1CA28-8C50-4943-9646-54C059D87EB2}">
      <dgm:prSet custT="1"/>
      <dgm:spPr/>
      <dgm:t>
        <a:bodyPr/>
        <a:lstStyle/>
        <a:p>
          <a:pPr rtl="0"/>
          <a:r>
            <a:rPr lang="en-US" sz="1400" b="0" dirty="0" smtClean="0">
              <a:latin typeface="Arial" pitchFamily="34" charset="0"/>
              <a:cs typeface="Arial" pitchFamily="34" charset="0"/>
            </a:rPr>
            <a:t>Setting limits on management expenses at line of business (</a:t>
          </a:r>
          <a:r>
            <a:rPr lang="en-US" sz="1400" b="0" dirty="0" err="1" smtClean="0">
              <a:latin typeface="Arial" pitchFamily="34" charset="0"/>
              <a:cs typeface="Arial" pitchFamily="34" charset="0"/>
            </a:rPr>
            <a:t>LoB</a:t>
          </a:r>
          <a:r>
            <a:rPr lang="en-US" sz="1400" b="0" dirty="0" smtClean="0">
              <a:latin typeface="Arial" pitchFamily="34" charset="0"/>
              <a:cs typeface="Arial" pitchFamily="34" charset="0"/>
            </a:rPr>
            <a:t>) or segment level in addition to only aggregate company level as required by rule 17 D</a:t>
          </a:r>
          <a:endParaRPr lang="en-IN" sz="1400" b="0" dirty="0">
            <a:latin typeface="Arial" pitchFamily="34" charset="0"/>
            <a:cs typeface="Arial" pitchFamily="34" charset="0"/>
          </a:endParaRPr>
        </a:p>
      </dgm:t>
    </dgm:pt>
    <dgm:pt modelId="{E8FA1C37-6B94-4DE4-9851-A895141C0419}" type="parTrans" cxnId="{DEE6F748-2F1F-4221-A7E7-7A73A99BB8E9}">
      <dgm:prSet/>
      <dgm:spPr/>
      <dgm:t>
        <a:bodyPr/>
        <a:lstStyle/>
        <a:p>
          <a:endParaRPr lang="en-IN" sz="1400" b="0">
            <a:latin typeface="Arial" pitchFamily="34" charset="0"/>
            <a:cs typeface="Arial" pitchFamily="34" charset="0"/>
          </a:endParaRPr>
        </a:p>
      </dgm:t>
    </dgm:pt>
    <dgm:pt modelId="{FF7CB29B-5249-4DE6-A0AA-778A4A3C15EF}" type="sibTrans" cxnId="{DEE6F748-2F1F-4221-A7E7-7A73A99BB8E9}">
      <dgm:prSet/>
      <dgm:spPr/>
      <dgm:t>
        <a:bodyPr/>
        <a:lstStyle/>
        <a:p>
          <a:endParaRPr lang="en-IN" sz="1400" b="0">
            <a:latin typeface="Arial" pitchFamily="34" charset="0"/>
            <a:cs typeface="Arial" pitchFamily="34" charset="0"/>
          </a:endParaRPr>
        </a:p>
      </dgm:t>
    </dgm:pt>
    <dgm:pt modelId="{5C09496C-C4E5-4590-9188-B5E1244EA907}">
      <dgm:prSet custT="1"/>
      <dgm:spPr/>
      <dgm:t>
        <a:bodyPr/>
        <a:lstStyle/>
        <a:p>
          <a:pPr rtl="0"/>
          <a:r>
            <a:rPr lang="en-IN" sz="1400" b="0" dirty="0" smtClean="0">
              <a:latin typeface="Arial" pitchFamily="34" charset="0"/>
              <a:cs typeface="Arial" pitchFamily="34" charset="0"/>
            </a:rPr>
            <a:t>Expense limits is similar to those under the 17 D rules, with higher expense allowances for shorter premium payment term products and lower expense limit for longer premium payment term products</a:t>
          </a:r>
          <a:endParaRPr lang="en-IN" sz="1400" b="0" dirty="0">
            <a:latin typeface="Arial" pitchFamily="34" charset="0"/>
            <a:cs typeface="Arial" pitchFamily="34" charset="0"/>
          </a:endParaRPr>
        </a:p>
      </dgm:t>
    </dgm:pt>
    <dgm:pt modelId="{413200C5-27E9-4561-9A36-3708AF1508D9}" type="parTrans" cxnId="{C0F7B823-8FA3-44BD-A853-13884DDE6456}">
      <dgm:prSet/>
      <dgm:spPr/>
      <dgm:t>
        <a:bodyPr/>
        <a:lstStyle/>
        <a:p>
          <a:endParaRPr lang="en-IN" sz="1400" b="0">
            <a:latin typeface="Arial" pitchFamily="34" charset="0"/>
            <a:cs typeface="Arial" pitchFamily="34" charset="0"/>
          </a:endParaRPr>
        </a:p>
      </dgm:t>
    </dgm:pt>
    <dgm:pt modelId="{D853546B-1FB5-4E68-9BDC-9D3F2F64FCAB}" type="sibTrans" cxnId="{C0F7B823-8FA3-44BD-A853-13884DDE6456}">
      <dgm:prSet/>
      <dgm:spPr/>
      <dgm:t>
        <a:bodyPr/>
        <a:lstStyle/>
        <a:p>
          <a:endParaRPr lang="en-IN" sz="1400" b="0">
            <a:latin typeface="Arial" pitchFamily="34" charset="0"/>
            <a:cs typeface="Arial" pitchFamily="34" charset="0"/>
          </a:endParaRPr>
        </a:p>
      </dgm:t>
    </dgm:pt>
    <dgm:pt modelId="{C00FCA27-027A-4DA4-A78C-223B7AE21AC4}">
      <dgm:prSet custT="1"/>
      <dgm:spPr/>
      <dgm:t>
        <a:bodyPr/>
        <a:lstStyle/>
        <a:p>
          <a:pPr rtl="0"/>
          <a:r>
            <a:rPr lang="en-IN" sz="1400" b="0" dirty="0" smtClean="0">
              <a:latin typeface="Arial" pitchFamily="34" charset="0"/>
              <a:cs typeface="Arial" pitchFamily="34" charset="0"/>
            </a:rPr>
            <a:t>Higher accountability on the Board of Directors and Statutory Auditors towards allocation of expenses</a:t>
          </a:r>
          <a:endParaRPr lang="en-IN" sz="1400" b="0" dirty="0">
            <a:latin typeface="Arial" pitchFamily="34" charset="0"/>
            <a:cs typeface="Arial" pitchFamily="34" charset="0"/>
          </a:endParaRPr>
        </a:p>
      </dgm:t>
    </dgm:pt>
    <dgm:pt modelId="{4C798FA2-38D1-4F6C-824D-BCDAC4E4D564}" type="parTrans" cxnId="{7281D671-F58A-4BBA-9222-4653936F2CAE}">
      <dgm:prSet/>
      <dgm:spPr/>
      <dgm:t>
        <a:bodyPr/>
        <a:lstStyle/>
        <a:p>
          <a:endParaRPr lang="en-IN" sz="1400" b="0">
            <a:latin typeface="Arial" pitchFamily="34" charset="0"/>
            <a:cs typeface="Arial" pitchFamily="34" charset="0"/>
          </a:endParaRPr>
        </a:p>
      </dgm:t>
    </dgm:pt>
    <dgm:pt modelId="{0262A091-E4E2-4149-92E9-BCFB79012BDD}" type="sibTrans" cxnId="{7281D671-F58A-4BBA-9222-4653936F2CAE}">
      <dgm:prSet/>
      <dgm:spPr/>
      <dgm:t>
        <a:bodyPr/>
        <a:lstStyle/>
        <a:p>
          <a:endParaRPr lang="en-IN" sz="1400" b="0">
            <a:latin typeface="Arial" pitchFamily="34" charset="0"/>
            <a:cs typeface="Arial" pitchFamily="34" charset="0"/>
          </a:endParaRPr>
        </a:p>
      </dgm:t>
    </dgm:pt>
    <dgm:pt modelId="{30D8C604-AC93-43F9-9010-9B0D5E14B37B}">
      <dgm:prSet custT="1"/>
      <dgm:spPr/>
      <dgm:t>
        <a:bodyPr/>
        <a:lstStyle/>
        <a:p>
          <a:pPr rtl="0"/>
          <a:r>
            <a:rPr lang="en-IN" sz="1400" b="0" dirty="0" smtClean="0">
              <a:latin typeface="Arial" pitchFamily="34" charset="0"/>
              <a:cs typeface="Arial" pitchFamily="34" charset="0"/>
            </a:rPr>
            <a:t>Provision for stricter actions for non-compliance </a:t>
          </a:r>
          <a:endParaRPr lang="en-IN" sz="1400" b="0" dirty="0">
            <a:latin typeface="Arial" pitchFamily="34" charset="0"/>
            <a:cs typeface="Arial" pitchFamily="34" charset="0"/>
          </a:endParaRPr>
        </a:p>
      </dgm:t>
    </dgm:pt>
    <dgm:pt modelId="{9BAFE760-307B-475D-B4B2-FE8238E5B8B7}" type="parTrans" cxnId="{C39FA1A6-7FDC-41EF-9019-2A13981EA9E4}">
      <dgm:prSet/>
      <dgm:spPr/>
      <dgm:t>
        <a:bodyPr/>
        <a:lstStyle/>
        <a:p>
          <a:endParaRPr lang="en-IN" sz="1400" b="0">
            <a:latin typeface="Arial" pitchFamily="34" charset="0"/>
            <a:cs typeface="Arial" pitchFamily="34" charset="0"/>
          </a:endParaRPr>
        </a:p>
      </dgm:t>
    </dgm:pt>
    <dgm:pt modelId="{FAE9C9D0-0D53-4F0C-BB7A-C1EB39CC13A4}" type="sibTrans" cxnId="{C39FA1A6-7FDC-41EF-9019-2A13981EA9E4}">
      <dgm:prSet/>
      <dgm:spPr/>
      <dgm:t>
        <a:bodyPr/>
        <a:lstStyle/>
        <a:p>
          <a:endParaRPr lang="en-IN" sz="1400" b="0">
            <a:latin typeface="Arial" pitchFamily="34" charset="0"/>
            <a:cs typeface="Arial" pitchFamily="34" charset="0"/>
          </a:endParaRPr>
        </a:p>
      </dgm:t>
    </dgm:pt>
    <dgm:pt modelId="{2041618D-D788-4790-B842-494F437E5097}">
      <dgm:prSet custT="1"/>
      <dgm:spPr/>
      <dgm:t>
        <a:bodyPr/>
        <a:lstStyle/>
        <a:p>
          <a:pPr rtl="0"/>
          <a:r>
            <a:rPr lang="en-US" sz="1400" b="0" dirty="0" err="1" smtClean="0">
              <a:latin typeface="Arial" pitchFamily="34" charset="0"/>
              <a:cs typeface="Arial" pitchFamily="34" charset="0"/>
            </a:rPr>
            <a:t>EoM</a:t>
          </a:r>
          <a:r>
            <a:rPr lang="en-US" sz="1400" b="0" dirty="0" smtClean="0">
              <a:latin typeface="Arial" pitchFamily="34" charset="0"/>
              <a:cs typeface="Arial" pitchFamily="34" charset="0"/>
            </a:rPr>
            <a:t> limits for pension and annuity business have been reduced with reduction (0.5% as 1.0% earlier) in limit as % of annuity amount</a:t>
          </a:r>
          <a:endParaRPr lang="en-IN" sz="1400" b="0" dirty="0">
            <a:latin typeface="Arial" pitchFamily="34" charset="0"/>
            <a:cs typeface="Arial" pitchFamily="34" charset="0"/>
          </a:endParaRPr>
        </a:p>
      </dgm:t>
    </dgm:pt>
    <dgm:pt modelId="{FDD06FD3-63A4-4DC6-9E59-ECF4A90F0430}" type="parTrans" cxnId="{42CB6D48-0376-4886-B059-D7248F218F40}">
      <dgm:prSet/>
      <dgm:spPr/>
      <dgm:t>
        <a:bodyPr/>
        <a:lstStyle/>
        <a:p>
          <a:endParaRPr lang="en-IN" sz="1400" b="0">
            <a:latin typeface="Arial" pitchFamily="34" charset="0"/>
            <a:cs typeface="Arial" pitchFamily="34" charset="0"/>
          </a:endParaRPr>
        </a:p>
      </dgm:t>
    </dgm:pt>
    <dgm:pt modelId="{26D46DAA-F3A6-4902-9B50-DB251B7D7C1E}" type="sibTrans" cxnId="{42CB6D48-0376-4886-B059-D7248F218F40}">
      <dgm:prSet/>
      <dgm:spPr/>
      <dgm:t>
        <a:bodyPr/>
        <a:lstStyle/>
        <a:p>
          <a:endParaRPr lang="en-IN" sz="1400" b="0">
            <a:latin typeface="Arial" pitchFamily="34" charset="0"/>
            <a:cs typeface="Arial" pitchFamily="34" charset="0"/>
          </a:endParaRPr>
        </a:p>
      </dgm:t>
    </dgm:pt>
    <dgm:pt modelId="{4D3C8E34-CA2E-48D1-B8A2-3591D244EE90}">
      <dgm:prSet custT="1"/>
      <dgm:spPr/>
      <dgm:t>
        <a:bodyPr/>
        <a:lstStyle/>
        <a:p>
          <a:pPr rtl="0"/>
          <a:r>
            <a:rPr lang="en-US" sz="1400" b="0" dirty="0" smtClean="0">
              <a:latin typeface="Arial" pitchFamily="34" charset="0"/>
              <a:cs typeface="Arial" pitchFamily="34" charset="0"/>
            </a:rPr>
            <a:t>Separate higher limits introduced for pure risk policies</a:t>
          </a:r>
          <a:endParaRPr lang="en-IN" sz="1400" b="0" dirty="0">
            <a:latin typeface="Arial" pitchFamily="34" charset="0"/>
            <a:cs typeface="Arial" pitchFamily="34" charset="0"/>
          </a:endParaRPr>
        </a:p>
      </dgm:t>
    </dgm:pt>
    <dgm:pt modelId="{48D25660-1F71-413C-B5E1-D4F3FFCDBC8D}" type="parTrans" cxnId="{EDF0CEE5-8E9A-499D-99E9-52549D5E857E}">
      <dgm:prSet/>
      <dgm:spPr/>
      <dgm:t>
        <a:bodyPr/>
        <a:lstStyle/>
        <a:p>
          <a:endParaRPr lang="en-IN" sz="1400" b="0">
            <a:latin typeface="Arial" pitchFamily="34" charset="0"/>
            <a:cs typeface="Arial" pitchFamily="34" charset="0"/>
          </a:endParaRPr>
        </a:p>
      </dgm:t>
    </dgm:pt>
    <dgm:pt modelId="{0E3BDA25-DFB6-4CD6-AB04-3918AF6D7D30}" type="sibTrans" cxnId="{EDF0CEE5-8E9A-499D-99E9-52549D5E857E}">
      <dgm:prSet/>
      <dgm:spPr/>
      <dgm:t>
        <a:bodyPr/>
        <a:lstStyle/>
        <a:p>
          <a:endParaRPr lang="en-IN" sz="1400" b="0">
            <a:latin typeface="Arial" pitchFamily="34" charset="0"/>
            <a:cs typeface="Arial" pitchFamily="34" charset="0"/>
          </a:endParaRPr>
        </a:p>
      </dgm:t>
    </dgm:pt>
    <dgm:pt modelId="{44DDE8EA-F81D-4313-99D7-2AEC0804AD55}" type="pres">
      <dgm:prSet presAssocID="{1E180CBD-3A73-4E8F-91C9-C654790AE71B}" presName="linear" presStyleCnt="0">
        <dgm:presLayoutVars>
          <dgm:animLvl val="lvl"/>
          <dgm:resizeHandles val="exact"/>
        </dgm:presLayoutVars>
      </dgm:prSet>
      <dgm:spPr/>
      <dgm:t>
        <a:bodyPr/>
        <a:lstStyle/>
        <a:p>
          <a:endParaRPr lang="en-IN"/>
        </a:p>
      </dgm:t>
    </dgm:pt>
    <dgm:pt modelId="{EC1650A5-5E9C-40D7-8ABD-35C9AB8A2D04}" type="pres">
      <dgm:prSet presAssocID="{8EC1CA28-8C50-4943-9646-54C059D87EB2}" presName="parentText" presStyleLbl="node1" presStyleIdx="0" presStyleCnt="6">
        <dgm:presLayoutVars>
          <dgm:chMax val="0"/>
          <dgm:bulletEnabled val="1"/>
        </dgm:presLayoutVars>
      </dgm:prSet>
      <dgm:spPr/>
      <dgm:t>
        <a:bodyPr/>
        <a:lstStyle/>
        <a:p>
          <a:endParaRPr lang="en-IN"/>
        </a:p>
      </dgm:t>
    </dgm:pt>
    <dgm:pt modelId="{EB80D1D3-2DAF-47E9-9475-BB09ADEF8898}" type="pres">
      <dgm:prSet presAssocID="{FF7CB29B-5249-4DE6-A0AA-778A4A3C15EF}" presName="spacer" presStyleCnt="0"/>
      <dgm:spPr/>
      <dgm:t>
        <a:bodyPr/>
        <a:lstStyle/>
        <a:p>
          <a:endParaRPr lang="en-IN"/>
        </a:p>
      </dgm:t>
    </dgm:pt>
    <dgm:pt modelId="{7BA53681-49EE-41DE-9CC4-FA297C6AB573}" type="pres">
      <dgm:prSet presAssocID="{5C09496C-C4E5-4590-9188-B5E1244EA907}" presName="parentText" presStyleLbl="node1" presStyleIdx="1" presStyleCnt="6">
        <dgm:presLayoutVars>
          <dgm:chMax val="0"/>
          <dgm:bulletEnabled val="1"/>
        </dgm:presLayoutVars>
      </dgm:prSet>
      <dgm:spPr/>
      <dgm:t>
        <a:bodyPr/>
        <a:lstStyle/>
        <a:p>
          <a:endParaRPr lang="en-IN"/>
        </a:p>
      </dgm:t>
    </dgm:pt>
    <dgm:pt modelId="{2CDFAC8E-0311-463F-8440-A6CBE57D3315}" type="pres">
      <dgm:prSet presAssocID="{D853546B-1FB5-4E68-9BDC-9D3F2F64FCAB}" presName="spacer" presStyleCnt="0"/>
      <dgm:spPr/>
      <dgm:t>
        <a:bodyPr/>
        <a:lstStyle/>
        <a:p>
          <a:endParaRPr lang="en-IN"/>
        </a:p>
      </dgm:t>
    </dgm:pt>
    <dgm:pt modelId="{F152F1DC-6DD7-4ED5-A34F-DFD66095578D}" type="pres">
      <dgm:prSet presAssocID="{C00FCA27-027A-4DA4-A78C-223B7AE21AC4}" presName="parentText" presStyleLbl="node1" presStyleIdx="2" presStyleCnt="6">
        <dgm:presLayoutVars>
          <dgm:chMax val="0"/>
          <dgm:bulletEnabled val="1"/>
        </dgm:presLayoutVars>
      </dgm:prSet>
      <dgm:spPr/>
      <dgm:t>
        <a:bodyPr/>
        <a:lstStyle/>
        <a:p>
          <a:endParaRPr lang="en-IN"/>
        </a:p>
      </dgm:t>
    </dgm:pt>
    <dgm:pt modelId="{3107A2FF-44B2-4C5F-A278-1B11CFB2C8E7}" type="pres">
      <dgm:prSet presAssocID="{0262A091-E4E2-4149-92E9-BCFB79012BDD}" presName="spacer" presStyleCnt="0"/>
      <dgm:spPr/>
      <dgm:t>
        <a:bodyPr/>
        <a:lstStyle/>
        <a:p>
          <a:endParaRPr lang="en-IN"/>
        </a:p>
      </dgm:t>
    </dgm:pt>
    <dgm:pt modelId="{E91D7A81-7E75-43FF-9BB0-2A3DEBD36C9C}" type="pres">
      <dgm:prSet presAssocID="{30D8C604-AC93-43F9-9010-9B0D5E14B37B}" presName="parentText" presStyleLbl="node1" presStyleIdx="3" presStyleCnt="6">
        <dgm:presLayoutVars>
          <dgm:chMax val="0"/>
          <dgm:bulletEnabled val="1"/>
        </dgm:presLayoutVars>
      </dgm:prSet>
      <dgm:spPr/>
      <dgm:t>
        <a:bodyPr/>
        <a:lstStyle/>
        <a:p>
          <a:endParaRPr lang="en-IN"/>
        </a:p>
      </dgm:t>
    </dgm:pt>
    <dgm:pt modelId="{DE15E389-F90A-49C3-84D1-87D65C27149C}" type="pres">
      <dgm:prSet presAssocID="{FAE9C9D0-0D53-4F0C-BB7A-C1EB39CC13A4}" presName="spacer" presStyleCnt="0"/>
      <dgm:spPr/>
      <dgm:t>
        <a:bodyPr/>
        <a:lstStyle/>
        <a:p>
          <a:endParaRPr lang="en-IN"/>
        </a:p>
      </dgm:t>
    </dgm:pt>
    <dgm:pt modelId="{76662FA9-E3C4-405F-97CC-5BB33B3FE8B2}" type="pres">
      <dgm:prSet presAssocID="{2041618D-D788-4790-B842-494F437E5097}" presName="parentText" presStyleLbl="node1" presStyleIdx="4" presStyleCnt="6">
        <dgm:presLayoutVars>
          <dgm:chMax val="0"/>
          <dgm:bulletEnabled val="1"/>
        </dgm:presLayoutVars>
      </dgm:prSet>
      <dgm:spPr/>
      <dgm:t>
        <a:bodyPr/>
        <a:lstStyle/>
        <a:p>
          <a:endParaRPr lang="en-IN"/>
        </a:p>
      </dgm:t>
    </dgm:pt>
    <dgm:pt modelId="{E7E52124-6831-4342-B3A5-71901A58AA9E}" type="pres">
      <dgm:prSet presAssocID="{26D46DAA-F3A6-4902-9B50-DB251B7D7C1E}" presName="spacer" presStyleCnt="0"/>
      <dgm:spPr/>
      <dgm:t>
        <a:bodyPr/>
        <a:lstStyle/>
        <a:p>
          <a:endParaRPr lang="en-IN"/>
        </a:p>
      </dgm:t>
    </dgm:pt>
    <dgm:pt modelId="{DAA791CC-9645-4A80-B514-BFDE199D8A46}" type="pres">
      <dgm:prSet presAssocID="{4D3C8E34-CA2E-48D1-B8A2-3591D244EE90}" presName="parentText" presStyleLbl="node1" presStyleIdx="5" presStyleCnt="6">
        <dgm:presLayoutVars>
          <dgm:chMax val="0"/>
          <dgm:bulletEnabled val="1"/>
        </dgm:presLayoutVars>
      </dgm:prSet>
      <dgm:spPr/>
      <dgm:t>
        <a:bodyPr/>
        <a:lstStyle/>
        <a:p>
          <a:endParaRPr lang="en-IN"/>
        </a:p>
      </dgm:t>
    </dgm:pt>
  </dgm:ptLst>
  <dgm:cxnLst>
    <dgm:cxn modelId="{42CB6D48-0376-4886-B059-D7248F218F40}" srcId="{1E180CBD-3A73-4E8F-91C9-C654790AE71B}" destId="{2041618D-D788-4790-B842-494F437E5097}" srcOrd="4" destOrd="0" parTransId="{FDD06FD3-63A4-4DC6-9E59-ECF4A90F0430}" sibTransId="{26D46DAA-F3A6-4902-9B50-DB251B7D7C1E}"/>
    <dgm:cxn modelId="{DEE6F748-2F1F-4221-A7E7-7A73A99BB8E9}" srcId="{1E180CBD-3A73-4E8F-91C9-C654790AE71B}" destId="{8EC1CA28-8C50-4943-9646-54C059D87EB2}" srcOrd="0" destOrd="0" parTransId="{E8FA1C37-6B94-4DE4-9851-A895141C0419}" sibTransId="{FF7CB29B-5249-4DE6-A0AA-778A4A3C15EF}"/>
    <dgm:cxn modelId="{E5D254EA-5F05-4C82-9397-E5B3AA3329E1}" type="presOf" srcId="{1E180CBD-3A73-4E8F-91C9-C654790AE71B}" destId="{44DDE8EA-F81D-4313-99D7-2AEC0804AD55}" srcOrd="0" destOrd="0" presId="urn:microsoft.com/office/officeart/2005/8/layout/vList2"/>
    <dgm:cxn modelId="{7281D671-F58A-4BBA-9222-4653936F2CAE}" srcId="{1E180CBD-3A73-4E8F-91C9-C654790AE71B}" destId="{C00FCA27-027A-4DA4-A78C-223B7AE21AC4}" srcOrd="2" destOrd="0" parTransId="{4C798FA2-38D1-4F6C-824D-BCDAC4E4D564}" sibTransId="{0262A091-E4E2-4149-92E9-BCFB79012BDD}"/>
    <dgm:cxn modelId="{C0F7B823-8FA3-44BD-A853-13884DDE6456}" srcId="{1E180CBD-3A73-4E8F-91C9-C654790AE71B}" destId="{5C09496C-C4E5-4590-9188-B5E1244EA907}" srcOrd="1" destOrd="0" parTransId="{413200C5-27E9-4561-9A36-3708AF1508D9}" sibTransId="{D853546B-1FB5-4E68-9BDC-9D3F2F64FCAB}"/>
    <dgm:cxn modelId="{FC04F13C-7200-4FF2-BD7B-6A7D96542993}" type="presOf" srcId="{8EC1CA28-8C50-4943-9646-54C059D87EB2}" destId="{EC1650A5-5E9C-40D7-8ABD-35C9AB8A2D04}" srcOrd="0" destOrd="0" presId="urn:microsoft.com/office/officeart/2005/8/layout/vList2"/>
    <dgm:cxn modelId="{249C60BF-605A-4410-B4F0-722F0CCB400F}" type="presOf" srcId="{2041618D-D788-4790-B842-494F437E5097}" destId="{76662FA9-E3C4-405F-97CC-5BB33B3FE8B2}" srcOrd="0" destOrd="0" presId="urn:microsoft.com/office/officeart/2005/8/layout/vList2"/>
    <dgm:cxn modelId="{6410F73E-9534-4394-AE51-B3594E588F9F}" type="presOf" srcId="{4D3C8E34-CA2E-48D1-B8A2-3591D244EE90}" destId="{DAA791CC-9645-4A80-B514-BFDE199D8A46}" srcOrd="0" destOrd="0" presId="urn:microsoft.com/office/officeart/2005/8/layout/vList2"/>
    <dgm:cxn modelId="{346E808D-C46E-4F1C-A600-90C9894E3B85}" type="presOf" srcId="{5C09496C-C4E5-4590-9188-B5E1244EA907}" destId="{7BA53681-49EE-41DE-9CC4-FA297C6AB573}" srcOrd="0" destOrd="0" presId="urn:microsoft.com/office/officeart/2005/8/layout/vList2"/>
    <dgm:cxn modelId="{D990D827-E296-4445-9B6E-B87A2E290C6E}" type="presOf" srcId="{30D8C604-AC93-43F9-9010-9B0D5E14B37B}" destId="{E91D7A81-7E75-43FF-9BB0-2A3DEBD36C9C}" srcOrd="0" destOrd="0" presId="urn:microsoft.com/office/officeart/2005/8/layout/vList2"/>
    <dgm:cxn modelId="{C39FA1A6-7FDC-41EF-9019-2A13981EA9E4}" srcId="{1E180CBD-3A73-4E8F-91C9-C654790AE71B}" destId="{30D8C604-AC93-43F9-9010-9B0D5E14B37B}" srcOrd="3" destOrd="0" parTransId="{9BAFE760-307B-475D-B4B2-FE8238E5B8B7}" sibTransId="{FAE9C9D0-0D53-4F0C-BB7A-C1EB39CC13A4}"/>
    <dgm:cxn modelId="{C8A8B178-2B8C-416A-A416-48FFED02A647}" type="presOf" srcId="{C00FCA27-027A-4DA4-A78C-223B7AE21AC4}" destId="{F152F1DC-6DD7-4ED5-A34F-DFD66095578D}" srcOrd="0" destOrd="0" presId="urn:microsoft.com/office/officeart/2005/8/layout/vList2"/>
    <dgm:cxn modelId="{EDF0CEE5-8E9A-499D-99E9-52549D5E857E}" srcId="{1E180CBD-3A73-4E8F-91C9-C654790AE71B}" destId="{4D3C8E34-CA2E-48D1-B8A2-3591D244EE90}" srcOrd="5" destOrd="0" parTransId="{48D25660-1F71-413C-B5E1-D4F3FFCDBC8D}" sibTransId="{0E3BDA25-DFB6-4CD6-AB04-3918AF6D7D30}"/>
    <dgm:cxn modelId="{E3585D9D-6A49-4842-9FE2-FC3F24E3E29D}" type="presParOf" srcId="{44DDE8EA-F81D-4313-99D7-2AEC0804AD55}" destId="{EC1650A5-5E9C-40D7-8ABD-35C9AB8A2D04}" srcOrd="0" destOrd="0" presId="urn:microsoft.com/office/officeart/2005/8/layout/vList2"/>
    <dgm:cxn modelId="{6716365A-9B05-4242-980C-AE79FE85DEF5}" type="presParOf" srcId="{44DDE8EA-F81D-4313-99D7-2AEC0804AD55}" destId="{EB80D1D3-2DAF-47E9-9475-BB09ADEF8898}" srcOrd="1" destOrd="0" presId="urn:microsoft.com/office/officeart/2005/8/layout/vList2"/>
    <dgm:cxn modelId="{AE710211-E2DF-4C63-B2BA-A36018F6900E}" type="presParOf" srcId="{44DDE8EA-F81D-4313-99D7-2AEC0804AD55}" destId="{7BA53681-49EE-41DE-9CC4-FA297C6AB573}" srcOrd="2" destOrd="0" presId="urn:microsoft.com/office/officeart/2005/8/layout/vList2"/>
    <dgm:cxn modelId="{C42026C2-EF7F-40C8-B848-D49AD5C8B835}" type="presParOf" srcId="{44DDE8EA-F81D-4313-99D7-2AEC0804AD55}" destId="{2CDFAC8E-0311-463F-8440-A6CBE57D3315}" srcOrd="3" destOrd="0" presId="urn:microsoft.com/office/officeart/2005/8/layout/vList2"/>
    <dgm:cxn modelId="{058BBE2F-4D55-4F20-8D1C-A9C9DCF96C27}" type="presParOf" srcId="{44DDE8EA-F81D-4313-99D7-2AEC0804AD55}" destId="{F152F1DC-6DD7-4ED5-A34F-DFD66095578D}" srcOrd="4" destOrd="0" presId="urn:microsoft.com/office/officeart/2005/8/layout/vList2"/>
    <dgm:cxn modelId="{7574B153-ECE5-4BB7-A0EF-1BF7A635555F}" type="presParOf" srcId="{44DDE8EA-F81D-4313-99D7-2AEC0804AD55}" destId="{3107A2FF-44B2-4C5F-A278-1B11CFB2C8E7}" srcOrd="5" destOrd="0" presId="urn:microsoft.com/office/officeart/2005/8/layout/vList2"/>
    <dgm:cxn modelId="{5FBB0955-ADC8-444A-80B5-EC615BB8922E}" type="presParOf" srcId="{44DDE8EA-F81D-4313-99D7-2AEC0804AD55}" destId="{E91D7A81-7E75-43FF-9BB0-2A3DEBD36C9C}" srcOrd="6" destOrd="0" presId="urn:microsoft.com/office/officeart/2005/8/layout/vList2"/>
    <dgm:cxn modelId="{4B01801F-C309-492B-91D0-CBC6B116714A}" type="presParOf" srcId="{44DDE8EA-F81D-4313-99D7-2AEC0804AD55}" destId="{DE15E389-F90A-49C3-84D1-87D65C27149C}" srcOrd="7" destOrd="0" presId="urn:microsoft.com/office/officeart/2005/8/layout/vList2"/>
    <dgm:cxn modelId="{FE1E0C13-11C2-4258-A410-A001A0E6B4D7}" type="presParOf" srcId="{44DDE8EA-F81D-4313-99D7-2AEC0804AD55}" destId="{76662FA9-E3C4-405F-97CC-5BB33B3FE8B2}" srcOrd="8" destOrd="0" presId="urn:microsoft.com/office/officeart/2005/8/layout/vList2"/>
    <dgm:cxn modelId="{A0AAF69A-0DB3-412B-8BC7-23376D1516C6}" type="presParOf" srcId="{44DDE8EA-F81D-4313-99D7-2AEC0804AD55}" destId="{E7E52124-6831-4342-B3A5-71901A58AA9E}" srcOrd="9" destOrd="0" presId="urn:microsoft.com/office/officeart/2005/8/layout/vList2"/>
    <dgm:cxn modelId="{72E4C87F-0984-4916-9C8A-F8BDF7AFF411}" type="presParOf" srcId="{44DDE8EA-F81D-4313-99D7-2AEC0804AD55}" destId="{DAA791CC-9645-4A80-B514-BFDE199D8A4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CEF50E-A698-45EF-8CFF-9DBF1D52F61D}" type="doc">
      <dgm:prSet loTypeId="urn:microsoft.com/office/officeart/2005/8/layout/balance1" loCatId="relationship" qsTypeId="urn:microsoft.com/office/officeart/2005/8/quickstyle/simple5" qsCatId="simple" csTypeId="urn:microsoft.com/office/officeart/2005/8/colors/accent2_4" csCatId="accent2" phldr="1"/>
      <dgm:spPr/>
      <dgm:t>
        <a:bodyPr/>
        <a:lstStyle/>
        <a:p>
          <a:endParaRPr lang="en-IN"/>
        </a:p>
      </dgm:t>
    </dgm:pt>
    <dgm:pt modelId="{DECB6770-017A-490F-B31E-9CF2D1B0D54A}">
      <dgm:prSet phldrT="[Text]"/>
      <dgm:spPr/>
      <dgm:t>
        <a:bodyPr/>
        <a:lstStyle/>
        <a:p>
          <a:r>
            <a:rPr lang="en-IN" dirty="0" smtClean="0">
              <a:latin typeface="Arial" pitchFamily="34" charset="0"/>
              <a:cs typeface="Arial" pitchFamily="34" charset="0"/>
            </a:rPr>
            <a:t>Individual Pension</a:t>
          </a:r>
          <a:endParaRPr lang="en-IN" dirty="0">
            <a:latin typeface="Arial" pitchFamily="34" charset="0"/>
            <a:cs typeface="Arial" pitchFamily="34" charset="0"/>
          </a:endParaRPr>
        </a:p>
      </dgm:t>
    </dgm:pt>
    <dgm:pt modelId="{BE766552-2173-4D84-8677-F5FACF43CAD0}" type="parTrans" cxnId="{93111336-9AC3-43D1-92DC-460ECF609C54}">
      <dgm:prSet/>
      <dgm:spPr/>
      <dgm:t>
        <a:bodyPr/>
        <a:lstStyle/>
        <a:p>
          <a:endParaRPr lang="en-IN">
            <a:latin typeface="Arial" pitchFamily="34" charset="0"/>
            <a:cs typeface="Arial" pitchFamily="34" charset="0"/>
          </a:endParaRPr>
        </a:p>
      </dgm:t>
    </dgm:pt>
    <dgm:pt modelId="{D211D1C4-3FC1-4297-8683-3F4D4B5D79E9}" type="sibTrans" cxnId="{93111336-9AC3-43D1-92DC-460ECF609C54}">
      <dgm:prSet/>
      <dgm:spPr/>
      <dgm:t>
        <a:bodyPr/>
        <a:lstStyle/>
        <a:p>
          <a:endParaRPr lang="en-IN">
            <a:latin typeface="Arial" pitchFamily="34" charset="0"/>
            <a:cs typeface="Arial" pitchFamily="34" charset="0"/>
          </a:endParaRPr>
        </a:p>
      </dgm:t>
    </dgm:pt>
    <dgm:pt modelId="{31E5F2C1-3041-483A-877A-1F0AE06CB557}">
      <dgm:prSet phldrT="[Text]"/>
      <dgm:spPr/>
      <dgm:t>
        <a:bodyPr/>
        <a:lstStyle/>
        <a:p>
          <a:r>
            <a:rPr lang="en-IN" dirty="0" smtClean="0">
              <a:latin typeface="Arial" pitchFamily="34" charset="0"/>
              <a:cs typeface="Arial" pitchFamily="34" charset="0"/>
            </a:rPr>
            <a:t>FY commission = 7.5%</a:t>
          </a:r>
          <a:endParaRPr lang="en-IN" dirty="0">
            <a:latin typeface="Arial" pitchFamily="34" charset="0"/>
            <a:cs typeface="Arial" pitchFamily="34" charset="0"/>
          </a:endParaRPr>
        </a:p>
      </dgm:t>
    </dgm:pt>
    <dgm:pt modelId="{E29E38F5-D631-4CA6-A538-A6001873F70B}" type="parTrans" cxnId="{3C5D8179-F0B9-4112-9BD9-3F8AB02E4F45}">
      <dgm:prSet/>
      <dgm:spPr/>
      <dgm:t>
        <a:bodyPr/>
        <a:lstStyle/>
        <a:p>
          <a:endParaRPr lang="en-IN">
            <a:latin typeface="Arial" pitchFamily="34" charset="0"/>
            <a:cs typeface="Arial" pitchFamily="34" charset="0"/>
          </a:endParaRPr>
        </a:p>
      </dgm:t>
    </dgm:pt>
    <dgm:pt modelId="{C0CB823B-A1A5-41A3-ADFA-2F61889CF20B}" type="sibTrans" cxnId="{3C5D8179-F0B9-4112-9BD9-3F8AB02E4F45}">
      <dgm:prSet/>
      <dgm:spPr/>
      <dgm:t>
        <a:bodyPr/>
        <a:lstStyle/>
        <a:p>
          <a:endParaRPr lang="en-IN">
            <a:latin typeface="Arial" pitchFamily="34" charset="0"/>
            <a:cs typeface="Arial" pitchFamily="34" charset="0"/>
          </a:endParaRPr>
        </a:p>
      </dgm:t>
    </dgm:pt>
    <dgm:pt modelId="{884B6836-C077-4D8C-93E8-7307EF79D0BC}">
      <dgm:prSet phldrT="[Text]"/>
      <dgm:spPr/>
      <dgm:t>
        <a:bodyPr/>
        <a:lstStyle/>
        <a:p>
          <a:r>
            <a:rPr lang="en-IN" dirty="0" smtClean="0">
              <a:latin typeface="Arial" pitchFamily="34" charset="0"/>
              <a:cs typeface="Arial" pitchFamily="34" charset="0"/>
            </a:rPr>
            <a:t>Expense allowance = 2.5%</a:t>
          </a:r>
          <a:endParaRPr lang="en-IN" dirty="0">
            <a:latin typeface="Arial" pitchFamily="34" charset="0"/>
            <a:cs typeface="Arial" pitchFamily="34" charset="0"/>
          </a:endParaRPr>
        </a:p>
      </dgm:t>
    </dgm:pt>
    <dgm:pt modelId="{090BE4E0-F352-4613-B1DD-2DE3FAFA18AD}" type="parTrans" cxnId="{C173D233-24F3-4C44-93BD-E66E13C28A12}">
      <dgm:prSet/>
      <dgm:spPr/>
      <dgm:t>
        <a:bodyPr/>
        <a:lstStyle/>
        <a:p>
          <a:endParaRPr lang="en-IN">
            <a:latin typeface="Arial" pitchFamily="34" charset="0"/>
            <a:cs typeface="Arial" pitchFamily="34" charset="0"/>
          </a:endParaRPr>
        </a:p>
      </dgm:t>
    </dgm:pt>
    <dgm:pt modelId="{BB0E51B6-E492-469E-ADAB-A34E6A7D6CBE}" type="sibTrans" cxnId="{C173D233-24F3-4C44-93BD-E66E13C28A12}">
      <dgm:prSet/>
      <dgm:spPr/>
      <dgm:t>
        <a:bodyPr/>
        <a:lstStyle/>
        <a:p>
          <a:endParaRPr lang="en-IN">
            <a:latin typeface="Arial" pitchFamily="34" charset="0"/>
            <a:cs typeface="Arial" pitchFamily="34" charset="0"/>
          </a:endParaRPr>
        </a:p>
      </dgm:t>
    </dgm:pt>
    <dgm:pt modelId="{F0AC4317-1F84-40A3-8426-331175C30792}">
      <dgm:prSet phldrT="[Text]"/>
      <dgm:spPr/>
      <dgm:t>
        <a:bodyPr/>
        <a:lstStyle/>
        <a:p>
          <a:r>
            <a:rPr lang="en-IN" dirty="0" smtClean="0">
              <a:latin typeface="Arial" pitchFamily="34" charset="0"/>
              <a:cs typeface="Arial" pitchFamily="34" charset="0"/>
            </a:rPr>
            <a:t>Individual Life</a:t>
          </a:r>
          <a:endParaRPr lang="en-IN" dirty="0">
            <a:latin typeface="Arial" pitchFamily="34" charset="0"/>
            <a:cs typeface="Arial" pitchFamily="34" charset="0"/>
          </a:endParaRPr>
        </a:p>
      </dgm:t>
    </dgm:pt>
    <dgm:pt modelId="{19AB332E-59D5-4640-9843-4DFE2EAF0810}" type="parTrans" cxnId="{37AF5AFA-3461-4F65-A2C7-C483F84C09F1}">
      <dgm:prSet/>
      <dgm:spPr/>
      <dgm:t>
        <a:bodyPr/>
        <a:lstStyle/>
        <a:p>
          <a:endParaRPr lang="en-IN">
            <a:latin typeface="Arial" pitchFamily="34" charset="0"/>
            <a:cs typeface="Arial" pitchFamily="34" charset="0"/>
          </a:endParaRPr>
        </a:p>
      </dgm:t>
    </dgm:pt>
    <dgm:pt modelId="{C262EFC1-78F3-4138-8532-44D80D8945B8}" type="sibTrans" cxnId="{37AF5AFA-3461-4F65-A2C7-C483F84C09F1}">
      <dgm:prSet/>
      <dgm:spPr/>
      <dgm:t>
        <a:bodyPr/>
        <a:lstStyle/>
        <a:p>
          <a:endParaRPr lang="en-IN">
            <a:latin typeface="Arial" pitchFamily="34" charset="0"/>
            <a:cs typeface="Arial" pitchFamily="34" charset="0"/>
          </a:endParaRPr>
        </a:p>
      </dgm:t>
    </dgm:pt>
    <dgm:pt modelId="{B47A72A4-56C9-4A27-8362-5A2998E2FE1B}">
      <dgm:prSet phldrT="[Text]"/>
      <dgm:spPr/>
      <dgm:t>
        <a:bodyPr/>
        <a:lstStyle/>
        <a:p>
          <a:r>
            <a:rPr lang="en-IN" dirty="0" smtClean="0">
              <a:latin typeface="Arial" pitchFamily="34" charset="0"/>
              <a:cs typeface="Arial" pitchFamily="34" charset="0"/>
            </a:rPr>
            <a:t>FY commission = 35%</a:t>
          </a:r>
          <a:endParaRPr lang="en-IN" dirty="0">
            <a:latin typeface="Arial" pitchFamily="34" charset="0"/>
            <a:cs typeface="Arial" pitchFamily="34" charset="0"/>
          </a:endParaRPr>
        </a:p>
      </dgm:t>
    </dgm:pt>
    <dgm:pt modelId="{79ADBC36-5581-4EDA-85EF-0DBA8A25EB87}" type="parTrans" cxnId="{C39EE19A-E13D-4BFC-9848-6D2891494491}">
      <dgm:prSet/>
      <dgm:spPr/>
      <dgm:t>
        <a:bodyPr/>
        <a:lstStyle/>
        <a:p>
          <a:endParaRPr lang="en-IN">
            <a:latin typeface="Arial" pitchFamily="34" charset="0"/>
            <a:cs typeface="Arial" pitchFamily="34" charset="0"/>
          </a:endParaRPr>
        </a:p>
      </dgm:t>
    </dgm:pt>
    <dgm:pt modelId="{D0B86992-F655-471C-9648-3E20B264B16F}" type="sibTrans" cxnId="{C39EE19A-E13D-4BFC-9848-6D2891494491}">
      <dgm:prSet/>
      <dgm:spPr/>
      <dgm:t>
        <a:bodyPr/>
        <a:lstStyle/>
        <a:p>
          <a:endParaRPr lang="en-IN">
            <a:latin typeface="Arial" pitchFamily="34" charset="0"/>
            <a:cs typeface="Arial" pitchFamily="34" charset="0"/>
          </a:endParaRPr>
        </a:p>
      </dgm:t>
    </dgm:pt>
    <dgm:pt modelId="{030EEB5C-38F5-4B26-A14E-4AEFA948A5EA}">
      <dgm:prSet phldrT="[Text]"/>
      <dgm:spPr/>
      <dgm:t>
        <a:bodyPr/>
        <a:lstStyle/>
        <a:p>
          <a:r>
            <a:rPr lang="en-IN" dirty="0" smtClean="0">
              <a:latin typeface="Arial" pitchFamily="34" charset="0"/>
              <a:cs typeface="Arial" pitchFamily="34" charset="0"/>
            </a:rPr>
            <a:t>Advantage of 70%</a:t>
          </a:r>
          <a:endParaRPr lang="en-IN" dirty="0">
            <a:latin typeface="Arial" pitchFamily="34" charset="0"/>
            <a:cs typeface="Arial" pitchFamily="34" charset="0"/>
          </a:endParaRPr>
        </a:p>
      </dgm:t>
    </dgm:pt>
    <dgm:pt modelId="{FC405344-6403-4E6D-B7AB-3E16AA53ABFD}" type="parTrans" cxnId="{02395BD5-28C8-419B-8159-0C5A02B90AEB}">
      <dgm:prSet/>
      <dgm:spPr/>
      <dgm:t>
        <a:bodyPr/>
        <a:lstStyle/>
        <a:p>
          <a:endParaRPr lang="en-IN">
            <a:latin typeface="Arial" pitchFamily="34" charset="0"/>
            <a:cs typeface="Arial" pitchFamily="34" charset="0"/>
          </a:endParaRPr>
        </a:p>
      </dgm:t>
    </dgm:pt>
    <dgm:pt modelId="{E4259DBB-91DD-43E9-BA25-C4669B5DAB5A}" type="sibTrans" cxnId="{02395BD5-28C8-419B-8159-0C5A02B90AEB}">
      <dgm:prSet/>
      <dgm:spPr/>
      <dgm:t>
        <a:bodyPr/>
        <a:lstStyle/>
        <a:p>
          <a:endParaRPr lang="en-IN">
            <a:latin typeface="Arial" pitchFamily="34" charset="0"/>
            <a:cs typeface="Arial" pitchFamily="34" charset="0"/>
          </a:endParaRPr>
        </a:p>
      </dgm:t>
    </dgm:pt>
    <dgm:pt modelId="{16D1D56B-CC28-4D19-8FCD-F7D0CA043DBB}">
      <dgm:prSet phldrT="[Text]"/>
      <dgm:spPr/>
      <dgm:t>
        <a:bodyPr/>
        <a:lstStyle/>
        <a:p>
          <a:r>
            <a:rPr lang="en-IN" dirty="0" smtClean="0">
              <a:latin typeface="Arial" pitchFamily="34" charset="0"/>
              <a:cs typeface="Arial" pitchFamily="34" charset="0"/>
            </a:rPr>
            <a:t>Expense allowance = 45%</a:t>
          </a:r>
          <a:endParaRPr lang="en-IN" dirty="0">
            <a:latin typeface="Arial" pitchFamily="34" charset="0"/>
            <a:cs typeface="Arial" pitchFamily="34" charset="0"/>
          </a:endParaRPr>
        </a:p>
      </dgm:t>
    </dgm:pt>
    <dgm:pt modelId="{603C6358-59C4-41D7-8071-87CD3913CFE6}" type="parTrans" cxnId="{DB2DCDA1-2F19-4837-BB04-62A5046558E6}">
      <dgm:prSet/>
      <dgm:spPr/>
      <dgm:t>
        <a:bodyPr/>
        <a:lstStyle/>
        <a:p>
          <a:endParaRPr lang="en-IN"/>
        </a:p>
      </dgm:t>
    </dgm:pt>
    <dgm:pt modelId="{AF9F1A47-B25A-4EFC-843E-5A9948855718}" type="sibTrans" cxnId="{DB2DCDA1-2F19-4837-BB04-62A5046558E6}">
      <dgm:prSet/>
      <dgm:spPr/>
      <dgm:t>
        <a:bodyPr/>
        <a:lstStyle/>
        <a:p>
          <a:endParaRPr lang="en-IN"/>
        </a:p>
      </dgm:t>
    </dgm:pt>
    <dgm:pt modelId="{A7B0484F-F167-4C53-A36D-AC86794CA2AA}" type="pres">
      <dgm:prSet presAssocID="{10CEF50E-A698-45EF-8CFF-9DBF1D52F61D}" presName="outerComposite" presStyleCnt="0">
        <dgm:presLayoutVars>
          <dgm:chMax val="2"/>
          <dgm:animLvl val="lvl"/>
          <dgm:resizeHandles val="exact"/>
        </dgm:presLayoutVars>
      </dgm:prSet>
      <dgm:spPr/>
      <dgm:t>
        <a:bodyPr/>
        <a:lstStyle/>
        <a:p>
          <a:endParaRPr lang="en-IN"/>
        </a:p>
      </dgm:t>
    </dgm:pt>
    <dgm:pt modelId="{EB2CE028-B63C-4A99-BD73-09C43C84F4B2}" type="pres">
      <dgm:prSet presAssocID="{10CEF50E-A698-45EF-8CFF-9DBF1D52F61D}" presName="dummyMaxCanvas" presStyleCnt="0"/>
      <dgm:spPr/>
    </dgm:pt>
    <dgm:pt modelId="{7B6903DA-9339-47FF-BA04-5404A33EC208}" type="pres">
      <dgm:prSet presAssocID="{10CEF50E-A698-45EF-8CFF-9DBF1D52F61D}" presName="parentComposite" presStyleCnt="0"/>
      <dgm:spPr/>
    </dgm:pt>
    <dgm:pt modelId="{C9318E16-A5B4-4AAD-B0CD-314E4F6ABE5F}" type="pres">
      <dgm:prSet presAssocID="{10CEF50E-A698-45EF-8CFF-9DBF1D52F61D}" presName="parent1" presStyleLbl="alignAccFollowNode1" presStyleIdx="0" presStyleCnt="4">
        <dgm:presLayoutVars>
          <dgm:chMax val="4"/>
        </dgm:presLayoutVars>
      </dgm:prSet>
      <dgm:spPr/>
      <dgm:t>
        <a:bodyPr/>
        <a:lstStyle/>
        <a:p>
          <a:endParaRPr lang="en-IN"/>
        </a:p>
      </dgm:t>
    </dgm:pt>
    <dgm:pt modelId="{63EC3AF6-FE77-4A67-8D14-FECFB1A9DFDF}" type="pres">
      <dgm:prSet presAssocID="{10CEF50E-A698-45EF-8CFF-9DBF1D52F61D}" presName="parent2" presStyleLbl="alignAccFollowNode1" presStyleIdx="1" presStyleCnt="4">
        <dgm:presLayoutVars>
          <dgm:chMax val="4"/>
        </dgm:presLayoutVars>
      </dgm:prSet>
      <dgm:spPr/>
      <dgm:t>
        <a:bodyPr/>
        <a:lstStyle/>
        <a:p>
          <a:endParaRPr lang="en-IN"/>
        </a:p>
      </dgm:t>
    </dgm:pt>
    <dgm:pt modelId="{C3CF5773-B16B-491B-B63C-9DF96EB59D86}" type="pres">
      <dgm:prSet presAssocID="{10CEF50E-A698-45EF-8CFF-9DBF1D52F61D}" presName="childrenComposite" presStyleCnt="0"/>
      <dgm:spPr/>
    </dgm:pt>
    <dgm:pt modelId="{A293F621-ED75-4450-80FF-42D336AE9AD6}" type="pres">
      <dgm:prSet presAssocID="{10CEF50E-A698-45EF-8CFF-9DBF1D52F61D}" presName="dummyMaxCanvas_ChildArea" presStyleCnt="0"/>
      <dgm:spPr/>
    </dgm:pt>
    <dgm:pt modelId="{E5384B06-FB01-4DE2-A6E8-FC45BA88FA27}" type="pres">
      <dgm:prSet presAssocID="{10CEF50E-A698-45EF-8CFF-9DBF1D52F61D}" presName="fulcrum" presStyleLbl="alignAccFollowNode1" presStyleIdx="2" presStyleCnt="4"/>
      <dgm:spPr/>
    </dgm:pt>
    <dgm:pt modelId="{66C7C078-BCE4-4B33-BBFE-B7D0A39E59E3}" type="pres">
      <dgm:prSet presAssocID="{10CEF50E-A698-45EF-8CFF-9DBF1D52F61D}" presName="balance_23" presStyleLbl="alignAccFollowNode1" presStyleIdx="3" presStyleCnt="4">
        <dgm:presLayoutVars>
          <dgm:bulletEnabled val="1"/>
        </dgm:presLayoutVars>
      </dgm:prSet>
      <dgm:spPr/>
    </dgm:pt>
    <dgm:pt modelId="{AD95C2A6-E0ED-4B7C-9828-C6CFA8BD3E0F}" type="pres">
      <dgm:prSet presAssocID="{10CEF50E-A698-45EF-8CFF-9DBF1D52F61D}" presName="right_23_1" presStyleLbl="node1" presStyleIdx="0" presStyleCnt="5">
        <dgm:presLayoutVars>
          <dgm:bulletEnabled val="1"/>
        </dgm:presLayoutVars>
      </dgm:prSet>
      <dgm:spPr/>
      <dgm:t>
        <a:bodyPr/>
        <a:lstStyle/>
        <a:p>
          <a:endParaRPr lang="en-IN"/>
        </a:p>
      </dgm:t>
    </dgm:pt>
    <dgm:pt modelId="{6C539D19-5C4E-44EA-8B97-57989DB1C2A2}" type="pres">
      <dgm:prSet presAssocID="{10CEF50E-A698-45EF-8CFF-9DBF1D52F61D}" presName="right_23_2" presStyleLbl="node1" presStyleIdx="1" presStyleCnt="5">
        <dgm:presLayoutVars>
          <dgm:bulletEnabled val="1"/>
        </dgm:presLayoutVars>
      </dgm:prSet>
      <dgm:spPr/>
      <dgm:t>
        <a:bodyPr/>
        <a:lstStyle/>
        <a:p>
          <a:endParaRPr lang="en-IN"/>
        </a:p>
      </dgm:t>
    </dgm:pt>
    <dgm:pt modelId="{94A454C0-BD65-4C3D-B369-277C7C2D4EEF}" type="pres">
      <dgm:prSet presAssocID="{10CEF50E-A698-45EF-8CFF-9DBF1D52F61D}" presName="right_23_3" presStyleLbl="node1" presStyleIdx="2" presStyleCnt="5">
        <dgm:presLayoutVars>
          <dgm:bulletEnabled val="1"/>
        </dgm:presLayoutVars>
      </dgm:prSet>
      <dgm:spPr/>
      <dgm:t>
        <a:bodyPr/>
        <a:lstStyle/>
        <a:p>
          <a:endParaRPr lang="en-IN"/>
        </a:p>
      </dgm:t>
    </dgm:pt>
    <dgm:pt modelId="{03196D32-E038-4E1C-919F-5E6ED90F2031}" type="pres">
      <dgm:prSet presAssocID="{10CEF50E-A698-45EF-8CFF-9DBF1D52F61D}" presName="left_23_1" presStyleLbl="node1" presStyleIdx="3" presStyleCnt="5">
        <dgm:presLayoutVars>
          <dgm:bulletEnabled val="1"/>
        </dgm:presLayoutVars>
      </dgm:prSet>
      <dgm:spPr/>
      <dgm:t>
        <a:bodyPr/>
        <a:lstStyle/>
        <a:p>
          <a:endParaRPr lang="en-IN"/>
        </a:p>
      </dgm:t>
    </dgm:pt>
    <dgm:pt modelId="{34ADA2F3-558B-49F0-BD39-6EC7D110AB0E}" type="pres">
      <dgm:prSet presAssocID="{10CEF50E-A698-45EF-8CFF-9DBF1D52F61D}" presName="left_23_2" presStyleLbl="node1" presStyleIdx="4" presStyleCnt="5">
        <dgm:presLayoutVars>
          <dgm:bulletEnabled val="1"/>
        </dgm:presLayoutVars>
      </dgm:prSet>
      <dgm:spPr/>
      <dgm:t>
        <a:bodyPr/>
        <a:lstStyle/>
        <a:p>
          <a:endParaRPr lang="en-IN"/>
        </a:p>
      </dgm:t>
    </dgm:pt>
  </dgm:ptLst>
  <dgm:cxnLst>
    <dgm:cxn modelId="{C39EE19A-E13D-4BFC-9848-6D2891494491}" srcId="{F0AC4317-1F84-40A3-8426-331175C30792}" destId="{B47A72A4-56C9-4A27-8362-5A2998E2FE1B}" srcOrd="0" destOrd="0" parTransId="{79ADBC36-5581-4EDA-85EF-0DBA8A25EB87}" sibTransId="{D0B86992-F655-471C-9648-3E20B264B16F}"/>
    <dgm:cxn modelId="{DA317BF5-0B75-461B-AB83-EB33AF42C4EE}" type="presOf" srcId="{10CEF50E-A698-45EF-8CFF-9DBF1D52F61D}" destId="{A7B0484F-F167-4C53-A36D-AC86794CA2AA}" srcOrd="0" destOrd="0" presId="urn:microsoft.com/office/officeart/2005/8/layout/balance1"/>
    <dgm:cxn modelId="{02395BD5-28C8-419B-8159-0C5A02B90AEB}" srcId="{F0AC4317-1F84-40A3-8426-331175C30792}" destId="{030EEB5C-38F5-4B26-A14E-4AEFA948A5EA}" srcOrd="2" destOrd="0" parTransId="{FC405344-6403-4E6D-B7AB-3E16AA53ABFD}" sibTransId="{E4259DBB-91DD-43E9-BA25-C4669B5DAB5A}"/>
    <dgm:cxn modelId="{C7E67916-65C3-4EF2-96F0-2847FD7FC441}" type="presOf" srcId="{884B6836-C077-4D8C-93E8-7307EF79D0BC}" destId="{34ADA2F3-558B-49F0-BD39-6EC7D110AB0E}" srcOrd="0" destOrd="0" presId="urn:microsoft.com/office/officeart/2005/8/layout/balance1"/>
    <dgm:cxn modelId="{3C5D8179-F0B9-4112-9BD9-3F8AB02E4F45}" srcId="{DECB6770-017A-490F-B31E-9CF2D1B0D54A}" destId="{31E5F2C1-3041-483A-877A-1F0AE06CB557}" srcOrd="0" destOrd="0" parTransId="{E29E38F5-D631-4CA6-A538-A6001873F70B}" sibTransId="{C0CB823B-A1A5-41A3-ADFA-2F61889CF20B}"/>
    <dgm:cxn modelId="{EE885E68-0D18-4A3E-A0DF-AC23EAD7C711}" type="presOf" srcId="{16D1D56B-CC28-4D19-8FCD-F7D0CA043DBB}" destId="{6C539D19-5C4E-44EA-8B97-57989DB1C2A2}" srcOrd="0" destOrd="0" presId="urn:microsoft.com/office/officeart/2005/8/layout/balance1"/>
    <dgm:cxn modelId="{B054A841-BBE3-4528-BA26-250328D72BD8}" type="presOf" srcId="{31E5F2C1-3041-483A-877A-1F0AE06CB557}" destId="{03196D32-E038-4E1C-919F-5E6ED90F2031}" srcOrd="0" destOrd="0" presId="urn:microsoft.com/office/officeart/2005/8/layout/balance1"/>
    <dgm:cxn modelId="{1FBCA191-DCD2-4D5A-9367-6811D2F1F77A}" type="presOf" srcId="{030EEB5C-38F5-4B26-A14E-4AEFA948A5EA}" destId="{94A454C0-BD65-4C3D-B369-277C7C2D4EEF}" srcOrd="0" destOrd="0" presId="urn:microsoft.com/office/officeart/2005/8/layout/balance1"/>
    <dgm:cxn modelId="{37AF5AFA-3461-4F65-A2C7-C483F84C09F1}" srcId="{10CEF50E-A698-45EF-8CFF-9DBF1D52F61D}" destId="{F0AC4317-1F84-40A3-8426-331175C30792}" srcOrd="1" destOrd="0" parTransId="{19AB332E-59D5-4640-9843-4DFE2EAF0810}" sibTransId="{C262EFC1-78F3-4138-8532-44D80D8945B8}"/>
    <dgm:cxn modelId="{C173D233-24F3-4C44-93BD-E66E13C28A12}" srcId="{DECB6770-017A-490F-B31E-9CF2D1B0D54A}" destId="{884B6836-C077-4D8C-93E8-7307EF79D0BC}" srcOrd="1" destOrd="0" parTransId="{090BE4E0-F352-4613-B1DD-2DE3FAFA18AD}" sibTransId="{BB0E51B6-E492-469E-ADAB-A34E6A7D6CBE}"/>
    <dgm:cxn modelId="{0DE21A0F-D443-426A-8410-36B5CA222179}" type="presOf" srcId="{F0AC4317-1F84-40A3-8426-331175C30792}" destId="{63EC3AF6-FE77-4A67-8D14-FECFB1A9DFDF}" srcOrd="0" destOrd="0" presId="urn:microsoft.com/office/officeart/2005/8/layout/balance1"/>
    <dgm:cxn modelId="{DB2DCDA1-2F19-4837-BB04-62A5046558E6}" srcId="{F0AC4317-1F84-40A3-8426-331175C30792}" destId="{16D1D56B-CC28-4D19-8FCD-F7D0CA043DBB}" srcOrd="1" destOrd="0" parTransId="{603C6358-59C4-41D7-8071-87CD3913CFE6}" sibTransId="{AF9F1A47-B25A-4EFC-843E-5A9948855718}"/>
    <dgm:cxn modelId="{93111336-9AC3-43D1-92DC-460ECF609C54}" srcId="{10CEF50E-A698-45EF-8CFF-9DBF1D52F61D}" destId="{DECB6770-017A-490F-B31E-9CF2D1B0D54A}" srcOrd="0" destOrd="0" parTransId="{BE766552-2173-4D84-8677-F5FACF43CAD0}" sibTransId="{D211D1C4-3FC1-4297-8683-3F4D4B5D79E9}"/>
    <dgm:cxn modelId="{8AB55B2C-811B-4DD5-AFDC-72393B3BCA54}" type="presOf" srcId="{B47A72A4-56C9-4A27-8362-5A2998E2FE1B}" destId="{AD95C2A6-E0ED-4B7C-9828-C6CFA8BD3E0F}" srcOrd="0" destOrd="0" presId="urn:microsoft.com/office/officeart/2005/8/layout/balance1"/>
    <dgm:cxn modelId="{E6105762-4A93-4BFF-8EBD-A79E59FEA101}" type="presOf" srcId="{DECB6770-017A-490F-B31E-9CF2D1B0D54A}" destId="{C9318E16-A5B4-4AAD-B0CD-314E4F6ABE5F}" srcOrd="0" destOrd="0" presId="urn:microsoft.com/office/officeart/2005/8/layout/balance1"/>
    <dgm:cxn modelId="{D493AFA0-2C1A-4FAC-BBEE-B4D0260C244B}" type="presParOf" srcId="{A7B0484F-F167-4C53-A36D-AC86794CA2AA}" destId="{EB2CE028-B63C-4A99-BD73-09C43C84F4B2}" srcOrd="0" destOrd="0" presId="urn:microsoft.com/office/officeart/2005/8/layout/balance1"/>
    <dgm:cxn modelId="{A791D41D-0B3A-4DAF-9797-88F2CC672B18}" type="presParOf" srcId="{A7B0484F-F167-4C53-A36D-AC86794CA2AA}" destId="{7B6903DA-9339-47FF-BA04-5404A33EC208}" srcOrd="1" destOrd="0" presId="urn:microsoft.com/office/officeart/2005/8/layout/balance1"/>
    <dgm:cxn modelId="{B8F675BE-6C32-495D-961C-1F7414C17618}" type="presParOf" srcId="{7B6903DA-9339-47FF-BA04-5404A33EC208}" destId="{C9318E16-A5B4-4AAD-B0CD-314E4F6ABE5F}" srcOrd="0" destOrd="0" presId="urn:microsoft.com/office/officeart/2005/8/layout/balance1"/>
    <dgm:cxn modelId="{A5E2A07F-F367-4983-982F-1E5E7370CD2B}" type="presParOf" srcId="{7B6903DA-9339-47FF-BA04-5404A33EC208}" destId="{63EC3AF6-FE77-4A67-8D14-FECFB1A9DFDF}" srcOrd="1" destOrd="0" presId="urn:microsoft.com/office/officeart/2005/8/layout/balance1"/>
    <dgm:cxn modelId="{A2C91BE1-EE5F-4CEB-A46E-F4B83848403D}" type="presParOf" srcId="{A7B0484F-F167-4C53-A36D-AC86794CA2AA}" destId="{C3CF5773-B16B-491B-B63C-9DF96EB59D86}" srcOrd="2" destOrd="0" presId="urn:microsoft.com/office/officeart/2005/8/layout/balance1"/>
    <dgm:cxn modelId="{4D82AC31-1390-48C7-8933-24C5E33CB30E}" type="presParOf" srcId="{C3CF5773-B16B-491B-B63C-9DF96EB59D86}" destId="{A293F621-ED75-4450-80FF-42D336AE9AD6}" srcOrd="0" destOrd="0" presId="urn:microsoft.com/office/officeart/2005/8/layout/balance1"/>
    <dgm:cxn modelId="{07B282A9-6A96-4F07-8A32-7C5686C3B28E}" type="presParOf" srcId="{C3CF5773-B16B-491B-B63C-9DF96EB59D86}" destId="{E5384B06-FB01-4DE2-A6E8-FC45BA88FA27}" srcOrd="1" destOrd="0" presId="urn:microsoft.com/office/officeart/2005/8/layout/balance1"/>
    <dgm:cxn modelId="{1C3D9B4C-B77D-4BD3-ACCB-107E5F49E601}" type="presParOf" srcId="{C3CF5773-B16B-491B-B63C-9DF96EB59D86}" destId="{66C7C078-BCE4-4B33-BBFE-B7D0A39E59E3}" srcOrd="2" destOrd="0" presId="urn:microsoft.com/office/officeart/2005/8/layout/balance1"/>
    <dgm:cxn modelId="{78DC438C-C994-4523-9C3B-1BD9FB203445}" type="presParOf" srcId="{C3CF5773-B16B-491B-B63C-9DF96EB59D86}" destId="{AD95C2A6-E0ED-4B7C-9828-C6CFA8BD3E0F}" srcOrd="3" destOrd="0" presId="urn:microsoft.com/office/officeart/2005/8/layout/balance1"/>
    <dgm:cxn modelId="{1E9CF2DB-34FA-4AEC-8FA9-C38E987BC04B}" type="presParOf" srcId="{C3CF5773-B16B-491B-B63C-9DF96EB59D86}" destId="{6C539D19-5C4E-44EA-8B97-57989DB1C2A2}" srcOrd="4" destOrd="0" presId="urn:microsoft.com/office/officeart/2005/8/layout/balance1"/>
    <dgm:cxn modelId="{4C1A62FE-327F-417B-9038-124BCDB6188B}" type="presParOf" srcId="{C3CF5773-B16B-491B-B63C-9DF96EB59D86}" destId="{94A454C0-BD65-4C3D-B369-277C7C2D4EEF}" srcOrd="5" destOrd="0" presId="urn:microsoft.com/office/officeart/2005/8/layout/balance1"/>
    <dgm:cxn modelId="{23D9C624-9049-4537-B1AB-EFA37D1FB14E}" type="presParOf" srcId="{C3CF5773-B16B-491B-B63C-9DF96EB59D86}" destId="{03196D32-E038-4E1C-919F-5E6ED90F2031}" srcOrd="6" destOrd="0" presId="urn:microsoft.com/office/officeart/2005/8/layout/balance1"/>
    <dgm:cxn modelId="{05F63D8D-6E4B-4A07-B247-CE55B234BF53}" type="presParOf" srcId="{C3CF5773-B16B-491B-B63C-9DF96EB59D86}" destId="{34ADA2F3-558B-49F0-BD39-6EC7D110AB0E}"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E2E01-7B84-4AF3-A58E-522167589A58}">
      <dsp:nvSpPr>
        <dsp:cNvPr id="0" name=""/>
        <dsp:cNvSpPr/>
      </dsp:nvSpPr>
      <dsp:spPr>
        <a:xfrm>
          <a:off x="2471070" y="579983"/>
          <a:ext cx="3809047" cy="132283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F6153B-789B-41B1-A878-2A085B020E79}">
      <dsp:nvSpPr>
        <dsp:cNvPr id="0" name=""/>
        <dsp:cNvSpPr/>
      </dsp:nvSpPr>
      <dsp:spPr>
        <a:xfrm>
          <a:off x="4012406" y="3819150"/>
          <a:ext cx="738187" cy="472440"/>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FC8CF8-639D-4EFD-AA44-3C3A8AD3D39F}">
      <dsp:nvSpPr>
        <dsp:cNvPr id="0" name=""/>
        <dsp:cNvSpPr/>
      </dsp:nvSpPr>
      <dsp:spPr>
        <a:xfrm>
          <a:off x="3163490" y="4327190"/>
          <a:ext cx="2436018" cy="496407"/>
        </a:xfrm>
        <a:prstGeom prst="rect">
          <a:avLst/>
        </a:prstGeom>
        <a:solidFill>
          <a:srgbClr val="2BA187"/>
        </a:solidFill>
        <a:ln>
          <a:solidFill>
            <a:schemeClr val="accent1">
              <a:shade val="95000"/>
              <a:satMod val="105000"/>
            </a:schemeClr>
          </a:solid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Arial" pitchFamily="34" charset="0"/>
              <a:cs typeface="Arial" pitchFamily="34" charset="0"/>
            </a:rPr>
            <a:t>Expenses of Management</a:t>
          </a:r>
          <a:endParaRPr lang="en-IN" sz="1400" b="1" kern="1200" dirty="0">
            <a:solidFill>
              <a:schemeClr val="bg1"/>
            </a:solidFill>
            <a:latin typeface="Arial" pitchFamily="34" charset="0"/>
            <a:cs typeface="Arial" pitchFamily="34" charset="0"/>
          </a:endParaRPr>
        </a:p>
      </dsp:txBody>
      <dsp:txXfrm>
        <a:off x="3163490" y="4327190"/>
        <a:ext cx="2436018" cy="496407"/>
      </dsp:txXfrm>
    </dsp:sp>
    <dsp:sp modelId="{7636F3A0-E4C2-42AC-93C4-28E3BF50E318}">
      <dsp:nvSpPr>
        <dsp:cNvPr id="0" name=""/>
        <dsp:cNvSpPr/>
      </dsp:nvSpPr>
      <dsp:spPr>
        <a:xfrm>
          <a:off x="3369134" y="1981362"/>
          <a:ext cx="2002340" cy="177363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Operating Expenses</a:t>
          </a:r>
          <a:endParaRPr lang="en-IN" sz="1200" b="1" kern="1200" dirty="0"/>
        </a:p>
      </dsp:txBody>
      <dsp:txXfrm>
        <a:off x="3662370" y="2241105"/>
        <a:ext cx="1415868" cy="1254152"/>
      </dsp:txXfrm>
    </dsp:sp>
    <dsp:sp modelId="{96B3878A-AFC0-4D47-A82C-147D92F0C73A}">
      <dsp:nvSpPr>
        <dsp:cNvPr id="0" name=""/>
        <dsp:cNvSpPr/>
      </dsp:nvSpPr>
      <dsp:spPr>
        <a:xfrm>
          <a:off x="2319258" y="547299"/>
          <a:ext cx="1750558" cy="1667592"/>
        </a:xfrm>
        <a:prstGeom prst="ellipse">
          <a:avLst/>
        </a:prstGeom>
        <a:solidFill>
          <a:srgbClr val="F39D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Commission or other remuneration paid to distributor</a:t>
          </a:r>
          <a:endParaRPr lang="en-IN" sz="1200" b="1" kern="1200" dirty="0"/>
        </a:p>
      </dsp:txBody>
      <dsp:txXfrm>
        <a:off x="2575621" y="791512"/>
        <a:ext cx="1237832" cy="1179166"/>
      </dsp:txXfrm>
    </dsp:sp>
    <dsp:sp modelId="{AF49F302-54A3-4742-822C-16DCC0552057}">
      <dsp:nvSpPr>
        <dsp:cNvPr id="0" name=""/>
        <dsp:cNvSpPr/>
      </dsp:nvSpPr>
      <dsp:spPr>
        <a:xfrm>
          <a:off x="4761613" y="472308"/>
          <a:ext cx="1682128" cy="1710191"/>
        </a:xfrm>
        <a:prstGeom prst="ellipse">
          <a:avLst/>
        </a:prstGeom>
        <a:solidFill>
          <a:srgbClr val="327E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Commission and expenses reimbursed on reinsurance inward</a:t>
          </a:r>
          <a:endParaRPr lang="en-IN" sz="1200" b="1" kern="1200" dirty="0"/>
        </a:p>
      </dsp:txBody>
      <dsp:txXfrm>
        <a:off x="5007955" y="722760"/>
        <a:ext cx="1189444" cy="1209287"/>
      </dsp:txXfrm>
    </dsp:sp>
    <dsp:sp modelId="{E081C85F-9151-4DBB-BAD1-B45BA5AA84B6}">
      <dsp:nvSpPr>
        <dsp:cNvPr id="0" name=""/>
        <dsp:cNvSpPr/>
      </dsp:nvSpPr>
      <dsp:spPr>
        <a:xfrm>
          <a:off x="1709503" y="-163818"/>
          <a:ext cx="5324316" cy="4469882"/>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650A5-5E9C-40D7-8ABD-35C9AB8A2D04}">
      <dsp:nvSpPr>
        <dsp:cNvPr id="0" name=""/>
        <dsp:cNvSpPr/>
      </dsp:nvSpPr>
      <dsp:spPr>
        <a:xfrm>
          <a:off x="0" y="43559"/>
          <a:ext cx="8596952" cy="7300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0" kern="1200" dirty="0" smtClean="0">
              <a:latin typeface="Arial" pitchFamily="34" charset="0"/>
              <a:cs typeface="Arial" pitchFamily="34" charset="0"/>
            </a:rPr>
            <a:t>Setting limits on management expenses at line of business (</a:t>
          </a:r>
          <a:r>
            <a:rPr lang="en-US" sz="1400" b="0" kern="1200" dirty="0" err="1" smtClean="0">
              <a:latin typeface="Arial" pitchFamily="34" charset="0"/>
              <a:cs typeface="Arial" pitchFamily="34" charset="0"/>
            </a:rPr>
            <a:t>LoB</a:t>
          </a:r>
          <a:r>
            <a:rPr lang="en-US" sz="1400" b="0" kern="1200" dirty="0" smtClean="0">
              <a:latin typeface="Arial" pitchFamily="34" charset="0"/>
              <a:cs typeface="Arial" pitchFamily="34" charset="0"/>
            </a:rPr>
            <a:t>) or segment level in addition to only aggregate company level as required by rule 17 D</a:t>
          </a:r>
          <a:endParaRPr lang="en-IN" sz="1400" b="0" kern="1200" dirty="0">
            <a:latin typeface="Arial" pitchFamily="34" charset="0"/>
            <a:cs typeface="Arial" pitchFamily="34" charset="0"/>
          </a:endParaRPr>
        </a:p>
      </dsp:txBody>
      <dsp:txXfrm>
        <a:off x="35640" y="79199"/>
        <a:ext cx="8525672" cy="658800"/>
      </dsp:txXfrm>
    </dsp:sp>
    <dsp:sp modelId="{7BA53681-49EE-41DE-9CC4-FA297C6AB573}">
      <dsp:nvSpPr>
        <dsp:cNvPr id="0" name=""/>
        <dsp:cNvSpPr/>
      </dsp:nvSpPr>
      <dsp:spPr>
        <a:xfrm>
          <a:off x="0" y="885959"/>
          <a:ext cx="8596952" cy="7300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IN" sz="1400" b="0" kern="1200" dirty="0" smtClean="0">
              <a:latin typeface="Arial" pitchFamily="34" charset="0"/>
              <a:cs typeface="Arial" pitchFamily="34" charset="0"/>
            </a:rPr>
            <a:t>Expense limits is similar to those under the 17 D rules, with higher expense allowances for shorter premium payment term products and lower expense limit for longer premium payment term products</a:t>
          </a:r>
          <a:endParaRPr lang="en-IN" sz="1400" b="0" kern="1200" dirty="0">
            <a:latin typeface="Arial" pitchFamily="34" charset="0"/>
            <a:cs typeface="Arial" pitchFamily="34" charset="0"/>
          </a:endParaRPr>
        </a:p>
      </dsp:txBody>
      <dsp:txXfrm>
        <a:off x="35640" y="921599"/>
        <a:ext cx="8525672" cy="658800"/>
      </dsp:txXfrm>
    </dsp:sp>
    <dsp:sp modelId="{F152F1DC-6DD7-4ED5-A34F-DFD66095578D}">
      <dsp:nvSpPr>
        <dsp:cNvPr id="0" name=""/>
        <dsp:cNvSpPr/>
      </dsp:nvSpPr>
      <dsp:spPr>
        <a:xfrm>
          <a:off x="0" y="1728359"/>
          <a:ext cx="8596952" cy="7300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IN" sz="1400" b="0" kern="1200" dirty="0" smtClean="0">
              <a:latin typeface="Arial" pitchFamily="34" charset="0"/>
              <a:cs typeface="Arial" pitchFamily="34" charset="0"/>
            </a:rPr>
            <a:t>Higher accountability on the Board of Directors and Statutory Auditors towards allocation of expenses</a:t>
          </a:r>
          <a:endParaRPr lang="en-IN" sz="1400" b="0" kern="1200" dirty="0">
            <a:latin typeface="Arial" pitchFamily="34" charset="0"/>
            <a:cs typeface="Arial" pitchFamily="34" charset="0"/>
          </a:endParaRPr>
        </a:p>
      </dsp:txBody>
      <dsp:txXfrm>
        <a:off x="35640" y="1763999"/>
        <a:ext cx="8525672" cy="658800"/>
      </dsp:txXfrm>
    </dsp:sp>
    <dsp:sp modelId="{E91D7A81-7E75-43FF-9BB0-2A3DEBD36C9C}">
      <dsp:nvSpPr>
        <dsp:cNvPr id="0" name=""/>
        <dsp:cNvSpPr/>
      </dsp:nvSpPr>
      <dsp:spPr>
        <a:xfrm>
          <a:off x="0" y="2570760"/>
          <a:ext cx="8596952" cy="7300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IN" sz="1400" b="0" kern="1200" dirty="0" smtClean="0">
              <a:latin typeface="Arial" pitchFamily="34" charset="0"/>
              <a:cs typeface="Arial" pitchFamily="34" charset="0"/>
            </a:rPr>
            <a:t>Provision for stricter actions for non-compliance </a:t>
          </a:r>
          <a:endParaRPr lang="en-IN" sz="1400" b="0" kern="1200" dirty="0">
            <a:latin typeface="Arial" pitchFamily="34" charset="0"/>
            <a:cs typeface="Arial" pitchFamily="34" charset="0"/>
          </a:endParaRPr>
        </a:p>
      </dsp:txBody>
      <dsp:txXfrm>
        <a:off x="35640" y="2606400"/>
        <a:ext cx="8525672" cy="658800"/>
      </dsp:txXfrm>
    </dsp:sp>
    <dsp:sp modelId="{76662FA9-E3C4-405F-97CC-5BB33B3FE8B2}">
      <dsp:nvSpPr>
        <dsp:cNvPr id="0" name=""/>
        <dsp:cNvSpPr/>
      </dsp:nvSpPr>
      <dsp:spPr>
        <a:xfrm>
          <a:off x="0" y="3413160"/>
          <a:ext cx="8596952" cy="7300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0" kern="1200" dirty="0" err="1" smtClean="0">
              <a:latin typeface="Arial" pitchFamily="34" charset="0"/>
              <a:cs typeface="Arial" pitchFamily="34" charset="0"/>
            </a:rPr>
            <a:t>EoM</a:t>
          </a:r>
          <a:r>
            <a:rPr lang="en-US" sz="1400" b="0" kern="1200" dirty="0" smtClean="0">
              <a:latin typeface="Arial" pitchFamily="34" charset="0"/>
              <a:cs typeface="Arial" pitchFamily="34" charset="0"/>
            </a:rPr>
            <a:t> limits for pension and annuity business have been reduced with reduction (0.5% as 1.0% earlier) in limit as % of annuity amount</a:t>
          </a:r>
          <a:endParaRPr lang="en-IN" sz="1400" b="0" kern="1200" dirty="0">
            <a:latin typeface="Arial" pitchFamily="34" charset="0"/>
            <a:cs typeface="Arial" pitchFamily="34" charset="0"/>
          </a:endParaRPr>
        </a:p>
      </dsp:txBody>
      <dsp:txXfrm>
        <a:off x="35640" y="3448800"/>
        <a:ext cx="8525672" cy="658800"/>
      </dsp:txXfrm>
    </dsp:sp>
    <dsp:sp modelId="{DAA791CC-9645-4A80-B514-BFDE199D8A46}">
      <dsp:nvSpPr>
        <dsp:cNvPr id="0" name=""/>
        <dsp:cNvSpPr/>
      </dsp:nvSpPr>
      <dsp:spPr>
        <a:xfrm>
          <a:off x="0" y="4255560"/>
          <a:ext cx="8596952" cy="7300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0" kern="1200" dirty="0" smtClean="0">
              <a:latin typeface="Arial" pitchFamily="34" charset="0"/>
              <a:cs typeface="Arial" pitchFamily="34" charset="0"/>
            </a:rPr>
            <a:t>Separate higher limits introduced for pure risk policies</a:t>
          </a:r>
          <a:endParaRPr lang="en-IN" sz="1400" b="0" kern="1200" dirty="0">
            <a:latin typeface="Arial" pitchFamily="34" charset="0"/>
            <a:cs typeface="Arial" pitchFamily="34" charset="0"/>
          </a:endParaRPr>
        </a:p>
      </dsp:txBody>
      <dsp:txXfrm>
        <a:off x="35640" y="4291200"/>
        <a:ext cx="8525672" cy="658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18E16-A5B4-4AAD-B0CD-314E4F6ABE5F}">
      <dsp:nvSpPr>
        <dsp:cNvPr id="0" name=""/>
        <dsp:cNvSpPr/>
      </dsp:nvSpPr>
      <dsp:spPr>
        <a:xfrm>
          <a:off x="574039" y="0"/>
          <a:ext cx="1463040" cy="812800"/>
        </a:xfrm>
        <a:prstGeom prst="roundRect">
          <a:avLst>
            <a:gd name="adj" fmla="val 10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IN" sz="2200" kern="1200" dirty="0" smtClean="0">
              <a:latin typeface="Arial" pitchFamily="34" charset="0"/>
              <a:cs typeface="Arial" pitchFamily="34" charset="0"/>
            </a:rPr>
            <a:t>Individual Pension</a:t>
          </a:r>
          <a:endParaRPr lang="en-IN" sz="2200" kern="1200" dirty="0">
            <a:latin typeface="Arial" pitchFamily="34" charset="0"/>
            <a:cs typeface="Arial" pitchFamily="34" charset="0"/>
          </a:endParaRPr>
        </a:p>
      </dsp:txBody>
      <dsp:txXfrm>
        <a:off x="597845" y="23806"/>
        <a:ext cx="1415428" cy="765188"/>
      </dsp:txXfrm>
    </dsp:sp>
    <dsp:sp modelId="{63EC3AF6-FE77-4A67-8D14-FECFB1A9DFDF}">
      <dsp:nvSpPr>
        <dsp:cNvPr id="0" name=""/>
        <dsp:cNvSpPr/>
      </dsp:nvSpPr>
      <dsp:spPr>
        <a:xfrm>
          <a:off x="2687320" y="0"/>
          <a:ext cx="1463040" cy="812800"/>
        </a:xfrm>
        <a:prstGeom prst="roundRect">
          <a:avLst>
            <a:gd name="adj" fmla="val 10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IN" sz="2200" kern="1200" dirty="0" smtClean="0">
              <a:latin typeface="Arial" pitchFamily="34" charset="0"/>
              <a:cs typeface="Arial" pitchFamily="34" charset="0"/>
            </a:rPr>
            <a:t>Individual Life</a:t>
          </a:r>
          <a:endParaRPr lang="en-IN" sz="2200" kern="1200" dirty="0">
            <a:latin typeface="Arial" pitchFamily="34" charset="0"/>
            <a:cs typeface="Arial" pitchFamily="34" charset="0"/>
          </a:endParaRPr>
        </a:p>
      </dsp:txBody>
      <dsp:txXfrm>
        <a:off x="2711126" y="23806"/>
        <a:ext cx="1415428" cy="765188"/>
      </dsp:txXfrm>
    </dsp:sp>
    <dsp:sp modelId="{E5384B06-FB01-4DE2-A6E8-FC45BA88FA27}">
      <dsp:nvSpPr>
        <dsp:cNvPr id="0" name=""/>
        <dsp:cNvSpPr/>
      </dsp:nvSpPr>
      <dsp:spPr>
        <a:xfrm>
          <a:off x="2057399" y="3454400"/>
          <a:ext cx="609600" cy="609600"/>
        </a:xfrm>
        <a:prstGeom prst="triangle">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6C7C078-BCE4-4B33-BBFE-B7D0A39E59E3}">
      <dsp:nvSpPr>
        <dsp:cNvPr id="0" name=""/>
        <dsp:cNvSpPr/>
      </dsp:nvSpPr>
      <dsp:spPr>
        <a:xfrm rot="240000">
          <a:off x="532841" y="3193179"/>
          <a:ext cx="3658717" cy="255842"/>
        </a:xfrm>
        <a:prstGeom prst="rect">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D95C2A6-E0ED-4B7C-9828-C6CFA8BD3E0F}">
      <dsp:nvSpPr>
        <dsp:cNvPr id="0" name=""/>
        <dsp:cNvSpPr/>
      </dsp:nvSpPr>
      <dsp:spPr>
        <a:xfrm rot="240000">
          <a:off x="2729583" y="2553510"/>
          <a:ext cx="1459793" cy="680114"/>
        </a:xfrm>
        <a:prstGeom prst="round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IN" sz="1300" kern="1200" dirty="0" smtClean="0">
              <a:latin typeface="Arial" pitchFamily="34" charset="0"/>
              <a:cs typeface="Arial" pitchFamily="34" charset="0"/>
            </a:rPr>
            <a:t>FY commission = 35%</a:t>
          </a:r>
          <a:endParaRPr lang="en-IN" sz="1300" kern="1200" dirty="0">
            <a:latin typeface="Arial" pitchFamily="34" charset="0"/>
            <a:cs typeface="Arial" pitchFamily="34" charset="0"/>
          </a:endParaRPr>
        </a:p>
      </dsp:txBody>
      <dsp:txXfrm>
        <a:off x="2762783" y="2586710"/>
        <a:ext cx="1393393" cy="613714"/>
      </dsp:txXfrm>
    </dsp:sp>
    <dsp:sp modelId="{6C539D19-5C4E-44EA-8B97-57989DB1C2A2}">
      <dsp:nvSpPr>
        <dsp:cNvPr id="0" name=""/>
        <dsp:cNvSpPr/>
      </dsp:nvSpPr>
      <dsp:spPr>
        <a:xfrm rot="240000">
          <a:off x="2782415" y="1821990"/>
          <a:ext cx="1459793" cy="680114"/>
        </a:xfrm>
        <a:prstGeom prst="roundRect">
          <a:avLst/>
        </a:prstGeom>
        <a:gradFill rotWithShape="0">
          <a:gsLst>
            <a:gs pos="0">
              <a:schemeClr val="accent2">
                <a:shade val="50000"/>
                <a:hueOff val="-16594"/>
                <a:satOff val="-3364"/>
                <a:lumOff val="18500"/>
                <a:alphaOff val="0"/>
                <a:shade val="51000"/>
                <a:satMod val="130000"/>
              </a:schemeClr>
            </a:gs>
            <a:gs pos="80000">
              <a:schemeClr val="accent2">
                <a:shade val="50000"/>
                <a:hueOff val="-16594"/>
                <a:satOff val="-3364"/>
                <a:lumOff val="18500"/>
                <a:alphaOff val="0"/>
                <a:shade val="93000"/>
                <a:satMod val="130000"/>
              </a:schemeClr>
            </a:gs>
            <a:gs pos="100000">
              <a:schemeClr val="accent2">
                <a:shade val="50000"/>
                <a:hueOff val="-16594"/>
                <a:satOff val="-3364"/>
                <a:lumOff val="185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IN" sz="1300" kern="1200" dirty="0" smtClean="0">
              <a:latin typeface="Arial" pitchFamily="34" charset="0"/>
              <a:cs typeface="Arial" pitchFamily="34" charset="0"/>
            </a:rPr>
            <a:t>Expense allowance = 45%</a:t>
          </a:r>
          <a:endParaRPr lang="en-IN" sz="1300" kern="1200" dirty="0">
            <a:latin typeface="Arial" pitchFamily="34" charset="0"/>
            <a:cs typeface="Arial" pitchFamily="34" charset="0"/>
          </a:endParaRPr>
        </a:p>
      </dsp:txBody>
      <dsp:txXfrm>
        <a:off x="2815615" y="1855190"/>
        <a:ext cx="1393393" cy="613714"/>
      </dsp:txXfrm>
    </dsp:sp>
    <dsp:sp modelId="{94A454C0-BD65-4C3D-B369-277C7C2D4EEF}">
      <dsp:nvSpPr>
        <dsp:cNvPr id="0" name=""/>
        <dsp:cNvSpPr/>
      </dsp:nvSpPr>
      <dsp:spPr>
        <a:xfrm rot="240000">
          <a:off x="2835247" y="1106726"/>
          <a:ext cx="1459793" cy="680114"/>
        </a:xfrm>
        <a:prstGeom prst="roundRect">
          <a:avLst/>
        </a:prstGeom>
        <a:gradFill rotWithShape="0">
          <a:gsLst>
            <a:gs pos="0">
              <a:schemeClr val="accent2">
                <a:shade val="50000"/>
                <a:hueOff val="-33187"/>
                <a:satOff val="-6727"/>
                <a:lumOff val="37001"/>
                <a:alphaOff val="0"/>
                <a:shade val="51000"/>
                <a:satMod val="130000"/>
              </a:schemeClr>
            </a:gs>
            <a:gs pos="80000">
              <a:schemeClr val="accent2">
                <a:shade val="50000"/>
                <a:hueOff val="-33187"/>
                <a:satOff val="-6727"/>
                <a:lumOff val="37001"/>
                <a:alphaOff val="0"/>
                <a:shade val="93000"/>
                <a:satMod val="130000"/>
              </a:schemeClr>
            </a:gs>
            <a:gs pos="100000">
              <a:schemeClr val="accent2">
                <a:shade val="50000"/>
                <a:hueOff val="-33187"/>
                <a:satOff val="-6727"/>
                <a:lumOff val="37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IN" sz="1300" kern="1200" dirty="0" smtClean="0">
              <a:latin typeface="Arial" pitchFamily="34" charset="0"/>
              <a:cs typeface="Arial" pitchFamily="34" charset="0"/>
            </a:rPr>
            <a:t>Advantage of 70%</a:t>
          </a:r>
          <a:endParaRPr lang="en-IN" sz="1300" kern="1200" dirty="0">
            <a:latin typeface="Arial" pitchFamily="34" charset="0"/>
            <a:cs typeface="Arial" pitchFamily="34" charset="0"/>
          </a:endParaRPr>
        </a:p>
      </dsp:txBody>
      <dsp:txXfrm>
        <a:off x="2868447" y="1139926"/>
        <a:ext cx="1393393" cy="613714"/>
      </dsp:txXfrm>
    </dsp:sp>
    <dsp:sp modelId="{03196D32-E038-4E1C-919F-5E6ED90F2031}">
      <dsp:nvSpPr>
        <dsp:cNvPr id="0" name=""/>
        <dsp:cNvSpPr/>
      </dsp:nvSpPr>
      <dsp:spPr>
        <a:xfrm rot="240000">
          <a:off x="636623" y="2407206"/>
          <a:ext cx="1459793" cy="680114"/>
        </a:xfrm>
        <a:prstGeom prst="roundRect">
          <a:avLst/>
        </a:prstGeom>
        <a:gradFill rotWithShape="0">
          <a:gsLst>
            <a:gs pos="0">
              <a:schemeClr val="accent2">
                <a:shade val="50000"/>
                <a:hueOff val="-33187"/>
                <a:satOff val="-6727"/>
                <a:lumOff val="37001"/>
                <a:alphaOff val="0"/>
                <a:shade val="51000"/>
                <a:satMod val="130000"/>
              </a:schemeClr>
            </a:gs>
            <a:gs pos="80000">
              <a:schemeClr val="accent2">
                <a:shade val="50000"/>
                <a:hueOff val="-33187"/>
                <a:satOff val="-6727"/>
                <a:lumOff val="37001"/>
                <a:alphaOff val="0"/>
                <a:shade val="93000"/>
                <a:satMod val="130000"/>
              </a:schemeClr>
            </a:gs>
            <a:gs pos="100000">
              <a:schemeClr val="accent2">
                <a:shade val="50000"/>
                <a:hueOff val="-33187"/>
                <a:satOff val="-6727"/>
                <a:lumOff val="37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IN" sz="1300" kern="1200" dirty="0" smtClean="0">
              <a:latin typeface="Arial" pitchFamily="34" charset="0"/>
              <a:cs typeface="Arial" pitchFamily="34" charset="0"/>
            </a:rPr>
            <a:t>FY commission = 7.5%</a:t>
          </a:r>
          <a:endParaRPr lang="en-IN" sz="1300" kern="1200" dirty="0">
            <a:latin typeface="Arial" pitchFamily="34" charset="0"/>
            <a:cs typeface="Arial" pitchFamily="34" charset="0"/>
          </a:endParaRPr>
        </a:p>
      </dsp:txBody>
      <dsp:txXfrm>
        <a:off x="669823" y="2440406"/>
        <a:ext cx="1393393" cy="613714"/>
      </dsp:txXfrm>
    </dsp:sp>
    <dsp:sp modelId="{34ADA2F3-558B-49F0-BD39-6EC7D110AB0E}">
      <dsp:nvSpPr>
        <dsp:cNvPr id="0" name=""/>
        <dsp:cNvSpPr/>
      </dsp:nvSpPr>
      <dsp:spPr>
        <a:xfrm rot="240000">
          <a:off x="689455" y="1675686"/>
          <a:ext cx="1459793" cy="680114"/>
        </a:xfrm>
        <a:prstGeom prst="roundRect">
          <a:avLst/>
        </a:prstGeom>
        <a:gradFill rotWithShape="0">
          <a:gsLst>
            <a:gs pos="0">
              <a:schemeClr val="accent2">
                <a:shade val="50000"/>
                <a:hueOff val="-16594"/>
                <a:satOff val="-3364"/>
                <a:lumOff val="18500"/>
                <a:alphaOff val="0"/>
                <a:shade val="51000"/>
                <a:satMod val="130000"/>
              </a:schemeClr>
            </a:gs>
            <a:gs pos="80000">
              <a:schemeClr val="accent2">
                <a:shade val="50000"/>
                <a:hueOff val="-16594"/>
                <a:satOff val="-3364"/>
                <a:lumOff val="18500"/>
                <a:alphaOff val="0"/>
                <a:shade val="93000"/>
                <a:satMod val="130000"/>
              </a:schemeClr>
            </a:gs>
            <a:gs pos="100000">
              <a:schemeClr val="accent2">
                <a:shade val="50000"/>
                <a:hueOff val="-16594"/>
                <a:satOff val="-3364"/>
                <a:lumOff val="185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IN" sz="1300" kern="1200" dirty="0" smtClean="0">
              <a:latin typeface="Arial" pitchFamily="34" charset="0"/>
              <a:cs typeface="Arial" pitchFamily="34" charset="0"/>
            </a:rPr>
            <a:t>Expense allowance = 2.5%</a:t>
          </a:r>
          <a:endParaRPr lang="en-IN" sz="1300" kern="1200" dirty="0">
            <a:latin typeface="Arial" pitchFamily="34" charset="0"/>
            <a:cs typeface="Arial" pitchFamily="34" charset="0"/>
          </a:endParaRPr>
        </a:p>
      </dsp:txBody>
      <dsp:txXfrm>
        <a:off x="722655" y="1708886"/>
        <a:ext cx="1393393" cy="613714"/>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0.59382</cdr:x>
      <cdr:y>0.36577</cdr:y>
    </cdr:from>
    <cdr:to>
      <cdr:x>0.64207</cdr:x>
      <cdr:y>0.66999</cdr:y>
    </cdr:to>
    <cdr:sp macro="" textlink="">
      <cdr:nvSpPr>
        <cdr:cNvPr id="2" name="TextBox 1"/>
        <cdr:cNvSpPr txBox="1"/>
      </cdr:nvSpPr>
      <cdr:spPr>
        <a:xfrm xmlns:a="http://schemas.openxmlformats.org/drawingml/2006/main" rot="3085620">
          <a:off x="2386955" y="1857289"/>
          <a:ext cx="1159078" cy="23162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b="1" dirty="0">
              <a:solidFill>
                <a:schemeClr val="tx1"/>
              </a:solidFill>
            </a:rPr>
            <a:t>Yr</a:t>
          </a:r>
          <a:r>
            <a:rPr lang="en-US" sz="1100" b="1" baseline="0" dirty="0">
              <a:solidFill>
                <a:schemeClr val="tx1"/>
              </a:solidFill>
            </a:rPr>
            <a:t> </a:t>
          </a:r>
          <a:r>
            <a:rPr lang="en-US" sz="1100" b="1" dirty="0">
              <a:solidFill>
                <a:schemeClr val="tx1"/>
              </a:solidFill>
            </a:rPr>
            <a:t>2001</a:t>
          </a:r>
        </a:p>
      </cdr:txBody>
    </cdr:sp>
  </cdr:relSizeAnchor>
  <cdr:relSizeAnchor xmlns:cdr="http://schemas.openxmlformats.org/drawingml/2006/chartDrawing">
    <cdr:from>
      <cdr:x>0.46595</cdr:x>
      <cdr:y>0.33852</cdr:y>
    </cdr:from>
    <cdr:to>
      <cdr:x>0.64565</cdr:x>
      <cdr:y>0.42021</cdr:y>
    </cdr:to>
    <cdr:sp macro="" textlink="">
      <cdr:nvSpPr>
        <cdr:cNvPr id="3" name="TextBox 1"/>
        <cdr:cNvSpPr txBox="1"/>
      </cdr:nvSpPr>
      <cdr:spPr>
        <a:xfrm xmlns:a="http://schemas.openxmlformats.org/drawingml/2006/main" rot="1285236">
          <a:off x="2236840" y="1289778"/>
          <a:ext cx="862667" cy="3112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chemeClr val="tx1"/>
              </a:solidFill>
            </a:rPr>
            <a:t>Yr</a:t>
          </a:r>
          <a:r>
            <a:rPr lang="en-US" sz="1100" b="1" baseline="0" dirty="0">
              <a:solidFill>
                <a:schemeClr val="tx1"/>
              </a:solidFill>
            </a:rPr>
            <a:t> </a:t>
          </a:r>
          <a:r>
            <a:rPr lang="en-US" sz="1100" b="1" dirty="0">
              <a:solidFill>
                <a:schemeClr val="tx1"/>
              </a:solidFill>
            </a:rPr>
            <a:t>2011</a:t>
          </a:r>
        </a:p>
      </cdr:txBody>
    </cdr:sp>
  </cdr:relSizeAnchor>
  <cdr:relSizeAnchor xmlns:cdr="http://schemas.openxmlformats.org/drawingml/2006/chartDrawing">
    <cdr:from>
      <cdr:x>0.4977</cdr:x>
      <cdr:y>0.27853</cdr:y>
    </cdr:from>
    <cdr:to>
      <cdr:x>0.67741</cdr:x>
      <cdr:y>0.36022</cdr:y>
    </cdr:to>
    <cdr:sp macro="" textlink="">
      <cdr:nvSpPr>
        <cdr:cNvPr id="4" name="TextBox 1"/>
        <cdr:cNvSpPr txBox="1"/>
      </cdr:nvSpPr>
      <cdr:spPr>
        <a:xfrm xmlns:a="http://schemas.openxmlformats.org/drawingml/2006/main" rot="1285236">
          <a:off x="2389237" y="1061188"/>
          <a:ext cx="862716" cy="3112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chemeClr val="tx1"/>
              </a:solidFill>
            </a:rPr>
            <a:t>Yr</a:t>
          </a:r>
          <a:r>
            <a:rPr lang="en-US" sz="1100" b="1" baseline="0" dirty="0">
              <a:solidFill>
                <a:schemeClr val="tx1"/>
              </a:solidFill>
            </a:rPr>
            <a:t> </a:t>
          </a:r>
          <a:r>
            <a:rPr lang="en-US" sz="1100" b="1" dirty="0">
              <a:solidFill>
                <a:schemeClr val="tx1"/>
              </a:solidFill>
            </a:rPr>
            <a:t>2050</a:t>
          </a:r>
        </a:p>
      </cdr:txBody>
    </cdr:sp>
  </cdr:relSizeAnchor>
  <cdr:relSizeAnchor xmlns:cdr="http://schemas.openxmlformats.org/drawingml/2006/chartDrawing">
    <cdr:from>
      <cdr:x>0.65731</cdr:x>
      <cdr:y>0.32576</cdr:y>
    </cdr:from>
    <cdr:to>
      <cdr:x>0.70556</cdr:x>
      <cdr:y>0.62999</cdr:y>
    </cdr:to>
    <cdr:sp macro="" textlink="">
      <cdr:nvSpPr>
        <cdr:cNvPr id="5" name="TextBox 1"/>
        <cdr:cNvSpPr txBox="1"/>
      </cdr:nvSpPr>
      <cdr:spPr>
        <a:xfrm xmlns:a="http://schemas.openxmlformats.org/drawingml/2006/main" rot="3085620">
          <a:off x="2691749" y="1704904"/>
          <a:ext cx="1159117" cy="2316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chemeClr val="tx1"/>
              </a:solidFill>
            </a:rPr>
            <a:t>Yr</a:t>
          </a:r>
          <a:r>
            <a:rPr lang="en-US" sz="1100" b="1" baseline="0" dirty="0">
              <a:solidFill>
                <a:schemeClr val="tx1"/>
              </a:solidFill>
            </a:rPr>
            <a:t> </a:t>
          </a:r>
          <a:r>
            <a:rPr lang="en-US" sz="1100" b="1" dirty="0">
              <a:solidFill>
                <a:schemeClr val="tx1"/>
              </a:solidFill>
            </a:rPr>
            <a:t>2021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9115" cy="511810"/>
          </a:xfrm>
          <a:prstGeom prst="rect">
            <a:avLst/>
          </a:prstGeom>
        </p:spPr>
        <p:txBody>
          <a:bodyPr vert="horz" lIns="99094" tIns="49547" rIns="99094" bIns="49547" rtlCol="0"/>
          <a:lstStyle>
            <a:lvl1pPr algn="l">
              <a:defRPr sz="1300"/>
            </a:lvl1pPr>
          </a:lstStyle>
          <a:p>
            <a:endParaRPr lang="en-US"/>
          </a:p>
        </p:txBody>
      </p:sp>
      <p:sp>
        <p:nvSpPr>
          <p:cNvPr id="3" name="Date Placeholder 2"/>
          <p:cNvSpPr>
            <a:spLocks noGrp="1"/>
          </p:cNvSpPr>
          <p:nvPr>
            <p:ph type="dt" idx="1"/>
          </p:nvPr>
        </p:nvSpPr>
        <p:spPr>
          <a:xfrm>
            <a:off x="4024891" y="0"/>
            <a:ext cx="3079115" cy="511810"/>
          </a:xfrm>
          <a:prstGeom prst="rect">
            <a:avLst/>
          </a:prstGeom>
        </p:spPr>
        <p:txBody>
          <a:bodyPr vert="horz" lIns="99094" tIns="49547" rIns="99094" bIns="49547" rtlCol="0"/>
          <a:lstStyle>
            <a:lvl1pPr algn="r">
              <a:defRPr sz="1300"/>
            </a:lvl1pPr>
          </a:lstStyle>
          <a:p>
            <a:fld id="{D9D32B5A-112C-4AE6-875C-0ED6994DC26A}" type="datetimeFigureOut">
              <a:rPr lang="en-US" smtClean="0"/>
              <a:pPr/>
              <a:t>6/9/2016</a:t>
            </a:fld>
            <a:endParaRPr lang="en-US"/>
          </a:p>
        </p:txBody>
      </p:sp>
      <p:sp>
        <p:nvSpPr>
          <p:cNvPr id="4" name="Slide Image Placeholder 3"/>
          <p:cNvSpPr>
            <a:spLocks noGrp="1" noRot="1" noChangeAspect="1"/>
          </p:cNvSpPr>
          <p:nvPr>
            <p:ph type="sldImg" idx="2"/>
          </p:nvPr>
        </p:nvSpPr>
        <p:spPr>
          <a:xfrm>
            <a:off x="993775" y="768350"/>
            <a:ext cx="5118100" cy="3838575"/>
          </a:xfrm>
          <a:prstGeom prst="rect">
            <a:avLst/>
          </a:prstGeom>
          <a:noFill/>
          <a:ln w="12700">
            <a:solidFill>
              <a:prstClr val="black"/>
            </a:solidFill>
          </a:ln>
        </p:spPr>
        <p:txBody>
          <a:bodyPr vert="horz" lIns="99094" tIns="49547" rIns="99094" bIns="49547" rtlCol="0" anchor="ctr"/>
          <a:lstStyle/>
          <a:p>
            <a:endParaRPr lang="en-US"/>
          </a:p>
        </p:txBody>
      </p:sp>
      <p:sp>
        <p:nvSpPr>
          <p:cNvPr id="5" name="Notes Placeholder 4"/>
          <p:cNvSpPr>
            <a:spLocks noGrp="1"/>
          </p:cNvSpPr>
          <p:nvPr>
            <p:ph type="body" sz="quarter" idx="3"/>
          </p:nvPr>
        </p:nvSpPr>
        <p:spPr>
          <a:xfrm>
            <a:off x="710565" y="4862195"/>
            <a:ext cx="5684520" cy="4606290"/>
          </a:xfrm>
          <a:prstGeom prst="rect">
            <a:avLst/>
          </a:prstGeom>
        </p:spPr>
        <p:txBody>
          <a:bodyPr vert="horz" lIns="99094" tIns="49547" rIns="99094" bIns="4954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2613"/>
            <a:ext cx="3079115" cy="511810"/>
          </a:xfrm>
          <a:prstGeom prst="rect">
            <a:avLst/>
          </a:prstGeom>
        </p:spPr>
        <p:txBody>
          <a:bodyPr vert="horz" lIns="99094" tIns="49547" rIns="99094" bIns="49547" rtlCol="0" anchor="b"/>
          <a:lstStyle>
            <a:lvl1pPr algn="l">
              <a:defRPr sz="1300"/>
            </a:lvl1pPr>
          </a:lstStyle>
          <a:p>
            <a:endParaRPr lang="en-US"/>
          </a:p>
        </p:txBody>
      </p:sp>
      <p:sp>
        <p:nvSpPr>
          <p:cNvPr id="7" name="Slide Number Placeholder 6"/>
          <p:cNvSpPr>
            <a:spLocks noGrp="1"/>
          </p:cNvSpPr>
          <p:nvPr>
            <p:ph type="sldNum" sz="quarter" idx="5"/>
          </p:nvPr>
        </p:nvSpPr>
        <p:spPr>
          <a:xfrm>
            <a:off x="4024891" y="9722613"/>
            <a:ext cx="3079115" cy="511810"/>
          </a:xfrm>
          <a:prstGeom prst="rect">
            <a:avLst/>
          </a:prstGeom>
        </p:spPr>
        <p:txBody>
          <a:bodyPr vert="horz" lIns="99094" tIns="49547" rIns="99094" bIns="49547" rtlCol="0" anchor="b"/>
          <a:lstStyle>
            <a:lvl1pPr algn="r">
              <a:defRPr sz="1300"/>
            </a:lvl1pPr>
          </a:lstStyle>
          <a:p>
            <a:fld id="{6963E7AC-6455-4A0F-B654-220C7D7B7B8D}" type="slidenum">
              <a:rPr lang="en-US" smtClean="0"/>
              <a:pPr/>
              <a:t>‹#›</a:t>
            </a:fld>
            <a:endParaRPr lang="en-US"/>
          </a:p>
        </p:txBody>
      </p:sp>
    </p:spTree>
    <p:extLst>
      <p:ext uri="{BB962C8B-B14F-4D97-AF65-F5344CB8AC3E}">
        <p14:creationId xmlns:p14="http://schemas.microsoft.com/office/powerpoint/2010/main" val="3366818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25</a:t>
            </a:fld>
            <a:endParaRPr lang="en-US"/>
          </a:p>
        </p:txBody>
      </p:sp>
    </p:spTree>
    <p:extLst>
      <p:ext uri="{BB962C8B-B14F-4D97-AF65-F5344CB8AC3E}">
        <p14:creationId xmlns:p14="http://schemas.microsoft.com/office/powerpoint/2010/main" val="3688939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Suggesting that expenses are almost similar in both types</a:t>
            </a:r>
            <a:r>
              <a:rPr lang="en-IN" baseline="0" dirty="0" smtClean="0"/>
              <a:t> of contracts, yet so much differentiation in expense limits</a:t>
            </a:r>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28 July, 2011</a:t>
            </a:r>
            <a:endParaRPr lang="en-US"/>
          </a:p>
        </p:txBody>
      </p:sp>
      <p:sp>
        <p:nvSpPr>
          <p:cNvPr id="5" name="Footer Placeholder 4"/>
          <p:cNvSpPr>
            <a:spLocks noGrp="1"/>
          </p:cNvSpPr>
          <p:nvPr>
            <p:ph type="ftr" sz="quarter" idx="11"/>
          </p:nvPr>
        </p:nvSpPr>
        <p:spPr/>
        <p:txBody>
          <a:bodyPr/>
          <a:lstStyle/>
          <a:p>
            <a:r>
              <a:rPr lang="en-US" smtClean="0"/>
              <a:t>www.actuariesindia.org</a:t>
            </a:r>
            <a:endParaRPr lang="en-US"/>
          </a:p>
        </p:txBody>
      </p:sp>
      <p:sp>
        <p:nvSpPr>
          <p:cNvPr id="6" name="Slide Number Placeholder 5"/>
          <p:cNvSpPr>
            <a:spLocks noGrp="1"/>
          </p:cNvSpPr>
          <p:nvPr>
            <p:ph type="sldNum" sz="quarter" idx="12"/>
          </p:nvPr>
        </p:nvSpPr>
        <p:spPr/>
        <p:txBody>
          <a:bodyPr/>
          <a:lstStyle/>
          <a:p>
            <a:fld id="{1A13C416-6B76-4DFF-BC13-59A396451C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28 July, 2011</a:t>
            </a:r>
            <a:endParaRPr lang="en-US"/>
          </a:p>
        </p:txBody>
      </p:sp>
      <p:sp>
        <p:nvSpPr>
          <p:cNvPr id="5" name="Footer Placeholder 4"/>
          <p:cNvSpPr>
            <a:spLocks noGrp="1"/>
          </p:cNvSpPr>
          <p:nvPr>
            <p:ph type="ftr" sz="quarter" idx="11"/>
          </p:nvPr>
        </p:nvSpPr>
        <p:spPr/>
        <p:txBody>
          <a:bodyPr/>
          <a:lstStyle/>
          <a:p>
            <a:r>
              <a:rPr lang="en-US" smtClean="0"/>
              <a:t>www.actuariesindia.org</a:t>
            </a:r>
            <a:endParaRPr lang="en-US"/>
          </a:p>
        </p:txBody>
      </p:sp>
      <p:sp>
        <p:nvSpPr>
          <p:cNvPr id="6" name="Slide Number Placeholder 5"/>
          <p:cNvSpPr>
            <a:spLocks noGrp="1"/>
          </p:cNvSpPr>
          <p:nvPr>
            <p:ph type="sldNum" sz="quarter" idx="12"/>
          </p:nvPr>
        </p:nvSpPr>
        <p:spPr/>
        <p:txBody>
          <a:bodyPr/>
          <a:lstStyle/>
          <a:p>
            <a:fld id="{1A13C416-6B76-4DFF-BC13-59A396451C7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28 July, 2011</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www.actuariesindia.org</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79DE1F-5E27-4B45-9D15-005F28CE4332}" type="slidenum">
              <a:rPr lang="en-GB"/>
              <a:pPr>
                <a:defRPr/>
              </a:pPr>
              <a:t>‹#›</a:t>
            </a:fld>
            <a:endParaRPr lang="en-GB"/>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28 July, 2011</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www.actuariesindia.org</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321966-726A-4E9E-9E02-D49DCD2200A8}" type="slidenum">
              <a:rPr lang="en-GB"/>
              <a:pPr>
                <a:defRPr/>
              </a:pPr>
              <a:t>‹#›</a:t>
            </a:fld>
            <a:endParaRPr lang="en-GB"/>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28 July, 2011</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www.actuariesindia.org</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FA6E245-2043-4183-82FC-0A7BD6A0EBFD}" type="slidenum">
              <a:rPr lang="en-GB"/>
              <a:pPr>
                <a:defRPr/>
              </a:pPr>
              <a:t>‹#›</a:t>
            </a:fld>
            <a:endParaRPr lang="en-GB"/>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ln/>
        </p:spPr>
        <p:txBody>
          <a:bodyPr/>
          <a:lstStyle>
            <a:lvl1pPr>
              <a:defRPr/>
            </a:lvl1pPr>
          </a:lstStyle>
          <a:p>
            <a:pPr>
              <a:defRPr/>
            </a:pPr>
            <a:r>
              <a:rPr lang="en-US" dirty="0" smtClean="0"/>
              <a:t>Date</a:t>
            </a: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smtClean="0"/>
              <a:t>www.actuariesindia.org</a:t>
            </a: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3A73AEE-D506-4373-89E6-5210E2A754A0}" type="slidenum">
              <a:rPr lang="en-GB"/>
              <a:pPr>
                <a:defRPr/>
              </a:pPr>
              <a:t>‹#›</a:t>
            </a:fld>
            <a:endParaRPr lang="en-GB" dirty="0"/>
          </a:p>
        </p:txBody>
      </p:sp>
      <p:grpSp>
        <p:nvGrpSpPr>
          <p:cNvPr id="8" name="Group 10"/>
          <p:cNvGrpSpPr/>
          <p:nvPr userDrawn="1"/>
        </p:nvGrpSpPr>
        <p:grpSpPr>
          <a:xfrm>
            <a:off x="269528" y="228600"/>
            <a:ext cx="8874472" cy="1284827"/>
            <a:chOff x="269528" y="5496973"/>
            <a:chExt cx="8874472" cy="1284827"/>
          </a:xfrm>
        </p:grpSpPr>
        <p:pic>
          <p:nvPicPr>
            <p:cNvPr id="9" name="Picture 2"/>
            <p:cNvPicPr>
              <a:picLocks noChangeAspect="1" noChangeArrowheads="1"/>
            </p:cNvPicPr>
            <p:nvPr/>
          </p:nvPicPr>
          <p:blipFill>
            <a:blip r:embed="rId2" cstate="print"/>
            <a:srcRect/>
            <a:stretch>
              <a:fillRect/>
            </a:stretch>
          </p:blipFill>
          <p:spPr bwMode="auto">
            <a:xfrm>
              <a:off x="269528" y="5496973"/>
              <a:ext cx="1483072" cy="1284827"/>
            </a:xfrm>
            <a:prstGeom prst="rect">
              <a:avLst/>
            </a:prstGeom>
            <a:noFill/>
            <a:ln w="9525">
              <a:noFill/>
              <a:miter lim="800000"/>
              <a:headEnd/>
              <a:tailEnd/>
            </a:ln>
          </p:spPr>
        </p:pic>
        <p:sp>
          <p:nvSpPr>
            <p:cNvPr id="10"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1F497D"/>
                  </a:solidFill>
                  <a:effectLst/>
                  <a:latin typeface="Bahamas" pitchFamily="34" charset="0"/>
                  <a:cs typeface="Times New Roman" pitchFamily="18" charset="0"/>
                </a:rPr>
                <a:t>Institute of Actuaries of India</a:t>
              </a:r>
              <a:endParaRPr kumimoji="0" lang="en-US" sz="4000" b="1" i="0" u="none" strike="noStrike" cap="none" normalizeH="0" baseline="0" dirty="0" smtClean="0">
                <a:ln>
                  <a:noFill/>
                </a:ln>
                <a:solidFill>
                  <a:schemeClr val="tx1"/>
                </a:solidFill>
                <a:effectLst/>
                <a:latin typeface="Bahamas" pitchFamily="34" charset="0"/>
                <a:cs typeface="Times New Roman" pitchFamily="18" charset="0"/>
              </a:endParaRPr>
            </a:p>
          </p:txBody>
        </p:sp>
      </p:grpSp>
      <p:sp>
        <p:nvSpPr>
          <p:cNvPr id="11" name="Rectangle 10"/>
          <p:cNvSpPr/>
          <p:nvPr userDrawn="1"/>
        </p:nvSpPr>
        <p:spPr>
          <a:xfrm>
            <a:off x="0" y="2743200"/>
            <a:ext cx="9144000" cy="830997"/>
          </a:xfrm>
          <a:prstGeom prst="rect">
            <a:avLst/>
          </a:prstGeom>
        </p:spPr>
        <p:txBody>
          <a:bodyPr wrap="square">
            <a:spAutoFit/>
          </a:bodyPr>
          <a:lstStyle/>
          <a:p>
            <a:pPr algn="ctr">
              <a:buNone/>
            </a:pPr>
            <a:r>
              <a:rPr lang="en-US" sz="4800" b="1" dirty="0" smtClean="0">
                <a:latin typeface="Garamond" pitchFamily="18" charset="0"/>
                <a:ea typeface="Verdana" pitchFamily="34" charset="0"/>
                <a:cs typeface="Verdana" pitchFamily="34" charset="0"/>
              </a:rPr>
              <a:t>Title</a:t>
            </a:r>
          </a:p>
        </p:txBody>
      </p:sp>
      <p:sp>
        <p:nvSpPr>
          <p:cNvPr id="12" name="Rectangle 11"/>
          <p:cNvSpPr/>
          <p:nvPr userDrawn="1"/>
        </p:nvSpPr>
        <p:spPr>
          <a:xfrm>
            <a:off x="0" y="3733800"/>
            <a:ext cx="9144000" cy="830997"/>
          </a:xfrm>
          <a:prstGeom prst="rect">
            <a:avLst/>
          </a:prstGeom>
        </p:spPr>
        <p:txBody>
          <a:bodyPr wrap="square">
            <a:spAutoFit/>
          </a:bodyPr>
          <a:lstStyle/>
          <a:p>
            <a:pPr algn="ctr">
              <a:buNone/>
            </a:pPr>
            <a:r>
              <a:rPr lang="en-US" sz="4800" b="1" dirty="0" smtClean="0">
                <a:latin typeface="Garamond" pitchFamily="18" charset="0"/>
                <a:ea typeface="Verdana" pitchFamily="34" charset="0"/>
                <a:cs typeface="Verdana" pitchFamily="34" charset="0"/>
              </a:rPr>
              <a:t>By</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28 July, 2011</a:t>
            </a: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smtClean="0"/>
              <a:t>www.actuariesindia.org</a:t>
            </a: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F8FD5A-4369-451A-AE4B-9EB0FD82F618}" type="slidenum">
              <a:rPr lang="en-GB"/>
              <a:pPr>
                <a:defRPr/>
              </a:pPr>
              <a:t>‹#›</a:t>
            </a:fld>
            <a:endParaRPr lang="en-GB"/>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28 July, 2011</a:t>
            </a:r>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smtClean="0"/>
              <a:t>www.actuariesindia.org</a:t>
            </a: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629C963-6CA3-4910-ACAB-89103C5891B0}" type="slidenum">
              <a:rPr lang="en-GB"/>
              <a:pPr>
                <a:defRPr/>
              </a:pPr>
              <a:t>‹#›</a:t>
            </a:fld>
            <a:endParaRPr lang="en-GB"/>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28 July, 2011</a:t>
            </a:r>
            <a:endParaRPr lang="en-US"/>
          </a:p>
        </p:txBody>
      </p:sp>
      <p:sp>
        <p:nvSpPr>
          <p:cNvPr id="5" name="Footer Placeholder 4"/>
          <p:cNvSpPr>
            <a:spLocks noGrp="1"/>
          </p:cNvSpPr>
          <p:nvPr>
            <p:ph type="ftr" sz="quarter" idx="11"/>
          </p:nvPr>
        </p:nvSpPr>
        <p:spPr/>
        <p:txBody>
          <a:bodyPr/>
          <a:lstStyle/>
          <a:p>
            <a:r>
              <a:rPr lang="en-US" smtClean="0"/>
              <a:t>www.actuariesindia.org</a:t>
            </a:r>
            <a:endParaRPr lang="en-US"/>
          </a:p>
        </p:txBody>
      </p:sp>
      <p:sp>
        <p:nvSpPr>
          <p:cNvPr id="6" name="Slide Number Placeholder 5"/>
          <p:cNvSpPr>
            <a:spLocks noGrp="1"/>
          </p:cNvSpPr>
          <p:nvPr>
            <p:ph type="sldNum" sz="quarter" idx="12"/>
          </p:nvPr>
        </p:nvSpPr>
        <p:spPr/>
        <p:txBody>
          <a:bodyPr/>
          <a:lstStyle/>
          <a:p>
            <a:fld id="{1A13C416-6B76-4DFF-BC13-59A396451C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28 July, 2011</a:t>
            </a:r>
            <a:endParaRPr lang="en-US"/>
          </a:p>
        </p:txBody>
      </p:sp>
      <p:sp>
        <p:nvSpPr>
          <p:cNvPr id="5" name="Footer Placeholder 4"/>
          <p:cNvSpPr>
            <a:spLocks noGrp="1"/>
          </p:cNvSpPr>
          <p:nvPr>
            <p:ph type="ftr" sz="quarter" idx="11"/>
          </p:nvPr>
        </p:nvSpPr>
        <p:spPr/>
        <p:txBody>
          <a:bodyPr/>
          <a:lstStyle/>
          <a:p>
            <a:r>
              <a:rPr lang="en-US" smtClean="0"/>
              <a:t>www.actuariesindia.org</a:t>
            </a:r>
            <a:endParaRPr lang="en-US"/>
          </a:p>
        </p:txBody>
      </p:sp>
      <p:sp>
        <p:nvSpPr>
          <p:cNvPr id="6" name="Slide Number Placeholder 5"/>
          <p:cNvSpPr>
            <a:spLocks noGrp="1"/>
          </p:cNvSpPr>
          <p:nvPr>
            <p:ph type="sldNum" sz="quarter" idx="12"/>
          </p:nvPr>
        </p:nvSpPr>
        <p:spPr/>
        <p:txBody>
          <a:bodyPr/>
          <a:lstStyle/>
          <a:p>
            <a:fld id="{1A13C416-6B76-4DFF-BC13-59A396451C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28 July, 2011</a:t>
            </a:r>
            <a:endParaRPr lang="en-US"/>
          </a:p>
        </p:txBody>
      </p:sp>
      <p:sp>
        <p:nvSpPr>
          <p:cNvPr id="6" name="Footer Placeholder 5"/>
          <p:cNvSpPr>
            <a:spLocks noGrp="1"/>
          </p:cNvSpPr>
          <p:nvPr>
            <p:ph type="ftr" sz="quarter" idx="11"/>
          </p:nvPr>
        </p:nvSpPr>
        <p:spPr/>
        <p:txBody>
          <a:bodyPr/>
          <a:lstStyle/>
          <a:p>
            <a:r>
              <a:rPr lang="en-US" smtClean="0"/>
              <a:t>www.actuariesindia.org</a:t>
            </a:r>
            <a:endParaRPr lang="en-US"/>
          </a:p>
        </p:txBody>
      </p:sp>
      <p:sp>
        <p:nvSpPr>
          <p:cNvPr id="7" name="Slide Number Placeholder 6"/>
          <p:cNvSpPr>
            <a:spLocks noGrp="1"/>
          </p:cNvSpPr>
          <p:nvPr>
            <p:ph type="sldNum" sz="quarter" idx="12"/>
          </p:nvPr>
        </p:nvSpPr>
        <p:spPr/>
        <p:txBody>
          <a:bodyPr/>
          <a:lstStyle/>
          <a:p>
            <a:fld id="{1A13C416-6B76-4DFF-BC13-59A396451C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r>
              <a:rPr lang="en-US" smtClean="0"/>
              <a:t>28 July, 2011</a:t>
            </a:r>
            <a:endParaRPr lang="en-US"/>
          </a:p>
        </p:txBody>
      </p:sp>
      <p:sp>
        <p:nvSpPr>
          <p:cNvPr id="8" name="Footer Placeholder 7"/>
          <p:cNvSpPr>
            <a:spLocks noGrp="1"/>
          </p:cNvSpPr>
          <p:nvPr>
            <p:ph type="ftr" sz="quarter" idx="11"/>
          </p:nvPr>
        </p:nvSpPr>
        <p:spPr/>
        <p:txBody>
          <a:bodyPr/>
          <a:lstStyle/>
          <a:p>
            <a:r>
              <a:rPr lang="en-US" smtClean="0"/>
              <a:t>www.actuariesindia.org</a:t>
            </a:r>
            <a:endParaRPr lang="en-US"/>
          </a:p>
        </p:txBody>
      </p:sp>
      <p:sp>
        <p:nvSpPr>
          <p:cNvPr id="9" name="Slide Number Placeholder 8"/>
          <p:cNvSpPr>
            <a:spLocks noGrp="1"/>
          </p:cNvSpPr>
          <p:nvPr>
            <p:ph type="sldNum" sz="quarter" idx="12"/>
          </p:nvPr>
        </p:nvSpPr>
        <p:spPr/>
        <p:txBody>
          <a:bodyPr/>
          <a:lstStyle/>
          <a:p>
            <a:fld id="{1A13C416-6B76-4DFF-BC13-59A396451C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r>
              <a:rPr lang="en-US" smtClean="0"/>
              <a:t>28 July, 2011</a:t>
            </a:r>
            <a:endParaRPr lang="en-US"/>
          </a:p>
        </p:txBody>
      </p:sp>
      <p:sp>
        <p:nvSpPr>
          <p:cNvPr id="4" name="Footer Placeholder 3"/>
          <p:cNvSpPr>
            <a:spLocks noGrp="1"/>
          </p:cNvSpPr>
          <p:nvPr>
            <p:ph type="ftr" sz="quarter" idx="11"/>
          </p:nvPr>
        </p:nvSpPr>
        <p:spPr/>
        <p:txBody>
          <a:bodyPr/>
          <a:lstStyle/>
          <a:p>
            <a:r>
              <a:rPr lang="en-US" smtClean="0"/>
              <a:t>www.actuariesindia.org</a:t>
            </a:r>
            <a:endParaRPr lang="en-US"/>
          </a:p>
        </p:txBody>
      </p:sp>
      <p:sp>
        <p:nvSpPr>
          <p:cNvPr id="5" name="Slide Number Placeholder 4"/>
          <p:cNvSpPr>
            <a:spLocks noGrp="1"/>
          </p:cNvSpPr>
          <p:nvPr>
            <p:ph type="sldNum" sz="quarter" idx="12"/>
          </p:nvPr>
        </p:nvSpPr>
        <p:spPr/>
        <p:txBody>
          <a:bodyPr/>
          <a:lstStyle/>
          <a:p>
            <a:fld id="{1A13C416-6B76-4DFF-BC13-59A396451C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r>
              <a:rPr lang="en-US" smtClean="0"/>
              <a:t>28 July, 2011</a:t>
            </a:r>
            <a:endParaRPr lang="en-US"/>
          </a:p>
        </p:txBody>
      </p:sp>
      <p:sp>
        <p:nvSpPr>
          <p:cNvPr id="3" name="Footer Placeholder 2"/>
          <p:cNvSpPr>
            <a:spLocks noGrp="1"/>
          </p:cNvSpPr>
          <p:nvPr>
            <p:ph type="ftr" sz="quarter" idx="11"/>
          </p:nvPr>
        </p:nvSpPr>
        <p:spPr/>
        <p:txBody>
          <a:bodyPr/>
          <a:lstStyle/>
          <a:p>
            <a:r>
              <a:rPr lang="en-US" smtClean="0"/>
              <a:t>www.actuariesindia.org</a:t>
            </a:r>
            <a:endParaRPr lang="en-US"/>
          </a:p>
        </p:txBody>
      </p:sp>
      <p:sp>
        <p:nvSpPr>
          <p:cNvPr id="4" name="Slide Number Placeholder 3"/>
          <p:cNvSpPr>
            <a:spLocks noGrp="1"/>
          </p:cNvSpPr>
          <p:nvPr>
            <p:ph type="sldNum" sz="quarter" idx="12"/>
          </p:nvPr>
        </p:nvSpPr>
        <p:spPr/>
        <p:txBody>
          <a:bodyPr/>
          <a:lstStyle/>
          <a:p>
            <a:fld id="{1A13C416-6B76-4DFF-BC13-59A396451C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28 July, 2011</a:t>
            </a:r>
            <a:endParaRPr lang="en-US"/>
          </a:p>
        </p:txBody>
      </p:sp>
      <p:sp>
        <p:nvSpPr>
          <p:cNvPr id="6" name="Footer Placeholder 5"/>
          <p:cNvSpPr>
            <a:spLocks noGrp="1"/>
          </p:cNvSpPr>
          <p:nvPr>
            <p:ph type="ftr" sz="quarter" idx="11"/>
          </p:nvPr>
        </p:nvSpPr>
        <p:spPr/>
        <p:txBody>
          <a:bodyPr/>
          <a:lstStyle/>
          <a:p>
            <a:r>
              <a:rPr lang="en-US" smtClean="0"/>
              <a:t>www.actuariesindia.org</a:t>
            </a:r>
            <a:endParaRPr lang="en-US"/>
          </a:p>
        </p:txBody>
      </p:sp>
      <p:sp>
        <p:nvSpPr>
          <p:cNvPr id="7" name="Slide Number Placeholder 6"/>
          <p:cNvSpPr>
            <a:spLocks noGrp="1"/>
          </p:cNvSpPr>
          <p:nvPr>
            <p:ph type="sldNum" sz="quarter" idx="12"/>
          </p:nvPr>
        </p:nvSpPr>
        <p:spPr/>
        <p:txBody>
          <a:bodyPr/>
          <a:lstStyle/>
          <a:p>
            <a:fld id="{1A13C416-6B76-4DFF-BC13-59A396451C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28 July, 2011</a:t>
            </a:r>
            <a:endParaRPr lang="en-US"/>
          </a:p>
        </p:txBody>
      </p:sp>
      <p:sp>
        <p:nvSpPr>
          <p:cNvPr id="6" name="Footer Placeholder 5"/>
          <p:cNvSpPr>
            <a:spLocks noGrp="1"/>
          </p:cNvSpPr>
          <p:nvPr>
            <p:ph type="ftr" sz="quarter" idx="11"/>
          </p:nvPr>
        </p:nvSpPr>
        <p:spPr/>
        <p:txBody>
          <a:bodyPr/>
          <a:lstStyle/>
          <a:p>
            <a:r>
              <a:rPr lang="en-US" smtClean="0"/>
              <a:t>www.actuariesindia.org</a:t>
            </a:r>
            <a:endParaRPr lang="en-US"/>
          </a:p>
        </p:txBody>
      </p:sp>
      <p:sp>
        <p:nvSpPr>
          <p:cNvPr id="7" name="Slide Number Placeholder 6"/>
          <p:cNvSpPr>
            <a:spLocks noGrp="1"/>
          </p:cNvSpPr>
          <p:nvPr>
            <p:ph type="sldNum" sz="quarter" idx="12"/>
          </p:nvPr>
        </p:nvSpPr>
        <p:spPr/>
        <p:txBody>
          <a:bodyPr/>
          <a:lstStyle/>
          <a:p>
            <a:fld id="{1A13C416-6B76-4DFF-BC13-59A396451C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6200" y="6356350"/>
            <a:ext cx="2895600" cy="365125"/>
          </a:xfrm>
          <a:prstGeom prst="rect">
            <a:avLst/>
          </a:prstGeom>
        </p:spPr>
        <p:txBody>
          <a:bodyPr vert="horz" lIns="91440" tIns="45720" rIns="91440" bIns="45720" rtlCol="0" anchor="ctr"/>
          <a:lstStyle>
            <a:lvl1pPr algn="ctr">
              <a:defRPr sz="1600" b="1">
                <a:solidFill>
                  <a:srgbClr val="C00000"/>
                </a:solidFill>
                <a:latin typeface="Garamond" pitchFamily="18" charset="0"/>
              </a:defRPr>
            </a:lvl1pPr>
          </a:lstStyle>
          <a:p>
            <a:r>
              <a:rPr lang="en-US" dirty="0" smtClean="0"/>
              <a:t>www.actuariesindia.org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b="1">
                <a:solidFill>
                  <a:schemeClr val="tx2">
                    <a:lumMod val="75000"/>
                  </a:schemeClr>
                </a:solidFill>
                <a:latin typeface="Garamond" pitchFamily="18" charset="0"/>
              </a:defRPr>
            </a:lvl1pPr>
          </a:lstStyle>
          <a:p>
            <a:fld id="{1A13C416-6B76-4DFF-BC13-59A396451C72}" type="slidenum">
              <a:rPr lang="en-US" smtClean="0"/>
              <a:pPr/>
              <a:t>‹#›</a:t>
            </a:fld>
            <a:endParaRPr lang="en-US" dirty="0"/>
          </a:p>
        </p:txBody>
      </p:sp>
      <p:sp>
        <p:nvSpPr>
          <p:cNvPr id="9" name="Line 15"/>
          <p:cNvSpPr>
            <a:spLocks noChangeShapeType="1"/>
          </p:cNvSpPr>
          <p:nvPr userDrawn="1"/>
        </p:nvSpPr>
        <p:spPr bwMode="auto">
          <a:xfrm>
            <a:off x="119063" y="1143000"/>
            <a:ext cx="8845550" cy="0"/>
          </a:xfrm>
          <a:prstGeom prst="line">
            <a:avLst/>
          </a:prstGeom>
          <a:ln w="38100">
            <a:solidFill>
              <a:srgbClr val="C00000"/>
            </a:solidFill>
            <a:headEnd/>
            <a:tailEnd/>
          </a:ln>
        </p:spPr>
        <p:style>
          <a:lnRef idx="2">
            <a:schemeClr val="accent6"/>
          </a:lnRef>
          <a:fillRef idx="0">
            <a:schemeClr val="accent6"/>
          </a:fillRef>
          <a:effectRef idx="1">
            <a:schemeClr val="accent6"/>
          </a:effectRef>
          <a:fontRef idx="minor">
            <a:schemeClr val="tx1"/>
          </a:fontRef>
        </p:style>
        <p:txBody>
          <a:bodyPr wrap="none" anchor="ctr"/>
          <a:lstStyle/>
          <a:p>
            <a:pPr>
              <a:defRPr/>
            </a:pPr>
            <a:endParaRPr lang="en-US"/>
          </a:p>
        </p:txBody>
      </p:sp>
      <p:graphicFrame>
        <p:nvGraphicFramePr>
          <p:cNvPr id="10" name="Object 6"/>
          <p:cNvGraphicFramePr>
            <a:graphicFrameLocks noChangeAspect="1"/>
          </p:cNvGraphicFramePr>
          <p:nvPr userDrawn="1"/>
        </p:nvGraphicFramePr>
        <p:xfrm>
          <a:off x="7959296" y="279377"/>
          <a:ext cx="956104" cy="695348"/>
        </p:xfrm>
        <a:graphic>
          <a:graphicData uri="http://schemas.openxmlformats.org/presentationml/2006/ole">
            <mc:AlternateContent xmlns:mc="http://schemas.openxmlformats.org/markup-compatibility/2006">
              <mc:Choice xmlns:v="urn:schemas-microsoft-com:vml" Requires="v">
                <p:oleObj spid="_x0000_s1033" r:id="rId14" imgW="3961905" imgH="3415873" progId="">
                  <p:embed/>
                </p:oleObj>
              </mc:Choice>
              <mc:Fallback>
                <p:oleObj r:id="rId14" imgW="3961905" imgH="3415873" progId="">
                  <p:embed/>
                  <p:pic>
                    <p:nvPicPr>
                      <p:cNvPr id="0" name="Object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59296" y="279377"/>
                        <a:ext cx="956104" cy="695348"/>
                      </a:xfrm>
                      <a:prstGeom prst="rect">
                        <a:avLst/>
                      </a:prstGeom>
                      <a:solidFill>
                        <a:srgbClr val="C0C0C0"/>
                      </a:solidFill>
                    </p:spPr>
                  </p:pic>
                </p:oleObj>
              </mc:Fallback>
            </mc:AlternateContent>
          </a:graphicData>
        </a:graphic>
      </p:graphicFrame>
      <p:sp>
        <p:nvSpPr>
          <p:cNvPr id="11" name="Title Placeholder 10"/>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r>
              <a:rPr lang="en-US" smtClean="0"/>
              <a:t>28 July, 2011</a:t>
            </a: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GB" smtClean="0"/>
              <a:t>www.actuariesindia.org</a:t>
            </a: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118C919-524D-4AE6-802D-F6FBC61D86F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72" r:id="rId7"/>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32.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1135063" y="457200"/>
            <a:ext cx="939800" cy="812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 name="Group 10"/>
          <p:cNvGrpSpPr/>
          <p:nvPr/>
        </p:nvGrpSpPr>
        <p:grpSpPr>
          <a:xfrm>
            <a:off x="269528" y="239173"/>
            <a:ext cx="8874472" cy="903827"/>
            <a:chOff x="269528" y="5496973"/>
            <a:chExt cx="8874472" cy="1284827"/>
          </a:xfrm>
        </p:grpSpPr>
        <p:pic>
          <p:nvPicPr>
            <p:cNvPr id="1026" name="Picture 2"/>
            <p:cNvPicPr>
              <a:picLocks noChangeAspect="1" noChangeArrowheads="1"/>
            </p:cNvPicPr>
            <p:nvPr/>
          </p:nvPicPr>
          <p:blipFill>
            <a:blip r:embed="rId2" cstate="print"/>
            <a:srcRect/>
            <a:stretch>
              <a:fillRect/>
            </a:stretch>
          </p:blipFill>
          <p:spPr bwMode="auto">
            <a:xfrm>
              <a:off x="269528" y="5496973"/>
              <a:ext cx="1178272" cy="1284827"/>
            </a:xfrm>
            <a:prstGeom prst="rect">
              <a:avLst/>
            </a:prstGeom>
            <a:noFill/>
            <a:ln w="9525">
              <a:noFill/>
              <a:miter lim="800000"/>
              <a:headEnd/>
              <a:tailEnd/>
            </a:ln>
          </p:spPr>
        </p:pic>
        <p:sp>
          <p:nvSpPr>
            <p:cNvPr id="1029"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chemeClr val="tx1"/>
                </a:solidFill>
                <a:effectLst/>
                <a:latin typeface="Bahamas" pitchFamily="34" charset="0"/>
                <a:cs typeface="Times New Roman" pitchFamily="18" charset="0"/>
              </a:endParaRPr>
            </a:p>
          </p:txBody>
        </p:sp>
      </p:grpSp>
      <p:sp>
        <p:nvSpPr>
          <p:cNvPr id="8" name="Line 5"/>
          <p:cNvSpPr>
            <a:spLocks noChangeShapeType="1"/>
          </p:cNvSpPr>
          <p:nvPr/>
        </p:nvSpPr>
        <p:spPr bwMode="auto">
          <a:xfrm flipV="1">
            <a:off x="0" y="6172200"/>
            <a:ext cx="9144000" cy="45719"/>
          </a:xfrm>
          <a:prstGeom prst="line">
            <a:avLst/>
          </a:prstGeom>
          <a:noFill/>
          <a:ln w="38100">
            <a:solidFill>
              <a:srgbClr val="A50021"/>
            </a:solidFill>
            <a:round/>
            <a:headEnd/>
            <a:tailEnd/>
          </a:ln>
        </p:spPr>
        <p:txBody>
          <a:bodyPr wrap="none" anchor="ctr"/>
          <a:lstStyle/>
          <a:p>
            <a:endParaRPr lang="en-US"/>
          </a:p>
        </p:txBody>
      </p:sp>
      <p:sp>
        <p:nvSpPr>
          <p:cNvPr id="10" name="Footer Placeholder 4"/>
          <p:cNvSpPr txBox="1">
            <a:spLocks/>
          </p:cNvSpPr>
          <p:nvPr/>
        </p:nvSpPr>
        <p:spPr>
          <a:xfrm>
            <a:off x="1600200" y="6477000"/>
            <a:ext cx="5791200" cy="2286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smtClean="0">
                <a:ln>
                  <a:noFill/>
                </a:ln>
                <a:solidFill>
                  <a:schemeClr val="accent6">
                    <a:lumMod val="50000"/>
                  </a:schemeClr>
                </a:solidFill>
                <a:effectLst/>
                <a:uLnTx/>
                <a:uFillTx/>
              </a:rPr>
              <a:t>Serving</a:t>
            </a:r>
            <a:r>
              <a:rPr kumimoji="0" lang="en-US" sz="1200" b="1" i="1" u="none" strike="noStrike" kern="1200" cap="none" spc="0" normalizeH="0" noProof="0" dirty="0" smtClean="0">
                <a:ln>
                  <a:noFill/>
                </a:ln>
                <a:solidFill>
                  <a:schemeClr val="accent6">
                    <a:lumMod val="50000"/>
                  </a:schemeClr>
                </a:solidFill>
                <a:effectLst/>
                <a:uLnTx/>
                <a:uFillTx/>
              </a:rPr>
              <a:t> the Cause of Public Interest</a:t>
            </a:r>
            <a:endParaRPr kumimoji="0" lang="en-US" sz="1200" b="1" i="1" u="none" strike="noStrike" kern="1200" cap="none" spc="0" normalizeH="0" baseline="0" noProof="0" dirty="0">
              <a:ln>
                <a:noFill/>
              </a:ln>
              <a:solidFill>
                <a:schemeClr val="accent6">
                  <a:lumMod val="50000"/>
                </a:schemeClr>
              </a:solidFill>
              <a:effectLst/>
              <a:uLnTx/>
              <a:uFillTx/>
            </a:endParaRPr>
          </a:p>
        </p:txBody>
      </p:sp>
      <p:sp>
        <p:nvSpPr>
          <p:cNvPr id="11" name="Footer Placeholder 4"/>
          <p:cNvSpPr txBox="1">
            <a:spLocks/>
          </p:cNvSpPr>
          <p:nvPr/>
        </p:nvSpPr>
        <p:spPr>
          <a:xfrm>
            <a:off x="1676400" y="6248400"/>
            <a:ext cx="5791200" cy="2286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smtClean="0">
                <a:ln>
                  <a:noFill/>
                </a:ln>
                <a:solidFill>
                  <a:schemeClr val="accent6">
                    <a:lumMod val="50000"/>
                  </a:schemeClr>
                </a:solidFill>
                <a:effectLst/>
                <a:uLnTx/>
                <a:uFillTx/>
              </a:rPr>
              <a:t>Indian Actuarial Profession</a:t>
            </a:r>
            <a:endParaRPr kumimoji="0" lang="en-US" sz="1200" b="1" i="1" u="none" strike="noStrike" kern="1200" cap="none" spc="0" normalizeH="0" baseline="0" noProof="0" dirty="0">
              <a:ln>
                <a:noFill/>
              </a:ln>
              <a:solidFill>
                <a:schemeClr val="accent6">
                  <a:lumMod val="50000"/>
                </a:schemeClr>
              </a:solidFill>
              <a:effectLst/>
              <a:uLnTx/>
              <a:uFillTx/>
            </a:endParaRPr>
          </a:p>
        </p:txBody>
      </p:sp>
      <p:sp>
        <p:nvSpPr>
          <p:cNvPr id="22" name="Line 5"/>
          <p:cNvSpPr>
            <a:spLocks noChangeShapeType="1"/>
          </p:cNvSpPr>
          <p:nvPr/>
        </p:nvSpPr>
        <p:spPr bwMode="auto">
          <a:xfrm flipV="1">
            <a:off x="0" y="1219200"/>
            <a:ext cx="9144000" cy="45719"/>
          </a:xfrm>
          <a:prstGeom prst="line">
            <a:avLst/>
          </a:prstGeom>
          <a:noFill/>
          <a:ln w="38100">
            <a:solidFill>
              <a:srgbClr val="A50021"/>
            </a:solidFill>
            <a:round/>
            <a:headEnd/>
            <a:tailEnd/>
          </a:ln>
        </p:spPr>
        <p:txBody>
          <a:bodyPr wrap="none" anchor="ctr"/>
          <a:lstStyle/>
          <a:p>
            <a:endParaRPr lang="en-US"/>
          </a:p>
        </p:txBody>
      </p:sp>
      <p:sp>
        <p:nvSpPr>
          <p:cNvPr id="12" name="TextBox 11"/>
          <p:cNvSpPr txBox="1"/>
          <p:nvPr/>
        </p:nvSpPr>
        <p:spPr>
          <a:xfrm>
            <a:off x="1981200" y="533400"/>
            <a:ext cx="6172200" cy="584775"/>
          </a:xfrm>
          <a:prstGeom prst="rect">
            <a:avLst/>
          </a:prstGeom>
          <a:noFill/>
        </p:spPr>
        <p:txBody>
          <a:bodyPr wrap="square" rtlCol="0">
            <a:spAutoFit/>
          </a:bodyPr>
          <a:lstStyle/>
          <a:p>
            <a:r>
              <a:rPr lang="en-US" sz="3200" b="1" dirty="0" smtClean="0">
                <a:cs typeface="Times New Roman" panose="02020603050405020304" pitchFamily="18" charset="0"/>
              </a:rPr>
              <a:t>25</a:t>
            </a:r>
            <a:r>
              <a:rPr lang="en-US" sz="3200" b="1" baseline="30000" dirty="0" smtClean="0">
                <a:cs typeface="Times New Roman" panose="02020603050405020304" pitchFamily="18" charset="0"/>
              </a:rPr>
              <a:t>th</a:t>
            </a:r>
            <a:r>
              <a:rPr lang="en-US" sz="3200" b="1" dirty="0" smtClean="0">
                <a:cs typeface="Times New Roman" panose="02020603050405020304" pitchFamily="18" charset="0"/>
              </a:rPr>
              <a:t> India </a:t>
            </a:r>
            <a:r>
              <a:rPr lang="en-US" sz="3200" b="1" dirty="0">
                <a:cs typeface="Times New Roman" panose="02020603050405020304" pitchFamily="18" charset="0"/>
              </a:rPr>
              <a:t>Fellowship Seminar</a:t>
            </a:r>
          </a:p>
        </p:txBody>
      </p:sp>
      <p:sp>
        <p:nvSpPr>
          <p:cNvPr id="13" name="TextBox 12"/>
          <p:cNvSpPr txBox="1"/>
          <p:nvPr/>
        </p:nvSpPr>
        <p:spPr>
          <a:xfrm>
            <a:off x="304800" y="2286000"/>
            <a:ext cx="8534400" cy="1200329"/>
          </a:xfrm>
          <a:prstGeom prst="rect">
            <a:avLst/>
          </a:prstGeom>
          <a:noFill/>
          <a:ln>
            <a:noFill/>
          </a:ln>
        </p:spPr>
        <p:txBody>
          <a:bodyPr wrap="square" rtlCol="0">
            <a:spAutoFit/>
          </a:bodyPr>
          <a:lstStyle/>
          <a:p>
            <a:r>
              <a:rPr lang="en-IN" sz="2400" b="1" dirty="0" smtClean="0">
                <a:latin typeface="+mj-lt"/>
                <a:cs typeface="Times New Roman" panose="02020603050405020304" pitchFamily="18" charset="0"/>
              </a:rPr>
              <a:t>Expenses of Management of Insurers</a:t>
            </a:r>
          </a:p>
          <a:p>
            <a:r>
              <a:rPr lang="en-IN" sz="2400" b="1" dirty="0" smtClean="0">
                <a:latin typeface="+mj-lt"/>
                <a:cs typeface="Times New Roman" panose="02020603050405020304" pitchFamily="18" charset="0"/>
              </a:rPr>
              <a:t>transacting life insurance business Regulations, 2016 &amp; it’s impact on Life Insurance</a:t>
            </a:r>
            <a:endParaRPr lang="en-US" sz="2400" b="1" dirty="0">
              <a:latin typeface="+mj-lt"/>
              <a:cs typeface="Times New Roman" panose="02020603050405020304" pitchFamily="18" charset="0"/>
            </a:endParaRPr>
          </a:p>
        </p:txBody>
      </p:sp>
      <p:sp>
        <p:nvSpPr>
          <p:cNvPr id="14" name="TextBox 13"/>
          <p:cNvSpPr txBox="1"/>
          <p:nvPr/>
        </p:nvSpPr>
        <p:spPr>
          <a:xfrm>
            <a:off x="304800" y="4267200"/>
            <a:ext cx="2819400" cy="584775"/>
          </a:xfrm>
          <a:prstGeom prst="rect">
            <a:avLst/>
          </a:prstGeom>
          <a:noFill/>
          <a:ln>
            <a:noFill/>
          </a:ln>
        </p:spPr>
        <p:txBody>
          <a:bodyPr wrap="square" rtlCol="0">
            <a:spAutoFit/>
          </a:bodyPr>
          <a:lstStyle/>
          <a:p>
            <a:r>
              <a:rPr lang="en-US" sz="1600" b="1" dirty="0" smtClean="0">
                <a:latin typeface="+mj-lt"/>
                <a:cs typeface="Times New Roman" panose="02020603050405020304" pitchFamily="18" charset="0"/>
              </a:rPr>
              <a:t>Guide</a:t>
            </a:r>
          </a:p>
          <a:p>
            <a:r>
              <a:rPr lang="en-US" sz="1600" dirty="0" smtClean="0">
                <a:latin typeface="+mj-lt"/>
                <a:cs typeface="Times New Roman" panose="02020603050405020304" pitchFamily="18" charset="0"/>
              </a:rPr>
              <a:t>Mr. </a:t>
            </a:r>
            <a:r>
              <a:rPr lang="en-US" sz="1600" dirty="0" err="1" smtClean="0">
                <a:latin typeface="+mj-lt"/>
                <a:cs typeface="Times New Roman" panose="02020603050405020304" pitchFamily="18" charset="0"/>
              </a:rPr>
              <a:t>Sabyasachi</a:t>
            </a:r>
            <a:r>
              <a:rPr lang="en-US" sz="1600" dirty="0" smtClean="0">
                <a:latin typeface="+mj-lt"/>
                <a:cs typeface="Times New Roman" panose="02020603050405020304" pitchFamily="18" charset="0"/>
              </a:rPr>
              <a:t> </a:t>
            </a:r>
            <a:r>
              <a:rPr lang="en-US" sz="1600" dirty="0" err="1" smtClean="0">
                <a:latin typeface="+mj-lt"/>
                <a:cs typeface="Times New Roman" panose="02020603050405020304" pitchFamily="18" charset="0"/>
              </a:rPr>
              <a:t>Sarkar</a:t>
            </a:r>
            <a:endParaRPr lang="en-US" sz="1600" dirty="0">
              <a:latin typeface="+mj-lt"/>
              <a:cs typeface="Times New Roman" panose="02020603050405020304" pitchFamily="18" charset="0"/>
            </a:endParaRPr>
          </a:p>
        </p:txBody>
      </p:sp>
      <p:sp>
        <p:nvSpPr>
          <p:cNvPr id="15" name="TextBox 14"/>
          <p:cNvSpPr txBox="1"/>
          <p:nvPr/>
        </p:nvSpPr>
        <p:spPr>
          <a:xfrm>
            <a:off x="304800" y="5181600"/>
            <a:ext cx="3810000" cy="1077218"/>
          </a:xfrm>
          <a:prstGeom prst="rect">
            <a:avLst/>
          </a:prstGeom>
          <a:noFill/>
          <a:ln>
            <a:noFill/>
          </a:ln>
        </p:spPr>
        <p:txBody>
          <a:bodyPr wrap="square" rtlCol="0">
            <a:spAutoFit/>
          </a:bodyPr>
          <a:lstStyle/>
          <a:p>
            <a:r>
              <a:rPr lang="en-US" sz="1600" b="1" dirty="0" smtClean="0">
                <a:latin typeface="+mj-lt"/>
                <a:cs typeface="Times New Roman" panose="02020603050405020304" pitchFamily="18" charset="0"/>
              </a:rPr>
              <a:t>Presented by</a:t>
            </a:r>
            <a:endParaRPr lang="en-US" sz="1600" b="1" dirty="0">
              <a:latin typeface="+mj-lt"/>
              <a:cs typeface="Times New Roman" panose="02020603050405020304" pitchFamily="18" charset="0"/>
            </a:endParaRPr>
          </a:p>
          <a:p>
            <a:r>
              <a:rPr lang="en-US" sz="1600" dirty="0" smtClean="0">
                <a:latin typeface="+mj-lt"/>
                <a:cs typeface="Times New Roman" panose="02020603050405020304" pitchFamily="18" charset="0"/>
              </a:rPr>
              <a:t>Ashish Taneja – Member ID: 10309</a:t>
            </a:r>
            <a:endParaRPr lang="en-US" sz="1600" dirty="0">
              <a:latin typeface="+mj-lt"/>
              <a:cs typeface="Times New Roman" panose="02020603050405020304" pitchFamily="18" charset="0"/>
            </a:endParaRPr>
          </a:p>
          <a:p>
            <a:r>
              <a:rPr lang="en-US" sz="1600" dirty="0" smtClean="0">
                <a:latin typeface="+mj-lt"/>
                <a:cs typeface="Times New Roman" panose="02020603050405020304" pitchFamily="18" charset="0"/>
              </a:rPr>
              <a:t>Atul </a:t>
            </a:r>
            <a:r>
              <a:rPr lang="en-US" sz="1600" dirty="0" err="1" smtClean="0">
                <a:latin typeface="+mj-lt"/>
                <a:cs typeface="Times New Roman" panose="02020603050405020304" pitchFamily="18" charset="0"/>
              </a:rPr>
              <a:t>Setia</a:t>
            </a:r>
            <a:r>
              <a:rPr lang="en-US" sz="1600" dirty="0" smtClean="0">
                <a:latin typeface="+mj-lt"/>
                <a:cs typeface="Times New Roman" panose="02020603050405020304" pitchFamily="18" charset="0"/>
              </a:rPr>
              <a:t> – Member ID: </a:t>
            </a:r>
            <a:r>
              <a:rPr lang="en-US" sz="1600" dirty="0" smtClean="0">
                <a:latin typeface="+mj-lt"/>
                <a:cs typeface="Times New Roman" panose="02020603050405020304" pitchFamily="18" charset="0"/>
              </a:rPr>
              <a:t>11632</a:t>
            </a:r>
          </a:p>
          <a:p>
            <a:r>
              <a:rPr lang="en-US" sz="1600" dirty="0" smtClean="0">
                <a:latin typeface="+mj-lt"/>
                <a:cs typeface="Times New Roman" panose="02020603050405020304" pitchFamily="18" charset="0"/>
              </a:rPr>
              <a:t>Simon Henderson</a:t>
            </a:r>
            <a:endParaRPr lang="en-US" sz="1600" dirty="0">
              <a:latin typeface="+mj-lt"/>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10</a:t>
            </a:fld>
            <a:endParaRPr lang="en-US" dirty="0"/>
          </a:p>
        </p:txBody>
      </p:sp>
      <p:sp>
        <p:nvSpPr>
          <p:cNvPr id="7" name="Text Placeholder 1"/>
          <p:cNvSpPr txBox="1">
            <a:spLocks/>
          </p:cNvSpPr>
          <p:nvPr/>
        </p:nvSpPr>
        <p:spPr>
          <a:xfrm>
            <a:off x="304800" y="3048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3200" b="1" i="0" u="none" strike="noStrike" kern="1200" cap="none" spc="0" normalizeH="0" baseline="0" noProof="0" dirty="0">
              <a:ln>
                <a:noFill/>
              </a:ln>
              <a:solidFill>
                <a:schemeClr val="tx2"/>
              </a:solidFill>
              <a:effectLst/>
              <a:uLnTx/>
              <a:uFillTx/>
              <a:latin typeface="Garamond" pitchFamily="18" charset="0"/>
            </a:endParaRPr>
          </a:p>
        </p:txBody>
      </p:sp>
      <p:sp>
        <p:nvSpPr>
          <p:cNvPr id="10" name="Text Placeholder 1"/>
          <p:cNvSpPr txBox="1">
            <a:spLocks/>
          </p:cNvSpPr>
          <p:nvPr/>
        </p:nvSpPr>
        <p:spPr>
          <a:xfrm>
            <a:off x="304800" y="533400"/>
            <a:ext cx="75438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sz="2400" b="1" dirty="0" err="1" smtClean="0">
                <a:solidFill>
                  <a:schemeClr val="tx2"/>
                </a:solidFill>
                <a:latin typeface="Arial" pitchFamily="34" charset="0"/>
                <a:cs typeface="Arial" pitchFamily="34" charset="0"/>
              </a:rPr>
              <a:t>EoM</a:t>
            </a:r>
            <a:r>
              <a:rPr lang="en-US" sz="2400" b="1" dirty="0" smtClean="0">
                <a:solidFill>
                  <a:schemeClr val="tx2"/>
                </a:solidFill>
                <a:latin typeface="Arial" pitchFamily="34" charset="0"/>
                <a:cs typeface="Arial" pitchFamily="34" charset="0"/>
              </a:rPr>
              <a:t> limits for different types of products (3/3)</a:t>
            </a:r>
            <a:endParaRPr kumimoji="0" lang="en-US" sz="2400" b="1" i="0" u="none" strike="noStrike" kern="1200" cap="none" spc="0" normalizeH="0" baseline="0" noProof="0" dirty="0">
              <a:ln>
                <a:noFill/>
              </a:ln>
              <a:solidFill>
                <a:schemeClr val="tx2"/>
              </a:solidFill>
              <a:effectLst/>
              <a:uLnTx/>
              <a:uFillTx/>
              <a:latin typeface="Arial" pitchFamily="34" charset="0"/>
              <a:cs typeface="Arial" pitchFamily="34" charset="0"/>
            </a:endParaRPr>
          </a:p>
        </p:txBody>
      </p:sp>
      <p:sp>
        <p:nvSpPr>
          <p:cNvPr id="12" name="Rectangle 11"/>
          <p:cNvSpPr/>
          <p:nvPr/>
        </p:nvSpPr>
        <p:spPr>
          <a:xfrm>
            <a:off x="304800" y="1371600"/>
            <a:ext cx="86868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None/>
            </a:pPr>
            <a:r>
              <a:rPr lang="en-IN" sz="1200" b="1" dirty="0" smtClean="0">
                <a:solidFill>
                  <a:schemeClr val="tx1"/>
                </a:solidFill>
                <a:latin typeface="Arial" pitchFamily="34" charset="0"/>
                <a:cs typeface="Arial" pitchFamily="34" charset="0"/>
              </a:rPr>
              <a:t>One year renewable group products (other than group fund based policies)</a:t>
            </a:r>
          </a:p>
          <a:p>
            <a:pPr marL="261938" indent="-261938">
              <a:lnSpc>
                <a:spcPct val="150000"/>
              </a:lnSpc>
              <a:buFont typeface="Wingdings 3" pitchFamily="18" charset="2"/>
              <a:buChar char="&quot;"/>
            </a:pPr>
            <a:r>
              <a:rPr lang="en-IN" sz="1200" dirty="0" smtClean="0">
                <a:solidFill>
                  <a:schemeClr val="tx1"/>
                </a:solidFill>
                <a:latin typeface="Arial" pitchFamily="34" charset="0"/>
                <a:cs typeface="Arial" pitchFamily="34" charset="0"/>
              </a:rPr>
              <a:t>15% of all premiums received during the year </a:t>
            </a:r>
          </a:p>
        </p:txBody>
      </p:sp>
      <p:sp>
        <p:nvSpPr>
          <p:cNvPr id="13" name="Rectangle 12"/>
          <p:cNvSpPr/>
          <p:nvPr/>
        </p:nvSpPr>
        <p:spPr>
          <a:xfrm>
            <a:off x="304800" y="2362200"/>
            <a:ext cx="8686800" cy="220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buNone/>
            </a:pPr>
            <a:r>
              <a:rPr lang="en-US" sz="1200" b="1" dirty="0" smtClean="0">
                <a:solidFill>
                  <a:schemeClr val="tx1"/>
                </a:solidFill>
                <a:latin typeface="Arial" pitchFamily="34" charset="0"/>
                <a:cs typeface="Arial" pitchFamily="34" charset="0"/>
              </a:rPr>
              <a:t>Fund based group products</a:t>
            </a:r>
          </a:p>
          <a:p>
            <a:pPr marL="363538" indent="-363538">
              <a:spcBef>
                <a:spcPts val="600"/>
              </a:spcBef>
              <a:spcAft>
                <a:spcPts val="600"/>
              </a:spcAft>
              <a:buFont typeface="Wingdings" pitchFamily="2" charset="2"/>
              <a:buChar char="§"/>
            </a:pPr>
            <a:endParaRPr lang="en-IN" sz="1200" dirty="0" smtClean="0">
              <a:solidFill>
                <a:schemeClr val="tx1"/>
              </a:solidFill>
              <a:latin typeface="Arial" pitchFamily="34" charset="0"/>
              <a:cs typeface="Arial" pitchFamily="34" charset="0"/>
            </a:endParaRPr>
          </a:p>
          <a:p>
            <a:pPr marL="363538" indent="-363538">
              <a:spcBef>
                <a:spcPts val="600"/>
              </a:spcBef>
              <a:spcAft>
                <a:spcPts val="600"/>
              </a:spcAft>
            </a:pPr>
            <a:r>
              <a:rPr lang="en-IN" sz="1200" dirty="0" smtClean="0">
                <a:solidFill>
                  <a:schemeClr val="tx1"/>
                </a:solidFill>
                <a:latin typeface="Arial" pitchFamily="34" charset="0"/>
                <a:cs typeface="Arial" pitchFamily="34" charset="0"/>
              </a:rPr>
              <a:t>:</a:t>
            </a:r>
          </a:p>
          <a:p>
            <a:pPr marL="363538" indent="-363538">
              <a:spcBef>
                <a:spcPts val="600"/>
              </a:spcBef>
              <a:spcAft>
                <a:spcPts val="600"/>
              </a:spcAft>
              <a:buFont typeface="Wingdings" pitchFamily="2" charset="2"/>
              <a:buChar char="§"/>
            </a:pPr>
            <a:endParaRPr lang="en-IN" sz="1200" dirty="0" smtClean="0">
              <a:solidFill>
                <a:schemeClr val="tx1"/>
              </a:solidFill>
              <a:latin typeface="Arial" pitchFamily="34" charset="0"/>
              <a:cs typeface="Arial" pitchFamily="34" charset="0"/>
            </a:endParaRPr>
          </a:p>
          <a:p>
            <a:pPr marL="363538" indent="-363538">
              <a:spcBef>
                <a:spcPts val="600"/>
              </a:spcBef>
              <a:spcAft>
                <a:spcPts val="600"/>
              </a:spcAft>
              <a:buFont typeface="Wingdings" pitchFamily="2" charset="2"/>
              <a:buChar char="§"/>
            </a:pPr>
            <a:endParaRPr lang="en-IN" sz="1200" dirty="0" smtClean="0">
              <a:solidFill>
                <a:schemeClr val="tx1"/>
              </a:solidFill>
              <a:latin typeface="Arial" pitchFamily="34" charset="0"/>
              <a:cs typeface="Arial" pitchFamily="34" charset="0"/>
            </a:endParaRPr>
          </a:p>
        </p:txBody>
      </p:sp>
      <p:graphicFrame>
        <p:nvGraphicFramePr>
          <p:cNvPr id="15" name="Table 14"/>
          <p:cNvGraphicFramePr>
            <a:graphicFrameLocks noGrp="1"/>
          </p:cNvGraphicFramePr>
          <p:nvPr/>
        </p:nvGraphicFramePr>
        <p:xfrm>
          <a:off x="381000" y="2819400"/>
          <a:ext cx="8458200" cy="1143000"/>
        </p:xfrm>
        <a:graphic>
          <a:graphicData uri="http://schemas.openxmlformats.org/drawingml/2006/table">
            <a:tbl>
              <a:tblPr firstRow="1" bandRow="1">
                <a:tableStyleId>{69012ECD-51FC-41F1-AA8D-1B2483CD663E}</a:tableStyleId>
              </a:tblPr>
              <a:tblGrid>
                <a:gridCol w="4933950"/>
                <a:gridCol w="3524250"/>
              </a:tblGrid>
              <a:tr h="342900">
                <a:tc>
                  <a:txBody>
                    <a:bodyPr/>
                    <a:lstStyle/>
                    <a:p>
                      <a:pPr algn="ctr"/>
                      <a:r>
                        <a:rPr lang="en-IN" sz="1200" dirty="0" smtClean="0">
                          <a:latin typeface="Arial" pitchFamily="34" charset="0"/>
                          <a:cs typeface="Arial" pitchFamily="34" charset="0"/>
                        </a:rPr>
                        <a:t>Average of asset under management (AUM) at the beginning and end of the year</a:t>
                      </a:r>
                      <a:endParaRPr lang="en-IN" sz="1200" dirty="0">
                        <a:latin typeface="Arial" pitchFamily="34" charset="0"/>
                        <a:cs typeface="Arial" pitchFamily="34" charset="0"/>
                      </a:endParaRPr>
                    </a:p>
                  </a:txBody>
                  <a:tcPr anchor="ctr"/>
                </a:tc>
                <a:tc>
                  <a:txBody>
                    <a:bodyPr/>
                    <a:lstStyle/>
                    <a:p>
                      <a:pPr algn="ctr"/>
                      <a:r>
                        <a:rPr lang="en-IN" sz="1200" dirty="0" smtClean="0">
                          <a:latin typeface="Arial" pitchFamily="34" charset="0"/>
                          <a:cs typeface="Arial" pitchFamily="34" charset="0"/>
                        </a:rPr>
                        <a:t>Allowable expenses of management </a:t>
                      </a:r>
                      <a:endParaRPr lang="en-IN" sz="1200" dirty="0">
                        <a:latin typeface="Arial" pitchFamily="34" charset="0"/>
                        <a:cs typeface="Arial" pitchFamily="34" charset="0"/>
                      </a:endParaRPr>
                    </a:p>
                  </a:txBody>
                  <a:tcPr anchor="ctr"/>
                </a:tc>
              </a:tr>
              <a:tr h="342900">
                <a:tc>
                  <a:txBody>
                    <a:bodyPr/>
                    <a:lstStyle/>
                    <a:p>
                      <a:pPr algn="l">
                        <a:lnSpc>
                          <a:spcPct val="115000"/>
                        </a:lnSpc>
                        <a:spcAft>
                          <a:spcPts val="0"/>
                        </a:spcAft>
                      </a:pPr>
                      <a:r>
                        <a:rPr lang="en-IN" sz="1200" dirty="0">
                          <a:latin typeface="Arial" pitchFamily="34" charset="0"/>
                          <a:cs typeface="Arial" pitchFamily="34" charset="0"/>
                        </a:rPr>
                        <a:t>Up to Rs. 10,000 Crores</a:t>
                      </a:r>
                      <a:endParaRPr lang="en-IN" sz="1200" dirty="0">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IN" sz="1200" dirty="0" smtClean="0">
                          <a:latin typeface="Arial" pitchFamily="34" charset="0"/>
                          <a:cs typeface="Arial" pitchFamily="34" charset="0"/>
                        </a:rPr>
                        <a:t>1.00%</a:t>
                      </a:r>
                      <a:endParaRPr lang="en-IN" sz="1200" dirty="0">
                        <a:latin typeface="Arial" pitchFamily="34" charset="0"/>
                        <a:ea typeface="Calibri"/>
                        <a:cs typeface="Arial" pitchFamily="34" charset="0"/>
                      </a:endParaRPr>
                    </a:p>
                  </a:txBody>
                  <a:tcPr marL="68580" marR="68580" marT="0" marB="0" anchor="ctr"/>
                </a:tc>
              </a:tr>
              <a:tr h="342900">
                <a:tc>
                  <a:txBody>
                    <a:bodyPr/>
                    <a:lstStyle/>
                    <a:p>
                      <a:pPr algn="l">
                        <a:lnSpc>
                          <a:spcPct val="115000"/>
                        </a:lnSpc>
                        <a:spcAft>
                          <a:spcPts val="0"/>
                        </a:spcAft>
                      </a:pPr>
                      <a:r>
                        <a:rPr lang="en-IN" sz="1200" dirty="0">
                          <a:latin typeface="Arial" pitchFamily="34" charset="0"/>
                          <a:cs typeface="Arial" pitchFamily="34" charset="0"/>
                        </a:rPr>
                        <a:t>In excess of Rs. 10,000 Crores</a:t>
                      </a:r>
                      <a:endParaRPr lang="en-IN" sz="1200" dirty="0">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IN" sz="1200" dirty="0">
                          <a:latin typeface="Arial" pitchFamily="34" charset="0"/>
                          <a:cs typeface="Arial" pitchFamily="34" charset="0"/>
                        </a:rPr>
                        <a:t>0.80%</a:t>
                      </a:r>
                      <a:endParaRPr lang="en-IN" sz="1200" dirty="0">
                        <a:latin typeface="Arial" pitchFamily="34" charset="0"/>
                        <a:ea typeface="Calibri"/>
                        <a:cs typeface="Arial" pitchFamily="34" charset="0"/>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11</a:t>
            </a:fld>
            <a:endParaRPr lang="en-US" dirty="0"/>
          </a:p>
        </p:txBody>
      </p:sp>
      <p:sp>
        <p:nvSpPr>
          <p:cNvPr id="7" name="Text Placeholder 1"/>
          <p:cNvSpPr txBox="1">
            <a:spLocks/>
          </p:cNvSpPr>
          <p:nvPr/>
        </p:nvSpPr>
        <p:spPr>
          <a:xfrm>
            <a:off x="304800" y="3048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3200" b="1" i="0" u="none" strike="noStrike" kern="1200" cap="none" spc="0" normalizeH="0" baseline="0" noProof="0" dirty="0">
              <a:ln>
                <a:noFill/>
              </a:ln>
              <a:solidFill>
                <a:schemeClr val="tx2"/>
              </a:solidFill>
              <a:effectLst/>
              <a:uLnTx/>
              <a:uFillTx/>
              <a:latin typeface="Garamond" pitchFamily="18" charset="0"/>
            </a:endParaRPr>
          </a:p>
        </p:txBody>
      </p:sp>
      <p:sp>
        <p:nvSpPr>
          <p:cNvPr id="10" name="Text Placeholder 1"/>
          <p:cNvSpPr txBox="1">
            <a:spLocks/>
          </p:cNvSpPr>
          <p:nvPr/>
        </p:nvSpPr>
        <p:spPr>
          <a:xfrm>
            <a:off x="304800" y="533400"/>
            <a:ext cx="75438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sz="2400" b="1" dirty="0" smtClean="0">
                <a:solidFill>
                  <a:schemeClr val="tx2"/>
                </a:solidFill>
                <a:latin typeface="Arial" pitchFamily="34" charset="0"/>
                <a:cs typeface="Arial" pitchFamily="34" charset="0"/>
              </a:rPr>
              <a:t>Documentation requirement</a:t>
            </a:r>
            <a:endParaRPr kumimoji="0" lang="en-US" sz="2400" b="1" i="0" u="none" strike="noStrike" kern="1200" cap="none" spc="0" normalizeH="0" baseline="0" noProof="0" dirty="0">
              <a:ln>
                <a:noFill/>
              </a:ln>
              <a:solidFill>
                <a:schemeClr val="tx2"/>
              </a:solidFill>
              <a:effectLst/>
              <a:uLnTx/>
              <a:uFillTx/>
              <a:latin typeface="Garamond" pitchFamily="18" charset="0"/>
            </a:endParaRPr>
          </a:p>
        </p:txBody>
      </p:sp>
      <p:sp>
        <p:nvSpPr>
          <p:cNvPr id="12" name="TextBox 11"/>
          <p:cNvSpPr txBox="1"/>
          <p:nvPr/>
        </p:nvSpPr>
        <p:spPr>
          <a:xfrm>
            <a:off x="1676400" y="1899384"/>
            <a:ext cx="7391400" cy="1058768"/>
          </a:xfrm>
          <a:prstGeom prst="rect">
            <a:avLst/>
          </a:prstGeom>
          <a:noFill/>
        </p:spPr>
        <p:txBody>
          <a:bodyPr wrap="square" lIns="164607" tIns="82304" rIns="164607" bIns="82304" rtlCol="0">
            <a:spAutoFit/>
          </a:bodyPr>
          <a:lstStyle/>
          <a:p>
            <a:pPr marL="177800" indent="-177800" algn="just">
              <a:spcBef>
                <a:spcPts val="600"/>
              </a:spcBef>
              <a:spcAft>
                <a:spcPts val="600"/>
              </a:spcAft>
              <a:buFont typeface="Wingdings" pitchFamily="2" charset="2"/>
              <a:buChar char="§"/>
            </a:pPr>
            <a:r>
              <a:rPr lang="en-IN" sz="1200" dirty="0" smtClean="0">
                <a:latin typeface="Arial" pitchFamily="34" charset="0"/>
                <a:cs typeface="Arial" pitchFamily="34" charset="0"/>
              </a:rPr>
              <a:t>Board approved policy for allocation of direct expenses and apportionment of indirect expenses of management amongst various business segments</a:t>
            </a:r>
          </a:p>
          <a:p>
            <a:pPr marL="177800" indent="-177800" algn="just">
              <a:spcBef>
                <a:spcPts val="600"/>
              </a:spcBef>
              <a:spcAft>
                <a:spcPts val="600"/>
              </a:spcAft>
              <a:buFont typeface="Wingdings" pitchFamily="2" charset="2"/>
              <a:buChar char="§"/>
            </a:pPr>
            <a:r>
              <a:rPr lang="en-IN" sz="1200" dirty="0" smtClean="0">
                <a:latin typeface="Arial" pitchFamily="34" charset="0"/>
                <a:cs typeface="Arial" pitchFamily="34" charset="0"/>
              </a:rPr>
              <a:t>Appointed Actuary and the Chief Financial Officer have the responsibility to allocate and apportion the expenses of management in accordance with the Board approved policy</a:t>
            </a:r>
          </a:p>
        </p:txBody>
      </p:sp>
      <p:sp>
        <p:nvSpPr>
          <p:cNvPr id="14" name="TextBox 13"/>
          <p:cNvSpPr txBox="1"/>
          <p:nvPr/>
        </p:nvSpPr>
        <p:spPr>
          <a:xfrm>
            <a:off x="180000" y="2006163"/>
            <a:ext cx="1344000" cy="813237"/>
          </a:xfrm>
          <a:prstGeom prst="rect">
            <a:avLst/>
          </a:prstGeom>
          <a:noFill/>
        </p:spPr>
        <p:txBody>
          <a:bodyPr wrap="square" lIns="73851" tIns="36926" rIns="73851" bIns="36926" rtlCol="0">
            <a:spAutoFit/>
          </a:bodyPr>
          <a:lstStyle/>
          <a:p>
            <a:pPr lvl="0"/>
            <a:r>
              <a:rPr lang="en-IN" sz="1200" b="1" dirty="0" smtClean="0">
                <a:latin typeface="Arial" pitchFamily="34" charset="0"/>
                <a:cs typeface="Arial" pitchFamily="34" charset="0"/>
              </a:rPr>
              <a:t>Allocation and Apportionment of Expenses of Management</a:t>
            </a:r>
            <a:endParaRPr lang="en-US" sz="1200" b="1" dirty="0">
              <a:latin typeface="Arial" pitchFamily="34" charset="0"/>
              <a:cs typeface="Arial" pitchFamily="34" charset="0"/>
            </a:endParaRPr>
          </a:p>
        </p:txBody>
      </p:sp>
      <p:grpSp>
        <p:nvGrpSpPr>
          <p:cNvPr id="30" name="Group 29"/>
          <p:cNvGrpSpPr/>
          <p:nvPr/>
        </p:nvGrpSpPr>
        <p:grpSpPr>
          <a:xfrm>
            <a:off x="251520" y="3657600"/>
            <a:ext cx="8640960" cy="76200"/>
            <a:chOff x="251520" y="2277432"/>
            <a:chExt cx="8640960" cy="76200"/>
          </a:xfrm>
        </p:grpSpPr>
        <p:cxnSp>
          <p:nvCxnSpPr>
            <p:cNvPr id="18" name="Straight Connector 17"/>
            <p:cNvCxnSpPr/>
            <p:nvPr/>
          </p:nvCxnSpPr>
          <p:spPr bwMode="auto">
            <a:xfrm rot="10800000">
              <a:off x="252480" y="2285999"/>
              <a:ext cx="8640000" cy="0"/>
            </a:xfrm>
            <a:prstGeom prst="line">
              <a:avLst/>
            </a:prstGeom>
            <a:noFill/>
            <a:ln w="6350" cap="flat" cmpd="sng" algn="ctr">
              <a:solidFill>
                <a:srgbClr val="F1992D"/>
              </a:solidFill>
              <a:prstDash val="solid"/>
              <a:round/>
              <a:headEnd type="none" w="med" len="med"/>
              <a:tailEnd type="none" w="med" len="med"/>
            </a:ln>
            <a:effectLst/>
          </p:spPr>
        </p:cxnSp>
        <p:sp>
          <p:nvSpPr>
            <p:cNvPr id="19" name="Parallelogram 18"/>
            <p:cNvSpPr/>
            <p:nvPr/>
          </p:nvSpPr>
          <p:spPr bwMode="auto">
            <a:xfrm flipH="1">
              <a:off x="251520" y="2277432"/>
              <a:ext cx="360000" cy="76200"/>
            </a:xfrm>
            <a:prstGeom prst="parallelogram">
              <a:avLst/>
            </a:prstGeom>
            <a:solidFill>
              <a:srgbClr val="F1992D"/>
            </a:solidFill>
            <a:ln w="63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smtClean="0">
                <a:ln>
                  <a:noFill/>
                </a:ln>
                <a:solidFill>
                  <a:schemeClr val="bg1"/>
                </a:solidFill>
                <a:effectLst/>
                <a:latin typeface="+mj-lt"/>
              </a:endParaRPr>
            </a:p>
          </p:txBody>
        </p:sp>
      </p:grpSp>
      <p:cxnSp>
        <p:nvCxnSpPr>
          <p:cNvPr id="22" name="Straight Connector 21"/>
          <p:cNvCxnSpPr/>
          <p:nvPr/>
        </p:nvCxnSpPr>
        <p:spPr bwMode="auto">
          <a:xfrm rot="10800000">
            <a:off x="252480" y="6264127"/>
            <a:ext cx="8640000" cy="0"/>
          </a:xfrm>
          <a:prstGeom prst="line">
            <a:avLst/>
          </a:prstGeom>
          <a:noFill/>
          <a:ln w="6350" cap="flat" cmpd="sng" algn="ctr">
            <a:solidFill>
              <a:srgbClr val="F1992D"/>
            </a:solidFill>
            <a:prstDash val="solid"/>
            <a:round/>
            <a:headEnd type="none" w="med" len="med"/>
            <a:tailEnd type="none" w="med" len="med"/>
          </a:ln>
          <a:effectLst/>
        </p:spPr>
      </p:cxnSp>
      <p:sp>
        <p:nvSpPr>
          <p:cNvPr id="23" name="Parallelogram 22"/>
          <p:cNvSpPr/>
          <p:nvPr/>
        </p:nvSpPr>
        <p:spPr bwMode="auto">
          <a:xfrm flipH="1">
            <a:off x="251520" y="6248400"/>
            <a:ext cx="360000" cy="76200"/>
          </a:xfrm>
          <a:prstGeom prst="parallelogram">
            <a:avLst/>
          </a:prstGeom>
          <a:solidFill>
            <a:srgbClr val="F1992D"/>
          </a:solidFill>
          <a:ln w="63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smtClean="0">
              <a:ln>
                <a:noFill/>
              </a:ln>
              <a:solidFill>
                <a:schemeClr val="bg1"/>
              </a:solidFill>
              <a:effectLst/>
              <a:latin typeface="+mj-lt"/>
            </a:endParaRPr>
          </a:p>
        </p:txBody>
      </p:sp>
      <p:sp>
        <p:nvSpPr>
          <p:cNvPr id="28" name="Round Same Side Corner Rectangle 27"/>
          <p:cNvSpPr/>
          <p:nvPr/>
        </p:nvSpPr>
        <p:spPr>
          <a:xfrm rot="10800000" flipH="1">
            <a:off x="1517904" y="1371600"/>
            <a:ext cx="82296" cy="2057400"/>
          </a:xfrm>
          <a:prstGeom prst="round2SameRect">
            <a:avLst>
              <a:gd name="adj1" fmla="val 50000"/>
              <a:gd name="adj2" fmla="val 50000"/>
            </a:avLst>
          </a:prstGeom>
          <a:solidFill>
            <a:srgbClr val="3891DE"/>
          </a:solidFill>
          <a:ln>
            <a:noFill/>
          </a:ln>
        </p:spPr>
        <p:style>
          <a:lnRef idx="2">
            <a:schemeClr val="accent1">
              <a:shade val="50000"/>
            </a:schemeClr>
          </a:lnRef>
          <a:fillRef idx="1">
            <a:schemeClr val="accent1"/>
          </a:fillRef>
          <a:effectRef idx="0">
            <a:schemeClr val="accent1"/>
          </a:effectRef>
          <a:fontRef idx="minor">
            <a:schemeClr val="lt1"/>
          </a:fontRef>
        </p:style>
        <p:txBody>
          <a:bodyPr lIns="164607" tIns="82304" rIns="164607" bIns="82304" rtlCol="0" anchor="ctr"/>
          <a:lstStyle/>
          <a:p>
            <a:pPr algn="ctr"/>
            <a:endParaRPr lang="bg-BG" sz="2107" dirty="0">
              <a:latin typeface="Calibri Light"/>
            </a:endParaRPr>
          </a:p>
        </p:txBody>
      </p:sp>
      <p:sp>
        <p:nvSpPr>
          <p:cNvPr id="29" name="Round Same Side Corner Rectangle 28"/>
          <p:cNvSpPr/>
          <p:nvPr/>
        </p:nvSpPr>
        <p:spPr>
          <a:xfrm rot="10800000" flipH="1">
            <a:off x="1517904" y="3962400"/>
            <a:ext cx="82296" cy="2057400"/>
          </a:xfrm>
          <a:prstGeom prst="round2SameRect">
            <a:avLst>
              <a:gd name="adj1" fmla="val 50000"/>
              <a:gd name="adj2" fmla="val 50000"/>
            </a:avLst>
          </a:prstGeom>
          <a:solidFill>
            <a:srgbClr val="EB403D"/>
          </a:solidFill>
          <a:ln>
            <a:noFill/>
          </a:ln>
        </p:spPr>
        <p:style>
          <a:lnRef idx="2">
            <a:schemeClr val="accent1">
              <a:shade val="50000"/>
            </a:schemeClr>
          </a:lnRef>
          <a:fillRef idx="1">
            <a:schemeClr val="accent1"/>
          </a:fillRef>
          <a:effectRef idx="0">
            <a:schemeClr val="accent1"/>
          </a:effectRef>
          <a:fontRef idx="minor">
            <a:schemeClr val="lt1"/>
          </a:fontRef>
        </p:style>
        <p:txBody>
          <a:bodyPr lIns="164607" tIns="82304" rIns="164607" bIns="82304" rtlCol="0" anchor="ctr"/>
          <a:lstStyle/>
          <a:p>
            <a:pPr algn="ctr"/>
            <a:endParaRPr lang="bg-BG" sz="2107" dirty="0">
              <a:latin typeface="Calibri Light"/>
            </a:endParaRPr>
          </a:p>
        </p:txBody>
      </p:sp>
      <p:sp>
        <p:nvSpPr>
          <p:cNvPr id="31" name="TextBox 30"/>
          <p:cNvSpPr txBox="1"/>
          <p:nvPr/>
        </p:nvSpPr>
        <p:spPr>
          <a:xfrm>
            <a:off x="228600" y="4460696"/>
            <a:ext cx="1344000" cy="628571"/>
          </a:xfrm>
          <a:prstGeom prst="rect">
            <a:avLst/>
          </a:prstGeom>
          <a:noFill/>
        </p:spPr>
        <p:txBody>
          <a:bodyPr wrap="square" lIns="73851" tIns="36926" rIns="73851" bIns="36926" rtlCol="0">
            <a:spAutoFit/>
          </a:bodyPr>
          <a:lstStyle/>
          <a:p>
            <a:pPr lvl="0"/>
            <a:r>
              <a:rPr lang="en-IN" sz="1200" b="1" dirty="0" smtClean="0">
                <a:latin typeface="Arial" pitchFamily="34" charset="0"/>
                <a:cs typeface="Arial" pitchFamily="34" charset="0"/>
              </a:rPr>
              <a:t>Return of Expense of Management</a:t>
            </a:r>
            <a:endParaRPr lang="en-US" sz="1200" b="1" dirty="0">
              <a:latin typeface="Arial" pitchFamily="34" charset="0"/>
              <a:cs typeface="Arial" pitchFamily="34" charset="0"/>
            </a:endParaRPr>
          </a:p>
        </p:txBody>
      </p:sp>
      <p:sp>
        <p:nvSpPr>
          <p:cNvPr id="32" name="TextBox 31"/>
          <p:cNvSpPr txBox="1"/>
          <p:nvPr/>
        </p:nvSpPr>
        <p:spPr>
          <a:xfrm>
            <a:off x="1676400" y="4191000"/>
            <a:ext cx="7391400" cy="1581988"/>
          </a:xfrm>
          <a:prstGeom prst="rect">
            <a:avLst/>
          </a:prstGeom>
          <a:noFill/>
        </p:spPr>
        <p:txBody>
          <a:bodyPr wrap="square" lIns="164607" tIns="82304" rIns="164607" bIns="82304" rtlCol="0">
            <a:spAutoFit/>
          </a:bodyPr>
          <a:lstStyle/>
          <a:p>
            <a:pPr marL="177800" indent="-177800" algn="just">
              <a:spcBef>
                <a:spcPts val="600"/>
              </a:spcBef>
              <a:spcAft>
                <a:spcPts val="600"/>
              </a:spcAft>
              <a:buFont typeface="Wingdings" pitchFamily="2" charset="2"/>
              <a:buChar char="§"/>
            </a:pPr>
            <a:r>
              <a:rPr lang="en-IN" sz="1200" dirty="0" smtClean="0">
                <a:latin typeface="Arial" pitchFamily="34" charset="0"/>
                <a:cs typeface="Arial" pitchFamily="34" charset="0"/>
              </a:rPr>
              <a:t>All insurers need to submit the Return of Expenses of Management in a prescribed format at the end of each financial year</a:t>
            </a:r>
          </a:p>
          <a:p>
            <a:pPr marL="177800" indent="-177800" algn="just">
              <a:spcBef>
                <a:spcPts val="600"/>
              </a:spcBef>
              <a:spcAft>
                <a:spcPts val="600"/>
              </a:spcAft>
              <a:buFont typeface="Wingdings" pitchFamily="2" charset="2"/>
              <a:buChar char="§"/>
            </a:pPr>
            <a:r>
              <a:rPr lang="en-IN" sz="1200" dirty="0" smtClean="0">
                <a:latin typeface="Arial" pitchFamily="34" charset="0"/>
                <a:cs typeface="Arial" pitchFamily="34" charset="0"/>
              </a:rPr>
              <a:t>Return shall be signed by the Chief Executive Officer, the Chief Financial Officer and the Chief Compliance Officer of the Insurer and shall be certified by the Statutory Auditor and reviewed by the Audit Committee</a:t>
            </a:r>
          </a:p>
          <a:p>
            <a:pPr marL="177800" indent="-177800" algn="just">
              <a:spcBef>
                <a:spcPts val="600"/>
              </a:spcBef>
              <a:spcAft>
                <a:spcPts val="600"/>
              </a:spcAft>
              <a:buFont typeface="Wingdings" pitchFamily="2" charset="2"/>
              <a:buChar char="§"/>
            </a:pPr>
            <a:r>
              <a:rPr lang="en-IN" sz="1200" dirty="0" smtClean="0">
                <a:latin typeface="Arial" pitchFamily="34" charset="0"/>
                <a:cs typeface="Arial" pitchFamily="34" charset="0"/>
              </a:rPr>
              <a:t>Statement of Expenses of Management duly approved by the Board, shall be filed with the Authority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12</a:t>
            </a:fld>
            <a:endParaRPr lang="en-US" dirty="0"/>
          </a:p>
        </p:txBody>
      </p:sp>
      <p:sp>
        <p:nvSpPr>
          <p:cNvPr id="7" name="Text Placeholder 1"/>
          <p:cNvSpPr txBox="1">
            <a:spLocks/>
          </p:cNvSpPr>
          <p:nvPr/>
        </p:nvSpPr>
        <p:spPr>
          <a:xfrm>
            <a:off x="304800" y="3048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3200" b="1" i="0" u="none" strike="noStrike" kern="1200" cap="none" spc="0" normalizeH="0" baseline="0" noProof="0" dirty="0">
              <a:ln>
                <a:noFill/>
              </a:ln>
              <a:solidFill>
                <a:schemeClr val="tx2"/>
              </a:solidFill>
              <a:effectLst/>
              <a:uLnTx/>
              <a:uFillTx/>
              <a:latin typeface="Garamond" pitchFamily="18" charset="0"/>
            </a:endParaRPr>
          </a:p>
        </p:txBody>
      </p:sp>
      <p:sp>
        <p:nvSpPr>
          <p:cNvPr id="10" name="Text Placeholder 1"/>
          <p:cNvSpPr txBox="1">
            <a:spLocks/>
          </p:cNvSpPr>
          <p:nvPr/>
        </p:nvSpPr>
        <p:spPr>
          <a:xfrm>
            <a:off x="304800" y="304800"/>
            <a:ext cx="7543800" cy="609600"/>
          </a:xfrm>
          <a:prstGeom prst="rect">
            <a:avLst/>
          </a:prstGeom>
        </p:spPr>
        <p:txBody>
          <a:bodyPr/>
          <a:lstStyle/>
          <a:p>
            <a:pPr lvl="0" eaLnBrk="0" fontAlgn="base" hangingPunct="0">
              <a:spcBef>
                <a:spcPct val="20000"/>
              </a:spcBef>
              <a:spcAft>
                <a:spcPct val="0"/>
              </a:spcAft>
              <a:defRPr/>
            </a:pPr>
            <a:r>
              <a:rPr lang="en-IN" sz="2400" b="1" dirty="0" smtClean="0">
                <a:solidFill>
                  <a:schemeClr val="tx2"/>
                </a:solidFill>
                <a:latin typeface="Arial" pitchFamily="34" charset="0"/>
                <a:cs typeface="Arial" pitchFamily="34" charset="0"/>
              </a:rPr>
              <a:t>Power to Exempt and Action for Non-compliance (1/2)</a:t>
            </a:r>
            <a:endParaRPr kumimoji="0" lang="en-US" sz="2400" b="1" i="0" u="none" strike="noStrike" kern="1200" cap="none" spc="0" normalizeH="0" baseline="0" noProof="0" dirty="0">
              <a:ln>
                <a:noFill/>
              </a:ln>
              <a:solidFill>
                <a:schemeClr val="tx2"/>
              </a:solidFill>
              <a:effectLst/>
              <a:uLnTx/>
              <a:uFillTx/>
              <a:latin typeface="Garamond" pitchFamily="18" charset="0"/>
            </a:endParaRPr>
          </a:p>
        </p:txBody>
      </p:sp>
      <p:sp>
        <p:nvSpPr>
          <p:cNvPr id="12" name="TextBox 11"/>
          <p:cNvSpPr txBox="1"/>
          <p:nvPr/>
        </p:nvSpPr>
        <p:spPr>
          <a:xfrm>
            <a:off x="1676400" y="1869098"/>
            <a:ext cx="7391400" cy="1058768"/>
          </a:xfrm>
          <a:prstGeom prst="rect">
            <a:avLst/>
          </a:prstGeom>
          <a:noFill/>
        </p:spPr>
        <p:txBody>
          <a:bodyPr wrap="square" lIns="164607" tIns="82304" rIns="164607" bIns="82304" rtlCol="0">
            <a:spAutoFit/>
          </a:bodyPr>
          <a:lstStyle/>
          <a:p>
            <a:pPr marL="177800" indent="-177800" algn="just">
              <a:spcBef>
                <a:spcPts val="600"/>
              </a:spcBef>
              <a:spcAft>
                <a:spcPts val="600"/>
              </a:spcAft>
              <a:buFont typeface="Wingdings" pitchFamily="2" charset="2"/>
              <a:buChar char="§"/>
            </a:pPr>
            <a:r>
              <a:rPr lang="en-IN" sz="1200" dirty="0" smtClean="0">
                <a:latin typeface="Arial" pitchFamily="34" charset="0"/>
                <a:cs typeface="Arial" pitchFamily="34" charset="0"/>
              </a:rPr>
              <a:t>Newly registered insurer may exercise forbearance up to ten years</a:t>
            </a:r>
          </a:p>
          <a:p>
            <a:pPr marL="177800" indent="-177800" algn="just">
              <a:spcBef>
                <a:spcPts val="600"/>
              </a:spcBef>
              <a:spcAft>
                <a:spcPts val="600"/>
              </a:spcAft>
              <a:buFont typeface="Wingdings" pitchFamily="2" charset="2"/>
              <a:buChar char="§"/>
            </a:pPr>
            <a:r>
              <a:rPr lang="en-IN" sz="1200" dirty="0" smtClean="0">
                <a:latin typeface="Arial" pitchFamily="34" charset="0"/>
                <a:cs typeface="Arial" pitchFamily="34" charset="0"/>
              </a:rPr>
              <a:t>In case of non-compliance post ten years, regulator may direct Insurer to charge the expenses above the allowable limit to the Shareholders’ Account only if representation is made by the insurer with details on business plan and time period required for compliance</a:t>
            </a:r>
          </a:p>
        </p:txBody>
      </p:sp>
      <p:sp>
        <p:nvSpPr>
          <p:cNvPr id="14" name="TextBox 13"/>
          <p:cNvSpPr txBox="1"/>
          <p:nvPr/>
        </p:nvSpPr>
        <p:spPr>
          <a:xfrm>
            <a:off x="304800" y="1981200"/>
            <a:ext cx="1344000" cy="443905"/>
          </a:xfrm>
          <a:prstGeom prst="rect">
            <a:avLst/>
          </a:prstGeom>
          <a:noFill/>
        </p:spPr>
        <p:txBody>
          <a:bodyPr wrap="square" lIns="73851" tIns="36926" rIns="73851" bIns="36926" rtlCol="0">
            <a:spAutoFit/>
          </a:bodyPr>
          <a:lstStyle/>
          <a:p>
            <a:pPr lvl="0"/>
            <a:r>
              <a:rPr lang="en-IN" sz="1200" b="1" dirty="0" smtClean="0">
                <a:latin typeface="Arial" pitchFamily="34" charset="0"/>
                <a:cs typeface="Arial" pitchFamily="34" charset="0"/>
              </a:rPr>
              <a:t>Power to exempt</a:t>
            </a:r>
            <a:endParaRPr lang="en-US" sz="1200" b="1" dirty="0">
              <a:latin typeface="Arial" pitchFamily="34" charset="0"/>
              <a:cs typeface="Arial" pitchFamily="34" charset="0"/>
            </a:endParaRPr>
          </a:p>
        </p:txBody>
      </p:sp>
      <p:grpSp>
        <p:nvGrpSpPr>
          <p:cNvPr id="2" name="Group 29"/>
          <p:cNvGrpSpPr/>
          <p:nvPr/>
        </p:nvGrpSpPr>
        <p:grpSpPr>
          <a:xfrm>
            <a:off x="251520" y="3439266"/>
            <a:ext cx="8640960" cy="76200"/>
            <a:chOff x="251520" y="2277432"/>
            <a:chExt cx="8640960" cy="76200"/>
          </a:xfrm>
        </p:grpSpPr>
        <p:cxnSp>
          <p:nvCxnSpPr>
            <p:cNvPr id="18" name="Straight Connector 17"/>
            <p:cNvCxnSpPr/>
            <p:nvPr/>
          </p:nvCxnSpPr>
          <p:spPr bwMode="auto">
            <a:xfrm rot="10800000">
              <a:off x="252480" y="2285999"/>
              <a:ext cx="8640000" cy="0"/>
            </a:xfrm>
            <a:prstGeom prst="line">
              <a:avLst/>
            </a:prstGeom>
            <a:noFill/>
            <a:ln w="6350" cap="flat" cmpd="sng" algn="ctr">
              <a:solidFill>
                <a:srgbClr val="F1992D"/>
              </a:solidFill>
              <a:prstDash val="solid"/>
              <a:round/>
              <a:headEnd type="none" w="med" len="med"/>
              <a:tailEnd type="none" w="med" len="med"/>
            </a:ln>
            <a:effectLst/>
          </p:spPr>
        </p:cxnSp>
        <p:sp>
          <p:nvSpPr>
            <p:cNvPr id="19" name="Parallelogram 18"/>
            <p:cNvSpPr/>
            <p:nvPr/>
          </p:nvSpPr>
          <p:spPr bwMode="auto">
            <a:xfrm flipH="1">
              <a:off x="251520" y="2277432"/>
              <a:ext cx="360000" cy="76200"/>
            </a:xfrm>
            <a:prstGeom prst="parallelogram">
              <a:avLst/>
            </a:prstGeom>
            <a:solidFill>
              <a:srgbClr val="F1992D"/>
            </a:solidFill>
            <a:ln w="63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smtClean="0">
                <a:ln>
                  <a:noFill/>
                </a:ln>
                <a:solidFill>
                  <a:schemeClr val="bg1"/>
                </a:solidFill>
                <a:effectLst/>
                <a:latin typeface="+mj-lt"/>
              </a:endParaRPr>
            </a:p>
          </p:txBody>
        </p:sp>
      </p:grpSp>
      <p:cxnSp>
        <p:nvCxnSpPr>
          <p:cNvPr id="22" name="Straight Connector 21"/>
          <p:cNvCxnSpPr/>
          <p:nvPr/>
        </p:nvCxnSpPr>
        <p:spPr bwMode="auto">
          <a:xfrm rot="10800000">
            <a:off x="252480" y="6264127"/>
            <a:ext cx="8640000" cy="0"/>
          </a:xfrm>
          <a:prstGeom prst="line">
            <a:avLst/>
          </a:prstGeom>
          <a:noFill/>
          <a:ln w="6350" cap="flat" cmpd="sng" algn="ctr">
            <a:solidFill>
              <a:srgbClr val="F1992D"/>
            </a:solidFill>
            <a:prstDash val="solid"/>
            <a:round/>
            <a:headEnd type="none" w="med" len="med"/>
            <a:tailEnd type="none" w="med" len="med"/>
          </a:ln>
          <a:effectLst/>
        </p:spPr>
      </p:cxnSp>
      <p:sp>
        <p:nvSpPr>
          <p:cNvPr id="23" name="Parallelogram 22"/>
          <p:cNvSpPr/>
          <p:nvPr/>
        </p:nvSpPr>
        <p:spPr bwMode="auto">
          <a:xfrm flipH="1">
            <a:off x="251520" y="6248400"/>
            <a:ext cx="360000" cy="76200"/>
          </a:xfrm>
          <a:prstGeom prst="parallelogram">
            <a:avLst/>
          </a:prstGeom>
          <a:solidFill>
            <a:srgbClr val="F1992D"/>
          </a:solidFill>
          <a:ln w="63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smtClean="0">
              <a:ln>
                <a:noFill/>
              </a:ln>
              <a:solidFill>
                <a:schemeClr val="bg1"/>
              </a:solidFill>
              <a:effectLst/>
              <a:latin typeface="+mj-lt"/>
            </a:endParaRPr>
          </a:p>
        </p:txBody>
      </p:sp>
      <p:sp>
        <p:nvSpPr>
          <p:cNvPr id="28" name="Round Same Side Corner Rectangle 27"/>
          <p:cNvSpPr/>
          <p:nvPr/>
        </p:nvSpPr>
        <p:spPr>
          <a:xfrm rot="10800000" flipH="1">
            <a:off x="1517904" y="1398896"/>
            <a:ext cx="82296" cy="1877704"/>
          </a:xfrm>
          <a:prstGeom prst="round2SameRect">
            <a:avLst>
              <a:gd name="adj1" fmla="val 50000"/>
              <a:gd name="adj2" fmla="val 50000"/>
            </a:avLst>
          </a:prstGeom>
          <a:solidFill>
            <a:srgbClr val="3891DE"/>
          </a:solidFill>
          <a:ln>
            <a:noFill/>
          </a:ln>
        </p:spPr>
        <p:style>
          <a:lnRef idx="2">
            <a:schemeClr val="accent1">
              <a:shade val="50000"/>
            </a:schemeClr>
          </a:lnRef>
          <a:fillRef idx="1">
            <a:schemeClr val="accent1"/>
          </a:fillRef>
          <a:effectRef idx="0">
            <a:schemeClr val="accent1"/>
          </a:effectRef>
          <a:fontRef idx="minor">
            <a:schemeClr val="lt1"/>
          </a:fontRef>
        </p:style>
        <p:txBody>
          <a:bodyPr lIns="164607" tIns="82304" rIns="164607" bIns="82304" rtlCol="0" anchor="ctr"/>
          <a:lstStyle/>
          <a:p>
            <a:pPr algn="ctr"/>
            <a:endParaRPr lang="bg-BG" sz="2107" dirty="0">
              <a:latin typeface="Calibri Light"/>
            </a:endParaRPr>
          </a:p>
        </p:txBody>
      </p:sp>
      <p:sp>
        <p:nvSpPr>
          <p:cNvPr id="29" name="Round Same Side Corner Rectangle 28"/>
          <p:cNvSpPr/>
          <p:nvPr/>
        </p:nvSpPr>
        <p:spPr>
          <a:xfrm rot="10800000" flipH="1">
            <a:off x="1517904" y="3581400"/>
            <a:ext cx="82296" cy="2514600"/>
          </a:xfrm>
          <a:prstGeom prst="round2SameRect">
            <a:avLst>
              <a:gd name="adj1" fmla="val 50000"/>
              <a:gd name="adj2" fmla="val 50000"/>
            </a:avLst>
          </a:prstGeom>
          <a:solidFill>
            <a:srgbClr val="EB403D"/>
          </a:solidFill>
          <a:ln>
            <a:noFill/>
          </a:ln>
        </p:spPr>
        <p:style>
          <a:lnRef idx="2">
            <a:schemeClr val="accent1">
              <a:shade val="50000"/>
            </a:schemeClr>
          </a:lnRef>
          <a:fillRef idx="1">
            <a:schemeClr val="accent1"/>
          </a:fillRef>
          <a:effectRef idx="0">
            <a:schemeClr val="accent1"/>
          </a:effectRef>
          <a:fontRef idx="minor">
            <a:schemeClr val="lt1"/>
          </a:fontRef>
        </p:style>
        <p:txBody>
          <a:bodyPr lIns="164607" tIns="82304" rIns="164607" bIns="82304" rtlCol="0" anchor="ctr"/>
          <a:lstStyle/>
          <a:p>
            <a:pPr algn="ctr"/>
            <a:endParaRPr lang="bg-BG" sz="2107" dirty="0">
              <a:latin typeface="Calibri Light"/>
            </a:endParaRPr>
          </a:p>
        </p:txBody>
      </p:sp>
      <p:sp>
        <p:nvSpPr>
          <p:cNvPr id="31" name="TextBox 30"/>
          <p:cNvSpPr txBox="1"/>
          <p:nvPr/>
        </p:nvSpPr>
        <p:spPr>
          <a:xfrm>
            <a:off x="228600" y="4553029"/>
            <a:ext cx="1344000" cy="628571"/>
          </a:xfrm>
          <a:prstGeom prst="rect">
            <a:avLst/>
          </a:prstGeom>
          <a:noFill/>
        </p:spPr>
        <p:txBody>
          <a:bodyPr wrap="square" lIns="73851" tIns="36926" rIns="73851" bIns="36926" rtlCol="0">
            <a:spAutoFit/>
          </a:bodyPr>
          <a:lstStyle/>
          <a:p>
            <a:pPr lvl="0"/>
            <a:r>
              <a:rPr lang="en-IN" sz="1200" b="1" dirty="0" smtClean="0">
                <a:latin typeface="Arial" pitchFamily="34" charset="0"/>
                <a:cs typeface="Arial" pitchFamily="34" charset="0"/>
              </a:rPr>
              <a:t>Segment level monitoring by the Authority</a:t>
            </a:r>
            <a:endParaRPr lang="en-US" sz="1200" b="1" dirty="0">
              <a:latin typeface="Arial" pitchFamily="34" charset="0"/>
              <a:cs typeface="Arial" pitchFamily="34" charset="0"/>
            </a:endParaRPr>
          </a:p>
        </p:txBody>
      </p:sp>
      <p:sp>
        <p:nvSpPr>
          <p:cNvPr id="32" name="TextBox 31"/>
          <p:cNvSpPr txBox="1"/>
          <p:nvPr/>
        </p:nvSpPr>
        <p:spPr>
          <a:xfrm>
            <a:off x="1676400" y="3886200"/>
            <a:ext cx="7391400" cy="2074430"/>
          </a:xfrm>
          <a:prstGeom prst="rect">
            <a:avLst/>
          </a:prstGeom>
          <a:noFill/>
        </p:spPr>
        <p:txBody>
          <a:bodyPr wrap="square" lIns="164607" tIns="82304" rIns="164607" bIns="82304" rtlCol="0">
            <a:spAutoFit/>
          </a:bodyPr>
          <a:lstStyle/>
          <a:p>
            <a:pPr marL="177800" indent="-177800" algn="just">
              <a:spcBef>
                <a:spcPts val="600"/>
              </a:spcBef>
              <a:spcAft>
                <a:spcPts val="600"/>
              </a:spcAft>
              <a:buFont typeface="Wingdings" pitchFamily="2" charset="2"/>
              <a:buChar char="§"/>
            </a:pPr>
            <a:r>
              <a:rPr lang="en-IN" sz="1200" dirty="0" smtClean="0">
                <a:latin typeface="Arial" pitchFamily="34" charset="0"/>
                <a:cs typeface="Arial" pitchFamily="34" charset="0"/>
              </a:rPr>
              <a:t>Split into linked and non-linked</a:t>
            </a:r>
          </a:p>
          <a:p>
            <a:pPr marL="177800" indent="-177800" algn="just">
              <a:spcBef>
                <a:spcPts val="600"/>
              </a:spcBef>
              <a:spcAft>
                <a:spcPts val="600"/>
              </a:spcAft>
              <a:buFont typeface="Wingdings" pitchFamily="2" charset="2"/>
              <a:buChar char="§"/>
            </a:pPr>
            <a:r>
              <a:rPr lang="en-IN" sz="1200" dirty="0" smtClean="0">
                <a:latin typeface="Arial" pitchFamily="34" charset="0"/>
                <a:cs typeface="Arial" pitchFamily="34" charset="0"/>
              </a:rPr>
              <a:t>Non-linked further split into non-participating and participating</a:t>
            </a:r>
          </a:p>
          <a:p>
            <a:pPr marL="177800" indent="-177800" algn="just">
              <a:spcBef>
                <a:spcPts val="600"/>
              </a:spcBef>
              <a:spcAft>
                <a:spcPts val="600"/>
              </a:spcAft>
              <a:buFont typeface="Wingdings" pitchFamily="2" charset="2"/>
              <a:buChar char="§"/>
            </a:pPr>
            <a:r>
              <a:rPr lang="en-IN" sz="1200" dirty="0" smtClean="0">
                <a:latin typeface="Arial" pitchFamily="34" charset="0"/>
                <a:cs typeface="Arial" pitchFamily="34" charset="0"/>
              </a:rPr>
              <a:t>Each category to split expense based on business being Life, General Annuity / Pension, Health &amp; Variable</a:t>
            </a:r>
          </a:p>
          <a:p>
            <a:pPr marL="177800" indent="-177800" algn="just">
              <a:spcBef>
                <a:spcPts val="600"/>
              </a:spcBef>
              <a:spcAft>
                <a:spcPts val="600"/>
              </a:spcAft>
              <a:buFont typeface="Wingdings" pitchFamily="2" charset="2"/>
              <a:buChar char="§"/>
            </a:pPr>
            <a:r>
              <a:rPr lang="en-IN" sz="1200" dirty="0" smtClean="0">
                <a:latin typeface="Arial" pitchFamily="34" charset="0"/>
                <a:cs typeface="Arial" pitchFamily="34" charset="0"/>
              </a:rPr>
              <a:t>Variable insurance shall be further segregated into Life, General Annuity and Pension and Health where any such segment contributes ten percent or more of the total Premium of an insurer</a:t>
            </a:r>
          </a:p>
          <a:p>
            <a:pPr marL="177800" indent="-177800" algn="just">
              <a:spcBef>
                <a:spcPts val="600"/>
              </a:spcBef>
              <a:spcAft>
                <a:spcPts val="600"/>
              </a:spcAft>
              <a:buFont typeface="Wingdings" pitchFamily="2" charset="2"/>
              <a:buChar char="§"/>
            </a:pPr>
            <a:r>
              <a:rPr lang="en-IN" sz="1200" dirty="0" smtClean="0">
                <a:latin typeface="Arial" pitchFamily="34" charset="0"/>
                <a:cs typeface="Arial" pitchFamily="34" charset="0"/>
              </a:rPr>
              <a:t>Any other class as specified by regulator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13</a:t>
            </a:fld>
            <a:endParaRPr lang="en-US" dirty="0"/>
          </a:p>
        </p:txBody>
      </p:sp>
      <p:sp>
        <p:nvSpPr>
          <p:cNvPr id="7" name="Text Placeholder 1"/>
          <p:cNvSpPr txBox="1">
            <a:spLocks/>
          </p:cNvSpPr>
          <p:nvPr/>
        </p:nvSpPr>
        <p:spPr>
          <a:xfrm>
            <a:off x="304800" y="3048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3200" b="1" i="0" u="none" strike="noStrike" kern="1200" cap="none" spc="0" normalizeH="0" baseline="0" noProof="0" dirty="0">
              <a:ln>
                <a:noFill/>
              </a:ln>
              <a:solidFill>
                <a:schemeClr val="tx2"/>
              </a:solidFill>
              <a:effectLst/>
              <a:uLnTx/>
              <a:uFillTx/>
              <a:latin typeface="Garamond" pitchFamily="18" charset="0"/>
            </a:endParaRPr>
          </a:p>
        </p:txBody>
      </p:sp>
      <p:sp>
        <p:nvSpPr>
          <p:cNvPr id="10" name="Text Placeholder 1"/>
          <p:cNvSpPr txBox="1">
            <a:spLocks/>
          </p:cNvSpPr>
          <p:nvPr/>
        </p:nvSpPr>
        <p:spPr>
          <a:xfrm>
            <a:off x="304800" y="304800"/>
            <a:ext cx="7543800" cy="609600"/>
          </a:xfrm>
          <a:prstGeom prst="rect">
            <a:avLst/>
          </a:prstGeom>
        </p:spPr>
        <p:txBody>
          <a:bodyPr/>
          <a:lstStyle/>
          <a:p>
            <a:pPr lvl="0" eaLnBrk="0" fontAlgn="base" hangingPunct="0">
              <a:spcBef>
                <a:spcPct val="20000"/>
              </a:spcBef>
              <a:spcAft>
                <a:spcPct val="0"/>
              </a:spcAft>
              <a:defRPr/>
            </a:pPr>
            <a:r>
              <a:rPr lang="en-IN" sz="2400" b="1" dirty="0" smtClean="0">
                <a:solidFill>
                  <a:schemeClr val="tx2"/>
                </a:solidFill>
                <a:latin typeface="Arial" pitchFamily="34" charset="0"/>
                <a:cs typeface="Arial" pitchFamily="34" charset="0"/>
              </a:rPr>
              <a:t>Power to Exempt and Action for Non-compliance (2/2)</a:t>
            </a:r>
            <a:endParaRPr kumimoji="0" lang="en-US" sz="2400" b="1" i="0" u="none" strike="noStrike" kern="1200" cap="none" spc="0" normalizeH="0" baseline="0" noProof="0" dirty="0">
              <a:ln>
                <a:noFill/>
              </a:ln>
              <a:solidFill>
                <a:schemeClr val="tx2"/>
              </a:solidFill>
              <a:effectLst/>
              <a:uLnTx/>
              <a:uFillTx/>
              <a:latin typeface="Garamond" pitchFamily="18" charset="0"/>
            </a:endParaRPr>
          </a:p>
        </p:txBody>
      </p:sp>
      <p:sp>
        <p:nvSpPr>
          <p:cNvPr id="12" name="TextBox 11"/>
          <p:cNvSpPr txBox="1"/>
          <p:nvPr/>
        </p:nvSpPr>
        <p:spPr>
          <a:xfrm>
            <a:off x="1676400" y="1398896"/>
            <a:ext cx="7391400" cy="2043653"/>
          </a:xfrm>
          <a:prstGeom prst="rect">
            <a:avLst/>
          </a:prstGeom>
          <a:noFill/>
        </p:spPr>
        <p:txBody>
          <a:bodyPr wrap="square" lIns="164607" tIns="82304" rIns="164607" bIns="82304" rtlCol="0">
            <a:spAutoFit/>
          </a:bodyPr>
          <a:lstStyle/>
          <a:p>
            <a:pPr marL="177800" indent="-177800" algn="just">
              <a:spcBef>
                <a:spcPts val="600"/>
              </a:spcBef>
              <a:spcAft>
                <a:spcPts val="600"/>
              </a:spcAft>
              <a:buFont typeface="Wingdings" pitchFamily="2" charset="2"/>
              <a:buChar char="§"/>
            </a:pPr>
            <a:r>
              <a:rPr lang="en-IN" sz="1200" dirty="0" smtClean="0">
                <a:latin typeface="Arial" pitchFamily="34" charset="0"/>
                <a:cs typeface="Arial" pitchFamily="34" charset="0"/>
              </a:rPr>
              <a:t>Excess to be charged to Shareholders’ Account</a:t>
            </a:r>
          </a:p>
          <a:p>
            <a:pPr marL="177800" indent="-177800" algn="just">
              <a:spcBef>
                <a:spcPts val="600"/>
              </a:spcBef>
              <a:spcAft>
                <a:spcPts val="600"/>
              </a:spcAft>
              <a:buFont typeface="Wingdings" pitchFamily="2" charset="2"/>
              <a:buChar char="§"/>
            </a:pPr>
            <a:r>
              <a:rPr lang="en-IN" sz="1200" dirty="0" smtClean="0">
                <a:latin typeface="Arial" pitchFamily="34" charset="0"/>
                <a:cs typeface="Arial" pitchFamily="34" charset="0"/>
              </a:rPr>
              <a:t>Restriction on performance incentive to management</a:t>
            </a:r>
          </a:p>
          <a:p>
            <a:pPr marL="177800" indent="-177800" algn="just">
              <a:spcBef>
                <a:spcPts val="600"/>
              </a:spcBef>
              <a:spcAft>
                <a:spcPts val="600"/>
              </a:spcAft>
              <a:buFont typeface="Wingdings" pitchFamily="2" charset="2"/>
              <a:buChar char="§"/>
            </a:pPr>
            <a:r>
              <a:rPr lang="en-IN" sz="1200" dirty="0" smtClean="0">
                <a:latin typeface="Arial" pitchFamily="34" charset="0"/>
                <a:cs typeface="Arial" pitchFamily="34" charset="0"/>
              </a:rPr>
              <a:t>Restriction on opening of new places of business</a:t>
            </a:r>
          </a:p>
          <a:p>
            <a:pPr marL="177800" indent="-177800" algn="just">
              <a:spcBef>
                <a:spcPts val="600"/>
              </a:spcBef>
              <a:spcAft>
                <a:spcPts val="600"/>
              </a:spcAft>
              <a:buFont typeface="Wingdings" pitchFamily="2" charset="2"/>
              <a:buChar char="§"/>
            </a:pPr>
            <a:r>
              <a:rPr lang="en-IN" sz="1200" dirty="0" smtClean="0">
                <a:latin typeface="Arial" pitchFamily="34" charset="0"/>
                <a:cs typeface="Arial" pitchFamily="34" charset="0"/>
              </a:rPr>
              <a:t>Graded Penal action under section 102 of the Act</a:t>
            </a:r>
          </a:p>
          <a:p>
            <a:pPr marL="177800" indent="-177800" algn="just">
              <a:spcBef>
                <a:spcPts val="600"/>
              </a:spcBef>
              <a:spcAft>
                <a:spcPts val="600"/>
              </a:spcAft>
              <a:buFont typeface="Wingdings" pitchFamily="2" charset="2"/>
              <a:buChar char="§"/>
            </a:pPr>
            <a:r>
              <a:rPr lang="en-IN" sz="1200" dirty="0" smtClean="0">
                <a:latin typeface="Arial" pitchFamily="34" charset="0"/>
                <a:cs typeface="Arial" pitchFamily="34" charset="0"/>
              </a:rPr>
              <a:t>Removal of Managerial Personnel and / or appointment of Administrator</a:t>
            </a:r>
          </a:p>
          <a:p>
            <a:pPr marL="177800" indent="-177800" algn="just">
              <a:spcBef>
                <a:spcPts val="600"/>
              </a:spcBef>
              <a:spcAft>
                <a:spcPts val="600"/>
              </a:spcAft>
              <a:buFont typeface="Wingdings" pitchFamily="2" charset="2"/>
              <a:buChar char="§"/>
            </a:pPr>
            <a:r>
              <a:rPr lang="en-IN" sz="1200" dirty="0" smtClean="0">
                <a:latin typeface="Arial" pitchFamily="34" charset="0"/>
                <a:cs typeface="Arial" pitchFamily="34" charset="0"/>
              </a:rPr>
              <a:t>Any other action as specified in the Act</a:t>
            </a:r>
          </a:p>
        </p:txBody>
      </p:sp>
      <p:sp>
        <p:nvSpPr>
          <p:cNvPr id="14" name="TextBox 13"/>
          <p:cNvSpPr txBox="1"/>
          <p:nvPr/>
        </p:nvSpPr>
        <p:spPr>
          <a:xfrm>
            <a:off x="228600" y="2172272"/>
            <a:ext cx="1344000" cy="443905"/>
          </a:xfrm>
          <a:prstGeom prst="rect">
            <a:avLst/>
          </a:prstGeom>
          <a:noFill/>
        </p:spPr>
        <p:txBody>
          <a:bodyPr wrap="square" lIns="73851" tIns="36926" rIns="73851" bIns="36926" rtlCol="0">
            <a:spAutoFit/>
          </a:bodyPr>
          <a:lstStyle/>
          <a:p>
            <a:pPr lvl="0"/>
            <a:r>
              <a:rPr lang="en-IN" sz="1200" b="1" dirty="0" smtClean="0">
                <a:latin typeface="Arial" pitchFamily="34" charset="0"/>
                <a:cs typeface="Arial" pitchFamily="34" charset="0"/>
              </a:rPr>
              <a:t>Action for non-compliance</a:t>
            </a:r>
            <a:endParaRPr lang="en-US" sz="1200" b="1" dirty="0">
              <a:latin typeface="Arial" pitchFamily="34" charset="0"/>
              <a:cs typeface="Arial" pitchFamily="34" charset="0"/>
            </a:endParaRPr>
          </a:p>
        </p:txBody>
      </p:sp>
      <p:grpSp>
        <p:nvGrpSpPr>
          <p:cNvPr id="2" name="Group 29"/>
          <p:cNvGrpSpPr/>
          <p:nvPr/>
        </p:nvGrpSpPr>
        <p:grpSpPr>
          <a:xfrm>
            <a:off x="251520" y="3657600"/>
            <a:ext cx="8640960" cy="76200"/>
            <a:chOff x="251520" y="2277432"/>
            <a:chExt cx="8640960" cy="76200"/>
          </a:xfrm>
        </p:grpSpPr>
        <p:cxnSp>
          <p:nvCxnSpPr>
            <p:cNvPr id="18" name="Straight Connector 17"/>
            <p:cNvCxnSpPr/>
            <p:nvPr/>
          </p:nvCxnSpPr>
          <p:spPr bwMode="auto">
            <a:xfrm rot="10800000">
              <a:off x="252480" y="2285999"/>
              <a:ext cx="8640000" cy="0"/>
            </a:xfrm>
            <a:prstGeom prst="line">
              <a:avLst/>
            </a:prstGeom>
            <a:noFill/>
            <a:ln w="6350" cap="flat" cmpd="sng" algn="ctr">
              <a:solidFill>
                <a:srgbClr val="F1992D"/>
              </a:solidFill>
              <a:prstDash val="solid"/>
              <a:round/>
              <a:headEnd type="none" w="med" len="med"/>
              <a:tailEnd type="none" w="med" len="med"/>
            </a:ln>
            <a:effectLst/>
          </p:spPr>
        </p:cxnSp>
        <p:sp>
          <p:nvSpPr>
            <p:cNvPr id="19" name="Parallelogram 18"/>
            <p:cNvSpPr/>
            <p:nvPr/>
          </p:nvSpPr>
          <p:spPr bwMode="auto">
            <a:xfrm flipH="1">
              <a:off x="251520" y="2277432"/>
              <a:ext cx="360000" cy="76200"/>
            </a:xfrm>
            <a:prstGeom prst="parallelogram">
              <a:avLst/>
            </a:prstGeom>
            <a:solidFill>
              <a:srgbClr val="F1992D"/>
            </a:solidFill>
            <a:ln w="63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smtClean="0">
                <a:ln>
                  <a:noFill/>
                </a:ln>
                <a:solidFill>
                  <a:schemeClr val="bg1"/>
                </a:solidFill>
                <a:effectLst/>
                <a:latin typeface="+mj-lt"/>
              </a:endParaRPr>
            </a:p>
          </p:txBody>
        </p:sp>
      </p:grpSp>
      <p:cxnSp>
        <p:nvCxnSpPr>
          <p:cNvPr id="22" name="Straight Connector 21"/>
          <p:cNvCxnSpPr/>
          <p:nvPr/>
        </p:nvCxnSpPr>
        <p:spPr bwMode="auto">
          <a:xfrm rot="10800000">
            <a:off x="252480" y="6264127"/>
            <a:ext cx="8640000" cy="0"/>
          </a:xfrm>
          <a:prstGeom prst="line">
            <a:avLst/>
          </a:prstGeom>
          <a:noFill/>
          <a:ln w="6350" cap="flat" cmpd="sng" algn="ctr">
            <a:solidFill>
              <a:srgbClr val="F1992D"/>
            </a:solidFill>
            <a:prstDash val="solid"/>
            <a:round/>
            <a:headEnd type="none" w="med" len="med"/>
            <a:tailEnd type="none" w="med" len="med"/>
          </a:ln>
          <a:effectLst/>
        </p:spPr>
      </p:cxnSp>
      <p:sp>
        <p:nvSpPr>
          <p:cNvPr id="23" name="Parallelogram 22"/>
          <p:cNvSpPr/>
          <p:nvPr/>
        </p:nvSpPr>
        <p:spPr bwMode="auto">
          <a:xfrm flipH="1">
            <a:off x="251520" y="6248400"/>
            <a:ext cx="360000" cy="76200"/>
          </a:xfrm>
          <a:prstGeom prst="parallelogram">
            <a:avLst/>
          </a:prstGeom>
          <a:solidFill>
            <a:srgbClr val="F1992D"/>
          </a:solidFill>
          <a:ln w="63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smtClean="0">
              <a:ln>
                <a:noFill/>
              </a:ln>
              <a:solidFill>
                <a:schemeClr val="bg1"/>
              </a:solidFill>
              <a:effectLst/>
              <a:latin typeface="+mj-lt"/>
            </a:endParaRPr>
          </a:p>
        </p:txBody>
      </p:sp>
      <p:sp>
        <p:nvSpPr>
          <p:cNvPr id="28" name="Round Same Side Corner Rectangle 27"/>
          <p:cNvSpPr/>
          <p:nvPr/>
        </p:nvSpPr>
        <p:spPr>
          <a:xfrm rot="10800000" flipH="1">
            <a:off x="1517904" y="1398896"/>
            <a:ext cx="82296" cy="2106304"/>
          </a:xfrm>
          <a:prstGeom prst="round2SameRect">
            <a:avLst>
              <a:gd name="adj1" fmla="val 50000"/>
              <a:gd name="adj2"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64607" tIns="82304" rIns="164607" bIns="82304" rtlCol="0" anchor="ctr"/>
          <a:lstStyle/>
          <a:p>
            <a:pPr algn="ctr"/>
            <a:endParaRPr lang="bg-BG" sz="2107" dirty="0">
              <a:latin typeface="Calibri Light"/>
            </a:endParaRPr>
          </a:p>
        </p:txBody>
      </p:sp>
      <p:sp>
        <p:nvSpPr>
          <p:cNvPr id="29" name="Round Same Side Corner Rectangle 28"/>
          <p:cNvSpPr/>
          <p:nvPr/>
        </p:nvSpPr>
        <p:spPr>
          <a:xfrm rot="10800000" flipH="1">
            <a:off x="1517904" y="3810000"/>
            <a:ext cx="82296" cy="2286000"/>
          </a:xfrm>
          <a:prstGeom prst="round2SameRect">
            <a:avLst>
              <a:gd name="adj1" fmla="val 50000"/>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64607" tIns="82304" rIns="164607" bIns="82304" rtlCol="0" anchor="ctr"/>
          <a:lstStyle/>
          <a:p>
            <a:pPr algn="ctr"/>
            <a:endParaRPr lang="bg-BG" sz="2107" dirty="0">
              <a:latin typeface="Calibri Light"/>
            </a:endParaRPr>
          </a:p>
        </p:txBody>
      </p:sp>
      <p:sp>
        <p:nvSpPr>
          <p:cNvPr id="31" name="TextBox 30"/>
          <p:cNvSpPr txBox="1"/>
          <p:nvPr/>
        </p:nvSpPr>
        <p:spPr>
          <a:xfrm>
            <a:off x="242248" y="4593973"/>
            <a:ext cx="1344000" cy="443905"/>
          </a:xfrm>
          <a:prstGeom prst="rect">
            <a:avLst/>
          </a:prstGeom>
          <a:noFill/>
        </p:spPr>
        <p:txBody>
          <a:bodyPr wrap="square" lIns="73851" tIns="36926" rIns="73851" bIns="36926" rtlCol="0">
            <a:spAutoFit/>
          </a:bodyPr>
          <a:lstStyle/>
          <a:p>
            <a:pPr lvl="0"/>
            <a:r>
              <a:rPr lang="en-IN" sz="1200" b="1" dirty="0" smtClean="0">
                <a:latin typeface="Arial" pitchFamily="34" charset="0"/>
                <a:cs typeface="Arial" pitchFamily="34" charset="0"/>
              </a:rPr>
              <a:t>Transitional Provisions</a:t>
            </a:r>
            <a:endParaRPr lang="en-US" sz="1200" b="1" dirty="0">
              <a:latin typeface="Arial" pitchFamily="34" charset="0"/>
              <a:cs typeface="Arial" pitchFamily="34" charset="0"/>
            </a:endParaRPr>
          </a:p>
        </p:txBody>
      </p:sp>
      <p:sp>
        <p:nvSpPr>
          <p:cNvPr id="32" name="TextBox 31"/>
          <p:cNvSpPr txBox="1"/>
          <p:nvPr/>
        </p:nvSpPr>
        <p:spPr>
          <a:xfrm>
            <a:off x="1676400" y="3886200"/>
            <a:ext cx="7391400" cy="874102"/>
          </a:xfrm>
          <a:prstGeom prst="rect">
            <a:avLst/>
          </a:prstGeom>
          <a:noFill/>
        </p:spPr>
        <p:txBody>
          <a:bodyPr wrap="square" lIns="164607" tIns="82304" rIns="164607" bIns="82304" rtlCol="0">
            <a:spAutoFit/>
          </a:bodyPr>
          <a:lstStyle/>
          <a:p>
            <a:pPr marL="177800" indent="-177800" algn="just">
              <a:spcBef>
                <a:spcPts val="600"/>
              </a:spcBef>
              <a:spcAft>
                <a:spcPts val="600"/>
              </a:spcAft>
              <a:buFont typeface="Wingdings" pitchFamily="2" charset="2"/>
              <a:buChar char="§"/>
            </a:pPr>
            <a:r>
              <a:rPr lang="en-IN" sz="1200" dirty="0" smtClean="0">
                <a:latin typeface="Arial" pitchFamily="34" charset="0"/>
                <a:cs typeface="Arial" pitchFamily="34" charset="0"/>
              </a:rPr>
              <a:t>For FY 2015-16, Insurers have the option either to comply with these Regulations or with the provisions of Rule 17D of the Insurance Rules, 1939</a:t>
            </a:r>
          </a:p>
          <a:p>
            <a:pPr marL="177800" indent="-177800" algn="just">
              <a:spcBef>
                <a:spcPts val="600"/>
              </a:spcBef>
              <a:spcAft>
                <a:spcPts val="600"/>
              </a:spcAft>
              <a:buFont typeface="Wingdings" pitchFamily="2" charset="2"/>
              <a:buChar char="§"/>
            </a:pPr>
            <a:r>
              <a:rPr lang="en-IN" sz="1200" dirty="0" smtClean="0">
                <a:latin typeface="Arial" pitchFamily="34" charset="0"/>
                <a:cs typeface="Arial" pitchFamily="34" charset="0"/>
              </a:rPr>
              <a:t>From the financial year 2016-17 onwards, all insurers shall comply with these Regulations </a:t>
            </a:r>
          </a:p>
        </p:txBody>
      </p:sp>
      <p:graphicFrame>
        <p:nvGraphicFramePr>
          <p:cNvPr id="17" name="Table 16"/>
          <p:cNvGraphicFramePr>
            <a:graphicFrameLocks noGrp="1"/>
          </p:cNvGraphicFramePr>
          <p:nvPr/>
        </p:nvGraphicFramePr>
        <p:xfrm>
          <a:off x="1994848" y="4834060"/>
          <a:ext cx="6781800" cy="1109540"/>
        </p:xfrm>
        <a:graphic>
          <a:graphicData uri="http://schemas.openxmlformats.org/drawingml/2006/table">
            <a:tbl>
              <a:tblPr firstRow="1" bandRow="1">
                <a:tableStyleId>{69012ECD-51FC-41F1-AA8D-1B2483CD663E}</a:tableStyleId>
              </a:tblPr>
              <a:tblGrid>
                <a:gridCol w="3200400"/>
                <a:gridCol w="3581400"/>
              </a:tblGrid>
              <a:tr h="270255">
                <a:tc>
                  <a:txBody>
                    <a:bodyPr/>
                    <a:lstStyle/>
                    <a:p>
                      <a:pPr algn="ctr"/>
                      <a:r>
                        <a:rPr lang="en-IN" sz="1200" baseline="0" dirty="0" smtClean="0">
                          <a:latin typeface="Arial" pitchFamily="34" charset="0"/>
                          <a:cs typeface="Arial" pitchFamily="34" charset="0"/>
                        </a:rPr>
                        <a:t>Financial Year</a:t>
                      </a:r>
                      <a:endParaRPr lang="en-IN" sz="1200" b="1" i="0" baseline="0"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1200" u="none" strike="noStrike" kern="1200" cap="none" spc="0" normalizeH="0" baseline="0" noProof="0" dirty="0" smtClean="0">
                          <a:ln>
                            <a:noFill/>
                          </a:ln>
                          <a:effectLst/>
                          <a:uLnTx/>
                          <a:uFillTx/>
                          <a:latin typeface="Arial" pitchFamily="34" charset="0"/>
                          <a:cs typeface="Arial" pitchFamily="34" charset="0"/>
                        </a:rPr>
                        <a:t>% Actual expenses to allowable expenses</a:t>
                      </a:r>
                      <a:endParaRPr lang="en-IN" dirty="0">
                        <a:latin typeface="Arial" pitchFamily="34" charset="0"/>
                        <a:cs typeface="Arial" pitchFamily="34" charset="0"/>
                      </a:endParaRPr>
                    </a:p>
                  </a:txBody>
                  <a:tcPr/>
                </a:tc>
              </a:tr>
              <a:tr h="270255">
                <a:tc>
                  <a:txBody>
                    <a:bodyPr/>
                    <a:lstStyle/>
                    <a:p>
                      <a:pPr algn="ctr"/>
                      <a:r>
                        <a:rPr lang="en-IN" sz="1200" baseline="0" dirty="0" smtClean="0">
                          <a:latin typeface="Arial" pitchFamily="34" charset="0"/>
                          <a:cs typeface="Arial" pitchFamily="34" charset="0"/>
                        </a:rPr>
                        <a:t>2015-16 &amp; 2016-17</a:t>
                      </a:r>
                      <a:endParaRPr lang="en-IN" sz="1200" baseline="0" dirty="0">
                        <a:latin typeface="Arial" pitchFamily="34" charset="0"/>
                        <a:cs typeface="Arial" pitchFamily="34" charset="0"/>
                      </a:endParaRPr>
                    </a:p>
                  </a:txBody>
                  <a:tcPr/>
                </a:tc>
                <a:tc>
                  <a:txBody>
                    <a:bodyPr/>
                    <a:lstStyle/>
                    <a:p>
                      <a:pPr algn="ctr"/>
                      <a:r>
                        <a:rPr lang="en-IN" sz="1200" baseline="0" dirty="0" smtClean="0">
                          <a:latin typeface="Arial" pitchFamily="34" charset="0"/>
                          <a:cs typeface="Arial" pitchFamily="34" charset="0"/>
                        </a:rPr>
                        <a:t>120%</a:t>
                      </a:r>
                      <a:endParaRPr lang="en-IN" sz="1200" baseline="0" dirty="0">
                        <a:latin typeface="Arial" pitchFamily="34" charset="0"/>
                        <a:cs typeface="Arial" pitchFamily="34" charset="0"/>
                      </a:endParaRPr>
                    </a:p>
                  </a:txBody>
                  <a:tcPr/>
                </a:tc>
              </a:tr>
              <a:tr h="270255">
                <a:tc>
                  <a:txBody>
                    <a:bodyPr/>
                    <a:lstStyle/>
                    <a:p>
                      <a:pPr algn="ctr"/>
                      <a:r>
                        <a:rPr lang="en-IN" sz="1200" baseline="0" dirty="0" smtClean="0">
                          <a:latin typeface="Arial" pitchFamily="34" charset="0"/>
                          <a:cs typeface="Arial" pitchFamily="34" charset="0"/>
                        </a:rPr>
                        <a:t>2017-18</a:t>
                      </a:r>
                      <a:endParaRPr lang="en-IN" sz="1200" baseline="0" dirty="0">
                        <a:latin typeface="Arial" pitchFamily="34" charset="0"/>
                        <a:cs typeface="Arial" pitchFamily="34" charset="0"/>
                      </a:endParaRPr>
                    </a:p>
                  </a:txBody>
                  <a:tcPr/>
                </a:tc>
                <a:tc>
                  <a:txBody>
                    <a:bodyPr/>
                    <a:lstStyle/>
                    <a:p>
                      <a:pPr algn="ctr"/>
                      <a:r>
                        <a:rPr lang="en-IN" sz="1200" baseline="0" dirty="0" smtClean="0">
                          <a:latin typeface="Arial" pitchFamily="34" charset="0"/>
                          <a:cs typeface="Arial" pitchFamily="34" charset="0"/>
                        </a:rPr>
                        <a:t>110%</a:t>
                      </a:r>
                      <a:endParaRPr lang="en-IN" sz="1200" baseline="0" dirty="0">
                        <a:latin typeface="Arial" pitchFamily="34" charset="0"/>
                        <a:cs typeface="Arial" pitchFamily="34" charset="0"/>
                      </a:endParaRPr>
                    </a:p>
                  </a:txBody>
                  <a:tcPr/>
                </a:tc>
              </a:tr>
              <a:tr h="286580">
                <a:tc>
                  <a:txBody>
                    <a:bodyPr/>
                    <a:lstStyle/>
                    <a:p>
                      <a:pPr algn="ctr"/>
                      <a:r>
                        <a:rPr lang="en-IN" sz="1200" baseline="0" dirty="0" smtClean="0">
                          <a:latin typeface="Arial" pitchFamily="34" charset="0"/>
                          <a:cs typeface="Arial" pitchFamily="34" charset="0"/>
                        </a:rPr>
                        <a:t>2018-19</a:t>
                      </a:r>
                      <a:endParaRPr lang="en-IN" sz="1200" baseline="0" dirty="0">
                        <a:latin typeface="Arial" pitchFamily="34" charset="0"/>
                        <a:cs typeface="Arial" pitchFamily="34" charset="0"/>
                      </a:endParaRPr>
                    </a:p>
                  </a:txBody>
                  <a:tcPr/>
                </a:tc>
                <a:tc>
                  <a:txBody>
                    <a:bodyPr/>
                    <a:lstStyle/>
                    <a:p>
                      <a:pPr algn="ctr"/>
                      <a:r>
                        <a:rPr lang="en-IN" sz="1200" baseline="0" dirty="0" smtClean="0">
                          <a:latin typeface="Arial" pitchFamily="34" charset="0"/>
                          <a:cs typeface="Arial" pitchFamily="34" charset="0"/>
                        </a:rPr>
                        <a:t>Not above 100%</a:t>
                      </a:r>
                      <a:endParaRPr lang="en-IN" sz="1200" baseline="0"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14</a:t>
            </a:fld>
            <a:endParaRPr lang="en-US" dirty="0"/>
          </a:p>
        </p:txBody>
      </p:sp>
      <p:sp>
        <p:nvSpPr>
          <p:cNvPr id="7" name="Text Placeholder 1"/>
          <p:cNvSpPr txBox="1">
            <a:spLocks/>
          </p:cNvSpPr>
          <p:nvPr/>
        </p:nvSpPr>
        <p:spPr>
          <a:xfrm>
            <a:off x="304800" y="533400"/>
            <a:ext cx="48768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sz="2400" b="1" dirty="0" smtClean="0">
                <a:solidFill>
                  <a:schemeClr val="tx2"/>
                </a:solidFill>
                <a:latin typeface="Arial" pitchFamily="34" charset="0"/>
                <a:cs typeface="Arial" pitchFamily="34" charset="0"/>
              </a:rPr>
              <a:t>Suggested compliance </a:t>
            </a:r>
            <a:r>
              <a:rPr lang="en-US" sz="2400" b="1" dirty="0" smtClean="0">
                <a:solidFill>
                  <a:schemeClr val="tx2"/>
                </a:solidFill>
                <a:latin typeface="Arial" pitchFamily="34" charset="0"/>
                <a:cs typeface="Arial" pitchFamily="34" charset="0"/>
              </a:rPr>
              <a:t>process</a:t>
            </a:r>
            <a:endParaRPr kumimoji="0" lang="en-US" sz="2400" b="1" i="0" u="none" strike="noStrike" kern="1200" cap="none" spc="0" normalizeH="0" baseline="0" noProof="0" dirty="0">
              <a:ln>
                <a:noFill/>
              </a:ln>
              <a:solidFill>
                <a:schemeClr val="tx2"/>
              </a:solidFill>
              <a:effectLst/>
              <a:uLnTx/>
              <a:uFillTx/>
              <a:latin typeface="Garamond" pitchFamily="18" charset="0"/>
            </a:endParaRPr>
          </a:p>
        </p:txBody>
      </p:sp>
      <p:sp>
        <p:nvSpPr>
          <p:cNvPr id="8" name="Content Placeholder 2"/>
          <p:cNvSpPr>
            <a:spLocks noGrp="1"/>
          </p:cNvSpPr>
          <p:nvPr/>
        </p:nvSpPr>
        <p:spPr bwMode="auto">
          <a:xfrm>
            <a:off x="304800" y="1295400"/>
            <a:ext cx="8153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200">
                <a:solidFill>
                  <a:schemeClr val="tx1"/>
                </a:solidFill>
                <a:latin typeface="+mn-lt"/>
                <a:ea typeface="+mn-ea"/>
                <a:cs typeface="ＭＳ Ｐゴシック"/>
              </a:defRPr>
            </a:lvl2pPr>
            <a:lvl3pPr marL="1143000" indent="-228600" algn="l" rtl="0" eaLnBrk="0" fontAlgn="base" hangingPunct="0">
              <a:spcBef>
                <a:spcPct val="20000"/>
              </a:spcBef>
              <a:spcAft>
                <a:spcPct val="0"/>
              </a:spcAft>
              <a:buClr>
                <a:schemeClr val="tx2"/>
              </a:buClr>
              <a:buFont typeface="Wingdings" pitchFamily="2" charset="2"/>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lr>
                <a:schemeClr val="tx2"/>
              </a:buClr>
              <a:buFont typeface="Wingdings" pitchFamily="2" charset="2"/>
              <a:buChar char="§"/>
              <a:defRPr sz="1600">
                <a:solidFill>
                  <a:schemeClr val="tx1"/>
                </a:solidFill>
                <a:latin typeface="+mn-lt"/>
                <a:ea typeface="+mn-ea"/>
                <a:cs typeface="ＭＳ Ｐゴシック"/>
              </a:defRPr>
            </a:lvl4pPr>
            <a:lvl5pPr marL="2057400" indent="-228600" algn="l" rtl="0" eaLnBrk="0" fontAlgn="base" hangingPunct="0">
              <a:spcBef>
                <a:spcPct val="20000"/>
              </a:spcBef>
              <a:spcAft>
                <a:spcPct val="0"/>
              </a:spcAft>
              <a:buClr>
                <a:schemeClr val="tx2"/>
              </a:buClr>
              <a:buFont typeface="Wingdings" pitchFamily="2" charset="2"/>
              <a:buChar char="§"/>
              <a:defRPr sz="1400">
                <a:solidFill>
                  <a:schemeClr val="tx1"/>
                </a:solidFill>
                <a:latin typeface="+mn-lt"/>
                <a:ea typeface="+mn-ea"/>
                <a:cs typeface="ＭＳ Ｐゴシック"/>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r>
              <a:rPr lang="en-ZA" sz="1600" dirty="0" smtClean="0"/>
              <a:t>Governance</a:t>
            </a:r>
            <a:endParaRPr lang="en-ZA" sz="1600" dirty="0"/>
          </a:p>
          <a:p>
            <a:pPr lvl="1"/>
            <a:r>
              <a:rPr lang="en-ZA" sz="1600" dirty="0"/>
              <a:t> The Expense analysis needs to be regularly reviewed and discussed </a:t>
            </a:r>
            <a:endParaRPr lang="en-ZA" sz="1600" dirty="0" smtClean="0"/>
          </a:p>
          <a:p>
            <a:pPr lvl="2"/>
            <a:r>
              <a:rPr lang="en-ZA" sz="1600" dirty="0" smtClean="0"/>
              <a:t>Finance </a:t>
            </a:r>
            <a:r>
              <a:rPr lang="en-ZA" sz="1600" dirty="0"/>
              <a:t>and Actuarial </a:t>
            </a:r>
            <a:r>
              <a:rPr lang="en-ZA" sz="1600" dirty="0" smtClean="0"/>
              <a:t>personnel and relevant stakeholders</a:t>
            </a:r>
          </a:p>
          <a:p>
            <a:pPr lvl="3"/>
            <a:r>
              <a:rPr lang="en-ZA" dirty="0" smtClean="0"/>
              <a:t>expense </a:t>
            </a:r>
            <a:r>
              <a:rPr lang="en-ZA" dirty="0"/>
              <a:t>categorization and allowable expenses </a:t>
            </a:r>
            <a:endParaRPr lang="en-ZA" dirty="0" smtClean="0"/>
          </a:p>
          <a:p>
            <a:pPr lvl="3"/>
            <a:r>
              <a:rPr lang="en-ZA" dirty="0" smtClean="0"/>
              <a:t>review </a:t>
            </a:r>
            <a:r>
              <a:rPr lang="en-ZA" dirty="0"/>
              <a:t>the expenses allocation methodology across business </a:t>
            </a:r>
            <a:r>
              <a:rPr lang="en-ZA" dirty="0" smtClean="0"/>
              <a:t>segment </a:t>
            </a:r>
            <a:r>
              <a:rPr lang="en-ZA" dirty="0"/>
              <a:t>products, sales channels and head office throughout the </a:t>
            </a:r>
            <a:r>
              <a:rPr lang="en-ZA" dirty="0" smtClean="0"/>
              <a:t>year</a:t>
            </a:r>
          </a:p>
          <a:p>
            <a:pPr lvl="1"/>
            <a:r>
              <a:rPr lang="en-ZA" sz="1600" dirty="0" smtClean="0"/>
              <a:t>Provide feed back to the Chief Actuary, CFO, and Audit committee</a:t>
            </a:r>
          </a:p>
          <a:p>
            <a:pPr lvl="2"/>
            <a:r>
              <a:rPr lang="en-ZA" sz="1600" dirty="0"/>
              <a:t>Quarterly review and discussion of expense statements </a:t>
            </a:r>
          </a:p>
          <a:p>
            <a:pPr lvl="2"/>
            <a:r>
              <a:rPr lang="en-ZA" sz="1600" dirty="0"/>
              <a:t>Expense allocation methodology </a:t>
            </a:r>
          </a:p>
          <a:p>
            <a:pPr lvl="2"/>
            <a:r>
              <a:rPr lang="en-ZA" sz="1600" dirty="0"/>
              <a:t>Yearly review of expense overrun elimination target </a:t>
            </a:r>
            <a:endParaRPr lang="en-ZA" sz="1600" dirty="0" smtClean="0"/>
          </a:p>
        </p:txBody>
      </p:sp>
    </p:spTree>
    <p:extLst>
      <p:ext uri="{BB962C8B-B14F-4D97-AF65-F5344CB8AC3E}">
        <p14:creationId xmlns:p14="http://schemas.microsoft.com/office/powerpoint/2010/main" val="255908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15</a:t>
            </a:fld>
            <a:endParaRPr lang="en-US" dirty="0"/>
          </a:p>
        </p:txBody>
      </p:sp>
      <p:sp>
        <p:nvSpPr>
          <p:cNvPr id="7" name="Text Placeholder 1"/>
          <p:cNvSpPr txBox="1">
            <a:spLocks/>
          </p:cNvSpPr>
          <p:nvPr/>
        </p:nvSpPr>
        <p:spPr>
          <a:xfrm>
            <a:off x="304800" y="533400"/>
            <a:ext cx="4876800" cy="609600"/>
          </a:xfrm>
          <a:prstGeom prst="rect">
            <a:avLst/>
          </a:prstGeom>
        </p:spPr>
        <p:txBody>
          <a:bodyPr/>
          <a:lstStyle/>
          <a:p>
            <a:pPr marL="342900" lvl="0" indent="-342900" eaLnBrk="0" fontAlgn="base" hangingPunct="0">
              <a:spcBef>
                <a:spcPct val="20000"/>
              </a:spcBef>
              <a:spcAft>
                <a:spcPct val="0"/>
              </a:spcAft>
              <a:defRPr/>
            </a:pPr>
            <a:r>
              <a:rPr lang="en-US" sz="2400" b="1" dirty="0">
                <a:solidFill>
                  <a:schemeClr val="tx2"/>
                </a:solidFill>
                <a:latin typeface="Arial" pitchFamily="34" charset="0"/>
                <a:cs typeface="Arial" pitchFamily="34" charset="0"/>
              </a:rPr>
              <a:t>Suggested compliance process</a:t>
            </a:r>
            <a:endParaRPr lang="en-US" sz="2400" b="1" dirty="0">
              <a:solidFill>
                <a:schemeClr val="tx2"/>
              </a:solidFill>
              <a:latin typeface="Garamond" pitchFamily="18" charset="0"/>
            </a:endParaRPr>
          </a:p>
        </p:txBody>
      </p:sp>
      <p:sp>
        <p:nvSpPr>
          <p:cNvPr id="8" name="Content Placeholder 2"/>
          <p:cNvSpPr>
            <a:spLocks noGrp="1"/>
          </p:cNvSpPr>
          <p:nvPr/>
        </p:nvSpPr>
        <p:spPr bwMode="auto">
          <a:xfrm>
            <a:off x="304800" y="1295400"/>
            <a:ext cx="8153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200">
                <a:solidFill>
                  <a:schemeClr val="tx1"/>
                </a:solidFill>
                <a:latin typeface="+mn-lt"/>
                <a:ea typeface="+mn-ea"/>
                <a:cs typeface="ＭＳ Ｐゴシック"/>
              </a:defRPr>
            </a:lvl2pPr>
            <a:lvl3pPr marL="1143000" indent="-228600" algn="l" rtl="0" eaLnBrk="0" fontAlgn="base" hangingPunct="0">
              <a:spcBef>
                <a:spcPct val="20000"/>
              </a:spcBef>
              <a:spcAft>
                <a:spcPct val="0"/>
              </a:spcAft>
              <a:buClr>
                <a:schemeClr val="tx2"/>
              </a:buClr>
              <a:buFont typeface="Wingdings" pitchFamily="2" charset="2"/>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lr>
                <a:schemeClr val="tx2"/>
              </a:buClr>
              <a:buFont typeface="Wingdings" pitchFamily="2" charset="2"/>
              <a:buChar char="§"/>
              <a:defRPr sz="1600">
                <a:solidFill>
                  <a:schemeClr val="tx1"/>
                </a:solidFill>
                <a:latin typeface="+mn-lt"/>
                <a:ea typeface="+mn-ea"/>
                <a:cs typeface="ＭＳ Ｐゴシック"/>
              </a:defRPr>
            </a:lvl4pPr>
            <a:lvl5pPr marL="2057400" indent="-228600" algn="l" rtl="0" eaLnBrk="0" fontAlgn="base" hangingPunct="0">
              <a:spcBef>
                <a:spcPct val="20000"/>
              </a:spcBef>
              <a:spcAft>
                <a:spcPct val="0"/>
              </a:spcAft>
              <a:buClr>
                <a:schemeClr val="tx2"/>
              </a:buClr>
              <a:buFont typeface="Wingdings" pitchFamily="2" charset="2"/>
              <a:buChar char="§"/>
              <a:defRPr sz="1400">
                <a:solidFill>
                  <a:schemeClr val="tx1"/>
                </a:solidFill>
                <a:latin typeface="+mn-lt"/>
                <a:ea typeface="+mn-ea"/>
                <a:cs typeface="ＭＳ Ｐゴシック"/>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r>
              <a:rPr lang="en-ZA" sz="1600" dirty="0" smtClean="0"/>
              <a:t>Considerations for modelling</a:t>
            </a:r>
          </a:p>
          <a:p>
            <a:pPr lvl="1"/>
            <a:r>
              <a:rPr lang="en-ZA" sz="1600" dirty="0" smtClean="0"/>
              <a:t>Salary </a:t>
            </a:r>
            <a:r>
              <a:rPr lang="en-ZA" sz="1600" dirty="0"/>
              <a:t>and all salary related costs, </a:t>
            </a:r>
          </a:p>
          <a:p>
            <a:pPr lvl="1"/>
            <a:r>
              <a:rPr lang="en-ZA" sz="1600" dirty="0" smtClean="0"/>
              <a:t>Property </a:t>
            </a:r>
            <a:r>
              <a:rPr lang="en-ZA" sz="1600" dirty="0"/>
              <a:t>costs (rents, property taxes, air conditioning and other maintenance costs, cleaning costs, upkeep costs as applicable - with allowance for inflation as per lease or other agreements as relevant), </a:t>
            </a:r>
          </a:p>
          <a:p>
            <a:pPr lvl="1"/>
            <a:r>
              <a:rPr lang="en-ZA" sz="1600" dirty="0" smtClean="0"/>
              <a:t>System </a:t>
            </a:r>
            <a:r>
              <a:rPr lang="en-ZA" sz="1600" dirty="0"/>
              <a:t>costs (initial, maintenance, enhancements and any other servicing costs with suitable inflation) </a:t>
            </a:r>
          </a:p>
          <a:p>
            <a:pPr lvl="1"/>
            <a:r>
              <a:rPr lang="en-ZA" sz="1600" dirty="0" smtClean="0"/>
              <a:t>Marketing </a:t>
            </a:r>
            <a:r>
              <a:rPr lang="en-ZA" sz="1600" dirty="0"/>
              <a:t>and branding costs </a:t>
            </a:r>
          </a:p>
          <a:p>
            <a:pPr lvl="1"/>
            <a:r>
              <a:rPr lang="en-ZA" sz="1600" dirty="0" smtClean="0"/>
              <a:t>Any </a:t>
            </a:r>
            <a:r>
              <a:rPr lang="en-ZA" sz="1600" dirty="0"/>
              <a:t>one-off capital costs - amortized </a:t>
            </a:r>
            <a:endParaRPr lang="en-ZA" sz="1600" dirty="0" smtClean="0"/>
          </a:p>
          <a:p>
            <a:pPr lvl="1"/>
            <a:r>
              <a:rPr lang="en-ZA" sz="1600" dirty="0" smtClean="0"/>
              <a:t>Further categorise /group</a:t>
            </a:r>
          </a:p>
          <a:p>
            <a:endParaRPr lang="en-ZA" sz="1600" dirty="0"/>
          </a:p>
          <a:p>
            <a:pPr lvl="1"/>
            <a:r>
              <a:rPr lang="en-ZA" sz="1600" dirty="0"/>
              <a:t>New Business and Policy Issuance </a:t>
            </a:r>
            <a:r>
              <a:rPr lang="en-ZA" sz="1600" dirty="0" smtClean="0"/>
              <a:t>costs</a:t>
            </a:r>
            <a:endParaRPr lang="en-ZA" sz="1600" dirty="0"/>
          </a:p>
          <a:p>
            <a:pPr lvl="2"/>
            <a:r>
              <a:rPr lang="en-ZA" sz="1800" dirty="0" smtClean="0"/>
              <a:t>Claim </a:t>
            </a:r>
            <a:r>
              <a:rPr lang="en-ZA" sz="1800" dirty="0"/>
              <a:t>costs – allocated </a:t>
            </a:r>
            <a:r>
              <a:rPr lang="en-ZA" sz="1800" b="1" dirty="0"/>
              <a:t>basis the Claims </a:t>
            </a:r>
            <a:endParaRPr lang="en-ZA" sz="1800" dirty="0"/>
          </a:p>
          <a:p>
            <a:pPr lvl="2"/>
            <a:r>
              <a:rPr lang="en-ZA" sz="1800" dirty="0" smtClean="0"/>
              <a:t>Rest </a:t>
            </a:r>
            <a:r>
              <a:rPr lang="en-ZA" sz="1800" dirty="0"/>
              <a:t>of the expenses – allocated </a:t>
            </a:r>
            <a:r>
              <a:rPr lang="en-ZA" sz="1800" b="1" dirty="0"/>
              <a:t>basis the </a:t>
            </a:r>
            <a:r>
              <a:rPr lang="en-ZA" sz="1800" b="1" dirty="0" smtClean="0"/>
              <a:t>GWP</a:t>
            </a:r>
            <a:endParaRPr lang="en-ZA" sz="1800" dirty="0"/>
          </a:p>
          <a:p>
            <a:endParaRPr lang="en-ZA" sz="1600" dirty="0"/>
          </a:p>
          <a:p>
            <a:pPr lvl="1"/>
            <a:endParaRPr lang="en-ZA" sz="1600" dirty="0"/>
          </a:p>
          <a:p>
            <a:pPr>
              <a:lnSpc>
                <a:spcPct val="150000"/>
              </a:lnSpc>
            </a:pPr>
            <a:endParaRPr lang="en-US" sz="1600" dirty="0" smtClean="0">
              <a:latin typeface="Arial" pitchFamily="34" charset="0"/>
              <a:cs typeface="Arial" pitchFamily="34" charset="0"/>
            </a:endParaRPr>
          </a:p>
        </p:txBody>
      </p:sp>
    </p:spTree>
    <p:extLst>
      <p:ext uri="{BB962C8B-B14F-4D97-AF65-F5344CB8AC3E}">
        <p14:creationId xmlns:p14="http://schemas.microsoft.com/office/powerpoint/2010/main" val="3797552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16</a:t>
            </a:fld>
            <a:endParaRPr lang="en-US" dirty="0"/>
          </a:p>
        </p:txBody>
      </p:sp>
      <p:sp>
        <p:nvSpPr>
          <p:cNvPr id="7" name="Text Placeholder 1"/>
          <p:cNvSpPr txBox="1">
            <a:spLocks/>
          </p:cNvSpPr>
          <p:nvPr/>
        </p:nvSpPr>
        <p:spPr>
          <a:xfrm>
            <a:off x="304800" y="533400"/>
            <a:ext cx="4876800" cy="609600"/>
          </a:xfrm>
          <a:prstGeom prst="rect">
            <a:avLst/>
          </a:prstGeom>
        </p:spPr>
        <p:txBody>
          <a:bodyPr/>
          <a:lstStyle/>
          <a:p>
            <a:pPr marL="342900" lvl="0" indent="-342900" eaLnBrk="0" fontAlgn="base" hangingPunct="0">
              <a:spcBef>
                <a:spcPct val="20000"/>
              </a:spcBef>
              <a:spcAft>
                <a:spcPct val="0"/>
              </a:spcAft>
              <a:defRPr/>
            </a:pPr>
            <a:r>
              <a:rPr lang="en-US" sz="2400" b="1" dirty="0">
                <a:solidFill>
                  <a:schemeClr val="tx2"/>
                </a:solidFill>
                <a:latin typeface="Arial" pitchFamily="34" charset="0"/>
                <a:cs typeface="Arial" pitchFamily="34" charset="0"/>
              </a:rPr>
              <a:t>Suggested compliance process</a:t>
            </a:r>
            <a:endParaRPr lang="en-US" sz="2400" b="1" dirty="0">
              <a:solidFill>
                <a:schemeClr val="tx2"/>
              </a:solidFill>
              <a:latin typeface="Garamond" pitchFamily="18" charset="0"/>
            </a:endParaRPr>
          </a:p>
        </p:txBody>
      </p:sp>
      <p:sp>
        <p:nvSpPr>
          <p:cNvPr id="8" name="Content Placeholder 2"/>
          <p:cNvSpPr>
            <a:spLocks noGrp="1"/>
          </p:cNvSpPr>
          <p:nvPr/>
        </p:nvSpPr>
        <p:spPr bwMode="auto">
          <a:xfrm>
            <a:off x="304800" y="1295400"/>
            <a:ext cx="8153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200">
                <a:solidFill>
                  <a:schemeClr val="tx1"/>
                </a:solidFill>
                <a:latin typeface="+mn-lt"/>
                <a:ea typeface="+mn-ea"/>
                <a:cs typeface="ＭＳ Ｐゴシック"/>
              </a:defRPr>
            </a:lvl2pPr>
            <a:lvl3pPr marL="1143000" indent="-228600" algn="l" rtl="0" eaLnBrk="0" fontAlgn="base" hangingPunct="0">
              <a:spcBef>
                <a:spcPct val="20000"/>
              </a:spcBef>
              <a:spcAft>
                <a:spcPct val="0"/>
              </a:spcAft>
              <a:buClr>
                <a:schemeClr val="tx2"/>
              </a:buClr>
              <a:buFont typeface="Wingdings" pitchFamily="2" charset="2"/>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lr>
                <a:schemeClr val="tx2"/>
              </a:buClr>
              <a:buFont typeface="Wingdings" pitchFamily="2" charset="2"/>
              <a:buChar char="§"/>
              <a:defRPr sz="1600">
                <a:solidFill>
                  <a:schemeClr val="tx1"/>
                </a:solidFill>
                <a:latin typeface="+mn-lt"/>
                <a:ea typeface="+mn-ea"/>
                <a:cs typeface="ＭＳ Ｐゴシック"/>
              </a:defRPr>
            </a:lvl4pPr>
            <a:lvl5pPr marL="2057400" indent="-228600" algn="l" rtl="0" eaLnBrk="0" fontAlgn="base" hangingPunct="0">
              <a:spcBef>
                <a:spcPct val="20000"/>
              </a:spcBef>
              <a:spcAft>
                <a:spcPct val="0"/>
              </a:spcAft>
              <a:buClr>
                <a:schemeClr val="tx2"/>
              </a:buClr>
              <a:buFont typeface="Wingdings" pitchFamily="2" charset="2"/>
              <a:buChar char="§"/>
              <a:defRPr sz="1400">
                <a:solidFill>
                  <a:schemeClr val="tx1"/>
                </a:solidFill>
                <a:latin typeface="+mn-lt"/>
                <a:ea typeface="+mn-ea"/>
                <a:cs typeface="ＭＳ Ｐゴシック"/>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r>
              <a:rPr lang="en-ZA" sz="1600" dirty="0" smtClean="0"/>
              <a:t>Considerations for modelling</a:t>
            </a:r>
            <a:endParaRPr lang="en-ZA" sz="1600" dirty="0"/>
          </a:p>
          <a:p>
            <a:pPr lvl="1"/>
            <a:r>
              <a:rPr lang="en-ZA" sz="1600" dirty="0"/>
              <a:t>Grouping of the expenses based on the nature of expenses (e.g. Salary, Rent &amp; occupancy etc.) </a:t>
            </a:r>
          </a:p>
          <a:p>
            <a:pPr lvl="1"/>
            <a:r>
              <a:rPr lang="en-ZA" sz="1600" dirty="0"/>
              <a:t>T</a:t>
            </a:r>
            <a:r>
              <a:rPr lang="en-ZA" sz="1600" dirty="0" smtClean="0"/>
              <a:t>o </a:t>
            </a:r>
            <a:r>
              <a:rPr lang="en-ZA" sz="1600" dirty="0"/>
              <a:t>arrive at the total cost expense line-item wise </a:t>
            </a:r>
            <a:r>
              <a:rPr lang="en-ZA" sz="1600" dirty="0" smtClean="0"/>
              <a:t> </a:t>
            </a:r>
            <a:r>
              <a:rPr lang="en-ZA" sz="1600" dirty="0"/>
              <a:t>for various departments and channel. </a:t>
            </a:r>
            <a:endParaRPr lang="en-ZA" sz="1600" dirty="0" smtClean="0"/>
          </a:p>
          <a:p>
            <a:pPr lvl="1"/>
            <a:r>
              <a:rPr lang="en-ZA" sz="1600" dirty="0" smtClean="0"/>
              <a:t>The </a:t>
            </a:r>
            <a:r>
              <a:rPr lang="en-ZA" sz="1600" dirty="0"/>
              <a:t>various departments are aggregated into broad categories which include </a:t>
            </a:r>
          </a:p>
          <a:p>
            <a:pPr lvl="2"/>
            <a:r>
              <a:rPr lang="en-ZA" sz="1600" b="1" dirty="0" smtClean="0"/>
              <a:t>Distribution </a:t>
            </a:r>
            <a:r>
              <a:rPr lang="en-ZA" sz="1600" b="1" dirty="0"/>
              <a:t>Expenses (Premium based) </a:t>
            </a:r>
            <a:endParaRPr lang="en-ZA" sz="1600" dirty="0"/>
          </a:p>
          <a:p>
            <a:pPr lvl="2"/>
            <a:r>
              <a:rPr lang="en-ZA" sz="1600" b="1" dirty="0" smtClean="0"/>
              <a:t>Corporate </a:t>
            </a:r>
            <a:r>
              <a:rPr lang="en-ZA" sz="1600" b="1" dirty="0"/>
              <a:t>Cost (Policy based) </a:t>
            </a:r>
            <a:r>
              <a:rPr lang="en-ZA" sz="1600" dirty="0"/>
              <a:t>which primarily consists of head-office functions </a:t>
            </a:r>
          </a:p>
          <a:p>
            <a:pPr lvl="3"/>
            <a:r>
              <a:rPr lang="en-ZA" dirty="0" smtClean="0"/>
              <a:t>New business and maintenance costs</a:t>
            </a:r>
            <a:endParaRPr lang="en-ZA" dirty="0"/>
          </a:p>
          <a:p>
            <a:pPr lvl="2"/>
            <a:r>
              <a:rPr lang="en-ZA" sz="1600" b="1" dirty="0" smtClean="0"/>
              <a:t>Underwriting </a:t>
            </a:r>
            <a:r>
              <a:rPr lang="en-ZA" sz="1600" b="1" dirty="0"/>
              <a:t>related ( SA based) </a:t>
            </a:r>
            <a:endParaRPr lang="en-ZA" sz="1600" dirty="0"/>
          </a:p>
          <a:p>
            <a:pPr lvl="2"/>
            <a:r>
              <a:rPr lang="en-ZA" sz="1600" b="1" dirty="0" smtClean="0"/>
              <a:t>Claims </a:t>
            </a:r>
            <a:r>
              <a:rPr lang="en-ZA" sz="1600" b="1" dirty="0"/>
              <a:t>related ( Claims based) </a:t>
            </a:r>
            <a:endParaRPr lang="en-ZA" sz="1600" dirty="0"/>
          </a:p>
          <a:p>
            <a:pPr lvl="2"/>
            <a:r>
              <a:rPr lang="en-ZA" sz="1600" b="1" dirty="0" smtClean="0"/>
              <a:t>Product </a:t>
            </a:r>
            <a:r>
              <a:rPr lang="en-ZA" sz="1600" b="1" dirty="0"/>
              <a:t>marketing related (GWP based) </a:t>
            </a:r>
            <a:endParaRPr lang="en-ZA" sz="1600" dirty="0"/>
          </a:p>
          <a:p>
            <a:pPr lvl="1"/>
            <a:r>
              <a:rPr lang="en-ZA" sz="1600" dirty="0" smtClean="0"/>
              <a:t>Certain </a:t>
            </a:r>
            <a:r>
              <a:rPr lang="en-ZA" sz="1600" dirty="0"/>
              <a:t>common costs are allocated basis across the other functions; such as </a:t>
            </a:r>
          </a:p>
          <a:p>
            <a:pPr lvl="2"/>
            <a:r>
              <a:rPr lang="en-ZA" sz="1600" dirty="0" smtClean="0"/>
              <a:t>Occupancy </a:t>
            </a:r>
            <a:r>
              <a:rPr lang="en-ZA" sz="1600" dirty="0"/>
              <a:t>cost – Weighted average of square feet used per person </a:t>
            </a:r>
            <a:r>
              <a:rPr lang="en-ZA" sz="1600" dirty="0" smtClean="0"/>
              <a:t> </a:t>
            </a:r>
            <a:endParaRPr lang="en-ZA" sz="1600" dirty="0"/>
          </a:p>
          <a:p>
            <a:pPr lvl="2"/>
            <a:r>
              <a:rPr lang="en-ZA" sz="1600" dirty="0" smtClean="0"/>
              <a:t>HR </a:t>
            </a:r>
            <a:r>
              <a:rPr lang="en-ZA" sz="1600" dirty="0"/>
              <a:t>cost – Headcount </a:t>
            </a:r>
            <a:r>
              <a:rPr lang="en-ZA" sz="1600" dirty="0" smtClean="0"/>
              <a:t> </a:t>
            </a:r>
            <a:endParaRPr lang="en-ZA" sz="1600" dirty="0"/>
          </a:p>
          <a:p>
            <a:pPr lvl="2"/>
            <a:r>
              <a:rPr lang="en-ZA" sz="1600" dirty="0" smtClean="0"/>
              <a:t>Training </a:t>
            </a:r>
            <a:r>
              <a:rPr lang="en-ZA" sz="1600" dirty="0"/>
              <a:t>cost - Weighted average of training cost </a:t>
            </a:r>
            <a:r>
              <a:rPr lang="en-ZA" sz="1600" dirty="0" smtClean="0"/>
              <a:t>per </a:t>
            </a:r>
          </a:p>
          <a:p>
            <a:pPr lvl="2"/>
            <a:endParaRPr lang="en-ZA" sz="1600" dirty="0"/>
          </a:p>
          <a:p>
            <a:r>
              <a:rPr lang="en-ZA" sz="1600" dirty="0" smtClean="0"/>
              <a:t>This allows the costs to be allocated to the correct policy and area to the schedules</a:t>
            </a:r>
            <a:endParaRPr lang="en-ZA" sz="1600" dirty="0"/>
          </a:p>
          <a:p>
            <a:pPr lvl="1"/>
            <a:endParaRPr lang="en-ZA" sz="1600" dirty="0"/>
          </a:p>
          <a:p>
            <a:pPr>
              <a:lnSpc>
                <a:spcPct val="150000"/>
              </a:lnSpc>
            </a:pPr>
            <a:endParaRPr lang="en-US" sz="1600" dirty="0" smtClean="0">
              <a:latin typeface="Arial" pitchFamily="34" charset="0"/>
              <a:cs typeface="Arial" pitchFamily="34" charset="0"/>
            </a:endParaRPr>
          </a:p>
        </p:txBody>
      </p:sp>
    </p:spTree>
    <p:extLst>
      <p:ext uri="{BB962C8B-B14F-4D97-AF65-F5344CB8AC3E}">
        <p14:creationId xmlns:p14="http://schemas.microsoft.com/office/powerpoint/2010/main" val="3468091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17</a:t>
            </a:fld>
            <a:endParaRPr lang="en-US" dirty="0"/>
          </a:p>
        </p:txBody>
      </p:sp>
      <p:sp>
        <p:nvSpPr>
          <p:cNvPr id="8" name="Content Placeholder 2"/>
          <p:cNvSpPr>
            <a:spLocks noGrp="1"/>
          </p:cNvSpPr>
          <p:nvPr/>
        </p:nvSpPr>
        <p:spPr bwMode="auto">
          <a:xfrm>
            <a:off x="304800" y="1295400"/>
            <a:ext cx="8153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200">
                <a:solidFill>
                  <a:schemeClr val="tx1"/>
                </a:solidFill>
                <a:latin typeface="+mn-lt"/>
                <a:ea typeface="+mn-ea"/>
                <a:cs typeface="ＭＳ Ｐゴシック"/>
              </a:defRPr>
            </a:lvl2pPr>
            <a:lvl3pPr marL="1143000" indent="-228600" algn="l" rtl="0" eaLnBrk="0" fontAlgn="base" hangingPunct="0">
              <a:spcBef>
                <a:spcPct val="20000"/>
              </a:spcBef>
              <a:spcAft>
                <a:spcPct val="0"/>
              </a:spcAft>
              <a:buClr>
                <a:schemeClr val="tx2"/>
              </a:buClr>
              <a:buFont typeface="Wingdings" pitchFamily="2" charset="2"/>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lr>
                <a:schemeClr val="tx2"/>
              </a:buClr>
              <a:buFont typeface="Wingdings" pitchFamily="2" charset="2"/>
              <a:buChar char="§"/>
              <a:defRPr sz="1600">
                <a:solidFill>
                  <a:schemeClr val="tx1"/>
                </a:solidFill>
                <a:latin typeface="+mn-lt"/>
                <a:ea typeface="+mn-ea"/>
                <a:cs typeface="ＭＳ Ｐゴシック"/>
              </a:defRPr>
            </a:lvl4pPr>
            <a:lvl5pPr marL="2057400" indent="-228600" algn="l" rtl="0" eaLnBrk="0" fontAlgn="base" hangingPunct="0">
              <a:spcBef>
                <a:spcPct val="20000"/>
              </a:spcBef>
              <a:spcAft>
                <a:spcPct val="0"/>
              </a:spcAft>
              <a:buClr>
                <a:schemeClr val="tx2"/>
              </a:buClr>
              <a:buFont typeface="Wingdings" pitchFamily="2" charset="2"/>
              <a:buChar char="§"/>
              <a:defRPr sz="1400">
                <a:solidFill>
                  <a:schemeClr val="tx1"/>
                </a:solidFill>
                <a:latin typeface="+mn-lt"/>
                <a:ea typeface="+mn-ea"/>
                <a:cs typeface="ＭＳ Ｐゴシック"/>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pPr>
              <a:lnSpc>
                <a:spcPct val="150000"/>
              </a:lnSpc>
            </a:pPr>
            <a:r>
              <a:rPr lang="en-IN" sz="1600" dirty="0" smtClean="0">
                <a:solidFill>
                  <a:schemeClr val="bg1">
                    <a:lumMod val="85000"/>
                  </a:schemeClr>
                </a:solidFill>
                <a:latin typeface="Arial" pitchFamily="34" charset="0"/>
                <a:cs typeface="Arial" pitchFamily="34" charset="0"/>
              </a:rPr>
              <a:t>Background</a:t>
            </a:r>
          </a:p>
          <a:p>
            <a:pPr>
              <a:lnSpc>
                <a:spcPct val="150000"/>
              </a:lnSpc>
            </a:pPr>
            <a:r>
              <a:rPr lang="en-IN" sz="1600" dirty="0" smtClean="0">
                <a:solidFill>
                  <a:schemeClr val="bg1">
                    <a:lumMod val="85000"/>
                  </a:schemeClr>
                </a:solidFill>
                <a:latin typeface="Arial" pitchFamily="34" charset="0"/>
                <a:cs typeface="Arial" pitchFamily="34" charset="0"/>
              </a:rPr>
              <a:t>Regulations in detail</a:t>
            </a:r>
          </a:p>
          <a:p>
            <a:pPr>
              <a:lnSpc>
                <a:spcPct val="150000"/>
              </a:lnSpc>
            </a:pPr>
            <a:r>
              <a:rPr lang="en-IN" sz="1600" dirty="0" smtClean="0">
                <a:latin typeface="Arial" pitchFamily="34" charset="0"/>
                <a:cs typeface="Arial" pitchFamily="34" charset="0"/>
              </a:rPr>
              <a:t>Comparison with Rule 17 D</a:t>
            </a:r>
          </a:p>
          <a:p>
            <a:pPr>
              <a:lnSpc>
                <a:spcPct val="150000"/>
              </a:lnSpc>
            </a:pPr>
            <a:r>
              <a:rPr lang="en-IN" sz="1600" dirty="0" smtClean="0">
                <a:solidFill>
                  <a:schemeClr val="bg1">
                    <a:lumMod val="85000"/>
                  </a:schemeClr>
                </a:solidFill>
                <a:latin typeface="Arial" pitchFamily="34" charset="0"/>
                <a:cs typeface="Arial" pitchFamily="34" charset="0"/>
              </a:rPr>
              <a:t>Impact on the Life Insurance Industry</a:t>
            </a:r>
          </a:p>
          <a:p>
            <a:pPr>
              <a:lnSpc>
                <a:spcPct val="150000"/>
              </a:lnSpc>
            </a:pPr>
            <a:r>
              <a:rPr lang="en-IN" sz="1600" dirty="0" smtClean="0">
                <a:solidFill>
                  <a:schemeClr val="bg1">
                    <a:lumMod val="85000"/>
                  </a:schemeClr>
                </a:solidFill>
                <a:latin typeface="Arial" pitchFamily="34" charset="0"/>
                <a:cs typeface="Arial" pitchFamily="34" charset="0"/>
              </a:rPr>
              <a:t>Case Study – What is happening in other </a:t>
            </a:r>
            <a:r>
              <a:rPr lang="en-IN" sz="1600" dirty="0" smtClean="0">
                <a:solidFill>
                  <a:schemeClr val="bg1">
                    <a:lumMod val="85000"/>
                  </a:schemeClr>
                </a:solidFill>
                <a:latin typeface="Arial" pitchFamily="34" charset="0"/>
                <a:cs typeface="Arial" pitchFamily="34" charset="0"/>
              </a:rPr>
              <a:t>countries</a:t>
            </a:r>
            <a:r>
              <a:rPr lang="en-IN" sz="1600" dirty="0" smtClean="0">
                <a:solidFill>
                  <a:schemeClr val="bg1">
                    <a:lumMod val="85000"/>
                  </a:schemeClr>
                </a:solidFill>
                <a:latin typeface="Arial" pitchFamily="34" charset="0"/>
                <a:cs typeface="Arial" pitchFamily="34" charset="0"/>
              </a:rPr>
              <a:t>?</a:t>
            </a:r>
          </a:p>
        </p:txBody>
      </p:sp>
      <p:sp>
        <p:nvSpPr>
          <p:cNvPr id="9" name="Text Placeholder 1"/>
          <p:cNvSpPr txBox="1">
            <a:spLocks/>
          </p:cNvSpPr>
          <p:nvPr/>
        </p:nvSpPr>
        <p:spPr>
          <a:xfrm>
            <a:off x="304800" y="5334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sz="2400" b="1" dirty="0" smtClean="0">
                <a:solidFill>
                  <a:schemeClr val="tx2"/>
                </a:solidFill>
                <a:latin typeface="Arial" pitchFamily="34" charset="0"/>
                <a:cs typeface="Arial" pitchFamily="34" charset="0"/>
              </a:rPr>
              <a:t>Agenda</a:t>
            </a:r>
            <a:r>
              <a:rPr lang="en-US" sz="2400" b="1" dirty="0" smtClean="0">
                <a:solidFill>
                  <a:schemeClr val="tx2"/>
                </a:solidFill>
                <a:latin typeface="Garamond" pitchFamily="18" charset="0"/>
              </a:rPr>
              <a:t> </a:t>
            </a:r>
            <a:endParaRPr kumimoji="0" lang="en-US" sz="2400" b="1" i="0" u="none" strike="noStrike" kern="1200" cap="none" spc="0" normalizeH="0" baseline="0" noProof="0" dirty="0">
              <a:ln>
                <a:noFill/>
              </a:ln>
              <a:solidFill>
                <a:schemeClr val="tx2"/>
              </a:solidFill>
              <a:effectLst/>
              <a:uLnTx/>
              <a:uFillTx/>
              <a:latin typeface="Garamond"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18</a:t>
            </a:fld>
            <a:endParaRPr lang="en-US" dirty="0"/>
          </a:p>
        </p:txBody>
      </p:sp>
      <p:sp>
        <p:nvSpPr>
          <p:cNvPr id="7" name="Text Placeholder 1"/>
          <p:cNvSpPr txBox="1">
            <a:spLocks/>
          </p:cNvSpPr>
          <p:nvPr/>
        </p:nvSpPr>
        <p:spPr>
          <a:xfrm>
            <a:off x="304800" y="3048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3200" b="1" i="0" u="none" strike="noStrike" kern="1200" cap="none" spc="0" normalizeH="0" baseline="0" noProof="0" dirty="0">
              <a:ln>
                <a:noFill/>
              </a:ln>
              <a:solidFill>
                <a:schemeClr val="tx2"/>
              </a:solidFill>
              <a:effectLst/>
              <a:uLnTx/>
              <a:uFillTx/>
              <a:latin typeface="Garamond" pitchFamily="18" charset="0"/>
            </a:endParaRPr>
          </a:p>
        </p:txBody>
      </p:sp>
      <p:sp>
        <p:nvSpPr>
          <p:cNvPr id="10" name="Text Placeholder 1"/>
          <p:cNvSpPr txBox="1">
            <a:spLocks/>
          </p:cNvSpPr>
          <p:nvPr/>
        </p:nvSpPr>
        <p:spPr>
          <a:xfrm>
            <a:off x="228600" y="533400"/>
            <a:ext cx="75438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sz="2400" b="1" dirty="0" smtClean="0">
                <a:solidFill>
                  <a:schemeClr val="tx2"/>
                </a:solidFill>
                <a:latin typeface="Arial" pitchFamily="34" charset="0"/>
                <a:cs typeface="Arial" pitchFamily="34" charset="0"/>
              </a:rPr>
              <a:t>Comparison with rule 17 D (1/2)</a:t>
            </a:r>
            <a:endParaRPr kumimoji="0" lang="en-US" sz="2400" b="1" i="0" u="none" strike="noStrike" kern="1200" cap="none" spc="0" normalizeH="0" baseline="0" noProof="0" dirty="0">
              <a:ln>
                <a:noFill/>
              </a:ln>
              <a:solidFill>
                <a:schemeClr val="tx2"/>
              </a:solidFill>
              <a:effectLst/>
              <a:uLnTx/>
              <a:uFillTx/>
              <a:latin typeface="Garamond" pitchFamily="18" charset="0"/>
            </a:endParaRPr>
          </a:p>
        </p:txBody>
      </p:sp>
      <p:graphicFrame>
        <p:nvGraphicFramePr>
          <p:cNvPr id="25" name="Diagram 24"/>
          <p:cNvGraphicFramePr/>
          <p:nvPr/>
        </p:nvGraphicFramePr>
        <p:xfrm>
          <a:off x="242248" y="1295400"/>
          <a:ext cx="8596952"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19</a:t>
            </a:fld>
            <a:endParaRPr lang="en-US" dirty="0"/>
          </a:p>
        </p:txBody>
      </p:sp>
      <p:sp>
        <p:nvSpPr>
          <p:cNvPr id="7" name="Text Placeholder 1"/>
          <p:cNvSpPr txBox="1">
            <a:spLocks/>
          </p:cNvSpPr>
          <p:nvPr/>
        </p:nvSpPr>
        <p:spPr>
          <a:xfrm>
            <a:off x="304800" y="3048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3200" b="1" i="0" u="none" strike="noStrike" kern="1200" cap="none" spc="0" normalizeH="0" baseline="0" noProof="0" dirty="0">
              <a:ln>
                <a:noFill/>
              </a:ln>
              <a:solidFill>
                <a:schemeClr val="tx2"/>
              </a:solidFill>
              <a:effectLst/>
              <a:uLnTx/>
              <a:uFillTx/>
              <a:latin typeface="Garamond" pitchFamily="18" charset="0"/>
            </a:endParaRPr>
          </a:p>
        </p:txBody>
      </p:sp>
      <p:sp>
        <p:nvSpPr>
          <p:cNvPr id="10" name="Text Placeholder 1"/>
          <p:cNvSpPr txBox="1">
            <a:spLocks/>
          </p:cNvSpPr>
          <p:nvPr/>
        </p:nvSpPr>
        <p:spPr>
          <a:xfrm>
            <a:off x="228600" y="533400"/>
            <a:ext cx="75438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sz="2400" b="1" dirty="0" smtClean="0">
                <a:solidFill>
                  <a:schemeClr val="tx2"/>
                </a:solidFill>
                <a:latin typeface="Arial" pitchFamily="34" charset="0"/>
                <a:cs typeface="Arial" pitchFamily="34" charset="0"/>
              </a:rPr>
              <a:t>Comparison with rule 17D (2/2)</a:t>
            </a:r>
            <a:endParaRPr kumimoji="0" lang="en-US" sz="2400" b="1" i="0" u="none" strike="noStrike" kern="1200" cap="none" spc="0" normalizeH="0" baseline="0" noProof="0" dirty="0">
              <a:ln>
                <a:noFill/>
              </a:ln>
              <a:solidFill>
                <a:schemeClr val="tx2"/>
              </a:solidFill>
              <a:effectLst/>
              <a:uLnTx/>
              <a:uFillTx/>
              <a:latin typeface="Garamond" pitchFamily="18" charset="0"/>
            </a:endParaRPr>
          </a:p>
        </p:txBody>
      </p:sp>
      <p:sp>
        <p:nvSpPr>
          <p:cNvPr id="21" name="Rectangle 20"/>
          <p:cNvSpPr/>
          <p:nvPr/>
        </p:nvSpPr>
        <p:spPr>
          <a:xfrm>
            <a:off x="228600" y="1309048"/>
            <a:ext cx="8686800" cy="457200"/>
          </a:xfrm>
          <a:prstGeom prst="rect">
            <a:avLst/>
          </a:prstGeom>
          <a:solidFill>
            <a:srgbClr val="518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22" name="Table 21"/>
          <p:cNvGraphicFramePr>
            <a:graphicFrameLocks noGrp="1"/>
          </p:cNvGraphicFramePr>
          <p:nvPr/>
        </p:nvGraphicFramePr>
        <p:xfrm>
          <a:off x="228601" y="1828800"/>
          <a:ext cx="8686800" cy="4516540"/>
        </p:xfrm>
        <a:graphic>
          <a:graphicData uri="http://schemas.openxmlformats.org/drawingml/2006/table">
            <a:tbl>
              <a:tblPr firstRow="1" bandRow="1">
                <a:tableStyleId>{69012ECD-51FC-41F1-AA8D-1B2483CD663E}</a:tableStyleId>
              </a:tblPr>
              <a:tblGrid>
                <a:gridCol w="2819400"/>
                <a:gridCol w="1371600"/>
                <a:gridCol w="1384782"/>
                <a:gridCol w="1434072"/>
                <a:gridCol w="1676946"/>
              </a:tblGrid>
              <a:tr h="398891">
                <a:tc rowSpan="2">
                  <a:txBody>
                    <a:bodyPr/>
                    <a:lstStyle/>
                    <a:p>
                      <a:pPr algn="ctr"/>
                      <a:r>
                        <a:rPr lang="en-IN" sz="1200" b="1" dirty="0" smtClean="0">
                          <a:solidFill>
                            <a:schemeClr val="bg1"/>
                          </a:solidFill>
                          <a:latin typeface="Arial" pitchFamily="34" charset="0"/>
                          <a:cs typeface="Arial" pitchFamily="34" charset="0"/>
                        </a:rPr>
                        <a:t>Duration of insurer’s life insurance business</a:t>
                      </a:r>
                      <a:endParaRPr lang="en-IN" sz="1200" b="1" dirty="0">
                        <a:solidFill>
                          <a:schemeClr val="bg1"/>
                        </a:solidFill>
                        <a:latin typeface="Arial" pitchFamily="34" charset="0"/>
                        <a:cs typeface="Arial" pitchFamily="34" charset="0"/>
                      </a:endParaRPr>
                    </a:p>
                  </a:txBody>
                  <a:tcPr anchor="ctr"/>
                </a:tc>
                <a:tc gridSpan="2">
                  <a:txBody>
                    <a:bodyPr/>
                    <a:lstStyle/>
                    <a:p>
                      <a:pPr algn="ctr"/>
                      <a:r>
                        <a:rPr lang="en-IN" sz="1200" b="1" dirty="0" err="1" smtClean="0">
                          <a:solidFill>
                            <a:schemeClr val="bg1"/>
                          </a:solidFill>
                          <a:latin typeface="Arial" pitchFamily="34" charset="0"/>
                          <a:cs typeface="Arial" pitchFamily="34" charset="0"/>
                        </a:rPr>
                        <a:t>EoM</a:t>
                      </a:r>
                      <a:r>
                        <a:rPr lang="en-IN" sz="1200" b="1" dirty="0" smtClean="0">
                          <a:solidFill>
                            <a:schemeClr val="bg1"/>
                          </a:solidFill>
                          <a:latin typeface="Arial" pitchFamily="34" charset="0"/>
                          <a:cs typeface="Arial" pitchFamily="34" charset="0"/>
                        </a:rPr>
                        <a:t> regulations,</a:t>
                      </a:r>
                      <a:r>
                        <a:rPr lang="en-IN" sz="1200" b="1" baseline="0" dirty="0" smtClean="0">
                          <a:solidFill>
                            <a:schemeClr val="bg1"/>
                          </a:solidFill>
                          <a:latin typeface="Arial" pitchFamily="34" charset="0"/>
                          <a:cs typeface="Arial" pitchFamily="34" charset="0"/>
                        </a:rPr>
                        <a:t> 2016</a:t>
                      </a:r>
                      <a:r>
                        <a:rPr lang="en-IN" sz="1200" b="1" dirty="0" smtClean="0">
                          <a:solidFill>
                            <a:schemeClr val="bg1"/>
                          </a:solidFill>
                          <a:latin typeface="Arial" pitchFamily="34" charset="0"/>
                          <a:cs typeface="Arial" pitchFamily="34" charset="0"/>
                        </a:rPr>
                        <a:t> </a:t>
                      </a:r>
                      <a:endParaRPr lang="en-IN" sz="1200" b="1" dirty="0">
                        <a:solidFill>
                          <a:schemeClr val="bg1"/>
                        </a:solidFill>
                        <a:latin typeface="Arial" pitchFamily="34" charset="0"/>
                        <a:cs typeface="Arial" pitchFamily="34" charset="0"/>
                      </a:endParaRPr>
                    </a:p>
                  </a:txBody>
                  <a:tcPr/>
                </a:tc>
                <a:tc hMerge="1">
                  <a:txBody>
                    <a:bodyPr/>
                    <a:lstStyle/>
                    <a:p>
                      <a:endParaRPr lang="en-IN"/>
                    </a:p>
                  </a:txBody>
                  <a:tcPr/>
                </a:tc>
                <a:tc gridSpan="2">
                  <a:txBody>
                    <a:bodyPr/>
                    <a:lstStyle/>
                    <a:p>
                      <a:pPr algn="ctr"/>
                      <a:r>
                        <a:rPr lang="en-US" sz="1200" b="1" dirty="0" smtClean="0">
                          <a:solidFill>
                            <a:schemeClr val="bg1"/>
                          </a:solidFill>
                          <a:latin typeface="Arial" pitchFamily="34" charset="0"/>
                          <a:cs typeface="Arial" pitchFamily="34" charset="0"/>
                        </a:rPr>
                        <a:t>Rule 17 D</a:t>
                      </a:r>
                      <a:endParaRPr lang="en-IN" sz="1200" b="1" dirty="0">
                        <a:solidFill>
                          <a:schemeClr val="bg1"/>
                        </a:solidFill>
                        <a:latin typeface="Arial" pitchFamily="34" charset="0"/>
                        <a:cs typeface="Arial" pitchFamily="34" charset="0"/>
                      </a:endParaRPr>
                    </a:p>
                  </a:txBody>
                  <a:tcPr/>
                </a:tc>
                <a:tc hMerge="1">
                  <a:txBody>
                    <a:bodyPr/>
                    <a:lstStyle/>
                    <a:p>
                      <a:pPr algn="ctr"/>
                      <a:endParaRPr lang="en-IN" sz="1200" dirty="0">
                        <a:latin typeface="Arial" pitchFamily="34" charset="0"/>
                        <a:cs typeface="Arial" pitchFamily="34" charset="0"/>
                      </a:endParaRPr>
                    </a:p>
                  </a:txBody>
                  <a:tcPr/>
                </a:tc>
              </a:tr>
              <a:tr h="494117">
                <a:tc vMerge="1">
                  <a:txBody>
                    <a:bodyPr/>
                    <a:lstStyle/>
                    <a:p>
                      <a:endParaRPr lang="en-IN" dirty="0"/>
                    </a:p>
                  </a:txBody>
                  <a:tcPr/>
                </a:tc>
                <a:tc>
                  <a:txBody>
                    <a:bodyPr/>
                    <a:lstStyle/>
                    <a:p>
                      <a:pPr algn="ctr"/>
                      <a:r>
                        <a:rPr lang="en-US" sz="1200" b="1" dirty="0" smtClean="0">
                          <a:solidFill>
                            <a:schemeClr val="bg1"/>
                          </a:solidFill>
                          <a:latin typeface="Arial" pitchFamily="34" charset="0"/>
                          <a:cs typeface="Arial" pitchFamily="34" charset="0"/>
                        </a:rPr>
                        <a:t>% of</a:t>
                      </a:r>
                      <a:r>
                        <a:rPr lang="en-US" sz="1200" b="1" baseline="0" dirty="0" smtClean="0">
                          <a:solidFill>
                            <a:schemeClr val="bg1"/>
                          </a:solidFill>
                          <a:latin typeface="Arial" pitchFamily="34" charset="0"/>
                          <a:cs typeface="Arial" pitchFamily="34" charset="0"/>
                        </a:rPr>
                        <a:t> first year’s premium</a:t>
                      </a:r>
                      <a:endParaRPr lang="en-IN" sz="1200" b="1" dirty="0">
                        <a:solidFill>
                          <a:schemeClr val="bg1"/>
                        </a:solidFill>
                        <a:latin typeface="Arial" pitchFamily="34" charset="0"/>
                        <a:cs typeface="Arial" pitchFamily="34" charset="0"/>
                      </a:endParaRPr>
                    </a:p>
                  </a:txBody>
                  <a:tcPr>
                    <a:solidFill>
                      <a:srgbClr val="5182BA"/>
                    </a:solidFill>
                  </a:tcPr>
                </a:tc>
                <a:tc>
                  <a:txBody>
                    <a:bodyPr/>
                    <a:lstStyle/>
                    <a:p>
                      <a:pPr algn="ctr"/>
                      <a:r>
                        <a:rPr lang="en-US" sz="1200" b="1" dirty="0" smtClean="0">
                          <a:solidFill>
                            <a:schemeClr val="bg1"/>
                          </a:solidFill>
                          <a:latin typeface="Arial" pitchFamily="34" charset="0"/>
                          <a:cs typeface="Arial" pitchFamily="34" charset="0"/>
                        </a:rPr>
                        <a:t>% of renewal premiums</a:t>
                      </a:r>
                      <a:endParaRPr lang="en-IN" sz="1200" b="1" dirty="0">
                        <a:solidFill>
                          <a:schemeClr val="bg1"/>
                        </a:solidFill>
                        <a:latin typeface="Arial" pitchFamily="34" charset="0"/>
                        <a:cs typeface="Arial" pitchFamily="34" charset="0"/>
                      </a:endParaRPr>
                    </a:p>
                  </a:txBody>
                  <a:tcPr>
                    <a:solidFill>
                      <a:srgbClr val="5182BA"/>
                    </a:solidFill>
                  </a:tcPr>
                </a:tc>
                <a:tc>
                  <a:txBody>
                    <a:bodyPr/>
                    <a:lstStyle/>
                    <a:p>
                      <a:pPr algn="ctr"/>
                      <a:r>
                        <a:rPr lang="en-US" sz="1200" b="1" dirty="0" smtClean="0">
                          <a:solidFill>
                            <a:schemeClr val="bg1"/>
                          </a:solidFill>
                          <a:latin typeface="Arial" pitchFamily="34" charset="0"/>
                          <a:cs typeface="Arial" pitchFamily="34" charset="0"/>
                        </a:rPr>
                        <a:t>% of</a:t>
                      </a:r>
                      <a:r>
                        <a:rPr lang="en-US" sz="1200" b="1" baseline="0" dirty="0" smtClean="0">
                          <a:solidFill>
                            <a:schemeClr val="bg1"/>
                          </a:solidFill>
                          <a:latin typeface="Arial" pitchFamily="34" charset="0"/>
                          <a:cs typeface="Arial" pitchFamily="34" charset="0"/>
                        </a:rPr>
                        <a:t> first year’s premium</a:t>
                      </a:r>
                      <a:endParaRPr lang="en-IN" sz="1200" b="1" dirty="0">
                        <a:solidFill>
                          <a:schemeClr val="bg1"/>
                        </a:solidFill>
                        <a:latin typeface="Arial" pitchFamily="34" charset="0"/>
                        <a:cs typeface="Arial" pitchFamily="34" charset="0"/>
                      </a:endParaRPr>
                    </a:p>
                  </a:txBody>
                  <a:tcPr>
                    <a:solidFill>
                      <a:srgbClr val="5182BA"/>
                    </a:solidFill>
                  </a:tcPr>
                </a:tc>
                <a:tc>
                  <a:txBody>
                    <a:bodyPr/>
                    <a:lstStyle/>
                    <a:p>
                      <a:pPr algn="ctr"/>
                      <a:r>
                        <a:rPr lang="en-US" sz="1200" b="1" dirty="0" smtClean="0">
                          <a:solidFill>
                            <a:schemeClr val="bg1"/>
                          </a:solidFill>
                          <a:latin typeface="Arial" pitchFamily="34" charset="0"/>
                          <a:cs typeface="Arial" pitchFamily="34" charset="0"/>
                        </a:rPr>
                        <a:t>% of renewal premiums</a:t>
                      </a:r>
                      <a:endParaRPr lang="en-IN" sz="1200" b="1" dirty="0">
                        <a:solidFill>
                          <a:schemeClr val="bg1"/>
                        </a:solidFill>
                        <a:latin typeface="Arial" pitchFamily="34" charset="0"/>
                        <a:cs typeface="Arial" pitchFamily="34" charset="0"/>
                      </a:endParaRPr>
                    </a:p>
                  </a:txBody>
                  <a:tcPr>
                    <a:solidFill>
                      <a:srgbClr val="5182BA"/>
                    </a:solidFill>
                  </a:tcPr>
                </a:tc>
              </a:tr>
              <a:tr h="301961">
                <a:tc gridSpan="5">
                  <a:txBody>
                    <a:bodyPr/>
                    <a:lstStyle/>
                    <a:p>
                      <a:pPr marL="0" indent="0" algn="l">
                        <a:lnSpc>
                          <a:spcPct val="115000"/>
                        </a:lnSpc>
                        <a:spcAft>
                          <a:spcPts val="0"/>
                        </a:spcAft>
                      </a:pPr>
                      <a:r>
                        <a:rPr lang="en-US" sz="1200" b="1" dirty="0" smtClean="0">
                          <a:solidFill>
                            <a:schemeClr val="bg1"/>
                          </a:solidFill>
                          <a:latin typeface="Arial" pitchFamily="34" charset="0"/>
                          <a:cs typeface="Arial" pitchFamily="34" charset="0"/>
                        </a:rPr>
                        <a:t>First 10 years of operation</a:t>
                      </a:r>
                      <a:endParaRPr lang="en-IN" sz="1200" b="1" dirty="0">
                        <a:solidFill>
                          <a:schemeClr val="bg1"/>
                        </a:solidFill>
                        <a:latin typeface="Arial" pitchFamily="34" charset="0"/>
                        <a:ea typeface="Calibri"/>
                        <a:cs typeface="Arial" pitchFamily="34" charset="0"/>
                      </a:endParaRPr>
                    </a:p>
                  </a:txBody>
                  <a:tcPr marL="68580" marR="68580" marT="0" marB="0" anchor="ctr">
                    <a:solidFill>
                      <a:srgbClr val="5182BA">
                        <a:alpha val="80000"/>
                      </a:srgbClr>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pPr marL="0" indent="0" algn="l">
                        <a:lnSpc>
                          <a:spcPct val="115000"/>
                        </a:lnSpc>
                        <a:spcAft>
                          <a:spcPts val="0"/>
                        </a:spcAft>
                      </a:pPr>
                      <a:endParaRPr lang="en-IN" sz="1200" b="1" dirty="0">
                        <a:latin typeface="Arial" pitchFamily="34" charset="0"/>
                        <a:ea typeface="Calibri"/>
                        <a:cs typeface="Arial" pitchFamily="34" charset="0"/>
                      </a:endParaRPr>
                    </a:p>
                  </a:txBody>
                  <a:tcPr marL="68580" marR="68580" marT="0" marB="0" anchor="ctr"/>
                </a:tc>
              </a:tr>
              <a:tr h="301961">
                <a:tc>
                  <a:txBody>
                    <a:bodyPr/>
                    <a:lstStyle/>
                    <a:p>
                      <a:pPr marL="0" algn="l">
                        <a:lnSpc>
                          <a:spcPct val="100000"/>
                        </a:lnSpc>
                        <a:spcAft>
                          <a:spcPts val="0"/>
                        </a:spcAft>
                      </a:pPr>
                      <a:r>
                        <a:rPr lang="en-IN" sz="1200" dirty="0">
                          <a:latin typeface="Arial" pitchFamily="34" charset="0"/>
                          <a:cs typeface="Arial" pitchFamily="34" charset="0"/>
                        </a:rPr>
                        <a:t>PPT &lt; 5 years</a:t>
                      </a:r>
                      <a:endParaRPr lang="en-IN" sz="1200" dirty="0">
                        <a:latin typeface="Arial" pitchFamily="34" charset="0"/>
                        <a:ea typeface="Calibri"/>
                        <a:cs typeface="Arial" pitchFamily="34" charset="0"/>
                      </a:endParaRPr>
                    </a:p>
                  </a:txBody>
                  <a:tcPr marL="68580" marR="68580" marT="0" marB="0" anchor="ctr"/>
                </a:tc>
                <a:tc>
                  <a:txBody>
                    <a:bodyPr/>
                    <a:lstStyle/>
                    <a:p>
                      <a:pPr marL="0" indent="0" algn="ctr">
                        <a:lnSpc>
                          <a:spcPct val="115000"/>
                        </a:lnSpc>
                        <a:spcAft>
                          <a:spcPts val="0"/>
                        </a:spcAft>
                      </a:pPr>
                      <a:r>
                        <a:rPr lang="en-IN" sz="1200" dirty="0">
                          <a:latin typeface="Arial" pitchFamily="34" charset="0"/>
                          <a:cs typeface="Arial" pitchFamily="34" charset="0"/>
                        </a:rPr>
                        <a:t>7.5% * PPT</a:t>
                      </a:r>
                      <a:endParaRPr lang="en-IN" sz="1200" dirty="0">
                        <a:latin typeface="Arial" pitchFamily="34" charset="0"/>
                        <a:ea typeface="Calibri"/>
                        <a:cs typeface="Arial" pitchFamily="34" charset="0"/>
                      </a:endParaRPr>
                    </a:p>
                  </a:txBody>
                  <a:tcPr marL="68580" marR="68580" marT="0" marB="0" anchor="ctr"/>
                </a:tc>
                <a:tc>
                  <a:txBody>
                    <a:bodyPr/>
                    <a:lstStyle/>
                    <a:p>
                      <a:pPr marL="0" indent="0" algn="ctr" defTabSz="914400" rtl="0" eaLnBrk="1" latinLnBrk="0" hangingPunct="1">
                        <a:lnSpc>
                          <a:spcPct val="115000"/>
                        </a:lnSpc>
                        <a:spcAft>
                          <a:spcPts val="0"/>
                        </a:spcAft>
                      </a:pPr>
                      <a:r>
                        <a:rPr lang="en-IN" sz="1200" kern="1200" dirty="0">
                          <a:latin typeface="Arial" pitchFamily="34" charset="0"/>
                          <a:cs typeface="Arial" pitchFamily="34" charset="0"/>
                        </a:rPr>
                        <a:t>18%</a:t>
                      </a:r>
                      <a:endParaRPr lang="en-IN" sz="1200" kern="1200" dirty="0">
                        <a:solidFill>
                          <a:schemeClr val="dk1"/>
                        </a:solidFill>
                        <a:latin typeface="Arial" pitchFamily="34" charset="0"/>
                        <a:ea typeface="Calibri"/>
                        <a:cs typeface="Arial" pitchFamily="34" charset="0"/>
                      </a:endParaRPr>
                    </a:p>
                  </a:txBody>
                  <a:tcPr marL="68580" marR="68580" marT="0" marB="0" anchor="ctr"/>
                </a:tc>
                <a:tc>
                  <a:txBody>
                    <a:bodyPr/>
                    <a:lstStyle/>
                    <a:p>
                      <a:pPr marL="0" indent="0" algn="ctr">
                        <a:lnSpc>
                          <a:spcPct val="115000"/>
                        </a:lnSpc>
                        <a:spcAft>
                          <a:spcPts val="0"/>
                        </a:spcAft>
                      </a:pPr>
                      <a:r>
                        <a:rPr lang="en-IN" sz="1200" dirty="0">
                          <a:latin typeface="Arial" pitchFamily="34" charset="0"/>
                          <a:cs typeface="Arial" pitchFamily="34" charset="0"/>
                        </a:rPr>
                        <a:t>7.5% * PPT</a:t>
                      </a:r>
                      <a:endParaRPr lang="en-IN" sz="1200" dirty="0">
                        <a:latin typeface="Arial" pitchFamily="34" charset="0"/>
                        <a:ea typeface="Calibri"/>
                        <a:cs typeface="Arial" pitchFamily="34" charset="0"/>
                      </a:endParaRPr>
                    </a:p>
                  </a:txBody>
                  <a:tcPr marL="68580" marR="68580" marT="0" marB="0" anchor="ctr"/>
                </a:tc>
                <a:tc>
                  <a:txBody>
                    <a:bodyPr/>
                    <a:lstStyle/>
                    <a:p>
                      <a:pPr marL="0" indent="0" algn="ctr" defTabSz="914400" rtl="0" eaLnBrk="1" latinLnBrk="0" hangingPunct="1">
                        <a:lnSpc>
                          <a:spcPct val="115000"/>
                        </a:lnSpc>
                        <a:spcAft>
                          <a:spcPts val="0"/>
                        </a:spcAft>
                      </a:pPr>
                      <a:r>
                        <a:rPr lang="en-IN" sz="1200" kern="1200" dirty="0" smtClean="0">
                          <a:latin typeface="Arial" pitchFamily="34" charset="0"/>
                          <a:cs typeface="Arial" pitchFamily="34" charset="0"/>
                        </a:rPr>
                        <a:t>18% - 20%</a:t>
                      </a:r>
                      <a:endParaRPr lang="en-IN" sz="1200" kern="1200" dirty="0">
                        <a:solidFill>
                          <a:schemeClr val="dk1"/>
                        </a:solidFill>
                        <a:latin typeface="Arial" pitchFamily="34" charset="0"/>
                        <a:ea typeface="Calibri"/>
                        <a:cs typeface="Arial" pitchFamily="34" charset="0"/>
                      </a:endParaRPr>
                    </a:p>
                  </a:txBody>
                  <a:tcPr marL="68580" marR="68580" marT="0" marB="0" anchor="ctr"/>
                </a:tc>
              </a:tr>
              <a:tr h="301961">
                <a:tc>
                  <a:txBody>
                    <a:bodyPr/>
                    <a:lstStyle/>
                    <a:p>
                      <a:pPr marL="0" algn="l">
                        <a:lnSpc>
                          <a:spcPct val="100000"/>
                        </a:lnSpc>
                        <a:spcAft>
                          <a:spcPts val="0"/>
                        </a:spcAft>
                      </a:pPr>
                      <a:r>
                        <a:rPr lang="en-IN" sz="1200" dirty="0">
                          <a:latin typeface="Arial" pitchFamily="34" charset="0"/>
                          <a:cs typeface="Arial" pitchFamily="34" charset="0"/>
                        </a:rPr>
                        <a:t>5 years &lt;=PPT &lt;= 7 years</a:t>
                      </a:r>
                      <a:endParaRPr lang="en-IN" sz="1200" dirty="0">
                        <a:latin typeface="Arial" pitchFamily="34" charset="0"/>
                        <a:ea typeface="Calibri"/>
                        <a:cs typeface="Arial" pitchFamily="34" charset="0"/>
                      </a:endParaRPr>
                    </a:p>
                  </a:txBody>
                  <a:tcPr marL="68580" marR="68580" marT="0" marB="0" anchor="ctr"/>
                </a:tc>
                <a:tc>
                  <a:txBody>
                    <a:bodyPr/>
                    <a:lstStyle/>
                    <a:p>
                      <a:pPr marL="0" indent="0" algn="ctr">
                        <a:lnSpc>
                          <a:spcPct val="115000"/>
                        </a:lnSpc>
                        <a:spcAft>
                          <a:spcPts val="0"/>
                        </a:spcAft>
                      </a:pPr>
                      <a:r>
                        <a:rPr lang="en-IN" sz="1200" dirty="0">
                          <a:latin typeface="Arial" pitchFamily="34" charset="0"/>
                          <a:cs typeface="Arial" pitchFamily="34" charset="0"/>
                        </a:rPr>
                        <a:t>70%</a:t>
                      </a:r>
                      <a:endParaRPr lang="en-IN" sz="1200" dirty="0">
                        <a:latin typeface="Arial" pitchFamily="34" charset="0"/>
                        <a:ea typeface="Calibri"/>
                        <a:cs typeface="Arial" pitchFamily="34" charset="0"/>
                      </a:endParaRPr>
                    </a:p>
                  </a:txBody>
                  <a:tcPr marL="68580" marR="68580" marT="0" marB="0" anchor="ctr"/>
                </a:tc>
                <a:tc>
                  <a:txBody>
                    <a:bodyPr/>
                    <a:lstStyle/>
                    <a:p>
                      <a:pPr marL="0" indent="0" algn="ctr" defTabSz="914400" rtl="0" eaLnBrk="1" latinLnBrk="0" hangingPunct="1">
                        <a:lnSpc>
                          <a:spcPct val="115000"/>
                        </a:lnSpc>
                        <a:spcAft>
                          <a:spcPts val="0"/>
                        </a:spcAft>
                      </a:pPr>
                      <a:r>
                        <a:rPr lang="en-IN" sz="1200" kern="1200" dirty="0">
                          <a:latin typeface="Arial" pitchFamily="34" charset="0"/>
                          <a:cs typeface="Arial" pitchFamily="34" charset="0"/>
                        </a:rPr>
                        <a:t>18%</a:t>
                      </a:r>
                      <a:endParaRPr lang="en-IN" sz="1200" kern="1200" dirty="0">
                        <a:solidFill>
                          <a:schemeClr val="dk1"/>
                        </a:solidFill>
                        <a:latin typeface="Arial" pitchFamily="34" charset="0"/>
                        <a:ea typeface="Calibri"/>
                        <a:cs typeface="Arial" pitchFamily="34" charset="0"/>
                      </a:endParaRPr>
                    </a:p>
                  </a:txBody>
                  <a:tcPr marL="68580" marR="68580" marT="0" marB="0" anchor="ctr"/>
                </a:tc>
                <a:tc>
                  <a:txBody>
                    <a:bodyPr/>
                    <a:lstStyle/>
                    <a:p>
                      <a:pPr marL="0" indent="0" algn="ctr">
                        <a:lnSpc>
                          <a:spcPct val="115000"/>
                        </a:lnSpc>
                        <a:spcAft>
                          <a:spcPts val="0"/>
                        </a:spcAft>
                      </a:pPr>
                      <a:r>
                        <a:rPr lang="en-IN" sz="1200" dirty="0" smtClean="0">
                          <a:latin typeface="Arial" pitchFamily="34" charset="0"/>
                          <a:cs typeface="Arial" pitchFamily="34" charset="0"/>
                        </a:rPr>
                        <a:t>37.5% - 52.5%</a:t>
                      </a:r>
                      <a:endParaRPr lang="en-IN" sz="1200" dirty="0">
                        <a:latin typeface="Arial" pitchFamily="34" charset="0"/>
                        <a:ea typeface="Calibri"/>
                        <a:cs typeface="Arial" pitchFamily="34" charset="0"/>
                      </a:endParaRPr>
                    </a:p>
                  </a:txBody>
                  <a:tcPr marL="68580" marR="68580" marT="0" marB="0" anchor="ctr"/>
                </a:tc>
                <a:tc>
                  <a:txBody>
                    <a:bodyPr/>
                    <a:lstStyle/>
                    <a:p>
                      <a:pPr marL="0" indent="0" algn="ctr" defTabSz="914400" rtl="0" eaLnBrk="1" latinLnBrk="0" hangingPunct="1">
                        <a:lnSpc>
                          <a:spcPct val="115000"/>
                        </a:lnSpc>
                        <a:spcAft>
                          <a:spcPts val="0"/>
                        </a:spcAft>
                      </a:pPr>
                      <a:r>
                        <a:rPr lang="en-IN" sz="1200" kern="1200" dirty="0" smtClean="0">
                          <a:latin typeface="Arial" pitchFamily="34" charset="0"/>
                          <a:cs typeface="Arial" pitchFamily="34" charset="0"/>
                        </a:rPr>
                        <a:t>18% - 20%</a:t>
                      </a:r>
                      <a:endParaRPr lang="en-IN" sz="1200" kern="1200" dirty="0">
                        <a:solidFill>
                          <a:schemeClr val="dk1"/>
                        </a:solidFill>
                        <a:latin typeface="Arial" pitchFamily="34" charset="0"/>
                        <a:ea typeface="Calibri"/>
                        <a:cs typeface="Arial" pitchFamily="34" charset="0"/>
                      </a:endParaRPr>
                    </a:p>
                  </a:txBody>
                  <a:tcPr marL="68580" marR="68580" marT="0" marB="0" anchor="ctr"/>
                </a:tc>
              </a:tr>
              <a:tr h="301961">
                <a:tc>
                  <a:txBody>
                    <a:bodyPr/>
                    <a:lstStyle/>
                    <a:p>
                      <a:pPr marL="0" algn="l">
                        <a:lnSpc>
                          <a:spcPct val="100000"/>
                        </a:lnSpc>
                        <a:spcAft>
                          <a:spcPts val="0"/>
                        </a:spcAft>
                      </a:pPr>
                      <a:r>
                        <a:rPr lang="en-IN" sz="1200" dirty="0">
                          <a:latin typeface="Arial" pitchFamily="34" charset="0"/>
                          <a:cs typeface="Arial" pitchFamily="34" charset="0"/>
                        </a:rPr>
                        <a:t>8 years &lt;= PPT &lt;= 9 years</a:t>
                      </a:r>
                      <a:endParaRPr lang="en-IN" sz="1200" dirty="0">
                        <a:latin typeface="Arial" pitchFamily="34" charset="0"/>
                        <a:ea typeface="Calibri"/>
                        <a:cs typeface="Arial" pitchFamily="34" charset="0"/>
                      </a:endParaRPr>
                    </a:p>
                  </a:txBody>
                  <a:tcPr marL="68580" marR="68580" marT="0" marB="0" anchor="ctr"/>
                </a:tc>
                <a:tc>
                  <a:txBody>
                    <a:bodyPr/>
                    <a:lstStyle/>
                    <a:p>
                      <a:pPr marL="0" indent="0" algn="ctr">
                        <a:lnSpc>
                          <a:spcPct val="115000"/>
                        </a:lnSpc>
                        <a:spcAft>
                          <a:spcPts val="0"/>
                        </a:spcAft>
                      </a:pPr>
                      <a:r>
                        <a:rPr lang="en-IN" sz="1200" dirty="0">
                          <a:latin typeface="Arial" pitchFamily="34" charset="0"/>
                          <a:cs typeface="Arial" pitchFamily="34" charset="0"/>
                        </a:rPr>
                        <a:t>80%</a:t>
                      </a:r>
                      <a:endParaRPr lang="en-IN" sz="1200" dirty="0">
                        <a:latin typeface="Arial" pitchFamily="34" charset="0"/>
                        <a:ea typeface="Calibri"/>
                        <a:cs typeface="Arial" pitchFamily="34" charset="0"/>
                      </a:endParaRPr>
                    </a:p>
                  </a:txBody>
                  <a:tcPr marL="68580" marR="68580" marT="0" marB="0" anchor="ctr"/>
                </a:tc>
                <a:tc>
                  <a:txBody>
                    <a:bodyPr/>
                    <a:lstStyle/>
                    <a:p>
                      <a:pPr marL="0" indent="0" algn="ctr" defTabSz="914400" rtl="0" eaLnBrk="1" latinLnBrk="0" hangingPunct="1">
                        <a:lnSpc>
                          <a:spcPct val="115000"/>
                        </a:lnSpc>
                        <a:spcAft>
                          <a:spcPts val="0"/>
                        </a:spcAft>
                      </a:pPr>
                      <a:r>
                        <a:rPr lang="en-IN" sz="1200" kern="1200" dirty="0">
                          <a:latin typeface="Arial" pitchFamily="34" charset="0"/>
                          <a:cs typeface="Arial" pitchFamily="34" charset="0"/>
                        </a:rPr>
                        <a:t>19%</a:t>
                      </a:r>
                      <a:endParaRPr lang="en-IN" sz="1200" kern="1200" dirty="0">
                        <a:solidFill>
                          <a:schemeClr val="dk1"/>
                        </a:solidFill>
                        <a:latin typeface="Arial" pitchFamily="34" charset="0"/>
                        <a:ea typeface="Calibri"/>
                        <a:cs typeface="Arial" pitchFamily="34" charset="0"/>
                      </a:endParaRPr>
                    </a:p>
                  </a:txBody>
                  <a:tcPr marL="68580" marR="68580" marT="0" marB="0" anchor="ctr"/>
                </a:tc>
                <a:tc>
                  <a:txBody>
                    <a:bodyPr/>
                    <a:lstStyle/>
                    <a:p>
                      <a:pPr marL="0" indent="0" algn="ctr">
                        <a:lnSpc>
                          <a:spcPct val="115000"/>
                        </a:lnSpc>
                        <a:spcAft>
                          <a:spcPts val="0"/>
                        </a:spcAft>
                      </a:pPr>
                      <a:r>
                        <a:rPr lang="en-IN" sz="1200" dirty="0" smtClean="0">
                          <a:latin typeface="Arial" pitchFamily="34" charset="0"/>
                          <a:cs typeface="Arial" pitchFamily="34" charset="0"/>
                        </a:rPr>
                        <a:t>60% - 67.5%</a:t>
                      </a:r>
                      <a:endParaRPr lang="en-IN" sz="1200" dirty="0">
                        <a:latin typeface="Arial" pitchFamily="34" charset="0"/>
                        <a:ea typeface="Calibri"/>
                        <a:cs typeface="Arial" pitchFamily="34" charset="0"/>
                      </a:endParaRPr>
                    </a:p>
                  </a:txBody>
                  <a:tcPr marL="68580" marR="68580" marT="0" marB="0" anchor="ctr"/>
                </a:tc>
                <a:tc>
                  <a:txBody>
                    <a:bodyPr/>
                    <a:lstStyle/>
                    <a:p>
                      <a:pPr marL="0" indent="0" algn="ctr" defTabSz="914400" rtl="0" eaLnBrk="1" latinLnBrk="0" hangingPunct="1">
                        <a:lnSpc>
                          <a:spcPct val="115000"/>
                        </a:lnSpc>
                        <a:spcAft>
                          <a:spcPts val="0"/>
                        </a:spcAft>
                      </a:pPr>
                      <a:r>
                        <a:rPr lang="en-IN" sz="1200" kern="1200" dirty="0" smtClean="0">
                          <a:latin typeface="Arial" pitchFamily="34" charset="0"/>
                          <a:cs typeface="Arial" pitchFamily="34" charset="0"/>
                        </a:rPr>
                        <a:t>18% - 20%</a:t>
                      </a:r>
                      <a:endParaRPr lang="en-IN" sz="1200" kern="1200" dirty="0">
                        <a:solidFill>
                          <a:schemeClr val="dk1"/>
                        </a:solidFill>
                        <a:latin typeface="Arial" pitchFamily="34" charset="0"/>
                        <a:ea typeface="Calibri"/>
                        <a:cs typeface="Arial" pitchFamily="34" charset="0"/>
                      </a:endParaRPr>
                    </a:p>
                  </a:txBody>
                  <a:tcPr marL="68580" marR="68580" marT="0" marB="0" anchor="ctr"/>
                </a:tc>
              </a:tr>
              <a:tr h="301961">
                <a:tc>
                  <a:txBody>
                    <a:bodyPr/>
                    <a:lstStyle/>
                    <a:p>
                      <a:pPr marL="0" algn="l">
                        <a:lnSpc>
                          <a:spcPct val="100000"/>
                        </a:lnSpc>
                        <a:spcAft>
                          <a:spcPts val="0"/>
                        </a:spcAft>
                      </a:pPr>
                      <a:r>
                        <a:rPr lang="en-IN" sz="1200" dirty="0" smtClean="0">
                          <a:latin typeface="Arial" pitchFamily="34" charset="0"/>
                          <a:cs typeface="Arial" pitchFamily="34" charset="0"/>
                        </a:rPr>
                        <a:t>10 </a:t>
                      </a:r>
                      <a:r>
                        <a:rPr lang="en-IN" sz="1200" dirty="0">
                          <a:latin typeface="Arial" pitchFamily="34" charset="0"/>
                          <a:cs typeface="Arial" pitchFamily="34" charset="0"/>
                        </a:rPr>
                        <a:t>years &lt;= PPT &lt;= </a:t>
                      </a:r>
                      <a:r>
                        <a:rPr lang="en-IN" sz="1200" dirty="0" smtClean="0">
                          <a:latin typeface="Arial" pitchFamily="34" charset="0"/>
                          <a:cs typeface="Arial" pitchFamily="34" charset="0"/>
                        </a:rPr>
                        <a:t>11 </a:t>
                      </a:r>
                      <a:r>
                        <a:rPr lang="en-IN" sz="1200" dirty="0">
                          <a:latin typeface="Arial" pitchFamily="34" charset="0"/>
                          <a:cs typeface="Arial" pitchFamily="34" charset="0"/>
                        </a:rPr>
                        <a:t>years</a:t>
                      </a:r>
                      <a:endParaRPr lang="en-IN" sz="1200" dirty="0">
                        <a:latin typeface="Arial" pitchFamily="34" charset="0"/>
                        <a:ea typeface="Calibri"/>
                        <a:cs typeface="Arial" pitchFamily="34" charset="0"/>
                      </a:endParaRPr>
                    </a:p>
                  </a:txBody>
                  <a:tcPr marL="68580" marR="68580" marT="0" marB="0" anchor="ctr"/>
                </a:tc>
                <a:tc>
                  <a:txBody>
                    <a:bodyPr/>
                    <a:lstStyle/>
                    <a:p>
                      <a:pPr marL="0" indent="0" algn="ctr">
                        <a:lnSpc>
                          <a:spcPct val="115000"/>
                        </a:lnSpc>
                        <a:spcAft>
                          <a:spcPts val="0"/>
                        </a:spcAft>
                      </a:pPr>
                      <a:r>
                        <a:rPr lang="en-US" sz="1200" dirty="0" smtClean="0">
                          <a:latin typeface="Arial" pitchFamily="34" charset="0"/>
                          <a:cs typeface="Arial" pitchFamily="34" charset="0"/>
                        </a:rPr>
                        <a:t>90%</a:t>
                      </a:r>
                      <a:endParaRPr lang="en-IN" sz="1200" dirty="0">
                        <a:latin typeface="Arial" pitchFamily="34" charset="0"/>
                        <a:ea typeface="Calibri"/>
                        <a:cs typeface="Arial" pitchFamily="34" charset="0"/>
                      </a:endParaRPr>
                    </a:p>
                  </a:txBody>
                  <a:tcPr marL="68580" marR="68580" marT="0" marB="0" anchor="ctr"/>
                </a:tc>
                <a:tc>
                  <a:txBody>
                    <a:bodyPr/>
                    <a:lstStyle/>
                    <a:p>
                      <a:pPr marL="0" indent="0" algn="ctr" defTabSz="914400" rtl="0" eaLnBrk="1" latinLnBrk="0" hangingPunct="1">
                        <a:lnSpc>
                          <a:spcPct val="115000"/>
                        </a:lnSpc>
                        <a:spcAft>
                          <a:spcPts val="0"/>
                        </a:spcAft>
                      </a:pPr>
                      <a:r>
                        <a:rPr lang="en-IN" sz="1200" kern="1200" dirty="0">
                          <a:latin typeface="Arial" pitchFamily="34" charset="0"/>
                          <a:cs typeface="Arial" pitchFamily="34" charset="0"/>
                        </a:rPr>
                        <a:t>19%</a:t>
                      </a:r>
                      <a:endParaRPr lang="en-IN" sz="1200" kern="1200" dirty="0">
                        <a:solidFill>
                          <a:schemeClr val="dk1"/>
                        </a:solidFill>
                        <a:latin typeface="Arial" pitchFamily="34" charset="0"/>
                        <a:ea typeface="Calibri"/>
                        <a:cs typeface="Arial" pitchFamily="34" charset="0"/>
                      </a:endParaRPr>
                    </a:p>
                  </a:txBody>
                  <a:tcPr marL="68580" marR="68580" marT="0" marB="0" anchor="ctr"/>
                </a:tc>
                <a:tc>
                  <a:txBody>
                    <a:bodyPr/>
                    <a:lstStyle/>
                    <a:p>
                      <a:pPr marL="0" indent="0" algn="ctr">
                        <a:lnSpc>
                          <a:spcPct val="115000"/>
                        </a:lnSpc>
                        <a:spcAft>
                          <a:spcPts val="0"/>
                        </a:spcAft>
                      </a:pPr>
                      <a:r>
                        <a:rPr lang="en-US" sz="1200" dirty="0" smtClean="0">
                          <a:latin typeface="Arial" pitchFamily="34" charset="0"/>
                          <a:cs typeface="Arial" pitchFamily="34" charset="0"/>
                        </a:rPr>
                        <a:t>75% - 82.5%</a:t>
                      </a:r>
                      <a:endParaRPr lang="en-IN" sz="1200" dirty="0">
                        <a:latin typeface="Arial" pitchFamily="34" charset="0"/>
                        <a:ea typeface="Calibri"/>
                        <a:cs typeface="Arial" pitchFamily="34" charset="0"/>
                      </a:endParaRPr>
                    </a:p>
                  </a:txBody>
                  <a:tcPr marL="68580" marR="68580" marT="0" marB="0" anchor="ctr"/>
                </a:tc>
                <a:tc>
                  <a:txBody>
                    <a:bodyPr/>
                    <a:lstStyle/>
                    <a:p>
                      <a:pPr marL="0" indent="0" algn="ctr" defTabSz="914400" rtl="0" eaLnBrk="1" latinLnBrk="0" hangingPunct="1">
                        <a:lnSpc>
                          <a:spcPct val="115000"/>
                        </a:lnSpc>
                        <a:spcAft>
                          <a:spcPts val="0"/>
                        </a:spcAft>
                      </a:pPr>
                      <a:r>
                        <a:rPr lang="en-IN" sz="1200" kern="1200" smtClean="0">
                          <a:latin typeface="Arial" pitchFamily="34" charset="0"/>
                          <a:cs typeface="Arial" pitchFamily="34" charset="0"/>
                        </a:rPr>
                        <a:t>18% - 20%</a:t>
                      </a:r>
                      <a:endParaRPr lang="en-IN" sz="1200" kern="1200" dirty="0">
                        <a:solidFill>
                          <a:schemeClr val="dk1"/>
                        </a:solidFill>
                        <a:latin typeface="Arial" pitchFamily="34" charset="0"/>
                        <a:ea typeface="Calibri"/>
                        <a:cs typeface="Arial" pitchFamily="34" charset="0"/>
                      </a:endParaRPr>
                    </a:p>
                  </a:txBody>
                  <a:tcPr marL="68580" marR="68580" marT="0" marB="0" anchor="ctr"/>
                </a:tc>
              </a:tr>
              <a:tr h="301961">
                <a:tc>
                  <a:txBody>
                    <a:bodyPr/>
                    <a:lstStyle/>
                    <a:p>
                      <a:pPr marL="0" algn="l">
                        <a:lnSpc>
                          <a:spcPct val="100000"/>
                        </a:lnSpc>
                        <a:spcAft>
                          <a:spcPts val="0"/>
                        </a:spcAft>
                      </a:pPr>
                      <a:r>
                        <a:rPr lang="en-IN" sz="1200" dirty="0">
                          <a:latin typeface="Arial" pitchFamily="34" charset="0"/>
                          <a:cs typeface="Arial" pitchFamily="34" charset="0"/>
                        </a:rPr>
                        <a:t>PPT &gt;= </a:t>
                      </a:r>
                      <a:r>
                        <a:rPr lang="en-IN" sz="1200" dirty="0" smtClean="0">
                          <a:latin typeface="Arial" pitchFamily="34" charset="0"/>
                          <a:cs typeface="Arial" pitchFamily="34" charset="0"/>
                        </a:rPr>
                        <a:t>12 </a:t>
                      </a:r>
                      <a:r>
                        <a:rPr lang="en-IN" sz="1200" dirty="0">
                          <a:latin typeface="Arial" pitchFamily="34" charset="0"/>
                          <a:cs typeface="Arial" pitchFamily="34" charset="0"/>
                        </a:rPr>
                        <a:t>years</a:t>
                      </a:r>
                      <a:endParaRPr lang="en-IN" sz="1200" dirty="0">
                        <a:latin typeface="Arial" pitchFamily="34" charset="0"/>
                        <a:ea typeface="Calibri"/>
                        <a:cs typeface="Arial" pitchFamily="34" charset="0"/>
                      </a:endParaRPr>
                    </a:p>
                  </a:txBody>
                  <a:tcPr marL="68580" marR="68580" marT="0" marB="0" anchor="ctr"/>
                </a:tc>
                <a:tc>
                  <a:txBody>
                    <a:bodyPr/>
                    <a:lstStyle/>
                    <a:p>
                      <a:pPr marL="0" indent="0" algn="ctr" defTabSz="914400" rtl="0" eaLnBrk="1" latinLnBrk="0" hangingPunct="1">
                        <a:lnSpc>
                          <a:spcPct val="115000"/>
                        </a:lnSpc>
                        <a:spcAft>
                          <a:spcPts val="0"/>
                        </a:spcAft>
                      </a:pPr>
                      <a:r>
                        <a:rPr lang="en-IN" sz="1200" kern="1200" dirty="0">
                          <a:latin typeface="Arial" pitchFamily="34" charset="0"/>
                          <a:cs typeface="Arial" pitchFamily="34" charset="0"/>
                        </a:rPr>
                        <a:t>90%</a:t>
                      </a:r>
                      <a:endParaRPr lang="en-IN" sz="1200" kern="1200" dirty="0">
                        <a:solidFill>
                          <a:schemeClr val="dk1"/>
                        </a:solidFill>
                        <a:latin typeface="Arial" pitchFamily="34" charset="0"/>
                        <a:ea typeface="Calibri"/>
                        <a:cs typeface="Arial" pitchFamily="34" charset="0"/>
                      </a:endParaRPr>
                    </a:p>
                  </a:txBody>
                  <a:tcPr marL="68580" marR="68580" marT="0" marB="0" anchor="ctr"/>
                </a:tc>
                <a:tc>
                  <a:txBody>
                    <a:bodyPr/>
                    <a:lstStyle/>
                    <a:p>
                      <a:pPr marL="0" indent="0" algn="ctr" defTabSz="914400" rtl="0" eaLnBrk="1" latinLnBrk="0" hangingPunct="1">
                        <a:lnSpc>
                          <a:spcPct val="115000"/>
                        </a:lnSpc>
                        <a:spcAft>
                          <a:spcPts val="0"/>
                        </a:spcAft>
                      </a:pPr>
                      <a:r>
                        <a:rPr lang="en-IN" sz="1200" kern="1200" dirty="0">
                          <a:latin typeface="Arial" pitchFamily="34" charset="0"/>
                          <a:cs typeface="Arial" pitchFamily="34" charset="0"/>
                        </a:rPr>
                        <a:t>20%</a:t>
                      </a:r>
                      <a:endParaRPr lang="en-IN" sz="1200" kern="1200" dirty="0">
                        <a:solidFill>
                          <a:schemeClr val="dk1"/>
                        </a:solidFill>
                        <a:latin typeface="Arial" pitchFamily="34" charset="0"/>
                        <a:ea typeface="Calibri"/>
                        <a:cs typeface="Arial" pitchFamily="34" charset="0"/>
                      </a:endParaRPr>
                    </a:p>
                  </a:txBody>
                  <a:tcPr marL="68580" marR="68580" marT="0" marB="0" anchor="ctr"/>
                </a:tc>
                <a:tc>
                  <a:txBody>
                    <a:bodyPr/>
                    <a:lstStyle/>
                    <a:p>
                      <a:pPr marL="0" indent="0" algn="ctr" defTabSz="914400" rtl="0" eaLnBrk="1" latinLnBrk="0" hangingPunct="1">
                        <a:lnSpc>
                          <a:spcPct val="115000"/>
                        </a:lnSpc>
                        <a:spcAft>
                          <a:spcPts val="0"/>
                        </a:spcAft>
                      </a:pPr>
                      <a:r>
                        <a:rPr lang="en-IN" sz="1200" kern="1200" dirty="0" smtClean="0">
                          <a:latin typeface="Arial" pitchFamily="34" charset="0"/>
                          <a:cs typeface="Arial" pitchFamily="34" charset="0"/>
                        </a:rPr>
                        <a:t>93% - 100%</a:t>
                      </a:r>
                      <a:endParaRPr lang="en-IN" sz="1200" kern="1200" dirty="0">
                        <a:solidFill>
                          <a:schemeClr val="dk1"/>
                        </a:solidFill>
                        <a:latin typeface="Arial" pitchFamily="34" charset="0"/>
                        <a:ea typeface="Calibri"/>
                        <a:cs typeface="Arial" pitchFamily="34" charset="0"/>
                      </a:endParaRPr>
                    </a:p>
                  </a:txBody>
                  <a:tcPr marL="68580" marR="68580" marT="0" marB="0" anchor="ctr"/>
                </a:tc>
                <a:tc>
                  <a:txBody>
                    <a:bodyPr/>
                    <a:lstStyle/>
                    <a:p>
                      <a:pPr marL="0" indent="0" algn="ctr" defTabSz="914400" rtl="0" eaLnBrk="1" latinLnBrk="0" hangingPunct="1">
                        <a:lnSpc>
                          <a:spcPct val="115000"/>
                        </a:lnSpc>
                        <a:spcAft>
                          <a:spcPts val="0"/>
                        </a:spcAft>
                      </a:pPr>
                      <a:r>
                        <a:rPr lang="en-IN" sz="1200" kern="1200" dirty="0" smtClean="0">
                          <a:latin typeface="Arial" pitchFamily="34" charset="0"/>
                          <a:cs typeface="Arial" pitchFamily="34" charset="0"/>
                        </a:rPr>
                        <a:t>18% - 20%</a:t>
                      </a:r>
                      <a:endParaRPr lang="en-IN" sz="1200" kern="1200" dirty="0">
                        <a:solidFill>
                          <a:schemeClr val="dk1"/>
                        </a:solidFill>
                        <a:latin typeface="Arial" pitchFamily="34" charset="0"/>
                        <a:ea typeface="Calibri"/>
                        <a:cs typeface="Arial" pitchFamily="34" charset="0"/>
                      </a:endParaRPr>
                    </a:p>
                  </a:txBody>
                  <a:tcPr marL="68580" marR="68580" marT="0" marB="0" anchor="ctr"/>
                </a:tc>
              </a:tr>
              <a:tr h="301961">
                <a:tc gridSpan="5">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1" dirty="0" smtClean="0">
                          <a:solidFill>
                            <a:schemeClr val="bg1"/>
                          </a:solidFill>
                          <a:latin typeface="Arial" pitchFamily="34" charset="0"/>
                          <a:cs typeface="Arial" pitchFamily="34" charset="0"/>
                        </a:rPr>
                        <a:t>After 10 years of operation</a:t>
                      </a:r>
                      <a:endParaRPr lang="en-IN" sz="1200" b="1" dirty="0" smtClean="0">
                        <a:solidFill>
                          <a:schemeClr val="bg1"/>
                        </a:solidFill>
                        <a:latin typeface="Arial" pitchFamily="34" charset="0"/>
                        <a:ea typeface="Calibri"/>
                        <a:cs typeface="Arial" pitchFamily="34" charset="0"/>
                      </a:endParaRPr>
                    </a:p>
                  </a:txBody>
                  <a:tcPr marL="68580" marR="68580" marT="0" marB="0" anchor="ctr">
                    <a:solidFill>
                      <a:srgbClr val="5182BA">
                        <a:alpha val="80000"/>
                      </a:srgbClr>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IN" sz="1200" b="1" dirty="0" smtClean="0">
                        <a:latin typeface="Arial" pitchFamily="34" charset="0"/>
                        <a:ea typeface="Calibri"/>
                        <a:cs typeface="Arial" pitchFamily="34" charset="0"/>
                      </a:endParaRPr>
                    </a:p>
                  </a:txBody>
                  <a:tcPr marL="68580" marR="68580" marT="0" marB="0" anchor="ctr"/>
                </a:tc>
              </a:tr>
              <a:tr h="301961">
                <a:tc>
                  <a:txBody>
                    <a:bodyPr/>
                    <a:lstStyle/>
                    <a:p>
                      <a:pPr marL="0" algn="l">
                        <a:lnSpc>
                          <a:spcPct val="100000"/>
                        </a:lnSpc>
                        <a:spcAft>
                          <a:spcPts val="0"/>
                        </a:spcAft>
                      </a:pPr>
                      <a:r>
                        <a:rPr lang="en-IN" sz="1200" dirty="0">
                          <a:latin typeface="Arial" pitchFamily="34" charset="0"/>
                          <a:cs typeface="Arial" pitchFamily="34" charset="0"/>
                        </a:rPr>
                        <a:t>PPT &lt; 5 years</a:t>
                      </a:r>
                      <a:endParaRPr lang="en-IN" sz="1200" dirty="0">
                        <a:latin typeface="Arial" pitchFamily="34" charset="0"/>
                        <a:ea typeface="Calibri"/>
                        <a:cs typeface="Arial" pitchFamily="34" charset="0"/>
                      </a:endParaRPr>
                    </a:p>
                  </a:txBody>
                  <a:tcPr marL="68580" marR="68580" marT="0" marB="0" anchor="ctr"/>
                </a:tc>
                <a:tc>
                  <a:txBody>
                    <a:bodyPr/>
                    <a:lstStyle/>
                    <a:p>
                      <a:pPr marL="0" indent="0" algn="ctr" defTabSz="914400" rtl="0" eaLnBrk="1" latinLnBrk="0" hangingPunct="1">
                        <a:lnSpc>
                          <a:spcPct val="115000"/>
                        </a:lnSpc>
                        <a:spcAft>
                          <a:spcPts val="0"/>
                        </a:spcAft>
                      </a:pPr>
                      <a:r>
                        <a:rPr lang="en-IN" sz="1200" kern="1200" dirty="0" smtClean="0">
                          <a:latin typeface="Arial" pitchFamily="34" charset="0"/>
                          <a:cs typeface="Arial" pitchFamily="34" charset="0"/>
                        </a:rPr>
                        <a:t>7.5% * PPT</a:t>
                      </a:r>
                      <a:endParaRPr lang="en-IN" sz="1200" kern="1200" dirty="0">
                        <a:solidFill>
                          <a:schemeClr val="dk1"/>
                        </a:solidFill>
                        <a:latin typeface="Arial" pitchFamily="34" charset="0"/>
                        <a:ea typeface="Calibri"/>
                        <a:cs typeface="Arial" pitchFamily="34" charset="0"/>
                      </a:endParaRPr>
                    </a:p>
                  </a:txBody>
                  <a:tcPr marL="68580" marR="68580" marT="0" marB="0" anchor="ctr"/>
                </a:tc>
                <a:tc>
                  <a:txBody>
                    <a:bodyPr/>
                    <a:lstStyle/>
                    <a:p>
                      <a:pPr marL="0" indent="0" algn="ctr" defTabSz="914400" rtl="0" eaLnBrk="1" latinLnBrk="0" hangingPunct="1">
                        <a:lnSpc>
                          <a:spcPct val="115000"/>
                        </a:lnSpc>
                        <a:spcAft>
                          <a:spcPts val="0"/>
                        </a:spcAft>
                      </a:pPr>
                      <a:r>
                        <a:rPr lang="en-IN" sz="1200" kern="1200">
                          <a:latin typeface="Arial" pitchFamily="34" charset="0"/>
                          <a:cs typeface="Arial" pitchFamily="34" charset="0"/>
                        </a:rPr>
                        <a:t>15%</a:t>
                      </a:r>
                      <a:endParaRPr lang="en-IN" sz="1200" kern="1200">
                        <a:solidFill>
                          <a:schemeClr val="dk1"/>
                        </a:solidFill>
                        <a:latin typeface="Arial" pitchFamily="34" charset="0"/>
                        <a:ea typeface="Calibri"/>
                        <a:cs typeface="Arial" pitchFamily="34" charset="0"/>
                      </a:endParaRPr>
                    </a:p>
                  </a:txBody>
                  <a:tcPr marL="68580" marR="68580" marT="0" marB="0" anchor="ctr"/>
                </a:tc>
                <a:tc>
                  <a:txBody>
                    <a:bodyPr/>
                    <a:lstStyle/>
                    <a:p>
                      <a:pPr marL="0" indent="0" algn="ctr">
                        <a:lnSpc>
                          <a:spcPct val="115000"/>
                        </a:lnSpc>
                        <a:spcAft>
                          <a:spcPts val="0"/>
                        </a:spcAft>
                      </a:pPr>
                      <a:r>
                        <a:rPr lang="en-IN" sz="1200" dirty="0">
                          <a:latin typeface="Arial" pitchFamily="34" charset="0"/>
                          <a:cs typeface="Arial" pitchFamily="34" charset="0"/>
                        </a:rPr>
                        <a:t>7.5% * PPT</a:t>
                      </a:r>
                      <a:endParaRPr lang="en-IN" sz="1200" dirty="0">
                        <a:latin typeface="Arial" pitchFamily="34" charset="0"/>
                        <a:ea typeface="Calibri"/>
                        <a:cs typeface="Arial" pitchFamily="34" charset="0"/>
                      </a:endParaRPr>
                    </a:p>
                  </a:txBody>
                  <a:tcPr marL="68580" marR="68580" marT="0" marB="0" anchor="ctr"/>
                </a:tc>
                <a:tc>
                  <a:txBody>
                    <a:bodyPr/>
                    <a:lstStyle/>
                    <a:p>
                      <a:pPr marL="0" indent="0" algn="ctr" defTabSz="914400" rtl="0" eaLnBrk="1" latinLnBrk="0" hangingPunct="1">
                        <a:lnSpc>
                          <a:spcPct val="115000"/>
                        </a:lnSpc>
                        <a:spcAft>
                          <a:spcPts val="0"/>
                        </a:spcAft>
                      </a:pPr>
                      <a:r>
                        <a:rPr lang="en-IN" sz="1200" kern="1200" smtClean="0">
                          <a:latin typeface="Arial" pitchFamily="34" charset="0"/>
                          <a:cs typeface="Arial" pitchFamily="34" charset="0"/>
                        </a:rPr>
                        <a:t>15% - 18%</a:t>
                      </a:r>
                      <a:endParaRPr lang="en-IN" sz="1200" kern="1200" dirty="0">
                        <a:solidFill>
                          <a:schemeClr val="dk1"/>
                        </a:solidFill>
                        <a:latin typeface="Arial" pitchFamily="34" charset="0"/>
                        <a:ea typeface="Calibri"/>
                        <a:cs typeface="Arial" pitchFamily="34" charset="0"/>
                      </a:endParaRPr>
                    </a:p>
                  </a:txBody>
                  <a:tcPr marL="68580" marR="68580" marT="0" marB="0" anchor="ctr"/>
                </a:tc>
              </a:tr>
              <a:tr h="301961">
                <a:tc>
                  <a:txBody>
                    <a:bodyPr/>
                    <a:lstStyle/>
                    <a:p>
                      <a:pPr marL="0" algn="l">
                        <a:lnSpc>
                          <a:spcPct val="100000"/>
                        </a:lnSpc>
                        <a:spcAft>
                          <a:spcPts val="0"/>
                        </a:spcAft>
                      </a:pPr>
                      <a:r>
                        <a:rPr lang="en-IN" sz="1200" dirty="0">
                          <a:latin typeface="Arial" pitchFamily="34" charset="0"/>
                          <a:cs typeface="Arial" pitchFamily="34" charset="0"/>
                        </a:rPr>
                        <a:t>5 years &lt;=PPT &lt;= 7 years</a:t>
                      </a:r>
                      <a:endParaRPr lang="en-IN" sz="1200" dirty="0">
                        <a:latin typeface="Arial" pitchFamily="34" charset="0"/>
                        <a:ea typeface="Calibri"/>
                        <a:cs typeface="Arial" pitchFamily="34" charset="0"/>
                      </a:endParaRPr>
                    </a:p>
                  </a:txBody>
                  <a:tcPr marL="68580" marR="68580" marT="0" marB="0" anchor="ctr"/>
                </a:tc>
                <a:tc>
                  <a:txBody>
                    <a:bodyPr/>
                    <a:lstStyle/>
                    <a:p>
                      <a:pPr marL="0" indent="0" algn="ctr" defTabSz="914400" rtl="0" eaLnBrk="1" latinLnBrk="0" hangingPunct="1">
                        <a:lnSpc>
                          <a:spcPct val="115000"/>
                        </a:lnSpc>
                        <a:spcAft>
                          <a:spcPts val="0"/>
                        </a:spcAft>
                      </a:pPr>
                      <a:r>
                        <a:rPr lang="en-IN" sz="1200" kern="1200" dirty="0">
                          <a:latin typeface="Arial" pitchFamily="34" charset="0"/>
                          <a:cs typeface="Arial" pitchFamily="34" charset="0"/>
                        </a:rPr>
                        <a:t>60%</a:t>
                      </a:r>
                      <a:endParaRPr lang="en-IN" sz="1200" kern="1200" dirty="0">
                        <a:solidFill>
                          <a:schemeClr val="dk1"/>
                        </a:solidFill>
                        <a:latin typeface="Arial" pitchFamily="34" charset="0"/>
                        <a:ea typeface="Calibri"/>
                        <a:cs typeface="Arial" pitchFamily="34" charset="0"/>
                      </a:endParaRPr>
                    </a:p>
                  </a:txBody>
                  <a:tcPr marL="68580" marR="68580" marT="0" marB="0" anchor="ctr"/>
                </a:tc>
                <a:tc>
                  <a:txBody>
                    <a:bodyPr/>
                    <a:lstStyle/>
                    <a:p>
                      <a:pPr marL="0" indent="0" algn="ctr" defTabSz="914400" rtl="0" eaLnBrk="1" latinLnBrk="0" hangingPunct="1">
                        <a:lnSpc>
                          <a:spcPct val="115000"/>
                        </a:lnSpc>
                        <a:spcAft>
                          <a:spcPts val="0"/>
                        </a:spcAft>
                      </a:pPr>
                      <a:r>
                        <a:rPr lang="en-IN" sz="1200" kern="1200" dirty="0">
                          <a:latin typeface="Arial" pitchFamily="34" charset="0"/>
                          <a:cs typeface="Arial" pitchFamily="34" charset="0"/>
                        </a:rPr>
                        <a:t>15%</a:t>
                      </a:r>
                      <a:endParaRPr lang="en-IN" sz="1200" kern="1200" dirty="0">
                        <a:solidFill>
                          <a:schemeClr val="dk1"/>
                        </a:solidFill>
                        <a:latin typeface="Arial" pitchFamily="34" charset="0"/>
                        <a:ea typeface="Calibri"/>
                        <a:cs typeface="Arial" pitchFamily="34" charset="0"/>
                      </a:endParaRPr>
                    </a:p>
                  </a:txBody>
                  <a:tcPr marL="68580" marR="68580" marT="0" marB="0" anchor="ctr"/>
                </a:tc>
                <a:tc>
                  <a:txBody>
                    <a:bodyPr/>
                    <a:lstStyle/>
                    <a:p>
                      <a:pPr marL="0" indent="0" algn="ctr">
                        <a:lnSpc>
                          <a:spcPct val="115000"/>
                        </a:lnSpc>
                        <a:spcAft>
                          <a:spcPts val="0"/>
                        </a:spcAft>
                      </a:pPr>
                      <a:r>
                        <a:rPr lang="en-IN" sz="1200" dirty="0" smtClean="0">
                          <a:latin typeface="Arial" pitchFamily="34" charset="0"/>
                          <a:cs typeface="Arial" pitchFamily="34" charset="0"/>
                        </a:rPr>
                        <a:t>37.5% - 52.5%</a:t>
                      </a:r>
                      <a:endParaRPr lang="en-IN" sz="1200" dirty="0">
                        <a:latin typeface="Arial" pitchFamily="34" charset="0"/>
                        <a:ea typeface="Calibri"/>
                        <a:cs typeface="Arial" pitchFamily="34" charset="0"/>
                      </a:endParaRPr>
                    </a:p>
                  </a:txBody>
                  <a:tcPr marL="68580" marR="68580" marT="0" marB="0" anchor="ctr"/>
                </a:tc>
                <a:tc>
                  <a:txBody>
                    <a:bodyPr/>
                    <a:lstStyle/>
                    <a:p>
                      <a:pPr marL="0" indent="0" algn="ctr" defTabSz="914400" rtl="0" eaLnBrk="1" latinLnBrk="0" hangingPunct="1">
                        <a:lnSpc>
                          <a:spcPct val="115000"/>
                        </a:lnSpc>
                        <a:spcAft>
                          <a:spcPts val="0"/>
                        </a:spcAft>
                      </a:pPr>
                      <a:r>
                        <a:rPr lang="en-IN" sz="1200" kern="1200" smtClean="0">
                          <a:latin typeface="Arial" pitchFamily="34" charset="0"/>
                          <a:cs typeface="Arial" pitchFamily="34" charset="0"/>
                        </a:rPr>
                        <a:t>15% - 18%</a:t>
                      </a:r>
                      <a:endParaRPr lang="en-IN" sz="1200" kern="1200" dirty="0">
                        <a:solidFill>
                          <a:schemeClr val="dk1"/>
                        </a:solidFill>
                        <a:latin typeface="Arial" pitchFamily="34" charset="0"/>
                        <a:ea typeface="Calibri"/>
                        <a:cs typeface="Arial" pitchFamily="34" charset="0"/>
                      </a:endParaRPr>
                    </a:p>
                  </a:txBody>
                  <a:tcPr marL="68580" marR="68580" marT="0" marB="0" anchor="ctr"/>
                </a:tc>
              </a:tr>
              <a:tr h="301961">
                <a:tc>
                  <a:txBody>
                    <a:bodyPr/>
                    <a:lstStyle/>
                    <a:p>
                      <a:pPr marL="0" algn="l">
                        <a:lnSpc>
                          <a:spcPct val="100000"/>
                        </a:lnSpc>
                        <a:spcAft>
                          <a:spcPts val="0"/>
                        </a:spcAft>
                      </a:pPr>
                      <a:r>
                        <a:rPr lang="en-IN" sz="1200" dirty="0">
                          <a:latin typeface="Arial" pitchFamily="34" charset="0"/>
                          <a:cs typeface="Arial" pitchFamily="34" charset="0"/>
                        </a:rPr>
                        <a:t>8 years &lt;= PPT &lt;= 9 years</a:t>
                      </a:r>
                      <a:endParaRPr lang="en-IN" sz="1200" dirty="0">
                        <a:latin typeface="Arial" pitchFamily="34" charset="0"/>
                        <a:ea typeface="Calibri"/>
                        <a:cs typeface="Arial" pitchFamily="34" charset="0"/>
                      </a:endParaRPr>
                    </a:p>
                  </a:txBody>
                  <a:tcPr marL="68580" marR="68580" marT="0" marB="0" anchor="ctr"/>
                </a:tc>
                <a:tc>
                  <a:txBody>
                    <a:bodyPr/>
                    <a:lstStyle/>
                    <a:p>
                      <a:pPr marL="0" indent="0" algn="ctr" defTabSz="914400" rtl="0" eaLnBrk="1" latinLnBrk="0" hangingPunct="1">
                        <a:lnSpc>
                          <a:spcPct val="115000"/>
                        </a:lnSpc>
                        <a:spcAft>
                          <a:spcPts val="0"/>
                        </a:spcAft>
                      </a:pPr>
                      <a:r>
                        <a:rPr lang="en-IN" sz="1200" kern="1200" dirty="0" smtClean="0">
                          <a:latin typeface="Arial" pitchFamily="34" charset="0"/>
                          <a:cs typeface="Arial" pitchFamily="34" charset="0"/>
                        </a:rPr>
                        <a:t>70%</a:t>
                      </a:r>
                      <a:endParaRPr lang="en-IN" sz="1200" kern="1200" dirty="0">
                        <a:solidFill>
                          <a:schemeClr val="dk1"/>
                        </a:solidFill>
                        <a:latin typeface="Arial" pitchFamily="34" charset="0"/>
                        <a:ea typeface="Calibri"/>
                        <a:cs typeface="Arial" pitchFamily="34" charset="0"/>
                      </a:endParaRPr>
                    </a:p>
                  </a:txBody>
                  <a:tcPr marL="68580" marR="68580" marT="0" marB="0" anchor="ctr"/>
                </a:tc>
                <a:tc>
                  <a:txBody>
                    <a:bodyPr/>
                    <a:lstStyle/>
                    <a:p>
                      <a:pPr marL="0" indent="0" algn="ctr" defTabSz="914400" rtl="0" eaLnBrk="1" latinLnBrk="0" hangingPunct="1">
                        <a:lnSpc>
                          <a:spcPct val="115000"/>
                        </a:lnSpc>
                        <a:spcAft>
                          <a:spcPts val="0"/>
                        </a:spcAft>
                      </a:pPr>
                      <a:r>
                        <a:rPr lang="en-IN" sz="1200" kern="1200" dirty="0">
                          <a:latin typeface="Arial" pitchFamily="34" charset="0"/>
                          <a:cs typeface="Arial" pitchFamily="34" charset="0"/>
                        </a:rPr>
                        <a:t>15%</a:t>
                      </a:r>
                      <a:endParaRPr lang="en-IN" sz="1200" kern="1200" dirty="0">
                        <a:solidFill>
                          <a:schemeClr val="dk1"/>
                        </a:solidFill>
                        <a:latin typeface="Arial" pitchFamily="34" charset="0"/>
                        <a:ea typeface="Calibri"/>
                        <a:cs typeface="Arial" pitchFamily="34" charset="0"/>
                      </a:endParaRPr>
                    </a:p>
                  </a:txBody>
                  <a:tcPr marL="68580" marR="68580" marT="0" marB="0" anchor="ctr"/>
                </a:tc>
                <a:tc>
                  <a:txBody>
                    <a:bodyPr/>
                    <a:lstStyle/>
                    <a:p>
                      <a:pPr marL="0" indent="0" algn="ctr">
                        <a:lnSpc>
                          <a:spcPct val="115000"/>
                        </a:lnSpc>
                        <a:spcAft>
                          <a:spcPts val="0"/>
                        </a:spcAft>
                      </a:pPr>
                      <a:r>
                        <a:rPr lang="en-IN" sz="1200" dirty="0" smtClean="0">
                          <a:latin typeface="Arial" pitchFamily="34" charset="0"/>
                          <a:cs typeface="Arial" pitchFamily="34" charset="0"/>
                        </a:rPr>
                        <a:t>60% - 67.5%</a:t>
                      </a:r>
                      <a:endParaRPr lang="en-IN" sz="1200" dirty="0">
                        <a:latin typeface="Arial" pitchFamily="34" charset="0"/>
                        <a:ea typeface="Calibri"/>
                        <a:cs typeface="Arial" pitchFamily="34" charset="0"/>
                      </a:endParaRPr>
                    </a:p>
                  </a:txBody>
                  <a:tcPr marL="68580" marR="68580" marT="0" marB="0" anchor="ctr"/>
                </a:tc>
                <a:tc>
                  <a:txBody>
                    <a:bodyPr/>
                    <a:lstStyle/>
                    <a:p>
                      <a:pPr marL="0" indent="0" algn="ctr" defTabSz="914400" rtl="0" eaLnBrk="1" latinLnBrk="0" hangingPunct="1">
                        <a:lnSpc>
                          <a:spcPct val="115000"/>
                        </a:lnSpc>
                        <a:spcAft>
                          <a:spcPts val="0"/>
                        </a:spcAft>
                      </a:pPr>
                      <a:r>
                        <a:rPr lang="en-IN" sz="1200" kern="1200" smtClean="0">
                          <a:latin typeface="Arial" pitchFamily="34" charset="0"/>
                          <a:cs typeface="Arial" pitchFamily="34" charset="0"/>
                        </a:rPr>
                        <a:t>15% - 18%</a:t>
                      </a:r>
                      <a:endParaRPr lang="en-IN" sz="1200" kern="1200" dirty="0">
                        <a:solidFill>
                          <a:schemeClr val="dk1"/>
                        </a:solidFill>
                        <a:latin typeface="Arial" pitchFamily="34" charset="0"/>
                        <a:ea typeface="Calibri"/>
                        <a:cs typeface="Arial" pitchFamily="34" charset="0"/>
                      </a:endParaRPr>
                    </a:p>
                  </a:txBody>
                  <a:tcPr marL="68580" marR="68580" marT="0" marB="0" anchor="ctr"/>
                </a:tc>
              </a:tr>
              <a:tr h="301961">
                <a:tc>
                  <a:txBody>
                    <a:bodyPr/>
                    <a:lstStyle/>
                    <a:p>
                      <a:pPr marL="0" algn="l">
                        <a:lnSpc>
                          <a:spcPct val="100000"/>
                        </a:lnSpc>
                        <a:spcAft>
                          <a:spcPts val="0"/>
                        </a:spcAft>
                      </a:pPr>
                      <a:r>
                        <a:rPr lang="en-IN" sz="1200" dirty="0" smtClean="0">
                          <a:latin typeface="Arial" pitchFamily="34" charset="0"/>
                          <a:cs typeface="Arial" pitchFamily="34" charset="0"/>
                        </a:rPr>
                        <a:t>10 </a:t>
                      </a:r>
                      <a:r>
                        <a:rPr lang="en-IN" sz="1200" dirty="0">
                          <a:latin typeface="Arial" pitchFamily="34" charset="0"/>
                          <a:cs typeface="Arial" pitchFamily="34" charset="0"/>
                        </a:rPr>
                        <a:t>years &lt;= PPT &lt;= </a:t>
                      </a:r>
                      <a:r>
                        <a:rPr lang="en-IN" sz="1200" dirty="0" smtClean="0">
                          <a:latin typeface="Arial" pitchFamily="34" charset="0"/>
                          <a:cs typeface="Arial" pitchFamily="34" charset="0"/>
                        </a:rPr>
                        <a:t>11 </a:t>
                      </a:r>
                      <a:r>
                        <a:rPr lang="en-IN" sz="1200" dirty="0">
                          <a:latin typeface="Arial" pitchFamily="34" charset="0"/>
                          <a:cs typeface="Arial" pitchFamily="34" charset="0"/>
                        </a:rPr>
                        <a:t>years</a:t>
                      </a:r>
                      <a:endParaRPr lang="en-IN" sz="1200" dirty="0">
                        <a:latin typeface="Arial" pitchFamily="34" charset="0"/>
                        <a:ea typeface="Calibri"/>
                        <a:cs typeface="Arial" pitchFamily="34" charset="0"/>
                      </a:endParaRPr>
                    </a:p>
                  </a:txBody>
                  <a:tcPr marL="68580" marR="68580" marT="0" marB="0" anchor="ctr"/>
                </a:tc>
                <a:tc>
                  <a:txBody>
                    <a:bodyPr/>
                    <a:lstStyle/>
                    <a:p>
                      <a:pPr marL="0" indent="0" algn="ctr" defTabSz="914400" rtl="0" eaLnBrk="1" latinLnBrk="0" hangingPunct="1">
                        <a:lnSpc>
                          <a:spcPct val="115000"/>
                        </a:lnSpc>
                        <a:spcAft>
                          <a:spcPts val="0"/>
                        </a:spcAft>
                      </a:pPr>
                      <a:r>
                        <a:rPr lang="en-IN" sz="1200" kern="1200" dirty="0">
                          <a:latin typeface="Arial" pitchFamily="34" charset="0"/>
                          <a:cs typeface="Arial" pitchFamily="34" charset="0"/>
                        </a:rPr>
                        <a:t>80%</a:t>
                      </a:r>
                      <a:endParaRPr lang="en-IN" sz="1200" kern="1200" dirty="0">
                        <a:solidFill>
                          <a:schemeClr val="dk1"/>
                        </a:solidFill>
                        <a:latin typeface="Arial" pitchFamily="34" charset="0"/>
                        <a:ea typeface="Calibri"/>
                        <a:cs typeface="Arial" pitchFamily="34" charset="0"/>
                      </a:endParaRPr>
                    </a:p>
                  </a:txBody>
                  <a:tcPr marL="68580" marR="68580" marT="0" marB="0" anchor="ctr"/>
                </a:tc>
                <a:tc>
                  <a:txBody>
                    <a:bodyPr/>
                    <a:lstStyle/>
                    <a:p>
                      <a:pPr marL="0" indent="0" algn="ctr" defTabSz="914400" rtl="0" eaLnBrk="1" latinLnBrk="0" hangingPunct="1">
                        <a:lnSpc>
                          <a:spcPct val="115000"/>
                        </a:lnSpc>
                        <a:spcAft>
                          <a:spcPts val="0"/>
                        </a:spcAft>
                      </a:pPr>
                      <a:r>
                        <a:rPr lang="en-IN" sz="1200" kern="1200" dirty="0">
                          <a:latin typeface="Arial" pitchFamily="34" charset="0"/>
                          <a:cs typeface="Arial" pitchFamily="34" charset="0"/>
                        </a:rPr>
                        <a:t>15%</a:t>
                      </a:r>
                      <a:endParaRPr lang="en-IN" sz="1200" kern="1200" dirty="0">
                        <a:solidFill>
                          <a:schemeClr val="dk1"/>
                        </a:solidFill>
                        <a:latin typeface="Arial" pitchFamily="34" charset="0"/>
                        <a:ea typeface="Calibri"/>
                        <a:cs typeface="Arial" pitchFamily="34" charset="0"/>
                      </a:endParaRPr>
                    </a:p>
                  </a:txBody>
                  <a:tcPr marL="68580" marR="68580" marT="0" marB="0" anchor="ctr"/>
                </a:tc>
                <a:tc>
                  <a:txBody>
                    <a:bodyPr/>
                    <a:lstStyle/>
                    <a:p>
                      <a:pPr marL="0" indent="0" algn="ctr">
                        <a:lnSpc>
                          <a:spcPct val="115000"/>
                        </a:lnSpc>
                        <a:spcAft>
                          <a:spcPts val="0"/>
                        </a:spcAft>
                      </a:pPr>
                      <a:r>
                        <a:rPr lang="en-US" sz="1200" dirty="0" smtClean="0">
                          <a:latin typeface="Arial" pitchFamily="34" charset="0"/>
                          <a:cs typeface="Arial" pitchFamily="34" charset="0"/>
                        </a:rPr>
                        <a:t>75% - 82.5%</a:t>
                      </a:r>
                      <a:endParaRPr lang="en-IN" sz="1200" dirty="0">
                        <a:latin typeface="Arial" pitchFamily="34" charset="0"/>
                        <a:ea typeface="Calibri"/>
                        <a:cs typeface="Arial" pitchFamily="34" charset="0"/>
                      </a:endParaRPr>
                    </a:p>
                  </a:txBody>
                  <a:tcPr marL="68580" marR="68580" marT="0" marB="0" anchor="ctr"/>
                </a:tc>
                <a:tc>
                  <a:txBody>
                    <a:bodyPr/>
                    <a:lstStyle/>
                    <a:p>
                      <a:pPr marL="0" indent="0" algn="ctr" defTabSz="914400" rtl="0" eaLnBrk="1" latinLnBrk="0" hangingPunct="1">
                        <a:lnSpc>
                          <a:spcPct val="115000"/>
                        </a:lnSpc>
                        <a:spcAft>
                          <a:spcPts val="0"/>
                        </a:spcAft>
                      </a:pPr>
                      <a:r>
                        <a:rPr lang="en-IN" sz="1200" kern="1200" smtClean="0">
                          <a:latin typeface="Arial" pitchFamily="34" charset="0"/>
                          <a:cs typeface="Arial" pitchFamily="34" charset="0"/>
                        </a:rPr>
                        <a:t>15% - 18%</a:t>
                      </a:r>
                      <a:endParaRPr lang="en-IN" sz="1200" kern="1200" dirty="0">
                        <a:solidFill>
                          <a:schemeClr val="dk1"/>
                        </a:solidFill>
                        <a:latin typeface="Arial" pitchFamily="34" charset="0"/>
                        <a:ea typeface="Calibri"/>
                        <a:cs typeface="Arial" pitchFamily="34" charset="0"/>
                      </a:endParaRPr>
                    </a:p>
                  </a:txBody>
                  <a:tcPr marL="68580" marR="68580" marT="0" marB="0" anchor="ctr"/>
                </a:tc>
              </a:tr>
              <a:tr h="301961">
                <a:tc>
                  <a:txBody>
                    <a:bodyPr/>
                    <a:lstStyle/>
                    <a:p>
                      <a:pPr marL="0" algn="l">
                        <a:lnSpc>
                          <a:spcPct val="100000"/>
                        </a:lnSpc>
                        <a:spcAft>
                          <a:spcPts val="0"/>
                        </a:spcAft>
                      </a:pPr>
                      <a:r>
                        <a:rPr lang="en-IN" sz="1200" dirty="0">
                          <a:latin typeface="Arial" pitchFamily="34" charset="0"/>
                          <a:cs typeface="Arial" pitchFamily="34" charset="0"/>
                        </a:rPr>
                        <a:t>PPT &gt;= </a:t>
                      </a:r>
                      <a:r>
                        <a:rPr lang="en-IN" sz="1200" dirty="0" smtClean="0">
                          <a:latin typeface="Arial" pitchFamily="34" charset="0"/>
                          <a:cs typeface="Arial" pitchFamily="34" charset="0"/>
                        </a:rPr>
                        <a:t>12 </a:t>
                      </a:r>
                      <a:r>
                        <a:rPr lang="en-IN" sz="1200" dirty="0">
                          <a:latin typeface="Arial" pitchFamily="34" charset="0"/>
                          <a:cs typeface="Arial" pitchFamily="34" charset="0"/>
                        </a:rPr>
                        <a:t>years</a:t>
                      </a:r>
                      <a:endParaRPr lang="en-IN" sz="1200" dirty="0">
                        <a:latin typeface="Arial" pitchFamily="34" charset="0"/>
                        <a:ea typeface="Calibri"/>
                        <a:cs typeface="Arial" pitchFamily="34" charset="0"/>
                      </a:endParaRPr>
                    </a:p>
                  </a:txBody>
                  <a:tcPr marL="68580" marR="68580" marT="0" marB="0" anchor="ctr"/>
                </a:tc>
                <a:tc>
                  <a:txBody>
                    <a:bodyPr/>
                    <a:lstStyle/>
                    <a:p>
                      <a:pPr marL="0" indent="0" algn="ctr" defTabSz="914400" rtl="0" eaLnBrk="1" latinLnBrk="0" hangingPunct="1">
                        <a:lnSpc>
                          <a:spcPct val="115000"/>
                        </a:lnSpc>
                        <a:spcAft>
                          <a:spcPts val="0"/>
                        </a:spcAft>
                      </a:pPr>
                      <a:r>
                        <a:rPr lang="en-IN" sz="1200" kern="1200" dirty="0">
                          <a:latin typeface="Arial" pitchFamily="34" charset="0"/>
                          <a:cs typeface="Arial" pitchFamily="34" charset="0"/>
                        </a:rPr>
                        <a:t>80%</a:t>
                      </a:r>
                      <a:endParaRPr lang="en-IN" sz="1200" kern="1200" dirty="0">
                        <a:solidFill>
                          <a:schemeClr val="dk1"/>
                        </a:solidFill>
                        <a:latin typeface="Arial" pitchFamily="34" charset="0"/>
                        <a:ea typeface="Calibri"/>
                        <a:cs typeface="Arial" pitchFamily="34" charset="0"/>
                      </a:endParaRPr>
                    </a:p>
                  </a:txBody>
                  <a:tcPr marL="68580" marR="68580" marT="0" marB="0" anchor="ctr"/>
                </a:tc>
                <a:tc>
                  <a:txBody>
                    <a:bodyPr/>
                    <a:lstStyle/>
                    <a:p>
                      <a:pPr marL="0" indent="0" algn="ctr" defTabSz="914400" rtl="0" eaLnBrk="1" latinLnBrk="0" hangingPunct="1">
                        <a:lnSpc>
                          <a:spcPct val="115000"/>
                        </a:lnSpc>
                        <a:spcAft>
                          <a:spcPts val="0"/>
                        </a:spcAft>
                      </a:pPr>
                      <a:r>
                        <a:rPr lang="en-IN" sz="1200" kern="1200" dirty="0">
                          <a:latin typeface="Arial" pitchFamily="34" charset="0"/>
                          <a:cs typeface="Arial" pitchFamily="34" charset="0"/>
                        </a:rPr>
                        <a:t>15%</a:t>
                      </a:r>
                      <a:endParaRPr lang="en-IN" sz="1200" kern="1200" dirty="0">
                        <a:solidFill>
                          <a:schemeClr val="dk1"/>
                        </a:solidFill>
                        <a:latin typeface="Arial" pitchFamily="34" charset="0"/>
                        <a:ea typeface="Calibri"/>
                        <a:cs typeface="Arial" pitchFamily="34" charset="0"/>
                      </a:endParaRPr>
                    </a:p>
                  </a:txBody>
                  <a:tcPr marL="68580" marR="68580" marT="0" marB="0" anchor="ctr"/>
                </a:tc>
                <a:tc>
                  <a:txBody>
                    <a:bodyPr/>
                    <a:lstStyle/>
                    <a:p>
                      <a:pPr marL="0" indent="0" algn="ctr" defTabSz="914400" rtl="0" eaLnBrk="1" latinLnBrk="0" hangingPunct="1">
                        <a:lnSpc>
                          <a:spcPct val="115000"/>
                        </a:lnSpc>
                        <a:spcAft>
                          <a:spcPts val="0"/>
                        </a:spcAft>
                      </a:pPr>
                      <a:r>
                        <a:rPr lang="en-IN" sz="1200" kern="1200" dirty="0" smtClean="0">
                          <a:latin typeface="Arial" pitchFamily="34" charset="0"/>
                          <a:cs typeface="Arial" pitchFamily="34" charset="0"/>
                        </a:rPr>
                        <a:t>90%</a:t>
                      </a:r>
                      <a:endParaRPr lang="en-IN" sz="1200" kern="1200" dirty="0">
                        <a:solidFill>
                          <a:schemeClr val="dk1"/>
                        </a:solidFill>
                        <a:latin typeface="Arial" pitchFamily="34" charset="0"/>
                        <a:ea typeface="Calibri"/>
                        <a:cs typeface="Arial" pitchFamily="34" charset="0"/>
                      </a:endParaRPr>
                    </a:p>
                  </a:txBody>
                  <a:tcPr marL="68580" marR="68580" marT="0" marB="0" anchor="ctr"/>
                </a:tc>
                <a:tc>
                  <a:txBody>
                    <a:bodyPr/>
                    <a:lstStyle/>
                    <a:p>
                      <a:pPr marL="0" indent="0" algn="ctr" defTabSz="914400" rtl="0" eaLnBrk="1" latinLnBrk="0" hangingPunct="1">
                        <a:lnSpc>
                          <a:spcPct val="115000"/>
                        </a:lnSpc>
                        <a:spcAft>
                          <a:spcPts val="0"/>
                        </a:spcAft>
                      </a:pPr>
                      <a:r>
                        <a:rPr lang="en-IN" sz="1200" kern="1200" dirty="0" smtClean="0">
                          <a:latin typeface="Arial" pitchFamily="34" charset="0"/>
                          <a:cs typeface="Arial" pitchFamily="34" charset="0"/>
                        </a:rPr>
                        <a:t>15% - 18%</a:t>
                      </a:r>
                      <a:endParaRPr lang="en-IN" sz="1200" kern="1200" dirty="0">
                        <a:solidFill>
                          <a:schemeClr val="dk1"/>
                        </a:solidFill>
                        <a:latin typeface="Arial" pitchFamily="34" charset="0"/>
                        <a:ea typeface="Calibri"/>
                        <a:cs typeface="Arial" pitchFamily="34" charset="0"/>
                      </a:endParaRPr>
                    </a:p>
                  </a:txBody>
                  <a:tcPr marL="68580" marR="68580" marT="0" marB="0" anchor="ctr"/>
                </a:tc>
              </a:tr>
            </a:tbl>
          </a:graphicData>
        </a:graphic>
      </p:graphicFrame>
      <p:sp>
        <p:nvSpPr>
          <p:cNvPr id="23" name="TextBox 22"/>
          <p:cNvSpPr txBox="1"/>
          <p:nvPr/>
        </p:nvSpPr>
        <p:spPr>
          <a:xfrm>
            <a:off x="304800" y="1371600"/>
            <a:ext cx="8229600" cy="276999"/>
          </a:xfrm>
          <a:prstGeom prst="rect">
            <a:avLst/>
          </a:prstGeom>
          <a:noFill/>
        </p:spPr>
        <p:txBody>
          <a:bodyPr wrap="square" rtlCol="0">
            <a:spAutoFit/>
          </a:bodyPr>
          <a:lstStyle/>
          <a:p>
            <a:pPr algn="ctr"/>
            <a:r>
              <a:rPr lang="en-US" sz="1200" b="1" dirty="0" smtClean="0">
                <a:solidFill>
                  <a:schemeClr val="bg1"/>
                </a:solidFill>
                <a:latin typeface="Arial" pitchFamily="34" charset="0"/>
                <a:cs typeface="Arial" pitchFamily="34" charset="0"/>
              </a:rPr>
              <a:t>Comparison of Expense limits for savings product other than single premium products</a:t>
            </a:r>
            <a:endParaRPr lang="en-IN" sz="1200" b="1" dirty="0">
              <a:solidFill>
                <a:schemeClr val="bg1"/>
              </a:solidFill>
              <a:latin typeface="Arial" pitchFamily="34" charset="0"/>
              <a:cs typeface="Arial" pitchFamily="34" charset="0"/>
            </a:endParaRPr>
          </a:p>
        </p:txBody>
      </p:sp>
      <p:sp>
        <p:nvSpPr>
          <p:cNvPr id="24" name="Rectangle 23"/>
          <p:cNvSpPr/>
          <p:nvPr/>
        </p:nvSpPr>
        <p:spPr>
          <a:xfrm>
            <a:off x="3429000" y="3321268"/>
            <a:ext cx="609600" cy="838200"/>
          </a:xfrm>
          <a:prstGeom prst="rect">
            <a:avLst/>
          </a:prstGeom>
          <a:noFill/>
          <a:ln w="15875">
            <a:solidFill>
              <a:schemeClr val="tx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p:cNvSpPr/>
          <p:nvPr/>
        </p:nvSpPr>
        <p:spPr>
          <a:xfrm>
            <a:off x="5943600" y="3329228"/>
            <a:ext cx="1143000" cy="838200"/>
          </a:xfrm>
          <a:prstGeom prst="rect">
            <a:avLst/>
          </a:prstGeom>
          <a:noFill/>
          <a:ln w="15875">
            <a:solidFill>
              <a:schemeClr val="tx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p:cNvSpPr/>
          <p:nvPr/>
        </p:nvSpPr>
        <p:spPr>
          <a:xfrm>
            <a:off x="3429000" y="5126188"/>
            <a:ext cx="609600" cy="889376"/>
          </a:xfrm>
          <a:prstGeom prst="rect">
            <a:avLst/>
          </a:prstGeom>
          <a:noFill/>
          <a:ln w="15875">
            <a:solidFill>
              <a:schemeClr val="tx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p:cNvSpPr/>
          <p:nvPr/>
        </p:nvSpPr>
        <p:spPr>
          <a:xfrm>
            <a:off x="5943600" y="5120500"/>
            <a:ext cx="1143000" cy="867768"/>
          </a:xfrm>
          <a:prstGeom prst="rect">
            <a:avLst/>
          </a:prstGeom>
          <a:noFill/>
          <a:ln w="15875">
            <a:solidFill>
              <a:schemeClr val="tx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27"/>
          <p:cNvSpPr/>
          <p:nvPr/>
        </p:nvSpPr>
        <p:spPr>
          <a:xfrm>
            <a:off x="3429000" y="4235668"/>
            <a:ext cx="609600" cy="242248"/>
          </a:xfrm>
          <a:prstGeom prst="rect">
            <a:avLst/>
          </a:prstGeom>
          <a:noFill/>
          <a:ln w="158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28"/>
          <p:cNvSpPr/>
          <p:nvPr/>
        </p:nvSpPr>
        <p:spPr>
          <a:xfrm>
            <a:off x="5943600" y="4222020"/>
            <a:ext cx="1143000" cy="242248"/>
          </a:xfrm>
          <a:prstGeom prst="rect">
            <a:avLst/>
          </a:prstGeom>
          <a:noFill/>
          <a:ln w="158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29"/>
          <p:cNvSpPr/>
          <p:nvPr/>
        </p:nvSpPr>
        <p:spPr>
          <a:xfrm>
            <a:off x="3429000" y="6050820"/>
            <a:ext cx="609600" cy="242248"/>
          </a:xfrm>
          <a:prstGeom prst="rect">
            <a:avLst/>
          </a:prstGeom>
          <a:noFill/>
          <a:ln w="158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ectangle 30"/>
          <p:cNvSpPr/>
          <p:nvPr/>
        </p:nvSpPr>
        <p:spPr>
          <a:xfrm>
            <a:off x="5943600" y="6037172"/>
            <a:ext cx="1143000" cy="242248"/>
          </a:xfrm>
          <a:prstGeom prst="rect">
            <a:avLst/>
          </a:prstGeom>
          <a:noFill/>
          <a:ln w="158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linds(horizontal)">
                                      <p:cBhvr>
                                        <p:cTn id="19" dur="500"/>
                                        <p:tgtEl>
                                          <p:spTgt spid="2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linds(horizontal)">
                                      <p:cBhvr>
                                        <p:cTn id="25" dur="500"/>
                                        <p:tgtEl>
                                          <p:spTgt spid="3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linds(horizontal)">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2</a:t>
            </a:fld>
            <a:endParaRPr lang="en-US" dirty="0"/>
          </a:p>
        </p:txBody>
      </p:sp>
      <p:sp>
        <p:nvSpPr>
          <p:cNvPr id="7" name="Text Placeholder 1"/>
          <p:cNvSpPr txBox="1">
            <a:spLocks/>
          </p:cNvSpPr>
          <p:nvPr/>
        </p:nvSpPr>
        <p:spPr>
          <a:xfrm>
            <a:off x="304800" y="5334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sz="2400" b="1" dirty="0" smtClean="0">
                <a:solidFill>
                  <a:schemeClr val="tx2"/>
                </a:solidFill>
                <a:latin typeface="Arial" pitchFamily="34" charset="0"/>
                <a:cs typeface="Arial" pitchFamily="34" charset="0"/>
              </a:rPr>
              <a:t>Agenda</a:t>
            </a:r>
            <a:r>
              <a:rPr lang="en-US" sz="2400" b="1" dirty="0" smtClean="0">
                <a:solidFill>
                  <a:schemeClr val="tx2"/>
                </a:solidFill>
                <a:latin typeface="Garamond" pitchFamily="18" charset="0"/>
              </a:rPr>
              <a:t> </a:t>
            </a:r>
            <a:endParaRPr kumimoji="0" lang="en-US" sz="2400" b="1" i="0" u="none" strike="noStrike" kern="1200" cap="none" spc="0" normalizeH="0" baseline="0" noProof="0" dirty="0">
              <a:ln>
                <a:noFill/>
              </a:ln>
              <a:solidFill>
                <a:schemeClr val="tx2"/>
              </a:solidFill>
              <a:effectLst/>
              <a:uLnTx/>
              <a:uFillTx/>
              <a:latin typeface="Garamond" pitchFamily="18" charset="0"/>
            </a:endParaRPr>
          </a:p>
        </p:txBody>
      </p:sp>
      <p:sp>
        <p:nvSpPr>
          <p:cNvPr id="8" name="Content Placeholder 2"/>
          <p:cNvSpPr>
            <a:spLocks noGrp="1"/>
          </p:cNvSpPr>
          <p:nvPr/>
        </p:nvSpPr>
        <p:spPr bwMode="auto">
          <a:xfrm>
            <a:off x="304800" y="1295400"/>
            <a:ext cx="8153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200">
                <a:solidFill>
                  <a:schemeClr val="tx1"/>
                </a:solidFill>
                <a:latin typeface="+mn-lt"/>
                <a:ea typeface="+mn-ea"/>
                <a:cs typeface="ＭＳ Ｐゴシック"/>
              </a:defRPr>
            </a:lvl2pPr>
            <a:lvl3pPr marL="1143000" indent="-228600" algn="l" rtl="0" eaLnBrk="0" fontAlgn="base" hangingPunct="0">
              <a:spcBef>
                <a:spcPct val="20000"/>
              </a:spcBef>
              <a:spcAft>
                <a:spcPct val="0"/>
              </a:spcAft>
              <a:buClr>
                <a:schemeClr val="tx2"/>
              </a:buClr>
              <a:buFont typeface="Wingdings" pitchFamily="2" charset="2"/>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lr>
                <a:schemeClr val="tx2"/>
              </a:buClr>
              <a:buFont typeface="Wingdings" pitchFamily="2" charset="2"/>
              <a:buChar char="§"/>
              <a:defRPr sz="1600">
                <a:solidFill>
                  <a:schemeClr val="tx1"/>
                </a:solidFill>
                <a:latin typeface="+mn-lt"/>
                <a:ea typeface="+mn-ea"/>
                <a:cs typeface="ＭＳ Ｐゴシック"/>
              </a:defRPr>
            </a:lvl4pPr>
            <a:lvl5pPr marL="2057400" indent="-228600" algn="l" rtl="0" eaLnBrk="0" fontAlgn="base" hangingPunct="0">
              <a:spcBef>
                <a:spcPct val="20000"/>
              </a:spcBef>
              <a:spcAft>
                <a:spcPct val="0"/>
              </a:spcAft>
              <a:buClr>
                <a:schemeClr val="tx2"/>
              </a:buClr>
              <a:buFont typeface="Wingdings" pitchFamily="2" charset="2"/>
              <a:buChar char="§"/>
              <a:defRPr sz="1400">
                <a:solidFill>
                  <a:schemeClr val="tx1"/>
                </a:solidFill>
                <a:latin typeface="+mn-lt"/>
                <a:ea typeface="+mn-ea"/>
                <a:cs typeface="ＭＳ Ｐゴシック"/>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pPr>
              <a:lnSpc>
                <a:spcPct val="150000"/>
              </a:lnSpc>
            </a:pPr>
            <a:r>
              <a:rPr lang="en-US" sz="1600" dirty="0" smtClean="0">
                <a:latin typeface="Arial" pitchFamily="34" charset="0"/>
                <a:cs typeface="Arial" pitchFamily="34" charset="0"/>
              </a:rPr>
              <a:t>Background</a:t>
            </a:r>
          </a:p>
          <a:p>
            <a:pPr>
              <a:lnSpc>
                <a:spcPct val="150000"/>
              </a:lnSpc>
            </a:pPr>
            <a:r>
              <a:rPr lang="en-US" sz="1600" dirty="0" smtClean="0">
                <a:latin typeface="Arial" pitchFamily="34" charset="0"/>
                <a:cs typeface="Arial" pitchFamily="34" charset="0"/>
              </a:rPr>
              <a:t>Regulations in detail</a:t>
            </a:r>
          </a:p>
          <a:p>
            <a:pPr>
              <a:lnSpc>
                <a:spcPct val="150000"/>
              </a:lnSpc>
            </a:pPr>
            <a:r>
              <a:rPr lang="en-US" sz="1600" dirty="0" smtClean="0">
                <a:latin typeface="Arial" pitchFamily="34" charset="0"/>
                <a:cs typeface="Arial" pitchFamily="34" charset="0"/>
              </a:rPr>
              <a:t>Comparison with Rule 17 D</a:t>
            </a:r>
          </a:p>
          <a:p>
            <a:pPr>
              <a:lnSpc>
                <a:spcPct val="150000"/>
              </a:lnSpc>
            </a:pPr>
            <a:r>
              <a:rPr lang="en-US" sz="1600" dirty="0" smtClean="0">
                <a:latin typeface="Arial" pitchFamily="34" charset="0"/>
                <a:cs typeface="Arial" pitchFamily="34" charset="0"/>
              </a:rPr>
              <a:t>Impact on the Life Insurance Industry</a:t>
            </a:r>
          </a:p>
          <a:p>
            <a:pPr>
              <a:lnSpc>
                <a:spcPct val="150000"/>
              </a:lnSpc>
            </a:pPr>
            <a:r>
              <a:rPr lang="en-US" sz="1600" dirty="0" smtClean="0">
                <a:latin typeface="Arial" pitchFamily="34" charset="0"/>
                <a:cs typeface="Arial" pitchFamily="34" charset="0"/>
              </a:rPr>
              <a:t>Case Study – What is happening in other </a:t>
            </a:r>
            <a:r>
              <a:rPr lang="en-US" sz="1600" dirty="0" smtClean="0">
                <a:latin typeface="Arial" pitchFamily="34" charset="0"/>
                <a:cs typeface="Arial" pitchFamily="34" charset="0"/>
              </a:rPr>
              <a:t>countries</a:t>
            </a:r>
            <a:r>
              <a:rPr lang="en-US" sz="1600" dirty="0" smtClean="0">
                <a:latin typeface="Arial" pitchFamily="34" charset="0"/>
                <a:cs typeface="Arial" pitchFamily="34" charset="0"/>
              </a:rPr>
              <a:t>?</a:t>
            </a:r>
          </a:p>
          <a:p>
            <a:pPr>
              <a:lnSpc>
                <a:spcPct val="150000"/>
              </a:lnSpc>
            </a:pPr>
            <a:endParaRPr lang="en-US" sz="1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20</a:t>
            </a:fld>
            <a:endParaRPr lang="en-US" dirty="0"/>
          </a:p>
        </p:txBody>
      </p:sp>
      <p:sp>
        <p:nvSpPr>
          <p:cNvPr id="8" name="Content Placeholder 2"/>
          <p:cNvSpPr>
            <a:spLocks noGrp="1"/>
          </p:cNvSpPr>
          <p:nvPr/>
        </p:nvSpPr>
        <p:spPr bwMode="auto">
          <a:xfrm>
            <a:off x="304800" y="1295400"/>
            <a:ext cx="8153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200">
                <a:solidFill>
                  <a:schemeClr val="tx1"/>
                </a:solidFill>
                <a:latin typeface="+mn-lt"/>
                <a:ea typeface="+mn-ea"/>
                <a:cs typeface="ＭＳ Ｐゴシック"/>
              </a:defRPr>
            </a:lvl2pPr>
            <a:lvl3pPr marL="1143000" indent="-228600" algn="l" rtl="0" eaLnBrk="0" fontAlgn="base" hangingPunct="0">
              <a:spcBef>
                <a:spcPct val="20000"/>
              </a:spcBef>
              <a:spcAft>
                <a:spcPct val="0"/>
              </a:spcAft>
              <a:buClr>
                <a:schemeClr val="tx2"/>
              </a:buClr>
              <a:buFont typeface="Wingdings" pitchFamily="2" charset="2"/>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lr>
                <a:schemeClr val="tx2"/>
              </a:buClr>
              <a:buFont typeface="Wingdings" pitchFamily="2" charset="2"/>
              <a:buChar char="§"/>
              <a:defRPr sz="1600">
                <a:solidFill>
                  <a:schemeClr val="tx1"/>
                </a:solidFill>
                <a:latin typeface="+mn-lt"/>
                <a:ea typeface="+mn-ea"/>
                <a:cs typeface="ＭＳ Ｐゴシック"/>
              </a:defRPr>
            </a:lvl4pPr>
            <a:lvl5pPr marL="2057400" indent="-228600" algn="l" rtl="0" eaLnBrk="0" fontAlgn="base" hangingPunct="0">
              <a:spcBef>
                <a:spcPct val="20000"/>
              </a:spcBef>
              <a:spcAft>
                <a:spcPct val="0"/>
              </a:spcAft>
              <a:buClr>
                <a:schemeClr val="tx2"/>
              </a:buClr>
              <a:buFont typeface="Wingdings" pitchFamily="2" charset="2"/>
              <a:buChar char="§"/>
              <a:defRPr sz="1400">
                <a:solidFill>
                  <a:schemeClr val="tx1"/>
                </a:solidFill>
                <a:latin typeface="+mn-lt"/>
                <a:ea typeface="+mn-ea"/>
                <a:cs typeface="ＭＳ Ｐゴシック"/>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pPr>
              <a:lnSpc>
                <a:spcPct val="150000"/>
              </a:lnSpc>
            </a:pPr>
            <a:r>
              <a:rPr lang="en-IN" sz="1600" dirty="0" smtClean="0">
                <a:solidFill>
                  <a:schemeClr val="bg1">
                    <a:lumMod val="85000"/>
                  </a:schemeClr>
                </a:solidFill>
                <a:latin typeface="Arial" pitchFamily="34" charset="0"/>
                <a:cs typeface="Arial" pitchFamily="34" charset="0"/>
              </a:rPr>
              <a:t>Background</a:t>
            </a:r>
          </a:p>
          <a:p>
            <a:pPr>
              <a:lnSpc>
                <a:spcPct val="150000"/>
              </a:lnSpc>
            </a:pPr>
            <a:r>
              <a:rPr lang="en-IN" sz="1600" dirty="0" smtClean="0">
                <a:solidFill>
                  <a:schemeClr val="bg1">
                    <a:lumMod val="85000"/>
                  </a:schemeClr>
                </a:solidFill>
                <a:latin typeface="Arial" pitchFamily="34" charset="0"/>
                <a:cs typeface="Arial" pitchFamily="34" charset="0"/>
              </a:rPr>
              <a:t>Regulations in detail</a:t>
            </a:r>
          </a:p>
          <a:p>
            <a:pPr>
              <a:lnSpc>
                <a:spcPct val="150000"/>
              </a:lnSpc>
            </a:pPr>
            <a:r>
              <a:rPr lang="en-IN" sz="1600" dirty="0" smtClean="0">
                <a:solidFill>
                  <a:schemeClr val="bg1">
                    <a:lumMod val="85000"/>
                  </a:schemeClr>
                </a:solidFill>
                <a:latin typeface="Arial" pitchFamily="34" charset="0"/>
                <a:cs typeface="Arial" pitchFamily="34" charset="0"/>
              </a:rPr>
              <a:t>Comparison with Rule 17 D</a:t>
            </a:r>
          </a:p>
          <a:p>
            <a:pPr>
              <a:lnSpc>
                <a:spcPct val="150000"/>
              </a:lnSpc>
            </a:pPr>
            <a:r>
              <a:rPr lang="en-IN" sz="1600" b="1" dirty="0" smtClean="0">
                <a:latin typeface="Arial" pitchFamily="34" charset="0"/>
                <a:cs typeface="Arial" pitchFamily="34" charset="0"/>
              </a:rPr>
              <a:t>Impact on the Life Insurance Industry</a:t>
            </a:r>
          </a:p>
          <a:p>
            <a:pPr>
              <a:lnSpc>
                <a:spcPct val="150000"/>
              </a:lnSpc>
            </a:pPr>
            <a:r>
              <a:rPr lang="en-IN" sz="1600" dirty="0" smtClean="0">
                <a:solidFill>
                  <a:schemeClr val="bg1">
                    <a:lumMod val="85000"/>
                  </a:schemeClr>
                </a:solidFill>
                <a:latin typeface="Arial" pitchFamily="34" charset="0"/>
                <a:cs typeface="Arial" pitchFamily="34" charset="0"/>
              </a:rPr>
              <a:t>Case Study – What is happening in other </a:t>
            </a:r>
            <a:r>
              <a:rPr lang="en-IN" sz="1600" dirty="0" smtClean="0">
                <a:solidFill>
                  <a:schemeClr val="bg1">
                    <a:lumMod val="85000"/>
                  </a:schemeClr>
                </a:solidFill>
                <a:latin typeface="Arial" pitchFamily="34" charset="0"/>
                <a:cs typeface="Arial" pitchFamily="34" charset="0"/>
              </a:rPr>
              <a:t>countries</a:t>
            </a:r>
            <a:r>
              <a:rPr lang="en-IN" sz="1600" dirty="0" smtClean="0">
                <a:solidFill>
                  <a:schemeClr val="bg1">
                    <a:lumMod val="85000"/>
                  </a:schemeClr>
                </a:solidFill>
                <a:latin typeface="Arial" pitchFamily="34" charset="0"/>
                <a:cs typeface="Arial" pitchFamily="34" charset="0"/>
              </a:rPr>
              <a:t>?</a:t>
            </a:r>
          </a:p>
        </p:txBody>
      </p:sp>
      <p:sp>
        <p:nvSpPr>
          <p:cNvPr id="9" name="Text Placeholder 1"/>
          <p:cNvSpPr txBox="1">
            <a:spLocks/>
          </p:cNvSpPr>
          <p:nvPr/>
        </p:nvSpPr>
        <p:spPr>
          <a:xfrm>
            <a:off x="304800" y="5334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sz="2400" b="1" dirty="0" smtClean="0">
                <a:solidFill>
                  <a:schemeClr val="tx2"/>
                </a:solidFill>
                <a:latin typeface="Arial" pitchFamily="34" charset="0"/>
                <a:cs typeface="Arial" pitchFamily="34" charset="0"/>
              </a:rPr>
              <a:t>Agenda</a:t>
            </a:r>
            <a:r>
              <a:rPr lang="en-US" sz="2400" b="1" dirty="0" smtClean="0">
                <a:solidFill>
                  <a:schemeClr val="tx2"/>
                </a:solidFill>
                <a:latin typeface="Garamond" pitchFamily="18" charset="0"/>
              </a:rPr>
              <a:t> </a:t>
            </a:r>
            <a:endParaRPr kumimoji="0" lang="en-US" sz="2400" b="1" i="0" u="none" strike="noStrike" kern="1200" cap="none" spc="0" normalizeH="0" baseline="0" noProof="0" dirty="0">
              <a:ln>
                <a:noFill/>
              </a:ln>
              <a:solidFill>
                <a:schemeClr val="tx2"/>
              </a:solidFill>
              <a:effectLst/>
              <a:uLnTx/>
              <a:uFillTx/>
              <a:latin typeface="Garamond"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21</a:t>
            </a:fld>
            <a:endParaRPr lang="en-US" dirty="0"/>
          </a:p>
        </p:txBody>
      </p:sp>
      <p:sp>
        <p:nvSpPr>
          <p:cNvPr id="7" name="Text Placeholder 1"/>
          <p:cNvSpPr txBox="1">
            <a:spLocks/>
          </p:cNvSpPr>
          <p:nvPr/>
        </p:nvSpPr>
        <p:spPr>
          <a:xfrm>
            <a:off x="304800" y="3048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3200" b="1" i="0" u="none" strike="noStrike" kern="1200" cap="none" spc="0" normalizeH="0" baseline="0" noProof="0" dirty="0">
              <a:ln>
                <a:noFill/>
              </a:ln>
              <a:solidFill>
                <a:schemeClr val="tx2"/>
              </a:solidFill>
              <a:effectLst/>
              <a:uLnTx/>
              <a:uFillTx/>
              <a:latin typeface="Garamond" pitchFamily="18" charset="0"/>
            </a:endParaRPr>
          </a:p>
        </p:txBody>
      </p:sp>
      <p:sp>
        <p:nvSpPr>
          <p:cNvPr id="10" name="Text Placeholder 1"/>
          <p:cNvSpPr txBox="1">
            <a:spLocks/>
          </p:cNvSpPr>
          <p:nvPr/>
        </p:nvSpPr>
        <p:spPr>
          <a:xfrm>
            <a:off x="228600" y="533400"/>
            <a:ext cx="7543800" cy="609600"/>
          </a:xfrm>
          <a:prstGeom prst="rect">
            <a:avLst/>
          </a:prstGeom>
        </p:spPr>
        <p:txBody>
          <a:bodyPr/>
          <a:lstStyle/>
          <a:p>
            <a:pPr marR="0" lvl="0" algn="l" defTabSz="914400" rtl="0" eaLnBrk="0" fontAlgn="base" latinLnBrk="0" hangingPunct="0">
              <a:lnSpc>
                <a:spcPct val="100000"/>
              </a:lnSpc>
              <a:spcBef>
                <a:spcPct val="20000"/>
              </a:spcBef>
              <a:spcAft>
                <a:spcPct val="0"/>
              </a:spcAft>
              <a:buClrTx/>
              <a:buSzTx/>
              <a:buFont typeface="Arial" charset="0"/>
              <a:buNone/>
              <a:tabLst/>
              <a:defRPr/>
            </a:pPr>
            <a:r>
              <a:rPr lang="en-US" sz="2400" b="1" dirty="0" smtClean="0">
                <a:solidFill>
                  <a:schemeClr val="tx2"/>
                </a:solidFill>
                <a:latin typeface="Arial" pitchFamily="34" charset="0"/>
                <a:cs typeface="Arial" pitchFamily="34" charset="0"/>
              </a:rPr>
              <a:t>Key Impacts on the Industry</a:t>
            </a:r>
            <a:endParaRPr kumimoji="0" lang="en-US" sz="2400" b="1" i="0" u="none" strike="noStrike" kern="1200" cap="none" spc="0" normalizeH="0" baseline="0" noProof="0" dirty="0">
              <a:ln>
                <a:noFill/>
              </a:ln>
              <a:solidFill>
                <a:schemeClr val="tx2"/>
              </a:solidFill>
              <a:effectLst/>
              <a:uLnTx/>
              <a:uFillTx/>
              <a:latin typeface="Garamond" pitchFamily="18" charset="0"/>
            </a:endParaRPr>
          </a:p>
        </p:txBody>
      </p:sp>
      <p:sp>
        <p:nvSpPr>
          <p:cNvPr id="9" name="TextBox 8"/>
          <p:cNvSpPr txBox="1"/>
          <p:nvPr/>
        </p:nvSpPr>
        <p:spPr>
          <a:xfrm>
            <a:off x="1676400" y="1434478"/>
            <a:ext cx="7391400" cy="2443762"/>
          </a:xfrm>
          <a:prstGeom prst="rect">
            <a:avLst/>
          </a:prstGeom>
          <a:noFill/>
        </p:spPr>
        <p:txBody>
          <a:bodyPr wrap="square" lIns="164607" tIns="82304" rIns="164607" bIns="82304" rtlCol="0">
            <a:spAutoFit/>
          </a:bodyPr>
          <a:lstStyle/>
          <a:p>
            <a:pPr marL="177800" indent="-177800" algn="just">
              <a:spcBef>
                <a:spcPts val="600"/>
              </a:spcBef>
              <a:spcAft>
                <a:spcPts val="600"/>
              </a:spcAft>
              <a:buFont typeface="Wingdings" pitchFamily="2" charset="2"/>
              <a:buChar char="§"/>
            </a:pPr>
            <a:r>
              <a:rPr lang="en-IN" sz="1200" dirty="0" smtClean="0">
                <a:latin typeface="Arial" pitchFamily="34" charset="0"/>
                <a:cs typeface="Arial" pitchFamily="34" charset="0"/>
              </a:rPr>
              <a:t>Product portfolio mix (by product type and premium payment term (PPT)) may undergo change to ensure compliance with the </a:t>
            </a:r>
            <a:r>
              <a:rPr lang="en-IN" sz="1200" dirty="0" err="1" smtClean="0">
                <a:latin typeface="Arial" pitchFamily="34" charset="0"/>
                <a:cs typeface="Arial" pitchFamily="34" charset="0"/>
              </a:rPr>
              <a:t>EoM</a:t>
            </a:r>
            <a:r>
              <a:rPr lang="en-IN" sz="1200" dirty="0" smtClean="0">
                <a:latin typeface="Arial" pitchFamily="34" charset="0"/>
                <a:cs typeface="Arial" pitchFamily="34" charset="0"/>
              </a:rPr>
              <a:t> limits</a:t>
            </a:r>
          </a:p>
          <a:p>
            <a:pPr marL="177800" indent="-177800" algn="just">
              <a:spcBef>
                <a:spcPts val="600"/>
              </a:spcBef>
              <a:spcAft>
                <a:spcPts val="600"/>
              </a:spcAft>
              <a:buFont typeface="Wingdings" pitchFamily="2" charset="2"/>
              <a:buChar char="§"/>
            </a:pPr>
            <a:r>
              <a:rPr lang="en-IN" sz="1200" dirty="0" smtClean="0">
                <a:latin typeface="Arial" pitchFamily="34" charset="0"/>
                <a:cs typeface="Arial" pitchFamily="34" charset="0"/>
              </a:rPr>
              <a:t>Proportion of sales through short pay variants (PPT &lt; 10 years) are likely to increase/prevail on account of higher expense limits in comparison to Rule 17 D</a:t>
            </a:r>
          </a:p>
          <a:p>
            <a:pPr marL="177800" indent="-177800" algn="just">
              <a:spcBef>
                <a:spcPts val="600"/>
              </a:spcBef>
              <a:spcAft>
                <a:spcPts val="600"/>
              </a:spcAft>
              <a:buFont typeface="Wingdings" pitchFamily="2" charset="2"/>
              <a:buChar char="§"/>
            </a:pPr>
            <a:r>
              <a:rPr lang="en-IN" sz="1200" dirty="0" smtClean="0">
                <a:latin typeface="Arial" pitchFamily="34" charset="0"/>
                <a:cs typeface="Arial" pitchFamily="34" charset="0"/>
              </a:rPr>
              <a:t>For participating business – Any expenses beyond </a:t>
            </a:r>
            <a:r>
              <a:rPr lang="en-IN" sz="1200" dirty="0" err="1" smtClean="0">
                <a:latin typeface="Arial" pitchFamily="34" charset="0"/>
                <a:cs typeface="Arial" pitchFamily="34" charset="0"/>
              </a:rPr>
              <a:t>EoM</a:t>
            </a:r>
            <a:r>
              <a:rPr lang="en-IN" sz="1200" dirty="0" smtClean="0">
                <a:latin typeface="Arial" pitchFamily="34" charset="0"/>
                <a:cs typeface="Arial" pitchFamily="34" charset="0"/>
              </a:rPr>
              <a:t> limit will have to be charged to Shareholders rather then being debited to asset share (90:10 share between Policyholder and Shareholder)</a:t>
            </a:r>
          </a:p>
          <a:p>
            <a:pPr marL="177800" indent="-177800" algn="just">
              <a:spcBef>
                <a:spcPts val="600"/>
              </a:spcBef>
              <a:spcAft>
                <a:spcPts val="600"/>
              </a:spcAft>
              <a:buFont typeface="Wingdings" pitchFamily="2" charset="2"/>
              <a:buChar char="§"/>
            </a:pPr>
            <a:r>
              <a:rPr lang="en-IN" sz="1200" dirty="0" smtClean="0">
                <a:latin typeface="Arial" pitchFamily="34" charset="0"/>
                <a:cs typeface="Arial" pitchFamily="34" charset="0"/>
              </a:rPr>
              <a:t>Proportion of sales through pure risk products  might increase on account of higher expense limits</a:t>
            </a:r>
          </a:p>
          <a:p>
            <a:pPr marL="177800" indent="-177800" algn="just">
              <a:spcBef>
                <a:spcPts val="600"/>
              </a:spcBef>
              <a:spcAft>
                <a:spcPts val="600"/>
              </a:spcAft>
              <a:buFont typeface="Wingdings" pitchFamily="2" charset="2"/>
              <a:buChar char="§"/>
            </a:pPr>
            <a:r>
              <a:rPr lang="en-US" sz="1200" dirty="0" smtClean="0">
                <a:latin typeface="Arial" pitchFamily="34" charset="0"/>
                <a:cs typeface="Arial" pitchFamily="34" charset="0"/>
              </a:rPr>
              <a:t>Expense limits for pension and annuity business continues to be low - Segment wise compliance means that doing this business has become even tougher</a:t>
            </a:r>
            <a:endParaRPr lang="en-IN" sz="1200" dirty="0" smtClean="0">
              <a:latin typeface="Arial" pitchFamily="34" charset="0"/>
              <a:cs typeface="Arial" pitchFamily="34" charset="0"/>
            </a:endParaRPr>
          </a:p>
        </p:txBody>
      </p:sp>
      <p:sp>
        <p:nvSpPr>
          <p:cNvPr id="11" name="TextBox 10"/>
          <p:cNvSpPr txBox="1"/>
          <p:nvPr/>
        </p:nvSpPr>
        <p:spPr>
          <a:xfrm>
            <a:off x="180000" y="1828800"/>
            <a:ext cx="1344000" cy="1151791"/>
          </a:xfrm>
          <a:prstGeom prst="rect">
            <a:avLst/>
          </a:prstGeom>
          <a:noFill/>
        </p:spPr>
        <p:txBody>
          <a:bodyPr wrap="square" lIns="73851" tIns="36926" rIns="73851" bIns="36926" rtlCol="0">
            <a:spAutoFit/>
          </a:bodyPr>
          <a:lstStyle/>
          <a:p>
            <a:pPr lvl="0"/>
            <a:r>
              <a:rPr lang="en-IN" sz="1400" b="1" dirty="0" smtClean="0">
                <a:latin typeface="Arial" pitchFamily="34" charset="0"/>
                <a:cs typeface="Arial" pitchFamily="34" charset="0"/>
              </a:rPr>
              <a:t>Impact on products being offered by Life Insurers</a:t>
            </a:r>
            <a:endParaRPr lang="en-US" sz="1400" b="1" dirty="0">
              <a:latin typeface="Arial" pitchFamily="34" charset="0"/>
              <a:cs typeface="Arial" pitchFamily="34" charset="0"/>
            </a:endParaRPr>
          </a:p>
        </p:txBody>
      </p:sp>
      <p:grpSp>
        <p:nvGrpSpPr>
          <p:cNvPr id="12" name="Group 11"/>
          <p:cNvGrpSpPr/>
          <p:nvPr/>
        </p:nvGrpSpPr>
        <p:grpSpPr>
          <a:xfrm>
            <a:off x="251520" y="4114800"/>
            <a:ext cx="8640960" cy="76200"/>
            <a:chOff x="251520" y="2277432"/>
            <a:chExt cx="8640960" cy="76200"/>
          </a:xfrm>
        </p:grpSpPr>
        <p:cxnSp>
          <p:nvCxnSpPr>
            <p:cNvPr id="13" name="Straight Connector 12"/>
            <p:cNvCxnSpPr/>
            <p:nvPr/>
          </p:nvCxnSpPr>
          <p:spPr bwMode="auto">
            <a:xfrm rot="10800000">
              <a:off x="252480" y="2285999"/>
              <a:ext cx="8640000" cy="0"/>
            </a:xfrm>
            <a:prstGeom prst="line">
              <a:avLst/>
            </a:prstGeom>
            <a:noFill/>
            <a:ln w="6350" cap="flat" cmpd="sng" algn="ctr">
              <a:solidFill>
                <a:srgbClr val="F1992D"/>
              </a:solidFill>
              <a:prstDash val="solid"/>
              <a:round/>
              <a:headEnd type="none" w="med" len="med"/>
              <a:tailEnd type="none" w="med" len="med"/>
            </a:ln>
            <a:effectLst/>
          </p:spPr>
        </p:cxnSp>
        <p:sp>
          <p:nvSpPr>
            <p:cNvPr id="14" name="Parallelogram 13"/>
            <p:cNvSpPr/>
            <p:nvPr/>
          </p:nvSpPr>
          <p:spPr bwMode="auto">
            <a:xfrm flipH="1">
              <a:off x="251520" y="2277432"/>
              <a:ext cx="360000" cy="76200"/>
            </a:xfrm>
            <a:prstGeom prst="parallelogram">
              <a:avLst/>
            </a:prstGeom>
            <a:solidFill>
              <a:srgbClr val="F1992D"/>
            </a:solidFill>
            <a:ln w="63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smtClean="0">
                <a:ln>
                  <a:noFill/>
                </a:ln>
                <a:solidFill>
                  <a:schemeClr val="bg1"/>
                </a:solidFill>
                <a:effectLst/>
                <a:latin typeface="+mj-lt"/>
              </a:endParaRPr>
            </a:p>
          </p:txBody>
        </p:sp>
      </p:grpSp>
      <p:cxnSp>
        <p:nvCxnSpPr>
          <p:cNvPr id="15" name="Straight Connector 14"/>
          <p:cNvCxnSpPr/>
          <p:nvPr/>
        </p:nvCxnSpPr>
        <p:spPr bwMode="auto">
          <a:xfrm rot="10800000">
            <a:off x="252480" y="6264127"/>
            <a:ext cx="8640000" cy="0"/>
          </a:xfrm>
          <a:prstGeom prst="line">
            <a:avLst/>
          </a:prstGeom>
          <a:noFill/>
          <a:ln w="6350" cap="flat" cmpd="sng" algn="ctr">
            <a:solidFill>
              <a:srgbClr val="F1992D"/>
            </a:solidFill>
            <a:prstDash val="solid"/>
            <a:round/>
            <a:headEnd type="none" w="med" len="med"/>
            <a:tailEnd type="none" w="med" len="med"/>
          </a:ln>
          <a:effectLst/>
        </p:spPr>
      </p:cxnSp>
      <p:sp>
        <p:nvSpPr>
          <p:cNvPr id="16" name="Parallelogram 15"/>
          <p:cNvSpPr/>
          <p:nvPr/>
        </p:nvSpPr>
        <p:spPr bwMode="auto">
          <a:xfrm flipH="1">
            <a:off x="251520" y="6248400"/>
            <a:ext cx="360000" cy="76200"/>
          </a:xfrm>
          <a:prstGeom prst="parallelogram">
            <a:avLst/>
          </a:prstGeom>
          <a:solidFill>
            <a:srgbClr val="F1992D"/>
          </a:solidFill>
          <a:ln w="63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smtClean="0">
              <a:ln>
                <a:noFill/>
              </a:ln>
              <a:solidFill>
                <a:schemeClr val="bg1"/>
              </a:solidFill>
              <a:effectLst/>
              <a:latin typeface="+mj-lt"/>
            </a:endParaRPr>
          </a:p>
        </p:txBody>
      </p:sp>
      <p:sp>
        <p:nvSpPr>
          <p:cNvPr id="17" name="Round Same Side Corner Rectangle 16"/>
          <p:cNvSpPr/>
          <p:nvPr/>
        </p:nvSpPr>
        <p:spPr>
          <a:xfrm rot="10800000" flipH="1">
            <a:off x="1524000" y="1371600"/>
            <a:ext cx="76200" cy="2438400"/>
          </a:xfrm>
          <a:prstGeom prst="round2SameRect">
            <a:avLst>
              <a:gd name="adj1" fmla="val 50000"/>
              <a:gd name="adj2" fmla="val 50000"/>
            </a:avLst>
          </a:prstGeom>
          <a:solidFill>
            <a:srgbClr val="3891DE"/>
          </a:solidFill>
          <a:ln>
            <a:noFill/>
          </a:ln>
        </p:spPr>
        <p:style>
          <a:lnRef idx="2">
            <a:schemeClr val="accent1">
              <a:shade val="50000"/>
            </a:schemeClr>
          </a:lnRef>
          <a:fillRef idx="1">
            <a:schemeClr val="accent1"/>
          </a:fillRef>
          <a:effectRef idx="0">
            <a:schemeClr val="accent1"/>
          </a:effectRef>
          <a:fontRef idx="minor">
            <a:schemeClr val="lt1"/>
          </a:fontRef>
        </p:style>
        <p:txBody>
          <a:bodyPr lIns="164607" tIns="82304" rIns="164607" bIns="82304" rtlCol="0" anchor="ctr"/>
          <a:lstStyle/>
          <a:p>
            <a:pPr algn="ctr"/>
            <a:endParaRPr lang="bg-BG" sz="2107" dirty="0">
              <a:latin typeface="Calibri Light"/>
            </a:endParaRPr>
          </a:p>
        </p:txBody>
      </p:sp>
      <p:sp>
        <p:nvSpPr>
          <p:cNvPr id="18" name="Round Same Side Corner Rectangle 17"/>
          <p:cNvSpPr/>
          <p:nvPr/>
        </p:nvSpPr>
        <p:spPr>
          <a:xfrm rot="10800000" flipH="1">
            <a:off x="1517904" y="4343400"/>
            <a:ext cx="82296" cy="1752600"/>
          </a:xfrm>
          <a:prstGeom prst="round2SameRect">
            <a:avLst>
              <a:gd name="adj1" fmla="val 50000"/>
              <a:gd name="adj2" fmla="val 50000"/>
            </a:avLst>
          </a:prstGeom>
          <a:solidFill>
            <a:srgbClr val="EB403D"/>
          </a:solidFill>
          <a:ln>
            <a:noFill/>
          </a:ln>
        </p:spPr>
        <p:style>
          <a:lnRef idx="2">
            <a:schemeClr val="accent1">
              <a:shade val="50000"/>
            </a:schemeClr>
          </a:lnRef>
          <a:fillRef idx="1">
            <a:schemeClr val="accent1"/>
          </a:fillRef>
          <a:effectRef idx="0">
            <a:schemeClr val="accent1"/>
          </a:effectRef>
          <a:fontRef idx="minor">
            <a:schemeClr val="lt1"/>
          </a:fontRef>
        </p:style>
        <p:txBody>
          <a:bodyPr lIns="164607" tIns="82304" rIns="164607" bIns="82304" rtlCol="0" anchor="ctr"/>
          <a:lstStyle/>
          <a:p>
            <a:pPr algn="ctr"/>
            <a:endParaRPr lang="bg-BG" sz="2107" dirty="0">
              <a:latin typeface="Calibri Light"/>
            </a:endParaRPr>
          </a:p>
        </p:txBody>
      </p:sp>
      <p:sp>
        <p:nvSpPr>
          <p:cNvPr id="19" name="TextBox 18"/>
          <p:cNvSpPr txBox="1"/>
          <p:nvPr/>
        </p:nvSpPr>
        <p:spPr>
          <a:xfrm>
            <a:off x="228600" y="4778652"/>
            <a:ext cx="1344000" cy="936348"/>
          </a:xfrm>
          <a:prstGeom prst="rect">
            <a:avLst/>
          </a:prstGeom>
          <a:noFill/>
        </p:spPr>
        <p:txBody>
          <a:bodyPr wrap="square" lIns="73851" tIns="36926" rIns="73851" bIns="36926" rtlCol="0">
            <a:spAutoFit/>
          </a:bodyPr>
          <a:lstStyle/>
          <a:p>
            <a:pPr lvl="0"/>
            <a:r>
              <a:rPr lang="en-IN" sz="1400" b="1" dirty="0" smtClean="0">
                <a:latin typeface="Arial" pitchFamily="34" charset="0"/>
                <a:cs typeface="Arial" pitchFamily="34" charset="0"/>
              </a:rPr>
              <a:t>Impact on Shareholders’ profits / overruns</a:t>
            </a:r>
            <a:endParaRPr lang="en-US" sz="1400" b="1" dirty="0">
              <a:latin typeface="Arial" pitchFamily="34" charset="0"/>
              <a:cs typeface="Arial" pitchFamily="34" charset="0"/>
            </a:endParaRPr>
          </a:p>
        </p:txBody>
      </p:sp>
      <p:sp>
        <p:nvSpPr>
          <p:cNvPr id="20" name="TextBox 19"/>
          <p:cNvSpPr txBox="1"/>
          <p:nvPr/>
        </p:nvSpPr>
        <p:spPr>
          <a:xfrm>
            <a:off x="1676400" y="4546278"/>
            <a:ext cx="7391400" cy="1397322"/>
          </a:xfrm>
          <a:prstGeom prst="rect">
            <a:avLst/>
          </a:prstGeom>
          <a:noFill/>
        </p:spPr>
        <p:txBody>
          <a:bodyPr wrap="square" lIns="164607" tIns="82304" rIns="164607" bIns="82304" rtlCol="0">
            <a:spAutoFit/>
          </a:bodyPr>
          <a:lstStyle/>
          <a:p>
            <a:pPr marL="177800" indent="-177800" algn="just">
              <a:spcBef>
                <a:spcPts val="600"/>
              </a:spcBef>
              <a:spcAft>
                <a:spcPts val="600"/>
              </a:spcAft>
              <a:buFont typeface="Wingdings" pitchFamily="2" charset="2"/>
              <a:buChar char="§"/>
            </a:pPr>
            <a:r>
              <a:rPr lang="en-IN" sz="1200" dirty="0" smtClean="0">
                <a:latin typeface="Arial" pitchFamily="34" charset="0"/>
                <a:cs typeface="Arial" pitchFamily="34" charset="0"/>
              </a:rPr>
              <a:t>The current top insurers are likely to be compatible with the </a:t>
            </a:r>
            <a:r>
              <a:rPr lang="en-IN" sz="1200" dirty="0" err="1" smtClean="0">
                <a:latin typeface="Arial" pitchFamily="34" charset="0"/>
                <a:cs typeface="Arial" pitchFamily="34" charset="0"/>
              </a:rPr>
              <a:t>EoM</a:t>
            </a:r>
            <a:r>
              <a:rPr lang="en-IN" sz="1200" dirty="0" smtClean="0">
                <a:latin typeface="Arial" pitchFamily="34" charset="0"/>
                <a:cs typeface="Arial" pitchFamily="34" charset="0"/>
              </a:rPr>
              <a:t> limits both on an aggregate basis and on a line of business/segment basis resulting in no or minimal impact on Shareholders’ profits</a:t>
            </a:r>
          </a:p>
          <a:p>
            <a:pPr marL="177800" indent="-177800" algn="just">
              <a:spcBef>
                <a:spcPts val="600"/>
              </a:spcBef>
              <a:spcAft>
                <a:spcPts val="600"/>
              </a:spcAft>
              <a:buFont typeface="Wingdings" pitchFamily="2" charset="2"/>
              <a:buChar char="§"/>
            </a:pPr>
            <a:r>
              <a:rPr lang="en-IN" sz="1200" dirty="0" smtClean="0">
                <a:latin typeface="Arial" pitchFamily="34" charset="0"/>
                <a:cs typeface="Arial" pitchFamily="34" charset="0"/>
              </a:rPr>
              <a:t>The next tier of insurers, especially those selling a greater proportion of single premium or other fund based group products could fall foul</a:t>
            </a:r>
          </a:p>
          <a:p>
            <a:pPr marL="177800" indent="-177800" algn="just">
              <a:spcBef>
                <a:spcPts val="600"/>
              </a:spcBef>
              <a:spcAft>
                <a:spcPts val="600"/>
              </a:spcAft>
              <a:buFont typeface="Wingdings" pitchFamily="2" charset="2"/>
              <a:buChar char="§"/>
            </a:pPr>
            <a:r>
              <a:rPr lang="en-IN" sz="1200" dirty="0" smtClean="0">
                <a:latin typeface="Arial" pitchFamily="34" charset="0"/>
                <a:cs typeface="Arial" pitchFamily="34" charset="0"/>
              </a:rPr>
              <a:t>Small players with no </a:t>
            </a:r>
            <a:r>
              <a:rPr lang="en-IN" sz="1200" dirty="0" err="1" smtClean="0">
                <a:latin typeface="Arial" pitchFamily="34" charset="0"/>
                <a:cs typeface="Arial" pitchFamily="34" charset="0"/>
              </a:rPr>
              <a:t>bancassurance</a:t>
            </a:r>
            <a:r>
              <a:rPr lang="en-IN" sz="1200" dirty="0" smtClean="0">
                <a:latin typeface="Arial" pitchFamily="34" charset="0"/>
                <a:cs typeface="Arial" pitchFamily="34" charset="0"/>
              </a:rPr>
              <a:t> tie-ups are likely to suffer even more</a:t>
            </a:r>
          </a:p>
        </p:txBody>
      </p:sp>
      <p:sp>
        <p:nvSpPr>
          <p:cNvPr id="21" name="Isosceles Triangle 20">
            <a:hlinkClick r:id="rId2" action="ppaction://hlinksldjump"/>
          </p:cNvPr>
          <p:cNvSpPr/>
          <p:nvPr/>
        </p:nvSpPr>
        <p:spPr>
          <a:xfrm rot="5400000">
            <a:off x="8756176" y="4856328"/>
            <a:ext cx="166048"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Isosceles Triangle 21">
            <a:hlinkClick r:id="rId3" action="ppaction://hlinksldjump"/>
          </p:cNvPr>
          <p:cNvSpPr/>
          <p:nvPr/>
        </p:nvSpPr>
        <p:spPr>
          <a:xfrm rot="5400000">
            <a:off x="8742528" y="3650776"/>
            <a:ext cx="166048"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22</a:t>
            </a:fld>
            <a:endParaRPr lang="en-US" dirty="0"/>
          </a:p>
        </p:txBody>
      </p:sp>
      <p:sp>
        <p:nvSpPr>
          <p:cNvPr id="7" name="Text Placeholder 1"/>
          <p:cNvSpPr txBox="1">
            <a:spLocks/>
          </p:cNvSpPr>
          <p:nvPr/>
        </p:nvSpPr>
        <p:spPr>
          <a:xfrm>
            <a:off x="304800" y="3048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3200" b="1" i="0" u="none" strike="noStrike" kern="1200" cap="none" spc="0" normalizeH="0" baseline="0" noProof="0" dirty="0">
              <a:ln>
                <a:noFill/>
              </a:ln>
              <a:solidFill>
                <a:schemeClr val="tx2"/>
              </a:solidFill>
              <a:effectLst/>
              <a:uLnTx/>
              <a:uFillTx/>
              <a:latin typeface="Garamond" pitchFamily="18" charset="0"/>
            </a:endParaRPr>
          </a:p>
        </p:txBody>
      </p:sp>
      <p:sp>
        <p:nvSpPr>
          <p:cNvPr id="10" name="Text Placeholder 1"/>
          <p:cNvSpPr txBox="1">
            <a:spLocks/>
          </p:cNvSpPr>
          <p:nvPr/>
        </p:nvSpPr>
        <p:spPr>
          <a:xfrm>
            <a:off x="228600" y="533400"/>
            <a:ext cx="7543800" cy="609600"/>
          </a:xfrm>
          <a:prstGeom prst="rect">
            <a:avLst/>
          </a:prstGeom>
        </p:spPr>
        <p:txBody>
          <a:bodyPr/>
          <a:lstStyle/>
          <a:p>
            <a:pPr eaLnBrk="0" fontAlgn="base" hangingPunct="0">
              <a:spcBef>
                <a:spcPct val="20000"/>
              </a:spcBef>
              <a:spcAft>
                <a:spcPct val="0"/>
              </a:spcAft>
              <a:defRPr/>
            </a:pPr>
            <a:r>
              <a:rPr lang="en-US" sz="2400" b="1" dirty="0" smtClean="0">
                <a:solidFill>
                  <a:schemeClr val="tx2"/>
                </a:solidFill>
                <a:latin typeface="Arial" pitchFamily="34" charset="0"/>
                <a:cs typeface="Arial" pitchFamily="34" charset="0"/>
              </a:rPr>
              <a:t>Key </a:t>
            </a:r>
            <a:r>
              <a:rPr lang="en-US" sz="2400" b="1" dirty="0">
                <a:solidFill>
                  <a:schemeClr val="tx2"/>
                </a:solidFill>
                <a:latin typeface="Arial" pitchFamily="34" charset="0"/>
                <a:cs typeface="Arial" pitchFamily="34" charset="0"/>
              </a:rPr>
              <a:t>Impacts on the </a:t>
            </a:r>
            <a:r>
              <a:rPr lang="en-US" sz="2400" b="1" dirty="0" smtClean="0">
                <a:solidFill>
                  <a:schemeClr val="tx2"/>
                </a:solidFill>
                <a:latin typeface="Arial" pitchFamily="34" charset="0"/>
                <a:cs typeface="Arial" pitchFamily="34" charset="0"/>
              </a:rPr>
              <a:t>Industry</a:t>
            </a:r>
            <a:endParaRPr lang="en-US" sz="2400" b="1" dirty="0">
              <a:solidFill>
                <a:schemeClr val="tx2"/>
              </a:solidFill>
              <a:latin typeface="Garamond" pitchFamily="18" charset="0"/>
            </a:endParaRPr>
          </a:p>
        </p:txBody>
      </p:sp>
      <p:sp>
        <p:nvSpPr>
          <p:cNvPr id="9" name="TextBox 8"/>
          <p:cNvSpPr txBox="1"/>
          <p:nvPr/>
        </p:nvSpPr>
        <p:spPr>
          <a:xfrm>
            <a:off x="1676400" y="1541494"/>
            <a:ext cx="7391400" cy="1735876"/>
          </a:xfrm>
          <a:prstGeom prst="rect">
            <a:avLst/>
          </a:prstGeom>
          <a:noFill/>
        </p:spPr>
        <p:txBody>
          <a:bodyPr wrap="square" lIns="164607" tIns="82304" rIns="164607" bIns="82304" rtlCol="0">
            <a:spAutoFit/>
          </a:bodyPr>
          <a:lstStyle/>
          <a:p>
            <a:pPr marL="177800" indent="-177800" algn="just">
              <a:spcBef>
                <a:spcPts val="600"/>
              </a:spcBef>
              <a:spcAft>
                <a:spcPts val="600"/>
              </a:spcAft>
              <a:buFont typeface="Wingdings" pitchFamily="2" charset="2"/>
              <a:buChar char="§"/>
            </a:pPr>
            <a:r>
              <a:rPr lang="en-IN" sz="1200" dirty="0" smtClean="0">
                <a:latin typeface="Arial" pitchFamily="34" charset="0"/>
                <a:cs typeface="Arial" pitchFamily="34" charset="0"/>
              </a:rPr>
              <a:t>Significant Agency dependent insurers will go aggressive on acquiring new </a:t>
            </a:r>
            <a:r>
              <a:rPr lang="en-IN" sz="1200" dirty="0" err="1" smtClean="0">
                <a:latin typeface="Arial" pitchFamily="34" charset="0"/>
                <a:cs typeface="Arial" pitchFamily="34" charset="0"/>
              </a:rPr>
              <a:t>bancassurance</a:t>
            </a:r>
            <a:r>
              <a:rPr lang="en-IN" sz="1200" dirty="0" smtClean="0">
                <a:latin typeface="Arial" pitchFamily="34" charset="0"/>
                <a:cs typeface="Arial" pitchFamily="34" charset="0"/>
              </a:rPr>
              <a:t> tie-up to manage the overall compliance; may lead to increase in overall acquisition cost</a:t>
            </a:r>
          </a:p>
          <a:p>
            <a:pPr marL="177800" indent="-177800" algn="just">
              <a:spcBef>
                <a:spcPts val="600"/>
              </a:spcBef>
              <a:spcAft>
                <a:spcPts val="600"/>
              </a:spcAft>
              <a:buFont typeface="Wingdings" pitchFamily="2" charset="2"/>
              <a:buChar char="§"/>
            </a:pPr>
            <a:r>
              <a:rPr lang="en-IN" sz="1200" dirty="0" smtClean="0">
                <a:latin typeface="Arial" pitchFamily="34" charset="0"/>
                <a:cs typeface="Arial" pitchFamily="34" charset="0"/>
              </a:rPr>
              <a:t>Commission structure for distributor may undergo change to keep a check on overall acquisition cost</a:t>
            </a:r>
          </a:p>
          <a:p>
            <a:pPr marL="177800" indent="-177800" algn="just">
              <a:spcBef>
                <a:spcPts val="600"/>
              </a:spcBef>
              <a:spcAft>
                <a:spcPts val="600"/>
              </a:spcAft>
              <a:buFont typeface="Wingdings" pitchFamily="2" charset="2"/>
              <a:buChar char="§"/>
            </a:pPr>
            <a:r>
              <a:rPr lang="en-US" sz="1200" dirty="0" smtClean="0">
                <a:latin typeface="Arial" pitchFamily="34" charset="0"/>
                <a:cs typeface="Arial" pitchFamily="34" charset="0"/>
              </a:rPr>
              <a:t>In short term, the proportion of business through cost heavy Agency or other channels might reduce leading to further increase in dependence on </a:t>
            </a:r>
            <a:r>
              <a:rPr lang="en-US" sz="1200" dirty="0" err="1" smtClean="0">
                <a:latin typeface="Arial" pitchFamily="34" charset="0"/>
                <a:cs typeface="Arial" pitchFamily="34" charset="0"/>
              </a:rPr>
              <a:t>bancassurance</a:t>
            </a:r>
            <a:r>
              <a:rPr lang="en-US" sz="1200" dirty="0" smtClean="0">
                <a:latin typeface="Arial" pitchFamily="34" charset="0"/>
                <a:cs typeface="Arial" pitchFamily="34" charset="0"/>
              </a:rPr>
              <a:t> as a distribution channel</a:t>
            </a:r>
          </a:p>
          <a:p>
            <a:pPr marL="177800" indent="-177800" algn="just">
              <a:spcBef>
                <a:spcPts val="600"/>
              </a:spcBef>
              <a:spcAft>
                <a:spcPts val="600"/>
              </a:spcAft>
              <a:buFont typeface="Wingdings" pitchFamily="2" charset="2"/>
              <a:buChar char="§"/>
            </a:pPr>
            <a:r>
              <a:rPr lang="en-US" sz="1200" dirty="0" smtClean="0">
                <a:latin typeface="Arial" pitchFamily="34" charset="0"/>
                <a:cs typeface="Arial" pitchFamily="34" charset="0"/>
              </a:rPr>
              <a:t>Focus on growth and development of cost effective channels like Online channel is likely to increase</a:t>
            </a:r>
            <a:endParaRPr lang="en-IN" sz="1200" dirty="0" smtClean="0">
              <a:latin typeface="Arial" pitchFamily="34" charset="0"/>
              <a:cs typeface="Arial" pitchFamily="34" charset="0"/>
            </a:endParaRPr>
          </a:p>
        </p:txBody>
      </p:sp>
      <p:sp>
        <p:nvSpPr>
          <p:cNvPr id="11" name="TextBox 10"/>
          <p:cNvSpPr txBox="1"/>
          <p:nvPr/>
        </p:nvSpPr>
        <p:spPr>
          <a:xfrm>
            <a:off x="180000" y="1828800"/>
            <a:ext cx="1344000" cy="720904"/>
          </a:xfrm>
          <a:prstGeom prst="rect">
            <a:avLst/>
          </a:prstGeom>
          <a:noFill/>
        </p:spPr>
        <p:txBody>
          <a:bodyPr wrap="square" lIns="73851" tIns="36926" rIns="73851" bIns="36926" rtlCol="0">
            <a:spAutoFit/>
          </a:bodyPr>
          <a:lstStyle/>
          <a:p>
            <a:pPr lvl="0"/>
            <a:r>
              <a:rPr lang="en-IN" sz="1400" b="1" dirty="0" smtClean="0">
                <a:latin typeface="Arial" pitchFamily="34" charset="0"/>
                <a:cs typeface="Arial" pitchFamily="34" charset="0"/>
              </a:rPr>
              <a:t>Impact on Distribution Channels</a:t>
            </a:r>
            <a:endParaRPr lang="en-US" sz="1400" b="1" dirty="0">
              <a:latin typeface="Arial" pitchFamily="34" charset="0"/>
              <a:cs typeface="Arial" pitchFamily="34" charset="0"/>
            </a:endParaRPr>
          </a:p>
        </p:txBody>
      </p:sp>
      <p:grpSp>
        <p:nvGrpSpPr>
          <p:cNvPr id="2" name="Group 11"/>
          <p:cNvGrpSpPr/>
          <p:nvPr/>
        </p:nvGrpSpPr>
        <p:grpSpPr>
          <a:xfrm>
            <a:off x="251520" y="3657600"/>
            <a:ext cx="8640960" cy="76200"/>
            <a:chOff x="251520" y="2277432"/>
            <a:chExt cx="8640960" cy="76200"/>
          </a:xfrm>
        </p:grpSpPr>
        <p:cxnSp>
          <p:nvCxnSpPr>
            <p:cNvPr id="13" name="Straight Connector 12"/>
            <p:cNvCxnSpPr/>
            <p:nvPr/>
          </p:nvCxnSpPr>
          <p:spPr bwMode="auto">
            <a:xfrm rot="10800000">
              <a:off x="252480" y="2285999"/>
              <a:ext cx="8640000" cy="0"/>
            </a:xfrm>
            <a:prstGeom prst="line">
              <a:avLst/>
            </a:prstGeom>
            <a:noFill/>
            <a:ln w="6350" cap="flat" cmpd="sng" algn="ctr">
              <a:solidFill>
                <a:srgbClr val="F1992D"/>
              </a:solidFill>
              <a:prstDash val="solid"/>
              <a:round/>
              <a:headEnd type="none" w="med" len="med"/>
              <a:tailEnd type="none" w="med" len="med"/>
            </a:ln>
            <a:effectLst/>
          </p:spPr>
        </p:cxnSp>
        <p:sp>
          <p:nvSpPr>
            <p:cNvPr id="14" name="Parallelogram 13"/>
            <p:cNvSpPr/>
            <p:nvPr/>
          </p:nvSpPr>
          <p:spPr bwMode="auto">
            <a:xfrm flipH="1">
              <a:off x="251520" y="2277432"/>
              <a:ext cx="360000" cy="76200"/>
            </a:xfrm>
            <a:prstGeom prst="parallelogram">
              <a:avLst/>
            </a:prstGeom>
            <a:solidFill>
              <a:srgbClr val="F1992D"/>
            </a:solidFill>
            <a:ln w="63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smtClean="0">
                <a:ln>
                  <a:noFill/>
                </a:ln>
                <a:solidFill>
                  <a:schemeClr val="bg1"/>
                </a:solidFill>
                <a:effectLst/>
                <a:latin typeface="+mj-lt"/>
              </a:endParaRPr>
            </a:p>
          </p:txBody>
        </p:sp>
      </p:grpSp>
      <p:cxnSp>
        <p:nvCxnSpPr>
          <p:cNvPr id="15" name="Straight Connector 14"/>
          <p:cNvCxnSpPr/>
          <p:nvPr/>
        </p:nvCxnSpPr>
        <p:spPr bwMode="auto">
          <a:xfrm rot="10800000">
            <a:off x="252480" y="6264127"/>
            <a:ext cx="8640000" cy="0"/>
          </a:xfrm>
          <a:prstGeom prst="line">
            <a:avLst/>
          </a:prstGeom>
          <a:noFill/>
          <a:ln w="6350" cap="flat" cmpd="sng" algn="ctr">
            <a:solidFill>
              <a:srgbClr val="F1992D"/>
            </a:solidFill>
            <a:prstDash val="solid"/>
            <a:round/>
            <a:headEnd type="none" w="med" len="med"/>
            <a:tailEnd type="none" w="med" len="med"/>
          </a:ln>
          <a:effectLst/>
        </p:spPr>
      </p:cxnSp>
      <p:sp>
        <p:nvSpPr>
          <p:cNvPr id="16" name="Parallelogram 15"/>
          <p:cNvSpPr/>
          <p:nvPr/>
        </p:nvSpPr>
        <p:spPr bwMode="auto">
          <a:xfrm flipH="1">
            <a:off x="251520" y="6248400"/>
            <a:ext cx="360000" cy="76200"/>
          </a:xfrm>
          <a:prstGeom prst="parallelogram">
            <a:avLst/>
          </a:prstGeom>
          <a:solidFill>
            <a:srgbClr val="F1992D"/>
          </a:solidFill>
          <a:ln w="63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smtClean="0">
              <a:ln>
                <a:noFill/>
              </a:ln>
              <a:solidFill>
                <a:schemeClr val="bg1"/>
              </a:solidFill>
              <a:effectLst/>
              <a:latin typeface="+mj-lt"/>
            </a:endParaRPr>
          </a:p>
        </p:txBody>
      </p:sp>
      <p:sp>
        <p:nvSpPr>
          <p:cNvPr id="17" name="Round Same Side Corner Rectangle 16"/>
          <p:cNvSpPr/>
          <p:nvPr/>
        </p:nvSpPr>
        <p:spPr>
          <a:xfrm rot="10800000" flipH="1">
            <a:off x="1517904" y="1371600"/>
            <a:ext cx="82296" cy="2057400"/>
          </a:xfrm>
          <a:prstGeom prst="round2SameRect">
            <a:avLst>
              <a:gd name="adj1" fmla="val 50000"/>
              <a:gd name="adj2" fmla="val 50000"/>
            </a:avLst>
          </a:prstGeom>
          <a:solidFill>
            <a:srgbClr val="3891DE"/>
          </a:solidFill>
          <a:ln>
            <a:noFill/>
          </a:ln>
        </p:spPr>
        <p:style>
          <a:lnRef idx="2">
            <a:schemeClr val="accent1">
              <a:shade val="50000"/>
            </a:schemeClr>
          </a:lnRef>
          <a:fillRef idx="1">
            <a:schemeClr val="accent1"/>
          </a:fillRef>
          <a:effectRef idx="0">
            <a:schemeClr val="accent1"/>
          </a:effectRef>
          <a:fontRef idx="minor">
            <a:schemeClr val="lt1"/>
          </a:fontRef>
        </p:style>
        <p:txBody>
          <a:bodyPr lIns="164607" tIns="82304" rIns="164607" bIns="82304" rtlCol="0" anchor="ctr"/>
          <a:lstStyle/>
          <a:p>
            <a:pPr algn="ctr"/>
            <a:endParaRPr lang="bg-BG" sz="2107" dirty="0">
              <a:latin typeface="Calibri Light"/>
            </a:endParaRPr>
          </a:p>
        </p:txBody>
      </p:sp>
      <p:sp>
        <p:nvSpPr>
          <p:cNvPr id="18" name="Round Same Side Corner Rectangle 17"/>
          <p:cNvSpPr/>
          <p:nvPr/>
        </p:nvSpPr>
        <p:spPr>
          <a:xfrm rot="10800000" flipH="1">
            <a:off x="1517904" y="3886200"/>
            <a:ext cx="82296" cy="2133600"/>
          </a:xfrm>
          <a:prstGeom prst="round2SameRect">
            <a:avLst>
              <a:gd name="adj1" fmla="val 50000"/>
              <a:gd name="adj2" fmla="val 50000"/>
            </a:avLst>
          </a:prstGeom>
          <a:solidFill>
            <a:srgbClr val="EB403D"/>
          </a:solidFill>
          <a:ln>
            <a:noFill/>
          </a:ln>
        </p:spPr>
        <p:style>
          <a:lnRef idx="2">
            <a:schemeClr val="accent1">
              <a:shade val="50000"/>
            </a:schemeClr>
          </a:lnRef>
          <a:fillRef idx="1">
            <a:schemeClr val="accent1"/>
          </a:fillRef>
          <a:effectRef idx="0">
            <a:schemeClr val="accent1"/>
          </a:effectRef>
          <a:fontRef idx="minor">
            <a:schemeClr val="lt1"/>
          </a:fontRef>
        </p:style>
        <p:txBody>
          <a:bodyPr lIns="164607" tIns="82304" rIns="164607" bIns="82304" rtlCol="0" anchor="ctr"/>
          <a:lstStyle/>
          <a:p>
            <a:pPr algn="ctr"/>
            <a:endParaRPr lang="bg-BG" sz="2107" dirty="0">
              <a:latin typeface="Calibri Light"/>
            </a:endParaRPr>
          </a:p>
        </p:txBody>
      </p:sp>
      <p:sp>
        <p:nvSpPr>
          <p:cNvPr id="19" name="TextBox 18"/>
          <p:cNvSpPr txBox="1"/>
          <p:nvPr/>
        </p:nvSpPr>
        <p:spPr>
          <a:xfrm>
            <a:off x="228600" y="4419600"/>
            <a:ext cx="1344000" cy="505460"/>
          </a:xfrm>
          <a:prstGeom prst="rect">
            <a:avLst/>
          </a:prstGeom>
          <a:noFill/>
        </p:spPr>
        <p:txBody>
          <a:bodyPr wrap="square" lIns="73851" tIns="36926" rIns="73851" bIns="36926" rtlCol="0">
            <a:spAutoFit/>
          </a:bodyPr>
          <a:lstStyle/>
          <a:p>
            <a:pPr lvl="0"/>
            <a:r>
              <a:rPr lang="en-IN" sz="1400" b="1" dirty="0" smtClean="0">
                <a:latin typeface="Arial" pitchFamily="34" charset="0"/>
                <a:cs typeface="Arial" pitchFamily="34" charset="0"/>
              </a:rPr>
              <a:t>Overall impact</a:t>
            </a:r>
            <a:endParaRPr lang="en-US" sz="1400" b="1" dirty="0">
              <a:latin typeface="Arial" pitchFamily="34" charset="0"/>
              <a:cs typeface="Arial" pitchFamily="34" charset="0"/>
            </a:endParaRPr>
          </a:p>
        </p:txBody>
      </p:sp>
      <p:sp>
        <p:nvSpPr>
          <p:cNvPr id="20" name="TextBox 19"/>
          <p:cNvSpPr txBox="1"/>
          <p:nvPr/>
        </p:nvSpPr>
        <p:spPr>
          <a:xfrm>
            <a:off x="1676400" y="4114800"/>
            <a:ext cx="7391400" cy="1735876"/>
          </a:xfrm>
          <a:prstGeom prst="rect">
            <a:avLst/>
          </a:prstGeom>
          <a:noFill/>
        </p:spPr>
        <p:txBody>
          <a:bodyPr wrap="square" lIns="164607" tIns="82304" rIns="164607" bIns="82304" rtlCol="0">
            <a:spAutoFit/>
          </a:bodyPr>
          <a:lstStyle/>
          <a:p>
            <a:pPr marL="177800" indent="-177800" algn="just">
              <a:spcBef>
                <a:spcPts val="600"/>
              </a:spcBef>
              <a:spcAft>
                <a:spcPts val="600"/>
              </a:spcAft>
              <a:buFont typeface="Wingdings" pitchFamily="2" charset="2"/>
              <a:buChar char="§"/>
            </a:pPr>
            <a:r>
              <a:rPr lang="en-IN" sz="1200" dirty="0" smtClean="0">
                <a:latin typeface="Arial" pitchFamily="34" charset="0"/>
                <a:cs typeface="Arial" pitchFamily="34" charset="0"/>
              </a:rPr>
              <a:t>In the short term, </a:t>
            </a:r>
            <a:r>
              <a:rPr lang="en-IN" sz="1200" dirty="0" err="1" smtClean="0">
                <a:latin typeface="Arial" pitchFamily="34" charset="0"/>
                <a:cs typeface="Arial" pitchFamily="34" charset="0"/>
              </a:rPr>
              <a:t>EoM</a:t>
            </a:r>
            <a:r>
              <a:rPr lang="en-IN" sz="1200" dirty="0" smtClean="0">
                <a:latin typeface="Arial" pitchFamily="34" charset="0"/>
                <a:cs typeface="Arial" pitchFamily="34" charset="0"/>
              </a:rPr>
              <a:t> limits would make business tougher for smaller and high Agency dependent players</a:t>
            </a:r>
          </a:p>
          <a:p>
            <a:pPr marL="177800" indent="-177800" algn="just">
              <a:spcBef>
                <a:spcPts val="600"/>
              </a:spcBef>
              <a:spcAft>
                <a:spcPts val="600"/>
              </a:spcAft>
              <a:buFont typeface="Wingdings" pitchFamily="2" charset="2"/>
              <a:buChar char="§"/>
            </a:pPr>
            <a:r>
              <a:rPr lang="en-IN" sz="1200" dirty="0" smtClean="0">
                <a:latin typeface="Arial" pitchFamily="34" charset="0"/>
                <a:cs typeface="Arial" pitchFamily="34" charset="0"/>
              </a:rPr>
              <a:t>Focus on cost control will increase significantly</a:t>
            </a:r>
          </a:p>
          <a:p>
            <a:pPr marL="177800" indent="-177800" algn="just">
              <a:spcBef>
                <a:spcPts val="600"/>
              </a:spcBef>
              <a:spcAft>
                <a:spcPts val="600"/>
              </a:spcAft>
              <a:buFont typeface="Wingdings" pitchFamily="2" charset="2"/>
              <a:buChar char="§"/>
            </a:pPr>
            <a:r>
              <a:rPr lang="en-IN" sz="1200" dirty="0" smtClean="0">
                <a:latin typeface="Arial" pitchFamily="34" charset="0"/>
                <a:cs typeface="Arial" pitchFamily="34" charset="0"/>
              </a:rPr>
              <a:t>Focus on improving persistency will increase further to enhance the renewal premium income to subsidise higher acquisition expenses</a:t>
            </a:r>
          </a:p>
          <a:p>
            <a:pPr marL="177800" indent="-177800" algn="just">
              <a:spcBef>
                <a:spcPts val="600"/>
              </a:spcBef>
              <a:spcAft>
                <a:spcPts val="600"/>
              </a:spcAft>
              <a:buFont typeface="Wingdings" pitchFamily="2" charset="2"/>
              <a:buChar char="§"/>
            </a:pPr>
            <a:r>
              <a:rPr lang="en-US" sz="1200" dirty="0" smtClean="0">
                <a:latin typeface="Arial" pitchFamily="34" charset="0"/>
                <a:cs typeface="Arial" pitchFamily="34" charset="0"/>
              </a:rPr>
              <a:t>Lower expense loadings could enhance the returns to customers leading  to overall growth of industry</a:t>
            </a:r>
            <a:endParaRPr lang="en-IN"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23</a:t>
            </a:fld>
            <a:endParaRPr lang="en-US" dirty="0"/>
          </a:p>
        </p:txBody>
      </p:sp>
      <p:sp>
        <p:nvSpPr>
          <p:cNvPr id="8" name="Content Placeholder 2"/>
          <p:cNvSpPr>
            <a:spLocks noGrp="1"/>
          </p:cNvSpPr>
          <p:nvPr/>
        </p:nvSpPr>
        <p:spPr bwMode="auto">
          <a:xfrm>
            <a:off x="304800" y="1295400"/>
            <a:ext cx="8153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200">
                <a:solidFill>
                  <a:schemeClr val="tx1"/>
                </a:solidFill>
                <a:latin typeface="+mn-lt"/>
                <a:ea typeface="+mn-ea"/>
                <a:cs typeface="ＭＳ Ｐゴシック"/>
              </a:defRPr>
            </a:lvl2pPr>
            <a:lvl3pPr marL="1143000" indent="-228600" algn="l" rtl="0" eaLnBrk="0" fontAlgn="base" hangingPunct="0">
              <a:spcBef>
                <a:spcPct val="20000"/>
              </a:spcBef>
              <a:spcAft>
                <a:spcPct val="0"/>
              </a:spcAft>
              <a:buClr>
                <a:schemeClr val="tx2"/>
              </a:buClr>
              <a:buFont typeface="Wingdings" pitchFamily="2" charset="2"/>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lr>
                <a:schemeClr val="tx2"/>
              </a:buClr>
              <a:buFont typeface="Wingdings" pitchFamily="2" charset="2"/>
              <a:buChar char="§"/>
              <a:defRPr sz="1600">
                <a:solidFill>
                  <a:schemeClr val="tx1"/>
                </a:solidFill>
                <a:latin typeface="+mn-lt"/>
                <a:ea typeface="+mn-ea"/>
                <a:cs typeface="ＭＳ Ｐゴシック"/>
              </a:defRPr>
            </a:lvl4pPr>
            <a:lvl5pPr marL="2057400" indent="-228600" algn="l" rtl="0" eaLnBrk="0" fontAlgn="base" hangingPunct="0">
              <a:spcBef>
                <a:spcPct val="20000"/>
              </a:spcBef>
              <a:spcAft>
                <a:spcPct val="0"/>
              </a:spcAft>
              <a:buClr>
                <a:schemeClr val="tx2"/>
              </a:buClr>
              <a:buFont typeface="Wingdings" pitchFamily="2" charset="2"/>
              <a:buChar char="§"/>
              <a:defRPr sz="1400">
                <a:solidFill>
                  <a:schemeClr val="tx1"/>
                </a:solidFill>
                <a:latin typeface="+mn-lt"/>
                <a:ea typeface="+mn-ea"/>
                <a:cs typeface="ＭＳ Ｐゴシック"/>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pPr>
              <a:lnSpc>
                <a:spcPct val="150000"/>
              </a:lnSpc>
            </a:pPr>
            <a:r>
              <a:rPr lang="en-IN" sz="1600" dirty="0" smtClean="0">
                <a:solidFill>
                  <a:schemeClr val="bg1">
                    <a:lumMod val="85000"/>
                  </a:schemeClr>
                </a:solidFill>
                <a:latin typeface="Arial" pitchFamily="34" charset="0"/>
                <a:cs typeface="Arial" pitchFamily="34" charset="0"/>
              </a:rPr>
              <a:t>Background</a:t>
            </a:r>
          </a:p>
          <a:p>
            <a:pPr>
              <a:lnSpc>
                <a:spcPct val="150000"/>
              </a:lnSpc>
            </a:pPr>
            <a:r>
              <a:rPr lang="en-IN" sz="1600" dirty="0" smtClean="0">
                <a:solidFill>
                  <a:schemeClr val="bg1">
                    <a:lumMod val="85000"/>
                  </a:schemeClr>
                </a:solidFill>
                <a:latin typeface="Arial" pitchFamily="34" charset="0"/>
                <a:cs typeface="Arial" pitchFamily="34" charset="0"/>
              </a:rPr>
              <a:t>Regulations in detail</a:t>
            </a:r>
          </a:p>
          <a:p>
            <a:pPr>
              <a:lnSpc>
                <a:spcPct val="150000"/>
              </a:lnSpc>
            </a:pPr>
            <a:r>
              <a:rPr lang="en-IN" sz="1600" dirty="0" smtClean="0">
                <a:solidFill>
                  <a:schemeClr val="bg1">
                    <a:lumMod val="85000"/>
                  </a:schemeClr>
                </a:solidFill>
                <a:latin typeface="Arial" pitchFamily="34" charset="0"/>
                <a:cs typeface="Arial" pitchFamily="34" charset="0"/>
              </a:rPr>
              <a:t>Comparison with Rule 17 D</a:t>
            </a:r>
          </a:p>
          <a:p>
            <a:pPr>
              <a:lnSpc>
                <a:spcPct val="150000"/>
              </a:lnSpc>
            </a:pPr>
            <a:r>
              <a:rPr lang="en-IN" sz="1600" dirty="0" smtClean="0">
                <a:solidFill>
                  <a:schemeClr val="bg1">
                    <a:lumMod val="85000"/>
                  </a:schemeClr>
                </a:solidFill>
                <a:latin typeface="Arial" pitchFamily="34" charset="0"/>
                <a:cs typeface="Arial" pitchFamily="34" charset="0"/>
              </a:rPr>
              <a:t>Impact on the Life Insurance Industry</a:t>
            </a:r>
          </a:p>
          <a:p>
            <a:pPr>
              <a:lnSpc>
                <a:spcPct val="150000"/>
              </a:lnSpc>
            </a:pPr>
            <a:r>
              <a:rPr lang="en-IN" sz="1600" b="1" dirty="0" smtClean="0">
                <a:latin typeface="Arial" pitchFamily="34" charset="0"/>
                <a:cs typeface="Arial" pitchFamily="34" charset="0"/>
              </a:rPr>
              <a:t>Case Study – What is happening in other </a:t>
            </a:r>
            <a:r>
              <a:rPr lang="en-IN" sz="1600" b="1" dirty="0" smtClean="0">
                <a:latin typeface="Arial" pitchFamily="34" charset="0"/>
                <a:cs typeface="Arial" pitchFamily="34" charset="0"/>
              </a:rPr>
              <a:t>countries</a:t>
            </a:r>
            <a:r>
              <a:rPr lang="en-IN" sz="1600" b="1" dirty="0" smtClean="0">
                <a:latin typeface="Arial" pitchFamily="34" charset="0"/>
                <a:cs typeface="Arial" pitchFamily="34" charset="0"/>
              </a:rPr>
              <a:t>?</a:t>
            </a:r>
          </a:p>
        </p:txBody>
      </p:sp>
      <p:sp>
        <p:nvSpPr>
          <p:cNvPr id="9" name="Text Placeholder 1"/>
          <p:cNvSpPr txBox="1">
            <a:spLocks/>
          </p:cNvSpPr>
          <p:nvPr/>
        </p:nvSpPr>
        <p:spPr>
          <a:xfrm>
            <a:off x="304800" y="5334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sz="2400" b="1" dirty="0" smtClean="0">
                <a:solidFill>
                  <a:schemeClr val="tx2"/>
                </a:solidFill>
                <a:latin typeface="Arial" pitchFamily="34" charset="0"/>
                <a:cs typeface="Arial" pitchFamily="34" charset="0"/>
              </a:rPr>
              <a:t>Agenda</a:t>
            </a:r>
            <a:r>
              <a:rPr lang="en-US" sz="2400" b="1" dirty="0" smtClean="0">
                <a:solidFill>
                  <a:schemeClr val="tx2"/>
                </a:solidFill>
                <a:latin typeface="Garamond" pitchFamily="18" charset="0"/>
              </a:rPr>
              <a:t> </a:t>
            </a:r>
            <a:endParaRPr kumimoji="0" lang="en-US" sz="2400" b="1" i="0" u="none" strike="noStrike" kern="1200" cap="none" spc="0" normalizeH="0" baseline="0" noProof="0" dirty="0">
              <a:ln>
                <a:noFill/>
              </a:ln>
              <a:solidFill>
                <a:schemeClr val="tx2"/>
              </a:solidFill>
              <a:effectLst/>
              <a:uLnTx/>
              <a:uFillTx/>
              <a:latin typeface="Garamond"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24</a:t>
            </a:fld>
            <a:endParaRPr lang="en-US" dirty="0"/>
          </a:p>
        </p:txBody>
      </p:sp>
      <p:sp>
        <p:nvSpPr>
          <p:cNvPr id="7" name="Text Placeholder 1"/>
          <p:cNvSpPr txBox="1">
            <a:spLocks/>
          </p:cNvSpPr>
          <p:nvPr/>
        </p:nvSpPr>
        <p:spPr>
          <a:xfrm>
            <a:off x="304800" y="3048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3200" b="1" i="0" u="none" strike="noStrike" kern="1200" cap="none" spc="0" normalizeH="0" baseline="0" noProof="0" dirty="0">
              <a:ln>
                <a:noFill/>
              </a:ln>
              <a:solidFill>
                <a:schemeClr val="tx2"/>
              </a:solidFill>
              <a:effectLst/>
              <a:uLnTx/>
              <a:uFillTx/>
              <a:latin typeface="Garamond" pitchFamily="18" charset="0"/>
            </a:endParaRPr>
          </a:p>
        </p:txBody>
      </p:sp>
      <p:sp>
        <p:nvSpPr>
          <p:cNvPr id="8" name="Text Placeholder 1"/>
          <p:cNvSpPr txBox="1">
            <a:spLocks/>
          </p:cNvSpPr>
          <p:nvPr/>
        </p:nvSpPr>
        <p:spPr>
          <a:xfrm>
            <a:off x="304800" y="5334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sz="2400" b="1" dirty="0" smtClean="0">
                <a:solidFill>
                  <a:schemeClr val="tx2"/>
                </a:solidFill>
                <a:latin typeface="Arial" pitchFamily="34" charset="0"/>
                <a:cs typeface="Arial" pitchFamily="34" charset="0"/>
              </a:rPr>
              <a:t>Case Study - Singapore</a:t>
            </a:r>
            <a:r>
              <a:rPr lang="en-US" sz="2400" b="1" dirty="0" smtClean="0">
                <a:solidFill>
                  <a:schemeClr val="tx2"/>
                </a:solidFill>
                <a:latin typeface="Garamond" pitchFamily="18" charset="0"/>
              </a:rPr>
              <a:t> </a:t>
            </a:r>
            <a:endParaRPr kumimoji="0" lang="en-US" sz="2400" b="1" i="0" u="none" strike="noStrike" kern="1200" cap="none" spc="0" normalizeH="0" baseline="0" noProof="0" dirty="0">
              <a:ln>
                <a:noFill/>
              </a:ln>
              <a:solidFill>
                <a:schemeClr val="tx2"/>
              </a:solidFill>
              <a:effectLst/>
              <a:uLnTx/>
              <a:uFillTx/>
              <a:latin typeface="Garamond" pitchFamily="18" charset="0"/>
            </a:endParaRPr>
          </a:p>
        </p:txBody>
      </p:sp>
      <p:pic>
        <p:nvPicPr>
          <p:cNvPr id="2051" name="Picture 3" descr="D:\Personal\Study\IFS\FAIR.jpg"/>
          <p:cNvPicPr>
            <a:picLocks noChangeAspect="1" noChangeArrowheads="1"/>
          </p:cNvPicPr>
          <p:nvPr/>
        </p:nvPicPr>
        <p:blipFill>
          <a:blip r:embed="rId2"/>
          <a:srcRect/>
          <a:stretch>
            <a:fillRect/>
          </a:stretch>
        </p:blipFill>
        <p:spPr bwMode="auto">
          <a:xfrm>
            <a:off x="4876800" y="2057400"/>
            <a:ext cx="3962400" cy="3962400"/>
          </a:xfrm>
          <a:prstGeom prst="rect">
            <a:avLst/>
          </a:prstGeom>
          <a:noFill/>
        </p:spPr>
      </p:pic>
      <p:sp>
        <p:nvSpPr>
          <p:cNvPr id="11" name="TextBox 10"/>
          <p:cNvSpPr txBox="1"/>
          <p:nvPr/>
        </p:nvSpPr>
        <p:spPr>
          <a:xfrm>
            <a:off x="4724400" y="1597223"/>
            <a:ext cx="4191000" cy="307777"/>
          </a:xfrm>
          <a:prstGeom prst="rect">
            <a:avLst/>
          </a:prstGeom>
          <a:solidFill>
            <a:schemeClr val="accent1"/>
          </a:solidFill>
        </p:spPr>
        <p:txBody>
          <a:bodyPr wrap="square" rtlCol="0">
            <a:spAutoFit/>
          </a:bodyPr>
          <a:lstStyle/>
          <a:p>
            <a:r>
              <a:rPr lang="en-IN" sz="1400" b="1" dirty="0" smtClean="0">
                <a:solidFill>
                  <a:schemeClr val="bg1"/>
                </a:solidFill>
                <a:latin typeface="Arial" pitchFamily="34" charset="0"/>
                <a:cs typeface="Arial" pitchFamily="34" charset="0"/>
              </a:rPr>
              <a:t>The Financial Advisory Industry Review - FAIR</a:t>
            </a:r>
            <a:endParaRPr lang="en-IN" sz="1400" b="1" dirty="0">
              <a:solidFill>
                <a:schemeClr val="bg1"/>
              </a:solidFill>
              <a:latin typeface="Arial" pitchFamily="34" charset="0"/>
              <a:cs typeface="Arial" pitchFamily="34" charset="0"/>
            </a:endParaRPr>
          </a:p>
        </p:txBody>
      </p:sp>
      <p:sp>
        <p:nvSpPr>
          <p:cNvPr id="12" name="Rounded Rectangular Callout 11"/>
          <p:cNvSpPr/>
          <p:nvPr/>
        </p:nvSpPr>
        <p:spPr>
          <a:xfrm>
            <a:off x="304800" y="1447800"/>
            <a:ext cx="4038600" cy="4572000"/>
          </a:xfrm>
          <a:prstGeom prst="wedgeRoundRectCallout">
            <a:avLst>
              <a:gd name="adj1" fmla="val 75251"/>
              <a:gd name="adj2" fmla="val -2347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7800" indent="-177800">
              <a:spcBef>
                <a:spcPts val="1200"/>
              </a:spcBef>
              <a:spcAft>
                <a:spcPts val="1200"/>
              </a:spcAft>
              <a:buFont typeface="Arial" pitchFamily="34" charset="0"/>
              <a:buChar char="•"/>
            </a:pPr>
            <a:r>
              <a:rPr lang="en-US" sz="1400" dirty="0" smtClean="0">
                <a:solidFill>
                  <a:schemeClr val="tx1"/>
                </a:solidFill>
                <a:latin typeface="Arial" pitchFamily="34" charset="0"/>
                <a:cs typeface="Arial" pitchFamily="34" charset="0"/>
              </a:rPr>
              <a:t>Capping first year commission</a:t>
            </a:r>
          </a:p>
          <a:p>
            <a:pPr marL="177800" indent="-177800">
              <a:spcBef>
                <a:spcPts val="1200"/>
              </a:spcBef>
              <a:spcAft>
                <a:spcPts val="1200"/>
              </a:spcAft>
              <a:buFont typeface="Arial" pitchFamily="34" charset="0"/>
              <a:buChar char="•"/>
            </a:pPr>
            <a:r>
              <a:rPr lang="en-US" sz="1400" dirty="0" smtClean="0">
                <a:solidFill>
                  <a:schemeClr val="tx1"/>
                </a:solidFill>
                <a:latin typeface="Arial" pitchFamily="34" charset="0"/>
                <a:cs typeface="Arial" pitchFamily="34" charset="0"/>
              </a:rPr>
              <a:t>Re-distributing payouts over reasonable premium payment terms</a:t>
            </a:r>
          </a:p>
          <a:p>
            <a:pPr marL="177800" indent="-177800">
              <a:spcBef>
                <a:spcPts val="1200"/>
              </a:spcBef>
              <a:spcAft>
                <a:spcPts val="1200"/>
              </a:spcAft>
              <a:buFont typeface="Arial" pitchFamily="34" charset="0"/>
              <a:buChar char="•"/>
            </a:pPr>
            <a:r>
              <a:rPr lang="en-US" sz="1400" dirty="0" smtClean="0">
                <a:solidFill>
                  <a:schemeClr val="tx1"/>
                </a:solidFill>
                <a:latin typeface="Arial" pitchFamily="34" charset="0"/>
                <a:cs typeface="Arial" pitchFamily="34" charset="0"/>
              </a:rPr>
              <a:t>Adopting a Balanced Scorecard  (BSC) Framework which include non-sales KPIs to encourage agents to act in he best interest of the customer</a:t>
            </a:r>
          </a:p>
          <a:p>
            <a:pPr marL="177800" indent="-177800">
              <a:spcBef>
                <a:spcPts val="1200"/>
              </a:spcBef>
              <a:spcAft>
                <a:spcPts val="1200"/>
              </a:spcAft>
              <a:buFont typeface="Arial" pitchFamily="34" charset="0"/>
              <a:buChar char="•"/>
            </a:pPr>
            <a:r>
              <a:rPr lang="en-US" sz="1400" dirty="0" smtClean="0">
                <a:solidFill>
                  <a:schemeClr val="tx1"/>
                </a:solidFill>
                <a:latin typeface="Arial" pitchFamily="34" charset="0"/>
                <a:cs typeface="Arial" pitchFamily="34" charset="0"/>
              </a:rPr>
              <a:t>Banning product specific incentives</a:t>
            </a:r>
          </a:p>
          <a:p>
            <a:pPr marL="177800" indent="-177800">
              <a:spcBef>
                <a:spcPts val="1200"/>
              </a:spcBef>
              <a:spcAft>
                <a:spcPts val="1200"/>
              </a:spcAft>
              <a:buFont typeface="Arial" pitchFamily="34" charset="0"/>
              <a:buChar char="•"/>
            </a:pPr>
            <a:r>
              <a:rPr lang="en-US" sz="1400" dirty="0" smtClean="0">
                <a:solidFill>
                  <a:schemeClr val="tx1"/>
                </a:solidFill>
                <a:latin typeface="Arial" pitchFamily="34" charset="0"/>
                <a:cs typeface="Arial" pitchFamily="34" charset="0"/>
              </a:rPr>
              <a:t>Strengthening accountability of the Board and senior management</a:t>
            </a:r>
          </a:p>
          <a:p>
            <a:pPr marL="177800" indent="-177800">
              <a:spcBef>
                <a:spcPts val="1200"/>
              </a:spcBef>
              <a:spcAft>
                <a:spcPts val="1200"/>
              </a:spcAft>
              <a:buFont typeface="Arial" pitchFamily="34" charset="0"/>
              <a:buChar char="•"/>
            </a:pPr>
            <a:endParaRPr lang="en-IN" sz="14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25</a:t>
            </a:fld>
            <a:endParaRPr lang="en-US" dirty="0"/>
          </a:p>
        </p:txBody>
      </p:sp>
      <p:sp>
        <p:nvSpPr>
          <p:cNvPr id="7" name="Text Placeholder 1"/>
          <p:cNvSpPr txBox="1">
            <a:spLocks/>
          </p:cNvSpPr>
          <p:nvPr/>
        </p:nvSpPr>
        <p:spPr>
          <a:xfrm>
            <a:off x="304800" y="5334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sz="2400" b="1" dirty="0" smtClean="0">
                <a:solidFill>
                  <a:schemeClr val="tx2"/>
                </a:solidFill>
                <a:latin typeface="Arial" pitchFamily="34" charset="0"/>
                <a:cs typeface="Arial" pitchFamily="34" charset="0"/>
              </a:rPr>
              <a:t>South African environment</a:t>
            </a:r>
            <a:endParaRPr kumimoji="0" lang="en-US" sz="2400" b="1" i="0" u="none" strike="noStrike" kern="1200" cap="none" spc="0" normalizeH="0" baseline="0" noProof="0" dirty="0">
              <a:ln>
                <a:noFill/>
              </a:ln>
              <a:solidFill>
                <a:schemeClr val="tx2"/>
              </a:solidFill>
              <a:effectLst/>
              <a:uLnTx/>
              <a:uFillTx/>
              <a:latin typeface="Garamond" pitchFamily="18" charset="0"/>
            </a:endParaRPr>
          </a:p>
        </p:txBody>
      </p:sp>
      <p:sp>
        <p:nvSpPr>
          <p:cNvPr id="8" name="Content Placeholder 2"/>
          <p:cNvSpPr>
            <a:spLocks noGrp="1"/>
          </p:cNvSpPr>
          <p:nvPr/>
        </p:nvSpPr>
        <p:spPr bwMode="auto">
          <a:xfrm>
            <a:off x="304800" y="1295400"/>
            <a:ext cx="60960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200">
                <a:solidFill>
                  <a:schemeClr val="tx1"/>
                </a:solidFill>
                <a:latin typeface="+mn-lt"/>
                <a:ea typeface="+mn-ea"/>
                <a:cs typeface="ＭＳ Ｐゴシック"/>
              </a:defRPr>
            </a:lvl2pPr>
            <a:lvl3pPr marL="1143000" indent="-228600" algn="l" rtl="0" eaLnBrk="0" fontAlgn="base" hangingPunct="0">
              <a:spcBef>
                <a:spcPct val="20000"/>
              </a:spcBef>
              <a:spcAft>
                <a:spcPct val="0"/>
              </a:spcAft>
              <a:buClr>
                <a:schemeClr val="tx2"/>
              </a:buClr>
              <a:buFont typeface="Wingdings" pitchFamily="2" charset="2"/>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lr>
                <a:schemeClr val="tx2"/>
              </a:buClr>
              <a:buFont typeface="Wingdings" pitchFamily="2" charset="2"/>
              <a:buChar char="§"/>
              <a:defRPr sz="1600">
                <a:solidFill>
                  <a:schemeClr val="tx1"/>
                </a:solidFill>
                <a:latin typeface="+mn-lt"/>
                <a:ea typeface="+mn-ea"/>
                <a:cs typeface="ＭＳ Ｐゴシック"/>
              </a:defRPr>
            </a:lvl4pPr>
            <a:lvl5pPr marL="2057400" indent="-228600" algn="l" rtl="0" eaLnBrk="0" fontAlgn="base" hangingPunct="0">
              <a:spcBef>
                <a:spcPct val="20000"/>
              </a:spcBef>
              <a:spcAft>
                <a:spcPct val="0"/>
              </a:spcAft>
              <a:buClr>
                <a:schemeClr val="tx2"/>
              </a:buClr>
              <a:buFont typeface="Wingdings" pitchFamily="2" charset="2"/>
              <a:buChar char="§"/>
              <a:defRPr sz="1400">
                <a:solidFill>
                  <a:schemeClr val="tx1"/>
                </a:solidFill>
                <a:latin typeface="+mn-lt"/>
                <a:ea typeface="+mn-ea"/>
                <a:cs typeface="ＭＳ Ｐゴシック"/>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pPr lvl="0"/>
            <a:r>
              <a:rPr lang="en-ZA" sz="1600" dirty="0" smtClean="0"/>
              <a:t>Life </a:t>
            </a:r>
            <a:r>
              <a:rPr lang="en-ZA" sz="1600" dirty="0" smtClean="0"/>
              <a:t>insurance </a:t>
            </a:r>
            <a:r>
              <a:rPr lang="en-ZA" sz="1600" dirty="0" smtClean="0"/>
              <a:t>industry similar development as India</a:t>
            </a:r>
            <a:endParaRPr lang="en-ZA" sz="1600" dirty="0" smtClean="0"/>
          </a:p>
          <a:p>
            <a:pPr lvl="0"/>
            <a:r>
              <a:rPr lang="en-ZA" sz="1600" dirty="0" smtClean="0"/>
              <a:t>Legislation issued by the National Treasury</a:t>
            </a:r>
          </a:p>
          <a:p>
            <a:pPr lvl="1"/>
            <a:r>
              <a:rPr lang="en-ZA" sz="1600" dirty="0" smtClean="0"/>
              <a:t>All insurance other than Health care </a:t>
            </a:r>
          </a:p>
          <a:p>
            <a:pPr lvl="1"/>
            <a:r>
              <a:rPr lang="en-ZA" sz="1600" dirty="0" smtClean="0"/>
              <a:t>Demarcation to delineate the boundaries between the cover</a:t>
            </a:r>
          </a:p>
          <a:p>
            <a:pPr lvl="1"/>
            <a:r>
              <a:rPr lang="en-ZA" sz="1600" dirty="0" smtClean="0"/>
              <a:t>Implemented via the Financial Services Board (FSB)</a:t>
            </a:r>
          </a:p>
          <a:p>
            <a:pPr lvl="1"/>
            <a:endParaRPr lang="en-ZA" sz="1600" dirty="0" smtClean="0"/>
          </a:p>
          <a:p>
            <a:pPr lvl="0"/>
            <a:r>
              <a:rPr lang="en-ZA" sz="1600" dirty="0" smtClean="0"/>
              <a:t>There </a:t>
            </a:r>
            <a:r>
              <a:rPr lang="en-ZA" sz="1600" dirty="0"/>
              <a:t>is no specific regulation/law guiding the level of management expenses</a:t>
            </a:r>
          </a:p>
          <a:p>
            <a:pPr lvl="0"/>
            <a:r>
              <a:rPr lang="en-ZA" sz="1600" dirty="0"/>
              <a:t>the statutory actuary and the audit committee are required to maintain suitability</a:t>
            </a:r>
          </a:p>
          <a:p>
            <a:pPr lvl="1"/>
            <a:r>
              <a:rPr lang="en-ZA" sz="1600" dirty="0">
                <a:cs typeface="+mn-cs"/>
              </a:rPr>
              <a:t>note: the auditors generally will review the expenses assumptions including levels and </a:t>
            </a:r>
            <a:r>
              <a:rPr lang="en-ZA" sz="1600" dirty="0" smtClean="0">
                <a:cs typeface="+mn-cs"/>
              </a:rPr>
              <a:t>allocations</a:t>
            </a:r>
          </a:p>
          <a:p>
            <a:pPr lvl="2"/>
            <a:r>
              <a:rPr lang="en-ZA" sz="1600" dirty="0" smtClean="0">
                <a:cs typeface="+mn-cs"/>
              </a:rPr>
              <a:t> allocation of expenses to lines on business </a:t>
            </a:r>
          </a:p>
          <a:p>
            <a:pPr lvl="2"/>
            <a:r>
              <a:rPr lang="en-ZA" sz="1600" dirty="0" smtClean="0">
                <a:cs typeface="+mn-cs"/>
              </a:rPr>
              <a:t>usually via a functional costing framework</a:t>
            </a:r>
          </a:p>
          <a:p>
            <a:pPr lvl="2"/>
            <a:r>
              <a:rPr lang="en-ZA" sz="1600" dirty="0" smtClean="0">
                <a:cs typeface="+mn-cs"/>
              </a:rPr>
              <a:t>Under relevant International Accounting Standard (IAS)</a:t>
            </a:r>
          </a:p>
          <a:p>
            <a:pPr lvl="3"/>
            <a:r>
              <a:rPr lang="en-ZA" dirty="0" err="1" smtClean="0">
                <a:cs typeface="+mn-cs"/>
              </a:rPr>
              <a:t>E.g.IAS</a:t>
            </a:r>
            <a:r>
              <a:rPr lang="en-ZA" dirty="0" smtClean="0">
                <a:cs typeface="+mn-cs"/>
              </a:rPr>
              <a:t> 39</a:t>
            </a:r>
          </a:p>
          <a:p>
            <a:pPr lvl="1"/>
            <a:endParaRPr lang="en-ZA" sz="1600" dirty="0">
              <a:cs typeface="+mn-cs"/>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752600"/>
            <a:ext cx="25527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4558" y="2800350"/>
            <a:ext cx="1895475"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35551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26</a:t>
            </a:fld>
            <a:endParaRPr lang="en-US" dirty="0"/>
          </a:p>
        </p:txBody>
      </p:sp>
      <p:sp>
        <p:nvSpPr>
          <p:cNvPr id="7" name="Text Placeholder 1"/>
          <p:cNvSpPr txBox="1">
            <a:spLocks/>
          </p:cNvSpPr>
          <p:nvPr/>
        </p:nvSpPr>
        <p:spPr>
          <a:xfrm>
            <a:off x="304800" y="533400"/>
            <a:ext cx="4343400" cy="609600"/>
          </a:xfrm>
          <a:prstGeom prst="rect">
            <a:avLst/>
          </a:prstGeom>
        </p:spPr>
        <p:txBody>
          <a:bodyPr/>
          <a:lstStyle/>
          <a:p>
            <a:pPr marL="342900" indent="-342900" eaLnBrk="0" fontAlgn="base" hangingPunct="0">
              <a:spcBef>
                <a:spcPct val="20000"/>
              </a:spcBef>
              <a:spcAft>
                <a:spcPct val="0"/>
              </a:spcAft>
              <a:defRPr/>
            </a:pPr>
            <a:r>
              <a:rPr lang="en-US" sz="2400" b="1" dirty="0">
                <a:solidFill>
                  <a:schemeClr val="tx2"/>
                </a:solidFill>
                <a:latin typeface="Arial" pitchFamily="34" charset="0"/>
                <a:cs typeface="Arial" pitchFamily="34" charset="0"/>
              </a:rPr>
              <a:t>South African environment</a:t>
            </a:r>
            <a:endParaRPr lang="en-US" sz="2400" b="1" dirty="0">
              <a:solidFill>
                <a:schemeClr val="tx2"/>
              </a:solidFill>
              <a:latin typeface="Garamond" pitchFamily="18"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400" b="1" i="0" u="none" strike="noStrike" kern="1200" cap="none" spc="0" normalizeH="0" baseline="0" noProof="0" dirty="0">
              <a:ln>
                <a:noFill/>
              </a:ln>
              <a:solidFill>
                <a:schemeClr val="tx2"/>
              </a:solidFill>
              <a:effectLst/>
              <a:uLnTx/>
              <a:uFillTx/>
              <a:latin typeface="Garamond" pitchFamily="18" charset="0"/>
            </a:endParaRPr>
          </a:p>
        </p:txBody>
      </p:sp>
      <p:sp>
        <p:nvSpPr>
          <p:cNvPr id="8" name="Content Placeholder 2"/>
          <p:cNvSpPr>
            <a:spLocks noGrp="1"/>
          </p:cNvSpPr>
          <p:nvPr/>
        </p:nvSpPr>
        <p:spPr bwMode="auto">
          <a:xfrm>
            <a:off x="304801" y="1295400"/>
            <a:ext cx="5105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200">
                <a:solidFill>
                  <a:schemeClr val="tx1"/>
                </a:solidFill>
                <a:latin typeface="+mn-lt"/>
                <a:ea typeface="+mn-ea"/>
                <a:cs typeface="ＭＳ Ｐゴシック"/>
              </a:defRPr>
            </a:lvl2pPr>
            <a:lvl3pPr marL="1143000" indent="-228600" algn="l" rtl="0" eaLnBrk="0" fontAlgn="base" hangingPunct="0">
              <a:spcBef>
                <a:spcPct val="20000"/>
              </a:spcBef>
              <a:spcAft>
                <a:spcPct val="0"/>
              </a:spcAft>
              <a:buClr>
                <a:schemeClr val="tx2"/>
              </a:buClr>
              <a:buFont typeface="Wingdings" pitchFamily="2" charset="2"/>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lr>
                <a:schemeClr val="tx2"/>
              </a:buClr>
              <a:buFont typeface="Wingdings" pitchFamily="2" charset="2"/>
              <a:buChar char="§"/>
              <a:defRPr sz="1600">
                <a:solidFill>
                  <a:schemeClr val="tx1"/>
                </a:solidFill>
                <a:latin typeface="+mn-lt"/>
                <a:ea typeface="+mn-ea"/>
                <a:cs typeface="ＭＳ Ｐゴシック"/>
              </a:defRPr>
            </a:lvl4pPr>
            <a:lvl5pPr marL="2057400" indent="-228600" algn="l" rtl="0" eaLnBrk="0" fontAlgn="base" hangingPunct="0">
              <a:spcBef>
                <a:spcPct val="20000"/>
              </a:spcBef>
              <a:spcAft>
                <a:spcPct val="0"/>
              </a:spcAft>
              <a:buClr>
                <a:schemeClr val="tx2"/>
              </a:buClr>
              <a:buFont typeface="Wingdings" pitchFamily="2" charset="2"/>
              <a:buChar char="§"/>
              <a:defRPr sz="1400">
                <a:solidFill>
                  <a:schemeClr val="tx1"/>
                </a:solidFill>
                <a:latin typeface="+mn-lt"/>
                <a:ea typeface="+mn-ea"/>
                <a:cs typeface="ＭＳ Ｐゴシック"/>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pPr lvl="0"/>
            <a:r>
              <a:rPr lang="en-ZA" sz="1600" dirty="0" smtClean="0"/>
              <a:t>General </a:t>
            </a:r>
            <a:r>
              <a:rPr lang="en-ZA" sz="1600" dirty="0"/>
              <a:t>tenant guiding the policy development and expenses </a:t>
            </a:r>
            <a:r>
              <a:rPr lang="en-ZA" sz="1600" dirty="0" smtClean="0"/>
              <a:t>would </a:t>
            </a:r>
            <a:r>
              <a:rPr lang="en-ZA" sz="1600" dirty="0"/>
              <a:t>be Treating Customers Fairly (TCF)</a:t>
            </a:r>
          </a:p>
          <a:p>
            <a:pPr lvl="1"/>
            <a:r>
              <a:rPr lang="en-ZA" sz="1600" dirty="0"/>
              <a:t>hence the expenses should be such that they are fair to the policyholder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1" y="1304499"/>
            <a:ext cx="3048000"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20223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27</a:t>
            </a:fld>
            <a:endParaRPr lang="en-US" dirty="0"/>
          </a:p>
        </p:txBody>
      </p:sp>
      <p:sp>
        <p:nvSpPr>
          <p:cNvPr id="7" name="Text Placeholder 1"/>
          <p:cNvSpPr txBox="1">
            <a:spLocks/>
          </p:cNvSpPr>
          <p:nvPr/>
        </p:nvSpPr>
        <p:spPr>
          <a:xfrm>
            <a:off x="304800" y="3048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3200" b="1" i="0" u="none" strike="noStrike" kern="1200" cap="none" spc="0" normalizeH="0" baseline="0" noProof="0" dirty="0">
              <a:ln>
                <a:noFill/>
              </a:ln>
              <a:solidFill>
                <a:schemeClr val="tx2"/>
              </a:solidFill>
              <a:effectLst/>
              <a:uLnTx/>
              <a:uFillTx/>
              <a:latin typeface="Garamond" pitchFamily="18" charset="0"/>
            </a:endParaRPr>
          </a:p>
        </p:txBody>
      </p:sp>
      <p:sp>
        <p:nvSpPr>
          <p:cNvPr id="8" name="Round Same Side Corner Rectangle 7"/>
          <p:cNvSpPr/>
          <p:nvPr/>
        </p:nvSpPr>
        <p:spPr>
          <a:xfrm rot="10800000" flipH="1">
            <a:off x="1289304" y="1295400"/>
            <a:ext cx="82296" cy="5105400"/>
          </a:xfrm>
          <a:prstGeom prst="round2SameRect">
            <a:avLst>
              <a:gd name="adj1" fmla="val 50000"/>
              <a:gd name="adj2" fmla="val 50000"/>
            </a:avLst>
          </a:prstGeom>
          <a:solidFill>
            <a:srgbClr val="3891DE"/>
          </a:solidFill>
          <a:ln>
            <a:noFill/>
          </a:ln>
        </p:spPr>
        <p:style>
          <a:lnRef idx="2">
            <a:schemeClr val="accent1">
              <a:shade val="50000"/>
            </a:schemeClr>
          </a:lnRef>
          <a:fillRef idx="1">
            <a:schemeClr val="accent1"/>
          </a:fillRef>
          <a:effectRef idx="0">
            <a:schemeClr val="accent1"/>
          </a:effectRef>
          <a:fontRef idx="minor">
            <a:schemeClr val="lt1"/>
          </a:fontRef>
        </p:style>
        <p:txBody>
          <a:bodyPr lIns="164607" tIns="82304" rIns="164607" bIns="82304" rtlCol="0" anchor="ctr"/>
          <a:lstStyle/>
          <a:p>
            <a:pPr algn="ctr"/>
            <a:endParaRPr lang="bg-BG" sz="2107" dirty="0">
              <a:latin typeface="Calibri Light"/>
            </a:endParaRPr>
          </a:p>
        </p:txBody>
      </p:sp>
      <p:cxnSp>
        <p:nvCxnSpPr>
          <p:cNvPr id="11" name="Straight Connector 10"/>
          <p:cNvCxnSpPr/>
          <p:nvPr/>
        </p:nvCxnSpPr>
        <p:spPr>
          <a:xfrm rot="5400000">
            <a:off x="1370805" y="3810000"/>
            <a:ext cx="5029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809205" y="3809206"/>
            <a:ext cx="5029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249194" y="3809206"/>
            <a:ext cx="5029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47800" y="1676400"/>
            <a:ext cx="7315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24000" y="1295400"/>
            <a:ext cx="2133600" cy="430887"/>
          </a:xfrm>
          <a:prstGeom prst="rect">
            <a:avLst/>
          </a:prstGeom>
          <a:noFill/>
        </p:spPr>
        <p:txBody>
          <a:bodyPr wrap="square" rtlCol="0">
            <a:spAutoFit/>
          </a:bodyPr>
          <a:lstStyle/>
          <a:p>
            <a:pPr algn="just"/>
            <a:r>
              <a:rPr lang="en-IN" sz="1050" b="1" dirty="0" smtClean="0">
                <a:latin typeface="Arial" pitchFamily="34" charset="0"/>
                <a:cs typeface="Arial" pitchFamily="34" charset="0"/>
              </a:rPr>
              <a:t>Gradual removal of limits on operating costs</a:t>
            </a:r>
            <a:endParaRPr lang="en-IN" sz="1050" b="1" dirty="0">
              <a:latin typeface="Arial" pitchFamily="34" charset="0"/>
              <a:cs typeface="Arial" pitchFamily="34" charset="0"/>
            </a:endParaRPr>
          </a:p>
        </p:txBody>
      </p:sp>
      <p:sp>
        <p:nvSpPr>
          <p:cNvPr id="18" name="TextBox 17"/>
          <p:cNvSpPr txBox="1"/>
          <p:nvPr/>
        </p:nvSpPr>
        <p:spPr>
          <a:xfrm>
            <a:off x="4038600" y="1295400"/>
            <a:ext cx="2133600" cy="430887"/>
          </a:xfrm>
          <a:prstGeom prst="rect">
            <a:avLst/>
          </a:prstGeom>
          <a:noFill/>
        </p:spPr>
        <p:txBody>
          <a:bodyPr wrap="square" rtlCol="0">
            <a:spAutoFit/>
          </a:bodyPr>
          <a:lstStyle/>
          <a:p>
            <a:pPr algn="just"/>
            <a:r>
              <a:rPr lang="en-IN" sz="1050" b="1" dirty="0" smtClean="0">
                <a:latin typeface="Arial" pitchFamily="34" charset="0"/>
                <a:cs typeface="Arial" pitchFamily="34" charset="0"/>
              </a:rPr>
              <a:t>Diversification of distribution channels</a:t>
            </a:r>
            <a:endParaRPr lang="en-IN" sz="1050" b="1" dirty="0">
              <a:latin typeface="Arial" pitchFamily="34" charset="0"/>
              <a:cs typeface="Arial" pitchFamily="34" charset="0"/>
            </a:endParaRPr>
          </a:p>
        </p:txBody>
      </p:sp>
      <p:sp>
        <p:nvSpPr>
          <p:cNvPr id="19" name="TextBox 18"/>
          <p:cNvSpPr txBox="1"/>
          <p:nvPr/>
        </p:nvSpPr>
        <p:spPr>
          <a:xfrm>
            <a:off x="6477000" y="1281752"/>
            <a:ext cx="2133600" cy="415498"/>
          </a:xfrm>
          <a:prstGeom prst="rect">
            <a:avLst/>
          </a:prstGeom>
          <a:noFill/>
        </p:spPr>
        <p:txBody>
          <a:bodyPr wrap="square" rtlCol="0">
            <a:spAutoFit/>
          </a:bodyPr>
          <a:lstStyle/>
          <a:p>
            <a:pPr algn="just"/>
            <a:r>
              <a:rPr lang="en-IN" sz="1050" b="1" dirty="0" smtClean="0">
                <a:latin typeface="Arial" pitchFamily="34" charset="0"/>
                <a:cs typeface="Arial" pitchFamily="34" charset="0"/>
              </a:rPr>
              <a:t>Strengthening market practices</a:t>
            </a:r>
            <a:endParaRPr lang="en-IN" sz="1050" b="1" dirty="0">
              <a:latin typeface="Arial" pitchFamily="34" charset="0"/>
              <a:cs typeface="Arial" pitchFamily="34" charset="0"/>
            </a:endParaRPr>
          </a:p>
        </p:txBody>
      </p:sp>
      <p:sp>
        <p:nvSpPr>
          <p:cNvPr id="20" name="TextBox 19"/>
          <p:cNvSpPr txBox="1"/>
          <p:nvPr/>
        </p:nvSpPr>
        <p:spPr>
          <a:xfrm>
            <a:off x="1524000" y="1738952"/>
            <a:ext cx="2133600" cy="553998"/>
          </a:xfrm>
          <a:prstGeom prst="rect">
            <a:avLst/>
          </a:prstGeom>
          <a:noFill/>
        </p:spPr>
        <p:txBody>
          <a:bodyPr wrap="square" rtlCol="0">
            <a:spAutoFit/>
          </a:bodyPr>
          <a:lstStyle/>
          <a:p>
            <a:pPr marL="177800" indent="-177800" algn="just">
              <a:buFont typeface="Arial" pitchFamily="34" charset="0"/>
              <a:buChar char="•"/>
            </a:pPr>
            <a:r>
              <a:rPr lang="en-IN" sz="1000" dirty="0" smtClean="0">
                <a:latin typeface="Arial" pitchFamily="34" charset="0"/>
                <a:cs typeface="Arial" pitchFamily="34" charset="0"/>
              </a:rPr>
              <a:t>Remove limits on management expenses and agency financing scheme</a:t>
            </a:r>
            <a:endParaRPr lang="en-IN" sz="1000" dirty="0">
              <a:latin typeface="Arial" pitchFamily="34" charset="0"/>
              <a:cs typeface="Arial" pitchFamily="34" charset="0"/>
            </a:endParaRPr>
          </a:p>
        </p:txBody>
      </p:sp>
      <p:sp>
        <p:nvSpPr>
          <p:cNvPr id="21" name="TextBox 20"/>
          <p:cNvSpPr txBox="1"/>
          <p:nvPr/>
        </p:nvSpPr>
        <p:spPr>
          <a:xfrm>
            <a:off x="4038600" y="1732002"/>
            <a:ext cx="2133600" cy="553998"/>
          </a:xfrm>
          <a:prstGeom prst="rect">
            <a:avLst/>
          </a:prstGeom>
          <a:noFill/>
        </p:spPr>
        <p:txBody>
          <a:bodyPr wrap="square" rtlCol="0">
            <a:spAutoFit/>
          </a:bodyPr>
          <a:lstStyle/>
          <a:p>
            <a:pPr marL="95250" indent="-95250" algn="just">
              <a:buFont typeface="Arial" pitchFamily="34" charset="0"/>
              <a:buChar char="•"/>
            </a:pPr>
            <a:r>
              <a:rPr lang="en-IN" sz="1000" dirty="0" smtClean="0">
                <a:latin typeface="Arial" pitchFamily="34" charset="0"/>
                <a:cs typeface="Arial" pitchFamily="34" charset="0"/>
              </a:rPr>
              <a:t>Improve financial advisors’ access to life  insurance &amp; </a:t>
            </a:r>
            <a:r>
              <a:rPr lang="en-IN" sz="1000" dirty="0" err="1" smtClean="0">
                <a:latin typeface="Arial" pitchFamily="34" charset="0"/>
                <a:cs typeface="Arial" pitchFamily="34" charset="0"/>
              </a:rPr>
              <a:t>takaful</a:t>
            </a:r>
            <a:r>
              <a:rPr lang="en-IN" sz="1000" dirty="0" smtClean="0">
                <a:latin typeface="Arial" pitchFamily="34" charset="0"/>
                <a:cs typeface="Arial" pitchFamily="34" charset="0"/>
              </a:rPr>
              <a:t> products</a:t>
            </a:r>
          </a:p>
        </p:txBody>
      </p:sp>
      <p:sp>
        <p:nvSpPr>
          <p:cNvPr id="22" name="TextBox 21"/>
          <p:cNvSpPr txBox="1"/>
          <p:nvPr/>
        </p:nvSpPr>
        <p:spPr>
          <a:xfrm>
            <a:off x="381000" y="1219200"/>
            <a:ext cx="838200" cy="276999"/>
          </a:xfrm>
          <a:prstGeom prst="rect">
            <a:avLst/>
          </a:prstGeom>
          <a:noFill/>
        </p:spPr>
        <p:txBody>
          <a:bodyPr wrap="square" rtlCol="0">
            <a:spAutoFit/>
          </a:bodyPr>
          <a:lstStyle/>
          <a:p>
            <a:r>
              <a:rPr lang="en-IN" sz="1200" b="1" dirty="0" smtClean="0">
                <a:latin typeface="Arial" pitchFamily="34" charset="0"/>
                <a:cs typeface="Arial" pitchFamily="34" charset="0"/>
              </a:rPr>
              <a:t>Timeline</a:t>
            </a:r>
            <a:endParaRPr lang="en-IN" sz="1200" b="1" dirty="0">
              <a:latin typeface="Arial" pitchFamily="34" charset="0"/>
              <a:cs typeface="Arial" pitchFamily="34" charset="0"/>
            </a:endParaRPr>
          </a:p>
        </p:txBody>
      </p:sp>
      <p:sp>
        <p:nvSpPr>
          <p:cNvPr id="23" name="TextBox 22"/>
          <p:cNvSpPr txBox="1"/>
          <p:nvPr/>
        </p:nvSpPr>
        <p:spPr>
          <a:xfrm>
            <a:off x="457200" y="1524000"/>
            <a:ext cx="838200" cy="276999"/>
          </a:xfrm>
          <a:prstGeom prst="rect">
            <a:avLst/>
          </a:prstGeom>
          <a:noFill/>
        </p:spPr>
        <p:txBody>
          <a:bodyPr wrap="square" rtlCol="0">
            <a:spAutoFit/>
          </a:bodyPr>
          <a:lstStyle/>
          <a:p>
            <a:r>
              <a:rPr lang="en-IN" sz="1200" b="1" dirty="0" smtClean="0">
                <a:latin typeface="Arial" pitchFamily="34" charset="0"/>
                <a:cs typeface="Arial" pitchFamily="34" charset="0"/>
              </a:rPr>
              <a:t>Phase 1</a:t>
            </a:r>
            <a:endParaRPr lang="en-IN" sz="1200" b="1" dirty="0">
              <a:latin typeface="Arial" pitchFamily="34" charset="0"/>
              <a:cs typeface="Arial" pitchFamily="34" charset="0"/>
            </a:endParaRPr>
          </a:p>
        </p:txBody>
      </p:sp>
      <p:cxnSp>
        <p:nvCxnSpPr>
          <p:cNvPr id="24" name="Straight Connector 23"/>
          <p:cNvCxnSpPr/>
          <p:nvPr/>
        </p:nvCxnSpPr>
        <p:spPr>
          <a:xfrm>
            <a:off x="1447800" y="2286000"/>
            <a:ext cx="7315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81000" y="2161401"/>
            <a:ext cx="838200" cy="276999"/>
          </a:xfrm>
          <a:prstGeom prst="rect">
            <a:avLst/>
          </a:prstGeom>
          <a:noFill/>
        </p:spPr>
        <p:txBody>
          <a:bodyPr wrap="square" rtlCol="0">
            <a:spAutoFit/>
          </a:bodyPr>
          <a:lstStyle/>
          <a:p>
            <a:pPr algn="r"/>
            <a:r>
              <a:rPr lang="en-IN" sz="1200" b="1" dirty="0" smtClean="0">
                <a:latin typeface="Arial" pitchFamily="34" charset="0"/>
                <a:cs typeface="Arial" pitchFamily="34" charset="0"/>
              </a:rPr>
              <a:t>2016</a:t>
            </a:r>
            <a:endParaRPr lang="en-IN" sz="1200" b="1" dirty="0">
              <a:latin typeface="Arial" pitchFamily="34" charset="0"/>
              <a:cs typeface="Arial" pitchFamily="34" charset="0"/>
            </a:endParaRPr>
          </a:p>
        </p:txBody>
      </p:sp>
      <p:sp>
        <p:nvSpPr>
          <p:cNvPr id="26" name="TextBox 25"/>
          <p:cNvSpPr txBox="1"/>
          <p:nvPr/>
        </p:nvSpPr>
        <p:spPr>
          <a:xfrm>
            <a:off x="6400800" y="2362200"/>
            <a:ext cx="2286000" cy="861774"/>
          </a:xfrm>
          <a:prstGeom prst="rect">
            <a:avLst/>
          </a:prstGeom>
          <a:noFill/>
        </p:spPr>
        <p:txBody>
          <a:bodyPr wrap="square" rtlCol="0">
            <a:spAutoFit/>
          </a:bodyPr>
          <a:lstStyle/>
          <a:p>
            <a:pPr marL="177800" indent="-177800" algn="just">
              <a:buFont typeface="Arial" pitchFamily="34" charset="0"/>
              <a:buChar char="•"/>
            </a:pPr>
            <a:r>
              <a:rPr lang="en-IN" sz="1000" dirty="0" smtClean="0">
                <a:latin typeface="Arial" pitchFamily="34" charset="0"/>
                <a:cs typeface="Arial" pitchFamily="34" charset="0"/>
              </a:rPr>
              <a:t>Pilot implementation of the BSC</a:t>
            </a:r>
          </a:p>
          <a:p>
            <a:pPr marL="177800" indent="-177800" algn="just">
              <a:buFont typeface="Arial" pitchFamily="34" charset="0"/>
              <a:buChar char="•"/>
            </a:pPr>
            <a:r>
              <a:rPr lang="en-IN" sz="1000" dirty="0" smtClean="0">
                <a:latin typeface="Arial" pitchFamily="34" charset="0"/>
                <a:cs typeface="Arial" pitchFamily="34" charset="0"/>
              </a:rPr>
              <a:t>Availability of online account facilities</a:t>
            </a:r>
          </a:p>
          <a:p>
            <a:pPr marL="177800" indent="-177800" algn="just">
              <a:buFont typeface="Arial" pitchFamily="34" charset="0"/>
              <a:buChar char="•"/>
            </a:pPr>
            <a:r>
              <a:rPr lang="en-IN" sz="1000" dirty="0" smtClean="0">
                <a:latin typeface="Arial" pitchFamily="34" charset="0"/>
                <a:cs typeface="Arial" pitchFamily="34" charset="0"/>
              </a:rPr>
              <a:t>Introduction of service guide for customers</a:t>
            </a:r>
            <a:endParaRPr lang="en-IN" sz="1000" dirty="0">
              <a:latin typeface="Arial" pitchFamily="34" charset="0"/>
              <a:cs typeface="Arial" pitchFamily="34" charset="0"/>
            </a:endParaRPr>
          </a:p>
        </p:txBody>
      </p:sp>
      <p:cxnSp>
        <p:nvCxnSpPr>
          <p:cNvPr id="27" name="Straight Connector 26"/>
          <p:cNvCxnSpPr/>
          <p:nvPr/>
        </p:nvCxnSpPr>
        <p:spPr>
          <a:xfrm>
            <a:off x="1447800" y="3200400"/>
            <a:ext cx="7315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1000" y="3075801"/>
            <a:ext cx="838200" cy="276999"/>
          </a:xfrm>
          <a:prstGeom prst="rect">
            <a:avLst/>
          </a:prstGeom>
          <a:noFill/>
        </p:spPr>
        <p:txBody>
          <a:bodyPr wrap="square" rtlCol="0">
            <a:spAutoFit/>
          </a:bodyPr>
          <a:lstStyle/>
          <a:p>
            <a:pPr algn="r"/>
            <a:r>
              <a:rPr lang="en-IN" sz="1200" b="1" dirty="0" smtClean="0">
                <a:latin typeface="Arial" pitchFamily="34" charset="0"/>
                <a:cs typeface="Arial" pitchFamily="34" charset="0"/>
              </a:rPr>
              <a:t>2017</a:t>
            </a:r>
            <a:endParaRPr lang="en-IN" sz="1200" b="1" dirty="0">
              <a:latin typeface="Arial" pitchFamily="34" charset="0"/>
              <a:cs typeface="Arial" pitchFamily="34" charset="0"/>
            </a:endParaRPr>
          </a:p>
        </p:txBody>
      </p:sp>
      <p:sp>
        <p:nvSpPr>
          <p:cNvPr id="29" name="TextBox 28"/>
          <p:cNvSpPr txBox="1"/>
          <p:nvPr/>
        </p:nvSpPr>
        <p:spPr>
          <a:xfrm>
            <a:off x="1545608" y="3262952"/>
            <a:ext cx="2133600" cy="400110"/>
          </a:xfrm>
          <a:prstGeom prst="rect">
            <a:avLst/>
          </a:prstGeom>
          <a:noFill/>
        </p:spPr>
        <p:txBody>
          <a:bodyPr wrap="square" rtlCol="0">
            <a:spAutoFit/>
          </a:bodyPr>
          <a:lstStyle/>
          <a:p>
            <a:pPr marL="177800" indent="-177800" algn="just">
              <a:buFont typeface="Arial" pitchFamily="34" charset="0"/>
              <a:buChar char="•"/>
            </a:pPr>
            <a:r>
              <a:rPr lang="en-IN" sz="1000" dirty="0" smtClean="0">
                <a:latin typeface="Arial" pitchFamily="34" charset="0"/>
                <a:cs typeface="Arial" pitchFamily="34" charset="0"/>
              </a:rPr>
              <a:t>Remove limits for commissions of term insurance/</a:t>
            </a:r>
            <a:r>
              <a:rPr lang="en-IN" sz="1000" dirty="0" err="1" smtClean="0">
                <a:latin typeface="Arial" pitchFamily="34" charset="0"/>
                <a:cs typeface="Arial" pitchFamily="34" charset="0"/>
              </a:rPr>
              <a:t>takaful</a:t>
            </a:r>
            <a:endParaRPr lang="en-IN" sz="1000" dirty="0" smtClean="0">
              <a:latin typeface="Arial" pitchFamily="34" charset="0"/>
              <a:cs typeface="Arial" pitchFamily="34" charset="0"/>
            </a:endParaRPr>
          </a:p>
        </p:txBody>
      </p:sp>
      <p:sp>
        <p:nvSpPr>
          <p:cNvPr id="30" name="TextBox 29"/>
          <p:cNvSpPr txBox="1"/>
          <p:nvPr/>
        </p:nvSpPr>
        <p:spPr>
          <a:xfrm>
            <a:off x="6414448" y="3276600"/>
            <a:ext cx="2133600" cy="553998"/>
          </a:xfrm>
          <a:prstGeom prst="rect">
            <a:avLst/>
          </a:prstGeom>
          <a:noFill/>
        </p:spPr>
        <p:txBody>
          <a:bodyPr wrap="square" rtlCol="0">
            <a:spAutoFit/>
          </a:bodyPr>
          <a:lstStyle/>
          <a:p>
            <a:pPr marL="177800" indent="-177800">
              <a:buFont typeface="Arial" pitchFamily="34" charset="0"/>
              <a:buChar char="•"/>
            </a:pPr>
            <a:r>
              <a:rPr lang="en-IN" sz="1000" dirty="0" smtClean="0">
                <a:latin typeface="Arial" pitchFamily="34" charset="0"/>
                <a:cs typeface="Arial" pitchFamily="34" charset="0"/>
              </a:rPr>
              <a:t>Implementation of enhanced product disclosures in sales illustrations</a:t>
            </a:r>
            <a:endParaRPr lang="en-IN" sz="1000" dirty="0">
              <a:latin typeface="Arial" pitchFamily="34" charset="0"/>
              <a:cs typeface="Arial" pitchFamily="34" charset="0"/>
            </a:endParaRPr>
          </a:p>
        </p:txBody>
      </p:sp>
      <p:sp>
        <p:nvSpPr>
          <p:cNvPr id="32" name="TextBox 31"/>
          <p:cNvSpPr txBox="1"/>
          <p:nvPr/>
        </p:nvSpPr>
        <p:spPr>
          <a:xfrm>
            <a:off x="3976048" y="3249304"/>
            <a:ext cx="2348552" cy="1015663"/>
          </a:xfrm>
          <a:prstGeom prst="rect">
            <a:avLst/>
          </a:prstGeom>
          <a:noFill/>
        </p:spPr>
        <p:txBody>
          <a:bodyPr wrap="square" rtlCol="0">
            <a:spAutoFit/>
          </a:bodyPr>
          <a:lstStyle/>
          <a:p>
            <a:pPr marL="177800" indent="-177800" algn="just">
              <a:buFont typeface="Arial" pitchFamily="34" charset="0"/>
              <a:buChar char="•"/>
            </a:pPr>
            <a:r>
              <a:rPr lang="en-IN" sz="1000" dirty="0" smtClean="0">
                <a:latin typeface="Arial" pitchFamily="34" charset="0"/>
                <a:cs typeface="Arial" pitchFamily="34" charset="0"/>
              </a:rPr>
              <a:t>Build presence of direct channels by offering commission free term insurance</a:t>
            </a:r>
          </a:p>
          <a:p>
            <a:pPr marL="177800" indent="-177800" algn="just">
              <a:buFont typeface="Arial" pitchFamily="34" charset="0"/>
              <a:buChar char="•"/>
            </a:pPr>
            <a:r>
              <a:rPr lang="en-IN" sz="1000" dirty="0" smtClean="0">
                <a:latin typeface="Arial" pitchFamily="34" charset="0"/>
                <a:cs typeface="Arial" pitchFamily="34" charset="0"/>
              </a:rPr>
              <a:t>Align </a:t>
            </a:r>
            <a:r>
              <a:rPr lang="en-IN" sz="1000" dirty="0" err="1" smtClean="0">
                <a:latin typeface="Arial" pitchFamily="34" charset="0"/>
                <a:cs typeface="Arial" pitchFamily="34" charset="0"/>
              </a:rPr>
              <a:t>bancassurance</a:t>
            </a:r>
            <a:r>
              <a:rPr lang="en-IN" sz="1000" dirty="0" smtClean="0">
                <a:latin typeface="Arial" pitchFamily="34" charset="0"/>
                <a:cs typeface="Arial" pitchFamily="34" charset="0"/>
              </a:rPr>
              <a:t> limits for commissions with that of corporate agents</a:t>
            </a:r>
          </a:p>
        </p:txBody>
      </p:sp>
      <p:cxnSp>
        <p:nvCxnSpPr>
          <p:cNvPr id="33" name="Straight Connector 32"/>
          <p:cNvCxnSpPr/>
          <p:nvPr/>
        </p:nvCxnSpPr>
        <p:spPr>
          <a:xfrm>
            <a:off x="1447800" y="4265612"/>
            <a:ext cx="7315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414448" y="4322802"/>
            <a:ext cx="2133600" cy="400110"/>
          </a:xfrm>
          <a:prstGeom prst="rect">
            <a:avLst/>
          </a:prstGeom>
          <a:noFill/>
        </p:spPr>
        <p:txBody>
          <a:bodyPr wrap="square" rtlCol="0">
            <a:spAutoFit/>
          </a:bodyPr>
          <a:lstStyle/>
          <a:p>
            <a:pPr marL="177800" indent="-177800">
              <a:buFont typeface="Arial" pitchFamily="34" charset="0"/>
              <a:buChar char="•"/>
            </a:pPr>
            <a:r>
              <a:rPr lang="en-IN" sz="1000" dirty="0" smtClean="0">
                <a:latin typeface="Arial" pitchFamily="34" charset="0"/>
                <a:cs typeface="Arial" pitchFamily="34" charset="0"/>
              </a:rPr>
              <a:t>Actual implementation of the BSC</a:t>
            </a:r>
            <a:endParaRPr lang="en-IN" sz="1000" dirty="0">
              <a:latin typeface="Arial" pitchFamily="34" charset="0"/>
              <a:cs typeface="Arial" pitchFamily="34" charset="0"/>
            </a:endParaRPr>
          </a:p>
        </p:txBody>
      </p:sp>
      <p:sp>
        <p:nvSpPr>
          <p:cNvPr id="35" name="TextBox 34"/>
          <p:cNvSpPr txBox="1"/>
          <p:nvPr/>
        </p:nvSpPr>
        <p:spPr>
          <a:xfrm>
            <a:off x="3962400" y="4318337"/>
            <a:ext cx="2286000" cy="553998"/>
          </a:xfrm>
          <a:prstGeom prst="rect">
            <a:avLst/>
          </a:prstGeom>
          <a:noFill/>
        </p:spPr>
        <p:txBody>
          <a:bodyPr wrap="square" rtlCol="0">
            <a:spAutoFit/>
          </a:bodyPr>
          <a:lstStyle/>
          <a:p>
            <a:pPr marL="177800" indent="-177800" algn="just">
              <a:buFont typeface="Arial" pitchFamily="34" charset="0"/>
              <a:buChar char="•"/>
            </a:pPr>
            <a:r>
              <a:rPr lang="en-IN" sz="1000" dirty="0" smtClean="0">
                <a:latin typeface="Arial" pitchFamily="34" charset="0"/>
                <a:cs typeface="Arial" pitchFamily="34" charset="0"/>
              </a:rPr>
              <a:t>Build presence of direct channels by offering commission free CI and medical &amp; health insurance</a:t>
            </a:r>
          </a:p>
        </p:txBody>
      </p:sp>
      <p:sp>
        <p:nvSpPr>
          <p:cNvPr id="36" name="TextBox 35"/>
          <p:cNvSpPr txBox="1"/>
          <p:nvPr/>
        </p:nvSpPr>
        <p:spPr>
          <a:xfrm>
            <a:off x="1545608" y="4329752"/>
            <a:ext cx="2133600" cy="553998"/>
          </a:xfrm>
          <a:prstGeom prst="rect">
            <a:avLst/>
          </a:prstGeom>
          <a:noFill/>
        </p:spPr>
        <p:txBody>
          <a:bodyPr wrap="square" rtlCol="0">
            <a:spAutoFit/>
          </a:bodyPr>
          <a:lstStyle/>
          <a:p>
            <a:pPr marL="177800" indent="-177800" algn="just">
              <a:buFont typeface="Arial" pitchFamily="34" charset="0"/>
              <a:buChar char="•"/>
            </a:pPr>
            <a:r>
              <a:rPr lang="en-IN" sz="1000" dirty="0" smtClean="0">
                <a:latin typeface="Arial" pitchFamily="34" charset="0"/>
                <a:cs typeface="Arial" pitchFamily="34" charset="0"/>
              </a:rPr>
              <a:t>Remove limits for commissions of CI and medical &amp; health insurance/</a:t>
            </a:r>
            <a:r>
              <a:rPr lang="en-IN" sz="1000" dirty="0" err="1" smtClean="0">
                <a:latin typeface="Arial" pitchFamily="34" charset="0"/>
                <a:cs typeface="Arial" pitchFamily="34" charset="0"/>
              </a:rPr>
              <a:t>takaful</a:t>
            </a:r>
            <a:endParaRPr lang="en-IN" sz="1000" dirty="0">
              <a:latin typeface="Arial" pitchFamily="34" charset="0"/>
              <a:cs typeface="Arial" pitchFamily="34" charset="0"/>
            </a:endParaRPr>
          </a:p>
        </p:txBody>
      </p:sp>
      <p:sp>
        <p:nvSpPr>
          <p:cNvPr id="37" name="TextBox 36"/>
          <p:cNvSpPr txBox="1"/>
          <p:nvPr/>
        </p:nvSpPr>
        <p:spPr>
          <a:xfrm>
            <a:off x="381000" y="4142601"/>
            <a:ext cx="838200" cy="276999"/>
          </a:xfrm>
          <a:prstGeom prst="rect">
            <a:avLst/>
          </a:prstGeom>
          <a:noFill/>
        </p:spPr>
        <p:txBody>
          <a:bodyPr wrap="square" rtlCol="0">
            <a:spAutoFit/>
          </a:bodyPr>
          <a:lstStyle/>
          <a:p>
            <a:pPr algn="r"/>
            <a:r>
              <a:rPr lang="en-IN" sz="1200" b="1" dirty="0" smtClean="0">
                <a:latin typeface="Arial" pitchFamily="34" charset="0"/>
                <a:cs typeface="Arial" pitchFamily="34" charset="0"/>
              </a:rPr>
              <a:t>2018</a:t>
            </a:r>
            <a:endParaRPr lang="en-IN" sz="1200" b="1" dirty="0">
              <a:latin typeface="Arial" pitchFamily="34" charset="0"/>
              <a:cs typeface="Arial" pitchFamily="34" charset="0"/>
            </a:endParaRPr>
          </a:p>
        </p:txBody>
      </p:sp>
      <p:cxnSp>
        <p:nvCxnSpPr>
          <p:cNvPr id="38" name="Straight Connector 37"/>
          <p:cNvCxnSpPr/>
          <p:nvPr/>
        </p:nvCxnSpPr>
        <p:spPr>
          <a:xfrm>
            <a:off x="1447800" y="4876800"/>
            <a:ext cx="7315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524000" y="4953000"/>
            <a:ext cx="2133600" cy="400110"/>
          </a:xfrm>
          <a:prstGeom prst="rect">
            <a:avLst/>
          </a:prstGeom>
          <a:noFill/>
        </p:spPr>
        <p:txBody>
          <a:bodyPr wrap="square" rtlCol="0">
            <a:spAutoFit/>
          </a:bodyPr>
          <a:lstStyle/>
          <a:p>
            <a:pPr marL="177800" indent="-177800" algn="just">
              <a:buFont typeface="Arial" pitchFamily="34" charset="0"/>
              <a:buChar char="•"/>
            </a:pPr>
            <a:r>
              <a:rPr lang="en-IN" sz="1000" dirty="0" smtClean="0">
                <a:latin typeface="Arial" pitchFamily="34" charset="0"/>
                <a:cs typeface="Arial" pitchFamily="34" charset="0"/>
              </a:rPr>
              <a:t>Remove limits on commissions and ARE with MAR for IL</a:t>
            </a:r>
            <a:endParaRPr lang="en-IN" sz="1000" dirty="0">
              <a:latin typeface="Arial" pitchFamily="34" charset="0"/>
              <a:cs typeface="Arial" pitchFamily="34" charset="0"/>
            </a:endParaRPr>
          </a:p>
        </p:txBody>
      </p:sp>
      <p:sp>
        <p:nvSpPr>
          <p:cNvPr id="40" name="TextBox 39"/>
          <p:cNvSpPr txBox="1"/>
          <p:nvPr/>
        </p:nvSpPr>
        <p:spPr>
          <a:xfrm>
            <a:off x="381000" y="4724400"/>
            <a:ext cx="838200" cy="276999"/>
          </a:xfrm>
          <a:prstGeom prst="rect">
            <a:avLst/>
          </a:prstGeom>
          <a:noFill/>
        </p:spPr>
        <p:txBody>
          <a:bodyPr wrap="square" rtlCol="0">
            <a:spAutoFit/>
          </a:bodyPr>
          <a:lstStyle/>
          <a:p>
            <a:pPr algn="r"/>
            <a:r>
              <a:rPr lang="en-IN" sz="1200" b="1" dirty="0" smtClean="0">
                <a:latin typeface="Arial" pitchFamily="34" charset="0"/>
                <a:cs typeface="Arial" pitchFamily="34" charset="0"/>
              </a:rPr>
              <a:t>2019</a:t>
            </a:r>
            <a:endParaRPr lang="en-IN" sz="1200" b="1" dirty="0">
              <a:latin typeface="Arial" pitchFamily="34" charset="0"/>
              <a:cs typeface="Arial" pitchFamily="34" charset="0"/>
            </a:endParaRPr>
          </a:p>
        </p:txBody>
      </p:sp>
      <p:cxnSp>
        <p:nvCxnSpPr>
          <p:cNvPr id="41" name="Straight Connector 40"/>
          <p:cNvCxnSpPr/>
          <p:nvPr/>
        </p:nvCxnSpPr>
        <p:spPr>
          <a:xfrm>
            <a:off x="1447800" y="5408612"/>
            <a:ext cx="7315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81000" y="5285601"/>
            <a:ext cx="838200" cy="276999"/>
          </a:xfrm>
          <a:prstGeom prst="rect">
            <a:avLst/>
          </a:prstGeom>
          <a:noFill/>
        </p:spPr>
        <p:txBody>
          <a:bodyPr wrap="square" rtlCol="0">
            <a:spAutoFit/>
          </a:bodyPr>
          <a:lstStyle/>
          <a:p>
            <a:pPr algn="r"/>
            <a:r>
              <a:rPr lang="en-IN" sz="1200" b="1" dirty="0" smtClean="0">
                <a:latin typeface="Arial" pitchFamily="34" charset="0"/>
                <a:cs typeface="Arial" pitchFamily="34" charset="0"/>
              </a:rPr>
              <a:t>Phase 2</a:t>
            </a:r>
            <a:endParaRPr lang="en-IN" sz="1200" b="1" dirty="0">
              <a:latin typeface="Arial" pitchFamily="34" charset="0"/>
              <a:cs typeface="Arial" pitchFamily="34" charset="0"/>
            </a:endParaRPr>
          </a:p>
        </p:txBody>
      </p:sp>
      <p:sp>
        <p:nvSpPr>
          <p:cNvPr id="43" name="TextBox 42"/>
          <p:cNvSpPr txBox="1"/>
          <p:nvPr/>
        </p:nvSpPr>
        <p:spPr>
          <a:xfrm>
            <a:off x="1524000" y="5486400"/>
            <a:ext cx="2133600" cy="707886"/>
          </a:xfrm>
          <a:prstGeom prst="rect">
            <a:avLst/>
          </a:prstGeom>
          <a:noFill/>
        </p:spPr>
        <p:txBody>
          <a:bodyPr wrap="square" rtlCol="0">
            <a:spAutoFit/>
          </a:bodyPr>
          <a:lstStyle/>
          <a:p>
            <a:pPr marL="177800" indent="-177800" algn="just">
              <a:buFont typeface="Arial" pitchFamily="34" charset="0"/>
              <a:buChar char="•"/>
            </a:pPr>
            <a:r>
              <a:rPr lang="en-IN" sz="1000" dirty="0" smtClean="0">
                <a:latin typeface="Arial" pitchFamily="34" charset="0"/>
                <a:cs typeface="Arial" pitchFamily="34" charset="0"/>
              </a:rPr>
              <a:t>Remove limits on commissions and ARE for other ordinary life insurance/family </a:t>
            </a:r>
            <a:r>
              <a:rPr lang="en-IN" sz="1000" dirty="0" err="1" smtClean="0">
                <a:latin typeface="Arial" pitchFamily="34" charset="0"/>
                <a:cs typeface="Arial" pitchFamily="34" charset="0"/>
              </a:rPr>
              <a:t>takaful</a:t>
            </a:r>
            <a:r>
              <a:rPr lang="en-IN" sz="1000" dirty="0" smtClean="0">
                <a:latin typeface="Arial" pitchFamily="34" charset="0"/>
                <a:cs typeface="Arial" pitchFamily="34" charset="0"/>
              </a:rPr>
              <a:t> and annuity</a:t>
            </a:r>
            <a:endParaRPr lang="en-IN" sz="1000" dirty="0">
              <a:latin typeface="Arial" pitchFamily="34" charset="0"/>
              <a:cs typeface="Arial" pitchFamily="34" charset="0"/>
            </a:endParaRPr>
          </a:p>
        </p:txBody>
      </p:sp>
      <p:sp>
        <p:nvSpPr>
          <p:cNvPr id="44" name="Text Placeholder 1"/>
          <p:cNvSpPr txBox="1">
            <a:spLocks/>
          </p:cNvSpPr>
          <p:nvPr/>
        </p:nvSpPr>
        <p:spPr>
          <a:xfrm>
            <a:off x="304800" y="152400"/>
            <a:ext cx="75438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sz="2400" b="1" dirty="0" smtClean="0">
                <a:solidFill>
                  <a:schemeClr val="tx2"/>
                </a:solidFill>
                <a:latin typeface="Arial" pitchFamily="34" charset="0"/>
                <a:cs typeface="Arial" pitchFamily="34" charset="0"/>
              </a:rPr>
              <a:t>Case Study – Malaysia</a:t>
            </a:r>
          </a:p>
          <a:p>
            <a:pPr marL="342900" lvl="0" indent="-342900" eaLnBrk="0" fontAlgn="base" hangingPunct="0">
              <a:spcBef>
                <a:spcPct val="20000"/>
              </a:spcBef>
              <a:spcAft>
                <a:spcPct val="0"/>
              </a:spcAft>
              <a:defRPr/>
            </a:pPr>
            <a:r>
              <a:rPr lang="en-IN" sz="2400" b="1" dirty="0" smtClean="0">
                <a:solidFill>
                  <a:schemeClr val="tx2"/>
                </a:solidFill>
                <a:latin typeface="Arial" pitchFamily="34" charset="0"/>
                <a:cs typeface="Arial" pitchFamily="34" charset="0"/>
              </a:rPr>
              <a:t>Life Insurance &amp; Family Takaful Framework</a:t>
            </a:r>
            <a:endParaRPr kumimoji="0" lang="en-US" sz="2400" b="1" i="0" u="none" strike="noStrike" kern="1200" cap="none" spc="0" normalizeH="0" baseline="0" noProof="0" dirty="0">
              <a:ln>
                <a:noFill/>
              </a:ln>
              <a:solidFill>
                <a:schemeClr val="tx2"/>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28</a:t>
            </a:fld>
            <a:endParaRPr lang="en-US" dirty="0"/>
          </a:p>
        </p:txBody>
      </p:sp>
      <p:sp>
        <p:nvSpPr>
          <p:cNvPr id="7" name="Text Placeholder 1"/>
          <p:cNvSpPr txBox="1">
            <a:spLocks/>
          </p:cNvSpPr>
          <p:nvPr/>
        </p:nvSpPr>
        <p:spPr>
          <a:xfrm>
            <a:off x="304800" y="3048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3200" b="1" i="0" u="none" strike="noStrike" kern="1200" cap="none" spc="0" normalizeH="0" baseline="0" noProof="0" dirty="0">
              <a:ln>
                <a:noFill/>
              </a:ln>
              <a:solidFill>
                <a:schemeClr val="tx2"/>
              </a:solidFill>
              <a:effectLst/>
              <a:uLnTx/>
              <a:uFillTx/>
              <a:latin typeface="Garamond" pitchFamily="18" charset="0"/>
            </a:endParaRPr>
          </a:p>
        </p:txBody>
      </p:sp>
      <p:sp>
        <p:nvSpPr>
          <p:cNvPr id="10" name="Text Placeholder 1"/>
          <p:cNvSpPr txBox="1">
            <a:spLocks/>
          </p:cNvSpPr>
          <p:nvPr/>
        </p:nvSpPr>
        <p:spPr>
          <a:xfrm>
            <a:off x="609600" y="2895600"/>
            <a:ext cx="7543800" cy="838200"/>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buFont typeface="Arial" charset="0"/>
              <a:buNone/>
              <a:tabLst/>
              <a:defRPr/>
            </a:pPr>
            <a:r>
              <a:rPr lang="en-US" sz="3200" b="1" dirty="0" smtClean="0">
                <a:solidFill>
                  <a:schemeClr val="tx2"/>
                </a:solidFill>
                <a:latin typeface="Arial" pitchFamily="34" charset="0"/>
                <a:cs typeface="Arial" pitchFamily="34" charset="0"/>
              </a:rPr>
              <a:t>Thank You</a:t>
            </a:r>
            <a:endParaRPr kumimoji="0" lang="en-US" sz="3200" b="1" i="0" u="none" strike="noStrike" kern="1200" cap="none" spc="0" normalizeH="0" baseline="0" noProof="0" dirty="0">
              <a:ln>
                <a:noFill/>
              </a:ln>
              <a:solidFill>
                <a:schemeClr val="tx2"/>
              </a:solidFill>
              <a:effectLst/>
              <a:uLnTx/>
              <a:uFillTx/>
              <a:latin typeface="Garamond"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29</a:t>
            </a:fld>
            <a:endParaRPr lang="en-US" dirty="0"/>
          </a:p>
        </p:txBody>
      </p:sp>
      <p:sp>
        <p:nvSpPr>
          <p:cNvPr id="7" name="Text Placeholder 1"/>
          <p:cNvSpPr txBox="1">
            <a:spLocks/>
          </p:cNvSpPr>
          <p:nvPr/>
        </p:nvSpPr>
        <p:spPr>
          <a:xfrm>
            <a:off x="304800" y="3048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3200" b="1" i="0" u="none" strike="noStrike" kern="1200" cap="none" spc="0" normalizeH="0" baseline="0" noProof="0" dirty="0">
              <a:ln>
                <a:noFill/>
              </a:ln>
              <a:solidFill>
                <a:schemeClr val="tx2"/>
              </a:solidFill>
              <a:effectLst/>
              <a:uLnTx/>
              <a:uFillTx/>
              <a:latin typeface="Garamond" pitchFamily="18" charset="0"/>
            </a:endParaRPr>
          </a:p>
        </p:txBody>
      </p:sp>
      <p:sp>
        <p:nvSpPr>
          <p:cNvPr id="10" name="Text Placeholder 1"/>
          <p:cNvSpPr txBox="1">
            <a:spLocks/>
          </p:cNvSpPr>
          <p:nvPr/>
        </p:nvSpPr>
        <p:spPr>
          <a:xfrm>
            <a:off x="381000" y="304800"/>
            <a:ext cx="7543800" cy="838200"/>
          </a:xfrm>
          <a:prstGeom prst="rect">
            <a:avLst/>
          </a:prstGeom>
        </p:spPr>
        <p:txBody>
          <a:bodyPr/>
          <a:lstStyle/>
          <a:p>
            <a:pPr marR="0" lvl="0" algn="l" defTabSz="914400" rtl="0" eaLnBrk="0" fontAlgn="base" latinLnBrk="0" hangingPunct="0">
              <a:lnSpc>
                <a:spcPct val="100000"/>
              </a:lnSpc>
              <a:spcBef>
                <a:spcPct val="20000"/>
              </a:spcBef>
              <a:spcAft>
                <a:spcPct val="0"/>
              </a:spcAft>
              <a:buClrTx/>
              <a:buSzTx/>
              <a:buFont typeface="Arial" charset="0"/>
              <a:buNone/>
              <a:tabLst/>
              <a:defRPr/>
            </a:pPr>
            <a:r>
              <a:rPr lang="en-US" sz="2000" b="1" dirty="0" smtClean="0">
                <a:solidFill>
                  <a:schemeClr val="tx2"/>
                </a:solidFill>
                <a:latin typeface="Arial" pitchFamily="34" charset="0"/>
                <a:cs typeface="Arial" pitchFamily="34" charset="0"/>
              </a:rPr>
              <a:t>Appendix – 1: Expense Ratios for top life insurance companies (by market share as at Dec ‘15)</a:t>
            </a:r>
            <a:endParaRPr kumimoji="0" lang="en-US" sz="3200" b="1" i="0" u="none" strike="noStrike" kern="1200" cap="none" spc="0" normalizeH="0" baseline="0" noProof="0" dirty="0">
              <a:ln>
                <a:noFill/>
              </a:ln>
              <a:solidFill>
                <a:schemeClr val="tx2"/>
              </a:solidFill>
              <a:effectLst/>
              <a:uLnTx/>
              <a:uFillTx/>
              <a:latin typeface="Garamond" pitchFamily="18" charset="0"/>
            </a:endParaRPr>
          </a:p>
        </p:txBody>
      </p:sp>
      <p:graphicFrame>
        <p:nvGraphicFramePr>
          <p:cNvPr id="8" name="Chart 7"/>
          <p:cNvGraphicFramePr/>
          <p:nvPr/>
        </p:nvGraphicFramePr>
        <p:xfrm>
          <a:off x="152400" y="1371600"/>
          <a:ext cx="8610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914400" y="5486400"/>
            <a:ext cx="5410200" cy="276999"/>
          </a:xfrm>
          <a:prstGeom prst="rect">
            <a:avLst/>
          </a:prstGeom>
          <a:noFill/>
        </p:spPr>
        <p:txBody>
          <a:bodyPr wrap="square" rtlCol="0">
            <a:spAutoFit/>
          </a:bodyPr>
          <a:lstStyle/>
          <a:p>
            <a:r>
              <a:rPr lang="en-US" sz="1200" dirty="0" smtClean="0"/>
              <a:t>Source – Public Disclosures</a:t>
            </a:r>
            <a:endParaRPr lang="en-IN" sz="1200" dirty="0"/>
          </a:p>
        </p:txBody>
      </p:sp>
      <p:sp>
        <p:nvSpPr>
          <p:cNvPr id="11" name="Isosceles Triangle 10">
            <a:hlinkClick r:id="rId3" action="ppaction://hlinksldjump"/>
          </p:cNvPr>
          <p:cNvSpPr/>
          <p:nvPr/>
        </p:nvSpPr>
        <p:spPr>
          <a:xfrm rot="5400000">
            <a:off x="8679976" y="6421272"/>
            <a:ext cx="242248" cy="228600"/>
          </a:xfrm>
          <a:prstGeom prst="triangle">
            <a:avLst/>
          </a:prstGeom>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3</a:t>
            </a:fld>
            <a:endParaRPr lang="en-US" dirty="0"/>
          </a:p>
        </p:txBody>
      </p:sp>
      <p:sp>
        <p:nvSpPr>
          <p:cNvPr id="7" name="Text Placeholder 1"/>
          <p:cNvSpPr txBox="1">
            <a:spLocks/>
          </p:cNvSpPr>
          <p:nvPr/>
        </p:nvSpPr>
        <p:spPr>
          <a:xfrm>
            <a:off x="304800" y="5334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sz="2400" b="1" dirty="0" smtClean="0">
                <a:solidFill>
                  <a:schemeClr val="tx2"/>
                </a:solidFill>
                <a:latin typeface="Arial" pitchFamily="34" charset="0"/>
                <a:cs typeface="Arial" pitchFamily="34" charset="0"/>
              </a:rPr>
              <a:t>Agenda</a:t>
            </a:r>
            <a:r>
              <a:rPr lang="en-US" sz="2400" b="1" dirty="0" smtClean="0">
                <a:solidFill>
                  <a:schemeClr val="tx2"/>
                </a:solidFill>
                <a:latin typeface="Garamond" pitchFamily="18" charset="0"/>
              </a:rPr>
              <a:t> </a:t>
            </a:r>
            <a:endParaRPr kumimoji="0" lang="en-US" sz="2400" b="1" i="0" u="none" strike="noStrike" kern="1200" cap="none" spc="0" normalizeH="0" baseline="0" noProof="0" dirty="0">
              <a:ln>
                <a:noFill/>
              </a:ln>
              <a:solidFill>
                <a:schemeClr val="tx2"/>
              </a:solidFill>
              <a:effectLst/>
              <a:uLnTx/>
              <a:uFillTx/>
              <a:latin typeface="Garamond" pitchFamily="18" charset="0"/>
            </a:endParaRPr>
          </a:p>
        </p:txBody>
      </p:sp>
      <p:sp>
        <p:nvSpPr>
          <p:cNvPr id="8" name="Content Placeholder 2"/>
          <p:cNvSpPr>
            <a:spLocks noGrp="1"/>
          </p:cNvSpPr>
          <p:nvPr/>
        </p:nvSpPr>
        <p:spPr bwMode="auto">
          <a:xfrm>
            <a:off x="304800" y="1295400"/>
            <a:ext cx="8153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200">
                <a:solidFill>
                  <a:schemeClr val="tx1"/>
                </a:solidFill>
                <a:latin typeface="+mn-lt"/>
                <a:ea typeface="+mn-ea"/>
                <a:cs typeface="ＭＳ Ｐゴシック"/>
              </a:defRPr>
            </a:lvl2pPr>
            <a:lvl3pPr marL="1143000" indent="-228600" algn="l" rtl="0" eaLnBrk="0" fontAlgn="base" hangingPunct="0">
              <a:spcBef>
                <a:spcPct val="20000"/>
              </a:spcBef>
              <a:spcAft>
                <a:spcPct val="0"/>
              </a:spcAft>
              <a:buClr>
                <a:schemeClr val="tx2"/>
              </a:buClr>
              <a:buFont typeface="Wingdings" pitchFamily="2" charset="2"/>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lr>
                <a:schemeClr val="tx2"/>
              </a:buClr>
              <a:buFont typeface="Wingdings" pitchFamily="2" charset="2"/>
              <a:buChar char="§"/>
              <a:defRPr sz="1600">
                <a:solidFill>
                  <a:schemeClr val="tx1"/>
                </a:solidFill>
                <a:latin typeface="+mn-lt"/>
                <a:ea typeface="+mn-ea"/>
                <a:cs typeface="ＭＳ Ｐゴシック"/>
              </a:defRPr>
            </a:lvl4pPr>
            <a:lvl5pPr marL="2057400" indent="-228600" algn="l" rtl="0" eaLnBrk="0" fontAlgn="base" hangingPunct="0">
              <a:spcBef>
                <a:spcPct val="20000"/>
              </a:spcBef>
              <a:spcAft>
                <a:spcPct val="0"/>
              </a:spcAft>
              <a:buClr>
                <a:schemeClr val="tx2"/>
              </a:buClr>
              <a:buFont typeface="Wingdings" pitchFamily="2" charset="2"/>
              <a:buChar char="§"/>
              <a:defRPr sz="1400">
                <a:solidFill>
                  <a:schemeClr val="tx1"/>
                </a:solidFill>
                <a:latin typeface="+mn-lt"/>
                <a:ea typeface="+mn-ea"/>
                <a:cs typeface="ＭＳ Ｐゴシック"/>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pPr>
              <a:lnSpc>
                <a:spcPct val="150000"/>
              </a:lnSpc>
            </a:pPr>
            <a:r>
              <a:rPr lang="en-IN" sz="1600" b="1" dirty="0" smtClean="0">
                <a:latin typeface="Arial" pitchFamily="34" charset="0"/>
                <a:cs typeface="Arial" pitchFamily="34" charset="0"/>
              </a:rPr>
              <a:t>Background</a:t>
            </a:r>
          </a:p>
          <a:p>
            <a:pPr>
              <a:lnSpc>
                <a:spcPct val="150000"/>
              </a:lnSpc>
            </a:pPr>
            <a:r>
              <a:rPr lang="en-IN" sz="1600" dirty="0" smtClean="0">
                <a:solidFill>
                  <a:schemeClr val="bg1">
                    <a:lumMod val="85000"/>
                  </a:schemeClr>
                </a:solidFill>
                <a:latin typeface="Arial" pitchFamily="34" charset="0"/>
                <a:cs typeface="Arial" pitchFamily="34" charset="0"/>
              </a:rPr>
              <a:t>Regulations in detail</a:t>
            </a:r>
          </a:p>
          <a:p>
            <a:pPr>
              <a:lnSpc>
                <a:spcPct val="150000"/>
              </a:lnSpc>
            </a:pPr>
            <a:r>
              <a:rPr lang="en-IN" sz="1600" dirty="0" smtClean="0">
                <a:solidFill>
                  <a:schemeClr val="bg1">
                    <a:lumMod val="85000"/>
                  </a:schemeClr>
                </a:solidFill>
                <a:latin typeface="Arial" pitchFamily="34" charset="0"/>
                <a:cs typeface="Arial" pitchFamily="34" charset="0"/>
              </a:rPr>
              <a:t>Comparison with Rule 17 D</a:t>
            </a:r>
          </a:p>
          <a:p>
            <a:pPr>
              <a:lnSpc>
                <a:spcPct val="150000"/>
              </a:lnSpc>
            </a:pPr>
            <a:r>
              <a:rPr lang="en-IN" sz="1600" dirty="0" smtClean="0">
                <a:solidFill>
                  <a:schemeClr val="bg1">
                    <a:lumMod val="85000"/>
                  </a:schemeClr>
                </a:solidFill>
                <a:latin typeface="Arial" pitchFamily="34" charset="0"/>
                <a:cs typeface="Arial" pitchFamily="34" charset="0"/>
              </a:rPr>
              <a:t>Impact on the Life Insurance Industry</a:t>
            </a:r>
          </a:p>
          <a:p>
            <a:pPr>
              <a:lnSpc>
                <a:spcPct val="150000"/>
              </a:lnSpc>
            </a:pPr>
            <a:r>
              <a:rPr lang="en-IN" sz="1600" dirty="0" smtClean="0">
                <a:solidFill>
                  <a:schemeClr val="bg1">
                    <a:lumMod val="85000"/>
                  </a:schemeClr>
                </a:solidFill>
                <a:latin typeface="Arial" pitchFamily="34" charset="0"/>
                <a:cs typeface="Arial" pitchFamily="34" charset="0"/>
              </a:rPr>
              <a:t>Case Study – What is happening in other </a:t>
            </a:r>
            <a:r>
              <a:rPr lang="en-IN" sz="1600" dirty="0" smtClean="0">
                <a:solidFill>
                  <a:schemeClr val="bg1">
                    <a:lumMod val="85000"/>
                  </a:schemeClr>
                </a:solidFill>
                <a:latin typeface="Arial" pitchFamily="34" charset="0"/>
                <a:cs typeface="Arial" pitchFamily="34" charset="0"/>
              </a:rPr>
              <a:t>countries</a:t>
            </a:r>
            <a:r>
              <a:rPr lang="en-IN" sz="1600" dirty="0" smtClean="0">
                <a:solidFill>
                  <a:schemeClr val="bg1">
                    <a:lumMod val="85000"/>
                  </a:schemeClr>
                </a:solidFill>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30</a:t>
            </a:fld>
            <a:endParaRPr lang="en-US" dirty="0"/>
          </a:p>
        </p:txBody>
      </p:sp>
      <p:sp>
        <p:nvSpPr>
          <p:cNvPr id="7" name="Text Placeholder 1"/>
          <p:cNvSpPr txBox="1">
            <a:spLocks/>
          </p:cNvSpPr>
          <p:nvPr/>
        </p:nvSpPr>
        <p:spPr>
          <a:xfrm>
            <a:off x="304800" y="3048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3200" b="1" i="0" u="none" strike="noStrike" kern="1200" cap="none" spc="0" normalizeH="0" baseline="0" noProof="0" dirty="0">
              <a:ln>
                <a:noFill/>
              </a:ln>
              <a:solidFill>
                <a:schemeClr val="tx2"/>
              </a:solidFill>
              <a:effectLst/>
              <a:uLnTx/>
              <a:uFillTx/>
              <a:latin typeface="Garamond" pitchFamily="18" charset="0"/>
            </a:endParaRPr>
          </a:p>
        </p:txBody>
      </p:sp>
      <p:sp>
        <p:nvSpPr>
          <p:cNvPr id="10" name="Text Placeholder 1"/>
          <p:cNvSpPr txBox="1">
            <a:spLocks/>
          </p:cNvSpPr>
          <p:nvPr/>
        </p:nvSpPr>
        <p:spPr>
          <a:xfrm>
            <a:off x="457200" y="152400"/>
            <a:ext cx="7543800" cy="914400"/>
          </a:xfrm>
          <a:prstGeom prst="rect">
            <a:avLst/>
          </a:prstGeom>
        </p:spPr>
        <p:txBody>
          <a:bodyPr/>
          <a:lstStyle/>
          <a:p>
            <a:pPr marL="342900" lvl="0" indent="-342900" eaLnBrk="0" fontAlgn="base" hangingPunct="0">
              <a:spcBef>
                <a:spcPct val="20000"/>
              </a:spcBef>
              <a:spcAft>
                <a:spcPct val="0"/>
              </a:spcAft>
              <a:defRPr/>
            </a:pPr>
            <a:r>
              <a:rPr lang="en-US" sz="2400" b="1" dirty="0" smtClean="0">
                <a:solidFill>
                  <a:schemeClr val="tx2"/>
                </a:solidFill>
                <a:latin typeface="Arial" pitchFamily="34" charset="0"/>
                <a:cs typeface="Arial" pitchFamily="34" charset="0"/>
              </a:rPr>
              <a:t>Appendix – 2 (1/3)</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sz="2400" b="1" dirty="0" smtClean="0">
                <a:solidFill>
                  <a:schemeClr val="tx2"/>
                </a:solidFill>
                <a:latin typeface="Arial" pitchFamily="34" charset="0"/>
                <a:cs typeface="Arial" pitchFamily="34" charset="0"/>
              </a:rPr>
              <a:t>Global Pension Assets</a:t>
            </a:r>
            <a:r>
              <a:rPr lang="en-US" sz="2400" b="1" dirty="0" smtClean="0">
                <a:solidFill>
                  <a:schemeClr val="tx2"/>
                </a:solidFill>
                <a:latin typeface="Garamond" pitchFamily="18" charset="0"/>
              </a:rPr>
              <a:t> </a:t>
            </a:r>
            <a:endParaRPr kumimoji="0" lang="en-US" sz="2400" b="1" i="0" u="none" strike="noStrike" kern="1200" cap="none" spc="0" normalizeH="0" baseline="0" noProof="0" dirty="0">
              <a:ln>
                <a:noFill/>
              </a:ln>
              <a:solidFill>
                <a:schemeClr val="tx2"/>
              </a:solidFill>
              <a:effectLst/>
              <a:uLnTx/>
              <a:uFillTx/>
              <a:latin typeface="Garamond" pitchFamily="18" charset="0"/>
            </a:endParaRPr>
          </a:p>
        </p:txBody>
      </p:sp>
      <p:sp>
        <p:nvSpPr>
          <p:cNvPr id="9" name="TextBox 8"/>
          <p:cNvSpPr txBox="1"/>
          <p:nvPr/>
        </p:nvSpPr>
        <p:spPr>
          <a:xfrm>
            <a:off x="6705600" y="2914471"/>
            <a:ext cx="2286000" cy="1200329"/>
          </a:xfrm>
          <a:prstGeom prst="rect">
            <a:avLst/>
          </a:prstGeom>
          <a:noFill/>
          <a:ln>
            <a:solidFill>
              <a:srgbClr val="C00000"/>
            </a:solidFill>
          </a:ln>
        </p:spPr>
        <p:txBody>
          <a:bodyPr wrap="square" rtlCol="0">
            <a:spAutoFit/>
          </a:bodyPr>
          <a:lstStyle/>
          <a:p>
            <a:pPr algn="ctr"/>
            <a:r>
              <a:rPr lang="en-IN" dirty="0" smtClean="0"/>
              <a:t>Where do we stand?</a:t>
            </a:r>
          </a:p>
          <a:p>
            <a:endParaRPr lang="en-IN" dirty="0" smtClean="0"/>
          </a:p>
          <a:p>
            <a:endParaRPr lang="en-IN" dirty="0" smtClean="0"/>
          </a:p>
          <a:p>
            <a:pPr algn="ctr"/>
            <a:r>
              <a:rPr lang="en-IN" dirty="0" smtClean="0"/>
              <a:t>~ 15%</a:t>
            </a:r>
            <a:endParaRPr lang="en-IN" dirty="0"/>
          </a:p>
        </p:txBody>
      </p:sp>
      <p:sp>
        <p:nvSpPr>
          <p:cNvPr id="11" name="TextBox 10"/>
          <p:cNvSpPr txBox="1"/>
          <p:nvPr/>
        </p:nvSpPr>
        <p:spPr>
          <a:xfrm>
            <a:off x="152400" y="6019800"/>
            <a:ext cx="7162800" cy="369332"/>
          </a:xfrm>
          <a:prstGeom prst="rect">
            <a:avLst/>
          </a:prstGeom>
          <a:noFill/>
        </p:spPr>
        <p:txBody>
          <a:bodyPr wrap="square" rtlCol="0">
            <a:spAutoFit/>
          </a:bodyPr>
          <a:lstStyle/>
          <a:p>
            <a:r>
              <a:rPr lang="en-IN" sz="900" dirty="0" smtClean="0"/>
              <a:t>Source: https://www.towerswatson.com/en/Insights/IC-Types/Survey-Research-Results/2015/02/Global-Pensions-Asset-Study-2015</a:t>
            </a:r>
            <a:r>
              <a:rPr lang="en-IN" dirty="0" smtClean="0"/>
              <a:t> </a:t>
            </a:r>
            <a:endParaRPr lang="en-IN" dirty="0"/>
          </a:p>
        </p:txBody>
      </p:sp>
      <p:pic>
        <p:nvPicPr>
          <p:cNvPr id="3075" name="Picture 3"/>
          <p:cNvPicPr>
            <a:picLocks noChangeAspect="1" noChangeArrowheads="1"/>
          </p:cNvPicPr>
          <p:nvPr/>
        </p:nvPicPr>
        <p:blipFill>
          <a:blip r:embed="rId2"/>
          <a:srcRect/>
          <a:stretch>
            <a:fillRect/>
          </a:stretch>
        </p:blipFill>
        <p:spPr bwMode="auto">
          <a:xfrm>
            <a:off x="152400" y="1295400"/>
            <a:ext cx="6400800" cy="4495800"/>
          </a:xfrm>
          <a:prstGeom prst="rect">
            <a:avLst/>
          </a:prstGeom>
          <a:noFill/>
          <a:ln w="9525">
            <a:solidFill>
              <a:srgbClr val="C00000"/>
            </a:solidFill>
            <a:miter lim="800000"/>
            <a:headEnd/>
            <a:tailEnd/>
          </a:ln>
          <a:effectLst/>
        </p:spPr>
      </p:pic>
      <p:sp>
        <p:nvSpPr>
          <p:cNvPr id="12" name="Isosceles Triangle 11">
            <a:hlinkClick r:id="rId3" action="ppaction://hlinksldjump"/>
          </p:cNvPr>
          <p:cNvSpPr/>
          <p:nvPr/>
        </p:nvSpPr>
        <p:spPr>
          <a:xfrm rot="5400000">
            <a:off x="8679976" y="6456528"/>
            <a:ext cx="242248" cy="228600"/>
          </a:xfrm>
          <a:prstGeom prst="triangle">
            <a:avLst/>
          </a:prstGeom>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31</a:t>
            </a:fld>
            <a:endParaRPr lang="en-US" dirty="0"/>
          </a:p>
        </p:txBody>
      </p:sp>
      <p:sp>
        <p:nvSpPr>
          <p:cNvPr id="7" name="Text Placeholder 1"/>
          <p:cNvSpPr txBox="1">
            <a:spLocks/>
          </p:cNvSpPr>
          <p:nvPr/>
        </p:nvSpPr>
        <p:spPr>
          <a:xfrm>
            <a:off x="304800" y="3048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3200" b="1" i="0" u="none" strike="noStrike" kern="1200" cap="none" spc="0" normalizeH="0" baseline="0" noProof="0" dirty="0">
              <a:ln>
                <a:noFill/>
              </a:ln>
              <a:solidFill>
                <a:schemeClr val="tx2"/>
              </a:solidFill>
              <a:effectLst/>
              <a:uLnTx/>
              <a:uFillTx/>
              <a:latin typeface="Garamond" pitchFamily="18" charset="0"/>
            </a:endParaRPr>
          </a:p>
        </p:txBody>
      </p:sp>
      <p:sp>
        <p:nvSpPr>
          <p:cNvPr id="10" name="Text Placeholder 1"/>
          <p:cNvSpPr txBox="1">
            <a:spLocks/>
          </p:cNvSpPr>
          <p:nvPr/>
        </p:nvSpPr>
        <p:spPr>
          <a:xfrm>
            <a:off x="457200" y="152400"/>
            <a:ext cx="7543800" cy="914400"/>
          </a:xfrm>
          <a:prstGeom prst="rect">
            <a:avLst/>
          </a:prstGeom>
        </p:spPr>
        <p:txBody>
          <a:bodyPr/>
          <a:lstStyle/>
          <a:p>
            <a:pPr marL="342900" lvl="0" indent="-342900" eaLnBrk="0" fontAlgn="base" hangingPunct="0">
              <a:spcBef>
                <a:spcPct val="20000"/>
              </a:spcBef>
              <a:spcAft>
                <a:spcPct val="0"/>
              </a:spcAft>
              <a:defRPr/>
            </a:pPr>
            <a:r>
              <a:rPr lang="en-US" sz="2400" b="1" dirty="0" smtClean="0">
                <a:solidFill>
                  <a:schemeClr val="tx2"/>
                </a:solidFill>
                <a:latin typeface="Arial" pitchFamily="34" charset="0"/>
                <a:cs typeface="Arial" pitchFamily="34" charset="0"/>
              </a:rPr>
              <a:t>Appendix – 2 (2/3)</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sz="2400" b="1" dirty="0" smtClean="0">
                <a:solidFill>
                  <a:schemeClr val="tx2"/>
                </a:solidFill>
                <a:latin typeface="Arial" pitchFamily="34" charset="0"/>
                <a:cs typeface="Arial" pitchFamily="34" charset="0"/>
              </a:rPr>
              <a:t>Indian Demography </a:t>
            </a:r>
            <a:r>
              <a:rPr lang="en-US" sz="2400" b="1" dirty="0" err="1" smtClean="0">
                <a:solidFill>
                  <a:schemeClr val="tx2"/>
                </a:solidFill>
                <a:latin typeface="Arial" pitchFamily="34" charset="0"/>
                <a:cs typeface="Arial" pitchFamily="34" charset="0"/>
              </a:rPr>
              <a:t>vs</a:t>
            </a:r>
            <a:r>
              <a:rPr lang="en-US" sz="2400" b="1" dirty="0" smtClean="0">
                <a:solidFill>
                  <a:schemeClr val="tx2"/>
                </a:solidFill>
                <a:latin typeface="Arial" pitchFamily="34" charset="0"/>
                <a:cs typeface="Arial" pitchFamily="34" charset="0"/>
              </a:rPr>
              <a:t> Declining Pension</a:t>
            </a:r>
            <a:r>
              <a:rPr lang="en-US" sz="2800" b="1" dirty="0" smtClean="0">
                <a:solidFill>
                  <a:schemeClr val="tx2"/>
                </a:solidFill>
                <a:latin typeface="Garamond" pitchFamily="18" charset="0"/>
              </a:rPr>
              <a:t> </a:t>
            </a:r>
            <a:endParaRPr kumimoji="0" lang="en-US" sz="2800" b="1" i="0" u="none" strike="noStrike" kern="1200" cap="none" spc="0" normalizeH="0" baseline="0" noProof="0" dirty="0">
              <a:ln>
                <a:noFill/>
              </a:ln>
              <a:solidFill>
                <a:schemeClr val="tx2"/>
              </a:solidFill>
              <a:effectLst/>
              <a:uLnTx/>
              <a:uFillTx/>
              <a:latin typeface="Garamond" pitchFamily="18" charset="0"/>
            </a:endParaRPr>
          </a:p>
        </p:txBody>
      </p:sp>
      <p:sp>
        <p:nvSpPr>
          <p:cNvPr id="11" name="TextBox 10"/>
          <p:cNvSpPr txBox="1"/>
          <p:nvPr/>
        </p:nvSpPr>
        <p:spPr>
          <a:xfrm>
            <a:off x="152400" y="5452646"/>
            <a:ext cx="4648200" cy="338554"/>
          </a:xfrm>
          <a:prstGeom prst="rect">
            <a:avLst/>
          </a:prstGeom>
          <a:noFill/>
        </p:spPr>
        <p:txBody>
          <a:bodyPr wrap="square" rtlCol="0">
            <a:spAutoFit/>
          </a:bodyPr>
          <a:lstStyle/>
          <a:p>
            <a:r>
              <a:rPr lang="en-IN" sz="800" dirty="0" smtClean="0">
                <a:latin typeface="Arial" pitchFamily="34" charset="0"/>
                <a:cs typeface="Arial" pitchFamily="34" charset="0"/>
              </a:rPr>
              <a:t>Source: Population Division and Central Statistics Office Ministry of Statistics &amp; Programme Implementation Government of India</a:t>
            </a:r>
            <a:endParaRPr lang="en-IN" sz="800" dirty="0">
              <a:latin typeface="Arial" pitchFamily="34" charset="0"/>
              <a:cs typeface="Arial" pitchFamily="34" charset="0"/>
            </a:endParaRPr>
          </a:p>
        </p:txBody>
      </p:sp>
      <p:graphicFrame>
        <p:nvGraphicFramePr>
          <p:cNvPr id="12" name="Chart 11"/>
          <p:cNvGraphicFramePr/>
          <p:nvPr/>
        </p:nvGraphicFramePr>
        <p:xfrm>
          <a:off x="152400" y="1295400"/>
          <a:ext cx="4648199" cy="381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nvGraphicFramePr>
        <p:xfrm>
          <a:off x="4800600" y="1295400"/>
          <a:ext cx="41910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4800600" y="5499556"/>
            <a:ext cx="7162800" cy="215444"/>
          </a:xfrm>
          <a:prstGeom prst="rect">
            <a:avLst/>
          </a:prstGeom>
          <a:noFill/>
        </p:spPr>
        <p:txBody>
          <a:bodyPr wrap="square" rtlCol="0">
            <a:spAutoFit/>
          </a:bodyPr>
          <a:lstStyle/>
          <a:p>
            <a:r>
              <a:rPr lang="en-IN" sz="800" dirty="0" smtClean="0">
                <a:latin typeface="Arial" pitchFamily="34" charset="0"/>
                <a:cs typeface="Arial" pitchFamily="34" charset="0"/>
              </a:rPr>
              <a:t>Source: Life Council New Business Performance</a:t>
            </a:r>
            <a:endParaRPr lang="en-IN" sz="800" dirty="0">
              <a:latin typeface="Arial" pitchFamily="34" charset="0"/>
              <a:cs typeface="Arial" pitchFamily="34" charset="0"/>
            </a:endParaRPr>
          </a:p>
        </p:txBody>
      </p:sp>
      <p:sp>
        <p:nvSpPr>
          <p:cNvPr id="14" name="Isosceles Triangle 13">
            <a:hlinkClick r:id="rId4" action="ppaction://hlinksldjump"/>
          </p:cNvPr>
          <p:cNvSpPr/>
          <p:nvPr/>
        </p:nvSpPr>
        <p:spPr>
          <a:xfrm rot="5400000">
            <a:off x="8679976" y="6407624"/>
            <a:ext cx="242248" cy="228600"/>
          </a:xfrm>
          <a:prstGeom prst="triangle">
            <a:avLst/>
          </a:prstGeom>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32</a:t>
            </a:fld>
            <a:endParaRPr lang="en-US" dirty="0"/>
          </a:p>
        </p:txBody>
      </p:sp>
      <p:sp>
        <p:nvSpPr>
          <p:cNvPr id="7" name="Text Placeholder 1"/>
          <p:cNvSpPr txBox="1">
            <a:spLocks/>
          </p:cNvSpPr>
          <p:nvPr/>
        </p:nvSpPr>
        <p:spPr>
          <a:xfrm>
            <a:off x="304800" y="3048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3200" b="1" i="0" u="none" strike="noStrike" kern="1200" cap="none" spc="0" normalizeH="0" baseline="0" noProof="0" dirty="0">
              <a:ln>
                <a:noFill/>
              </a:ln>
              <a:solidFill>
                <a:schemeClr val="tx2"/>
              </a:solidFill>
              <a:effectLst/>
              <a:uLnTx/>
              <a:uFillTx/>
              <a:latin typeface="Garamond" pitchFamily="18" charset="0"/>
            </a:endParaRPr>
          </a:p>
        </p:txBody>
      </p:sp>
      <p:sp>
        <p:nvSpPr>
          <p:cNvPr id="10" name="Text Placeholder 1"/>
          <p:cNvSpPr txBox="1">
            <a:spLocks/>
          </p:cNvSpPr>
          <p:nvPr/>
        </p:nvSpPr>
        <p:spPr>
          <a:xfrm>
            <a:off x="457200" y="152400"/>
            <a:ext cx="7543800" cy="914400"/>
          </a:xfrm>
          <a:prstGeom prst="rect">
            <a:avLst/>
          </a:prstGeom>
        </p:spPr>
        <p:txBody>
          <a:bodyPr/>
          <a:lstStyle/>
          <a:p>
            <a:pPr marL="342900" lvl="0" indent="-342900" eaLnBrk="0" fontAlgn="base" hangingPunct="0">
              <a:spcBef>
                <a:spcPct val="20000"/>
              </a:spcBef>
              <a:spcAft>
                <a:spcPct val="0"/>
              </a:spcAft>
              <a:defRPr/>
            </a:pPr>
            <a:r>
              <a:rPr lang="en-US" sz="2400" b="1" dirty="0" smtClean="0">
                <a:solidFill>
                  <a:schemeClr val="tx2"/>
                </a:solidFill>
                <a:latin typeface="Arial" pitchFamily="34" charset="0"/>
                <a:cs typeface="Arial" pitchFamily="34" charset="0"/>
              </a:rPr>
              <a:t>Appendix – 2 (3/3)</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sz="2400" b="1" dirty="0" smtClean="0">
                <a:solidFill>
                  <a:schemeClr val="tx2"/>
                </a:solidFill>
                <a:latin typeface="Arial" pitchFamily="34" charset="0"/>
                <a:cs typeface="Arial" pitchFamily="34" charset="0"/>
              </a:rPr>
              <a:t>Individual Life </a:t>
            </a:r>
            <a:r>
              <a:rPr lang="en-US" sz="2400" b="1" dirty="0" err="1" smtClean="0">
                <a:solidFill>
                  <a:schemeClr val="tx2"/>
                </a:solidFill>
                <a:latin typeface="Arial" pitchFamily="34" charset="0"/>
                <a:cs typeface="Arial" pitchFamily="34" charset="0"/>
              </a:rPr>
              <a:t>vs</a:t>
            </a:r>
            <a:r>
              <a:rPr lang="en-US" sz="2400" b="1" dirty="0" smtClean="0">
                <a:solidFill>
                  <a:schemeClr val="tx2"/>
                </a:solidFill>
                <a:latin typeface="Arial" pitchFamily="34" charset="0"/>
                <a:cs typeface="Arial" pitchFamily="34" charset="0"/>
              </a:rPr>
              <a:t> Individual Pension</a:t>
            </a:r>
            <a:r>
              <a:rPr lang="en-US" sz="2400" b="1" dirty="0" smtClean="0">
                <a:solidFill>
                  <a:schemeClr val="tx2"/>
                </a:solidFill>
                <a:latin typeface="Garamond" pitchFamily="18" charset="0"/>
              </a:rPr>
              <a:t> </a:t>
            </a:r>
            <a:endParaRPr kumimoji="0" lang="en-US" sz="2400" b="1" i="0" u="none" strike="noStrike" kern="1200" cap="none" spc="0" normalizeH="0" baseline="0" noProof="0" dirty="0">
              <a:ln>
                <a:noFill/>
              </a:ln>
              <a:solidFill>
                <a:schemeClr val="tx2"/>
              </a:solidFill>
              <a:effectLst/>
              <a:uLnTx/>
              <a:uFillTx/>
              <a:latin typeface="Garamond" pitchFamily="18" charset="0"/>
            </a:endParaRPr>
          </a:p>
        </p:txBody>
      </p:sp>
      <p:graphicFrame>
        <p:nvGraphicFramePr>
          <p:cNvPr id="14" name="Diagram 13"/>
          <p:cNvGraphicFramePr/>
          <p:nvPr/>
        </p:nvGraphicFramePr>
        <p:xfrm>
          <a:off x="228600" y="1397000"/>
          <a:ext cx="4724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Content Placeholder 2"/>
          <p:cNvSpPr>
            <a:spLocks noGrp="1"/>
          </p:cNvSpPr>
          <p:nvPr/>
        </p:nvSpPr>
        <p:spPr bwMode="auto">
          <a:xfrm>
            <a:off x="4953000" y="1295400"/>
            <a:ext cx="3962400" cy="5029200"/>
          </a:xfrm>
          <a:prstGeom prst="rect">
            <a:avLst/>
          </a:prstGeom>
          <a:no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200">
                <a:solidFill>
                  <a:schemeClr val="tx1"/>
                </a:solidFill>
                <a:latin typeface="+mn-lt"/>
                <a:ea typeface="+mn-ea"/>
                <a:cs typeface="ＭＳ Ｐゴシック"/>
              </a:defRPr>
            </a:lvl2pPr>
            <a:lvl3pPr marL="1143000" indent="-228600" algn="l" rtl="0" eaLnBrk="0" fontAlgn="base" hangingPunct="0">
              <a:spcBef>
                <a:spcPct val="20000"/>
              </a:spcBef>
              <a:spcAft>
                <a:spcPct val="0"/>
              </a:spcAft>
              <a:buClr>
                <a:schemeClr val="tx2"/>
              </a:buClr>
              <a:buFont typeface="Wingdings" pitchFamily="2" charset="2"/>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lr>
                <a:schemeClr val="tx2"/>
              </a:buClr>
              <a:buFont typeface="Wingdings" pitchFamily="2" charset="2"/>
              <a:buChar char="§"/>
              <a:defRPr sz="1600">
                <a:solidFill>
                  <a:schemeClr val="tx1"/>
                </a:solidFill>
                <a:latin typeface="+mn-lt"/>
                <a:ea typeface="+mn-ea"/>
                <a:cs typeface="ＭＳ Ｐゴシック"/>
              </a:defRPr>
            </a:lvl4pPr>
            <a:lvl5pPr marL="2057400" indent="-228600" algn="l" rtl="0" eaLnBrk="0" fontAlgn="base" hangingPunct="0">
              <a:spcBef>
                <a:spcPct val="20000"/>
              </a:spcBef>
              <a:spcAft>
                <a:spcPct val="0"/>
              </a:spcAft>
              <a:buClr>
                <a:schemeClr val="tx2"/>
              </a:buClr>
              <a:buFont typeface="Wingdings" pitchFamily="2" charset="2"/>
              <a:buChar char="§"/>
              <a:defRPr sz="1400">
                <a:solidFill>
                  <a:schemeClr val="tx1"/>
                </a:solidFill>
                <a:latin typeface="+mn-lt"/>
                <a:ea typeface="+mn-ea"/>
                <a:cs typeface="ＭＳ Ｐゴシック"/>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pPr>
              <a:lnSpc>
                <a:spcPct val="150000"/>
              </a:lnSpc>
            </a:pPr>
            <a:r>
              <a:rPr lang="en-US" sz="1600" dirty="0" smtClean="0">
                <a:latin typeface="Arial" pitchFamily="34" charset="0"/>
                <a:cs typeface="Arial" pitchFamily="34" charset="0"/>
              </a:rPr>
              <a:t>Components of </a:t>
            </a:r>
            <a:r>
              <a:rPr lang="en-US" sz="1600" dirty="0" err="1" smtClean="0">
                <a:latin typeface="Arial" pitchFamily="34" charset="0"/>
                <a:cs typeface="Arial" pitchFamily="34" charset="0"/>
              </a:rPr>
              <a:t>CoA</a:t>
            </a:r>
            <a:r>
              <a:rPr lang="en-US" sz="1600" dirty="0" smtClean="0">
                <a:latin typeface="Arial" pitchFamily="34" charset="0"/>
                <a:cs typeface="Arial" pitchFamily="34" charset="0"/>
              </a:rPr>
              <a:t> for individual life contract</a:t>
            </a:r>
          </a:p>
          <a:p>
            <a:pPr lvl="1">
              <a:lnSpc>
                <a:spcPct val="150000"/>
              </a:lnSpc>
            </a:pPr>
            <a:r>
              <a:rPr lang="en-US" sz="1400" dirty="0" smtClean="0">
                <a:latin typeface="Arial" pitchFamily="34" charset="0"/>
                <a:cs typeface="Arial" pitchFamily="34" charset="0"/>
              </a:rPr>
              <a:t>Direct Expenses</a:t>
            </a:r>
          </a:p>
          <a:p>
            <a:pPr lvl="1">
              <a:lnSpc>
                <a:spcPct val="150000"/>
              </a:lnSpc>
            </a:pPr>
            <a:r>
              <a:rPr lang="en-US" sz="1400" dirty="0" smtClean="0">
                <a:latin typeface="Arial" pitchFamily="34" charset="0"/>
                <a:cs typeface="Arial" pitchFamily="34" charset="0"/>
              </a:rPr>
              <a:t>Directly attributable</a:t>
            </a:r>
          </a:p>
          <a:p>
            <a:pPr lvl="2">
              <a:lnSpc>
                <a:spcPct val="150000"/>
              </a:lnSpc>
            </a:pPr>
            <a:r>
              <a:rPr lang="en-US" sz="1200" dirty="0" smtClean="0">
                <a:latin typeface="Arial" pitchFamily="34" charset="0"/>
                <a:cs typeface="Arial" pitchFamily="34" charset="0"/>
              </a:rPr>
              <a:t>Rent</a:t>
            </a:r>
          </a:p>
          <a:p>
            <a:pPr lvl="2">
              <a:lnSpc>
                <a:spcPct val="150000"/>
              </a:lnSpc>
            </a:pPr>
            <a:r>
              <a:rPr lang="en-US" sz="1200" dirty="0" smtClean="0">
                <a:latin typeface="Arial" pitchFamily="34" charset="0"/>
                <a:cs typeface="Arial" pitchFamily="34" charset="0"/>
              </a:rPr>
              <a:t>Medical</a:t>
            </a:r>
          </a:p>
          <a:p>
            <a:pPr lvl="2">
              <a:lnSpc>
                <a:spcPct val="150000"/>
              </a:lnSpc>
            </a:pPr>
            <a:r>
              <a:rPr lang="en-US" sz="1200" dirty="0" smtClean="0">
                <a:latin typeface="Arial" pitchFamily="34" charset="0"/>
                <a:cs typeface="Arial" pitchFamily="34" charset="0"/>
              </a:rPr>
              <a:t>Marketing</a:t>
            </a:r>
          </a:p>
          <a:p>
            <a:pPr lvl="2">
              <a:lnSpc>
                <a:spcPct val="150000"/>
              </a:lnSpc>
            </a:pPr>
            <a:r>
              <a:rPr lang="en-US" sz="1200" dirty="0" smtClean="0">
                <a:latin typeface="Arial" pitchFamily="34" charset="0"/>
                <a:cs typeface="Arial" pitchFamily="34" charset="0"/>
              </a:rPr>
              <a:t>Training</a:t>
            </a:r>
          </a:p>
          <a:p>
            <a:pPr lvl="2">
              <a:lnSpc>
                <a:spcPct val="150000"/>
              </a:lnSpc>
            </a:pPr>
            <a:r>
              <a:rPr lang="en-US" sz="1200" dirty="0" smtClean="0">
                <a:latin typeface="Arial" pitchFamily="34" charset="0"/>
                <a:cs typeface="Arial" pitchFamily="34" charset="0"/>
              </a:rPr>
              <a:t>Others</a:t>
            </a:r>
          </a:p>
          <a:p>
            <a:pPr lvl="1">
              <a:lnSpc>
                <a:spcPct val="150000"/>
              </a:lnSpc>
            </a:pPr>
            <a:r>
              <a:rPr lang="en-US" sz="1200" dirty="0" smtClean="0">
                <a:latin typeface="Arial" pitchFamily="34" charset="0"/>
                <a:cs typeface="Arial" pitchFamily="34" charset="0"/>
              </a:rPr>
              <a:t>Operations Expenses</a:t>
            </a:r>
          </a:p>
          <a:p>
            <a:pPr lvl="2">
              <a:lnSpc>
                <a:spcPct val="150000"/>
              </a:lnSpc>
            </a:pPr>
            <a:r>
              <a:rPr lang="en-US" sz="1200" dirty="0" smtClean="0">
                <a:latin typeface="Arial" pitchFamily="34" charset="0"/>
                <a:cs typeface="Arial" pitchFamily="34" charset="0"/>
              </a:rPr>
              <a:t>Stamp Duty</a:t>
            </a:r>
          </a:p>
          <a:p>
            <a:pPr lvl="2">
              <a:lnSpc>
                <a:spcPct val="150000"/>
              </a:lnSpc>
            </a:pPr>
            <a:r>
              <a:rPr lang="en-US" sz="1200" dirty="0" smtClean="0">
                <a:latin typeface="Arial" pitchFamily="34" charset="0"/>
                <a:cs typeface="Arial" pitchFamily="34" charset="0"/>
              </a:rPr>
              <a:t>Underwriting</a:t>
            </a:r>
          </a:p>
          <a:p>
            <a:pPr lvl="2">
              <a:lnSpc>
                <a:spcPct val="150000"/>
              </a:lnSpc>
            </a:pPr>
            <a:r>
              <a:rPr lang="en-US" sz="1200" dirty="0" smtClean="0">
                <a:latin typeface="Arial" pitchFamily="34" charset="0"/>
                <a:cs typeface="Arial" pitchFamily="34" charset="0"/>
              </a:rPr>
              <a:t>Others</a:t>
            </a:r>
          </a:p>
          <a:p>
            <a:pPr lvl="2">
              <a:lnSpc>
                <a:spcPct val="150000"/>
              </a:lnSpc>
            </a:pPr>
            <a:endParaRPr lang="en-US" sz="1200" dirty="0" smtClean="0">
              <a:latin typeface="Arial" pitchFamily="34" charset="0"/>
              <a:cs typeface="Arial" pitchFamily="34" charset="0"/>
            </a:endParaRPr>
          </a:p>
          <a:p>
            <a:pPr lvl="2">
              <a:lnSpc>
                <a:spcPct val="150000"/>
              </a:lnSpc>
              <a:buNone/>
            </a:pPr>
            <a:r>
              <a:rPr lang="en-US" sz="1200" dirty="0" smtClean="0">
                <a:latin typeface="Arial" pitchFamily="34" charset="0"/>
                <a:cs typeface="Arial" pitchFamily="34" charset="0"/>
              </a:rPr>
              <a:t> - Not applicable for individual pension</a:t>
            </a:r>
          </a:p>
          <a:p>
            <a:pPr>
              <a:lnSpc>
                <a:spcPct val="150000"/>
              </a:lnSpc>
            </a:pPr>
            <a:endParaRPr lang="en-IN" sz="1200" dirty="0" smtClean="0">
              <a:latin typeface="Arial" pitchFamily="34" charset="0"/>
              <a:cs typeface="Arial" pitchFamily="34" charset="0"/>
            </a:endParaRPr>
          </a:p>
          <a:p>
            <a:pPr lvl="1">
              <a:lnSpc>
                <a:spcPct val="150000"/>
              </a:lnSpc>
              <a:buNone/>
            </a:pPr>
            <a:endParaRPr lang="en-IN" sz="1200" dirty="0" smtClean="0">
              <a:latin typeface="Arial" pitchFamily="34" charset="0"/>
              <a:cs typeface="Arial" pitchFamily="34" charset="0"/>
            </a:endParaRPr>
          </a:p>
        </p:txBody>
      </p:sp>
      <p:sp>
        <p:nvSpPr>
          <p:cNvPr id="17" name="Oval 16"/>
          <p:cNvSpPr/>
          <p:nvPr/>
        </p:nvSpPr>
        <p:spPr>
          <a:xfrm>
            <a:off x="6096000" y="3189514"/>
            <a:ext cx="7620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p:cNvSpPr/>
          <p:nvPr/>
        </p:nvSpPr>
        <p:spPr>
          <a:xfrm>
            <a:off x="6096000" y="5018314"/>
            <a:ext cx="10668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p:cNvSpPr/>
          <p:nvPr/>
        </p:nvSpPr>
        <p:spPr>
          <a:xfrm>
            <a:off x="5410200" y="5987142"/>
            <a:ext cx="5334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Isosceles Triangle 11">
            <a:hlinkClick r:id="rId8" action="ppaction://hlinksldjump"/>
          </p:cNvPr>
          <p:cNvSpPr/>
          <p:nvPr/>
        </p:nvSpPr>
        <p:spPr>
          <a:xfrm rot="5400000">
            <a:off x="8679976" y="6407624"/>
            <a:ext cx="242248" cy="228600"/>
          </a:xfrm>
          <a:prstGeom prst="triangle">
            <a:avLst/>
          </a:prstGeom>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p:cNvSpPr txBox="1">
            <a:spLocks/>
          </p:cNvSpPr>
          <p:nvPr/>
        </p:nvSpPr>
        <p:spPr>
          <a:xfrm>
            <a:off x="304800" y="5334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sz="2400" b="1" dirty="0" smtClean="0">
                <a:solidFill>
                  <a:schemeClr val="tx2"/>
                </a:solidFill>
                <a:latin typeface="Arial" pitchFamily="34" charset="0"/>
                <a:cs typeface="Arial" pitchFamily="34" charset="0"/>
              </a:rPr>
              <a:t>In News </a:t>
            </a:r>
            <a:endParaRPr kumimoji="0" lang="en-US" sz="2400" b="1" i="0" u="none" strike="noStrike" kern="1200" cap="none" spc="0" normalizeH="0" baseline="0" noProof="0" dirty="0">
              <a:ln>
                <a:noFill/>
              </a:ln>
              <a:solidFill>
                <a:schemeClr val="tx2"/>
              </a:solidFill>
              <a:effectLst/>
              <a:uLnTx/>
              <a:uFillTx/>
              <a:latin typeface="Arial" pitchFamily="34" charset="0"/>
              <a:cs typeface="Arial" pitchFamily="34" charset="0"/>
            </a:endParaRPr>
          </a:p>
        </p:txBody>
      </p:sp>
      <p:pic>
        <p:nvPicPr>
          <p:cNvPr id="44" name="Picture 4" descr="http://st.depositphotos.com/1032463/1373/i/950/depositphotos_13732950-Background-of-old-vintage-newspapers.jpg"/>
          <p:cNvPicPr>
            <a:picLocks noChangeAspect="1" noChangeArrowheads="1"/>
          </p:cNvPicPr>
          <p:nvPr/>
        </p:nvPicPr>
        <p:blipFill>
          <a:blip r:embed="rId2" cstate="print">
            <a:lum bright="70000" contrast="-70000"/>
          </a:blip>
          <a:srcRect b="8197"/>
          <a:stretch>
            <a:fillRect/>
          </a:stretch>
        </p:blipFill>
        <p:spPr bwMode="auto">
          <a:xfrm>
            <a:off x="200025" y="1295400"/>
            <a:ext cx="8715375" cy="5334000"/>
          </a:xfrm>
          <a:prstGeom prst="rect">
            <a:avLst/>
          </a:prstGeom>
          <a:noFill/>
        </p:spPr>
      </p:pic>
      <p:pic>
        <p:nvPicPr>
          <p:cNvPr id="45" name="Picture 2"/>
          <p:cNvPicPr>
            <a:picLocks noChangeAspect="1" noChangeArrowheads="1"/>
          </p:cNvPicPr>
          <p:nvPr/>
        </p:nvPicPr>
        <p:blipFill>
          <a:blip r:embed="rId3" cstate="print"/>
          <a:srcRect/>
          <a:stretch>
            <a:fillRect/>
          </a:stretch>
        </p:blipFill>
        <p:spPr bwMode="auto">
          <a:xfrm>
            <a:off x="428597" y="2929589"/>
            <a:ext cx="3286147" cy="357190"/>
          </a:xfrm>
          <a:prstGeom prst="rect">
            <a:avLst/>
          </a:prstGeom>
          <a:noFill/>
          <a:ln w="9525">
            <a:noFill/>
            <a:miter lim="800000"/>
            <a:headEnd/>
            <a:tailEnd/>
          </a:ln>
          <a:effectLst/>
        </p:spPr>
      </p:pic>
      <p:pic>
        <p:nvPicPr>
          <p:cNvPr id="46" name="Picture 3"/>
          <p:cNvPicPr>
            <a:picLocks noGrp="1" noChangeAspect="1" noChangeArrowheads="1"/>
          </p:cNvPicPr>
          <p:nvPr>
            <p:ph idx="1"/>
          </p:nvPr>
        </p:nvPicPr>
        <p:blipFill>
          <a:blip r:embed="rId4" cstate="print"/>
          <a:srcRect/>
          <a:stretch>
            <a:fillRect/>
          </a:stretch>
        </p:blipFill>
        <p:spPr bwMode="auto">
          <a:xfrm>
            <a:off x="428596" y="3358217"/>
            <a:ext cx="3286148" cy="1000132"/>
          </a:xfrm>
          <a:prstGeom prst="rect">
            <a:avLst/>
          </a:prstGeom>
          <a:noFill/>
          <a:ln w="9525">
            <a:noFill/>
            <a:miter lim="800000"/>
            <a:headEnd/>
            <a:tailEnd/>
          </a:ln>
          <a:effectLst/>
        </p:spPr>
      </p:pic>
      <p:pic>
        <p:nvPicPr>
          <p:cNvPr id="47" name="Picture 4"/>
          <p:cNvPicPr>
            <a:picLocks noChangeAspect="1" noChangeArrowheads="1"/>
          </p:cNvPicPr>
          <p:nvPr/>
        </p:nvPicPr>
        <p:blipFill>
          <a:blip r:embed="rId5" cstate="print"/>
          <a:srcRect/>
          <a:stretch>
            <a:fillRect/>
          </a:stretch>
        </p:blipFill>
        <p:spPr bwMode="auto">
          <a:xfrm>
            <a:off x="5410200" y="1500174"/>
            <a:ext cx="3214710" cy="476251"/>
          </a:xfrm>
          <a:prstGeom prst="rect">
            <a:avLst/>
          </a:prstGeom>
          <a:noFill/>
          <a:ln w="9525">
            <a:noFill/>
            <a:miter lim="800000"/>
            <a:headEnd/>
            <a:tailEnd/>
          </a:ln>
          <a:effectLst/>
        </p:spPr>
      </p:pic>
      <p:pic>
        <p:nvPicPr>
          <p:cNvPr id="48" name="Picture 5"/>
          <p:cNvPicPr>
            <a:picLocks noChangeAspect="1" noChangeArrowheads="1"/>
          </p:cNvPicPr>
          <p:nvPr/>
        </p:nvPicPr>
        <p:blipFill>
          <a:blip r:embed="rId6" cstate="print"/>
          <a:srcRect/>
          <a:stretch>
            <a:fillRect/>
          </a:stretch>
        </p:blipFill>
        <p:spPr bwMode="auto">
          <a:xfrm>
            <a:off x="5410200" y="2000240"/>
            <a:ext cx="3424233" cy="752475"/>
          </a:xfrm>
          <a:prstGeom prst="rect">
            <a:avLst/>
          </a:prstGeom>
          <a:noFill/>
          <a:ln w="9525">
            <a:noFill/>
            <a:miter lim="800000"/>
            <a:headEnd/>
            <a:tailEnd/>
          </a:ln>
          <a:effectLst/>
        </p:spPr>
      </p:pic>
      <p:pic>
        <p:nvPicPr>
          <p:cNvPr id="49" name="Picture 6"/>
          <p:cNvPicPr>
            <a:picLocks noChangeAspect="1" noChangeArrowheads="1"/>
          </p:cNvPicPr>
          <p:nvPr/>
        </p:nvPicPr>
        <p:blipFill>
          <a:blip r:embed="rId7" cstate="print"/>
          <a:srcRect/>
          <a:stretch>
            <a:fillRect/>
          </a:stretch>
        </p:blipFill>
        <p:spPr bwMode="auto">
          <a:xfrm>
            <a:off x="571472" y="1571612"/>
            <a:ext cx="2214578" cy="457200"/>
          </a:xfrm>
          <a:prstGeom prst="rect">
            <a:avLst/>
          </a:prstGeom>
          <a:noFill/>
          <a:ln w="9525">
            <a:noFill/>
            <a:miter lim="800000"/>
            <a:headEnd/>
            <a:tailEnd/>
          </a:ln>
          <a:effectLst/>
        </p:spPr>
      </p:pic>
      <p:pic>
        <p:nvPicPr>
          <p:cNvPr id="50" name="Picture 8"/>
          <p:cNvPicPr>
            <a:picLocks noChangeAspect="1" noChangeArrowheads="1"/>
          </p:cNvPicPr>
          <p:nvPr/>
        </p:nvPicPr>
        <p:blipFill>
          <a:blip r:embed="rId8" cstate="print"/>
          <a:srcRect/>
          <a:stretch>
            <a:fillRect/>
          </a:stretch>
        </p:blipFill>
        <p:spPr bwMode="auto">
          <a:xfrm>
            <a:off x="2857488" y="1571612"/>
            <a:ext cx="1947864" cy="433388"/>
          </a:xfrm>
          <a:prstGeom prst="rect">
            <a:avLst/>
          </a:prstGeom>
          <a:noFill/>
          <a:ln w="9525">
            <a:noFill/>
            <a:miter lim="800000"/>
            <a:headEnd/>
            <a:tailEnd/>
          </a:ln>
          <a:effectLst/>
        </p:spPr>
      </p:pic>
      <p:pic>
        <p:nvPicPr>
          <p:cNvPr id="51" name="Picture 9"/>
          <p:cNvPicPr>
            <a:picLocks noChangeAspect="1" noChangeArrowheads="1"/>
          </p:cNvPicPr>
          <p:nvPr/>
        </p:nvPicPr>
        <p:blipFill>
          <a:blip r:embed="rId9" cstate="print"/>
          <a:srcRect/>
          <a:stretch>
            <a:fillRect/>
          </a:stretch>
        </p:blipFill>
        <p:spPr bwMode="auto">
          <a:xfrm>
            <a:off x="500034" y="2071678"/>
            <a:ext cx="4357718" cy="285752"/>
          </a:xfrm>
          <a:prstGeom prst="rect">
            <a:avLst/>
          </a:prstGeom>
          <a:noFill/>
          <a:ln w="9525">
            <a:noFill/>
            <a:miter lim="800000"/>
            <a:headEnd/>
            <a:tailEnd/>
          </a:ln>
          <a:effectLst/>
        </p:spPr>
      </p:pic>
      <p:pic>
        <p:nvPicPr>
          <p:cNvPr id="52" name="Picture 10"/>
          <p:cNvPicPr>
            <a:picLocks noChangeAspect="1" noChangeArrowheads="1"/>
          </p:cNvPicPr>
          <p:nvPr/>
        </p:nvPicPr>
        <p:blipFill>
          <a:blip r:embed="rId10" cstate="print"/>
          <a:srcRect/>
          <a:stretch>
            <a:fillRect/>
          </a:stretch>
        </p:blipFill>
        <p:spPr bwMode="auto">
          <a:xfrm>
            <a:off x="500034" y="2357430"/>
            <a:ext cx="4643470" cy="428625"/>
          </a:xfrm>
          <a:prstGeom prst="rect">
            <a:avLst/>
          </a:prstGeom>
          <a:noFill/>
          <a:ln w="9525">
            <a:noFill/>
            <a:miter lim="800000"/>
            <a:headEnd/>
            <a:tailEnd/>
          </a:ln>
          <a:effectLst/>
        </p:spPr>
      </p:pic>
      <p:pic>
        <p:nvPicPr>
          <p:cNvPr id="53" name="Picture 11"/>
          <p:cNvPicPr>
            <a:picLocks noChangeAspect="1" noChangeArrowheads="1"/>
          </p:cNvPicPr>
          <p:nvPr/>
        </p:nvPicPr>
        <p:blipFill>
          <a:blip r:embed="rId11" cstate="print"/>
          <a:srcRect/>
          <a:stretch>
            <a:fillRect/>
          </a:stretch>
        </p:blipFill>
        <p:spPr bwMode="auto">
          <a:xfrm>
            <a:off x="4114800" y="2858151"/>
            <a:ext cx="4752975" cy="266700"/>
          </a:xfrm>
          <a:prstGeom prst="rect">
            <a:avLst/>
          </a:prstGeom>
          <a:noFill/>
          <a:ln w="9525">
            <a:noFill/>
            <a:miter lim="800000"/>
            <a:headEnd/>
            <a:tailEnd/>
          </a:ln>
          <a:effectLst/>
        </p:spPr>
      </p:pic>
      <p:pic>
        <p:nvPicPr>
          <p:cNvPr id="54" name="Picture 12"/>
          <p:cNvPicPr>
            <a:picLocks noChangeAspect="1" noChangeArrowheads="1"/>
          </p:cNvPicPr>
          <p:nvPr/>
        </p:nvPicPr>
        <p:blipFill>
          <a:blip r:embed="rId12" cstate="print"/>
          <a:srcRect/>
          <a:stretch>
            <a:fillRect/>
          </a:stretch>
        </p:blipFill>
        <p:spPr bwMode="auto">
          <a:xfrm>
            <a:off x="4191000" y="3286779"/>
            <a:ext cx="4762500" cy="209550"/>
          </a:xfrm>
          <a:prstGeom prst="rect">
            <a:avLst/>
          </a:prstGeom>
          <a:noFill/>
          <a:ln w="9525">
            <a:noFill/>
            <a:miter lim="800000"/>
            <a:headEnd/>
            <a:tailEnd/>
          </a:ln>
          <a:effectLst/>
        </p:spPr>
      </p:pic>
      <p:pic>
        <p:nvPicPr>
          <p:cNvPr id="55" name="Picture 13"/>
          <p:cNvPicPr>
            <a:picLocks noChangeAspect="1" noChangeArrowheads="1"/>
          </p:cNvPicPr>
          <p:nvPr/>
        </p:nvPicPr>
        <p:blipFill>
          <a:blip r:embed="rId13" cstate="print"/>
          <a:srcRect/>
          <a:stretch>
            <a:fillRect/>
          </a:stretch>
        </p:blipFill>
        <p:spPr bwMode="auto">
          <a:xfrm>
            <a:off x="5029200" y="3643969"/>
            <a:ext cx="3790950" cy="228600"/>
          </a:xfrm>
          <a:prstGeom prst="rect">
            <a:avLst/>
          </a:prstGeom>
          <a:noFill/>
          <a:ln w="9525">
            <a:noFill/>
            <a:miter lim="800000"/>
            <a:headEnd/>
            <a:tailEnd/>
          </a:ln>
          <a:effectLst/>
        </p:spPr>
      </p:pic>
      <p:pic>
        <p:nvPicPr>
          <p:cNvPr id="56" name="Picture 14"/>
          <p:cNvPicPr>
            <a:picLocks noChangeAspect="1" noChangeArrowheads="1"/>
          </p:cNvPicPr>
          <p:nvPr/>
        </p:nvPicPr>
        <p:blipFill>
          <a:blip r:embed="rId14" cstate="print"/>
          <a:srcRect/>
          <a:stretch>
            <a:fillRect/>
          </a:stretch>
        </p:blipFill>
        <p:spPr bwMode="auto">
          <a:xfrm>
            <a:off x="1752600" y="4419601"/>
            <a:ext cx="7315133" cy="228599"/>
          </a:xfrm>
          <a:prstGeom prst="rect">
            <a:avLst/>
          </a:prstGeom>
          <a:noFill/>
          <a:ln w="9525">
            <a:noFill/>
            <a:miter lim="800000"/>
            <a:headEnd/>
            <a:tailEnd/>
          </a:ln>
          <a:effectLst/>
        </p:spPr>
      </p:pic>
      <p:pic>
        <p:nvPicPr>
          <p:cNvPr id="57" name="Picture 16"/>
          <p:cNvPicPr>
            <a:picLocks noChangeAspect="1" noChangeArrowheads="1"/>
          </p:cNvPicPr>
          <p:nvPr/>
        </p:nvPicPr>
        <p:blipFill>
          <a:blip r:embed="rId15" cstate="print"/>
          <a:srcRect/>
          <a:stretch>
            <a:fillRect/>
          </a:stretch>
        </p:blipFill>
        <p:spPr bwMode="auto">
          <a:xfrm>
            <a:off x="6019800" y="4049405"/>
            <a:ext cx="2886075" cy="266700"/>
          </a:xfrm>
          <a:prstGeom prst="rect">
            <a:avLst/>
          </a:prstGeom>
          <a:noFill/>
          <a:ln w="9525">
            <a:noFill/>
            <a:miter lim="800000"/>
            <a:headEnd/>
            <a:tailEnd/>
          </a:ln>
          <a:effectLst/>
        </p:spPr>
      </p:pic>
      <p:sp>
        <p:nvSpPr>
          <p:cNvPr id="58" name="Rectangle 57"/>
          <p:cNvSpPr/>
          <p:nvPr/>
        </p:nvSpPr>
        <p:spPr>
          <a:xfrm>
            <a:off x="428596" y="2858151"/>
            <a:ext cx="3357586" cy="1500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9" name="Rectangle 58"/>
          <p:cNvSpPr/>
          <p:nvPr/>
        </p:nvSpPr>
        <p:spPr>
          <a:xfrm>
            <a:off x="5214942" y="1500174"/>
            <a:ext cx="3643338" cy="1357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0" name="Rectangle 59"/>
          <p:cNvSpPr/>
          <p:nvPr/>
        </p:nvSpPr>
        <p:spPr>
          <a:xfrm>
            <a:off x="428596" y="1500174"/>
            <a:ext cx="4643470" cy="1357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1" name="Picture 2"/>
          <p:cNvPicPr>
            <a:picLocks noChangeAspect="1" noChangeArrowheads="1"/>
          </p:cNvPicPr>
          <p:nvPr/>
        </p:nvPicPr>
        <p:blipFill>
          <a:blip r:embed="rId16" cstate="print"/>
          <a:srcRect/>
          <a:stretch>
            <a:fillRect/>
          </a:stretch>
        </p:blipFill>
        <p:spPr bwMode="auto">
          <a:xfrm>
            <a:off x="404815" y="4800600"/>
            <a:ext cx="8486775" cy="1847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5</a:t>
            </a:fld>
            <a:endParaRPr lang="en-US" dirty="0"/>
          </a:p>
        </p:txBody>
      </p:sp>
      <p:sp>
        <p:nvSpPr>
          <p:cNvPr id="7" name="Text Placeholder 1"/>
          <p:cNvSpPr txBox="1">
            <a:spLocks/>
          </p:cNvSpPr>
          <p:nvPr/>
        </p:nvSpPr>
        <p:spPr>
          <a:xfrm>
            <a:off x="304800" y="5334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sz="2400" b="1" dirty="0" smtClean="0">
                <a:solidFill>
                  <a:schemeClr val="tx2"/>
                </a:solidFill>
                <a:latin typeface="Arial" pitchFamily="34" charset="0"/>
                <a:cs typeface="Arial" pitchFamily="34" charset="0"/>
              </a:rPr>
              <a:t>Key Milestones</a:t>
            </a:r>
            <a:r>
              <a:rPr lang="en-US" sz="2400" b="1" dirty="0" smtClean="0">
                <a:solidFill>
                  <a:schemeClr val="tx2"/>
                </a:solidFill>
                <a:latin typeface="Garamond" pitchFamily="18" charset="0"/>
              </a:rPr>
              <a:t> </a:t>
            </a:r>
            <a:endParaRPr kumimoji="0" lang="en-US" sz="2400" b="1" i="0" u="none" strike="noStrike" kern="1200" cap="none" spc="0" normalizeH="0" baseline="0" noProof="0" dirty="0">
              <a:ln>
                <a:noFill/>
              </a:ln>
              <a:solidFill>
                <a:schemeClr val="tx2"/>
              </a:solidFill>
              <a:effectLst/>
              <a:uLnTx/>
              <a:uFillTx/>
              <a:latin typeface="Garamond" pitchFamily="18" charset="0"/>
            </a:endParaRPr>
          </a:p>
        </p:txBody>
      </p:sp>
      <p:sp>
        <p:nvSpPr>
          <p:cNvPr id="13" name="Right Brace 12"/>
          <p:cNvSpPr/>
          <p:nvPr/>
        </p:nvSpPr>
        <p:spPr>
          <a:xfrm>
            <a:off x="4495800" y="1295400"/>
            <a:ext cx="304800" cy="685800"/>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IN"/>
          </a:p>
        </p:txBody>
      </p:sp>
      <p:sp>
        <p:nvSpPr>
          <p:cNvPr id="14" name="TextBox 13"/>
          <p:cNvSpPr txBox="1"/>
          <p:nvPr/>
        </p:nvSpPr>
        <p:spPr>
          <a:xfrm>
            <a:off x="4800600" y="1469572"/>
            <a:ext cx="4114800" cy="338554"/>
          </a:xfrm>
          <a:prstGeom prst="rect">
            <a:avLst/>
          </a:prstGeom>
          <a:noFill/>
          <a:ln>
            <a:solidFill>
              <a:schemeClr val="tx2"/>
            </a:solidFill>
            <a:prstDash val="sysDot"/>
          </a:ln>
        </p:spPr>
        <p:txBody>
          <a:bodyPr wrap="square" rtlCol="0">
            <a:spAutoFit/>
          </a:bodyPr>
          <a:lstStyle/>
          <a:p>
            <a:r>
              <a:rPr lang="en-IN" sz="1600" dirty="0" smtClean="0"/>
              <a:t>Section 17 D, Insurance Rules, 1939</a:t>
            </a:r>
            <a:endParaRPr lang="en-IN" sz="1600" dirty="0"/>
          </a:p>
        </p:txBody>
      </p:sp>
      <p:sp>
        <p:nvSpPr>
          <p:cNvPr id="16" name="Left Brace 15"/>
          <p:cNvSpPr/>
          <p:nvPr/>
        </p:nvSpPr>
        <p:spPr>
          <a:xfrm>
            <a:off x="4267200" y="1981200"/>
            <a:ext cx="228600" cy="685800"/>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IN"/>
          </a:p>
        </p:txBody>
      </p:sp>
      <p:sp>
        <p:nvSpPr>
          <p:cNvPr id="17" name="TextBox 16"/>
          <p:cNvSpPr txBox="1"/>
          <p:nvPr/>
        </p:nvSpPr>
        <p:spPr>
          <a:xfrm>
            <a:off x="76200" y="2155372"/>
            <a:ext cx="4191000" cy="338554"/>
          </a:xfrm>
          <a:prstGeom prst="rect">
            <a:avLst/>
          </a:prstGeom>
          <a:noFill/>
          <a:ln>
            <a:solidFill>
              <a:schemeClr val="tx2"/>
            </a:solidFill>
            <a:prstDash val="sysDot"/>
          </a:ln>
        </p:spPr>
        <p:txBody>
          <a:bodyPr wrap="square" rtlCol="0">
            <a:spAutoFit/>
          </a:bodyPr>
          <a:lstStyle/>
          <a:p>
            <a:r>
              <a:rPr lang="en-IN" sz="1600" dirty="0" smtClean="0"/>
              <a:t>Insurance Laws (Amendment) Bill, 2008</a:t>
            </a:r>
            <a:endParaRPr lang="en-IN" dirty="0"/>
          </a:p>
        </p:txBody>
      </p:sp>
      <p:sp>
        <p:nvSpPr>
          <p:cNvPr id="24" name="TextBox 23"/>
          <p:cNvSpPr txBox="1"/>
          <p:nvPr/>
        </p:nvSpPr>
        <p:spPr>
          <a:xfrm>
            <a:off x="4800600" y="5584372"/>
            <a:ext cx="4114800" cy="338554"/>
          </a:xfrm>
          <a:prstGeom prst="rect">
            <a:avLst/>
          </a:prstGeom>
          <a:noFill/>
          <a:ln>
            <a:solidFill>
              <a:schemeClr val="tx2"/>
            </a:solidFill>
            <a:prstDash val="sysDot"/>
          </a:ln>
        </p:spPr>
        <p:txBody>
          <a:bodyPr wrap="square" rtlCol="0">
            <a:spAutoFit/>
          </a:bodyPr>
          <a:lstStyle/>
          <a:p>
            <a:r>
              <a:rPr lang="en-IN" sz="1600" dirty="0" smtClean="0"/>
              <a:t>Final Notification, May 2016</a:t>
            </a:r>
            <a:endParaRPr lang="en-IN" dirty="0"/>
          </a:p>
        </p:txBody>
      </p:sp>
      <p:sp>
        <p:nvSpPr>
          <p:cNvPr id="25" name="TextBox 24"/>
          <p:cNvSpPr txBox="1"/>
          <p:nvPr/>
        </p:nvSpPr>
        <p:spPr>
          <a:xfrm>
            <a:off x="4833254" y="4201886"/>
            <a:ext cx="4114800" cy="338554"/>
          </a:xfrm>
          <a:prstGeom prst="rect">
            <a:avLst/>
          </a:prstGeom>
          <a:noFill/>
          <a:ln>
            <a:solidFill>
              <a:schemeClr val="tx2"/>
            </a:solidFill>
            <a:prstDash val="sysDot"/>
          </a:ln>
        </p:spPr>
        <p:txBody>
          <a:bodyPr wrap="square" rtlCol="0">
            <a:spAutoFit/>
          </a:bodyPr>
          <a:lstStyle/>
          <a:p>
            <a:r>
              <a:rPr lang="en-IN" sz="1600" dirty="0" smtClean="0"/>
              <a:t>Exposure Draft, Dec 2015</a:t>
            </a:r>
            <a:endParaRPr lang="en-IN" dirty="0"/>
          </a:p>
        </p:txBody>
      </p:sp>
      <p:sp>
        <p:nvSpPr>
          <p:cNvPr id="26" name="TextBox 25"/>
          <p:cNvSpPr txBox="1"/>
          <p:nvPr/>
        </p:nvSpPr>
        <p:spPr>
          <a:xfrm>
            <a:off x="4822368" y="2841172"/>
            <a:ext cx="4114800" cy="338554"/>
          </a:xfrm>
          <a:prstGeom prst="rect">
            <a:avLst/>
          </a:prstGeom>
          <a:noFill/>
          <a:ln>
            <a:solidFill>
              <a:schemeClr val="tx2"/>
            </a:solidFill>
            <a:prstDash val="sysDot"/>
          </a:ln>
        </p:spPr>
        <p:txBody>
          <a:bodyPr wrap="square" rtlCol="0">
            <a:spAutoFit/>
          </a:bodyPr>
          <a:lstStyle/>
          <a:p>
            <a:r>
              <a:rPr lang="en-IN" sz="1600" dirty="0" smtClean="0"/>
              <a:t>Standing Committee Recommendations, 2011</a:t>
            </a:r>
            <a:endParaRPr lang="en-IN" sz="1600" dirty="0"/>
          </a:p>
        </p:txBody>
      </p:sp>
      <p:sp>
        <p:nvSpPr>
          <p:cNvPr id="27" name="TextBox 26"/>
          <p:cNvSpPr txBox="1"/>
          <p:nvPr/>
        </p:nvSpPr>
        <p:spPr>
          <a:xfrm>
            <a:off x="76200" y="3536760"/>
            <a:ext cx="4191000" cy="338554"/>
          </a:xfrm>
          <a:prstGeom prst="rect">
            <a:avLst/>
          </a:prstGeom>
          <a:noFill/>
          <a:ln>
            <a:solidFill>
              <a:schemeClr val="tx2"/>
            </a:solidFill>
            <a:prstDash val="sysDot"/>
          </a:ln>
        </p:spPr>
        <p:txBody>
          <a:bodyPr wrap="square" rtlCol="0">
            <a:spAutoFit/>
          </a:bodyPr>
          <a:lstStyle/>
          <a:p>
            <a:r>
              <a:rPr lang="en-IN" sz="1600" dirty="0" smtClean="0"/>
              <a:t>Amendments, 2014</a:t>
            </a:r>
            <a:endParaRPr lang="en-IN" dirty="0"/>
          </a:p>
        </p:txBody>
      </p:sp>
      <p:sp>
        <p:nvSpPr>
          <p:cNvPr id="28" name="TextBox 27"/>
          <p:cNvSpPr txBox="1"/>
          <p:nvPr/>
        </p:nvSpPr>
        <p:spPr>
          <a:xfrm>
            <a:off x="76200" y="4908360"/>
            <a:ext cx="4191000" cy="338554"/>
          </a:xfrm>
          <a:prstGeom prst="rect">
            <a:avLst/>
          </a:prstGeom>
          <a:noFill/>
          <a:ln>
            <a:solidFill>
              <a:schemeClr val="tx2"/>
            </a:solidFill>
            <a:prstDash val="sysDot"/>
          </a:ln>
        </p:spPr>
        <p:txBody>
          <a:bodyPr wrap="square" rtlCol="0">
            <a:spAutoFit/>
          </a:bodyPr>
          <a:lstStyle/>
          <a:p>
            <a:r>
              <a:rPr lang="en-IN" sz="1600" dirty="0" smtClean="0"/>
              <a:t>Exposure Draft, Jan 2016 (commission change)</a:t>
            </a:r>
            <a:endParaRPr lang="en-IN" sz="1600" dirty="0"/>
          </a:p>
        </p:txBody>
      </p:sp>
      <p:sp>
        <p:nvSpPr>
          <p:cNvPr id="30" name="Right Brace 29"/>
          <p:cNvSpPr/>
          <p:nvPr/>
        </p:nvSpPr>
        <p:spPr>
          <a:xfrm>
            <a:off x="4495800" y="2667000"/>
            <a:ext cx="304800" cy="685800"/>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IN"/>
          </a:p>
        </p:txBody>
      </p:sp>
      <p:sp>
        <p:nvSpPr>
          <p:cNvPr id="31" name="Right Brace 30"/>
          <p:cNvSpPr/>
          <p:nvPr/>
        </p:nvSpPr>
        <p:spPr>
          <a:xfrm>
            <a:off x="4495800" y="5410200"/>
            <a:ext cx="304800" cy="685800"/>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IN"/>
          </a:p>
        </p:txBody>
      </p:sp>
      <p:sp>
        <p:nvSpPr>
          <p:cNvPr id="32" name="Right Brace 31"/>
          <p:cNvSpPr/>
          <p:nvPr/>
        </p:nvSpPr>
        <p:spPr>
          <a:xfrm>
            <a:off x="4495800" y="4038600"/>
            <a:ext cx="304800" cy="685800"/>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IN"/>
          </a:p>
        </p:txBody>
      </p:sp>
      <p:sp>
        <p:nvSpPr>
          <p:cNvPr id="33" name="Left Brace 32"/>
          <p:cNvSpPr/>
          <p:nvPr/>
        </p:nvSpPr>
        <p:spPr>
          <a:xfrm>
            <a:off x="4267200" y="4724400"/>
            <a:ext cx="228600" cy="685800"/>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IN"/>
          </a:p>
        </p:txBody>
      </p:sp>
      <p:sp>
        <p:nvSpPr>
          <p:cNvPr id="34" name="Left Brace 33"/>
          <p:cNvSpPr/>
          <p:nvPr/>
        </p:nvSpPr>
        <p:spPr>
          <a:xfrm>
            <a:off x="4267200" y="3352800"/>
            <a:ext cx="228600" cy="685800"/>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6</a:t>
            </a:fld>
            <a:endParaRPr lang="en-US" dirty="0"/>
          </a:p>
        </p:txBody>
      </p:sp>
      <p:sp>
        <p:nvSpPr>
          <p:cNvPr id="8" name="Content Placeholder 2"/>
          <p:cNvSpPr>
            <a:spLocks noGrp="1"/>
          </p:cNvSpPr>
          <p:nvPr/>
        </p:nvSpPr>
        <p:spPr bwMode="auto">
          <a:xfrm>
            <a:off x="304800" y="1295400"/>
            <a:ext cx="8153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200">
                <a:solidFill>
                  <a:schemeClr val="tx1"/>
                </a:solidFill>
                <a:latin typeface="+mn-lt"/>
                <a:ea typeface="+mn-ea"/>
                <a:cs typeface="ＭＳ Ｐゴシック"/>
              </a:defRPr>
            </a:lvl2pPr>
            <a:lvl3pPr marL="1143000" indent="-228600" algn="l" rtl="0" eaLnBrk="0" fontAlgn="base" hangingPunct="0">
              <a:spcBef>
                <a:spcPct val="20000"/>
              </a:spcBef>
              <a:spcAft>
                <a:spcPct val="0"/>
              </a:spcAft>
              <a:buClr>
                <a:schemeClr val="tx2"/>
              </a:buClr>
              <a:buFont typeface="Wingdings" pitchFamily="2" charset="2"/>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lr>
                <a:schemeClr val="tx2"/>
              </a:buClr>
              <a:buFont typeface="Wingdings" pitchFamily="2" charset="2"/>
              <a:buChar char="§"/>
              <a:defRPr sz="1600">
                <a:solidFill>
                  <a:schemeClr val="tx1"/>
                </a:solidFill>
                <a:latin typeface="+mn-lt"/>
                <a:ea typeface="+mn-ea"/>
                <a:cs typeface="ＭＳ Ｐゴシック"/>
              </a:defRPr>
            </a:lvl4pPr>
            <a:lvl5pPr marL="2057400" indent="-228600" algn="l" rtl="0" eaLnBrk="0" fontAlgn="base" hangingPunct="0">
              <a:spcBef>
                <a:spcPct val="20000"/>
              </a:spcBef>
              <a:spcAft>
                <a:spcPct val="0"/>
              </a:spcAft>
              <a:buClr>
                <a:schemeClr val="tx2"/>
              </a:buClr>
              <a:buFont typeface="Wingdings" pitchFamily="2" charset="2"/>
              <a:buChar char="§"/>
              <a:defRPr sz="1400">
                <a:solidFill>
                  <a:schemeClr val="tx1"/>
                </a:solidFill>
                <a:latin typeface="+mn-lt"/>
                <a:ea typeface="+mn-ea"/>
                <a:cs typeface="ＭＳ Ｐゴシック"/>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pPr>
              <a:lnSpc>
                <a:spcPct val="150000"/>
              </a:lnSpc>
            </a:pPr>
            <a:r>
              <a:rPr lang="en-IN" sz="1600" dirty="0" smtClean="0">
                <a:solidFill>
                  <a:schemeClr val="bg1">
                    <a:lumMod val="85000"/>
                  </a:schemeClr>
                </a:solidFill>
                <a:latin typeface="Arial" pitchFamily="34" charset="0"/>
                <a:cs typeface="Arial" pitchFamily="34" charset="0"/>
              </a:rPr>
              <a:t>Background</a:t>
            </a:r>
          </a:p>
          <a:p>
            <a:pPr>
              <a:lnSpc>
                <a:spcPct val="150000"/>
              </a:lnSpc>
            </a:pPr>
            <a:r>
              <a:rPr lang="en-IN" sz="1600" b="1" dirty="0" smtClean="0">
                <a:latin typeface="Arial" pitchFamily="34" charset="0"/>
                <a:cs typeface="Arial" pitchFamily="34" charset="0"/>
              </a:rPr>
              <a:t>Regulations in detail</a:t>
            </a:r>
          </a:p>
          <a:p>
            <a:pPr>
              <a:lnSpc>
                <a:spcPct val="150000"/>
              </a:lnSpc>
            </a:pPr>
            <a:r>
              <a:rPr lang="en-IN" sz="1600" dirty="0" smtClean="0">
                <a:solidFill>
                  <a:schemeClr val="bg1">
                    <a:lumMod val="85000"/>
                  </a:schemeClr>
                </a:solidFill>
                <a:latin typeface="Arial" pitchFamily="34" charset="0"/>
                <a:cs typeface="Arial" pitchFamily="34" charset="0"/>
              </a:rPr>
              <a:t>Comparison with Rule 17 D</a:t>
            </a:r>
          </a:p>
          <a:p>
            <a:pPr>
              <a:lnSpc>
                <a:spcPct val="150000"/>
              </a:lnSpc>
            </a:pPr>
            <a:r>
              <a:rPr lang="en-IN" sz="1600" dirty="0" smtClean="0">
                <a:solidFill>
                  <a:schemeClr val="bg1">
                    <a:lumMod val="85000"/>
                  </a:schemeClr>
                </a:solidFill>
                <a:latin typeface="Arial" pitchFamily="34" charset="0"/>
                <a:cs typeface="Arial" pitchFamily="34" charset="0"/>
              </a:rPr>
              <a:t>Impact on the Life Insurance Industry</a:t>
            </a:r>
          </a:p>
          <a:p>
            <a:pPr>
              <a:lnSpc>
                <a:spcPct val="150000"/>
              </a:lnSpc>
            </a:pPr>
            <a:r>
              <a:rPr lang="en-IN" sz="1600" dirty="0" smtClean="0">
                <a:solidFill>
                  <a:schemeClr val="bg1">
                    <a:lumMod val="85000"/>
                  </a:schemeClr>
                </a:solidFill>
                <a:latin typeface="Arial" pitchFamily="34" charset="0"/>
                <a:cs typeface="Arial" pitchFamily="34" charset="0"/>
              </a:rPr>
              <a:t>Case Study – What is happening in other </a:t>
            </a:r>
            <a:r>
              <a:rPr lang="en-IN" sz="1600" dirty="0" smtClean="0">
                <a:solidFill>
                  <a:schemeClr val="bg1">
                    <a:lumMod val="85000"/>
                  </a:schemeClr>
                </a:solidFill>
                <a:latin typeface="Arial" pitchFamily="34" charset="0"/>
                <a:cs typeface="Arial" pitchFamily="34" charset="0"/>
              </a:rPr>
              <a:t>countries</a:t>
            </a:r>
            <a:r>
              <a:rPr lang="en-IN" sz="1600" dirty="0" smtClean="0">
                <a:solidFill>
                  <a:schemeClr val="bg1">
                    <a:lumMod val="85000"/>
                  </a:schemeClr>
                </a:solidFill>
                <a:latin typeface="Arial" pitchFamily="34" charset="0"/>
                <a:cs typeface="Arial" pitchFamily="34" charset="0"/>
              </a:rPr>
              <a:t>?</a:t>
            </a:r>
          </a:p>
        </p:txBody>
      </p:sp>
      <p:sp>
        <p:nvSpPr>
          <p:cNvPr id="9" name="Text Placeholder 1"/>
          <p:cNvSpPr txBox="1">
            <a:spLocks/>
          </p:cNvSpPr>
          <p:nvPr/>
        </p:nvSpPr>
        <p:spPr>
          <a:xfrm>
            <a:off x="304800" y="5334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sz="2400" b="1" dirty="0" smtClean="0">
                <a:solidFill>
                  <a:schemeClr val="tx2"/>
                </a:solidFill>
                <a:latin typeface="Arial" pitchFamily="34" charset="0"/>
                <a:cs typeface="Arial" pitchFamily="34" charset="0"/>
              </a:rPr>
              <a:t>Agenda</a:t>
            </a:r>
            <a:r>
              <a:rPr lang="en-US" sz="2400" b="1" dirty="0" smtClean="0">
                <a:solidFill>
                  <a:schemeClr val="tx2"/>
                </a:solidFill>
                <a:latin typeface="Garamond" pitchFamily="18" charset="0"/>
              </a:rPr>
              <a:t> </a:t>
            </a:r>
            <a:endParaRPr kumimoji="0" lang="en-US" sz="2400" b="1" i="0" u="none" strike="noStrike" kern="1200" cap="none" spc="0" normalizeH="0" baseline="0" noProof="0" dirty="0">
              <a:ln>
                <a:noFill/>
              </a:ln>
              <a:solidFill>
                <a:schemeClr val="tx2"/>
              </a:solidFill>
              <a:effectLst/>
              <a:uLnTx/>
              <a:uFillTx/>
              <a:latin typeface="Garamond"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A13C416-6B76-4DFF-BC13-59A396451C72}" type="slidenum">
              <a:rPr lang="en-US" smtClean="0">
                <a:latin typeface="Arial" pitchFamily="34" charset="0"/>
                <a:cs typeface="Arial" pitchFamily="34" charset="0"/>
              </a:rPr>
              <a:pPr/>
              <a:t>7</a:t>
            </a:fld>
            <a:endParaRPr lang="en-US" dirty="0">
              <a:latin typeface="Arial" pitchFamily="34" charset="0"/>
              <a:cs typeface="Arial" pitchFamily="34" charset="0"/>
            </a:endParaRPr>
          </a:p>
        </p:txBody>
      </p:sp>
      <p:sp>
        <p:nvSpPr>
          <p:cNvPr id="7" name="Text Placeholder 1"/>
          <p:cNvSpPr txBox="1">
            <a:spLocks/>
          </p:cNvSpPr>
          <p:nvPr/>
        </p:nvSpPr>
        <p:spPr>
          <a:xfrm>
            <a:off x="304800" y="3048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3200" b="1" i="0" u="none" strike="noStrike" kern="1200" cap="none" spc="0" normalizeH="0" baseline="0" noProof="0" dirty="0">
              <a:ln>
                <a:noFill/>
              </a:ln>
              <a:solidFill>
                <a:schemeClr val="tx2"/>
              </a:solidFill>
              <a:effectLst/>
              <a:uLnTx/>
              <a:uFillTx/>
              <a:latin typeface="Garamond" pitchFamily="18" charset="0"/>
            </a:endParaRPr>
          </a:p>
        </p:txBody>
      </p:sp>
      <p:graphicFrame>
        <p:nvGraphicFramePr>
          <p:cNvPr id="17" name="Diagram 16"/>
          <p:cNvGraphicFramePr/>
          <p:nvPr/>
        </p:nvGraphicFramePr>
        <p:xfrm>
          <a:off x="-1371600" y="1524000"/>
          <a:ext cx="87630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ooter Placeholder 4"/>
          <p:cNvSpPr>
            <a:spLocks noGrp="1"/>
          </p:cNvSpPr>
          <p:nvPr>
            <p:ph type="ftr" sz="quarter" idx="11"/>
          </p:nvPr>
        </p:nvSpPr>
        <p:spPr>
          <a:xfrm>
            <a:off x="76200" y="6356350"/>
            <a:ext cx="2895600" cy="365125"/>
          </a:xfrm>
        </p:spPr>
        <p:txBody>
          <a:bodyPr/>
          <a:lstStyle/>
          <a:p>
            <a:r>
              <a:rPr lang="en-US" dirty="0" smtClean="0"/>
              <a:t>www.actuariesindia.org</a:t>
            </a:r>
            <a:endParaRPr lang="en-US" dirty="0"/>
          </a:p>
        </p:txBody>
      </p:sp>
      <p:sp>
        <p:nvSpPr>
          <p:cNvPr id="11" name="Rectangle 10"/>
          <p:cNvSpPr>
            <a:spLocks noChangeAspect="1"/>
          </p:cNvSpPr>
          <p:nvPr/>
        </p:nvSpPr>
        <p:spPr>
          <a:xfrm>
            <a:off x="6781192" y="2286000"/>
            <a:ext cx="2132479" cy="2838000"/>
          </a:xfrm>
          <a:prstGeom prst="rect">
            <a:avLst/>
          </a:prstGeom>
          <a:solidFill>
            <a:schemeClr val="bg1"/>
          </a:solidFill>
          <a:ln w="6350">
            <a:noFill/>
          </a:ln>
          <a:effectLst>
            <a:outerShdw blurRad="254000" dist="38100" dir="5400000" algn="t"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12" name="Rectangle 11"/>
          <p:cNvSpPr/>
          <p:nvPr/>
        </p:nvSpPr>
        <p:spPr>
          <a:xfrm>
            <a:off x="6746544" y="2533200"/>
            <a:ext cx="2209800" cy="381000"/>
          </a:xfrm>
          <a:prstGeom prst="rect">
            <a:avLst/>
          </a:prstGeom>
          <a:solidFill>
            <a:srgbClr val="327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400" dirty="0">
              <a:solidFill>
                <a:schemeClr val="bg1"/>
              </a:solidFill>
              <a:latin typeface="FontAwesome" pitchFamily="50" charset="0"/>
            </a:endParaRPr>
          </a:p>
        </p:txBody>
      </p:sp>
      <p:sp>
        <p:nvSpPr>
          <p:cNvPr id="13" name="TextBox 12"/>
          <p:cNvSpPr txBox="1"/>
          <p:nvPr/>
        </p:nvSpPr>
        <p:spPr>
          <a:xfrm>
            <a:off x="6781800" y="3066600"/>
            <a:ext cx="2013417" cy="978729"/>
          </a:xfrm>
          <a:prstGeom prst="rect">
            <a:avLst/>
          </a:prstGeom>
          <a:noFill/>
        </p:spPr>
        <p:txBody>
          <a:bodyPr wrap="square" rtlCol="0">
            <a:spAutoFit/>
          </a:bodyPr>
          <a:lstStyle/>
          <a:p>
            <a:pPr marL="177800" indent="-177800">
              <a:lnSpc>
                <a:spcPct val="120000"/>
              </a:lnSpc>
              <a:buFont typeface="Wingdings 3" pitchFamily="18" charset="2"/>
              <a:buChar char="&quot;"/>
            </a:pPr>
            <a:r>
              <a:rPr lang="en-IN" sz="1200" dirty="0" smtClean="0">
                <a:solidFill>
                  <a:schemeClr val="bg1">
                    <a:lumMod val="50000"/>
                  </a:schemeClr>
                </a:solidFill>
                <a:latin typeface="Arial" pitchFamily="34" charset="0"/>
                <a:cs typeface="Arial" pitchFamily="34" charset="0"/>
              </a:rPr>
              <a:t>Type of product</a:t>
            </a:r>
          </a:p>
          <a:p>
            <a:pPr marL="177800" indent="-177800">
              <a:lnSpc>
                <a:spcPct val="120000"/>
              </a:lnSpc>
              <a:buFont typeface="Wingdings 3" pitchFamily="18" charset="2"/>
              <a:buChar char="&quot;"/>
            </a:pPr>
            <a:r>
              <a:rPr lang="en-IN" sz="1200" dirty="0" smtClean="0">
                <a:solidFill>
                  <a:schemeClr val="bg1">
                    <a:lumMod val="50000"/>
                  </a:schemeClr>
                </a:solidFill>
                <a:latin typeface="Arial" pitchFamily="34" charset="0"/>
                <a:cs typeface="Arial" pitchFamily="34" charset="0"/>
              </a:rPr>
              <a:t>Age of life insurer</a:t>
            </a:r>
          </a:p>
          <a:p>
            <a:pPr marL="177800" indent="-177800">
              <a:lnSpc>
                <a:spcPct val="120000"/>
              </a:lnSpc>
              <a:buFont typeface="Wingdings 3" pitchFamily="18" charset="2"/>
              <a:buChar char="&quot;"/>
            </a:pPr>
            <a:r>
              <a:rPr lang="en-IN" sz="1200" dirty="0" smtClean="0">
                <a:solidFill>
                  <a:schemeClr val="bg1">
                    <a:lumMod val="50000"/>
                  </a:schemeClr>
                </a:solidFill>
                <a:latin typeface="Arial" pitchFamily="34" charset="0"/>
                <a:cs typeface="Arial" pitchFamily="34" charset="0"/>
              </a:rPr>
              <a:t>Premium payment term for the product</a:t>
            </a:r>
            <a:endParaRPr lang="en-IN" sz="1200" dirty="0">
              <a:solidFill>
                <a:schemeClr val="bg1">
                  <a:lumMod val="50000"/>
                </a:schemeClr>
              </a:solidFill>
              <a:latin typeface="Arial" pitchFamily="34" charset="0"/>
              <a:cs typeface="Arial" pitchFamily="34" charset="0"/>
            </a:endParaRPr>
          </a:p>
        </p:txBody>
      </p:sp>
      <p:sp>
        <p:nvSpPr>
          <p:cNvPr id="14" name="TextBox 13"/>
          <p:cNvSpPr txBox="1"/>
          <p:nvPr/>
        </p:nvSpPr>
        <p:spPr>
          <a:xfrm>
            <a:off x="6781800" y="2609400"/>
            <a:ext cx="1745610" cy="415499"/>
          </a:xfrm>
          <a:prstGeom prst="rect">
            <a:avLst/>
          </a:prstGeom>
          <a:noFill/>
        </p:spPr>
        <p:txBody>
          <a:bodyPr wrap="none" lIns="0" tIns="0" rIns="0" bIns="0" rtlCol="0">
            <a:normAutofit/>
          </a:bodyPr>
          <a:lstStyle/>
          <a:p>
            <a:pPr lvl="0">
              <a:lnSpc>
                <a:spcPct val="110000"/>
              </a:lnSpc>
            </a:pPr>
            <a:r>
              <a:rPr lang="en-IN" sz="1400" b="1" dirty="0" err="1" smtClean="0">
                <a:solidFill>
                  <a:schemeClr val="bg1"/>
                </a:solidFill>
                <a:latin typeface="Arial" pitchFamily="34" charset="0"/>
                <a:cs typeface="Arial" pitchFamily="34" charset="0"/>
              </a:rPr>
              <a:t>EoM</a:t>
            </a:r>
            <a:r>
              <a:rPr lang="en-IN" sz="1400" b="1" dirty="0" smtClean="0">
                <a:solidFill>
                  <a:schemeClr val="bg1"/>
                </a:solidFill>
                <a:latin typeface="Arial" pitchFamily="34" charset="0"/>
                <a:cs typeface="Arial" pitchFamily="34" charset="0"/>
              </a:rPr>
              <a:t> limits vary by</a:t>
            </a:r>
            <a:endParaRPr lang="en-IN" sz="1400" b="1" dirty="0">
              <a:solidFill>
                <a:schemeClr val="bg1"/>
              </a:solidFill>
              <a:latin typeface="Arial" pitchFamily="34" charset="0"/>
              <a:cs typeface="Arial" pitchFamily="34" charset="0"/>
            </a:endParaRPr>
          </a:p>
        </p:txBody>
      </p:sp>
      <p:sp>
        <p:nvSpPr>
          <p:cNvPr id="15" name="Text Placeholder 1"/>
          <p:cNvSpPr txBox="1">
            <a:spLocks/>
          </p:cNvSpPr>
          <p:nvPr/>
        </p:nvSpPr>
        <p:spPr>
          <a:xfrm>
            <a:off x="304800" y="533400"/>
            <a:ext cx="7467600" cy="609600"/>
          </a:xfrm>
          <a:prstGeom prst="rect">
            <a:avLst/>
          </a:prstGeom>
        </p:spPr>
        <p:txBody>
          <a:bodyPr/>
          <a:lstStyle/>
          <a:p>
            <a:pPr marL="342900" lvl="0" indent="-342900" eaLnBrk="0" fontAlgn="base" hangingPunct="0">
              <a:spcBef>
                <a:spcPct val="20000"/>
              </a:spcBef>
              <a:spcAft>
                <a:spcPct val="0"/>
              </a:spcAft>
              <a:defRPr/>
            </a:pPr>
            <a:r>
              <a:rPr lang="en-US" sz="2400" b="1" dirty="0" smtClean="0">
                <a:solidFill>
                  <a:schemeClr val="tx2"/>
                </a:solidFill>
                <a:latin typeface="Arial" pitchFamily="34" charset="0"/>
                <a:cs typeface="Arial" pitchFamily="34" charset="0"/>
              </a:rPr>
              <a:t>Defining Expenses of Management (</a:t>
            </a:r>
            <a:r>
              <a:rPr lang="en-US" sz="2400" b="1" dirty="0" err="1" smtClean="0">
                <a:solidFill>
                  <a:schemeClr val="tx2"/>
                </a:solidFill>
                <a:latin typeface="Arial" pitchFamily="34" charset="0"/>
                <a:cs typeface="Arial" pitchFamily="34" charset="0"/>
              </a:rPr>
              <a:t>EoM</a:t>
            </a:r>
            <a:r>
              <a:rPr lang="en-US" sz="2400" b="1" dirty="0" smtClean="0">
                <a:solidFill>
                  <a:schemeClr val="tx2"/>
                </a:solidFill>
                <a:latin typeface="Arial" pitchFamily="34" charset="0"/>
                <a:cs typeface="Arial" pitchFamily="34" charset="0"/>
              </a:rPr>
              <a:t>)</a:t>
            </a:r>
            <a:r>
              <a:rPr lang="en-US" sz="2400" b="1" dirty="0" smtClean="0">
                <a:solidFill>
                  <a:schemeClr val="tx2"/>
                </a:solidFill>
                <a:latin typeface="Garamond" pitchFamily="18" charset="0"/>
              </a:rPr>
              <a:t> </a:t>
            </a:r>
            <a:endParaRPr kumimoji="0" lang="en-US" sz="2400" b="1" i="0" u="none" strike="noStrike" kern="1200" cap="none" spc="0" normalizeH="0" baseline="0" noProof="0" dirty="0">
              <a:ln>
                <a:noFill/>
              </a:ln>
              <a:solidFill>
                <a:schemeClr val="tx2"/>
              </a:solidFill>
              <a:effectLst/>
              <a:uLnTx/>
              <a:uFillTx/>
              <a:latin typeface="Garamond"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A13C416-6B76-4DFF-BC13-59A396451C72}" type="slidenum">
              <a:rPr lang="en-US" smtClean="0">
                <a:latin typeface="Arial" pitchFamily="34" charset="0"/>
                <a:cs typeface="Arial" pitchFamily="34" charset="0"/>
              </a:rPr>
              <a:pPr/>
              <a:t>8</a:t>
            </a:fld>
            <a:endParaRPr lang="en-US" dirty="0">
              <a:latin typeface="Arial" pitchFamily="34" charset="0"/>
              <a:cs typeface="Arial" pitchFamily="34" charset="0"/>
            </a:endParaRPr>
          </a:p>
        </p:txBody>
      </p:sp>
      <p:sp>
        <p:nvSpPr>
          <p:cNvPr id="7" name="Text Placeholder 1"/>
          <p:cNvSpPr txBox="1">
            <a:spLocks/>
          </p:cNvSpPr>
          <p:nvPr/>
        </p:nvSpPr>
        <p:spPr>
          <a:xfrm>
            <a:off x="304800" y="3048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3200" b="1" i="0" u="none" strike="noStrike" kern="1200" cap="none" spc="0" normalizeH="0" baseline="0" noProof="0" dirty="0">
              <a:ln>
                <a:noFill/>
              </a:ln>
              <a:solidFill>
                <a:schemeClr val="tx2"/>
              </a:solidFill>
              <a:effectLst/>
              <a:uLnTx/>
              <a:uFillTx/>
              <a:latin typeface="Arial" pitchFamily="34" charset="0"/>
              <a:cs typeface="Arial" pitchFamily="34" charset="0"/>
            </a:endParaRPr>
          </a:p>
        </p:txBody>
      </p:sp>
      <p:sp>
        <p:nvSpPr>
          <p:cNvPr id="10" name="Text Placeholder 1"/>
          <p:cNvSpPr txBox="1">
            <a:spLocks/>
          </p:cNvSpPr>
          <p:nvPr/>
        </p:nvSpPr>
        <p:spPr>
          <a:xfrm>
            <a:off x="304800" y="533400"/>
            <a:ext cx="75438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sz="2400" b="1" dirty="0" err="1" smtClean="0">
                <a:solidFill>
                  <a:schemeClr val="tx2"/>
                </a:solidFill>
                <a:latin typeface="Arial" pitchFamily="34" charset="0"/>
                <a:cs typeface="Arial" pitchFamily="34" charset="0"/>
              </a:rPr>
              <a:t>EoM</a:t>
            </a:r>
            <a:r>
              <a:rPr lang="en-US" sz="2400" b="1" dirty="0" smtClean="0">
                <a:solidFill>
                  <a:schemeClr val="tx2"/>
                </a:solidFill>
                <a:latin typeface="Arial" pitchFamily="34" charset="0"/>
                <a:cs typeface="Arial" pitchFamily="34" charset="0"/>
              </a:rPr>
              <a:t> limits for different types of products (1/3)</a:t>
            </a:r>
            <a:endParaRPr kumimoji="0" lang="en-US" sz="2400" b="1" i="0" u="none" strike="noStrike" kern="1200" cap="none" spc="0" normalizeH="0" baseline="0" noProof="0" dirty="0">
              <a:ln>
                <a:noFill/>
              </a:ln>
              <a:solidFill>
                <a:schemeClr val="tx2"/>
              </a:solidFill>
              <a:effectLst/>
              <a:uLnTx/>
              <a:uFillTx/>
              <a:latin typeface="Arial" pitchFamily="34" charset="0"/>
              <a:cs typeface="Arial" pitchFamily="34" charset="0"/>
            </a:endParaRPr>
          </a:p>
        </p:txBody>
      </p:sp>
      <p:sp>
        <p:nvSpPr>
          <p:cNvPr id="12" name="Footer Placeholder 4"/>
          <p:cNvSpPr>
            <a:spLocks noGrp="1"/>
          </p:cNvSpPr>
          <p:nvPr>
            <p:ph type="ftr" sz="quarter" idx="11"/>
          </p:nvPr>
        </p:nvSpPr>
        <p:spPr>
          <a:xfrm>
            <a:off x="76200" y="6356350"/>
            <a:ext cx="2895600" cy="365125"/>
          </a:xfrm>
        </p:spPr>
        <p:txBody>
          <a:bodyPr/>
          <a:lstStyle/>
          <a:p>
            <a:r>
              <a:rPr lang="en-US" dirty="0" smtClean="0"/>
              <a:t>www.actuariesindia.org</a:t>
            </a:r>
            <a:endParaRPr lang="en-US" dirty="0"/>
          </a:p>
        </p:txBody>
      </p:sp>
      <p:sp>
        <p:nvSpPr>
          <p:cNvPr id="13" name="Rectangle 12"/>
          <p:cNvSpPr/>
          <p:nvPr/>
        </p:nvSpPr>
        <p:spPr>
          <a:xfrm>
            <a:off x="304800" y="1295400"/>
            <a:ext cx="86868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dirty="0">
              <a:latin typeface="Arial" pitchFamily="34" charset="0"/>
              <a:cs typeface="Arial" pitchFamily="34" charset="0"/>
            </a:endParaRPr>
          </a:p>
        </p:txBody>
      </p:sp>
      <p:sp>
        <p:nvSpPr>
          <p:cNvPr id="15" name="Content Placeholder 2"/>
          <p:cNvSpPr>
            <a:spLocks noGrp="1"/>
          </p:cNvSpPr>
          <p:nvPr/>
        </p:nvSpPr>
        <p:spPr bwMode="auto">
          <a:xfrm>
            <a:off x="304800" y="1295400"/>
            <a:ext cx="8686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200">
                <a:solidFill>
                  <a:schemeClr val="tx1"/>
                </a:solidFill>
                <a:latin typeface="+mn-lt"/>
                <a:ea typeface="+mn-ea"/>
                <a:cs typeface="ＭＳ Ｐゴシック"/>
              </a:defRPr>
            </a:lvl2pPr>
            <a:lvl3pPr marL="1143000" indent="-228600" algn="l" rtl="0" eaLnBrk="0" fontAlgn="base" hangingPunct="0">
              <a:spcBef>
                <a:spcPct val="20000"/>
              </a:spcBef>
              <a:spcAft>
                <a:spcPct val="0"/>
              </a:spcAft>
              <a:buClr>
                <a:schemeClr val="tx2"/>
              </a:buClr>
              <a:buFont typeface="Wingdings" pitchFamily="2" charset="2"/>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lr>
                <a:schemeClr val="tx2"/>
              </a:buClr>
              <a:buFont typeface="Wingdings" pitchFamily="2" charset="2"/>
              <a:buChar char="§"/>
              <a:defRPr sz="1600">
                <a:solidFill>
                  <a:schemeClr val="tx1"/>
                </a:solidFill>
                <a:latin typeface="+mn-lt"/>
                <a:ea typeface="+mn-ea"/>
                <a:cs typeface="ＭＳ Ｐゴシック"/>
              </a:defRPr>
            </a:lvl4pPr>
            <a:lvl5pPr marL="2057400" indent="-228600" algn="l" rtl="0" eaLnBrk="0" fontAlgn="base" hangingPunct="0">
              <a:spcBef>
                <a:spcPct val="20000"/>
              </a:spcBef>
              <a:spcAft>
                <a:spcPct val="0"/>
              </a:spcAft>
              <a:buClr>
                <a:schemeClr val="tx2"/>
              </a:buClr>
              <a:buFont typeface="Wingdings" pitchFamily="2" charset="2"/>
              <a:buChar char="§"/>
              <a:defRPr sz="1400">
                <a:solidFill>
                  <a:schemeClr val="tx1"/>
                </a:solidFill>
                <a:latin typeface="+mn-lt"/>
                <a:ea typeface="+mn-ea"/>
                <a:cs typeface="ＭＳ Ｐゴシック"/>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pPr>
              <a:lnSpc>
                <a:spcPct val="150000"/>
              </a:lnSpc>
              <a:buNone/>
            </a:pPr>
            <a:r>
              <a:rPr lang="en-US" sz="1200" b="1" dirty="0" smtClean="0">
                <a:latin typeface="Arial" pitchFamily="34" charset="0"/>
                <a:cs typeface="Arial" pitchFamily="34" charset="0"/>
              </a:rPr>
              <a:t>Pension and Annuity products</a:t>
            </a:r>
          </a:p>
          <a:p>
            <a:pPr>
              <a:spcBef>
                <a:spcPts val="600"/>
              </a:spcBef>
              <a:spcAft>
                <a:spcPts val="600"/>
              </a:spcAft>
              <a:buFont typeface="Wingdings 3" pitchFamily="18" charset="2"/>
              <a:buChar char="&quot;"/>
            </a:pPr>
            <a:r>
              <a:rPr lang="en-US" sz="1200" dirty="0" smtClean="0">
                <a:latin typeface="Arial" pitchFamily="34" charset="0"/>
                <a:cs typeface="Arial" pitchFamily="34" charset="0"/>
              </a:rPr>
              <a:t>Single premium policies - 5</a:t>
            </a:r>
            <a:r>
              <a:rPr lang="en-IN" sz="1200" dirty="0" smtClean="0">
                <a:latin typeface="Arial" pitchFamily="34" charset="0"/>
                <a:cs typeface="Arial" pitchFamily="34" charset="0"/>
              </a:rPr>
              <a:t>% of all single premium</a:t>
            </a:r>
          </a:p>
          <a:p>
            <a:pPr>
              <a:spcBef>
                <a:spcPts val="600"/>
              </a:spcBef>
              <a:spcAft>
                <a:spcPts val="600"/>
              </a:spcAft>
              <a:buFont typeface="Wingdings 3" pitchFamily="18" charset="2"/>
              <a:buChar char="&quot;"/>
            </a:pPr>
            <a:r>
              <a:rPr lang="en-US" sz="1200" dirty="0" smtClean="0">
                <a:latin typeface="Arial" pitchFamily="34" charset="0"/>
                <a:cs typeface="Arial" pitchFamily="34" charset="0"/>
              </a:rPr>
              <a:t>Non-single premium policies - </a:t>
            </a:r>
            <a:r>
              <a:rPr lang="en-IN" sz="1200" dirty="0" smtClean="0">
                <a:latin typeface="Arial" pitchFamily="34" charset="0"/>
                <a:cs typeface="Arial" pitchFamily="34" charset="0"/>
              </a:rPr>
              <a:t>10% of all first year’s premium and 4% of all renewal premiums</a:t>
            </a:r>
          </a:p>
          <a:p>
            <a:pPr>
              <a:spcBef>
                <a:spcPts val="600"/>
              </a:spcBef>
              <a:spcAft>
                <a:spcPts val="600"/>
              </a:spcAft>
              <a:buFont typeface="Wingdings 3" pitchFamily="18" charset="2"/>
              <a:buChar char="&quot;"/>
            </a:pPr>
            <a:r>
              <a:rPr lang="en-IN" sz="1200" dirty="0" smtClean="0">
                <a:latin typeface="Arial" pitchFamily="34" charset="0"/>
                <a:cs typeface="Arial" pitchFamily="34" charset="0"/>
              </a:rPr>
              <a:t>0.5% of annuities paid during the year</a:t>
            </a:r>
          </a:p>
        </p:txBody>
      </p:sp>
      <p:sp>
        <p:nvSpPr>
          <p:cNvPr id="16" name="Rectangle 15"/>
          <p:cNvSpPr/>
          <p:nvPr/>
        </p:nvSpPr>
        <p:spPr>
          <a:xfrm>
            <a:off x="304800" y="2819400"/>
            <a:ext cx="8686800" cy="350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buNone/>
            </a:pPr>
            <a:r>
              <a:rPr lang="en-US" sz="1200" b="1" dirty="0" smtClean="0">
                <a:solidFill>
                  <a:schemeClr val="tx1"/>
                </a:solidFill>
                <a:latin typeface="Arial" pitchFamily="34" charset="0"/>
                <a:cs typeface="Arial" pitchFamily="34" charset="0"/>
              </a:rPr>
              <a:t>Pure risk products </a:t>
            </a:r>
          </a:p>
          <a:p>
            <a:pPr marL="363538" indent="-363538">
              <a:spcBef>
                <a:spcPts val="600"/>
              </a:spcBef>
              <a:spcAft>
                <a:spcPts val="600"/>
              </a:spcAft>
              <a:buFont typeface="Wingdings 3" pitchFamily="18" charset="2"/>
              <a:buChar char="&quot;"/>
            </a:pPr>
            <a:r>
              <a:rPr lang="en-US" sz="1200" dirty="0" smtClean="0">
                <a:solidFill>
                  <a:schemeClr val="tx1"/>
                </a:solidFill>
                <a:latin typeface="Arial" pitchFamily="34" charset="0"/>
                <a:cs typeface="Arial" pitchFamily="34" charset="0"/>
              </a:rPr>
              <a:t>Single premium policies - 10</a:t>
            </a:r>
            <a:r>
              <a:rPr lang="en-IN" sz="1200" dirty="0" smtClean="0">
                <a:solidFill>
                  <a:schemeClr val="tx1"/>
                </a:solidFill>
                <a:latin typeface="Arial" pitchFamily="34" charset="0"/>
                <a:cs typeface="Arial" pitchFamily="34" charset="0"/>
              </a:rPr>
              <a:t>% of all single premium for both Individual and Group products</a:t>
            </a:r>
          </a:p>
          <a:p>
            <a:pPr marL="363538" indent="-363538">
              <a:spcBef>
                <a:spcPts val="600"/>
              </a:spcBef>
              <a:spcAft>
                <a:spcPts val="600"/>
              </a:spcAft>
              <a:buFont typeface="Wingdings 3" pitchFamily="18" charset="2"/>
              <a:buChar char="&quot;"/>
            </a:pPr>
            <a:r>
              <a:rPr lang="en-US" sz="1200" dirty="0" smtClean="0">
                <a:solidFill>
                  <a:schemeClr val="tx1"/>
                </a:solidFill>
                <a:latin typeface="Arial" pitchFamily="34" charset="0"/>
                <a:cs typeface="Arial" pitchFamily="34" charset="0"/>
              </a:rPr>
              <a:t>Non-single premium policies – </a:t>
            </a:r>
            <a:r>
              <a:rPr lang="en-IN" sz="1200" dirty="0" smtClean="0">
                <a:solidFill>
                  <a:schemeClr val="tx1"/>
                </a:solidFill>
                <a:latin typeface="Arial" pitchFamily="34" charset="0"/>
                <a:cs typeface="Arial" pitchFamily="34" charset="0"/>
              </a:rPr>
              <a:t>Limits vary by premium payment term</a:t>
            </a:r>
          </a:p>
          <a:p>
            <a:pPr marL="363538" indent="-363538">
              <a:spcBef>
                <a:spcPts val="600"/>
              </a:spcBef>
              <a:spcAft>
                <a:spcPts val="600"/>
              </a:spcAft>
              <a:buFont typeface="Wingdings" pitchFamily="2" charset="2"/>
              <a:buChar char="§"/>
            </a:pPr>
            <a:endParaRPr lang="en-IN" sz="1200" dirty="0" smtClean="0">
              <a:solidFill>
                <a:schemeClr val="tx1"/>
              </a:solidFill>
              <a:latin typeface="Arial" pitchFamily="34" charset="0"/>
              <a:cs typeface="Arial" pitchFamily="34" charset="0"/>
            </a:endParaRPr>
          </a:p>
          <a:p>
            <a:pPr marL="363538" indent="-363538">
              <a:spcBef>
                <a:spcPts val="600"/>
              </a:spcBef>
              <a:spcAft>
                <a:spcPts val="600"/>
              </a:spcAft>
            </a:pPr>
            <a:r>
              <a:rPr lang="en-IN" sz="1200" dirty="0" smtClean="0">
                <a:solidFill>
                  <a:schemeClr val="tx1"/>
                </a:solidFill>
                <a:latin typeface="Arial" pitchFamily="34" charset="0"/>
                <a:cs typeface="Arial" pitchFamily="34" charset="0"/>
              </a:rPr>
              <a:t>:</a:t>
            </a:r>
          </a:p>
          <a:p>
            <a:pPr marL="363538" indent="-363538">
              <a:spcBef>
                <a:spcPts val="600"/>
              </a:spcBef>
              <a:spcAft>
                <a:spcPts val="600"/>
              </a:spcAft>
              <a:buFont typeface="Wingdings" pitchFamily="2" charset="2"/>
              <a:buChar char="§"/>
            </a:pPr>
            <a:endParaRPr lang="en-IN" sz="1200" dirty="0" smtClean="0">
              <a:solidFill>
                <a:schemeClr val="tx1"/>
              </a:solidFill>
              <a:latin typeface="Arial" pitchFamily="34" charset="0"/>
              <a:cs typeface="Arial" pitchFamily="34" charset="0"/>
            </a:endParaRPr>
          </a:p>
          <a:p>
            <a:pPr marL="363538" indent="-363538">
              <a:spcBef>
                <a:spcPts val="600"/>
              </a:spcBef>
              <a:spcAft>
                <a:spcPts val="600"/>
              </a:spcAft>
              <a:buFont typeface="Wingdings" pitchFamily="2" charset="2"/>
              <a:buChar char="§"/>
            </a:pPr>
            <a:endParaRPr lang="en-US" sz="1200" dirty="0" smtClean="0">
              <a:solidFill>
                <a:schemeClr val="tx1"/>
              </a:solidFill>
              <a:latin typeface="Arial" pitchFamily="34" charset="0"/>
              <a:cs typeface="Arial" pitchFamily="34" charset="0"/>
            </a:endParaRPr>
          </a:p>
          <a:p>
            <a:pPr marL="363538" indent="-363538">
              <a:spcBef>
                <a:spcPts val="600"/>
              </a:spcBef>
              <a:spcAft>
                <a:spcPts val="600"/>
              </a:spcAft>
              <a:buFont typeface="Wingdings" pitchFamily="2" charset="2"/>
              <a:buChar char="§"/>
            </a:pPr>
            <a:endParaRPr lang="en-IN" sz="300" dirty="0" smtClean="0">
              <a:solidFill>
                <a:schemeClr val="tx1"/>
              </a:solidFill>
              <a:latin typeface="Arial" pitchFamily="34" charset="0"/>
              <a:cs typeface="Arial" pitchFamily="34" charset="0"/>
            </a:endParaRPr>
          </a:p>
          <a:p>
            <a:pPr marL="363538" indent="-363538">
              <a:spcBef>
                <a:spcPts val="1200"/>
              </a:spcBef>
              <a:spcAft>
                <a:spcPts val="600"/>
              </a:spcAft>
              <a:buFont typeface="Wingdings 3" pitchFamily="18" charset="2"/>
              <a:buChar char="&quot;"/>
            </a:pPr>
            <a:r>
              <a:rPr lang="en-IN" sz="1200" dirty="0" smtClean="0">
                <a:solidFill>
                  <a:schemeClr val="tx1"/>
                </a:solidFill>
                <a:latin typeface="Arial" pitchFamily="34" charset="0"/>
                <a:cs typeface="Arial" pitchFamily="34" charset="0"/>
              </a:rPr>
              <a:t>1/20</a:t>
            </a:r>
            <a:r>
              <a:rPr lang="en-IN" sz="1200" baseline="30000" dirty="0" smtClean="0">
                <a:solidFill>
                  <a:schemeClr val="tx1"/>
                </a:solidFill>
                <a:latin typeface="Arial" pitchFamily="34" charset="0"/>
                <a:cs typeface="Arial" pitchFamily="34" charset="0"/>
              </a:rPr>
              <a:t>th</a:t>
            </a:r>
            <a:r>
              <a:rPr lang="en-IN" sz="1200" dirty="0" smtClean="0">
                <a:solidFill>
                  <a:schemeClr val="tx1"/>
                </a:solidFill>
                <a:latin typeface="Arial" pitchFamily="34" charset="0"/>
                <a:cs typeface="Arial" pitchFamily="34" charset="0"/>
              </a:rPr>
              <a:t>  of 1% of average of the total sum assured for paid-up policies on which no further premiums are payable</a:t>
            </a:r>
          </a:p>
          <a:p>
            <a:pPr marL="363538" indent="-363538">
              <a:spcBef>
                <a:spcPts val="600"/>
              </a:spcBef>
              <a:spcAft>
                <a:spcPts val="600"/>
              </a:spcAft>
              <a:buFont typeface="Wingdings 3" pitchFamily="18" charset="2"/>
              <a:buChar char="&quot;"/>
            </a:pPr>
            <a:r>
              <a:rPr lang="en-IN" sz="1200" dirty="0" smtClean="0">
                <a:solidFill>
                  <a:schemeClr val="tx1"/>
                </a:solidFill>
                <a:latin typeface="Arial" pitchFamily="34" charset="0"/>
                <a:cs typeface="Arial" pitchFamily="34" charset="0"/>
              </a:rPr>
              <a:t>1/100</a:t>
            </a:r>
            <a:r>
              <a:rPr lang="en-IN" sz="1200" baseline="30000" dirty="0" smtClean="0">
                <a:solidFill>
                  <a:schemeClr val="tx1"/>
                </a:solidFill>
                <a:latin typeface="Arial" pitchFamily="34" charset="0"/>
                <a:cs typeface="Arial" pitchFamily="34" charset="0"/>
              </a:rPr>
              <a:t>th</a:t>
            </a:r>
            <a:r>
              <a:rPr lang="en-IN" sz="1200" dirty="0" smtClean="0">
                <a:solidFill>
                  <a:schemeClr val="tx1"/>
                </a:solidFill>
                <a:latin typeface="Arial" pitchFamily="34" charset="0"/>
                <a:cs typeface="Arial" pitchFamily="34" charset="0"/>
              </a:rPr>
              <a:t> of 1% of the total sum assured of lapsed policies under the revival period at the beginning of the year</a:t>
            </a:r>
            <a:endParaRPr lang="en-IN" sz="1200" dirty="0">
              <a:solidFill>
                <a:schemeClr val="tx1"/>
              </a:solidFill>
              <a:latin typeface="Arial" pitchFamily="34" charset="0"/>
              <a:cs typeface="Arial" pitchFamily="34" charset="0"/>
            </a:endParaRPr>
          </a:p>
        </p:txBody>
      </p:sp>
      <p:graphicFrame>
        <p:nvGraphicFramePr>
          <p:cNvPr id="17" name="Table 16"/>
          <p:cNvGraphicFramePr>
            <a:graphicFrameLocks noGrp="1"/>
          </p:cNvGraphicFramePr>
          <p:nvPr/>
        </p:nvGraphicFramePr>
        <p:xfrm>
          <a:off x="381000" y="3947886"/>
          <a:ext cx="8382006" cy="1371600"/>
        </p:xfrm>
        <a:graphic>
          <a:graphicData uri="http://schemas.openxmlformats.org/drawingml/2006/table">
            <a:tbl>
              <a:tblPr firstRow="1" bandRow="1">
                <a:tableStyleId>{69012ECD-51FC-41F1-AA8D-1B2483CD663E}</a:tableStyleId>
              </a:tblPr>
              <a:tblGrid>
                <a:gridCol w="2794002"/>
                <a:gridCol w="2794002"/>
                <a:gridCol w="2794002"/>
              </a:tblGrid>
              <a:tr h="342900">
                <a:tc rowSpan="2">
                  <a:txBody>
                    <a:bodyPr/>
                    <a:lstStyle/>
                    <a:p>
                      <a:pPr algn="ctr"/>
                      <a:r>
                        <a:rPr lang="en-US" sz="1200" b="1" dirty="0" smtClean="0">
                          <a:solidFill>
                            <a:schemeClr val="bg1"/>
                          </a:solidFill>
                          <a:latin typeface="Arial" pitchFamily="34" charset="0"/>
                          <a:cs typeface="Arial" pitchFamily="34" charset="0"/>
                        </a:rPr>
                        <a:t>Premium</a:t>
                      </a:r>
                      <a:r>
                        <a:rPr lang="en-US" sz="1200" b="1" baseline="0" dirty="0" smtClean="0">
                          <a:solidFill>
                            <a:schemeClr val="bg1"/>
                          </a:solidFill>
                          <a:latin typeface="Arial" pitchFamily="34" charset="0"/>
                          <a:cs typeface="Arial" pitchFamily="34" charset="0"/>
                        </a:rPr>
                        <a:t> payment term (PPT)</a:t>
                      </a:r>
                      <a:endParaRPr lang="en-IN" sz="1200" b="1" dirty="0">
                        <a:solidFill>
                          <a:schemeClr val="bg1"/>
                        </a:solidFill>
                        <a:latin typeface="Arial" pitchFamily="34" charset="0"/>
                        <a:cs typeface="Arial" pitchFamily="34" charset="0"/>
                      </a:endParaRPr>
                    </a:p>
                  </a:txBody>
                  <a:tcPr anchor="ctr">
                    <a:solidFill>
                      <a:schemeClr val="accent1"/>
                    </a:solidFill>
                  </a:tcPr>
                </a:tc>
                <a:tc gridSpan="2">
                  <a:txBody>
                    <a:bodyPr/>
                    <a:lstStyle/>
                    <a:p>
                      <a:pPr algn="ctr"/>
                      <a:r>
                        <a:rPr lang="en-IN" sz="1200" b="1" dirty="0" smtClean="0">
                          <a:solidFill>
                            <a:schemeClr val="bg1"/>
                          </a:solidFill>
                          <a:latin typeface="Arial" pitchFamily="34" charset="0"/>
                          <a:cs typeface="Arial" pitchFamily="34" charset="0"/>
                        </a:rPr>
                        <a:t>Percentage of premiums received during the year </a:t>
                      </a:r>
                      <a:endParaRPr lang="en-IN" sz="1200" b="1" dirty="0">
                        <a:solidFill>
                          <a:schemeClr val="bg1"/>
                        </a:solidFill>
                        <a:latin typeface="Arial" pitchFamily="34" charset="0"/>
                        <a:cs typeface="Arial" pitchFamily="34" charset="0"/>
                      </a:endParaRPr>
                    </a:p>
                  </a:txBody>
                  <a:tcPr/>
                </a:tc>
                <a:tc hMerge="1">
                  <a:txBody>
                    <a:bodyPr/>
                    <a:lstStyle/>
                    <a:p>
                      <a:endParaRPr lang="en-IN" dirty="0"/>
                    </a:p>
                  </a:txBody>
                  <a:tcPr/>
                </a:tc>
              </a:tr>
              <a:tr h="342900">
                <a:tc vMerge="1">
                  <a:txBody>
                    <a:bodyPr/>
                    <a:lstStyle/>
                    <a:p>
                      <a:endParaRPr lang="en-IN" dirty="0"/>
                    </a:p>
                  </a:txBody>
                  <a:tcPr/>
                </a:tc>
                <a:tc>
                  <a:txBody>
                    <a:bodyPr/>
                    <a:lstStyle/>
                    <a:p>
                      <a:pPr algn="ctr"/>
                      <a:r>
                        <a:rPr lang="en-US" sz="1200" b="1" dirty="0" smtClean="0">
                          <a:solidFill>
                            <a:schemeClr val="bg1"/>
                          </a:solidFill>
                          <a:latin typeface="Arial" pitchFamily="34" charset="0"/>
                          <a:cs typeface="Arial" pitchFamily="34" charset="0"/>
                        </a:rPr>
                        <a:t>of</a:t>
                      </a:r>
                      <a:r>
                        <a:rPr lang="en-US" sz="1200" b="1" baseline="0" dirty="0" smtClean="0">
                          <a:solidFill>
                            <a:schemeClr val="bg1"/>
                          </a:solidFill>
                          <a:latin typeface="Arial" pitchFamily="34" charset="0"/>
                          <a:cs typeface="Arial" pitchFamily="34" charset="0"/>
                        </a:rPr>
                        <a:t> first year’s premium</a:t>
                      </a:r>
                      <a:endParaRPr lang="en-IN" sz="1200" b="1" dirty="0">
                        <a:solidFill>
                          <a:schemeClr val="bg1"/>
                        </a:solidFill>
                        <a:latin typeface="Arial" pitchFamily="34" charset="0"/>
                        <a:cs typeface="Arial" pitchFamily="34" charset="0"/>
                      </a:endParaRPr>
                    </a:p>
                  </a:txBody>
                  <a:tcPr>
                    <a:solidFill>
                      <a:schemeClr val="accent1"/>
                    </a:solidFill>
                  </a:tcPr>
                </a:tc>
                <a:tc>
                  <a:txBody>
                    <a:bodyPr/>
                    <a:lstStyle/>
                    <a:p>
                      <a:pPr algn="ctr"/>
                      <a:r>
                        <a:rPr lang="en-US" sz="1200" b="1" dirty="0" smtClean="0">
                          <a:solidFill>
                            <a:schemeClr val="bg1"/>
                          </a:solidFill>
                          <a:latin typeface="Arial" pitchFamily="34" charset="0"/>
                          <a:cs typeface="Arial" pitchFamily="34" charset="0"/>
                        </a:rPr>
                        <a:t>of renewal premiums</a:t>
                      </a:r>
                      <a:endParaRPr lang="en-IN" sz="1200" b="1" dirty="0">
                        <a:solidFill>
                          <a:schemeClr val="bg1"/>
                        </a:solidFill>
                        <a:latin typeface="Arial" pitchFamily="34" charset="0"/>
                        <a:cs typeface="Arial" pitchFamily="34" charset="0"/>
                      </a:endParaRPr>
                    </a:p>
                  </a:txBody>
                  <a:tcPr>
                    <a:solidFill>
                      <a:schemeClr val="accent1"/>
                    </a:solidFill>
                  </a:tcPr>
                </a:tc>
              </a:tr>
              <a:tr h="342900">
                <a:tc>
                  <a:txBody>
                    <a:bodyPr/>
                    <a:lstStyle/>
                    <a:p>
                      <a:pPr marL="457200" algn="ctr">
                        <a:lnSpc>
                          <a:spcPct val="115000"/>
                        </a:lnSpc>
                        <a:spcAft>
                          <a:spcPts val="0"/>
                        </a:spcAft>
                      </a:pPr>
                      <a:r>
                        <a:rPr lang="en-IN" sz="1200" dirty="0">
                          <a:latin typeface="Arial" pitchFamily="34" charset="0"/>
                          <a:cs typeface="Arial" pitchFamily="34" charset="0"/>
                        </a:rPr>
                        <a:t>PPT &lt; 10 years</a:t>
                      </a:r>
                      <a:endParaRPr lang="en-IN" sz="1200" dirty="0">
                        <a:latin typeface="Arial" pitchFamily="34" charset="0"/>
                        <a:ea typeface="Calibri"/>
                        <a:cs typeface="Arial" pitchFamily="34" charset="0"/>
                      </a:endParaRPr>
                    </a:p>
                  </a:txBody>
                  <a:tcPr marL="68580" marR="68580" marT="0" marB="0" anchor="ctr"/>
                </a:tc>
                <a:tc>
                  <a:txBody>
                    <a:bodyPr/>
                    <a:lstStyle/>
                    <a:p>
                      <a:pPr marL="457200" algn="ctr">
                        <a:lnSpc>
                          <a:spcPct val="115000"/>
                        </a:lnSpc>
                        <a:spcAft>
                          <a:spcPts val="0"/>
                        </a:spcAft>
                      </a:pPr>
                      <a:r>
                        <a:rPr lang="en-IN" sz="1200" dirty="0">
                          <a:latin typeface="Arial" pitchFamily="34" charset="0"/>
                          <a:cs typeface="Arial" pitchFamily="34" charset="0"/>
                        </a:rPr>
                        <a:t>7.5% * PPT</a:t>
                      </a:r>
                      <a:endParaRPr lang="en-IN" sz="1200" dirty="0">
                        <a:latin typeface="Arial" pitchFamily="34" charset="0"/>
                        <a:ea typeface="Calibri"/>
                        <a:cs typeface="Arial" pitchFamily="34" charset="0"/>
                      </a:endParaRPr>
                    </a:p>
                  </a:txBody>
                  <a:tcPr marL="68580" marR="68580" marT="0" marB="0" anchor="ctr"/>
                </a:tc>
                <a:tc>
                  <a:txBody>
                    <a:bodyPr/>
                    <a:lstStyle/>
                    <a:p>
                      <a:pPr marL="457200" algn="ctr">
                        <a:lnSpc>
                          <a:spcPct val="115000"/>
                        </a:lnSpc>
                        <a:spcAft>
                          <a:spcPts val="0"/>
                        </a:spcAft>
                      </a:pPr>
                      <a:r>
                        <a:rPr lang="en-IN" sz="1200" dirty="0">
                          <a:latin typeface="Arial" pitchFamily="34" charset="0"/>
                          <a:cs typeface="Arial" pitchFamily="34" charset="0"/>
                        </a:rPr>
                        <a:t>25%</a:t>
                      </a:r>
                      <a:endParaRPr lang="en-IN" sz="1200" dirty="0">
                        <a:latin typeface="Arial" pitchFamily="34" charset="0"/>
                        <a:ea typeface="Calibri"/>
                        <a:cs typeface="Arial" pitchFamily="34" charset="0"/>
                      </a:endParaRPr>
                    </a:p>
                  </a:txBody>
                  <a:tcPr marL="68580" marR="68580" marT="0" marB="0" anchor="ctr"/>
                </a:tc>
              </a:tr>
              <a:tr h="342900">
                <a:tc>
                  <a:txBody>
                    <a:bodyPr/>
                    <a:lstStyle/>
                    <a:p>
                      <a:pPr marL="457200" algn="ctr">
                        <a:lnSpc>
                          <a:spcPct val="115000"/>
                        </a:lnSpc>
                        <a:spcAft>
                          <a:spcPts val="0"/>
                        </a:spcAft>
                      </a:pPr>
                      <a:r>
                        <a:rPr lang="en-IN" sz="1200" dirty="0">
                          <a:latin typeface="Arial" pitchFamily="34" charset="0"/>
                          <a:cs typeface="Arial" pitchFamily="34" charset="0"/>
                        </a:rPr>
                        <a:t>PPT &gt;= 10 years</a:t>
                      </a:r>
                      <a:endParaRPr lang="en-IN" sz="1200" dirty="0">
                        <a:latin typeface="Arial" pitchFamily="34" charset="0"/>
                        <a:ea typeface="Calibri"/>
                        <a:cs typeface="Arial" pitchFamily="34" charset="0"/>
                      </a:endParaRPr>
                    </a:p>
                  </a:txBody>
                  <a:tcPr marL="68580" marR="68580" marT="0" marB="0" anchor="ctr"/>
                </a:tc>
                <a:tc>
                  <a:txBody>
                    <a:bodyPr/>
                    <a:lstStyle/>
                    <a:p>
                      <a:pPr marL="457200" algn="ctr">
                        <a:lnSpc>
                          <a:spcPct val="115000"/>
                        </a:lnSpc>
                        <a:spcAft>
                          <a:spcPts val="0"/>
                        </a:spcAft>
                      </a:pPr>
                      <a:r>
                        <a:rPr lang="en-IN" sz="1200" dirty="0">
                          <a:latin typeface="Arial" pitchFamily="34" charset="0"/>
                          <a:cs typeface="Arial" pitchFamily="34" charset="0"/>
                        </a:rPr>
                        <a:t>100%</a:t>
                      </a:r>
                      <a:endParaRPr lang="en-IN" sz="1200" dirty="0">
                        <a:latin typeface="Arial" pitchFamily="34" charset="0"/>
                        <a:ea typeface="Calibri"/>
                        <a:cs typeface="Arial" pitchFamily="34" charset="0"/>
                      </a:endParaRPr>
                    </a:p>
                  </a:txBody>
                  <a:tcPr marL="68580" marR="68580" marT="0" marB="0" anchor="ctr"/>
                </a:tc>
                <a:tc>
                  <a:txBody>
                    <a:bodyPr/>
                    <a:lstStyle/>
                    <a:p>
                      <a:pPr marL="457200" algn="ctr">
                        <a:lnSpc>
                          <a:spcPct val="115000"/>
                        </a:lnSpc>
                        <a:spcAft>
                          <a:spcPts val="0"/>
                        </a:spcAft>
                      </a:pPr>
                      <a:r>
                        <a:rPr lang="en-IN" sz="1200" dirty="0">
                          <a:latin typeface="Arial" pitchFamily="34" charset="0"/>
                          <a:cs typeface="Arial" pitchFamily="34" charset="0"/>
                        </a:rPr>
                        <a:t>25%</a:t>
                      </a:r>
                      <a:endParaRPr lang="en-IN" sz="1200" dirty="0">
                        <a:latin typeface="Arial" pitchFamily="34" charset="0"/>
                        <a:ea typeface="Calibri"/>
                        <a:cs typeface="Arial" pitchFamily="34" charset="0"/>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9</a:t>
            </a:fld>
            <a:endParaRPr lang="en-US" dirty="0"/>
          </a:p>
        </p:txBody>
      </p:sp>
      <p:sp>
        <p:nvSpPr>
          <p:cNvPr id="7" name="Text Placeholder 1"/>
          <p:cNvSpPr txBox="1">
            <a:spLocks/>
          </p:cNvSpPr>
          <p:nvPr/>
        </p:nvSpPr>
        <p:spPr>
          <a:xfrm>
            <a:off x="304800" y="3048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3200" b="1" i="0" u="none" strike="noStrike" kern="1200" cap="none" spc="0" normalizeH="0" baseline="0" noProof="0" dirty="0">
              <a:ln>
                <a:noFill/>
              </a:ln>
              <a:solidFill>
                <a:schemeClr val="tx2"/>
              </a:solidFill>
              <a:effectLst/>
              <a:uLnTx/>
              <a:uFillTx/>
              <a:latin typeface="Garamond" pitchFamily="18" charset="0"/>
            </a:endParaRPr>
          </a:p>
        </p:txBody>
      </p:sp>
      <p:sp>
        <p:nvSpPr>
          <p:cNvPr id="10" name="Text Placeholder 1"/>
          <p:cNvSpPr txBox="1">
            <a:spLocks/>
          </p:cNvSpPr>
          <p:nvPr/>
        </p:nvSpPr>
        <p:spPr>
          <a:xfrm>
            <a:off x="304800" y="547048"/>
            <a:ext cx="75438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sz="2400" b="1" dirty="0" err="1" smtClean="0">
                <a:solidFill>
                  <a:schemeClr val="tx2"/>
                </a:solidFill>
                <a:latin typeface="Arial" pitchFamily="34" charset="0"/>
                <a:cs typeface="Arial" pitchFamily="34" charset="0"/>
              </a:rPr>
              <a:t>EoM</a:t>
            </a:r>
            <a:r>
              <a:rPr lang="en-US" sz="2400" b="1" dirty="0" smtClean="0">
                <a:solidFill>
                  <a:schemeClr val="tx2"/>
                </a:solidFill>
                <a:latin typeface="Arial" pitchFamily="34" charset="0"/>
                <a:cs typeface="Arial" pitchFamily="34" charset="0"/>
              </a:rPr>
              <a:t> limits for different types of products (2/3)</a:t>
            </a:r>
            <a:endParaRPr kumimoji="0" lang="en-US" sz="2400" b="1" i="0" u="none" strike="noStrike" kern="1200" cap="none" spc="0" normalizeH="0" baseline="0" noProof="0" dirty="0">
              <a:ln>
                <a:noFill/>
              </a:ln>
              <a:solidFill>
                <a:schemeClr val="tx2"/>
              </a:solidFill>
              <a:effectLst/>
              <a:uLnTx/>
              <a:uFillTx/>
              <a:latin typeface="Garamond" pitchFamily="18" charset="0"/>
            </a:endParaRPr>
          </a:p>
        </p:txBody>
      </p:sp>
      <p:sp>
        <p:nvSpPr>
          <p:cNvPr id="8" name="Rectangle 7"/>
          <p:cNvSpPr/>
          <p:nvPr/>
        </p:nvSpPr>
        <p:spPr>
          <a:xfrm>
            <a:off x="304800" y="1295400"/>
            <a:ext cx="8686800" cy="510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buNone/>
            </a:pPr>
            <a:r>
              <a:rPr lang="en-US" sz="1200" b="1" dirty="0" smtClean="0">
                <a:solidFill>
                  <a:schemeClr val="tx1"/>
                </a:solidFill>
                <a:latin typeface="Arial" pitchFamily="34" charset="0"/>
                <a:cs typeface="Arial" pitchFamily="34" charset="0"/>
              </a:rPr>
              <a:t>Savings products </a:t>
            </a:r>
          </a:p>
          <a:p>
            <a:pPr marL="363538" indent="-363538">
              <a:spcBef>
                <a:spcPts val="600"/>
              </a:spcBef>
              <a:spcAft>
                <a:spcPts val="600"/>
              </a:spcAft>
              <a:buFont typeface="Wingdings 3" pitchFamily="18" charset="2"/>
              <a:buChar char="&quot;"/>
            </a:pPr>
            <a:r>
              <a:rPr lang="en-US" sz="1200" dirty="0" smtClean="0">
                <a:solidFill>
                  <a:schemeClr val="tx1"/>
                </a:solidFill>
                <a:latin typeface="Arial" pitchFamily="34" charset="0"/>
                <a:cs typeface="Arial" pitchFamily="34" charset="0"/>
              </a:rPr>
              <a:t>Single premium policies - 5</a:t>
            </a:r>
            <a:r>
              <a:rPr lang="en-IN" sz="1200" dirty="0" smtClean="0">
                <a:solidFill>
                  <a:schemeClr val="tx1"/>
                </a:solidFill>
                <a:latin typeface="Arial" pitchFamily="34" charset="0"/>
                <a:cs typeface="Arial" pitchFamily="34" charset="0"/>
              </a:rPr>
              <a:t>% of all single premium for both Individual and Group products</a:t>
            </a:r>
          </a:p>
          <a:p>
            <a:pPr marL="363538" indent="-363538">
              <a:spcBef>
                <a:spcPts val="600"/>
              </a:spcBef>
              <a:spcAft>
                <a:spcPts val="600"/>
              </a:spcAft>
              <a:buFont typeface="Wingdings 3" pitchFamily="18" charset="2"/>
              <a:buChar char="&quot;"/>
            </a:pPr>
            <a:r>
              <a:rPr lang="en-US" sz="1200" dirty="0" smtClean="0">
                <a:solidFill>
                  <a:schemeClr val="tx1"/>
                </a:solidFill>
                <a:latin typeface="Arial" pitchFamily="34" charset="0"/>
                <a:cs typeface="Arial" pitchFamily="34" charset="0"/>
              </a:rPr>
              <a:t>Non-single premium policies – </a:t>
            </a:r>
            <a:r>
              <a:rPr lang="en-IN" sz="1200" dirty="0" smtClean="0">
                <a:solidFill>
                  <a:schemeClr val="tx1"/>
                </a:solidFill>
                <a:latin typeface="Arial" pitchFamily="34" charset="0"/>
                <a:cs typeface="Arial" pitchFamily="34" charset="0"/>
              </a:rPr>
              <a:t>Limits vary by premium payment term and duration of life insurer’s business</a:t>
            </a:r>
          </a:p>
          <a:p>
            <a:pPr marL="363538" indent="-363538">
              <a:spcBef>
                <a:spcPts val="600"/>
              </a:spcBef>
              <a:spcAft>
                <a:spcPts val="600"/>
              </a:spcAft>
              <a:buFont typeface="Wingdings 3" pitchFamily="18" charset="2"/>
              <a:buChar char="&quot;"/>
            </a:pPr>
            <a:endParaRPr lang="en-IN" sz="1200" dirty="0" smtClean="0">
              <a:solidFill>
                <a:schemeClr val="tx1"/>
              </a:solidFill>
              <a:latin typeface="Arial" pitchFamily="34" charset="0"/>
              <a:cs typeface="Arial" pitchFamily="34" charset="0"/>
            </a:endParaRPr>
          </a:p>
          <a:p>
            <a:pPr marL="363538" indent="-363538">
              <a:spcBef>
                <a:spcPts val="600"/>
              </a:spcBef>
              <a:spcAft>
                <a:spcPts val="600"/>
              </a:spcAft>
              <a:buFont typeface="Wingdings 3" pitchFamily="18" charset="2"/>
              <a:buChar char="&quot;"/>
            </a:pPr>
            <a:r>
              <a:rPr lang="en-IN" sz="1200" dirty="0" smtClean="0">
                <a:solidFill>
                  <a:schemeClr val="tx1"/>
                </a:solidFill>
                <a:latin typeface="Arial" pitchFamily="34" charset="0"/>
                <a:cs typeface="Arial" pitchFamily="34" charset="0"/>
              </a:rPr>
              <a:t>:</a:t>
            </a:r>
          </a:p>
          <a:p>
            <a:pPr marL="363538" indent="-363538">
              <a:spcBef>
                <a:spcPts val="600"/>
              </a:spcBef>
              <a:spcAft>
                <a:spcPts val="600"/>
              </a:spcAft>
              <a:buFont typeface="Wingdings 3" pitchFamily="18" charset="2"/>
              <a:buChar char="&quot;"/>
            </a:pPr>
            <a:endParaRPr lang="en-IN" sz="1200" dirty="0" smtClean="0">
              <a:solidFill>
                <a:schemeClr val="tx1"/>
              </a:solidFill>
              <a:latin typeface="Arial" pitchFamily="34" charset="0"/>
              <a:cs typeface="Arial" pitchFamily="34" charset="0"/>
            </a:endParaRPr>
          </a:p>
          <a:p>
            <a:pPr marL="363538" indent="-363538">
              <a:spcBef>
                <a:spcPts val="600"/>
              </a:spcBef>
              <a:spcAft>
                <a:spcPts val="600"/>
              </a:spcAft>
              <a:buFont typeface="Wingdings 3" pitchFamily="18" charset="2"/>
              <a:buChar char="&quot;"/>
            </a:pPr>
            <a:endParaRPr lang="en-IN" sz="1200" dirty="0" smtClean="0">
              <a:solidFill>
                <a:schemeClr val="tx1"/>
              </a:solidFill>
              <a:latin typeface="Arial" pitchFamily="34" charset="0"/>
              <a:cs typeface="Arial" pitchFamily="34" charset="0"/>
            </a:endParaRPr>
          </a:p>
          <a:p>
            <a:pPr marL="363538" indent="-363538">
              <a:spcBef>
                <a:spcPts val="600"/>
              </a:spcBef>
              <a:spcAft>
                <a:spcPts val="600"/>
              </a:spcAft>
              <a:buFont typeface="Wingdings 3" pitchFamily="18" charset="2"/>
              <a:buChar char="&quot;"/>
            </a:pPr>
            <a:endParaRPr lang="en-US" sz="1200" dirty="0" smtClean="0">
              <a:solidFill>
                <a:schemeClr val="tx1"/>
              </a:solidFill>
              <a:latin typeface="Arial" pitchFamily="34" charset="0"/>
              <a:cs typeface="Arial" pitchFamily="34" charset="0"/>
            </a:endParaRPr>
          </a:p>
          <a:p>
            <a:pPr marL="363538" indent="-363538">
              <a:spcBef>
                <a:spcPts val="600"/>
              </a:spcBef>
              <a:spcAft>
                <a:spcPts val="600"/>
              </a:spcAft>
              <a:buFont typeface="Wingdings 3" pitchFamily="18" charset="2"/>
              <a:buChar char="&quot;"/>
            </a:pPr>
            <a:endParaRPr lang="en-US" sz="1200" dirty="0" smtClean="0">
              <a:solidFill>
                <a:schemeClr val="tx1"/>
              </a:solidFill>
              <a:latin typeface="Arial" pitchFamily="34" charset="0"/>
              <a:cs typeface="Arial" pitchFamily="34" charset="0"/>
            </a:endParaRPr>
          </a:p>
          <a:p>
            <a:pPr marL="363538" indent="-363538">
              <a:spcBef>
                <a:spcPts val="600"/>
              </a:spcBef>
              <a:spcAft>
                <a:spcPts val="600"/>
              </a:spcAft>
              <a:buFont typeface="Wingdings 3" pitchFamily="18" charset="2"/>
              <a:buChar char="&quot;"/>
            </a:pPr>
            <a:endParaRPr lang="en-US" sz="1200" dirty="0" smtClean="0">
              <a:solidFill>
                <a:schemeClr val="tx1"/>
              </a:solidFill>
              <a:latin typeface="Arial" pitchFamily="34" charset="0"/>
              <a:cs typeface="Arial" pitchFamily="34" charset="0"/>
            </a:endParaRPr>
          </a:p>
          <a:p>
            <a:pPr marL="363538" indent="-363538">
              <a:spcBef>
                <a:spcPts val="600"/>
              </a:spcBef>
              <a:spcAft>
                <a:spcPts val="600"/>
              </a:spcAft>
              <a:buFont typeface="Wingdings 3" pitchFamily="18" charset="2"/>
              <a:buChar char="&quot;"/>
            </a:pPr>
            <a:endParaRPr lang="en-US" sz="1200" dirty="0" smtClean="0">
              <a:solidFill>
                <a:schemeClr val="tx1"/>
              </a:solidFill>
              <a:latin typeface="Arial" pitchFamily="34" charset="0"/>
              <a:cs typeface="Arial" pitchFamily="34" charset="0"/>
            </a:endParaRPr>
          </a:p>
          <a:p>
            <a:pPr marL="363538" indent="-363538">
              <a:spcBef>
                <a:spcPts val="600"/>
              </a:spcBef>
              <a:spcAft>
                <a:spcPts val="600"/>
              </a:spcAft>
              <a:buFont typeface="Wingdings 3" pitchFamily="18" charset="2"/>
              <a:buChar char="&quot;"/>
            </a:pPr>
            <a:endParaRPr lang="en-US" sz="1200" dirty="0" smtClean="0">
              <a:solidFill>
                <a:schemeClr val="tx1"/>
              </a:solidFill>
              <a:latin typeface="Arial" pitchFamily="34" charset="0"/>
              <a:cs typeface="Arial" pitchFamily="34" charset="0"/>
            </a:endParaRPr>
          </a:p>
          <a:p>
            <a:pPr marL="363538" indent="-363538">
              <a:spcBef>
                <a:spcPts val="600"/>
              </a:spcBef>
              <a:spcAft>
                <a:spcPts val="600"/>
              </a:spcAft>
              <a:buFont typeface="Wingdings 3" pitchFamily="18" charset="2"/>
              <a:buChar char="&quot;"/>
            </a:pPr>
            <a:endParaRPr lang="en-US" sz="1200" dirty="0" smtClean="0">
              <a:solidFill>
                <a:schemeClr val="tx1"/>
              </a:solidFill>
              <a:latin typeface="Arial" pitchFamily="34" charset="0"/>
              <a:cs typeface="Arial" pitchFamily="34" charset="0"/>
            </a:endParaRPr>
          </a:p>
          <a:p>
            <a:pPr marL="363538" indent="-363538">
              <a:spcBef>
                <a:spcPts val="1200"/>
              </a:spcBef>
              <a:spcAft>
                <a:spcPts val="600"/>
              </a:spcAft>
              <a:buFont typeface="Wingdings 3" pitchFamily="18" charset="2"/>
              <a:buChar char="&quot;"/>
            </a:pPr>
            <a:r>
              <a:rPr lang="en-IN" sz="1200" dirty="0" smtClean="0">
                <a:solidFill>
                  <a:schemeClr val="tx1"/>
                </a:solidFill>
                <a:latin typeface="Arial" pitchFamily="34" charset="0"/>
                <a:cs typeface="Arial" pitchFamily="34" charset="0"/>
              </a:rPr>
              <a:t>1/20</a:t>
            </a:r>
            <a:r>
              <a:rPr lang="en-IN" sz="1200" baseline="30000" dirty="0" smtClean="0">
                <a:solidFill>
                  <a:schemeClr val="tx1"/>
                </a:solidFill>
                <a:latin typeface="Arial" pitchFamily="34" charset="0"/>
                <a:cs typeface="Arial" pitchFamily="34" charset="0"/>
              </a:rPr>
              <a:t>th</a:t>
            </a:r>
            <a:r>
              <a:rPr lang="en-IN" sz="1200" dirty="0" smtClean="0">
                <a:solidFill>
                  <a:schemeClr val="tx1"/>
                </a:solidFill>
                <a:latin typeface="Arial" pitchFamily="34" charset="0"/>
                <a:cs typeface="Arial" pitchFamily="34" charset="0"/>
              </a:rPr>
              <a:t>  of 1% of average of the total sum assured for paid-up policies on which no further premiums are payable</a:t>
            </a:r>
          </a:p>
          <a:p>
            <a:pPr marL="363538" indent="-363538">
              <a:spcBef>
                <a:spcPts val="600"/>
              </a:spcBef>
              <a:spcAft>
                <a:spcPts val="600"/>
              </a:spcAft>
              <a:buFont typeface="Wingdings 3" pitchFamily="18" charset="2"/>
              <a:buChar char="&quot;"/>
            </a:pPr>
            <a:r>
              <a:rPr lang="en-IN" sz="1200" dirty="0" smtClean="0">
                <a:solidFill>
                  <a:schemeClr val="tx1"/>
                </a:solidFill>
                <a:latin typeface="Arial" pitchFamily="34" charset="0"/>
                <a:cs typeface="Arial" pitchFamily="34" charset="0"/>
              </a:rPr>
              <a:t>1/100</a:t>
            </a:r>
            <a:r>
              <a:rPr lang="en-IN" sz="1200" baseline="30000" dirty="0" smtClean="0">
                <a:solidFill>
                  <a:schemeClr val="tx1"/>
                </a:solidFill>
                <a:latin typeface="Arial" pitchFamily="34" charset="0"/>
                <a:cs typeface="Arial" pitchFamily="34" charset="0"/>
              </a:rPr>
              <a:t>th</a:t>
            </a:r>
            <a:r>
              <a:rPr lang="en-IN" sz="1200" dirty="0" smtClean="0">
                <a:solidFill>
                  <a:schemeClr val="tx1"/>
                </a:solidFill>
                <a:latin typeface="Arial" pitchFamily="34" charset="0"/>
                <a:cs typeface="Arial" pitchFamily="34" charset="0"/>
              </a:rPr>
              <a:t> of 1% of the total sum assured of lapsed policies under the revival period at the beginning of the year</a:t>
            </a:r>
          </a:p>
          <a:p>
            <a:pPr marL="363538" indent="-363538">
              <a:spcBef>
                <a:spcPts val="600"/>
              </a:spcBef>
              <a:spcAft>
                <a:spcPts val="600"/>
              </a:spcAft>
              <a:buFont typeface="Wingdings" pitchFamily="2" charset="2"/>
              <a:buChar char="§"/>
            </a:pPr>
            <a:endParaRPr lang="en-US" sz="1200" dirty="0" smtClean="0">
              <a:solidFill>
                <a:schemeClr val="tx1"/>
              </a:solidFill>
              <a:latin typeface="Arial" pitchFamily="34" charset="0"/>
              <a:cs typeface="Arial" pitchFamily="34" charset="0"/>
            </a:endParaRPr>
          </a:p>
        </p:txBody>
      </p:sp>
      <p:graphicFrame>
        <p:nvGraphicFramePr>
          <p:cNvPr id="9" name="Table 8"/>
          <p:cNvGraphicFramePr>
            <a:graphicFrameLocks noGrp="1"/>
          </p:cNvGraphicFramePr>
          <p:nvPr/>
        </p:nvGraphicFramePr>
        <p:xfrm>
          <a:off x="381000" y="2299648"/>
          <a:ext cx="8382000" cy="3352800"/>
        </p:xfrm>
        <a:graphic>
          <a:graphicData uri="http://schemas.openxmlformats.org/drawingml/2006/table">
            <a:tbl>
              <a:tblPr firstRow="1" bandRow="1">
                <a:tableStyleId>{69012ECD-51FC-41F1-AA8D-1B2483CD663E}</a:tableStyleId>
              </a:tblPr>
              <a:tblGrid>
                <a:gridCol w="2794000"/>
                <a:gridCol w="2794000"/>
                <a:gridCol w="2794000"/>
              </a:tblGrid>
              <a:tr h="279400">
                <a:tc rowSpan="2">
                  <a:txBody>
                    <a:bodyPr/>
                    <a:lstStyle/>
                    <a:p>
                      <a:pPr algn="ctr"/>
                      <a:r>
                        <a:rPr lang="en-IN" sz="1200" b="1" dirty="0" smtClean="0">
                          <a:solidFill>
                            <a:schemeClr val="bg1"/>
                          </a:solidFill>
                          <a:latin typeface="Arial" pitchFamily="34" charset="0"/>
                          <a:cs typeface="Arial" pitchFamily="34" charset="0"/>
                        </a:rPr>
                        <a:t>Duration of insurer’s life insurance business</a:t>
                      </a:r>
                      <a:endParaRPr lang="en-IN" sz="1200" b="1" dirty="0">
                        <a:solidFill>
                          <a:schemeClr val="bg1"/>
                        </a:solidFill>
                        <a:latin typeface="Arial" pitchFamily="34" charset="0"/>
                        <a:cs typeface="Arial" pitchFamily="34" charset="0"/>
                      </a:endParaRPr>
                    </a:p>
                  </a:txBody>
                  <a:tcPr/>
                </a:tc>
                <a:tc gridSpan="2">
                  <a:txBody>
                    <a:bodyPr/>
                    <a:lstStyle/>
                    <a:p>
                      <a:pPr algn="ctr"/>
                      <a:r>
                        <a:rPr lang="en-IN" sz="1200" b="1" dirty="0" smtClean="0">
                          <a:solidFill>
                            <a:schemeClr val="bg1"/>
                          </a:solidFill>
                          <a:latin typeface="Arial" pitchFamily="34" charset="0"/>
                          <a:cs typeface="Arial" pitchFamily="34" charset="0"/>
                        </a:rPr>
                        <a:t>Percentage of premiums received during the year </a:t>
                      </a:r>
                      <a:endParaRPr lang="en-IN" sz="1200" b="1" dirty="0">
                        <a:solidFill>
                          <a:schemeClr val="bg1"/>
                        </a:solidFill>
                        <a:latin typeface="Arial" pitchFamily="34" charset="0"/>
                        <a:cs typeface="Arial" pitchFamily="34" charset="0"/>
                      </a:endParaRPr>
                    </a:p>
                  </a:txBody>
                  <a:tcPr/>
                </a:tc>
                <a:tc hMerge="1">
                  <a:txBody>
                    <a:bodyPr/>
                    <a:lstStyle/>
                    <a:p>
                      <a:endParaRPr lang="en-IN" dirty="0"/>
                    </a:p>
                  </a:txBody>
                  <a:tcPr/>
                </a:tc>
              </a:tr>
              <a:tr h="279400">
                <a:tc vMerge="1">
                  <a:txBody>
                    <a:bodyPr/>
                    <a:lstStyle/>
                    <a:p>
                      <a:endParaRPr lang="en-IN" dirty="0"/>
                    </a:p>
                  </a:txBody>
                  <a:tcPr/>
                </a:tc>
                <a:tc>
                  <a:txBody>
                    <a:bodyPr/>
                    <a:lstStyle/>
                    <a:p>
                      <a:pPr algn="ctr"/>
                      <a:r>
                        <a:rPr lang="en-US" sz="1200" b="1" dirty="0" smtClean="0">
                          <a:solidFill>
                            <a:schemeClr val="bg1"/>
                          </a:solidFill>
                          <a:latin typeface="Arial" pitchFamily="34" charset="0"/>
                          <a:cs typeface="Arial" pitchFamily="34" charset="0"/>
                        </a:rPr>
                        <a:t>of</a:t>
                      </a:r>
                      <a:r>
                        <a:rPr lang="en-US" sz="1200" b="1" baseline="0" dirty="0" smtClean="0">
                          <a:solidFill>
                            <a:schemeClr val="bg1"/>
                          </a:solidFill>
                          <a:latin typeface="Arial" pitchFamily="34" charset="0"/>
                          <a:cs typeface="Arial" pitchFamily="34" charset="0"/>
                        </a:rPr>
                        <a:t> first year’s premium</a:t>
                      </a:r>
                      <a:endParaRPr lang="en-IN" sz="1200" b="1" dirty="0">
                        <a:solidFill>
                          <a:schemeClr val="bg1"/>
                        </a:solidFill>
                        <a:latin typeface="Arial" pitchFamily="34" charset="0"/>
                        <a:cs typeface="Arial" pitchFamily="34" charset="0"/>
                      </a:endParaRPr>
                    </a:p>
                  </a:txBody>
                  <a:tcPr>
                    <a:solidFill>
                      <a:schemeClr val="accent1"/>
                    </a:solidFill>
                  </a:tcPr>
                </a:tc>
                <a:tc>
                  <a:txBody>
                    <a:bodyPr/>
                    <a:lstStyle/>
                    <a:p>
                      <a:pPr algn="ctr"/>
                      <a:r>
                        <a:rPr lang="en-US" sz="1200" b="1" dirty="0" smtClean="0">
                          <a:solidFill>
                            <a:schemeClr val="bg1"/>
                          </a:solidFill>
                          <a:latin typeface="Arial" pitchFamily="34" charset="0"/>
                          <a:cs typeface="Arial" pitchFamily="34" charset="0"/>
                        </a:rPr>
                        <a:t>of renewal premiums</a:t>
                      </a:r>
                      <a:endParaRPr lang="en-IN" sz="1200" b="1" dirty="0">
                        <a:solidFill>
                          <a:schemeClr val="bg1"/>
                        </a:solidFill>
                        <a:latin typeface="Arial" pitchFamily="34" charset="0"/>
                        <a:cs typeface="Arial" pitchFamily="34" charset="0"/>
                      </a:endParaRPr>
                    </a:p>
                  </a:txBody>
                  <a:tcPr>
                    <a:solidFill>
                      <a:schemeClr val="accent1"/>
                    </a:solidFill>
                  </a:tcPr>
                </a:tc>
              </a:tr>
              <a:tr h="279400">
                <a:tc gridSpan="3">
                  <a:txBody>
                    <a:bodyPr/>
                    <a:lstStyle/>
                    <a:p>
                      <a:pPr marL="0" indent="0" algn="l">
                        <a:lnSpc>
                          <a:spcPct val="115000"/>
                        </a:lnSpc>
                        <a:spcAft>
                          <a:spcPts val="0"/>
                        </a:spcAft>
                      </a:pPr>
                      <a:r>
                        <a:rPr lang="en-US" sz="1200" b="1" dirty="0" smtClean="0">
                          <a:solidFill>
                            <a:schemeClr val="bg1"/>
                          </a:solidFill>
                          <a:latin typeface="Arial" pitchFamily="34" charset="0"/>
                          <a:cs typeface="Arial" pitchFamily="34" charset="0"/>
                        </a:rPr>
                        <a:t>First 10 years of operation</a:t>
                      </a:r>
                      <a:endParaRPr lang="en-IN" sz="1200" b="1" dirty="0">
                        <a:solidFill>
                          <a:schemeClr val="bg1"/>
                        </a:solidFill>
                        <a:latin typeface="Arial" pitchFamily="34" charset="0"/>
                        <a:ea typeface="Calibri"/>
                        <a:cs typeface="Arial" pitchFamily="34" charset="0"/>
                      </a:endParaRPr>
                    </a:p>
                  </a:txBody>
                  <a:tcPr marL="68580" marR="68580" marT="0" marB="0" anchor="ctr">
                    <a:solidFill>
                      <a:schemeClr val="accent1">
                        <a:alpha val="80000"/>
                      </a:schemeClr>
                    </a:solidFill>
                  </a:tcPr>
                </a:tc>
                <a:tc hMerge="1">
                  <a:txBody>
                    <a:bodyPr/>
                    <a:lstStyle/>
                    <a:p>
                      <a:pPr marL="457200" algn="ctr">
                        <a:lnSpc>
                          <a:spcPct val="115000"/>
                        </a:lnSpc>
                        <a:spcAft>
                          <a:spcPts val="0"/>
                        </a:spcAft>
                      </a:pPr>
                      <a:endParaRPr lang="en-IN" sz="1400" dirty="0">
                        <a:latin typeface="Arial" pitchFamily="34" charset="0"/>
                        <a:ea typeface="Calibri"/>
                        <a:cs typeface="Arial" pitchFamily="34" charset="0"/>
                      </a:endParaRPr>
                    </a:p>
                  </a:txBody>
                  <a:tcPr marL="68580" marR="68580" marT="0" marB="0" anchor="ctr"/>
                </a:tc>
                <a:tc hMerge="1">
                  <a:txBody>
                    <a:bodyPr/>
                    <a:lstStyle/>
                    <a:p>
                      <a:pPr marL="457200" algn="ctr">
                        <a:lnSpc>
                          <a:spcPct val="115000"/>
                        </a:lnSpc>
                        <a:spcAft>
                          <a:spcPts val="0"/>
                        </a:spcAft>
                      </a:pPr>
                      <a:endParaRPr lang="en-IN" sz="1400" dirty="0">
                        <a:latin typeface="Arial" pitchFamily="34" charset="0"/>
                        <a:ea typeface="Calibri"/>
                        <a:cs typeface="Arial" pitchFamily="34" charset="0"/>
                      </a:endParaRPr>
                    </a:p>
                  </a:txBody>
                  <a:tcPr marL="68580" marR="68580" marT="0" marB="0" anchor="ctr"/>
                </a:tc>
              </a:tr>
              <a:tr h="279400">
                <a:tc>
                  <a:txBody>
                    <a:bodyPr/>
                    <a:lstStyle/>
                    <a:p>
                      <a:pPr marL="0" algn="l">
                        <a:lnSpc>
                          <a:spcPct val="100000"/>
                        </a:lnSpc>
                        <a:spcAft>
                          <a:spcPts val="0"/>
                        </a:spcAft>
                      </a:pPr>
                      <a:r>
                        <a:rPr lang="en-IN" sz="1200" dirty="0">
                          <a:latin typeface="Arial" pitchFamily="34" charset="0"/>
                          <a:cs typeface="Arial" pitchFamily="34" charset="0"/>
                        </a:rPr>
                        <a:t>PPT &lt; 5 years</a:t>
                      </a:r>
                      <a:endParaRPr lang="en-IN" sz="1200" dirty="0">
                        <a:latin typeface="Arial" pitchFamily="34" charset="0"/>
                        <a:ea typeface="Calibri"/>
                        <a:cs typeface="Arial" pitchFamily="34" charset="0"/>
                      </a:endParaRPr>
                    </a:p>
                  </a:txBody>
                  <a:tcPr marL="68580" marR="68580" marT="0" marB="0" anchor="ctr"/>
                </a:tc>
                <a:tc>
                  <a:txBody>
                    <a:bodyPr/>
                    <a:lstStyle/>
                    <a:p>
                      <a:pPr marL="457200" algn="ctr">
                        <a:lnSpc>
                          <a:spcPct val="115000"/>
                        </a:lnSpc>
                        <a:spcAft>
                          <a:spcPts val="0"/>
                        </a:spcAft>
                      </a:pPr>
                      <a:r>
                        <a:rPr lang="en-IN" sz="1200">
                          <a:latin typeface="Arial" pitchFamily="34" charset="0"/>
                          <a:cs typeface="Arial" pitchFamily="34" charset="0"/>
                        </a:rPr>
                        <a:t>7.5% * PPT</a:t>
                      </a:r>
                      <a:endParaRPr lang="en-IN" sz="1200">
                        <a:latin typeface="Arial" pitchFamily="34" charset="0"/>
                        <a:ea typeface="Calibri"/>
                        <a:cs typeface="Arial" pitchFamily="34" charset="0"/>
                      </a:endParaRPr>
                    </a:p>
                  </a:txBody>
                  <a:tcPr marL="68580" marR="68580" marT="0" marB="0" anchor="ctr"/>
                </a:tc>
                <a:tc>
                  <a:txBody>
                    <a:bodyPr/>
                    <a:lstStyle/>
                    <a:p>
                      <a:pPr marL="457200" algn="ctr">
                        <a:lnSpc>
                          <a:spcPct val="115000"/>
                        </a:lnSpc>
                        <a:spcAft>
                          <a:spcPts val="0"/>
                        </a:spcAft>
                      </a:pPr>
                      <a:r>
                        <a:rPr lang="en-IN" sz="1200" dirty="0">
                          <a:latin typeface="Arial" pitchFamily="34" charset="0"/>
                          <a:cs typeface="Arial" pitchFamily="34" charset="0"/>
                        </a:rPr>
                        <a:t>18%</a:t>
                      </a:r>
                      <a:endParaRPr lang="en-IN" sz="1200" dirty="0">
                        <a:latin typeface="Arial" pitchFamily="34" charset="0"/>
                        <a:ea typeface="Calibri"/>
                        <a:cs typeface="Arial" pitchFamily="34" charset="0"/>
                      </a:endParaRPr>
                    </a:p>
                  </a:txBody>
                  <a:tcPr marL="68580" marR="68580" marT="0" marB="0" anchor="ctr"/>
                </a:tc>
              </a:tr>
              <a:tr h="279400">
                <a:tc>
                  <a:txBody>
                    <a:bodyPr/>
                    <a:lstStyle/>
                    <a:p>
                      <a:pPr marL="0" algn="l">
                        <a:lnSpc>
                          <a:spcPct val="100000"/>
                        </a:lnSpc>
                        <a:spcAft>
                          <a:spcPts val="0"/>
                        </a:spcAft>
                      </a:pPr>
                      <a:r>
                        <a:rPr lang="en-IN" sz="1200" dirty="0">
                          <a:latin typeface="Arial" pitchFamily="34" charset="0"/>
                          <a:cs typeface="Arial" pitchFamily="34" charset="0"/>
                        </a:rPr>
                        <a:t>5 years &lt;=PPT &lt;= 7 years</a:t>
                      </a:r>
                      <a:endParaRPr lang="en-IN" sz="1200" dirty="0">
                        <a:latin typeface="Arial" pitchFamily="34" charset="0"/>
                        <a:ea typeface="Calibri"/>
                        <a:cs typeface="Arial" pitchFamily="34" charset="0"/>
                      </a:endParaRPr>
                    </a:p>
                  </a:txBody>
                  <a:tcPr marL="68580" marR="68580" marT="0" marB="0" anchor="ctr"/>
                </a:tc>
                <a:tc>
                  <a:txBody>
                    <a:bodyPr/>
                    <a:lstStyle/>
                    <a:p>
                      <a:pPr marL="457200" algn="ctr">
                        <a:lnSpc>
                          <a:spcPct val="115000"/>
                        </a:lnSpc>
                        <a:spcAft>
                          <a:spcPts val="0"/>
                        </a:spcAft>
                      </a:pPr>
                      <a:r>
                        <a:rPr lang="en-IN" sz="1200" dirty="0">
                          <a:latin typeface="Arial" pitchFamily="34" charset="0"/>
                          <a:cs typeface="Arial" pitchFamily="34" charset="0"/>
                        </a:rPr>
                        <a:t>70%</a:t>
                      </a:r>
                      <a:endParaRPr lang="en-IN" sz="1200" dirty="0">
                        <a:latin typeface="Arial" pitchFamily="34" charset="0"/>
                        <a:ea typeface="Calibri"/>
                        <a:cs typeface="Arial" pitchFamily="34" charset="0"/>
                      </a:endParaRPr>
                    </a:p>
                  </a:txBody>
                  <a:tcPr marL="68580" marR="68580" marT="0" marB="0" anchor="ctr"/>
                </a:tc>
                <a:tc>
                  <a:txBody>
                    <a:bodyPr/>
                    <a:lstStyle/>
                    <a:p>
                      <a:pPr marL="457200" algn="ctr">
                        <a:lnSpc>
                          <a:spcPct val="115000"/>
                        </a:lnSpc>
                        <a:spcAft>
                          <a:spcPts val="0"/>
                        </a:spcAft>
                      </a:pPr>
                      <a:r>
                        <a:rPr lang="en-IN" sz="1200" dirty="0">
                          <a:latin typeface="Arial" pitchFamily="34" charset="0"/>
                          <a:cs typeface="Arial" pitchFamily="34" charset="0"/>
                        </a:rPr>
                        <a:t>18%</a:t>
                      </a:r>
                      <a:endParaRPr lang="en-IN" sz="1200" dirty="0">
                        <a:latin typeface="Arial" pitchFamily="34" charset="0"/>
                        <a:ea typeface="Calibri"/>
                        <a:cs typeface="Arial" pitchFamily="34" charset="0"/>
                      </a:endParaRPr>
                    </a:p>
                  </a:txBody>
                  <a:tcPr marL="68580" marR="68580" marT="0" marB="0" anchor="ctr"/>
                </a:tc>
              </a:tr>
              <a:tr h="279400">
                <a:tc>
                  <a:txBody>
                    <a:bodyPr/>
                    <a:lstStyle/>
                    <a:p>
                      <a:pPr marL="0" algn="l">
                        <a:lnSpc>
                          <a:spcPct val="100000"/>
                        </a:lnSpc>
                        <a:spcAft>
                          <a:spcPts val="0"/>
                        </a:spcAft>
                      </a:pPr>
                      <a:r>
                        <a:rPr lang="en-IN" sz="1200" dirty="0">
                          <a:latin typeface="Arial" pitchFamily="34" charset="0"/>
                          <a:cs typeface="Arial" pitchFamily="34" charset="0"/>
                        </a:rPr>
                        <a:t>8 years &lt;= PPT &lt;= 9 years</a:t>
                      </a:r>
                      <a:endParaRPr lang="en-IN" sz="1200" dirty="0">
                        <a:latin typeface="Arial" pitchFamily="34" charset="0"/>
                        <a:ea typeface="Calibri"/>
                        <a:cs typeface="Arial" pitchFamily="34" charset="0"/>
                      </a:endParaRPr>
                    </a:p>
                  </a:txBody>
                  <a:tcPr marL="68580" marR="68580" marT="0" marB="0" anchor="ctr"/>
                </a:tc>
                <a:tc>
                  <a:txBody>
                    <a:bodyPr/>
                    <a:lstStyle/>
                    <a:p>
                      <a:pPr marL="457200" algn="ctr">
                        <a:lnSpc>
                          <a:spcPct val="115000"/>
                        </a:lnSpc>
                        <a:spcAft>
                          <a:spcPts val="0"/>
                        </a:spcAft>
                      </a:pPr>
                      <a:r>
                        <a:rPr lang="en-IN" sz="1200" dirty="0">
                          <a:latin typeface="Arial" pitchFamily="34" charset="0"/>
                          <a:cs typeface="Arial" pitchFamily="34" charset="0"/>
                        </a:rPr>
                        <a:t>80%</a:t>
                      </a:r>
                      <a:endParaRPr lang="en-IN" sz="1200" dirty="0">
                        <a:latin typeface="Arial" pitchFamily="34" charset="0"/>
                        <a:ea typeface="Calibri"/>
                        <a:cs typeface="Arial" pitchFamily="34" charset="0"/>
                      </a:endParaRPr>
                    </a:p>
                  </a:txBody>
                  <a:tcPr marL="68580" marR="68580" marT="0" marB="0" anchor="ctr"/>
                </a:tc>
                <a:tc>
                  <a:txBody>
                    <a:bodyPr/>
                    <a:lstStyle/>
                    <a:p>
                      <a:pPr marL="457200" algn="ctr">
                        <a:lnSpc>
                          <a:spcPct val="115000"/>
                        </a:lnSpc>
                        <a:spcAft>
                          <a:spcPts val="0"/>
                        </a:spcAft>
                      </a:pPr>
                      <a:r>
                        <a:rPr lang="en-IN" sz="1200" dirty="0">
                          <a:latin typeface="Arial" pitchFamily="34" charset="0"/>
                          <a:cs typeface="Arial" pitchFamily="34" charset="0"/>
                        </a:rPr>
                        <a:t>19%</a:t>
                      </a:r>
                      <a:endParaRPr lang="en-IN" sz="1200" dirty="0">
                        <a:latin typeface="Arial" pitchFamily="34" charset="0"/>
                        <a:ea typeface="Calibri"/>
                        <a:cs typeface="Arial" pitchFamily="34" charset="0"/>
                      </a:endParaRPr>
                    </a:p>
                  </a:txBody>
                  <a:tcPr marL="68580" marR="68580" marT="0" marB="0" anchor="ctr"/>
                </a:tc>
              </a:tr>
              <a:tr h="279400">
                <a:tc>
                  <a:txBody>
                    <a:bodyPr/>
                    <a:lstStyle/>
                    <a:p>
                      <a:pPr marL="0" algn="l">
                        <a:lnSpc>
                          <a:spcPct val="100000"/>
                        </a:lnSpc>
                        <a:spcAft>
                          <a:spcPts val="0"/>
                        </a:spcAft>
                      </a:pPr>
                      <a:r>
                        <a:rPr lang="en-IN" sz="1200" dirty="0">
                          <a:latin typeface="Arial" pitchFamily="34" charset="0"/>
                          <a:cs typeface="Arial" pitchFamily="34" charset="0"/>
                        </a:rPr>
                        <a:t>PPT &gt;= 10 years</a:t>
                      </a:r>
                      <a:endParaRPr lang="en-IN" sz="1200" dirty="0">
                        <a:latin typeface="Arial" pitchFamily="34" charset="0"/>
                        <a:ea typeface="Calibri"/>
                        <a:cs typeface="Arial" pitchFamily="34" charset="0"/>
                      </a:endParaRPr>
                    </a:p>
                  </a:txBody>
                  <a:tcPr marL="68580" marR="68580" marT="0" marB="0" anchor="ctr"/>
                </a:tc>
                <a:tc>
                  <a:txBody>
                    <a:bodyPr/>
                    <a:lstStyle/>
                    <a:p>
                      <a:pPr marL="457200" algn="ctr">
                        <a:lnSpc>
                          <a:spcPct val="115000"/>
                        </a:lnSpc>
                        <a:spcAft>
                          <a:spcPts val="0"/>
                        </a:spcAft>
                      </a:pPr>
                      <a:r>
                        <a:rPr lang="en-IN" sz="1200">
                          <a:latin typeface="Arial" pitchFamily="34" charset="0"/>
                          <a:cs typeface="Arial" pitchFamily="34" charset="0"/>
                        </a:rPr>
                        <a:t>90%</a:t>
                      </a:r>
                      <a:endParaRPr lang="en-IN" sz="1200">
                        <a:latin typeface="Arial" pitchFamily="34" charset="0"/>
                        <a:ea typeface="Calibri"/>
                        <a:cs typeface="Arial" pitchFamily="34" charset="0"/>
                      </a:endParaRPr>
                    </a:p>
                  </a:txBody>
                  <a:tcPr marL="68580" marR="68580" marT="0" marB="0" anchor="ctr"/>
                </a:tc>
                <a:tc>
                  <a:txBody>
                    <a:bodyPr/>
                    <a:lstStyle/>
                    <a:p>
                      <a:pPr marL="457200" algn="ctr">
                        <a:lnSpc>
                          <a:spcPct val="115000"/>
                        </a:lnSpc>
                        <a:spcAft>
                          <a:spcPts val="0"/>
                        </a:spcAft>
                      </a:pPr>
                      <a:r>
                        <a:rPr lang="en-IN" sz="1200" dirty="0">
                          <a:latin typeface="Arial" pitchFamily="34" charset="0"/>
                          <a:cs typeface="Arial" pitchFamily="34" charset="0"/>
                        </a:rPr>
                        <a:t>20%</a:t>
                      </a:r>
                      <a:endParaRPr lang="en-IN" sz="1200" dirty="0">
                        <a:latin typeface="Arial" pitchFamily="34" charset="0"/>
                        <a:ea typeface="Calibri"/>
                        <a:cs typeface="Arial" pitchFamily="34" charset="0"/>
                      </a:endParaRPr>
                    </a:p>
                  </a:txBody>
                  <a:tcPr marL="68580" marR="68580" marT="0" marB="0" anchor="ctr"/>
                </a:tc>
              </a:tr>
              <a:tr h="279400">
                <a:tc gridSpan="3">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1" dirty="0" smtClean="0">
                          <a:solidFill>
                            <a:schemeClr val="bg1"/>
                          </a:solidFill>
                          <a:latin typeface="Arial" pitchFamily="34" charset="0"/>
                          <a:cs typeface="Arial" pitchFamily="34" charset="0"/>
                        </a:rPr>
                        <a:t>After 10 years of operation</a:t>
                      </a:r>
                      <a:endParaRPr lang="en-IN" sz="1200" b="1" dirty="0" smtClean="0">
                        <a:solidFill>
                          <a:schemeClr val="bg1"/>
                        </a:solidFill>
                        <a:latin typeface="Arial" pitchFamily="34" charset="0"/>
                        <a:ea typeface="Calibri"/>
                        <a:cs typeface="Arial" pitchFamily="34" charset="0"/>
                      </a:endParaRPr>
                    </a:p>
                  </a:txBody>
                  <a:tcPr marL="68580" marR="68580" marT="0" marB="0" anchor="ctr">
                    <a:solidFill>
                      <a:schemeClr val="accent1">
                        <a:alpha val="80000"/>
                      </a:schemeClr>
                    </a:solidFill>
                  </a:tcPr>
                </a:tc>
                <a:tc hMerge="1">
                  <a:txBody>
                    <a:bodyPr/>
                    <a:lstStyle/>
                    <a:p>
                      <a:pPr marL="457200" algn="ctr">
                        <a:lnSpc>
                          <a:spcPct val="115000"/>
                        </a:lnSpc>
                        <a:spcAft>
                          <a:spcPts val="0"/>
                        </a:spcAft>
                      </a:pPr>
                      <a:endParaRPr lang="en-IN" sz="1200" dirty="0">
                        <a:latin typeface="Arial" pitchFamily="34" charset="0"/>
                        <a:ea typeface="Calibri"/>
                        <a:cs typeface="Arial" pitchFamily="34" charset="0"/>
                      </a:endParaRPr>
                    </a:p>
                  </a:txBody>
                  <a:tcPr marL="68580" marR="68580" marT="0" marB="0" anchor="ctr"/>
                </a:tc>
                <a:tc hMerge="1">
                  <a:txBody>
                    <a:bodyPr/>
                    <a:lstStyle/>
                    <a:p>
                      <a:pPr marL="457200" algn="ctr">
                        <a:lnSpc>
                          <a:spcPct val="115000"/>
                        </a:lnSpc>
                        <a:spcAft>
                          <a:spcPts val="0"/>
                        </a:spcAft>
                      </a:pPr>
                      <a:endParaRPr lang="en-IN" sz="1200" dirty="0">
                        <a:latin typeface="Arial" pitchFamily="34" charset="0"/>
                        <a:ea typeface="Calibri"/>
                        <a:cs typeface="Arial" pitchFamily="34" charset="0"/>
                      </a:endParaRPr>
                    </a:p>
                  </a:txBody>
                  <a:tcPr marL="68580" marR="68580" marT="0" marB="0" anchor="ctr"/>
                </a:tc>
              </a:tr>
              <a:tr h="279400">
                <a:tc>
                  <a:txBody>
                    <a:bodyPr/>
                    <a:lstStyle/>
                    <a:p>
                      <a:pPr marL="0" algn="l">
                        <a:lnSpc>
                          <a:spcPct val="100000"/>
                        </a:lnSpc>
                        <a:spcAft>
                          <a:spcPts val="0"/>
                        </a:spcAft>
                      </a:pPr>
                      <a:r>
                        <a:rPr lang="en-IN" sz="1200" dirty="0">
                          <a:latin typeface="Arial" pitchFamily="34" charset="0"/>
                          <a:cs typeface="Arial" pitchFamily="34" charset="0"/>
                        </a:rPr>
                        <a:t>PPT &lt; 5 years</a:t>
                      </a:r>
                      <a:endParaRPr lang="en-IN" sz="1200" dirty="0">
                        <a:latin typeface="Arial" pitchFamily="34" charset="0"/>
                        <a:ea typeface="Calibri"/>
                        <a:cs typeface="Arial" pitchFamily="34" charset="0"/>
                      </a:endParaRPr>
                    </a:p>
                  </a:txBody>
                  <a:tcPr marL="68580" marR="68580" marT="0" marB="0" anchor="ctr"/>
                </a:tc>
                <a:tc>
                  <a:txBody>
                    <a:bodyPr/>
                    <a:lstStyle/>
                    <a:p>
                      <a:pPr marL="457200" algn="ctr">
                        <a:lnSpc>
                          <a:spcPct val="115000"/>
                        </a:lnSpc>
                        <a:spcAft>
                          <a:spcPts val="0"/>
                        </a:spcAft>
                      </a:pPr>
                      <a:r>
                        <a:rPr lang="en-IN" sz="1200" dirty="0" smtClean="0">
                          <a:latin typeface="Arial" pitchFamily="34" charset="0"/>
                          <a:cs typeface="Arial" pitchFamily="34" charset="0"/>
                        </a:rPr>
                        <a:t>7.5% * PPT</a:t>
                      </a:r>
                      <a:endParaRPr lang="en-IN" sz="1200" dirty="0">
                        <a:latin typeface="Arial" pitchFamily="34" charset="0"/>
                        <a:ea typeface="Calibri"/>
                        <a:cs typeface="Arial" pitchFamily="34" charset="0"/>
                      </a:endParaRPr>
                    </a:p>
                  </a:txBody>
                  <a:tcPr marL="68580" marR="68580" marT="0" marB="0" anchor="ctr"/>
                </a:tc>
                <a:tc>
                  <a:txBody>
                    <a:bodyPr/>
                    <a:lstStyle/>
                    <a:p>
                      <a:pPr marL="457200" algn="ctr">
                        <a:lnSpc>
                          <a:spcPct val="115000"/>
                        </a:lnSpc>
                        <a:spcAft>
                          <a:spcPts val="0"/>
                        </a:spcAft>
                      </a:pPr>
                      <a:r>
                        <a:rPr lang="en-IN" sz="1200">
                          <a:latin typeface="Arial" pitchFamily="34" charset="0"/>
                          <a:cs typeface="Arial" pitchFamily="34" charset="0"/>
                        </a:rPr>
                        <a:t>15%</a:t>
                      </a:r>
                      <a:endParaRPr lang="en-IN" sz="1200">
                        <a:latin typeface="Arial" pitchFamily="34" charset="0"/>
                        <a:ea typeface="Calibri"/>
                        <a:cs typeface="Arial" pitchFamily="34" charset="0"/>
                      </a:endParaRPr>
                    </a:p>
                  </a:txBody>
                  <a:tcPr marL="68580" marR="68580" marT="0" marB="0" anchor="ctr"/>
                </a:tc>
              </a:tr>
              <a:tr h="279400">
                <a:tc>
                  <a:txBody>
                    <a:bodyPr/>
                    <a:lstStyle/>
                    <a:p>
                      <a:pPr marL="0" algn="l">
                        <a:lnSpc>
                          <a:spcPct val="100000"/>
                        </a:lnSpc>
                        <a:spcAft>
                          <a:spcPts val="0"/>
                        </a:spcAft>
                      </a:pPr>
                      <a:r>
                        <a:rPr lang="en-IN" sz="1200" dirty="0">
                          <a:latin typeface="Arial" pitchFamily="34" charset="0"/>
                          <a:cs typeface="Arial" pitchFamily="34" charset="0"/>
                        </a:rPr>
                        <a:t>5 years &lt;=PPT &lt;= 7 years</a:t>
                      </a:r>
                      <a:endParaRPr lang="en-IN" sz="1200" dirty="0">
                        <a:latin typeface="Arial" pitchFamily="34" charset="0"/>
                        <a:ea typeface="Calibri"/>
                        <a:cs typeface="Arial" pitchFamily="34" charset="0"/>
                      </a:endParaRPr>
                    </a:p>
                  </a:txBody>
                  <a:tcPr marL="68580" marR="68580" marT="0" marB="0" anchor="ctr"/>
                </a:tc>
                <a:tc>
                  <a:txBody>
                    <a:bodyPr/>
                    <a:lstStyle/>
                    <a:p>
                      <a:pPr marL="457200" algn="ctr">
                        <a:lnSpc>
                          <a:spcPct val="115000"/>
                        </a:lnSpc>
                        <a:spcAft>
                          <a:spcPts val="0"/>
                        </a:spcAft>
                      </a:pPr>
                      <a:r>
                        <a:rPr lang="en-IN" sz="1200" dirty="0">
                          <a:latin typeface="Arial" pitchFamily="34" charset="0"/>
                          <a:cs typeface="Arial" pitchFamily="34" charset="0"/>
                        </a:rPr>
                        <a:t>60%</a:t>
                      </a:r>
                      <a:endParaRPr lang="en-IN" sz="1200" dirty="0">
                        <a:latin typeface="Arial" pitchFamily="34" charset="0"/>
                        <a:ea typeface="Calibri"/>
                        <a:cs typeface="Arial" pitchFamily="34" charset="0"/>
                      </a:endParaRPr>
                    </a:p>
                  </a:txBody>
                  <a:tcPr marL="68580" marR="68580" marT="0" marB="0" anchor="ctr"/>
                </a:tc>
                <a:tc>
                  <a:txBody>
                    <a:bodyPr/>
                    <a:lstStyle/>
                    <a:p>
                      <a:pPr marL="457200" algn="ctr">
                        <a:lnSpc>
                          <a:spcPct val="115000"/>
                        </a:lnSpc>
                        <a:spcAft>
                          <a:spcPts val="0"/>
                        </a:spcAft>
                      </a:pPr>
                      <a:r>
                        <a:rPr lang="en-IN" sz="1200" dirty="0">
                          <a:latin typeface="Arial" pitchFamily="34" charset="0"/>
                          <a:cs typeface="Arial" pitchFamily="34" charset="0"/>
                        </a:rPr>
                        <a:t>15%</a:t>
                      </a:r>
                      <a:endParaRPr lang="en-IN" sz="1200" dirty="0">
                        <a:latin typeface="Arial" pitchFamily="34" charset="0"/>
                        <a:ea typeface="Calibri"/>
                        <a:cs typeface="Arial" pitchFamily="34" charset="0"/>
                      </a:endParaRPr>
                    </a:p>
                  </a:txBody>
                  <a:tcPr marL="68580" marR="68580" marT="0" marB="0" anchor="ctr"/>
                </a:tc>
              </a:tr>
              <a:tr h="279400">
                <a:tc>
                  <a:txBody>
                    <a:bodyPr/>
                    <a:lstStyle/>
                    <a:p>
                      <a:pPr marL="0" algn="l">
                        <a:lnSpc>
                          <a:spcPct val="100000"/>
                        </a:lnSpc>
                        <a:spcAft>
                          <a:spcPts val="0"/>
                        </a:spcAft>
                      </a:pPr>
                      <a:r>
                        <a:rPr lang="en-IN" sz="1200" dirty="0">
                          <a:latin typeface="Arial" pitchFamily="34" charset="0"/>
                          <a:cs typeface="Arial" pitchFamily="34" charset="0"/>
                        </a:rPr>
                        <a:t>8 years &lt;= PPT &lt;= 9 years</a:t>
                      </a:r>
                      <a:endParaRPr lang="en-IN" sz="1200" dirty="0">
                        <a:latin typeface="Arial" pitchFamily="34" charset="0"/>
                        <a:ea typeface="Calibri"/>
                        <a:cs typeface="Arial" pitchFamily="34" charset="0"/>
                      </a:endParaRPr>
                    </a:p>
                  </a:txBody>
                  <a:tcPr marL="68580" marR="68580" marT="0" marB="0" anchor="ctr"/>
                </a:tc>
                <a:tc>
                  <a:txBody>
                    <a:bodyPr/>
                    <a:lstStyle/>
                    <a:p>
                      <a:pPr marL="457200" algn="ctr">
                        <a:lnSpc>
                          <a:spcPct val="115000"/>
                        </a:lnSpc>
                        <a:spcAft>
                          <a:spcPts val="0"/>
                        </a:spcAft>
                      </a:pPr>
                      <a:r>
                        <a:rPr lang="en-IN" sz="1200" dirty="0" smtClean="0">
                          <a:latin typeface="Arial" pitchFamily="34" charset="0"/>
                          <a:cs typeface="Arial" pitchFamily="34" charset="0"/>
                        </a:rPr>
                        <a:t>70%</a:t>
                      </a:r>
                      <a:endParaRPr lang="en-IN" sz="1200" dirty="0">
                        <a:latin typeface="Arial" pitchFamily="34" charset="0"/>
                        <a:ea typeface="Calibri"/>
                        <a:cs typeface="Arial" pitchFamily="34" charset="0"/>
                      </a:endParaRPr>
                    </a:p>
                  </a:txBody>
                  <a:tcPr marL="68580" marR="68580" marT="0" marB="0" anchor="ctr"/>
                </a:tc>
                <a:tc>
                  <a:txBody>
                    <a:bodyPr/>
                    <a:lstStyle/>
                    <a:p>
                      <a:pPr marL="457200" algn="ctr">
                        <a:lnSpc>
                          <a:spcPct val="115000"/>
                        </a:lnSpc>
                        <a:spcAft>
                          <a:spcPts val="0"/>
                        </a:spcAft>
                      </a:pPr>
                      <a:r>
                        <a:rPr lang="en-IN" sz="1200" dirty="0">
                          <a:latin typeface="Arial" pitchFamily="34" charset="0"/>
                          <a:cs typeface="Arial" pitchFamily="34" charset="0"/>
                        </a:rPr>
                        <a:t>15%</a:t>
                      </a:r>
                      <a:endParaRPr lang="en-IN" sz="1200" dirty="0">
                        <a:latin typeface="Arial" pitchFamily="34" charset="0"/>
                        <a:ea typeface="Calibri"/>
                        <a:cs typeface="Arial" pitchFamily="34" charset="0"/>
                      </a:endParaRPr>
                    </a:p>
                  </a:txBody>
                  <a:tcPr marL="68580" marR="68580" marT="0" marB="0" anchor="ctr"/>
                </a:tc>
              </a:tr>
              <a:tr h="279400">
                <a:tc>
                  <a:txBody>
                    <a:bodyPr/>
                    <a:lstStyle/>
                    <a:p>
                      <a:pPr marL="0" algn="l">
                        <a:lnSpc>
                          <a:spcPct val="100000"/>
                        </a:lnSpc>
                        <a:spcAft>
                          <a:spcPts val="0"/>
                        </a:spcAft>
                      </a:pPr>
                      <a:r>
                        <a:rPr lang="en-IN" sz="1200" dirty="0">
                          <a:latin typeface="Arial" pitchFamily="34" charset="0"/>
                          <a:cs typeface="Arial" pitchFamily="34" charset="0"/>
                        </a:rPr>
                        <a:t>PPT &gt;= 10 years</a:t>
                      </a:r>
                      <a:endParaRPr lang="en-IN" sz="1200" dirty="0">
                        <a:latin typeface="Arial" pitchFamily="34" charset="0"/>
                        <a:ea typeface="Calibri"/>
                        <a:cs typeface="Arial" pitchFamily="34" charset="0"/>
                      </a:endParaRPr>
                    </a:p>
                  </a:txBody>
                  <a:tcPr marL="68580" marR="68580" marT="0" marB="0" anchor="ctr"/>
                </a:tc>
                <a:tc>
                  <a:txBody>
                    <a:bodyPr/>
                    <a:lstStyle/>
                    <a:p>
                      <a:pPr marL="457200" algn="ctr">
                        <a:lnSpc>
                          <a:spcPct val="115000"/>
                        </a:lnSpc>
                        <a:spcAft>
                          <a:spcPts val="0"/>
                        </a:spcAft>
                      </a:pPr>
                      <a:r>
                        <a:rPr lang="en-IN" sz="1200" dirty="0">
                          <a:latin typeface="Arial" pitchFamily="34" charset="0"/>
                          <a:cs typeface="Arial" pitchFamily="34" charset="0"/>
                        </a:rPr>
                        <a:t>80%</a:t>
                      </a:r>
                      <a:endParaRPr lang="en-IN" sz="1200" dirty="0">
                        <a:latin typeface="Arial" pitchFamily="34" charset="0"/>
                        <a:ea typeface="Calibri"/>
                        <a:cs typeface="Arial" pitchFamily="34" charset="0"/>
                      </a:endParaRPr>
                    </a:p>
                  </a:txBody>
                  <a:tcPr marL="68580" marR="68580" marT="0" marB="0" anchor="ctr"/>
                </a:tc>
                <a:tc>
                  <a:txBody>
                    <a:bodyPr/>
                    <a:lstStyle/>
                    <a:p>
                      <a:pPr marL="457200" algn="ctr">
                        <a:lnSpc>
                          <a:spcPct val="115000"/>
                        </a:lnSpc>
                        <a:spcAft>
                          <a:spcPts val="0"/>
                        </a:spcAft>
                      </a:pPr>
                      <a:r>
                        <a:rPr lang="en-IN" sz="1200" dirty="0">
                          <a:latin typeface="Arial" pitchFamily="34" charset="0"/>
                          <a:cs typeface="Arial" pitchFamily="34" charset="0"/>
                        </a:rPr>
                        <a:t>15%</a:t>
                      </a:r>
                      <a:endParaRPr lang="en-IN" sz="1200" dirty="0">
                        <a:latin typeface="Arial" pitchFamily="34" charset="0"/>
                        <a:ea typeface="Calibri"/>
                        <a:cs typeface="Arial" pitchFamily="34" charset="0"/>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LifeConvBirm02.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ifeConvBirm02.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feConvBirm02.ppt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feConvBirm02.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feConvBirm02.ppt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feConvBirm02.ppt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7274</TotalTime>
  <Words>2826</Words>
  <Application>Microsoft Office PowerPoint</Application>
  <PresentationFormat>On-screen Show (4:3)</PresentationFormat>
  <Paragraphs>475</Paragraphs>
  <Slides>32</Slides>
  <Notes>2</Notes>
  <HiddenSlides>0</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32</vt:i4>
      </vt:variant>
    </vt:vector>
  </HeadingPairs>
  <TitlesOfParts>
    <vt:vector size="34" baseType="lpstr">
      <vt:lpstr>Office Theme</vt:lpstr>
      <vt:lpstr>LifeConvBirm02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Aparajita Mitra</dc:creator>
  <cp:lastModifiedBy>Simon Henderson</cp:lastModifiedBy>
  <cp:revision>278</cp:revision>
  <dcterms:created xsi:type="dcterms:W3CDTF">2011-07-20T12:11:57Z</dcterms:created>
  <dcterms:modified xsi:type="dcterms:W3CDTF">2016-06-09T08:14:08Z</dcterms:modified>
</cp:coreProperties>
</file>