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0" r:id="rId3"/>
    <p:sldId id="275" r:id="rId4"/>
    <p:sldId id="270" r:id="rId5"/>
    <p:sldId id="271" r:id="rId6"/>
    <p:sldId id="276" r:id="rId7"/>
    <p:sldId id="272" r:id="rId8"/>
    <p:sldId id="277" r:id="rId9"/>
    <p:sldId id="273" r:id="rId10"/>
    <p:sldId id="274" r:id="rId11"/>
    <p:sldId id="261" r:id="rId12"/>
    <p:sldId id="262" r:id="rId13"/>
    <p:sldId id="263" r:id="rId14"/>
    <p:sldId id="278" r:id="rId15"/>
    <p:sldId id="264" r:id="rId16"/>
    <p:sldId id="266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0726" autoAdjust="0"/>
  </p:normalViewPr>
  <p:slideViewPr>
    <p:cSldViewPr>
      <p:cViewPr varScale="1">
        <p:scale>
          <a:sx n="67" d="100"/>
          <a:sy n="67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title/>
    <c:plotArea>
      <c:layout/>
      <c:line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Growth In Capacity
Limit of Indemnity per Location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Apr - 02</c:v>
                </c:pt>
                <c:pt idx="1">
                  <c:v>Apr - 04</c:v>
                </c:pt>
                <c:pt idx="2">
                  <c:v>Apr - 05</c:v>
                </c:pt>
                <c:pt idx="3">
                  <c:v>Apr - 06</c:v>
                </c:pt>
                <c:pt idx="4">
                  <c:v>Apr - 08</c:v>
                </c:pt>
                <c:pt idx="5">
                  <c:v>Apr - 12</c:v>
                </c:pt>
                <c:pt idx="6">
                  <c:v>Apr - 16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200</c:v>
                </c:pt>
                <c:pt idx="1">
                  <c:v>300</c:v>
                </c:pt>
                <c:pt idx="2">
                  <c:v>500</c:v>
                </c:pt>
                <c:pt idx="3">
                  <c:v>600</c:v>
                </c:pt>
                <c:pt idx="4">
                  <c:v>750</c:v>
                </c:pt>
                <c:pt idx="5">
                  <c:v>1000</c:v>
                </c:pt>
                <c:pt idx="6">
                  <c:v>1500</c:v>
                </c:pt>
              </c:numCache>
            </c:numRef>
          </c:val>
        </c:ser>
        <c:dLbls/>
        <c:marker val="1"/>
        <c:axId val="85808256"/>
        <c:axId val="85810176"/>
      </c:lineChart>
      <c:catAx>
        <c:axId val="858082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</c:title>
        <c:numFmt formatCode="General" sourceLinked="0"/>
        <c:tickLblPos val="nextTo"/>
        <c:crossAx val="85810176"/>
        <c:crosses val="autoZero"/>
        <c:auto val="1"/>
        <c:lblAlgn val="ctr"/>
        <c:lblOffset val="100"/>
      </c:catAx>
      <c:valAx>
        <c:axId val="858101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INR In Crores</a:t>
                </a:r>
              </a:p>
            </c:rich>
          </c:tx>
        </c:title>
        <c:numFmt formatCode="General" sourceLinked="1"/>
        <c:tickLblPos val="nextTo"/>
        <c:crossAx val="85808256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32B5A-112C-4AE6-875C-0ED6994DC26A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3E7AC-6455-4A0F-B654-220C7D7B7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849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Importance of Cyber Insurance – as risk is a decent prop of GDP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1481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First-party insurance covers your business’s own assets. This may include: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 or damage to digital assets such as data or software programmes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 interruption from network downtime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 exhortation where third parties threaten to damage or release data if money is not paid to them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 notification expenses when there is a legal or regulatory requirement to notify them of a security or privacy breach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Reputational damage arising from a breach of data that results in loss of intellectual property or customers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Theft of money or digital assets through theft of equipment or electronic theft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Third-party insurance covers the assets of others, typically your customers. This may include: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Security and privacy breaches, and the investigation, defence costs and civil damages associated with them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Multi-media liability, to cover investigation, defence costs and civil damages arising from defamation, breach of privacy or negligence in publication in electronic or print media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 of third party data, including payment of compensation to customers for denial of access, and failure of software or systems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4496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1</a:t>
            </a:r>
            <a:r>
              <a:rPr lang="en-US" baseline="30000" dirty="0" smtClean="0"/>
              <a:t>st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party for better understanding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4704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1</a:t>
            </a:r>
            <a:r>
              <a:rPr lang="en-US" baseline="30000" dirty="0" smtClean="0"/>
              <a:t>st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party for better understanding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9740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For instance, a company seeking insurance has to shell out anywhere between </a:t>
            </a:r>
            <a:r>
              <a:rPr lang="en-US" dirty="0" err="1" smtClean="0">
                <a:effectLst/>
              </a:rPr>
              <a:t>Rs</a:t>
            </a:r>
            <a:r>
              <a:rPr lang="en-US" dirty="0" smtClean="0">
                <a:effectLst/>
              </a:rPr>
              <a:t> 12 lakh to </a:t>
            </a:r>
            <a:r>
              <a:rPr lang="en-US" dirty="0" err="1" smtClean="0">
                <a:effectLst/>
              </a:rPr>
              <a:t>Rs</a:t>
            </a:r>
            <a:r>
              <a:rPr lang="en-US" dirty="0" smtClean="0">
                <a:effectLst/>
              </a:rPr>
              <a:t> 18 lakh as a yearly premium amount to avail a cyber-insurance coverage of </a:t>
            </a:r>
            <a:r>
              <a:rPr lang="en-US" dirty="0" err="1" smtClean="0">
                <a:effectLst/>
              </a:rPr>
              <a:t>Rs</a:t>
            </a:r>
            <a:r>
              <a:rPr lang="en-US" dirty="0" smtClean="0">
                <a:effectLst/>
              </a:rPr>
              <a:t> 10 crore and between </a:t>
            </a:r>
            <a:r>
              <a:rPr lang="en-US" dirty="0" err="1" smtClean="0">
                <a:effectLst/>
              </a:rPr>
              <a:t>Rs</a:t>
            </a:r>
            <a:r>
              <a:rPr lang="en-US" dirty="0" smtClean="0">
                <a:effectLst/>
              </a:rPr>
              <a:t> 2.4 crore to </a:t>
            </a:r>
            <a:r>
              <a:rPr lang="en-US" dirty="0" err="1" smtClean="0">
                <a:effectLst/>
              </a:rPr>
              <a:t>Rs</a:t>
            </a:r>
            <a:r>
              <a:rPr lang="en-US" dirty="0" smtClean="0">
                <a:effectLst/>
              </a:rPr>
              <a:t> 3 crore as a yearly premium amount to avail a cyber-insurance coverage of </a:t>
            </a:r>
            <a:r>
              <a:rPr lang="en-US" dirty="0" err="1" smtClean="0">
                <a:effectLst/>
              </a:rPr>
              <a:t>Rs</a:t>
            </a:r>
            <a:r>
              <a:rPr lang="en-US" dirty="0" smtClean="0">
                <a:effectLst/>
              </a:rPr>
              <a:t> 300 crore</a:t>
            </a:r>
          </a:p>
          <a:p>
            <a:r>
              <a:rPr lang="en-US" dirty="0" smtClean="0">
                <a:effectLst/>
              </a:rPr>
              <a:t>it’s surprising to note that in the United States, a majority of the insurance premium amount of cyber-insurance companies come from the small and mid-size companies.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779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 Introduction on Terrorism</a:t>
            </a:r>
          </a:p>
          <a:p>
            <a:r>
              <a:rPr lang="en-US" dirty="0" smtClean="0"/>
              <a:t>Message on modes of terror and that</a:t>
            </a:r>
            <a:r>
              <a:rPr lang="en-US" baseline="0" dirty="0" smtClean="0"/>
              <a:t> terror is a global threat and quite </a:t>
            </a:r>
            <a:r>
              <a:rPr lang="en-US" baseline="0" dirty="0" err="1" smtClean="0"/>
              <a:t>unpredicatable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2935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Initiative by Indian non-life insurers in 2002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Response to hardening of international market for terrorism cover post 9/11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Entire terrorism risk on Property Insurance policies written by all Companies is reinsured by all Pool members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All non-life insurance companies operating in India are members of the Pool. Present strength is 21.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GIC Re is the Manager of Pool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Terms of cover, premium rates, deductibles are determined by Pool Underwriting Committee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1016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 count Increased from 11 in 2002 to 21 currently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members provide capacity to the Pool in specified shares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 Pool takes reinsurance protection on excess of loss basis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 Pool results are shared among Pool members in same proportion as the capacity provided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 Capacity offered by Pool is presently INR 10,000 million [about USD 185 million] per location (maximum limit of indemnity)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370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India Insurance companies provide Terrorism coverage only </a:t>
            </a:r>
            <a:r>
              <a:rPr lang="en-US" dirty="0" err="1" smtClean="0"/>
              <a:t>upto</a:t>
            </a:r>
            <a:r>
              <a:rPr lang="en-US" dirty="0" smtClean="0"/>
              <a:t> Rs.750 crores at any one location from the Market Terrorism Pool as per Terrorism Pool rules and terms. If a client wants coverage for terrorism risks above Rs.750 crores insurance companies can arrange the same and issue a Stand Alone Terrorism Coverage policy.</a:t>
            </a:r>
          </a:p>
          <a:p>
            <a:r>
              <a:rPr lang="en-US" dirty="0" smtClean="0">
                <a:effectLst/>
              </a:rPr>
              <a:t>With many public and private sector companies and landmark buildings and temples </a:t>
            </a:r>
            <a:r>
              <a:rPr lang="en-US" dirty="0" err="1" smtClean="0">
                <a:effectLst/>
              </a:rPr>
              <a:t>queing</a:t>
            </a:r>
            <a:r>
              <a:rPr lang="en-US" dirty="0" smtClean="0">
                <a:effectLst/>
              </a:rPr>
              <a:t> up to buy the cover, the Indian terrorism pool has now swelled to </a:t>
            </a:r>
            <a:r>
              <a:rPr lang="en-US" dirty="0" err="1" smtClean="0">
                <a:effectLst/>
              </a:rPr>
              <a:t>Rs</a:t>
            </a:r>
            <a:r>
              <a:rPr lang="en-US" dirty="0" smtClean="0">
                <a:effectLst/>
              </a:rPr>
              <a:t> 4,600 crore.</a:t>
            </a:r>
          </a:p>
          <a:p>
            <a:r>
              <a:rPr lang="en-US" dirty="0" smtClean="0">
                <a:effectLst/>
              </a:rPr>
              <a:t>Commission on premium </a:t>
            </a:r>
            <a:r>
              <a:rPr lang="en-US" dirty="0" err="1" smtClean="0">
                <a:effectLst/>
              </a:rPr>
              <a:t>upto</a:t>
            </a:r>
            <a:r>
              <a:rPr lang="en-US" dirty="0" smtClean="0">
                <a:effectLst/>
              </a:rPr>
              <a:t> 5%.</a:t>
            </a:r>
          </a:p>
          <a:p>
            <a:r>
              <a:rPr lang="en-US" b="1" dirty="0" smtClean="0"/>
              <a:t>An individual member's retention of a ceded risk and that member's share of all other risks written to the pool are pre-determined for a particular year, which runs from April 1 to March 31 and is reviewed annually.</a:t>
            </a:r>
          </a:p>
          <a:p>
            <a:r>
              <a:rPr lang="en-US" dirty="0" smtClean="0"/>
              <a:t>The pool receives 90% of the original premium on a ceded risk. An individual member must submit quarterly accounts of relevant business written and pay within 90 days thereafter. Interest is levied on outstanding payments.</a:t>
            </a:r>
          </a:p>
          <a:p>
            <a:r>
              <a:rPr lang="en-US" dirty="0" smtClean="0"/>
              <a:t>GIC Re is also responsible for reinsuring the pool at members' cost.</a:t>
            </a:r>
          </a:p>
          <a:p>
            <a:r>
              <a:rPr lang="en-US" b="1" dirty="0" smtClean="0">
                <a:effectLst/>
              </a:rPr>
              <a:t>http://www.internationallawoffice.com/Newsletters/Insurance/India/Tuli-Co/Insurance-of-Terrorism-Risks-in-the-Indian-Market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764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www.actuariesindia.org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C416-6B76-4DFF-BC13-59A396451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28 July,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www.actuariesindia.org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C416-6B76-4DFF-BC13-59A396451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28 July,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www.actuariesindia.org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C416-6B76-4DFF-BC13-59A396451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 July, 2011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www.actuariesindia.org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9DE1F-5E27-4B45-9D15-005F28CE43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 July, 2011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www.actuariesindia.org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21966-726A-4E9E-9E02-D49DCD2200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 July, 2011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www.actuariesindia.org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6E245-2043-4183-82FC-0A7BD6A0EB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www.actuariesindia.org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73AEE-D506-4373-89E6-5210E2A754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8" name="Group 10"/>
          <p:cNvGrpSpPr/>
          <p:nvPr userDrawn="1"/>
        </p:nvGrpSpPr>
        <p:grpSpPr>
          <a:xfrm>
            <a:off x="269528" y="228600"/>
            <a:ext cx="8874472" cy="1284827"/>
            <a:chOff x="269528" y="5496973"/>
            <a:chExt cx="8874472" cy="128482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528" y="5496973"/>
              <a:ext cx="1483072" cy="1284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 rot="10800000" flipV="1">
              <a:off x="1752600" y="5820488"/>
              <a:ext cx="7391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1F497D"/>
                  </a:solidFill>
                  <a:effectLst/>
                  <a:latin typeface="Bahamas" pitchFamily="34" charset="0"/>
                  <a:cs typeface="Times New Roman" pitchFamily="18" charset="0"/>
                </a:rPr>
                <a:t>Institute of Actuaries of India</a:t>
              </a:r>
              <a:endPara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amas" pitchFamily="34" charset="0"/>
                <a:cs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2743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Title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37338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By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 July, 2011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www.actuariesindia.org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8FD5A-4369-451A-AE4B-9EB0FD82F6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 July, 2011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www.actuariesindia.org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9C963-6CA3-4910-ACAB-89103C5891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28 July,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www.actuariesindia.org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C416-6B76-4DFF-BC13-59A396451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28 July,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www.actuariesindia.org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C416-6B76-4DFF-BC13-59A396451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28 July,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www.actuariesindia.org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C416-6B76-4DFF-BC13-59A396451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28 July,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www.actuariesindia.org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C416-6B76-4DFF-BC13-59A396451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28 July,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www.actuariesindia.org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C416-6B76-4DFF-BC13-59A396451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28 July,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www.actuariesindia.org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C416-6B76-4DFF-BC13-59A396451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28 July,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www.actuariesindia.org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C416-6B76-4DFF-BC13-59A396451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28 July,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www.actuariesindia.org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C416-6B76-4DFF-BC13-59A396451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C00000"/>
                </a:solidFill>
                <a:latin typeface="Garamond" pitchFamily="18" charset="0"/>
              </a:defRPr>
            </a:lvl1pPr>
          </a:lstStyle>
          <a:p>
            <a:r>
              <a:rPr lang="en-US" dirty="0" smtClean="0"/>
              <a:t>www.actuariesindia.org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2">
                    <a:lumMod val="75000"/>
                  </a:schemeClr>
                </a:solidFill>
                <a:latin typeface="Garamond" pitchFamily="18" charset="0"/>
              </a:defRPr>
            </a:lvl1pPr>
          </a:lstStyle>
          <a:p>
            <a:fld id="{1A13C416-6B76-4DFF-BC13-59A396451C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Line 15"/>
          <p:cNvSpPr>
            <a:spLocks noChangeShapeType="1"/>
          </p:cNvSpPr>
          <p:nvPr userDrawn="1"/>
        </p:nvSpPr>
        <p:spPr bwMode="auto">
          <a:xfrm>
            <a:off x="119063" y="1143000"/>
            <a:ext cx="8845550" cy="0"/>
          </a:xfrm>
          <a:prstGeom prst="line">
            <a:avLst/>
          </a:prstGeom>
          <a:ln w="38100">
            <a:solidFill>
              <a:srgbClr val="C0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 userDrawn="1"/>
        </p:nvGraphicFramePr>
        <p:xfrm>
          <a:off x="7959296" y="279377"/>
          <a:ext cx="956104" cy="695348"/>
        </p:xfrm>
        <a:graphic>
          <a:graphicData uri="http://schemas.openxmlformats.org/presentationml/2006/ole">
            <p:oleObj spid="_x0000_s1092" r:id="rId14" imgW="3961905" imgH="3415873" progId="">
              <p:embed/>
            </p:oleObj>
          </a:graphicData>
        </a:graphic>
      </p:graphicFrame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28 July, 2011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www.actuariesindia.org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118C919-524D-4AE6-802D-F6FBC61D86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72" r:id="rId7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35063" y="457200"/>
            <a:ext cx="939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269528" y="239173"/>
            <a:ext cx="8874472" cy="903827"/>
            <a:chOff x="269528" y="5496973"/>
            <a:chExt cx="8874472" cy="128482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528" y="5496973"/>
              <a:ext cx="1178272" cy="1284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 rot="10800000" flipV="1">
              <a:off x="1752600" y="5820488"/>
              <a:ext cx="7391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amas" pitchFamily="34" charset="0"/>
                <a:cs typeface="Times New Roman" pitchFamily="18" charset="0"/>
              </a:endParaRPr>
            </a:p>
          </p:txBody>
        </p:sp>
      </p:grp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0" y="6172200"/>
            <a:ext cx="9144000" cy="45719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1600200" y="6477000"/>
            <a:ext cx="5791200" cy="228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Serving</a:t>
            </a:r>
            <a:r>
              <a:rPr kumimoji="0" lang="en-US" sz="12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 the Cause of Public Interest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1676400" y="6248400"/>
            <a:ext cx="5791200" cy="228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Indian Actuarial Profession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V="1">
            <a:off x="0" y="1219200"/>
            <a:ext cx="9144000" cy="45719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0" name="Picture 2" descr="C:\Users\A018909\Desktop\Cyberterrorism-s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528" y="1380014"/>
            <a:ext cx="8596596" cy="471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750828"/>
            <a:ext cx="6934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risk and Terrorism risk -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in pricing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5206425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Shivendra Tripathi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Samarth Vikram Singh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260953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Supervisor: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P.A. Balasubramanian, FIAI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381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India Fellowship Seminar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Terrorism Risk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791200" cy="2133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Terrorism – unofficial or unauthorized use of violence and intimidation in pursuit of political, religious or ideological aims</a:t>
            </a: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www.actuariesindia.org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C416-6B76-4DFF-BC13-59A396451C7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Terrorism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1524000"/>
            <a:ext cx="2590800" cy="2275586"/>
          </a:xfrm>
          <a:prstGeom prst="rect">
            <a:avLst/>
          </a:prstGeom>
          <a:effectLst>
            <a:softEdge rad="279400"/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4795" y="2895600"/>
            <a:ext cx="5257800" cy="32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Major Global Events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9/11 attack on WTC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London Tube Bombings in 2006</a:t>
            </a: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Major Indian Events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26/11 attack in Mumbai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Recent terrorist attack on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Pathankot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Air Force Station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manar-0134791001460545013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3886200"/>
            <a:ext cx="3276600" cy="2743200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xmlns="" val="115527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Terrorism Insurance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Mainly property damage comes under the purview of terrorism insurance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Damage due to bombings, shooting, fire etc.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Prior to 9/11 standard commercial insurance policies covered terrorism but now offered separately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Also covers business interruption and workers compensation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clients are public and private sector companies along with many Indian temples and landmark buildings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government buildings have no cover along with small and medium enterprises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www.actuariesindia.org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C416-6B76-4DFF-BC13-59A396451C7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Pricing -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Frequency and severity of loss highly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unpredictable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 enough data – difficult for risk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quantification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 levels of loss potential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Risk may be highly concentrated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Risk is not truly random – diversification of risk hampered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 for one insurer to provide adequate cover at a reasonable price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Major global events forced the industry to look for an acceptable solution – Terrorism Insurance Pool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www.actuariesindia.org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C416-6B76-4DFF-BC13-59A396451C7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03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Pricing -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Impossible to model the probable no</a:t>
            </a:r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of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events(frequency) likely to result in </a:t>
            </a:r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claims</a:t>
            </a:r>
          </a:p>
          <a:p>
            <a:endParaRPr lang="en-I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worst case scenario?</a:t>
            </a:r>
          </a:p>
          <a:p>
            <a:endParaRPr lang="en-I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frequency of these attacks makes matters worse</a:t>
            </a:r>
          </a:p>
          <a:p>
            <a:endParaRPr lang="en-I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this be a mandatory cover – regulator to decide</a:t>
            </a:r>
          </a:p>
          <a:p>
            <a:endParaRPr lang="en-I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Designing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of apt coverages, building sufficient capacities and prudent pricing are challenges at </a:t>
            </a:r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Pricing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ctuaries should consider the professional conduct standards (PCS) while pricing for such a product.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www.actuariesindia.org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C416-6B76-4DFF-BC13-59A396451C7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05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Indian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GIC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Pool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410325" cy="2438399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Terrorism cover is an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optional add-on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cover provided under Property Insurance Policies by endorsement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 insurers charge the same rates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Varies from 0.08 to 0.23 per mille of total sum insured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Rates vary by residential, non-industrial and industrial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www.actuariesindia.org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C416-6B76-4DFF-BC13-59A396451C7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 descr="C:\Users\A018909\Desktop\pool-of-money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39239"/>
            <a:ext cx="2931006" cy="2399361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0291" y="4114800"/>
            <a:ext cx="8407111" cy="220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0.5% deductible on sum insured subject to min and max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limit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Cap on limit provided per location (currently at INR 1500 Cr)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Capacity provided by Indian Market Terrorism Risk Insurance Pool (IMTRIP) 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cover limit beyond Pool capacity, insurers seek facultative reinsurance support from international market  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(Source: GIC Re)</a:t>
            </a:r>
          </a:p>
        </p:txBody>
      </p:sp>
    </p:spTree>
    <p:extLst>
      <p:ext uri="{BB962C8B-B14F-4D97-AF65-F5344CB8AC3E}">
        <p14:creationId xmlns:p14="http://schemas.microsoft.com/office/powerpoint/2010/main" xmlns="" val="14751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73162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IMTRIP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Historical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www.actuariesindia.org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C416-6B76-4DFF-BC13-59A396451C7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59436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GIC Re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16799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9131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Pool performance/Other Alternatives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Successfully operated for last 13 years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Limits may be revised to INR 1800 Cr in view of current terror threats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IRDA plans to reduce rates to encourage more domestic companies to take cover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Treating terror risk as CAT and modelling terror risks possible in future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May still be difficult to cover big risks on individual basis – pool may remain the most practical solution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Govt. support as provided in other western countries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www.actuariesindia.org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C416-6B76-4DFF-BC13-59A396451C7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8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www.actuariesindia.org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C416-6B76-4DFF-BC13-59A396451C7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0200"/>
            <a:ext cx="4343400" cy="409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xmlns="" val="32838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lnSpcReduction="10000"/>
          </a:bodyPr>
          <a:lstStyle/>
          <a:p>
            <a:pPr marL="400050" lvl="1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Cyber Risk</a:t>
            </a:r>
          </a:p>
          <a:p>
            <a:pPr>
              <a:buFont typeface="+mj-lt"/>
              <a:buAutoNum type="arabicPeriod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Cyber Insurance</a:t>
            </a:r>
          </a:p>
          <a:p>
            <a:pPr marL="457200" lvl="1" indent="0"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Pricing challenges in Cyber Insurance</a:t>
            </a:r>
          </a:p>
          <a:p>
            <a:pPr marL="457200" lvl="1" indent="0"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Indian Perspective</a:t>
            </a:r>
          </a:p>
          <a:p>
            <a:pPr marL="457200" lvl="1" indent="0"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Way Forward</a:t>
            </a:r>
          </a:p>
          <a:p>
            <a:pPr>
              <a:buFont typeface="+mj-lt"/>
              <a:buAutoNum type="arabicPeriod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Terrorism Risk</a:t>
            </a:r>
          </a:p>
          <a:p>
            <a:pPr>
              <a:buFont typeface="+mj-lt"/>
              <a:buAutoNum type="arabicPeriod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Terrorism Insurance</a:t>
            </a:r>
          </a:p>
          <a:p>
            <a:pPr marL="457200" lvl="1" indent="0"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Pricing challenges</a:t>
            </a:r>
          </a:p>
          <a:p>
            <a:pPr marL="457200" lvl="1" indent="0"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Indian Perspective  - GIC Pool for India</a:t>
            </a:r>
          </a:p>
          <a:p>
            <a:pPr marL="457200" lvl="1" indent="0"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Alternatives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www.actuariesindia.org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C416-6B76-4DFF-BC13-59A396451C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540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Cyber Risk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70" y="1295400"/>
            <a:ext cx="5867400" cy="4341628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Cyber risk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'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any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financial loss, disruption or damage to the reputation of an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from some sort of failure of its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Cyber risks are a business issue with technical aspects. Cyber risk impacts and is impacted by all areas of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types and sizes 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at risk, not only the financial services firms,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defense organizations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high profile names which make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headlines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www.actuariesindia.org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C416-6B76-4DFF-BC13-59A396451C7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C:\Users\A018909\Desktop\Cyber Ris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17" r="13334"/>
          <a:stretch/>
        </p:blipFill>
        <p:spPr bwMode="auto">
          <a:xfrm>
            <a:off x="6425062" y="4038600"/>
            <a:ext cx="2509284" cy="1981200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018909\Desktop\Hacked-560x3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879" y="1676400"/>
            <a:ext cx="2745651" cy="1981200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87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Major Events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Major global attacks recently on LinkedIn, Myspace,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Primera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blue Cross insurance, JP Morgan Chase….</a:t>
            </a:r>
          </a:p>
          <a:p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www.actuariesindia.org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C416-6B76-4DFF-BC13-59A396451C7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 descr="C:\Users\A018909\Desktop\Cyber Risk Cos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53"/>
          <a:stretch/>
        </p:blipFill>
        <p:spPr bwMode="auto">
          <a:xfrm>
            <a:off x="838200" y="2616088"/>
            <a:ext cx="7620000" cy="37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4200" y="243542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Cost of Cybercrime as a % of GDP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5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Insurance Coverage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Insurance product used to protect businesses and individual users from Internet-based risks, and more generally from risks relating to information technology infrastructure 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Generally cyber risks fall into first party and third party risks. Insurance products exist to cover either or both of these types of risk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First-party insurance covers your business’s own assets and Third-party insurance covers the assets of others, typically your customers.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www.actuariesindia.org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C416-6B76-4DFF-BC13-59A396451C7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0600" y="3950732"/>
            <a:ext cx="3771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Security and privacy breaches,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Investigation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defence costs 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civil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damages associated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Damages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arising from defamation, breach of privacy or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negligence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Loss of third party data, including payment of compensation to customers for denial of access, and failure of software or systems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3962400"/>
            <a:ext cx="3962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Loss or damage to digital assets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Business interruption from network downtime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Cyber exhortation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Customer notification expenses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Reputational damage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Theft of money or digital assets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3500" y="3581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First Party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3100" y="3581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Third party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5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Pricing Challenges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Limited availability of data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 a one size fit all policy – every policy is different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Exponential evolution in the nature of the risk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Breach may remain undetected for long periods</a:t>
            </a: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www.actuariesindia.org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C416-6B76-4DFF-BC13-59A396451C7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7391400" cy="298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44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Pricing Challenges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I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IN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Premium = (</a:t>
            </a:r>
            <a:r>
              <a:rPr lang="en-IN" sz="20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</a:t>
            </a:r>
            <a:r>
              <a:rPr lang="en-IN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en-IN" sz="20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</a:t>
            </a:r>
            <a:r>
              <a:rPr lang="en-IN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Commission + Expenses + Profit Margin</a:t>
            </a:r>
          </a:p>
          <a:p>
            <a:endParaRPr lang="en-I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Rating factor selection?</a:t>
            </a:r>
          </a:p>
          <a:p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Governing laws specific to countries</a:t>
            </a:r>
          </a:p>
          <a:p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Cost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continues to increase as more business functions move online &amp; more connect to </a:t>
            </a:r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  <a:p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Loss from theft of IPR will increase as ability to make use of it to manufacturing </a:t>
            </a:r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improves</a:t>
            </a:r>
          </a:p>
          <a:p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Difficulties of calculating a dollar value on the impact of cyber crime-approach the issues from both direct &amp; indirect costs </a:t>
            </a:r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  <a:p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Need more actuarial </a:t>
            </a:r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Adverse selection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moral hazard</a:t>
            </a:r>
          </a:p>
          <a:p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Issue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of incomplete data-more variations as cyber crimes are </a:t>
            </a:r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unreported</a:t>
            </a:r>
          </a:p>
          <a:p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Uncertainty needs to be built into the </a:t>
            </a:r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</a:p>
          <a:p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Pricing actuaries should consider </a:t>
            </a:r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professional conduct standards (PCS) while pricing for such a product.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www.actuariesindia.org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C416-6B76-4DFF-BC13-59A396451C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64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0955"/>
            <a:ext cx="5257800" cy="3200399"/>
          </a:xfrm>
        </p:spPr>
        <p:txBody>
          <a:bodyPr>
            <a:norm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2010-11 India was the 10th most heavily cyber-attacked country; today it is second only to United States.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maximum cyber-insurance cover provided is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300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crore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Expensive and unaffordable to small companies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Mostly IT companies and BPO handling 3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party data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Premium amount depends on data being in India or outside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www.actuariesindia.org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C416-6B76-4DFF-BC13-59A396451C7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 descr="C:\Users\A018909\Desktop\Cover-story-visual-600x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3390899" cy="2819400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648200"/>
            <a:ext cx="84582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 a solution to the security threats or vulnerabilities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Huge digital and e-commerce growth in India makes it vulnerable to cyber attacks and makes cyber insurance crucial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0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Looking Forward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Clarify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appetite</a:t>
            </a:r>
          </a:p>
          <a:p>
            <a:pPr marL="4572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Gain broader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</a:p>
          <a:p>
            <a:pPr marL="4572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Create tailored, risk specific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</a:p>
          <a:p>
            <a:pPr marL="4572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Share data more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effectively</a:t>
            </a:r>
          </a:p>
          <a:p>
            <a:pPr marL="457200" lvl="1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real time policy updates</a:t>
            </a:r>
          </a:p>
          <a:p>
            <a:pPr marL="457200" lvl="1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hybrid risk transfer</a:t>
            </a:r>
          </a:p>
          <a:p>
            <a:pPr marL="4572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Improve risk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facilitation</a:t>
            </a:r>
          </a:p>
          <a:p>
            <a:pPr marL="4572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Enhance credibility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www.actuariesindia.org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C416-6B76-4DFF-BC13-59A396451C7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 descr="C:\Users\A018909\Desktop\081314_1220_CyberInsura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0744" y="1905000"/>
            <a:ext cx="4740856" cy="4254614"/>
          </a:xfrm>
          <a:prstGeom prst="rect">
            <a:avLst/>
          </a:prstGeom>
          <a:noFill/>
          <a:effectLst>
            <a:softEdge rad="965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65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ifeConvBirm02">
  <a:themeElements>
    <a:clrScheme name="LifeConvBirm02.ppt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LifeConvBirm02.pp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ifeConvBirm02.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ConvBirm02.ppt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3873</TotalTime>
  <Words>1641</Words>
  <Application>Microsoft Office PowerPoint</Application>
  <PresentationFormat>On-screen Show (4:3)</PresentationFormat>
  <Paragraphs>259</Paragraphs>
  <Slides>17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LifeConvBirm02</vt:lpstr>
      <vt:lpstr>Slide 1</vt:lpstr>
      <vt:lpstr>Agenda</vt:lpstr>
      <vt:lpstr>Cyber Risk</vt:lpstr>
      <vt:lpstr>Major Events</vt:lpstr>
      <vt:lpstr>Cyber Insurance Coverage</vt:lpstr>
      <vt:lpstr>Pricing Challenges</vt:lpstr>
      <vt:lpstr>Pricing Challenges</vt:lpstr>
      <vt:lpstr>Indian Perspective</vt:lpstr>
      <vt:lpstr>Looking Forward</vt:lpstr>
      <vt:lpstr>Terrorism Risk</vt:lpstr>
      <vt:lpstr>Terrorism Insurance</vt:lpstr>
      <vt:lpstr>Pricing - Challenges</vt:lpstr>
      <vt:lpstr>Pricing - Challenges</vt:lpstr>
      <vt:lpstr>Indian Perspective – GIC Pool</vt:lpstr>
      <vt:lpstr>IMTRIP – Historical Changes</vt:lpstr>
      <vt:lpstr>Pool performance/Other Alternatives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Aparajita Mitra</dc:creator>
  <cp:lastModifiedBy>Quintus</cp:lastModifiedBy>
  <cp:revision>261</cp:revision>
  <dcterms:created xsi:type="dcterms:W3CDTF">2011-07-20T12:11:57Z</dcterms:created>
  <dcterms:modified xsi:type="dcterms:W3CDTF">2016-06-08T06:17:25Z</dcterms:modified>
</cp:coreProperties>
</file>