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67" r:id="rId5"/>
    <p:sldId id="272" r:id="rId6"/>
    <p:sldId id="273" r:id="rId7"/>
    <p:sldId id="296" r:id="rId8"/>
    <p:sldId id="282" r:id="rId9"/>
    <p:sldId id="283" r:id="rId10"/>
    <p:sldId id="284" r:id="rId11"/>
    <p:sldId id="285" r:id="rId12"/>
    <p:sldId id="286" r:id="rId13"/>
    <p:sldId id="287" r:id="rId14"/>
    <p:sldId id="291" r:id="rId15"/>
    <p:sldId id="293" r:id="rId16"/>
    <p:sldId id="294" r:id="rId17"/>
    <p:sldId id="288" r:id="rId18"/>
    <p:sldId id="289" r:id="rId19"/>
    <p:sldId id="295" r:id="rId20"/>
    <p:sldId id="292" r:id="rId21"/>
    <p:sldId id="258" r:id="rId22"/>
    <p:sldId id="259" r:id="rId23"/>
    <p:sldId id="260" r:id="rId24"/>
    <p:sldId id="261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6C8A-DFB8-4FF4-A875-B86B86C32335}" type="datetimeFigureOut">
              <a:rPr lang="en-IN" smtClean="0"/>
              <a:pPr/>
              <a:t>21-11-2015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0B74-968F-4F4F-848A-32DEACDBA50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6C8A-DFB8-4FF4-A875-B86B86C32335}" type="datetimeFigureOut">
              <a:rPr lang="en-IN" smtClean="0"/>
              <a:pPr/>
              <a:t>21-11-2015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0B74-968F-4F4F-848A-32DEACDBA50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6C8A-DFB8-4FF4-A875-B86B86C32335}" type="datetimeFigureOut">
              <a:rPr lang="en-IN" smtClean="0"/>
              <a:pPr/>
              <a:t>21-11-2015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0B74-968F-4F4F-848A-32DEACDBA50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6C8A-DFB8-4FF4-A875-B86B86C32335}" type="datetimeFigureOut">
              <a:rPr lang="en-IN" smtClean="0"/>
              <a:pPr/>
              <a:t>21-11-2015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0B74-968F-4F4F-848A-32DEACDBA50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6C8A-DFB8-4FF4-A875-B86B86C32335}" type="datetimeFigureOut">
              <a:rPr lang="en-IN" smtClean="0"/>
              <a:pPr/>
              <a:t>21-11-2015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0B74-968F-4F4F-848A-32DEACDBA50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6C8A-DFB8-4FF4-A875-B86B86C32335}" type="datetimeFigureOut">
              <a:rPr lang="en-IN" smtClean="0"/>
              <a:pPr/>
              <a:t>21-11-2015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0B74-968F-4F4F-848A-32DEACDBA50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6C8A-DFB8-4FF4-A875-B86B86C32335}" type="datetimeFigureOut">
              <a:rPr lang="en-IN" smtClean="0"/>
              <a:pPr/>
              <a:t>21-11-2015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0B74-968F-4F4F-848A-32DEACDBA50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6C8A-DFB8-4FF4-A875-B86B86C32335}" type="datetimeFigureOut">
              <a:rPr lang="en-IN" smtClean="0"/>
              <a:pPr/>
              <a:t>21-11-2015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0B74-968F-4F4F-848A-32DEACDBA50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6C8A-DFB8-4FF4-A875-B86B86C32335}" type="datetimeFigureOut">
              <a:rPr lang="en-IN" smtClean="0"/>
              <a:pPr/>
              <a:t>21-11-2015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0B74-968F-4F4F-848A-32DEACDBA50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6C8A-DFB8-4FF4-A875-B86B86C32335}" type="datetimeFigureOut">
              <a:rPr lang="en-IN" smtClean="0"/>
              <a:pPr/>
              <a:t>21-11-2015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0B74-968F-4F4F-848A-32DEACDBA50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6C8A-DFB8-4FF4-A875-B86B86C32335}" type="datetimeFigureOut">
              <a:rPr lang="en-IN" smtClean="0"/>
              <a:pPr/>
              <a:t>21-11-2015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0B74-968F-4F4F-848A-32DEACDBA50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16C8A-DFB8-4FF4-A875-B86B86C32335}" type="datetimeFigureOut">
              <a:rPr lang="en-IN" smtClean="0"/>
              <a:pPr/>
              <a:t>21-11-2015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60B74-968F-4F4F-848A-32DEACDBA50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Challenges and Opportunities</a:t>
            </a:r>
            <a:br>
              <a:rPr lang="en-IN" dirty="0" smtClean="0"/>
            </a:br>
            <a:r>
              <a:rPr lang="en-IN" dirty="0" smtClean="0"/>
              <a:t>IN</a:t>
            </a:r>
            <a:br>
              <a:rPr lang="en-IN" dirty="0" smtClean="0"/>
            </a:br>
            <a:r>
              <a:rPr lang="en-IN" dirty="0" smtClean="0"/>
              <a:t>LIFE Insurance </a:t>
            </a:r>
            <a:r>
              <a:rPr lang="en-IN" dirty="0" smtClean="0"/>
              <a:t>Industry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CILA </a:t>
            </a:r>
          </a:p>
          <a:p>
            <a:r>
              <a:rPr lang="en-IN" dirty="0" smtClean="0"/>
              <a:t>24</a:t>
            </a:r>
            <a:r>
              <a:rPr lang="en-IN" baseline="30000" dirty="0" smtClean="0"/>
              <a:t>th</a:t>
            </a:r>
            <a:r>
              <a:rPr lang="en-IN" dirty="0" smtClean="0"/>
              <a:t> November 2015</a:t>
            </a:r>
          </a:p>
          <a:p>
            <a:r>
              <a:rPr lang="en-IN" dirty="0" smtClean="0"/>
              <a:t>N M </a:t>
            </a:r>
            <a:r>
              <a:rPr lang="en-IN" dirty="0" err="1" smtClean="0"/>
              <a:t>Govardhan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ACTUARY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Financial Condition Report</a:t>
            </a:r>
          </a:p>
          <a:p>
            <a:r>
              <a:rPr lang="en-IN" dirty="0" smtClean="0"/>
              <a:t>Business Analytics</a:t>
            </a:r>
          </a:p>
          <a:p>
            <a:r>
              <a:rPr lang="en-IN" dirty="0" smtClean="0"/>
              <a:t>Risk Management</a:t>
            </a:r>
          </a:p>
          <a:p>
            <a:r>
              <a:rPr lang="en-IN" dirty="0" smtClean="0"/>
              <a:t>Modelling –Economic scenarios</a:t>
            </a:r>
          </a:p>
          <a:p>
            <a:r>
              <a:rPr lang="en-IN" dirty="0" smtClean="0"/>
              <a:t>Stress Testing</a:t>
            </a:r>
          </a:p>
          <a:p>
            <a:r>
              <a:rPr lang="en-IN" dirty="0" smtClean="0"/>
              <a:t>Communication Board Public</a:t>
            </a:r>
          </a:p>
          <a:p>
            <a:r>
              <a:rPr lang="en-IN" dirty="0" smtClean="0"/>
              <a:t>Sales Presentations</a:t>
            </a:r>
          </a:p>
          <a:p>
            <a:r>
              <a:rPr lang="en-IN" dirty="0" smtClean="0"/>
              <a:t>Investments -Strategy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ACTUARY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Mortality- Morbidity tables</a:t>
            </a:r>
          </a:p>
          <a:p>
            <a:r>
              <a:rPr lang="en-IN" dirty="0" smtClean="0"/>
              <a:t>Valuations-Practice Guidelines-Regulatory constraints</a:t>
            </a:r>
          </a:p>
          <a:p>
            <a:r>
              <a:rPr lang="en-IN" dirty="0" smtClean="0"/>
              <a:t>Solvency</a:t>
            </a:r>
          </a:p>
          <a:p>
            <a:r>
              <a:rPr lang="en-IN" dirty="0" err="1" smtClean="0"/>
              <a:t>Apointed</a:t>
            </a:r>
            <a:r>
              <a:rPr lang="en-IN" dirty="0" smtClean="0"/>
              <a:t> Actuary Role-Responsibilities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Chief Executive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Marketing-Distribution Channels</a:t>
            </a:r>
          </a:p>
          <a:p>
            <a:r>
              <a:rPr lang="en-IN" dirty="0" smtClean="0"/>
              <a:t>Competition-Industry-Financial sector</a:t>
            </a:r>
          </a:p>
          <a:p>
            <a:r>
              <a:rPr lang="en-IN" dirty="0" smtClean="0"/>
              <a:t>Corporate governance</a:t>
            </a:r>
          </a:p>
          <a:p>
            <a:r>
              <a:rPr lang="en-IN" dirty="0" smtClean="0"/>
              <a:t>Image –Public Perception</a:t>
            </a:r>
          </a:p>
          <a:p>
            <a:r>
              <a:rPr lang="en-IN" dirty="0" err="1" smtClean="0"/>
              <a:t>Topline</a:t>
            </a:r>
            <a:r>
              <a:rPr lang="en-IN" dirty="0" smtClean="0"/>
              <a:t>-Bottom Line</a:t>
            </a:r>
          </a:p>
          <a:p>
            <a:r>
              <a:rPr lang="en-IN" dirty="0" smtClean="0"/>
              <a:t>Market share</a:t>
            </a:r>
          </a:p>
          <a:p>
            <a:r>
              <a:rPr lang="en-IN" dirty="0" smtClean="0"/>
              <a:t>Claims Management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Chief Executive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Shareholder Value</a:t>
            </a:r>
          </a:p>
          <a:p>
            <a:r>
              <a:rPr lang="en-IN" dirty="0" smtClean="0"/>
              <a:t>Risk capital</a:t>
            </a:r>
          </a:p>
          <a:p>
            <a:r>
              <a:rPr lang="en-IN" dirty="0" smtClean="0"/>
              <a:t>Economic Capital</a:t>
            </a:r>
          </a:p>
          <a:p>
            <a:r>
              <a:rPr lang="en-IN" dirty="0" smtClean="0"/>
              <a:t>Organic and Inorganic growth</a:t>
            </a:r>
          </a:p>
          <a:p>
            <a:r>
              <a:rPr lang="en-IN" dirty="0" smtClean="0"/>
              <a:t>Investments</a:t>
            </a:r>
          </a:p>
          <a:p>
            <a:r>
              <a:rPr lang="en-IN" dirty="0" smtClean="0"/>
              <a:t>Personnel</a:t>
            </a:r>
          </a:p>
          <a:p>
            <a:r>
              <a:rPr lang="en-IN" dirty="0" smtClean="0"/>
              <a:t>Planning-Strategy</a:t>
            </a:r>
          </a:p>
          <a:p>
            <a:r>
              <a:rPr lang="en-IN" dirty="0" smtClean="0"/>
              <a:t>Publicity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Chief  Executive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Demographic Shifts</a:t>
            </a:r>
          </a:p>
          <a:p>
            <a:r>
              <a:rPr lang="en-IN" dirty="0" smtClean="0"/>
              <a:t>Longevity</a:t>
            </a:r>
          </a:p>
          <a:p>
            <a:r>
              <a:rPr lang="en-IN" dirty="0" smtClean="0"/>
              <a:t>Instant service</a:t>
            </a:r>
          </a:p>
          <a:p>
            <a:r>
              <a:rPr lang="en-IN" dirty="0" smtClean="0"/>
              <a:t>Information Age</a:t>
            </a:r>
          </a:p>
          <a:p>
            <a:r>
              <a:rPr lang="en-IN" dirty="0" smtClean="0"/>
              <a:t>Digital Revolution</a:t>
            </a:r>
          </a:p>
          <a:p>
            <a:r>
              <a:rPr lang="en-IN" dirty="0" smtClean="0"/>
              <a:t>Mobile Banking Insurance</a:t>
            </a:r>
          </a:p>
          <a:p>
            <a:r>
              <a:rPr lang="en-IN" dirty="0" smtClean="0"/>
              <a:t>Apps</a:t>
            </a:r>
          </a:p>
          <a:p>
            <a:r>
              <a:rPr lang="en-IN" dirty="0" smtClean="0"/>
              <a:t>Dematerialisation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Chief Executive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Investment  Risk &amp; Return</a:t>
            </a:r>
          </a:p>
          <a:p>
            <a:r>
              <a:rPr lang="en-IN" dirty="0" smtClean="0"/>
              <a:t>Inflation proof assets –Flexi drawdown</a:t>
            </a:r>
          </a:p>
          <a:p>
            <a:r>
              <a:rPr lang="en-IN" dirty="0" smtClean="0"/>
              <a:t>Stringent Regulations-Pension Funds-Customer </a:t>
            </a:r>
            <a:r>
              <a:rPr lang="en-IN" dirty="0" err="1" smtClean="0"/>
              <a:t>behavior</a:t>
            </a:r>
            <a:endParaRPr lang="en-IN" dirty="0" smtClean="0"/>
          </a:p>
          <a:p>
            <a:r>
              <a:rPr lang="en-IN" dirty="0" smtClean="0"/>
              <a:t>New Innovative Products</a:t>
            </a:r>
          </a:p>
          <a:p>
            <a:r>
              <a:rPr lang="en-IN" dirty="0" smtClean="0"/>
              <a:t>Improving automation</a:t>
            </a:r>
          </a:p>
          <a:p>
            <a:r>
              <a:rPr lang="en-IN" dirty="0" smtClean="0"/>
              <a:t>Insurance Apps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Chief  Executive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Paperless Office</a:t>
            </a:r>
          </a:p>
          <a:p>
            <a:r>
              <a:rPr lang="en-IN" dirty="0" smtClean="0"/>
              <a:t>Improving market share</a:t>
            </a:r>
          </a:p>
          <a:p>
            <a:r>
              <a:rPr lang="en-IN" dirty="0" smtClean="0"/>
              <a:t>Retaining customers-till Pension payments</a:t>
            </a:r>
          </a:p>
          <a:p>
            <a:r>
              <a:rPr lang="en-IN" dirty="0" smtClean="0"/>
              <a:t>Assessing &amp; Reducing operational costs</a:t>
            </a:r>
          </a:p>
          <a:p>
            <a:r>
              <a:rPr lang="en-IN" dirty="0" smtClean="0"/>
              <a:t>Assessing Key Drivers of Performance</a:t>
            </a:r>
          </a:p>
          <a:p>
            <a:r>
              <a:rPr lang="en-IN" dirty="0" smtClean="0"/>
              <a:t>Targeting best practices –Industry leadership</a:t>
            </a:r>
          </a:p>
          <a:p>
            <a:r>
              <a:rPr lang="en-IN" dirty="0" smtClean="0"/>
              <a:t>Integrated Outlook</a:t>
            </a:r>
          </a:p>
          <a:p>
            <a:r>
              <a:rPr lang="en-IN" dirty="0" smtClean="0"/>
              <a:t>Analytics-Big Data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REGULATOR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Policyholder Perspective</a:t>
            </a:r>
          </a:p>
          <a:p>
            <a:r>
              <a:rPr lang="en-IN" dirty="0" smtClean="0"/>
              <a:t>Regulations- Guidelines</a:t>
            </a:r>
          </a:p>
          <a:p>
            <a:r>
              <a:rPr lang="en-IN" dirty="0" smtClean="0"/>
              <a:t>Responsibility for Health and Growth</a:t>
            </a:r>
          </a:p>
          <a:p>
            <a:r>
              <a:rPr lang="en-IN" dirty="0" smtClean="0"/>
              <a:t>Principle Based-File and Use</a:t>
            </a:r>
          </a:p>
          <a:p>
            <a:r>
              <a:rPr lang="en-IN" dirty="0" smtClean="0"/>
              <a:t>Self Governance</a:t>
            </a:r>
          </a:p>
          <a:p>
            <a:r>
              <a:rPr lang="en-IN" dirty="0" smtClean="0"/>
              <a:t>Consultation with Industry –Chief Executives-Appointed Actuaries-Financial controllers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REGULATOR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INSURANCE Penetration-GDP-LIVES</a:t>
            </a:r>
          </a:p>
          <a:p>
            <a:r>
              <a:rPr lang="en-IN" dirty="0" smtClean="0"/>
              <a:t>Development of Industry</a:t>
            </a:r>
          </a:p>
          <a:p>
            <a:r>
              <a:rPr lang="en-IN" dirty="0" smtClean="0"/>
              <a:t>Financial Inclusion</a:t>
            </a:r>
          </a:p>
          <a:p>
            <a:r>
              <a:rPr lang="en-IN" dirty="0" smtClean="0"/>
              <a:t>Micro Insurance</a:t>
            </a:r>
          </a:p>
          <a:p>
            <a:r>
              <a:rPr lang="en-IN" dirty="0" smtClean="0"/>
              <a:t>Investments</a:t>
            </a:r>
          </a:p>
          <a:p>
            <a:r>
              <a:rPr lang="en-IN" dirty="0" smtClean="0"/>
              <a:t>Taxation-Service Tax-Tax on savings in addition to IT-Reliefs &amp; Rebates-TEE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REGULATOR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Interaction with PFRDA,SEBI, </a:t>
            </a:r>
            <a:r>
              <a:rPr lang="en-IN" dirty="0" err="1" smtClean="0"/>
              <a:t>RBI,Government</a:t>
            </a:r>
            <a:endParaRPr lang="en-IN" dirty="0" smtClean="0"/>
          </a:p>
          <a:p>
            <a:r>
              <a:rPr lang="en-IN" dirty="0" smtClean="0"/>
              <a:t>Clear Long term Regulations-guidelines</a:t>
            </a:r>
          </a:p>
          <a:p>
            <a:r>
              <a:rPr lang="en-IN" dirty="0" smtClean="0"/>
              <a:t>Consultation with Institute of Actuaries, Chartered </a:t>
            </a:r>
            <a:r>
              <a:rPr lang="en-IN" dirty="0" err="1" smtClean="0"/>
              <a:t>Accountants,Company</a:t>
            </a:r>
            <a:r>
              <a:rPr lang="en-IN" dirty="0" smtClean="0"/>
              <a:t> secretaries</a:t>
            </a:r>
          </a:p>
          <a:p>
            <a:r>
              <a:rPr lang="en-IN" dirty="0" smtClean="0"/>
              <a:t>Marketing Officials</a:t>
            </a:r>
          </a:p>
          <a:p>
            <a:r>
              <a:rPr lang="en-IN" dirty="0" smtClean="0"/>
              <a:t>Policyholders  </a:t>
            </a:r>
            <a:r>
              <a:rPr lang="en-IN" dirty="0" err="1" smtClean="0"/>
              <a:t>Associtions</a:t>
            </a:r>
            <a:r>
              <a:rPr lang="en-IN" dirty="0" smtClean="0"/>
              <a:t> -NGOs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CILA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THREE PRISMS</a:t>
            </a:r>
          </a:p>
          <a:p>
            <a:r>
              <a:rPr lang="en-IN" dirty="0" smtClean="0"/>
              <a:t>ACTUARY –Technical Professional Perspective</a:t>
            </a:r>
          </a:p>
          <a:p>
            <a:r>
              <a:rPr lang="en-IN" dirty="0" smtClean="0"/>
              <a:t>Chief Executive-OVERALL Perspective</a:t>
            </a:r>
          </a:p>
          <a:p>
            <a:r>
              <a:rPr lang="en-IN" dirty="0" smtClean="0"/>
              <a:t>Regulator- Customer INDUSTRY  Perspective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REGULATOR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Regulations –Ensure stability</a:t>
            </a:r>
          </a:p>
          <a:p>
            <a:r>
              <a:rPr lang="en-IN" dirty="0" smtClean="0"/>
              <a:t>Positive Catalyst in Growth and increased Penetration</a:t>
            </a:r>
          </a:p>
          <a:p>
            <a:r>
              <a:rPr lang="en-IN" dirty="0" smtClean="0"/>
              <a:t>IAIS Core Principles</a:t>
            </a:r>
          </a:p>
          <a:p>
            <a:r>
              <a:rPr lang="en-IN" dirty="0" smtClean="0"/>
              <a:t>Corporate Governance</a:t>
            </a:r>
          </a:p>
          <a:p>
            <a:r>
              <a:rPr lang="en-IN" dirty="0" smtClean="0"/>
              <a:t>Global Best Practices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Challenges &amp; Opportunities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Information Age</a:t>
            </a:r>
          </a:p>
          <a:p>
            <a:r>
              <a:rPr lang="en-IN" dirty="0" smtClean="0"/>
              <a:t>Social Media</a:t>
            </a:r>
          </a:p>
          <a:p>
            <a:r>
              <a:rPr lang="en-IN" dirty="0" smtClean="0"/>
              <a:t>Changing profile of Work and Careers</a:t>
            </a:r>
          </a:p>
          <a:p>
            <a:r>
              <a:rPr lang="en-IN" dirty="0" smtClean="0"/>
              <a:t>Product Design</a:t>
            </a:r>
          </a:p>
          <a:p>
            <a:r>
              <a:rPr lang="en-IN" dirty="0" smtClean="0"/>
              <a:t>Living Benefits</a:t>
            </a:r>
          </a:p>
          <a:p>
            <a:r>
              <a:rPr lang="en-IN" dirty="0" smtClean="0"/>
              <a:t>Health Insurance</a:t>
            </a:r>
          </a:p>
          <a:p>
            <a:r>
              <a:rPr lang="en-IN" dirty="0" smtClean="0"/>
              <a:t>Pensions</a:t>
            </a:r>
          </a:p>
          <a:p>
            <a:r>
              <a:rPr lang="en-IN" dirty="0" smtClean="0"/>
              <a:t>Data for efficient Risk management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Challenges &amp; Opportunities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Risk Management</a:t>
            </a:r>
          </a:p>
          <a:p>
            <a:r>
              <a:rPr lang="en-IN" dirty="0" smtClean="0"/>
              <a:t>Derivatives-Options and Guarantees</a:t>
            </a:r>
          </a:p>
          <a:p>
            <a:r>
              <a:rPr lang="en-IN" dirty="0" smtClean="0"/>
              <a:t>Analytics-Big Data-Social Media</a:t>
            </a:r>
          </a:p>
          <a:p>
            <a:r>
              <a:rPr lang="en-IN" dirty="0" smtClean="0"/>
              <a:t>Modelling</a:t>
            </a:r>
          </a:p>
          <a:p>
            <a:r>
              <a:rPr lang="en-IN" dirty="0" smtClean="0"/>
              <a:t>Investment Pensions</a:t>
            </a:r>
          </a:p>
          <a:p>
            <a:r>
              <a:rPr lang="en-IN" dirty="0" smtClean="0"/>
              <a:t>Reinvention of Annuities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Challenges &amp; Opportunities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Non Traditional</a:t>
            </a:r>
          </a:p>
          <a:p>
            <a:r>
              <a:rPr lang="en-IN" dirty="0" smtClean="0"/>
              <a:t>Risk Based Capital </a:t>
            </a:r>
          </a:p>
          <a:p>
            <a:r>
              <a:rPr lang="en-IN" dirty="0" smtClean="0"/>
              <a:t>Enterprise Risk Management</a:t>
            </a:r>
          </a:p>
          <a:p>
            <a:r>
              <a:rPr lang="en-IN" dirty="0" smtClean="0"/>
              <a:t>Call Centres-Mobile Apps</a:t>
            </a:r>
          </a:p>
          <a:p>
            <a:r>
              <a:rPr lang="en-IN" dirty="0" smtClean="0"/>
              <a:t>Business Processing Units</a:t>
            </a:r>
          </a:p>
          <a:p>
            <a:r>
              <a:rPr lang="en-IN" dirty="0" smtClean="0"/>
              <a:t>Investment Managers</a:t>
            </a:r>
          </a:p>
          <a:p>
            <a:r>
              <a:rPr lang="en-IN" dirty="0" smtClean="0"/>
              <a:t>Financial Services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Challenges &amp; Opportunities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Modelling</a:t>
            </a:r>
          </a:p>
          <a:p>
            <a:r>
              <a:rPr lang="en-IN" dirty="0" smtClean="0"/>
              <a:t>Econometric Models</a:t>
            </a:r>
          </a:p>
          <a:p>
            <a:r>
              <a:rPr lang="en-IN" dirty="0" smtClean="0"/>
              <a:t>Projections</a:t>
            </a:r>
          </a:p>
          <a:p>
            <a:r>
              <a:rPr lang="en-IN" dirty="0" smtClean="0"/>
              <a:t>Software</a:t>
            </a:r>
          </a:p>
          <a:p>
            <a:r>
              <a:rPr lang="en-IN" dirty="0" smtClean="0"/>
              <a:t>Research</a:t>
            </a:r>
          </a:p>
          <a:p>
            <a:r>
              <a:rPr lang="en-IN" dirty="0" smtClean="0"/>
              <a:t>Probability  applications</a:t>
            </a:r>
          </a:p>
          <a:p>
            <a:r>
              <a:rPr lang="en-IN" dirty="0" smtClean="0"/>
              <a:t>Medico Actuarial Investigations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THANK  YOU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Demography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Changing Demographics</a:t>
            </a:r>
          </a:p>
          <a:p>
            <a:r>
              <a:rPr lang="en-IN" dirty="0" smtClean="0"/>
              <a:t> Demography deals with the study of both the Quantitative and Qualitative aspects of the human population. Quantitative aspects include </a:t>
            </a:r>
            <a:r>
              <a:rPr lang="en-IN" dirty="0" err="1" smtClean="0"/>
              <a:t>composition,density,distribution,growth,size</a:t>
            </a:r>
            <a:r>
              <a:rPr lang="en-IN" dirty="0" smtClean="0"/>
              <a:t> and structure of the </a:t>
            </a:r>
            <a:r>
              <a:rPr lang="en-IN" dirty="0" err="1" smtClean="0"/>
              <a:t>population.Qualitative</a:t>
            </a:r>
            <a:r>
              <a:rPr lang="en-IN" dirty="0" smtClean="0"/>
              <a:t> aspects are the sociological factors such as </a:t>
            </a:r>
            <a:r>
              <a:rPr lang="en-IN" dirty="0" err="1" smtClean="0"/>
              <a:t>education,qualityof</a:t>
            </a:r>
            <a:r>
              <a:rPr lang="en-IN" dirty="0" smtClean="0"/>
              <a:t> life, ,development, diet and nutrition, social </a:t>
            </a:r>
            <a:r>
              <a:rPr lang="en-IN" dirty="0" err="1" smtClean="0"/>
              <a:t>class,wealth,well</a:t>
            </a:r>
            <a:r>
              <a:rPr lang="en-IN" dirty="0" smtClean="0"/>
              <a:t> being ,health.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Population Pyramid of India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828800"/>
            <a:ext cx="4038600" cy="3482975"/>
          </a:xfrm>
          <a:prstGeom prst="rect">
            <a:avLst/>
          </a:prstGeom>
          <a:noFill/>
          <a:ln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1828800"/>
            <a:ext cx="4038600" cy="3482975"/>
          </a:xfrm>
          <a:prstGeom prst="rect">
            <a:avLst/>
          </a:prstGeom>
          <a:noFill/>
          <a:ln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03350" y="1989138"/>
            <a:ext cx="3455988" cy="3667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     </a:t>
            </a:r>
            <a:r>
              <a:rPr lang="en-US">
                <a:solidFill>
                  <a:schemeClr val="bg1"/>
                </a:solidFill>
                <a:cs typeface="Arial" charset="0"/>
              </a:rPr>
              <a:t>Population Pyramid: 2001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787900" y="1989138"/>
            <a:ext cx="3898900" cy="3667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cs typeface="Arial" charset="0"/>
              </a:rPr>
              <a:t>Projected Population Pyramid: 2026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Impact on Population</a:t>
            </a:r>
            <a:br>
              <a:rPr lang="en-US"/>
            </a:br>
            <a:r>
              <a:rPr lang="en-US"/>
              <a:t>Projections 2001-2026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1.2%increase per year</a:t>
            </a:r>
          </a:p>
          <a:p>
            <a:r>
              <a:rPr lang="en-US"/>
              <a:t>Decline in Crude Birth Rate 23-16</a:t>
            </a:r>
          </a:p>
          <a:p>
            <a:r>
              <a:rPr lang="en-US"/>
              <a:t>Decline in Crude Death Rate 7.5-7.2</a:t>
            </a:r>
          </a:p>
          <a:p>
            <a:r>
              <a:rPr lang="en-US"/>
              <a:t>Effect - decrease in population&lt;16</a:t>
            </a:r>
          </a:p>
          <a:p>
            <a:r>
              <a:rPr lang="en-US"/>
              <a:t>Effect - increase in population 16-60</a:t>
            </a:r>
          </a:p>
          <a:p>
            <a:r>
              <a:rPr lang="en-US"/>
              <a:t>Effect - increase in population&gt;60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459 million between 13-35</a:t>
            </a:r>
          </a:p>
          <a:p>
            <a:r>
              <a:rPr lang="en-US"/>
              <a:t>333 million literate young indians</a:t>
            </a:r>
          </a:p>
          <a:p>
            <a:r>
              <a:rPr lang="en-US"/>
              <a:t>62% of literate youth live in villages</a:t>
            </a:r>
          </a:p>
          <a:p>
            <a:r>
              <a:rPr lang="en-US"/>
              <a:t>66% of population&lt;35</a:t>
            </a:r>
          </a:p>
          <a:p>
            <a:r>
              <a:rPr lang="en-US"/>
              <a:t>Average Indian in 2020-29 years old</a:t>
            </a:r>
          </a:p>
          <a:p>
            <a:r>
              <a:rPr lang="en-US"/>
              <a:t>Average USA&amp;CHINAin 2020-37 years old</a:t>
            </a:r>
          </a:p>
          <a:p>
            <a:r>
              <a:rPr lang="en-US"/>
              <a:t>Average W Europe in 2020-45 years old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Qualitative Changes</a:t>
            </a:r>
          </a:p>
          <a:p>
            <a:r>
              <a:rPr lang="en-IN" dirty="0" smtClean="0"/>
              <a:t>Information Age</a:t>
            </a:r>
          </a:p>
          <a:p>
            <a:r>
              <a:rPr lang="en-IN" dirty="0" smtClean="0"/>
              <a:t>Instant Service</a:t>
            </a:r>
          </a:p>
          <a:p>
            <a:r>
              <a:rPr lang="en-IN" dirty="0" smtClean="0"/>
              <a:t>Digital Revolution-Smart Phones</a:t>
            </a:r>
          </a:p>
          <a:p>
            <a:r>
              <a:rPr lang="en-IN" dirty="0" smtClean="0"/>
              <a:t>Technological Improvements</a:t>
            </a:r>
          </a:p>
          <a:p>
            <a:r>
              <a:rPr lang="en-IN" dirty="0" smtClean="0"/>
              <a:t>Social Media</a:t>
            </a:r>
          </a:p>
          <a:p>
            <a:r>
              <a:rPr lang="en-IN" dirty="0" smtClean="0"/>
              <a:t>Environment</a:t>
            </a:r>
          </a:p>
          <a:p>
            <a:r>
              <a:rPr lang="en-IN" dirty="0" smtClean="0"/>
              <a:t>Political</a:t>
            </a:r>
          </a:p>
          <a:p>
            <a:r>
              <a:rPr lang="en-IN" dirty="0" smtClean="0"/>
              <a:t>Economy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ACTUARY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Protection</a:t>
            </a:r>
          </a:p>
          <a:p>
            <a:r>
              <a:rPr lang="en-IN" dirty="0" smtClean="0"/>
              <a:t>Savings- Endowment-ULIPs</a:t>
            </a:r>
          </a:p>
          <a:p>
            <a:r>
              <a:rPr lang="en-IN" dirty="0" smtClean="0"/>
              <a:t>Living Benefits-Money Back</a:t>
            </a:r>
          </a:p>
          <a:p>
            <a:r>
              <a:rPr lang="en-IN" dirty="0" smtClean="0"/>
              <a:t>Wellness Benefits-Health Insurance</a:t>
            </a:r>
          </a:p>
          <a:p>
            <a:r>
              <a:rPr lang="en-IN" dirty="0" smtClean="0"/>
              <a:t>Retirement benefits-Pensions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ACTUARY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New Products-Regulatory Restraints</a:t>
            </a:r>
          </a:p>
          <a:p>
            <a:r>
              <a:rPr lang="en-IN" dirty="0" smtClean="0"/>
              <a:t>Options and Guarantees</a:t>
            </a:r>
          </a:p>
          <a:p>
            <a:r>
              <a:rPr lang="en-IN" dirty="0" smtClean="0"/>
              <a:t>Risk based Capital-Solvency II</a:t>
            </a:r>
          </a:p>
          <a:p>
            <a:r>
              <a:rPr lang="en-IN" dirty="0" smtClean="0"/>
              <a:t>ERM-Enterprise Risk Management-Economic Capital</a:t>
            </a:r>
          </a:p>
          <a:p>
            <a:r>
              <a:rPr lang="en-IN" dirty="0" smtClean="0"/>
              <a:t>With Profit Committee-Policyholders Bonus</a:t>
            </a:r>
          </a:p>
          <a:p>
            <a:r>
              <a:rPr lang="en-IN" dirty="0" smtClean="0"/>
              <a:t>Shareholder Value-Embedded Value-Appraisal Value-MCEV-New </a:t>
            </a:r>
            <a:r>
              <a:rPr lang="en-IN" smtClean="0"/>
              <a:t>Business margin-Guidelines</a:t>
            </a:r>
            <a:endParaRPr lang="en-IN" dirty="0" smtClean="0"/>
          </a:p>
          <a:p>
            <a:r>
              <a:rPr lang="en-IN" dirty="0" smtClean="0"/>
              <a:t>IRR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527</Words>
  <Application>Microsoft Office PowerPoint</Application>
  <PresentationFormat>On-screen Show (4:3)</PresentationFormat>
  <Paragraphs>171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Challenges and Opportunities IN LIFE Insurance Industry </vt:lpstr>
      <vt:lpstr>CILA</vt:lpstr>
      <vt:lpstr>Demography</vt:lpstr>
      <vt:lpstr>Slide 4</vt:lpstr>
      <vt:lpstr>Impact on Population Projections 2001-2026</vt:lpstr>
      <vt:lpstr>DEMOGRAPHICS</vt:lpstr>
      <vt:lpstr>DEMOGRAPHICS</vt:lpstr>
      <vt:lpstr>ACTUARY</vt:lpstr>
      <vt:lpstr>ACTUARY</vt:lpstr>
      <vt:lpstr>ACTUARY</vt:lpstr>
      <vt:lpstr>ACTUARY</vt:lpstr>
      <vt:lpstr>Chief Executive</vt:lpstr>
      <vt:lpstr>Chief Executive</vt:lpstr>
      <vt:lpstr>Chief  Executive</vt:lpstr>
      <vt:lpstr>Chief Executive</vt:lpstr>
      <vt:lpstr>Chief  Executive</vt:lpstr>
      <vt:lpstr>REGULATOR </vt:lpstr>
      <vt:lpstr>REGULATOR </vt:lpstr>
      <vt:lpstr>REGULATOR</vt:lpstr>
      <vt:lpstr>REGULATOR</vt:lpstr>
      <vt:lpstr>Challenges &amp; Opportunities</vt:lpstr>
      <vt:lpstr>Challenges &amp; Opportunities</vt:lpstr>
      <vt:lpstr>Challenges &amp; Opportunities</vt:lpstr>
      <vt:lpstr>Challenges &amp; Opportunities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and Opportunities IN  Insurance and Risk Management</dc:title>
  <dc:creator>nm govardhan</dc:creator>
  <cp:lastModifiedBy>nm govardhan</cp:lastModifiedBy>
  <cp:revision>40</cp:revision>
  <dcterms:created xsi:type="dcterms:W3CDTF">2015-08-05T14:16:43Z</dcterms:created>
  <dcterms:modified xsi:type="dcterms:W3CDTF">2015-11-21T05:42:31Z</dcterms:modified>
</cp:coreProperties>
</file>