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60" r:id="rId3"/>
    <p:sldId id="278" r:id="rId4"/>
    <p:sldId id="280" r:id="rId5"/>
    <p:sldId id="279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58" r:id="rId17"/>
    <p:sldId id="261" r:id="rId18"/>
    <p:sldId id="262" r:id="rId19"/>
    <p:sldId id="263" r:id="rId20"/>
    <p:sldId id="264" r:id="rId21"/>
    <p:sldId id="265" r:id="rId22"/>
    <p:sldId id="26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1" autoAdjust="0"/>
  </p:normalViewPr>
  <p:slideViewPr>
    <p:cSldViewPr>
      <p:cViewPr varScale="1">
        <p:scale>
          <a:sx n="84" d="100"/>
          <a:sy n="84" d="100"/>
        </p:scale>
        <p:origin x="11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A8470C-EE90-4B8F-A545-ADA7D24BBF3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223D8881-40C7-4EE7-969C-6825E8CD1FAF}">
      <dgm:prSet phldrT="[Text]" custT="1"/>
      <dgm:spPr/>
      <dgm:t>
        <a:bodyPr/>
        <a:lstStyle/>
        <a:p>
          <a:r>
            <a:rPr lang="en-GB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Interest of the Client</a:t>
          </a:r>
          <a:endParaRPr lang="en-GB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597B3E3-0298-4F5F-8B4E-8FA76E04FF07}" type="parTrans" cxnId="{85D138DC-046A-4EC4-8D54-84B4C613178D}">
      <dgm:prSet/>
      <dgm:spPr/>
      <dgm:t>
        <a:bodyPr/>
        <a:lstStyle/>
        <a:p>
          <a:endParaRPr lang="en-GB"/>
        </a:p>
      </dgm:t>
    </dgm:pt>
    <dgm:pt modelId="{11EBBB74-11CA-4749-8995-6DFEDACC62FC}" type="sibTrans" cxnId="{85D138DC-046A-4EC4-8D54-84B4C613178D}">
      <dgm:prSet/>
      <dgm:spPr/>
      <dgm:t>
        <a:bodyPr/>
        <a:lstStyle/>
        <a:p>
          <a:endParaRPr lang="en-GB"/>
        </a:p>
      </dgm:t>
    </dgm:pt>
    <dgm:pt modelId="{1C7F7457-F1EB-4AE5-9C82-A9EAF6E38B24}">
      <dgm:prSet phldrT="[Text]" custT="1"/>
      <dgm:spPr/>
      <dgm:t>
        <a:bodyPr/>
        <a:lstStyle/>
        <a:p>
          <a:r>
            <a:rPr lang="en-GB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Consider, Disclose conflict of interest</a:t>
          </a:r>
          <a:endParaRPr lang="en-GB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CEE67DEB-5321-48F7-8752-ECB94D13D7DB}" type="parTrans" cxnId="{36C48547-6A36-4040-ADF6-0D2BAFA97994}">
      <dgm:prSet/>
      <dgm:spPr/>
      <dgm:t>
        <a:bodyPr/>
        <a:lstStyle/>
        <a:p>
          <a:endParaRPr lang="en-GB"/>
        </a:p>
      </dgm:t>
    </dgm:pt>
    <dgm:pt modelId="{955DFFDD-BD3E-4843-AF15-E7B96BCE6C76}" type="sibTrans" cxnId="{36C48547-6A36-4040-ADF6-0D2BAFA97994}">
      <dgm:prSet/>
      <dgm:spPr/>
      <dgm:t>
        <a:bodyPr/>
        <a:lstStyle/>
        <a:p>
          <a:endParaRPr lang="en-GB"/>
        </a:p>
      </dgm:t>
    </dgm:pt>
    <dgm:pt modelId="{37CF803A-90E7-4E5E-8D8B-429C97421337}">
      <dgm:prSet phldrT="[Text]" custT="1"/>
      <dgm:spPr/>
      <dgm:t>
        <a:bodyPr/>
        <a:lstStyle/>
        <a:p>
          <a:r>
            <a:rPr lang="en-GB" sz="2400" dirty="0" smtClean="0">
              <a:solidFill>
                <a:schemeClr val="tx1">
                  <a:lumMod val="65000"/>
                  <a:lumOff val="35000"/>
                </a:schemeClr>
              </a:solidFill>
            </a:rPr>
            <a:t>Protect Confidential Information</a:t>
          </a:r>
          <a:endParaRPr lang="en-GB" sz="24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05B017EA-A9F8-4DE0-8032-8F309E298677}" type="parTrans" cxnId="{48D15349-88CC-407A-A593-E2FE75985E6C}">
      <dgm:prSet/>
      <dgm:spPr/>
      <dgm:t>
        <a:bodyPr/>
        <a:lstStyle/>
        <a:p>
          <a:endParaRPr lang="en-GB"/>
        </a:p>
      </dgm:t>
    </dgm:pt>
    <dgm:pt modelId="{1FA7B5AB-691F-4CF8-A2A0-6CF25B218EC2}" type="sibTrans" cxnId="{48D15349-88CC-407A-A593-E2FE75985E6C}">
      <dgm:prSet/>
      <dgm:spPr/>
      <dgm:t>
        <a:bodyPr/>
        <a:lstStyle/>
        <a:p>
          <a:endParaRPr lang="en-GB"/>
        </a:p>
      </dgm:t>
    </dgm:pt>
    <dgm:pt modelId="{574114C1-4236-410E-84CA-FE6D42D8BB61}" type="pres">
      <dgm:prSet presAssocID="{80A8470C-EE90-4B8F-A545-ADA7D24BBF38}" presName="compositeShape" presStyleCnt="0">
        <dgm:presLayoutVars>
          <dgm:dir/>
          <dgm:resizeHandles/>
        </dgm:presLayoutVars>
      </dgm:prSet>
      <dgm:spPr/>
    </dgm:pt>
    <dgm:pt modelId="{323A4445-C935-4961-B7CB-6EC9DEE3D689}" type="pres">
      <dgm:prSet presAssocID="{80A8470C-EE90-4B8F-A545-ADA7D24BBF38}" presName="pyramid" presStyleLbl="node1" presStyleIdx="0" presStyleCnt="1" custScaleY="90323" custLinFactNeighborX="3624" custLinFactNeighborY="-6734"/>
      <dgm:spPr>
        <a:solidFill>
          <a:schemeClr val="accent1">
            <a:lumMod val="75000"/>
          </a:schemeClr>
        </a:solidFill>
        <a:ln>
          <a:solidFill>
            <a:schemeClr val="accent5">
              <a:lumMod val="75000"/>
            </a:schemeClr>
          </a:solidFill>
        </a:ln>
      </dgm:spPr>
    </dgm:pt>
    <dgm:pt modelId="{689A4618-E199-4213-B363-45A907AD2B92}" type="pres">
      <dgm:prSet presAssocID="{80A8470C-EE90-4B8F-A545-ADA7D24BBF38}" presName="theList" presStyleCnt="0"/>
      <dgm:spPr/>
    </dgm:pt>
    <dgm:pt modelId="{55F7352F-EA3D-477F-A1D8-60885C94F37B}" type="pres">
      <dgm:prSet presAssocID="{223D8881-40C7-4EE7-969C-6825E8CD1FA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A9DB8D-B1CF-4A4C-8BE5-9A0B1FA3A2CE}" type="pres">
      <dgm:prSet presAssocID="{223D8881-40C7-4EE7-969C-6825E8CD1FAF}" presName="aSpace" presStyleCnt="0"/>
      <dgm:spPr/>
    </dgm:pt>
    <dgm:pt modelId="{185CFEFF-FC06-45A7-A886-DF4BD3E662AF}" type="pres">
      <dgm:prSet presAssocID="{1C7F7457-F1EB-4AE5-9C82-A9EAF6E38B2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C5102F-087C-49F2-8A5A-A23775E42ADE}" type="pres">
      <dgm:prSet presAssocID="{1C7F7457-F1EB-4AE5-9C82-A9EAF6E38B24}" presName="aSpace" presStyleCnt="0"/>
      <dgm:spPr/>
    </dgm:pt>
    <dgm:pt modelId="{3316E8D1-19DA-42C9-916E-36C51FE0F52F}" type="pres">
      <dgm:prSet presAssocID="{37CF803A-90E7-4E5E-8D8B-429C97421337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8650CD-7255-472E-9DF3-930E5C078CEC}" type="pres">
      <dgm:prSet presAssocID="{37CF803A-90E7-4E5E-8D8B-429C97421337}" presName="aSpace" presStyleCnt="0"/>
      <dgm:spPr/>
    </dgm:pt>
  </dgm:ptLst>
  <dgm:cxnLst>
    <dgm:cxn modelId="{48D15349-88CC-407A-A593-E2FE75985E6C}" srcId="{80A8470C-EE90-4B8F-A545-ADA7D24BBF38}" destId="{37CF803A-90E7-4E5E-8D8B-429C97421337}" srcOrd="2" destOrd="0" parTransId="{05B017EA-A9F8-4DE0-8032-8F309E298677}" sibTransId="{1FA7B5AB-691F-4CF8-A2A0-6CF25B218EC2}"/>
    <dgm:cxn modelId="{5532872F-0521-436C-B1FD-357A16C866BF}" type="presOf" srcId="{37CF803A-90E7-4E5E-8D8B-429C97421337}" destId="{3316E8D1-19DA-42C9-916E-36C51FE0F52F}" srcOrd="0" destOrd="0" presId="urn:microsoft.com/office/officeart/2005/8/layout/pyramid2"/>
    <dgm:cxn modelId="{B6808CA7-894A-449E-AC79-554FC777EADB}" type="presOf" srcId="{1C7F7457-F1EB-4AE5-9C82-A9EAF6E38B24}" destId="{185CFEFF-FC06-45A7-A886-DF4BD3E662AF}" srcOrd="0" destOrd="0" presId="urn:microsoft.com/office/officeart/2005/8/layout/pyramid2"/>
    <dgm:cxn modelId="{36C48547-6A36-4040-ADF6-0D2BAFA97994}" srcId="{80A8470C-EE90-4B8F-A545-ADA7D24BBF38}" destId="{1C7F7457-F1EB-4AE5-9C82-A9EAF6E38B24}" srcOrd="1" destOrd="0" parTransId="{CEE67DEB-5321-48F7-8752-ECB94D13D7DB}" sibTransId="{955DFFDD-BD3E-4843-AF15-E7B96BCE6C76}"/>
    <dgm:cxn modelId="{85D138DC-046A-4EC4-8D54-84B4C613178D}" srcId="{80A8470C-EE90-4B8F-A545-ADA7D24BBF38}" destId="{223D8881-40C7-4EE7-969C-6825E8CD1FAF}" srcOrd="0" destOrd="0" parTransId="{0597B3E3-0298-4F5F-8B4E-8FA76E04FF07}" sibTransId="{11EBBB74-11CA-4749-8995-6DFEDACC62FC}"/>
    <dgm:cxn modelId="{5B2FCD90-6B20-416E-9EC0-837BF68673E8}" type="presOf" srcId="{223D8881-40C7-4EE7-969C-6825E8CD1FAF}" destId="{55F7352F-EA3D-477F-A1D8-60885C94F37B}" srcOrd="0" destOrd="0" presId="urn:microsoft.com/office/officeart/2005/8/layout/pyramid2"/>
    <dgm:cxn modelId="{064F6FE3-5719-4A6B-9A3D-EAA3806A532D}" type="presOf" srcId="{80A8470C-EE90-4B8F-A545-ADA7D24BBF38}" destId="{574114C1-4236-410E-84CA-FE6D42D8BB61}" srcOrd="0" destOrd="0" presId="urn:microsoft.com/office/officeart/2005/8/layout/pyramid2"/>
    <dgm:cxn modelId="{C735E4D1-14E7-40FA-B957-64DD15EF92BA}" type="presParOf" srcId="{574114C1-4236-410E-84CA-FE6D42D8BB61}" destId="{323A4445-C935-4961-B7CB-6EC9DEE3D689}" srcOrd="0" destOrd="0" presId="urn:microsoft.com/office/officeart/2005/8/layout/pyramid2"/>
    <dgm:cxn modelId="{AC0A6339-9145-468A-A64A-6CEF20C9179E}" type="presParOf" srcId="{574114C1-4236-410E-84CA-FE6D42D8BB61}" destId="{689A4618-E199-4213-B363-45A907AD2B92}" srcOrd="1" destOrd="0" presId="urn:microsoft.com/office/officeart/2005/8/layout/pyramid2"/>
    <dgm:cxn modelId="{D38286BE-D02D-4D69-941B-BD0BB29D3453}" type="presParOf" srcId="{689A4618-E199-4213-B363-45A907AD2B92}" destId="{55F7352F-EA3D-477F-A1D8-60885C94F37B}" srcOrd="0" destOrd="0" presId="urn:microsoft.com/office/officeart/2005/8/layout/pyramid2"/>
    <dgm:cxn modelId="{C09AD4CF-EF2A-4778-837C-598D1E1F8A77}" type="presParOf" srcId="{689A4618-E199-4213-B363-45A907AD2B92}" destId="{87A9DB8D-B1CF-4A4C-8BE5-9A0B1FA3A2CE}" srcOrd="1" destOrd="0" presId="urn:microsoft.com/office/officeart/2005/8/layout/pyramid2"/>
    <dgm:cxn modelId="{67D05075-67B4-48BC-894C-9C47556EF4A6}" type="presParOf" srcId="{689A4618-E199-4213-B363-45A907AD2B92}" destId="{185CFEFF-FC06-45A7-A886-DF4BD3E662AF}" srcOrd="2" destOrd="0" presId="urn:microsoft.com/office/officeart/2005/8/layout/pyramid2"/>
    <dgm:cxn modelId="{1DDE498B-64D2-4DC2-A265-57B54DA138B7}" type="presParOf" srcId="{689A4618-E199-4213-B363-45A907AD2B92}" destId="{D4C5102F-087C-49F2-8A5A-A23775E42ADE}" srcOrd="3" destOrd="0" presId="urn:microsoft.com/office/officeart/2005/8/layout/pyramid2"/>
    <dgm:cxn modelId="{52FAC171-AAED-4BB5-9F43-789B26220DE1}" type="presParOf" srcId="{689A4618-E199-4213-B363-45A907AD2B92}" destId="{3316E8D1-19DA-42C9-916E-36C51FE0F52F}" srcOrd="4" destOrd="0" presId="urn:microsoft.com/office/officeart/2005/8/layout/pyramid2"/>
    <dgm:cxn modelId="{CCD0622C-31B7-49BF-93E9-4EB9D266D6B6}" type="presParOf" srcId="{689A4618-E199-4213-B363-45A907AD2B92}" destId="{008650CD-7255-472E-9DF3-930E5C078CEC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A4445-C935-4961-B7CB-6EC9DEE3D689}">
      <dsp:nvSpPr>
        <dsp:cNvPr id="0" name=""/>
        <dsp:cNvSpPr/>
      </dsp:nvSpPr>
      <dsp:spPr>
        <a:xfrm>
          <a:off x="1569482" y="0"/>
          <a:ext cx="4724399" cy="4267219"/>
        </a:xfrm>
        <a:prstGeom prst="triangle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F7352F-EA3D-477F-A1D8-60885C94F37B}">
      <dsp:nvSpPr>
        <dsp:cNvPr id="0" name=""/>
        <dsp:cNvSpPr/>
      </dsp:nvSpPr>
      <dsp:spPr>
        <a:xfrm>
          <a:off x="3760469" y="474977"/>
          <a:ext cx="3070860" cy="11183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Interest of the Client</a:t>
          </a:r>
          <a:endParaRPr lang="en-GB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815063" y="529571"/>
        <a:ext cx="2961672" cy="1009166"/>
      </dsp:txXfrm>
    </dsp:sp>
    <dsp:sp modelId="{185CFEFF-FC06-45A7-A886-DF4BD3E662AF}">
      <dsp:nvSpPr>
        <dsp:cNvPr id="0" name=""/>
        <dsp:cNvSpPr/>
      </dsp:nvSpPr>
      <dsp:spPr>
        <a:xfrm>
          <a:off x="3760469" y="1733125"/>
          <a:ext cx="3070860" cy="11183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Consider, Disclose conflict of interest</a:t>
          </a:r>
          <a:endParaRPr lang="en-GB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815063" y="1787719"/>
        <a:ext cx="2961672" cy="1009166"/>
      </dsp:txXfrm>
    </dsp:sp>
    <dsp:sp modelId="{3316E8D1-19DA-42C9-916E-36C51FE0F52F}">
      <dsp:nvSpPr>
        <dsp:cNvPr id="0" name=""/>
        <dsp:cNvSpPr/>
      </dsp:nvSpPr>
      <dsp:spPr>
        <a:xfrm>
          <a:off x="3760469" y="2991274"/>
          <a:ext cx="3070860" cy="111835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Protect Confidential Information</a:t>
          </a:r>
          <a:endParaRPr lang="en-GB" sz="24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815063" y="3045868"/>
        <a:ext cx="2961672" cy="10091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32B5A-112C-4AE6-875C-0ED6994DC26A}" type="datetimeFigureOut">
              <a:rPr lang="en-US" smtClean="0"/>
              <a:pPr/>
              <a:t>6/9/2015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3E7AC-6455-4A0F-B654-220C7D7B7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544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74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7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07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27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48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72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62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33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3E7AC-6455-4A0F-B654-220C7D7B7B8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2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9DE1F-5E27-4B45-9D15-005F28CE43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1966-726A-4E9E-9E02-D49DCD2200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6E245-2043-4183-82FC-0A7BD6A0EB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www.actuariesindia.org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73AEE-D506-4373-89E6-5210E2A754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grpSp>
        <p:nvGrpSpPr>
          <p:cNvPr id="8" name="Group 10"/>
          <p:cNvGrpSpPr/>
          <p:nvPr userDrawn="1"/>
        </p:nvGrpSpPr>
        <p:grpSpPr>
          <a:xfrm>
            <a:off x="269528" y="228600"/>
            <a:ext cx="8874472" cy="1284827"/>
            <a:chOff x="269528" y="5496973"/>
            <a:chExt cx="8874472" cy="1284827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0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Bahamas" pitchFamily="34" charset="0"/>
                  <a:cs typeface="Times New Roman" pitchFamily="18" charset="0"/>
                </a:rPr>
                <a:t>Institute of Actuaries of India</a:t>
              </a: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0" y="27432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Title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37338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dirty="0" smtClean="0">
                <a:latin typeface="Garamond" pitchFamily="18" charset="0"/>
                <a:ea typeface="Verdana" pitchFamily="34" charset="0"/>
                <a:cs typeface="Verdana" pitchFamily="34" charset="0"/>
              </a:rPr>
              <a:t>By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FD5A-4369-451A-AE4B-9EB0FD82F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9C963-6CA3-4910-ACAB-89103C5891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28 July,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rgbClr val="C00000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2">
                    <a:lumMod val="75000"/>
                  </a:schemeClr>
                </a:solidFill>
                <a:latin typeface="Garamond" pitchFamily="18" charset="0"/>
              </a:defRPr>
            </a:lvl1pPr>
          </a:lstStyle>
          <a:p>
            <a:fld id="{1A13C416-6B76-4DFF-BC13-59A396451C7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Line 15"/>
          <p:cNvSpPr>
            <a:spLocks noChangeShapeType="1"/>
          </p:cNvSpPr>
          <p:nvPr userDrawn="1"/>
        </p:nvSpPr>
        <p:spPr bwMode="auto">
          <a:xfrm>
            <a:off x="119063" y="1143000"/>
            <a:ext cx="8845550" cy="0"/>
          </a:xfrm>
          <a:prstGeom prst="line">
            <a:avLst/>
          </a:prstGeom>
          <a:ln w="38100">
            <a:solidFill>
              <a:srgbClr val="C00000"/>
            </a:solidFill>
            <a:headEnd/>
            <a:tailEnd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 userDrawn="1"/>
        </p:nvGraphicFramePr>
        <p:xfrm>
          <a:off x="7959296" y="279377"/>
          <a:ext cx="956104" cy="69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r:id="rId14" imgW="3961905" imgH="3415873" progId="">
                  <p:embed/>
                </p:oleObj>
              </mc:Choice>
              <mc:Fallback>
                <p:oleObj r:id="rId14" imgW="3961905" imgH="3415873" progId="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296" y="279377"/>
                        <a:ext cx="956104" cy="695348"/>
                      </a:xfrm>
                      <a:prstGeom prst="rect">
                        <a:avLst/>
                      </a:prstGeom>
                      <a:solidFill>
                        <a:srgbClr val="C0C0C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28 July, 2011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GB" smtClean="0"/>
              <a:t>www.actuariesindia.org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118C919-524D-4AE6-802D-F6FBC61D86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7" r:id="rId6"/>
    <p:sldLayoutId id="2147483672" r:id="rId7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135063" y="457200"/>
            <a:ext cx="9398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269528" y="239173"/>
            <a:ext cx="8874472" cy="1284827"/>
            <a:chOff x="269528" y="5496973"/>
            <a:chExt cx="8874472" cy="128482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9528" y="5496973"/>
              <a:ext cx="1483072" cy="1284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 rot="10800000" flipV="1">
              <a:off x="1752600" y="5820488"/>
              <a:ext cx="7391400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ahamas" pitchFamily="34" charset="0"/>
                <a:cs typeface="Times New Roman" pitchFamily="18" charset="0"/>
              </a:endParaRPr>
            </a:p>
          </p:txBody>
        </p:sp>
      </p:grpSp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0" y="61722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1600200" y="64770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Serving</a:t>
            </a:r>
            <a:r>
              <a:rPr kumimoji="0" lang="en-US" sz="1200" b="1" i="1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 the Cause of Public Interest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1676400" y="6248400"/>
            <a:ext cx="5791200" cy="228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</a:rPr>
              <a:t>Indian Actuarial Profession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1200" y="5334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23</a:t>
            </a:r>
            <a:r>
              <a:rPr lang="en-US" sz="2800" b="1" baseline="30000" dirty="0" smtClean="0"/>
              <a:t>rd</a:t>
            </a:r>
            <a:r>
              <a:rPr lang="en-US" sz="2800" b="1" dirty="0" smtClean="0"/>
              <a:t> India Fellowship Seminar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057400" y="1981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Case Study (L9) - With Profit Guarantees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81200" y="2743200"/>
            <a:ext cx="381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Guide - </a:t>
            </a:r>
            <a:r>
              <a:rPr lang="en-US" sz="2400" b="1" dirty="0" err="1" smtClean="0"/>
              <a:t>Shubhendu</a:t>
            </a:r>
            <a:r>
              <a:rPr lang="en-US" sz="2400" b="1" dirty="0" smtClean="0"/>
              <a:t> Pal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057400" y="3505200"/>
            <a:ext cx="358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Presenters</a:t>
            </a:r>
          </a:p>
          <a:p>
            <a:r>
              <a:rPr lang="en-US" sz="2400" b="1" dirty="0" err="1" smtClean="0"/>
              <a:t>Aparna</a:t>
            </a:r>
            <a:r>
              <a:rPr lang="en-US" sz="2400" b="1" dirty="0" smtClean="0"/>
              <a:t> Manoj </a:t>
            </a:r>
            <a:r>
              <a:rPr lang="en-US" sz="2400" b="1" dirty="0" err="1" smtClean="0"/>
              <a:t>Mhatre</a:t>
            </a:r>
            <a:endParaRPr lang="en-US" sz="2400" b="1" dirty="0" smtClean="0"/>
          </a:p>
          <a:p>
            <a:r>
              <a:rPr lang="en-US" sz="2400" b="1" dirty="0" smtClean="0"/>
              <a:t>Abhishek Verma</a:t>
            </a:r>
          </a:p>
          <a:p>
            <a:r>
              <a:rPr lang="en-US" sz="2400" b="1" dirty="0" smtClean="0"/>
              <a:t>Kshitij Sharma</a:t>
            </a:r>
            <a:endParaRPr lang="en-US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324600" y="53340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18 June 2015 </a:t>
            </a:r>
          </a:p>
          <a:p>
            <a:r>
              <a:rPr lang="en-US" b="1" dirty="0" smtClean="0"/>
              <a:t>Mumbai</a:t>
            </a:r>
            <a:endParaRPr lang="en-US" b="1" dirty="0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0" y="1524000"/>
            <a:ext cx="9144000" cy="45719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Actuary should be competent for the role</a:t>
            </a:r>
          </a:p>
          <a:p>
            <a:pPr>
              <a:buNone/>
            </a:pP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Guidance Standards 3.1: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Actuary to use best judgement while formulating advice.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Pay regard to relevant professional Guidance</a:t>
            </a:r>
          </a:p>
          <a:p>
            <a:endParaRPr lang="en-GB" sz="1200" dirty="0" smtClean="0"/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Guidance Standards 3.2: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Considerable knowledge and experience for assignment completion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Actuary must not give advice, unless competent in relevant matters</a:t>
            </a: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Also working in co-operation with someone knowledgeable and experienced  in the matter</a:t>
            </a:r>
          </a:p>
          <a:p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3200" b="1" dirty="0" smtClean="0">
                <a:latin typeface="Garamond" pitchFamily="18" charset="0"/>
                <a:ea typeface="+mn-ea"/>
                <a:cs typeface="+mn-cs"/>
              </a:rPr>
              <a:t>Competent, Qualified for the Role?</a:t>
            </a:r>
          </a:p>
        </p:txBody>
      </p:sp>
    </p:spTree>
    <p:extLst>
      <p:ext uri="{BB962C8B-B14F-4D97-AF65-F5344CB8AC3E}">
        <p14:creationId xmlns:p14="http://schemas.microsoft.com/office/powerpoint/2010/main" val="3458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latin typeface="Garamond" pitchFamily="18" charset="0"/>
                <a:ea typeface="+mn-ea"/>
                <a:cs typeface="+mn-cs"/>
              </a:rPr>
              <a:t>Role of Appointed Actuary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Actuarial Practices Standards(APS 1)</a:t>
            </a:r>
          </a:p>
          <a:p>
            <a:pPr>
              <a:buNone/>
            </a:pP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2.1: Responsibilities of the AA central to the financial soundness of the LIC</a:t>
            </a:r>
          </a:p>
          <a:p>
            <a:pPr>
              <a:buFont typeface="Wingdings" pitchFamily="2" charset="2"/>
              <a:buChar char="Ø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2.2: Ensure business conducted on sound financial lines and with regard to PRE</a:t>
            </a:r>
          </a:p>
          <a:p>
            <a:pPr>
              <a:buFont typeface="Wingdings" pitchFamily="2" charset="2"/>
              <a:buChar char="Ø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2.3: Seek advice from the IAI if in doubt as to the proper course of action related to  significant matter</a:t>
            </a:r>
          </a:p>
          <a:p>
            <a:pPr>
              <a:buFont typeface="Wingdings" pitchFamily="2" charset="2"/>
              <a:buChar char="Ø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4.2: AA has a continuing responsibility to look after the PRE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24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latin typeface="Garamond" pitchFamily="18" charset="0"/>
                <a:ea typeface="+mn-ea"/>
                <a:cs typeface="+mn-cs"/>
              </a:rPr>
              <a:t>Objectives of the IAI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promote, uphold and develop the standards of professional education, training, knowledge, practice and conduct amongst Actuaries;</a:t>
            </a:r>
          </a:p>
          <a:p>
            <a:pPr lvl="0"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promote the status of the Actuarial profession;</a:t>
            </a:r>
          </a:p>
          <a:p>
            <a:pPr lvl="0"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regulate the practice by the Members of the profession of Actuary; </a:t>
            </a:r>
          </a:p>
          <a:p>
            <a:pPr lvl="0"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promote, in the public interest, knowledge and research in all the matters relevant to Actuarial Science and its application; and </a:t>
            </a:r>
          </a:p>
          <a:p>
            <a:pPr lvl="0"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do all such things as may be incidental or conducive to the above objects or any of them.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latin typeface="Garamond" pitchFamily="18" charset="0"/>
                <a:ea typeface="+mn-ea"/>
                <a:cs typeface="+mn-cs"/>
              </a:rPr>
              <a:t>Opening Remarks in the Press Conference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</a:rPr>
              <a:t> The IAI accepts full responsibility, Take steps to ensure protected future</a:t>
            </a:r>
          </a:p>
          <a:p>
            <a:pPr>
              <a:lnSpc>
                <a:spcPct val="90000"/>
              </a:lnSpc>
              <a:buNone/>
            </a:pP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</a:rPr>
              <a:t>	 A working party has been formed to look into this matter:</a:t>
            </a:r>
          </a:p>
          <a:p>
            <a:pPr>
              <a:lnSpc>
                <a:spcPct val="90000"/>
              </a:lnSpc>
              <a:buNone/>
            </a:pPr>
            <a:endParaRPr lang="en-GB" sz="2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</a:rPr>
              <a:t> Revise the role and responsibility of appointed actuary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Make them more effective 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Public and the profession can rely on the appointed actuary to protect the interest of the policyholders</a:t>
            </a:r>
          </a:p>
          <a:p>
            <a:pPr>
              <a:buFont typeface="Wingdings" pitchFamily="2" charset="2"/>
              <a:buChar char="Ø"/>
            </a:pPr>
            <a:endParaRPr lang="en-GB" sz="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</a:rPr>
              <a:t>In line with the objectives of the IAI, 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institute has taken continuous steps to promote, uphold and develop the standards of professional education</a:t>
            </a:r>
          </a:p>
          <a:p>
            <a:pPr>
              <a:buFont typeface="Wingdings" pitchFamily="2" charset="2"/>
              <a:buChar char="Ø"/>
            </a:pPr>
            <a:r>
              <a:rPr lang="en-GB" sz="2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Training, knowledge, practice and conduct amongst Actuaries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8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</a:rPr>
              <a:t>The equitable life issue is very unfortunate</a:t>
            </a:r>
          </a:p>
          <a:p>
            <a:pPr>
              <a:lnSpc>
                <a:spcPct val="110000"/>
              </a:lnSpc>
              <a:buNone/>
            </a:pPr>
            <a:endParaRPr lang="en-GB" sz="3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has shown the gaps in the current practices and guidelines: revise them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more robust framework to put in place to protect policyholders</a:t>
            </a:r>
          </a:p>
          <a:p>
            <a:pPr>
              <a:buNone/>
            </a:pPr>
            <a:r>
              <a:rPr lang="en-GB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</a:rPr>
              <a:t>Newly established working party:</a:t>
            </a:r>
          </a:p>
          <a:p>
            <a:pPr>
              <a:lnSpc>
                <a:spcPct val="110000"/>
              </a:lnSpc>
              <a:buNone/>
            </a:pPr>
            <a:endParaRPr lang="en-GB" sz="3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Investigate the gaps in the current rules and guidance applicable to the appointed actuary</a:t>
            </a:r>
          </a:p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en-GB" sz="3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Introduce new guidelines and trainings if necessary.</a:t>
            </a:r>
          </a:p>
          <a:p>
            <a:pPr>
              <a:buNone/>
            </a:pPr>
            <a:endParaRPr lang="en-GB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10000"/>
              </a:lnSpc>
            </a:pPr>
            <a:r>
              <a:rPr lang="en-GB" sz="3100" dirty="0" smtClean="0">
                <a:solidFill>
                  <a:schemeClr val="accent1">
                    <a:lumMod val="75000"/>
                  </a:schemeClr>
                </a:solidFill>
              </a:rPr>
              <a:t>Since establishment, the institute has been committed to ensure that the customers are treated fairly and has been working continuously to meet this objective.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200" b="1" dirty="0" smtClean="0">
                <a:latin typeface="Garamond" pitchFamily="18" charset="0"/>
                <a:ea typeface="+mn-ea"/>
                <a:cs typeface="+mn-cs"/>
              </a:rPr>
              <a:t>Opening Remarks in the Press Conference</a:t>
            </a:r>
          </a:p>
        </p:txBody>
      </p:sp>
    </p:spTree>
    <p:extLst>
      <p:ext uri="{BB962C8B-B14F-4D97-AF65-F5344CB8AC3E}">
        <p14:creationId xmlns:p14="http://schemas.microsoft.com/office/powerpoint/2010/main" val="2268044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304800"/>
            <a:ext cx="4343400" cy="609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Garamond" pitchFamily="18" charset="0"/>
              </a:rPr>
              <a:t>Journalist Questions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3163669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Issue – As seen from the other side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  <a:ea typeface="+mn-ea"/>
                <a:cs typeface="+mn-cs"/>
              </a:rPr>
              <a:t>Expected areas covered</a:t>
            </a:r>
            <a:endParaRPr lang="en-US" sz="3200" b="1" dirty="0"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429000" y="2895600"/>
            <a:ext cx="2286000" cy="1447800"/>
          </a:xfrm>
          <a:prstGeom prst="ellips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Areas Covered</a:t>
            </a:r>
            <a:endParaRPr lang="en-US" sz="3200" dirty="0"/>
          </a:p>
        </p:txBody>
      </p:sp>
      <p:sp>
        <p:nvSpPr>
          <p:cNvPr id="8" name="Up Arrow 7"/>
          <p:cNvSpPr/>
          <p:nvPr/>
        </p:nvSpPr>
        <p:spPr>
          <a:xfrm rot="-2640000">
            <a:off x="3496235" y="25527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 rot="2640000">
            <a:off x="5470712" y="2547449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/>
          <p:cNvSpPr/>
          <p:nvPr/>
        </p:nvSpPr>
        <p:spPr>
          <a:xfrm rot="-6000000">
            <a:off x="3022950" y="3720428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 rot="6000000">
            <a:off x="5923033" y="3693459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 rot="10800000">
            <a:off x="4471147" y="4516997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154206" y="1398409"/>
            <a:ext cx="2286000" cy="1447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With-profit funds</a:t>
            </a:r>
            <a:endParaRPr lang="en-US" sz="2400" dirty="0"/>
          </a:p>
        </p:txBody>
      </p:sp>
      <p:sp>
        <p:nvSpPr>
          <p:cNvPr id="14" name="Oval 13"/>
          <p:cNvSpPr/>
          <p:nvPr/>
        </p:nvSpPr>
        <p:spPr>
          <a:xfrm>
            <a:off x="5773099" y="1417638"/>
            <a:ext cx="2286000" cy="1447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Specific to the case</a:t>
            </a:r>
            <a:endParaRPr lang="en-US" sz="2400" dirty="0"/>
          </a:p>
        </p:txBody>
      </p:sp>
      <p:sp>
        <p:nvSpPr>
          <p:cNvPr id="15" name="Oval 14"/>
          <p:cNvSpPr/>
          <p:nvPr/>
        </p:nvSpPr>
        <p:spPr>
          <a:xfrm>
            <a:off x="6324600" y="3411185"/>
            <a:ext cx="2286000" cy="1447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Actuarial profession</a:t>
            </a:r>
            <a:endParaRPr lang="en-US" sz="2400" dirty="0"/>
          </a:p>
        </p:txBody>
      </p:sp>
      <p:sp>
        <p:nvSpPr>
          <p:cNvPr id="16" name="Oval 15"/>
          <p:cNvSpPr/>
          <p:nvPr/>
        </p:nvSpPr>
        <p:spPr>
          <a:xfrm>
            <a:off x="3388658" y="4995395"/>
            <a:ext cx="2286000" cy="1447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Going forward</a:t>
            </a:r>
            <a:endParaRPr lang="en-US" sz="2400" dirty="0"/>
          </a:p>
        </p:txBody>
      </p:sp>
      <p:sp>
        <p:nvSpPr>
          <p:cNvPr id="17" name="Oval 16"/>
          <p:cNvSpPr/>
          <p:nvPr/>
        </p:nvSpPr>
        <p:spPr>
          <a:xfrm>
            <a:off x="533400" y="3457456"/>
            <a:ext cx="2286000" cy="14478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Working party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  <a:ea typeface="+mn-ea"/>
                <a:cs typeface="+mn-cs"/>
              </a:rPr>
              <a:t>Questions on the specific issue</a:t>
            </a:r>
            <a:endParaRPr lang="en-US" sz="3200" b="1" dirty="0"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Was the </a:t>
            </a:r>
            <a:r>
              <a:rPr lang="en-US" dirty="0" smtClean="0"/>
              <a:t>Mutual aware </a:t>
            </a:r>
            <a:r>
              <a:rPr lang="en-US" dirty="0"/>
              <a:t>of the issue before the court ruling? 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yes then for how long? 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no then should they have been aware?</a:t>
            </a:r>
          </a:p>
          <a:p>
            <a:r>
              <a:rPr lang="en-US" dirty="0"/>
              <a:t>Who is ultimately responsible for this </a:t>
            </a:r>
            <a:r>
              <a:rPr lang="en-US" dirty="0" smtClean="0"/>
              <a:t>mess?</a:t>
            </a:r>
          </a:p>
          <a:p>
            <a:pPr lvl="1"/>
            <a:r>
              <a:rPr lang="en-US" dirty="0" smtClean="0"/>
              <a:t>Actuary / Management / Board</a:t>
            </a:r>
          </a:p>
          <a:p>
            <a:r>
              <a:rPr lang="en-US" dirty="0"/>
              <a:t>Did anyone deciding on the bonus levels benefit from the enhancement of </a:t>
            </a:r>
            <a:r>
              <a:rPr lang="en-US" dirty="0" smtClean="0"/>
              <a:t>payouts?</a:t>
            </a:r>
          </a:p>
          <a:p>
            <a:r>
              <a:rPr lang="en-US" dirty="0"/>
              <a:t>Will / can the policyholders be </a:t>
            </a:r>
            <a:r>
              <a:rPr lang="en-US" dirty="0" smtClean="0"/>
              <a:t>compensated?</a:t>
            </a:r>
          </a:p>
          <a:p>
            <a:r>
              <a:rPr lang="en-US" dirty="0"/>
              <a:t>How does the closing to new business help existing policyholders?  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/>
              <a:t>closing to new business has any further adverse impact on existing policyholders? 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yes, then how will this be </a:t>
            </a:r>
            <a:r>
              <a:rPr lang="en-US" dirty="0" smtClean="0"/>
              <a:t>managed / compensated</a:t>
            </a:r>
            <a:r>
              <a:rPr lang="en-US" dirty="0"/>
              <a:t>?</a:t>
            </a:r>
            <a:endParaRPr lang="en-US" dirty="0" smtClean="0"/>
          </a:p>
          <a:p>
            <a:r>
              <a:rPr lang="en-US" dirty="0" smtClean="0"/>
              <a:t>Are “PRE” </a:t>
            </a:r>
            <a:r>
              <a:rPr lang="en-US" dirty="0"/>
              <a:t>legally binding?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  <a:ea typeface="+mn-ea"/>
                <a:cs typeface="+mn-cs"/>
              </a:rPr>
              <a:t>Questions on with-profit business</a:t>
            </a:r>
            <a:endParaRPr lang="en-US" sz="3200" b="1" dirty="0"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Can this happen with any other with-profit </a:t>
            </a:r>
            <a:r>
              <a:rPr lang="en-US" dirty="0" smtClean="0"/>
              <a:t>fund?</a:t>
            </a:r>
          </a:p>
          <a:p>
            <a:r>
              <a:rPr lang="en-US" dirty="0"/>
              <a:t>Is with-profits business in the interest of all stakeholders involved?  </a:t>
            </a:r>
            <a:endParaRPr lang="en-US" dirty="0" smtClean="0"/>
          </a:p>
          <a:p>
            <a:pPr lvl="1"/>
            <a:r>
              <a:rPr lang="en-US" dirty="0" smtClean="0"/>
              <a:t>Is </a:t>
            </a:r>
            <a:r>
              <a:rPr lang="en-US" dirty="0"/>
              <a:t>proper management of with-profit business a theoretical scenario?</a:t>
            </a:r>
          </a:p>
          <a:p>
            <a:r>
              <a:rPr lang="en-US" dirty="0" smtClean="0"/>
              <a:t>How </a:t>
            </a:r>
            <a:r>
              <a:rPr lang="en-US" dirty="0"/>
              <a:t>are the bonuses declared arrived upon?  </a:t>
            </a:r>
            <a:endParaRPr lang="en-US" dirty="0" smtClean="0"/>
          </a:p>
          <a:p>
            <a:pPr lvl="1"/>
            <a:r>
              <a:rPr lang="en-US" dirty="0" smtClean="0"/>
              <a:t>Who </a:t>
            </a:r>
            <a:r>
              <a:rPr lang="en-US" dirty="0"/>
              <a:t>is responsible for declaring them?  </a:t>
            </a:r>
            <a:endParaRPr lang="en-US" dirty="0" smtClean="0"/>
          </a:p>
          <a:p>
            <a:pPr lvl="1"/>
            <a:r>
              <a:rPr lang="en-US" dirty="0" smtClean="0"/>
              <a:t>Are </a:t>
            </a:r>
            <a:r>
              <a:rPr lang="en-US" dirty="0"/>
              <a:t>there any regulations around the same?</a:t>
            </a:r>
          </a:p>
          <a:p>
            <a:r>
              <a:rPr lang="en-US" dirty="0"/>
              <a:t>Is it safer to buy with-profits business from Company as compared to </a:t>
            </a:r>
            <a:r>
              <a:rPr lang="en-US" dirty="0" smtClean="0"/>
              <a:t>Mutual?</a:t>
            </a:r>
          </a:p>
          <a:p>
            <a:r>
              <a:rPr lang="en-US" dirty="0"/>
              <a:t>Is the existing structure of with-profit </a:t>
            </a:r>
            <a:r>
              <a:rPr lang="en-US" dirty="0" smtClean="0"/>
              <a:t>business </a:t>
            </a:r>
            <a:r>
              <a:rPr lang="en-US" dirty="0"/>
              <a:t>relevant for companies?  </a:t>
            </a:r>
            <a:endParaRPr lang="en-US" dirty="0" smtClean="0"/>
          </a:p>
          <a:p>
            <a:pPr lvl="1"/>
            <a:r>
              <a:rPr lang="en-US" dirty="0" smtClean="0"/>
              <a:t>Why </a:t>
            </a:r>
            <a:r>
              <a:rPr lang="en-US" dirty="0"/>
              <a:t>are shareholders entitled to 10% profits?  </a:t>
            </a:r>
            <a:endParaRPr lang="en-US" dirty="0" smtClean="0"/>
          </a:p>
          <a:p>
            <a:pPr lvl="1"/>
            <a:r>
              <a:rPr lang="en-US" dirty="0" smtClean="0"/>
              <a:t>Would </a:t>
            </a:r>
            <a:r>
              <a:rPr lang="en-US" dirty="0"/>
              <a:t>a fund management fee based structure be more transparent / relevant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  <a:ea typeface="+mn-ea"/>
                <a:cs typeface="+mn-cs"/>
              </a:rPr>
              <a:t>Questions on working party</a:t>
            </a:r>
            <a:endParaRPr lang="en-US" sz="3200" b="1" dirty="0"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What does each of the working party member bring to the table specific to this </a:t>
            </a:r>
            <a:r>
              <a:rPr lang="en-US" dirty="0" smtClean="0"/>
              <a:t>issue?</a:t>
            </a:r>
          </a:p>
          <a:p>
            <a:r>
              <a:rPr lang="en-US" dirty="0" smtClean="0"/>
              <a:t>Can </a:t>
            </a:r>
            <a:r>
              <a:rPr lang="en-US" dirty="0"/>
              <a:t>the party really look at the issue independently or is just a self preservation exercise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Set-up by the </a:t>
            </a:r>
            <a:r>
              <a:rPr lang="en-US" dirty="0" smtClean="0"/>
              <a:t>profession</a:t>
            </a:r>
          </a:p>
          <a:p>
            <a:pPr lvl="1"/>
            <a:r>
              <a:rPr lang="en-US" dirty="0"/>
              <a:t>Constitutes of </a:t>
            </a:r>
            <a:r>
              <a:rPr lang="en-US" dirty="0" smtClean="0"/>
              <a:t>actuaries</a:t>
            </a:r>
          </a:p>
          <a:p>
            <a:pPr lvl="1"/>
            <a:r>
              <a:rPr lang="en-US" dirty="0"/>
              <a:t>Actuarial Profession Conduct Standard on not </a:t>
            </a:r>
            <a:r>
              <a:rPr lang="en-US" dirty="0" smtClean="0"/>
              <a:t>criticizing </a:t>
            </a:r>
            <a:r>
              <a:rPr lang="en-US" dirty="0"/>
              <a:t>another </a:t>
            </a:r>
            <a:r>
              <a:rPr lang="en-US" dirty="0" smtClean="0"/>
              <a:t>actuary</a:t>
            </a:r>
          </a:p>
          <a:p>
            <a:pPr lvl="1"/>
            <a:r>
              <a:rPr lang="en-US" dirty="0" smtClean="0"/>
              <a:t>Additional compensation for members and by whom?</a:t>
            </a:r>
            <a:endParaRPr lang="en-US" dirty="0"/>
          </a:p>
          <a:p>
            <a:r>
              <a:rPr lang="en-US" dirty="0"/>
              <a:t>Is this a disciplinary committee?  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/>
              <a:t>it have powers to punish / impose sanctions based on findings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Does it have powers to formulate future practice standards based on findings from this case</a:t>
            </a:r>
            <a:r>
              <a:rPr lang="en-US" dirty="0" smtClean="0"/>
              <a:t>?</a:t>
            </a:r>
          </a:p>
          <a:p>
            <a:r>
              <a:rPr lang="en-US" dirty="0"/>
              <a:t>Is there a conflict given the court is still deliberating on the matter? </a:t>
            </a:r>
            <a:endParaRPr lang="en-US" dirty="0" smtClean="0"/>
          </a:p>
          <a:p>
            <a:pPr lvl="1"/>
            <a:r>
              <a:rPr lang="en-US" dirty="0"/>
              <a:t>Can it appeal </a:t>
            </a:r>
            <a:r>
              <a:rPr lang="en-US" dirty="0" smtClean="0"/>
              <a:t>the court ruling?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1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228600"/>
            <a:ext cx="7848600" cy="83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latin typeface="Garamond" pitchFamily="18" charset="0"/>
              </a:rPr>
              <a:t>Index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219200"/>
            <a:ext cx="6934200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Current Situation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Analysis of the Current </a:t>
            </a:r>
            <a:r>
              <a:rPr lang="en-US" sz="2000" dirty="0" smtClean="0"/>
              <a:t>Situation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Factors To Be Considered Before Accepting </a:t>
            </a:r>
            <a:r>
              <a:rPr lang="en-US" sz="2000" dirty="0" smtClean="0"/>
              <a:t>Appointment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dirty="0"/>
              <a:t>Professional Conduct </a:t>
            </a:r>
            <a:r>
              <a:rPr lang="en-US" sz="2000" dirty="0" smtClean="0"/>
              <a:t>Standards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Understanding </a:t>
            </a:r>
            <a:r>
              <a:rPr lang="en-GB" sz="2000" dirty="0"/>
              <a:t>of Policyholder’s Reasonable </a:t>
            </a:r>
            <a:r>
              <a:rPr lang="en-GB" sz="2000" dirty="0" smtClean="0"/>
              <a:t>Expectations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Role of Appointed </a:t>
            </a:r>
            <a:r>
              <a:rPr lang="en-GB" sz="2000" dirty="0" smtClean="0"/>
              <a:t>Actuary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Objectives of the </a:t>
            </a:r>
            <a:r>
              <a:rPr lang="en-GB" sz="2000" dirty="0" smtClean="0"/>
              <a:t>IAI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Opening Remarks in the Press </a:t>
            </a:r>
            <a:r>
              <a:rPr lang="en-GB" sz="2000" dirty="0" smtClean="0"/>
              <a:t>Conference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471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  <a:ea typeface="+mn-ea"/>
                <a:cs typeface="+mn-cs"/>
              </a:rPr>
              <a:t>Questions on actuarial profession</a:t>
            </a:r>
            <a:endParaRPr lang="en-US" sz="3200" b="1" dirty="0"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Does the actuarial profession has any controls / independent audits </a:t>
            </a:r>
            <a:r>
              <a:rPr lang="en-US" dirty="0" smtClean="0"/>
              <a:t>or reviews to </a:t>
            </a:r>
            <a:r>
              <a:rPr lang="en-US" dirty="0"/>
              <a:t>see that its members are regulating the with-profit business as per the desired standards? 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yes then how was this issue missed out?  </a:t>
            </a:r>
            <a:endParaRPr lang="en-US" dirty="0" smtClean="0"/>
          </a:p>
          <a:p>
            <a:pPr lvl="1"/>
            <a:r>
              <a:rPr lang="en-US" dirty="0" smtClean="0"/>
              <a:t>Was </a:t>
            </a:r>
            <a:r>
              <a:rPr lang="en-US" dirty="0"/>
              <a:t>it non-compliance or a shortfall within the current controls set-up</a:t>
            </a:r>
            <a:r>
              <a:rPr lang="en-US" dirty="0" smtClean="0"/>
              <a:t>?</a:t>
            </a:r>
          </a:p>
          <a:p>
            <a:r>
              <a:rPr lang="en-US" dirty="0"/>
              <a:t>Does the profession actually try and serve public </a:t>
            </a:r>
            <a:r>
              <a:rPr lang="en-US" dirty="0" smtClean="0"/>
              <a:t>interest? </a:t>
            </a:r>
          </a:p>
          <a:p>
            <a:pPr lvl="1"/>
            <a:r>
              <a:rPr lang="en-US" dirty="0" smtClean="0"/>
              <a:t>Who regulates the profession?</a:t>
            </a:r>
            <a:endParaRPr lang="en-US" dirty="0"/>
          </a:p>
          <a:p>
            <a:r>
              <a:rPr lang="en-US" dirty="0"/>
              <a:t>Was the abolition of the Appointed Actuary role due to the likelihood of exactly this kind of an issue</a:t>
            </a:r>
            <a:r>
              <a:rPr lang="en-US" dirty="0" smtClean="0"/>
              <a:t>?</a:t>
            </a:r>
          </a:p>
          <a:p>
            <a:r>
              <a:rPr lang="en-US" dirty="0"/>
              <a:t>Are there currently any special qualifications / certification required to manage with-profits business? 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no then should there be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Is </a:t>
            </a:r>
            <a:r>
              <a:rPr lang="en-US" dirty="0"/>
              <a:t>there any guidance provided on assessment policyholder’s reasonable expectations?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aramond" pitchFamily="18" charset="0"/>
                <a:ea typeface="+mn-ea"/>
                <a:cs typeface="+mn-cs"/>
              </a:rPr>
              <a:t>Forward looking questions</a:t>
            </a:r>
            <a:endParaRPr lang="en-US" sz="3200" b="1" dirty="0"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How </a:t>
            </a:r>
            <a:r>
              <a:rPr lang="en-US" dirty="0"/>
              <a:t>should a customer decide between buying a participating or non-participating policy?</a:t>
            </a:r>
          </a:p>
          <a:p>
            <a:r>
              <a:rPr lang="en-US" dirty="0" smtClean="0"/>
              <a:t>Should </a:t>
            </a:r>
            <a:r>
              <a:rPr lang="en-US" dirty="0"/>
              <a:t>there be a comprehensive review of the functioning and management of all with-profit funds?</a:t>
            </a:r>
          </a:p>
          <a:p>
            <a:r>
              <a:rPr lang="en-US" dirty="0"/>
              <a:t>Are the current levels of internal and publically available disclosure and documentation on the functioning and management of with-profit business sufficient</a:t>
            </a:r>
            <a:r>
              <a:rPr lang="en-US" dirty="0" smtClean="0"/>
              <a:t>?</a:t>
            </a:r>
          </a:p>
          <a:p>
            <a:r>
              <a:rPr lang="en-US" dirty="0"/>
              <a:t>Should more powers be given to policyholders in overseeing with-profit business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Should an option be provided to convert a participating policy to non-participating if the policyholder is not satisfied with how the fund is being managed?</a:t>
            </a:r>
            <a:endParaRPr lang="en-US" dirty="0" smtClean="0"/>
          </a:p>
          <a:p>
            <a:r>
              <a:rPr lang="en-US" dirty="0"/>
              <a:t>Do the Companies have the latest available tools and techniques required for managing with-profit business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6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3001962"/>
          </a:xfrm>
        </p:spPr>
        <p:txBody>
          <a:bodyPr>
            <a:normAutofit/>
          </a:bodyPr>
          <a:lstStyle/>
          <a:p>
            <a:r>
              <a:rPr lang="en-GB" sz="7200" dirty="0" smtClean="0"/>
              <a:t>Any Questions?</a:t>
            </a:r>
            <a:endParaRPr lang="en-GB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228600"/>
            <a:ext cx="7848600" cy="83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3200" b="1" dirty="0" smtClean="0">
                <a:latin typeface="Garamond" pitchFamily="18" charset="0"/>
              </a:rPr>
              <a:t>Current Situation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8200" y="1524000"/>
            <a:ext cx="7543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None/>
            </a:pPr>
            <a:endParaRPr lang="en-GB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 well known mutual Life Office, now facing financial difficulties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There was a complaint by with profit policy holders &amp; the matter went up-to High Court.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Hon. High Court found that bonus </a:t>
            </a:r>
            <a:r>
              <a:rPr lang="en-GB" sz="2000" dirty="0"/>
              <a:t>strategy </a:t>
            </a:r>
            <a:r>
              <a:rPr lang="en-GB" sz="2000" dirty="0" smtClean="0"/>
              <a:t>operated for last few years had </a:t>
            </a:r>
            <a:r>
              <a:rPr lang="en-GB" sz="2000" dirty="0"/>
              <a:t>not satisfied  policyholders’ reasonable expectations (PRE)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Adverse press coverage on the same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bonuses to certain with profit policyholders for </a:t>
            </a:r>
            <a:r>
              <a:rPr lang="en-GB" sz="2000" dirty="0"/>
              <a:t>Last few years, </a:t>
            </a:r>
            <a:r>
              <a:rPr lang="en-GB" sz="2000" dirty="0" smtClean="0"/>
              <a:t>were apparently high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company had to be closed for new business!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18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228600"/>
            <a:ext cx="7848600" cy="838200"/>
          </a:xfrm>
          <a:prstGeom prst="rect">
            <a:avLst/>
          </a:prstGeom>
        </p:spPr>
        <p:txBody>
          <a:bodyPr/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>
                <a:latin typeface="Garamond" pitchFamily="18" charset="0"/>
              </a:rPr>
              <a:t>Analysis of the Current Situation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1287244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Being a Mutual company, all profits are distributed to with profit policy holders.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Was any bonus strategy in place?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How was equality to generations of  with profit policyholders ensured?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How was policyholders’ reasonable expectation created?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Was there any benefit illustration?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Why no action was taken after receiving a complain from policyholder , before the matter went to court?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What was the level of Estate maintained by the company?</a:t>
            </a: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57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www.actuariesindia.org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ext Placeholder 1"/>
          <p:cNvSpPr txBox="1">
            <a:spLocks/>
          </p:cNvSpPr>
          <p:nvPr/>
        </p:nvSpPr>
        <p:spPr>
          <a:xfrm>
            <a:off x="304800" y="228600"/>
            <a:ext cx="7848600" cy="838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2800" b="1" dirty="0" smtClean="0">
                <a:latin typeface="Garamond" pitchFamily="18" charset="0"/>
              </a:rPr>
              <a:t>Factors To Be Considered Before Accepting Appointment </a:t>
            </a:r>
            <a:endParaRPr lang="en-US" sz="2800" b="1" dirty="0">
              <a:latin typeface="Garamond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52400" y="2667000"/>
            <a:ext cx="2286000" cy="12954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PCS:</a:t>
            </a:r>
          </a:p>
          <a:p>
            <a:pPr algn="ctr"/>
            <a:r>
              <a:rPr lang="en-GB" dirty="0" smtClean="0"/>
              <a:t>Conflict Of Interest, Confidentiality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143000" y="4114800"/>
            <a:ext cx="2286000" cy="12954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Competent, Qualified for the role?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3581400" y="4724400"/>
            <a:ext cx="2286000" cy="1295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Understanding Of PRE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6096000" y="4191000"/>
            <a:ext cx="2286000" cy="1295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Role Of Appointed Actuary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6705600" y="2667000"/>
            <a:ext cx="2286000" cy="129540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Objectives of the IAI</a:t>
            </a:r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3848894" y="3772694"/>
            <a:ext cx="1523206" cy="7540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2972594" y="3123406"/>
            <a:ext cx="1143000" cy="9921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2514600" y="2895600"/>
            <a:ext cx="10668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105400" y="3048000"/>
            <a:ext cx="1219200" cy="1219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486400" y="2895600"/>
            <a:ext cx="114300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3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772400" cy="1143000"/>
          </a:xfrm>
        </p:spPr>
        <p:txBody>
          <a:bodyPr>
            <a:normAutofit/>
          </a:bodyPr>
          <a:lstStyle/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latin typeface="Garamond" pitchFamily="18" charset="0"/>
                <a:ea typeface="+mn-ea"/>
                <a:cs typeface="+mn-cs"/>
              </a:rPr>
              <a:t>Professional Conduct Standards: Confidentiality</a:t>
            </a:r>
            <a:endParaRPr lang="en-US" sz="3200" b="1" dirty="0"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000" dirty="0" smtClean="0"/>
              <a:t>Cannot take up the role if in previous employment agreement</a:t>
            </a:r>
          </a:p>
          <a:p>
            <a:pPr lvl="0">
              <a:buNone/>
            </a:pPr>
            <a:endParaRPr lang="en-GB" sz="2000" dirty="0" smtClean="0"/>
          </a:p>
          <a:p>
            <a:pPr lvl="0"/>
            <a:r>
              <a:rPr lang="en-GB" sz="2000" dirty="0" smtClean="0"/>
              <a:t>Not to disclose any confidential information without previous employer’s consent</a:t>
            </a:r>
          </a:p>
          <a:p>
            <a:pPr lvl="0">
              <a:buNone/>
            </a:pPr>
            <a:endParaRPr lang="en-GB" sz="2000" dirty="0" smtClean="0"/>
          </a:p>
          <a:p>
            <a:pPr lvl="0"/>
            <a:r>
              <a:rPr lang="en-GB" sz="2000" dirty="0" smtClean="0"/>
              <a:t>Advisable to seek legal opinion before disclosure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Professional conduct Standard 2.5.1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Keep information confidential unless consent taken from the client or the firm</a:t>
            </a:r>
          </a:p>
          <a:p>
            <a:pPr>
              <a:buNone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Professional conduct Standard 2.5.2</a:t>
            </a:r>
          </a:p>
          <a:p>
            <a:pPr>
              <a:buNone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Disclose Information despite confidentiality if: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public interest or actuary’s own protection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Statutory or judicial authority requires 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Seek legal advice before disclosure</a:t>
            </a:r>
          </a:p>
          <a:p>
            <a:pPr>
              <a:buFont typeface="Wingdings" pitchFamily="2" charset="2"/>
              <a:buChar char="Ø"/>
            </a:pPr>
            <a:endParaRPr lang="en-GB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1143000"/>
          </a:xfrm>
        </p:spPr>
        <p:txBody>
          <a:bodyPr>
            <a:normAutofit/>
          </a:bodyPr>
          <a:lstStyle/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latin typeface="Garamond" pitchFamily="18" charset="0"/>
                <a:ea typeface="+mn-ea"/>
                <a:cs typeface="+mn-cs"/>
              </a:rPr>
              <a:t>Professional Conduct Standards: Confidentiality</a:t>
            </a:r>
            <a:endParaRPr lang="en-US" sz="3200" b="1" dirty="0">
              <a:latin typeface="Garamond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386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3200" b="1" dirty="0" smtClean="0">
                <a:latin typeface="Garamond" pitchFamily="18" charset="0"/>
                <a:ea typeface="+mn-ea"/>
                <a:cs typeface="+mn-cs"/>
              </a:rPr>
              <a:t>Professional Conduct Standards: Conflict Of Interest</a:t>
            </a:r>
            <a:endParaRPr lang="en-GB" sz="3200" b="1" dirty="0" smtClean="0">
              <a:latin typeface="Garamond" pitchFamily="18" charset="0"/>
              <a:ea typeface="+mn-ea"/>
              <a:cs typeface="+mn-cs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478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07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pPr marL="342900" indent="-342900" algn="l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3200" b="1" dirty="0" smtClean="0">
                <a:latin typeface="Garamond" pitchFamily="18" charset="0"/>
                <a:ea typeface="+mn-ea"/>
                <a:cs typeface="+mn-cs"/>
              </a:rPr>
              <a:t>Understanding of Policyholder’s Reasonable Expectations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To Satisfy PRE, Consider:</a:t>
            </a:r>
          </a:p>
          <a:p>
            <a:pPr>
              <a:buNone/>
            </a:pPr>
            <a:endParaRPr lang="en-GB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Fair treatment of different groups and generations of policyholders</a:t>
            </a:r>
          </a:p>
          <a:p>
            <a:pPr lvl="0">
              <a:buFont typeface="Wingdings" pitchFamily="2" charset="2"/>
              <a:buChar char="Ø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holders of PAR contracts may reasonably expect that life offices will behave fairly and responsibly in exercising the discretion which is available to them</a:t>
            </a:r>
          </a:p>
          <a:p>
            <a:pPr>
              <a:buFont typeface="Wingdings" pitchFamily="2" charset="2"/>
              <a:buChar char="Ø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Also expect a reasonable degree of continuity in an office's approach to determining variable charges or benefits</a:t>
            </a:r>
          </a:p>
          <a:p>
            <a:pPr>
              <a:buFont typeface="Wingdings" pitchFamily="2" charset="2"/>
              <a:buChar char="Ø"/>
            </a:pPr>
            <a:endParaRPr lang="en-GB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GB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GN1 of the ASI requires an Appointed Actuary to have regard to PRE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www.actuariesindia.org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3C416-6B76-4DFF-BC13-59A396451C7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1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ifeConvBirm02">
  <a:themeElements>
    <a:clrScheme name="LifeConvBirm02.pp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LifeConvBirm02.ppt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ifeConvBirm02.pp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feConvBirm02.ppt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feConvBirm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1411</Words>
  <Application>Microsoft Office PowerPoint</Application>
  <PresentationFormat>On-screen Show (4:3)</PresentationFormat>
  <Paragraphs>252</Paragraphs>
  <Slides>22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Bahamas</vt:lpstr>
      <vt:lpstr>Calibri</vt:lpstr>
      <vt:lpstr>Garamond</vt:lpstr>
      <vt:lpstr>Times New Roman</vt:lpstr>
      <vt:lpstr>Verdana</vt:lpstr>
      <vt:lpstr>Wingdings</vt:lpstr>
      <vt:lpstr>Office Theme</vt:lpstr>
      <vt:lpstr>LifeConvBirm02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Professional Conduct Standards: Confidentiality</vt:lpstr>
      <vt:lpstr>Professional Conduct Standards: Confidentiality</vt:lpstr>
      <vt:lpstr>Professional Conduct Standards: Conflict Of Interest</vt:lpstr>
      <vt:lpstr>Understanding of Policyholder’s Reasonable Expectations  </vt:lpstr>
      <vt:lpstr>Competent, Qualified for the Role?</vt:lpstr>
      <vt:lpstr>Role of Appointed Actuary </vt:lpstr>
      <vt:lpstr>Objectives of the IAI </vt:lpstr>
      <vt:lpstr>Opening Remarks in the Press Conference</vt:lpstr>
      <vt:lpstr>Opening Remarks in the Press Conference</vt:lpstr>
      <vt:lpstr>PowerPoint Presentation</vt:lpstr>
      <vt:lpstr>Expected areas covered</vt:lpstr>
      <vt:lpstr>Questions on the specific issue</vt:lpstr>
      <vt:lpstr>Questions on with-profit business</vt:lpstr>
      <vt:lpstr>Questions on working party</vt:lpstr>
      <vt:lpstr>Questions on actuarial profession</vt:lpstr>
      <vt:lpstr>Forward looking questions</vt:lpstr>
      <vt:lpstr>Any 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Aparajita Mitra</dc:creator>
  <cp:lastModifiedBy>Aparna Mhatre</cp:lastModifiedBy>
  <cp:revision>158</cp:revision>
  <dcterms:created xsi:type="dcterms:W3CDTF">2011-07-20T12:11:57Z</dcterms:created>
  <dcterms:modified xsi:type="dcterms:W3CDTF">2015-06-09T11:01:14Z</dcterms:modified>
</cp:coreProperties>
</file>