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ags/tag8.xml" ContentType="application/vnd.openxmlformats-officedocument.presentationml.tags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ags/tag7.xml" ContentType="application/vnd.openxmlformats-officedocument.presentationml.tags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  <p:sldMasterId id="2147483660" r:id="rId4"/>
    <p:sldMasterId id="2147483673" r:id="rId5"/>
  </p:sldMasterIdLst>
  <p:notesMasterIdLst>
    <p:notesMasterId r:id="rId21"/>
  </p:notesMasterIdLst>
  <p:handoutMasterIdLst>
    <p:handoutMasterId r:id="rId22"/>
  </p:handoutMasterIdLst>
  <p:sldIdLst>
    <p:sldId id="262" r:id="rId6"/>
    <p:sldId id="264" r:id="rId7"/>
    <p:sldId id="258" r:id="rId8"/>
    <p:sldId id="265" r:id="rId9"/>
    <p:sldId id="285" r:id="rId10"/>
    <p:sldId id="286" r:id="rId11"/>
    <p:sldId id="293" r:id="rId12"/>
    <p:sldId id="287" r:id="rId13"/>
    <p:sldId id="288" r:id="rId14"/>
    <p:sldId id="289" r:id="rId15"/>
    <p:sldId id="279" r:id="rId16"/>
    <p:sldId id="291" r:id="rId17"/>
    <p:sldId id="292" r:id="rId18"/>
    <p:sldId id="284" r:id="rId19"/>
    <p:sldId id="26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22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33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26.xml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35C33-E0AE-48C9-A7D6-1C87D0754828}" type="datetimeFigureOut">
              <a:rPr lang="en-GB" smtClean="0"/>
              <a:pPr/>
              <a:t>11/06/2015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8685213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b="1" smtClean="0">
                <a:solidFill>
                  <a:srgbClr val="000000"/>
                </a:solidFill>
                <a:latin typeface="Times New Roman"/>
              </a:rPr>
              <a:t> </a:t>
            </a:r>
            <a:endParaRPr lang="en-GB" b="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8A92C-4D84-44CE-B835-BFB9989D6DE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585935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25.xml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6/11/2015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8685213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87200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9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0439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833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833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833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833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8337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050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2425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5400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8685213"/>
            <a:ext cx="6858000" cy="457200"/>
          </a:xfrm>
        </p:spPr>
        <p:txBody>
          <a:bodyPr/>
          <a:lstStyle/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3298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elaborate further</a:t>
            </a:r>
            <a:r>
              <a:rPr lang="en-US" baseline="0" dirty="0" smtClean="0"/>
              <a:t> on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833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elaborate further</a:t>
            </a:r>
            <a:r>
              <a:rPr lang="en-US" baseline="0" dirty="0" smtClean="0"/>
              <a:t> on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833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elaborate further</a:t>
            </a:r>
            <a:r>
              <a:rPr lang="en-US" baseline="0" dirty="0" smtClean="0"/>
              <a:t> on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833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elaborate further</a:t>
            </a:r>
            <a:r>
              <a:rPr lang="en-US" baseline="0" dirty="0" smtClean="0"/>
              <a:t> on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833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6833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6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7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8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9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0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2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269528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smtClean="0"/>
              <a:t> 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713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smtClean="0"/>
              <a:t> 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02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smtClean="0"/>
              <a:t> 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6944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smtClean="0"/>
              <a:t> 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13408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smtClean="0"/>
              <a:t> 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9918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smtClean="0"/>
              <a:t> 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42731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smtClean="0"/>
              <a:t> 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95011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smtClean="0"/>
              <a:t> 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15945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smtClean="0"/>
              <a:t> 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97501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smtClean="0"/>
              <a:t> 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20147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28 July, 2011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smtClean="0"/>
              <a:t> 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377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0"/>
            <a:ext cx="9144000" cy="365125"/>
          </a:xfrm>
        </p:spPr>
        <p:txBody>
          <a:bodyPr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tags" Target="../tags/tag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4"/>
            </p:custDataLst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lang="en-GB" smtClean="0"/>
              <a:t> 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p:oleObj spid="_x0000_s1065" r:id="rId15" imgW="3961905" imgH="3415873" progId="">
              <p:embed/>
            </p:oleObj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4"/>
            </p:custDataLst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200" b="1" i="0" u="none">
                <a:solidFill>
                  <a:srgbClr val="000000"/>
                </a:solidFill>
                <a:latin typeface="Times New Roman"/>
              </a:defRPr>
            </a:lvl1pPr>
          </a:lstStyle>
          <a:p>
            <a:r>
              <a:rPr smtClean="0"/>
              <a:t> 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p:oleObj spid="_x0000_s2087" r:id="rId15" imgW="3961905" imgH="3415873" progId="">
              <p:embed/>
            </p:oleObj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832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35063" y="457200"/>
            <a:ext cx="939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269528" y="239173"/>
            <a:ext cx="8874472" cy="1284827"/>
            <a:chOff x="269528" y="5496973"/>
            <a:chExt cx="8874472" cy="12848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0" y="6172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600200" y="64770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Serving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 the Cause of Public Interest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1676400" y="62484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Indian Actuarial Profession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5334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23</a:t>
            </a:r>
            <a:r>
              <a:rPr lang="en-US" sz="2800" b="1" baseline="30000" dirty="0" smtClean="0"/>
              <a:t>rd</a:t>
            </a:r>
            <a:r>
              <a:rPr lang="en-US" sz="2800" b="1" dirty="0" smtClean="0"/>
              <a:t> India Fellowship Seminar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" y="22098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Title – Case Study L7: Capital Injections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" y="32004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Guide </a:t>
            </a:r>
            <a:r>
              <a:rPr lang="en-US" sz="2400" b="1" dirty="0"/>
              <a:t>Name </a:t>
            </a:r>
            <a:r>
              <a:rPr lang="en-US" sz="2400" b="1" dirty="0" smtClean="0"/>
              <a:t>– </a:t>
            </a:r>
            <a:r>
              <a:rPr lang="en-US" sz="2400" b="1" dirty="0" err="1" smtClean="0"/>
              <a:t>Navin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Vishwanath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" y="42672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Presenters Names –  Vishal Ahuja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	Malvika </a:t>
            </a:r>
            <a:r>
              <a:rPr lang="en-US" sz="2400" b="1" dirty="0" err="1" smtClean="0"/>
              <a:t>Nath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324600" y="5334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19</a:t>
            </a:r>
            <a:r>
              <a:rPr lang="en-US" b="1" baseline="30000" dirty="0" smtClean="0"/>
              <a:t>th</a:t>
            </a:r>
            <a:r>
              <a:rPr lang="en-US" b="1" dirty="0" smtClean="0"/>
              <a:t> June, 2015</a:t>
            </a:r>
          </a:p>
          <a:p>
            <a:r>
              <a:rPr lang="en-US" b="1" dirty="0" smtClean="0"/>
              <a:t>Hotel Sea Princess</a:t>
            </a:r>
            <a:endParaRPr lang="en-US" b="1" dirty="0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0" y="15240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14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391400" cy="609600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Approach CEO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Understand CEO’s viewpoints:</a:t>
            </a:r>
          </a:p>
          <a:p>
            <a:pPr lvl="1"/>
            <a:r>
              <a:rPr lang="en-US" sz="2400" dirty="0" smtClean="0"/>
              <a:t>Rationale for his decision</a:t>
            </a:r>
          </a:p>
          <a:p>
            <a:pPr lvl="1"/>
            <a:r>
              <a:rPr lang="en-US" sz="2400" dirty="0" smtClean="0"/>
              <a:t>His plans - to finance the future capital requirements</a:t>
            </a:r>
          </a:p>
          <a:p>
            <a:pPr lvl="1"/>
            <a:r>
              <a:rPr lang="en-US" sz="2400" dirty="0" smtClean="0"/>
              <a:t>Any developments AFH is unaware of, e.g.:</a:t>
            </a:r>
          </a:p>
          <a:p>
            <a:pPr lvl="2"/>
            <a:r>
              <a:rPr lang="en-US" sz="2000" dirty="0" smtClean="0"/>
              <a:t>Company’s business plan purely notional – capital not needed?</a:t>
            </a:r>
          </a:p>
          <a:p>
            <a:pPr lvl="2"/>
            <a:r>
              <a:rPr lang="en-US" sz="2000" dirty="0" smtClean="0"/>
              <a:t>Parent planning to list company – raise capital?</a:t>
            </a:r>
          </a:p>
          <a:p>
            <a:pPr lvl="1"/>
            <a:r>
              <a:rPr lang="en-US" sz="2400" dirty="0" smtClean="0"/>
              <a:t>Ability to influence the parent company board to provide capital in future</a:t>
            </a:r>
          </a:p>
          <a:p>
            <a:pPr lvl="1"/>
            <a:r>
              <a:rPr lang="en-US" sz="2400" dirty="0" smtClean="0"/>
              <a:t>Financial strength of Parent company and availability of capital</a:t>
            </a:r>
          </a:p>
        </p:txBody>
      </p:sp>
    </p:spTree>
    <p:extLst>
      <p:ext uri="{BB962C8B-B14F-4D97-AF65-F5344CB8AC3E}">
        <p14:creationId xmlns:p14="http://schemas.microsoft.com/office/powerpoint/2010/main" xmlns="" val="273831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391400" cy="609600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Approach CEO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900" dirty="0" smtClean="0"/>
              <a:t>Explain your viewpoints:</a:t>
            </a:r>
          </a:p>
          <a:p>
            <a:pPr lvl="1"/>
            <a:r>
              <a:rPr lang="en-US" sz="2600" dirty="0" smtClean="0"/>
              <a:t>General aspects</a:t>
            </a:r>
          </a:p>
          <a:p>
            <a:pPr lvl="2"/>
            <a:r>
              <a:rPr lang="en-US" sz="2200" dirty="0" smtClean="0"/>
              <a:t>Need of capital injections, given Company’s future plans</a:t>
            </a:r>
          </a:p>
          <a:p>
            <a:pPr lvl="2"/>
            <a:r>
              <a:rPr lang="en-US" sz="2200" dirty="0" smtClean="0"/>
              <a:t>Bridge knowledge gap, e.g.</a:t>
            </a:r>
          </a:p>
          <a:p>
            <a:pPr lvl="3"/>
            <a:r>
              <a:rPr lang="en-US" sz="1900" dirty="0" smtClean="0"/>
              <a:t>Maintain minimum regulatory capital requirements</a:t>
            </a:r>
          </a:p>
          <a:p>
            <a:pPr lvl="2"/>
            <a:r>
              <a:rPr lang="en-US" sz="2200" dirty="0" smtClean="0"/>
              <a:t>Consider CEO technical background – Non financial – use examples / simplified language</a:t>
            </a:r>
          </a:p>
          <a:p>
            <a:pPr lvl="1"/>
            <a:r>
              <a:rPr lang="en-US" sz="2600" dirty="0" smtClean="0"/>
              <a:t>Commercial aspects</a:t>
            </a:r>
          </a:p>
          <a:p>
            <a:pPr lvl="2"/>
            <a:r>
              <a:rPr lang="en-US" sz="2200" dirty="0" smtClean="0"/>
              <a:t>How big is the insolvency risk</a:t>
            </a:r>
          </a:p>
          <a:p>
            <a:pPr lvl="2"/>
            <a:r>
              <a:rPr lang="en-US" sz="2200" dirty="0" smtClean="0"/>
              <a:t>Implications of insufficient capital</a:t>
            </a:r>
          </a:p>
          <a:p>
            <a:pPr lvl="1"/>
            <a:r>
              <a:rPr lang="en-US" sz="2600" dirty="0"/>
              <a:t>Regulatory and Professional aspects</a:t>
            </a:r>
          </a:p>
          <a:p>
            <a:pPr lvl="2"/>
            <a:r>
              <a:rPr lang="en-US" sz="2200" dirty="0"/>
              <a:t>Explain duties &amp; responsibilities of </a:t>
            </a:r>
            <a:r>
              <a:rPr lang="en-US" sz="2200" dirty="0" smtClean="0"/>
              <a:t>AFH </a:t>
            </a:r>
            <a:endParaRPr lang="en-US" sz="2200" dirty="0"/>
          </a:p>
          <a:p>
            <a:pPr lvl="2"/>
            <a:r>
              <a:rPr lang="en-US" sz="2200" dirty="0"/>
              <a:t>Negotiate for access to board of parent company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247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391400" cy="609600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Approach CEO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900" dirty="0" smtClean="0"/>
              <a:t>Obtain consensus on:</a:t>
            </a:r>
          </a:p>
          <a:p>
            <a:pPr lvl="1"/>
            <a:r>
              <a:rPr lang="en-US" sz="2600" dirty="0" smtClean="0"/>
              <a:t>Need for capital – immediate and projected</a:t>
            </a:r>
          </a:p>
          <a:p>
            <a:pPr lvl="1"/>
            <a:r>
              <a:rPr lang="en-US" sz="2600" dirty="0" smtClean="0"/>
              <a:t>Plan for fulfilling capital requirement</a:t>
            </a:r>
          </a:p>
          <a:p>
            <a:pPr lvl="2"/>
            <a:r>
              <a:rPr lang="en-US" sz="2200" dirty="0"/>
              <a:t>A</a:t>
            </a:r>
            <a:r>
              <a:rPr lang="en-US" sz="2200" dirty="0" smtClean="0"/>
              <a:t>pproach parent</a:t>
            </a:r>
          </a:p>
          <a:p>
            <a:pPr lvl="2"/>
            <a:r>
              <a:rPr lang="en-US" sz="2200" dirty="0"/>
              <a:t>A</a:t>
            </a:r>
            <a:r>
              <a:rPr lang="en-US" sz="2200" dirty="0" smtClean="0"/>
              <a:t>ny alternate sources to be used</a:t>
            </a:r>
          </a:p>
          <a:p>
            <a:pPr lvl="1"/>
            <a:r>
              <a:rPr lang="en-US" sz="2600" dirty="0" smtClean="0"/>
              <a:t>Need for joint understanding between CEO and AFH</a:t>
            </a:r>
          </a:p>
          <a:p>
            <a:pPr lvl="2"/>
            <a:r>
              <a:rPr lang="en-US" sz="2200" dirty="0" smtClean="0"/>
              <a:t>AFH to monitor and communicate solvency and capital requirement</a:t>
            </a:r>
          </a:p>
          <a:p>
            <a:pPr lvl="2"/>
            <a:r>
              <a:rPr lang="en-US" sz="2200" dirty="0" smtClean="0"/>
              <a:t>CEO to make AFH aware of developments from parent board affecting company </a:t>
            </a:r>
          </a:p>
          <a:p>
            <a:pPr lvl="1"/>
            <a:r>
              <a:rPr lang="en-US" sz="2600" dirty="0" smtClean="0"/>
              <a:t>Need for regular joint meetings </a:t>
            </a:r>
          </a:p>
          <a:p>
            <a:pPr lvl="2"/>
            <a:r>
              <a:rPr lang="en-US" sz="2200" dirty="0" smtClean="0"/>
              <a:t>With CEO, AFH and parent board</a:t>
            </a:r>
          </a:p>
          <a:p>
            <a:pPr lvl="2"/>
            <a:r>
              <a:rPr lang="en-US" sz="2200" dirty="0" smtClean="0"/>
              <a:t>Discuss issues and financial position of company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3248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700" dirty="0" smtClean="0"/>
              <a:t>In parallel, take </a:t>
            </a:r>
            <a:r>
              <a:rPr lang="en-US" sz="2700" dirty="0"/>
              <a:t>second opinion from </a:t>
            </a:r>
            <a:r>
              <a:rPr lang="en-US" sz="2700" dirty="0" smtClean="0"/>
              <a:t>institute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sz="2700" dirty="0" smtClean="0"/>
              <a:t>If unable to reach agreement – CEO unable/unwilling to appreciate urgency</a:t>
            </a:r>
          </a:p>
          <a:p>
            <a:pPr lvl="1"/>
            <a:r>
              <a:rPr lang="en-US" sz="2000" dirty="0" smtClean="0"/>
              <a:t>Explain duties &amp; responsibilities of AFH – to ensure solvency</a:t>
            </a:r>
          </a:p>
          <a:p>
            <a:pPr lvl="1"/>
            <a:r>
              <a:rPr lang="en-US" sz="2000" dirty="0" smtClean="0"/>
              <a:t>Ask for access to parent board/ mail parent directly</a:t>
            </a:r>
          </a:p>
          <a:p>
            <a:pPr lvl="1"/>
            <a:r>
              <a:rPr lang="en-US" sz="2000" dirty="0" smtClean="0"/>
              <a:t>Refer to regulations, if required</a:t>
            </a:r>
          </a:p>
          <a:p>
            <a:endParaRPr lang="en-US" sz="2800" dirty="0" smtClean="0"/>
          </a:p>
          <a:p>
            <a:r>
              <a:rPr lang="en-US" sz="2700" dirty="0" smtClean="0"/>
              <a:t>If not satisfied with CEO/ parent board</a:t>
            </a:r>
          </a:p>
          <a:p>
            <a:pPr lvl="1"/>
            <a:r>
              <a:rPr lang="en-US" sz="2000" dirty="0" smtClean="0"/>
              <a:t>Regulatory obligation to report to regulator – inform the board beforehand</a:t>
            </a:r>
          </a:p>
        </p:txBody>
      </p:sp>
    </p:spTree>
    <p:extLst>
      <p:ext uri="{BB962C8B-B14F-4D97-AF65-F5344CB8AC3E}">
        <p14:creationId xmlns:p14="http://schemas.microsoft.com/office/powerpoint/2010/main" xmlns="" val="234238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Approach the CEO and board of the parent company:</a:t>
            </a:r>
          </a:p>
          <a:p>
            <a:pPr lvl="1"/>
            <a:r>
              <a:rPr lang="en-US" dirty="0" smtClean="0"/>
              <a:t>Understand their view points and availability of capital</a:t>
            </a:r>
          </a:p>
          <a:p>
            <a:pPr lvl="1"/>
            <a:r>
              <a:rPr lang="en-US" dirty="0" smtClean="0"/>
              <a:t>Explain the current FCR and future capital requirements</a:t>
            </a:r>
          </a:p>
          <a:p>
            <a:pPr lvl="2"/>
            <a:r>
              <a:rPr lang="en-US" dirty="0" smtClean="0"/>
              <a:t>Implication of insufficient capital</a:t>
            </a:r>
          </a:p>
          <a:p>
            <a:pPr lvl="2"/>
            <a:r>
              <a:rPr lang="en-US" dirty="0" smtClean="0"/>
              <a:t>Discuss alternate sources of raising capital</a:t>
            </a:r>
          </a:p>
          <a:p>
            <a:pPr lvl="1"/>
            <a:r>
              <a:rPr lang="en-US" dirty="0" smtClean="0"/>
              <a:t>Professional Issues</a:t>
            </a:r>
          </a:p>
          <a:p>
            <a:pPr lvl="2"/>
            <a:r>
              <a:rPr lang="en-US" dirty="0" smtClean="0"/>
              <a:t>Explain duties &amp; responsibilities of AFH</a:t>
            </a:r>
          </a:p>
          <a:p>
            <a:pPr lvl="2"/>
            <a:r>
              <a:rPr lang="en-US" dirty="0" smtClean="0"/>
              <a:t>AFH should have access to decision making board</a:t>
            </a:r>
          </a:p>
          <a:p>
            <a:pPr lvl="2"/>
            <a:r>
              <a:rPr lang="en-US" dirty="0" smtClean="0"/>
              <a:t>Refer to regulations, if required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Take second opinion from </a:t>
            </a:r>
            <a:r>
              <a:rPr lang="en-US" sz="3200" dirty="0" smtClean="0"/>
              <a:t>Faculty / Institute</a:t>
            </a:r>
            <a:endParaRPr lang="en-US" sz="3200" dirty="0"/>
          </a:p>
          <a:p>
            <a:r>
              <a:rPr lang="en-US" dirty="0" smtClean="0"/>
              <a:t>If not satisfied</a:t>
            </a:r>
          </a:p>
          <a:p>
            <a:pPr lvl="1"/>
            <a:r>
              <a:rPr lang="en-US" dirty="0" smtClean="0"/>
              <a:t>Regulatory obligation to report regulator– inform the board beforehand</a:t>
            </a:r>
          </a:p>
        </p:txBody>
      </p:sp>
    </p:spTree>
    <p:extLst>
      <p:ext uri="{BB962C8B-B14F-4D97-AF65-F5344CB8AC3E}">
        <p14:creationId xmlns:p14="http://schemas.microsoft.com/office/powerpoint/2010/main" xmlns="" val="14081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24000"/>
            <a:ext cx="82296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200" dirty="0" smtClean="0"/>
              <a:t>Questions?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651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Arial" pitchFamily="34" charset="0"/>
                <a:cs typeface="Arial" pitchFamily="34" charset="0"/>
              </a:rPr>
              <a:t>Problem Statement</a:t>
            </a:r>
          </a:p>
          <a:p>
            <a:r>
              <a:rPr lang="en-IN" sz="2400" dirty="0" smtClean="0">
                <a:latin typeface="Arial" pitchFamily="34" charset="0"/>
                <a:cs typeface="Arial" pitchFamily="34" charset="0"/>
              </a:rPr>
              <a:t>Regulatory and Professional Context – India/UK</a:t>
            </a:r>
          </a:p>
          <a:p>
            <a:r>
              <a:rPr lang="en-IN" sz="2400" dirty="0" smtClean="0">
                <a:latin typeface="Arial" pitchFamily="34" charset="0"/>
                <a:cs typeface="Arial" pitchFamily="34" charset="0"/>
              </a:rPr>
              <a:t>Implications of Insufficient Capital</a:t>
            </a:r>
          </a:p>
          <a:p>
            <a:r>
              <a:rPr lang="en-IN" sz="2400" dirty="0" smtClean="0">
                <a:latin typeface="Arial" pitchFamily="34" charset="0"/>
                <a:cs typeface="Arial" pitchFamily="34" charset="0"/>
              </a:rPr>
              <a:t>Approach CEO</a:t>
            </a:r>
          </a:p>
          <a:p>
            <a:r>
              <a:rPr lang="en-IN" sz="2400" dirty="0" smtClean="0">
                <a:latin typeface="Arial" pitchFamily="34" charset="0"/>
                <a:cs typeface="Arial" pitchFamily="34" charset="0"/>
              </a:rPr>
              <a:t>Next Steps</a:t>
            </a:r>
          </a:p>
          <a:p>
            <a:r>
              <a:rPr lang="en-IN" sz="2400" dirty="0" smtClean="0"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>
                <a:solidFill>
                  <a:srgbClr val="1F497D">
                    <a:lumMod val="75000"/>
                  </a:srgbClr>
                </a:solidFill>
              </a:rPr>
              <a:pPr/>
              <a:t>2</a:t>
            </a:fld>
            <a:endParaRPr lang="en-US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Agenda</a:t>
            </a:r>
            <a:endParaRPr lang="en-US" sz="2800" b="1" dirty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39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Problem</a:t>
            </a:r>
            <a:r>
              <a:rPr lang="en-US" sz="28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Statement</a:t>
            </a:r>
            <a:r>
              <a:rPr lang="en-US" sz="28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700" dirty="0" smtClean="0"/>
              <a:t>Background</a:t>
            </a:r>
          </a:p>
          <a:p>
            <a:pPr lvl="1"/>
            <a:r>
              <a:rPr lang="en-US" sz="2400" dirty="0" smtClean="0"/>
              <a:t>Actuarial Function Holder (AFH) of UK Life insurance company</a:t>
            </a:r>
          </a:p>
          <a:p>
            <a:pPr lvl="1"/>
            <a:r>
              <a:rPr lang="en-US" sz="2400" dirty="0" smtClean="0"/>
              <a:t>Local Board – Purely a dressing tool </a:t>
            </a:r>
          </a:p>
          <a:p>
            <a:pPr lvl="2"/>
            <a:r>
              <a:rPr lang="en-US" sz="2000" dirty="0"/>
              <a:t>R</a:t>
            </a:r>
            <a:r>
              <a:rPr lang="en-US" sz="2000" dirty="0" smtClean="0"/>
              <a:t>eal power lies with CEO and parent company’s board</a:t>
            </a:r>
          </a:p>
          <a:p>
            <a:pPr lvl="1"/>
            <a:r>
              <a:rPr lang="en-US" sz="2400" dirty="0"/>
              <a:t>Parent company – </a:t>
            </a:r>
            <a:r>
              <a:rPr lang="en-US" sz="2400" dirty="0" smtClean="0"/>
              <a:t>not a financial company </a:t>
            </a:r>
            <a:r>
              <a:rPr lang="en-US" sz="2400" dirty="0"/>
              <a:t>– </a:t>
            </a:r>
            <a:r>
              <a:rPr lang="en-US" sz="2400" dirty="0" smtClean="0"/>
              <a:t>based in </a:t>
            </a:r>
            <a:r>
              <a:rPr lang="en-US" sz="2400" dirty="0"/>
              <a:t>a different geographical </a:t>
            </a:r>
            <a:r>
              <a:rPr lang="en-US" sz="2400" dirty="0" smtClean="0"/>
              <a:t>location</a:t>
            </a:r>
          </a:p>
          <a:p>
            <a:pPr lvl="1"/>
            <a:r>
              <a:rPr lang="en-US" sz="2400" dirty="0" smtClean="0"/>
              <a:t>CEO of Parent company – also a part of Local board</a:t>
            </a:r>
          </a:p>
          <a:p>
            <a:pPr lvl="1"/>
            <a:r>
              <a:rPr lang="en-US" sz="2400" dirty="0" smtClean="0"/>
              <a:t>AFH has full rights of access to Local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Problem</a:t>
            </a:r>
            <a:r>
              <a:rPr lang="en-US" sz="28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Statement</a:t>
            </a:r>
            <a:r>
              <a:rPr lang="en-US" sz="2800" b="1" dirty="0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900" dirty="0" smtClean="0"/>
              <a:t>Current Situation</a:t>
            </a:r>
          </a:p>
          <a:p>
            <a:pPr lvl="1"/>
            <a:r>
              <a:rPr lang="en-US" sz="2600" dirty="0" smtClean="0"/>
              <a:t>Capital Injection needed to retain competitive free asset position of company</a:t>
            </a:r>
          </a:p>
          <a:p>
            <a:pPr lvl="1"/>
            <a:r>
              <a:rPr lang="en-US" sz="2600" dirty="0" smtClean="0"/>
              <a:t>Local board in agreement – but states that decision lies with the parent</a:t>
            </a:r>
            <a:endParaRPr lang="en-US" sz="2600" dirty="0"/>
          </a:p>
          <a:p>
            <a:pPr lvl="1"/>
            <a:r>
              <a:rPr lang="en-US" sz="2600" dirty="0" smtClean="0"/>
              <a:t>CEO of parent states:</a:t>
            </a:r>
          </a:p>
          <a:p>
            <a:pPr lvl="2"/>
            <a:r>
              <a:rPr lang="en-US" sz="2200" dirty="0" smtClean="0"/>
              <a:t>He will decide amount and timing of capital injection</a:t>
            </a:r>
          </a:p>
          <a:p>
            <a:pPr lvl="2"/>
            <a:r>
              <a:rPr lang="en-US" sz="2200" dirty="0" smtClean="0"/>
              <a:t>AFH’s </a:t>
            </a:r>
            <a:r>
              <a:rPr lang="en-US" sz="2200" dirty="0" smtClean="0"/>
              <a:t>report should not be taken further</a:t>
            </a:r>
          </a:p>
          <a:p>
            <a:pPr lvl="2"/>
            <a:r>
              <a:rPr lang="en-US" sz="2200" dirty="0" smtClean="0"/>
              <a:t>Money invested – parent will not allow insolvency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r>
              <a:rPr lang="en-US" i="1" dirty="0" smtClean="0"/>
              <a:t>What should the </a:t>
            </a:r>
            <a:r>
              <a:rPr lang="en-US" i="1" dirty="0" smtClean="0"/>
              <a:t>AFH </a:t>
            </a:r>
            <a:r>
              <a:rPr lang="en-US" i="1" dirty="0" smtClean="0"/>
              <a:t>do?</a:t>
            </a:r>
          </a:p>
        </p:txBody>
      </p:sp>
    </p:spTree>
    <p:extLst>
      <p:ext uri="{BB962C8B-B14F-4D97-AF65-F5344CB8AC3E}">
        <p14:creationId xmlns:p14="http://schemas.microsoft.com/office/powerpoint/2010/main" xmlns="" val="11620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9248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&amp; Professional Context – India/UK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300" dirty="0" smtClean="0"/>
              <a:t>IRDA (Appointed Actuary) Regulations 2000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Section 7 - </a:t>
            </a:r>
            <a:r>
              <a:rPr lang="en-US" b="1" i="1" dirty="0" smtClean="0">
                <a:solidFill>
                  <a:srgbClr val="FF0000"/>
                </a:solidFill>
              </a:rPr>
              <a:t>Empowers</a:t>
            </a:r>
            <a:r>
              <a:rPr lang="en-US" dirty="0" smtClean="0"/>
              <a:t> Appointed Actuary</a:t>
            </a:r>
          </a:p>
          <a:p>
            <a:r>
              <a:rPr lang="en-IN" dirty="0" smtClean="0"/>
              <a:t>To </a:t>
            </a:r>
            <a:r>
              <a:rPr lang="en-IN" dirty="0" smtClean="0">
                <a:solidFill>
                  <a:srgbClr val="FF0000"/>
                </a:solidFill>
              </a:rPr>
              <a:t>attend all meetings </a:t>
            </a:r>
            <a:r>
              <a:rPr lang="en-IN" dirty="0" smtClean="0"/>
              <a:t>of the management including the directors of the insurer</a:t>
            </a:r>
            <a:endParaRPr lang="en-US" dirty="0" smtClean="0"/>
          </a:p>
          <a:p>
            <a:r>
              <a:rPr lang="en-US" dirty="0" smtClean="0"/>
              <a:t>To speak and discuss any matter</a:t>
            </a:r>
          </a:p>
          <a:p>
            <a:pPr lvl="1"/>
            <a:r>
              <a:rPr lang="en-US" dirty="0" smtClean="0"/>
              <a:t>…that may affect </a:t>
            </a:r>
            <a:r>
              <a:rPr lang="en-US" dirty="0" smtClean="0">
                <a:solidFill>
                  <a:srgbClr val="FF0000"/>
                </a:solidFill>
              </a:rPr>
              <a:t>solvency</a:t>
            </a:r>
            <a:r>
              <a:rPr lang="en-US" dirty="0" smtClean="0"/>
              <a:t> of the insurer</a:t>
            </a:r>
          </a:p>
          <a:p>
            <a:pPr lvl="1"/>
            <a:r>
              <a:rPr lang="en-US" dirty="0" smtClean="0"/>
              <a:t>..to meet reasonable expectation of policyholders (</a:t>
            </a:r>
            <a:r>
              <a:rPr lang="en-US" dirty="0" smtClean="0">
                <a:solidFill>
                  <a:srgbClr val="FF0000"/>
                </a:solidFill>
              </a:rPr>
              <a:t>PRE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Section 8 – Duties and obligations</a:t>
            </a:r>
          </a:p>
          <a:p>
            <a:r>
              <a:rPr lang="en-US" dirty="0" smtClean="0"/>
              <a:t>Ensure solvency at all times</a:t>
            </a:r>
          </a:p>
          <a:p>
            <a:r>
              <a:rPr lang="en-US" dirty="0" smtClean="0"/>
              <a:t>Act in interest of policyholders</a:t>
            </a:r>
          </a:p>
          <a:p>
            <a:r>
              <a:rPr lang="en-US" dirty="0" smtClean="0"/>
              <a:t>Draw attention of management of the insurer to any matter where insurer needs to take actions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7964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80772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&amp; Professional Context – India/UK</a:t>
            </a:r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900" dirty="0" smtClean="0"/>
              <a:t>Actuarial Practice Standards (APS) 1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Section 2 – Nature of Responsibility</a:t>
            </a:r>
          </a:p>
          <a:p>
            <a:pPr lvl="1"/>
            <a:r>
              <a:rPr lang="en-IN" dirty="0" smtClean="0"/>
              <a:t>…business of the company is conducted on </a:t>
            </a:r>
            <a:r>
              <a:rPr lang="en-IN" dirty="0" smtClean="0">
                <a:solidFill>
                  <a:srgbClr val="FF0000"/>
                </a:solidFill>
              </a:rPr>
              <a:t>sound financial lines </a:t>
            </a:r>
            <a:r>
              <a:rPr lang="en-IN" dirty="0" smtClean="0"/>
              <a:t>and has regard to Policyholders’ Reasonable Expectations (</a:t>
            </a:r>
            <a:r>
              <a:rPr lang="en-IN" dirty="0" smtClean="0">
                <a:solidFill>
                  <a:srgbClr val="FF0000"/>
                </a:solidFill>
              </a:rPr>
              <a:t>PRE</a:t>
            </a:r>
            <a:r>
              <a:rPr lang="en-IN" dirty="0" smtClean="0"/>
              <a:t>)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sz="3600" dirty="0" smtClean="0"/>
              <a:t>Section 3 </a:t>
            </a:r>
            <a:r>
              <a:rPr lang="en-US" sz="3600" dirty="0" smtClean="0"/>
              <a:t>–</a:t>
            </a:r>
            <a:r>
              <a:rPr lang="en-IN" sz="3600" dirty="0" smtClean="0"/>
              <a:t> Considerations affecting the position of AA</a:t>
            </a:r>
            <a:endParaRPr lang="en-US" sz="3600" dirty="0" smtClean="0"/>
          </a:p>
          <a:p>
            <a:pPr lvl="1"/>
            <a:r>
              <a:rPr lang="en-US" dirty="0" smtClean="0"/>
              <a:t>…AA must have access to the Board of Directors and Principal Officer</a:t>
            </a:r>
          </a:p>
          <a:p>
            <a:pPr lvl="1"/>
            <a:r>
              <a:rPr lang="en-US" dirty="0" smtClean="0"/>
              <a:t>Where there </a:t>
            </a:r>
            <a:r>
              <a:rPr lang="en-US" dirty="0" smtClean="0">
                <a:solidFill>
                  <a:srgbClr val="FF0000"/>
                </a:solidFill>
              </a:rPr>
              <a:t>is group structure,…ensure a right of direct access to the relevant decision making  bodies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/>
              <a:t>Section 4 – Extent of AA’s responsibility - to profession and client</a:t>
            </a:r>
          </a:p>
          <a:p>
            <a:pPr lvl="1"/>
            <a:r>
              <a:rPr lang="en-US" dirty="0" smtClean="0"/>
              <a:t>Advise company on situations that materially impact its </a:t>
            </a:r>
            <a:r>
              <a:rPr lang="en-US" dirty="0" smtClean="0">
                <a:solidFill>
                  <a:srgbClr val="FF0000"/>
                </a:solidFill>
              </a:rPr>
              <a:t>solvency</a:t>
            </a:r>
          </a:p>
          <a:p>
            <a:pPr lvl="1"/>
            <a:r>
              <a:rPr lang="en-US" dirty="0" smtClean="0"/>
              <a:t>If remedy actions not taken, </a:t>
            </a:r>
            <a:r>
              <a:rPr lang="en-US" dirty="0" smtClean="0">
                <a:solidFill>
                  <a:srgbClr val="FF0000"/>
                </a:solidFill>
              </a:rPr>
              <a:t>advise the IRDA </a:t>
            </a:r>
            <a:r>
              <a:rPr lang="en-US" dirty="0" smtClean="0"/>
              <a:t>– but not before informing company first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Section 7 – Capital Requirements</a:t>
            </a:r>
          </a:p>
          <a:p>
            <a:pPr lvl="1"/>
            <a:r>
              <a:rPr lang="en-US" dirty="0" smtClean="0"/>
              <a:t>AA should be satisfied that company would be able </a:t>
            </a:r>
            <a:r>
              <a:rPr lang="en-US" dirty="0" smtClean="0">
                <a:solidFill>
                  <a:srgbClr val="FF0000"/>
                </a:solidFill>
              </a:rPr>
              <a:t>to meet reserves and solvency capital requirements</a:t>
            </a:r>
            <a:r>
              <a:rPr lang="en-US" dirty="0" smtClean="0"/>
              <a:t> from capital within the Shareholder funds.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9739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9248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&amp; Professional Context – India/UK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24383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500" dirty="0" smtClean="0"/>
              <a:t>Actuaries Code of Conduct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100" dirty="0" smtClean="0"/>
              <a:t>Section 4 - Compliance</a:t>
            </a:r>
          </a:p>
          <a:p>
            <a:r>
              <a:rPr lang="en-US" sz="2600" dirty="0" smtClean="0"/>
              <a:t>Will comply with legal, regulatory and professional requirements</a:t>
            </a:r>
          </a:p>
          <a:p>
            <a:r>
              <a:rPr lang="en-US" sz="2600" dirty="0" smtClean="0"/>
              <a:t>Will challenge non-compliance by others</a:t>
            </a:r>
          </a:p>
          <a:p>
            <a:r>
              <a:rPr lang="en-US" sz="2600" dirty="0" smtClean="0"/>
              <a:t>Will speak to employers if actions unethical or improper</a:t>
            </a:r>
          </a:p>
          <a:p>
            <a:r>
              <a:rPr lang="en-US" sz="2600" dirty="0"/>
              <a:t>Will </a:t>
            </a:r>
            <a:r>
              <a:rPr lang="en-US" sz="2600" dirty="0" smtClean="0"/>
              <a:t>report </a:t>
            </a:r>
            <a:r>
              <a:rPr lang="en-US" sz="2600" dirty="0"/>
              <a:t>to </a:t>
            </a:r>
            <a:r>
              <a:rPr lang="en-US" sz="2600" dirty="0" smtClean="0"/>
              <a:t>regulator </a:t>
            </a:r>
            <a:r>
              <a:rPr lang="en-US" sz="2600" dirty="0"/>
              <a:t>if actions unethical or improper</a:t>
            </a:r>
          </a:p>
        </p:txBody>
      </p:sp>
    </p:spTree>
    <p:extLst>
      <p:ext uri="{BB962C8B-B14F-4D97-AF65-F5344CB8AC3E}">
        <p14:creationId xmlns:p14="http://schemas.microsoft.com/office/powerpoint/2010/main" xmlns="" val="316337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924800" cy="609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Regulatory </a:t>
            </a:r>
            <a:r>
              <a:rPr lang="en-US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Professional Context – India/UK</a:t>
            </a:r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dirty="0" smtClean="0"/>
              <a:t>Additional Guidance: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100" dirty="0" smtClean="0"/>
              <a:t>Actuarial Practice Standards (APS)  2 – Additional Guidance</a:t>
            </a:r>
          </a:p>
          <a:p>
            <a:pPr>
              <a:buNone/>
            </a:pPr>
            <a:endParaRPr lang="en-US" sz="3100" dirty="0" smtClean="0"/>
          </a:p>
          <a:p>
            <a:r>
              <a:rPr lang="en-US" sz="3100" dirty="0" smtClean="0"/>
              <a:t>APS L1 and L2 – Duties and responsibilities of Life Insurance Actuaries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IN" dirty="0" smtClean="0"/>
          </a:p>
          <a:p>
            <a:r>
              <a:rPr lang="en-IN" sz="3100" dirty="0" smtClean="0"/>
              <a:t>Whistle-blowing: A guide for actuaries </a:t>
            </a:r>
          </a:p>
          <a:p>
            <a:pPr lvl="1"/>
            <a:r>
              <a:rPr lang="en-IN" sz="2600" dirty="0" smtClean="0"/>
              <a:t>Whistle‐blowing is a statutory obligation which over‐rides any legal duty of confidentiality to the company</a:t>
            </a:r>
            <a:endParaRPr lang="en-US" sz="2600" dirty="0" smtClean="0"/>
          </a:p>
          <a:p>
            <a:pPr>
              <a:buNone/>
            </a:pPr>
            <a:endParaRPr lang="en-US" dirty="0" smtClean="0"/>
          </a:p>
          <a:p>
            <a:r>
              <a:rPr lang="en-IN" sz="3100" dirty="0" smtClean="0"/>
              <a:t>Whistle-blowing: A guide for employers of actuaries</a:t>
            </a:r>
            <a:endParaRPr lang="en-US" sz="3100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xmlns="" val="373618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7772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Implications of insufficient capital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smtClean="0"/>
              <a:t>Insolvency Risk</a:t>
            </a:r>
          </a:p>
          <a:p>
            <a:pPr lvl="1"/>
            <a:r>
              <a:rPr lang="en-US" sz="3200" dirty="0" smtClean="0"/>
              <a:t>Regulatory breach – possible regulatory intervention</a:t>
            </a:r>
          </a:p>
          <a:p>
            <a:pPr lvl="1"/>
            <a:r>
              <a:rPr lang="en-US" sz="3200" dirty="0" smtClean="0"/>
              <a:t>Reputational risk </a:t>
            </a:r>
            <a:r>
              <a:rPr lang="en-US" sz="3200" dirty="0"/>
              <a:t>– </a:t>
            </a:r>
            <a:r>
              <a:rPr lang="en-US" sz="3200" dirty="0" smtClean="0"/>
              <a:t>Difficult to sell new business</a:t>
            </a:r>
          </a:p>
          <a:p>
            <a:pPr lvl="1"/>
            <a:r>
              <a:rPr lang="en-US" sz="3200" dirty="0" smtClean="0"/>
              <a:t>Worst case scenario – inability to meet policyholder liabilities</a:t>
            </a:r>
          </a:p>
          <a:p>
            <a:pPr lvl="2"/>
            <a:endParaRPr lang="en-US" sz="700" dirty="0" smtClean="0"/>
          </a:p>
          <a:p>
            <a:r>
              <a:rPr lang="en-US" sz="3800" dirty="0" smtClean="0"/>
              <a:t>Restricted investment freedom </a:t>
            </a:r>
          </a:p>
          <a:p>
            <a:pPr lvl="1"/>
            <a:r>
              <a:rPr lang="en-US" sz="3200" dirty="0" smtClean="0"/>
              <a:t>Poor investment performance </a:t>
            </a:r>
          </a:p>
          <a:p>
            <a:pPr lvl="2"/>
            <a:r>
              <a:rPr lang="en-US" dirty="0" smtClean="0"/>
              <a:t>Lower profitability</a:t>
            </a:r>
          </a:p>
          <a:p>
            <a:pPr lvl="2"/>
            <a:r>
              <a:rPr lang="en-US" dirty="0" smtClean="0"/>
              <a:t>Policyholder dissatisfaction - PRE</a:t>
            </a:r>
          </a:p>
          <a:p>
            <a:pPr lvl="2"/>
            <a:r>
              <a:rPr lang="en-US" dirty="0" smtClean="0"/>
              <a:t>Loss of competitive edge</a:t>
            </a:r>
          </a:p>
          <a:p>
            <a:pPr marL="914400" lvl="2" indent="0">
              <a:buNone/>
            </a:pPr>
            <a:endParaRPr lang="en-US" sz="900" dirty="0" smtClean="0"/>
          </a:p>
          <a:p>
            <a:r>
              <a:rPr lang="en-US" sz="3800" dirty="0"/>
              <a:t>Business Risk</a:t>
            </a:r>
          </a:p>
          <a:p>
            <a:pPr lvl="1"/>
            <a:r>
              <a:rPr lang="en-US" sz="3200" dirty="0"/>
              <a:t>Restriction on company’s plans </a:t>
            </a:r>
            <a:r>
              <a:rPr lang="en-US" sz="3200" dirty="0" smtClean="0"/>
              <a:t>- Volume </a:t>
            </a:r>
            <a:r>
              <a:rPr lang="en-US" sz="3200" dirty="0"/>
              <a:t>and type of business</a:t>
            </a:r>
          </a:p>
          <a:p>
            <a:endParaRPr lang="en-US" sz="1400" dirty="0" smtClean="0"/>
          </a:p>
          <a:p>
            <a:r>
              <a:rPr lang="en-US" sz="3800" dirty="0" smtClean="0"/>
              <a:t>Lower </a:t>
            </a:r>
            <a:r>
              <a:rPr lang="en-US" sz="3800" dirty="0"/>
              <a:t>credit </a:t>
            </a:r>
            <a:r>
              <a:rPr lang="en-US" sz="3800" dirty="0" smtClean="0"/>
              <a:t>rating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xmlns="" val="90106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
</file>

<file path=customXml/item2.xml>
</file>

<file path=customXml/itemProps1.xml><?xml version="1.0" encoding="utf-8"?>
<ds:datastoreItem xmlns:ds="http://schemas.openxmlformats.org/officeDocument/2006/customXml" ds:itemID="{EE8AD242-57AF-4B22-B115-154B1BACA2C3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D235BF0E-7804-47CF-959F-8F3E719A4EAA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1934</TotalTime>
  <Words>978</Words>
  <Application>Microsoft Office PowerPoint</Application>
  <PresentationFormat>On-screen Show (4:3)</PresentationFormat>
  <Paragraphs>217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LifeConvBirm02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Vishal</cp:lastModifiedBy>
  <cp:revision>222</cp:revision>
  <dcterms:created xsi:type="dcterms:W3CDTF">2011-07-20T12:11:57Z</dcterms:created>
  <dcterms:modified xsi:type="dcterms:W3CDTF">2015-06-11T17:06:15Z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914435c0-920f-41b7-b443-c6a8873a9e5c</vt:lpwstr>
  </property>
  <property fmtid="{D5CDD505-2E9C-101B-9397-08002B2CF9AE}" pid="3" name="bjSaver">
    <vt:lpwstr>dvT+b7fqwAkK3+6vPMBWC2LFzWTT21RQ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policy="d837ce2c-d5ff-4523-9e8b-f2f1ecc11bad" xmlns="http://www.boldonjames.com/2008/01/sie/i</vt:lpwstr>
  </property>
  <property fmtid="{D5CDD505-2E9C-101B-9397-08002B2CF9AE}" pid="5" name="bjDocumentLabelXML-0">
    <vt:lpwstr>nternal/label"&gt;&lt;element uid="eec9633d-eb05-4212-80b9-61b7bc9d63ac" value="" /&gt;&lt;/sisl&gt;</vt:lpwstr>
  </property>
  <property fmtid="{D5CDD505-2E9C-101B-9397-08002B2CF9AE}" pid="6" name="bjDocumentSecurityLabel">
    <vt:lpwstr>Not Sensitive</vt:lpwstr>
  </property>
</Properties>
</file>