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60" r:id="rId3"/>
    <p:sldId id="258" r:id="rId4"/>
    <p:sldId id="271" r:id="rId5"/>
    <p:sldId id="272" r:id="rId6"/>
    <p:sldId id="275" r:id="rId7"/>
    <p:sldId id="273" r:id="rId8"/>
    <p:sldId id="263" r:id="rId9"/>
    <p:sldId id="276" r:id="rId10"/>
    <p:sldId id="262" r:id="rId11"/>
    <p:sldId id="261" r:id="rId12"/>
    <p:sldId id="264" r:id="rId13"/>
    <p:sldId id="277" r:id="rId14"/>
    <p:sldId id="265" r:id="rId15"/>
    <p:sldId id="268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FC5D"/>
    <a:srgbClr val="1630A7"/>
    <a:srgbClr val="0CE418"/>
    <a:srgbClr val="CA1470"/>
    <a:srgbClr val="C9C4C6"/>
    <a:srgbClr val="BD7901"/>
    <a:srgbClr val="3E8B26"/>
    <a:srgbClr val="6C2349"/>
    <a:srgbClr val="CB3F28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91" y="41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09-Jun-15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7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India Fellowship Seminar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72342" y="1992086"/>
            <a:ext cx="5138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Case Study I3 — Audit trail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04963" y="4913645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Guide: </a:t>
            </a:r>
            <a:r>
              <a:rPr lang="en-US" b="1" dirty="0"/>
              <a:t>TUSHAR CHATTERJEE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72343" y="27432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Presenters </a:t>
            </a:r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err="1"/>
              <a:t>Aditya</a:t>
            </a:r>
            <a:r>
              <a:rPr lang="en-US" sz="2400" b="1" dirty="0"/>
              <a:t> </a:t>
            </a:r>
            <a:r>
              <a:rPr lang="en-US" sz="2400" b="1" dirty="0" err="1"/>
              <a:t>Subhash</a:t>
            </a:r>
            <a:r>
              <a:rPr lang="en-US" sz="2400" b="1" dirty="0"/>
              <a:t> </a:t>
            </a:r>
            <a:r>
              <a:rPr lang="en-US" sz="2400" b="1" dirty="0" err="1" smtClean="0"/>
              <a:t>Bathiya</a:t>
            </a:r>
            <a:endParaRPr lang="en-US" sz="2400" b="1" dirty="0" smtClean="0"/>
          </a:p>
          <a:p>
            <a:pPr algn="ctr"/>
            <a:r>
              <a:rPr lang="en-US" sz="2400" b="1" dirty="0"/>
              <a:t>Vijay </a:t>
            </a:r>
            <a:r>
              <a:rPr lang="en-US" sz="2400" b="1" dirty="0" err="1"/>
              <a:t>Arunachalam</a:t>
            </a:r>
            <a:r>
              <a:rPr lang="en-US" sz="2400" b="1" dirty="0"/>
              <a:t> </a:t>
            </a:r>
            <a:r>
              <a:rPr lang="en-US" sz="2400" b="1" dirty="0" err="1" smtClean="0"/>
              <a:t>Mudaliar</a:t>
            </a:r>
            <a:endParaRPr lang="en-US" sz="2400" b="1" dirty="0" smtClean="0"/>
          </a:p>
          <a:p>
            <a:pPr algn="ctr"/>
            <a:r>
              <a:rPr lang="en-US" sz="2400" b="1" dirty="0" err="1"/>
              <a:t>Vamsidhar</a:t>
            </a:r>
            <a:r>
              <a:rPr lang="en-US" sz="2400" b="1" dirty="0"/>
              <a:t> </a:t>
            </a:r>
            <a:r>
              <a:rPr lang="en-US" sz="2400" b="1" dirty="0" err="1"/>
              <a:t>Ambatipudi</a:t>
            </a:r>
            <a:endParaRPr lang="en-US" sz="24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53340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19-Jun-2015</a:t>
            </a:r>
            <a:endParaRPr lang="en-US" b="1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Possible Professional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2895600" cy="365125"/>
          </a:xfrm>
        </p:spPr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19"/>
          <p:cNvSpPr/>
          <p:nvPr/>
        </p:nvSpPr>
        <p:spPr>
          <a:xfrm rot="21388734">
            <a:off x="496160" y="1793165"/>
            <a:ext cx="1361698" cy="131054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  <a:gd name="connsiteX0" fmla="*/ 30785 w 1319601"/>
              <a:gd name="connsiteY0" fmla="*/ 0 h 1258608"/>
              <a:gd name="connsiteX1" fmla="*/ 1312848 w 1319601"/>
              <a:gd name="connsiteY1" fmla="*/ 20567 h 1258608"/>
              <a:gd name="connsiteX2" fmla="*/ 1319601 w 1319601"/>
              <a:gd name="connsiteY2" fmla="*/ 1233129 h 1258608"/>
              <a:gd name="connsiteX3" fmla="*/ 0 w 1319601"/>
              <a:gd name="connsiteY3" fmla="*/ 1235984 h 1258608"/>
              <a:gd name="connsiteX4" fmla="*/ 30785 w 1319601"/>
              <a:gd name="connsiteY4" fmla="*/ 0 h 1258608"/>
              <a:gd name="connsiteX0" fmla="*/ 31250 w 1320066"/>
              <a:gd name="connsiteY0" fmla="*/ 0 h 1267432"/>
              <a:gd name="connsiteX1" fmla="*/ 1313313 w 1320066"/>
              <a:gd name="connsiteY1" fmla="*/ 20567 h 1267432"/>
              <a:gd name="connsiteX2" fmla="*/ 1320066 w 1320066"/>
              <a:gd name="connsiteY2" fmla="*/ 1233129 h 1267432"/>
              <a:gd name="connsiteX3" fmla="*/ 0 w 1320066"/>
              <a:gd name="connsiteY3" fmla="*/ 1260343 h 1267432"/>
              <a:gd name="connsiteX4" fmla="*/ 31250 w 1320066"/>
              <a:gd name="connsiteY4" fmla="*/ 0 h 1267432"/>
              <a:gd name="connsiteX0" fmla="*/ 31250 w 1320066"/>
              <a:gd name="connsiteY0" fmla="*/ 0 h 1268253"/>
              <a:gd name="connsiteX1" fmla="*/ 1313313 w 1320066"/>
              <a:gd name="connsiteY1" fmla="*/ 20567 h 1268253"/>
              <a:gd name="connsiteX2" fmla="*/ 1320066 w 1320066"/>
              <a:gd name="connsiteY2" fmla="*/ 1233129 h 1268253"/>
              <a:gd name="connsiteX3" fmla="*/ 0 w 1320066"/>
              <a:gd name="connsiteY3" fmla="*/ 1260343 h 1268253"/>
              <a:gd name="connsiteX4" fmla="*/ 31250 w 1320066"/>
              <a:gd name="connsiteY4" fmla="*/ 0 h 1268253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066" h="1263844">
                <a:moveTo>
                  <a:pt x="31250" y="0"/>
                </a:moveTo>
                <a:lnTo>
                  <a:pt x="1313313" y="20567"/>
                </a:lnTo>
                <a:cubicBezTo>
                  <a:pt x="1315242" y="429048"/>
                  <a:pt x="1291435" y="859628"/>
                  <a:pt x="1320066" y="1233129"/>
                </a:cubicBezTo>
                <a:cubicBezTo>
                  <a:pt x="665493" y="1279400"/>
                  <a:pt x="439867" y="1259391"/>
                  <a:pt x="0" y="1260343"/>
                </a:cubicBezTo>
                <a:lnTo>
                  <a:pt x="31250" y="0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lumMod val="42000"/>
                  <a:lumOff val="58000"/>
                </a:srgbClr>
              </a:gs>
              <a:gs pos="100000">
                <a:srgbClr val="89C25A">
                  <a:lumMod val="81000"/>
                  <a:lumOff val="19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  <a:effectLst>
            <a:outerShdw blurRad="38100" dist="12700" dir="540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21360000">
            <a:off x="575944" y="2370903"/>
            <a:ext cx="1225364" cy="33855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Article 4.3.1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96233" y="1788350"/>
            <a:ext cx="184785" cy="186690"/>
            <a:chOff x="4917745" y="2235200"/>
            <a:chExt cx="2584952" cy="2489199"/>
          </a:xfrm>
          <a:effectLst>
            <a:outerShdw blurRad="50800" dist="25400" dir="8100000" algn="tr" rotWithShape="0">
              <a:prstClr val="black">
                <a:alpha val="45000"/>
              </a:prstClr>
            </a:outerShdw>
          </a:effectLst>
        </p:grpSpPr>
        <p:sp>
          <p:nvSpPr>
            <p:cNvPr id="9" name="Oval 8"/>
            <p:cNvSpPr/>
            <p:nvPr/>
          </p:nvSpPr>
          <p:spPr>
            <a:xfrm>
              <a:off x="4917745" y="2429067"/>
              <a:ext cx="2295331" cy="229533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444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0" name="Oval 9"/>
            <p:cNvSpPr/>
            <p:nvPr/>
          </p:nvSpPr>
          <p:spPr>
            <a:xfrm>
              <a:off x="5484130" y="2913213"/>
              <a:ext cx="1253454" cy="1253453"/>
            </a:xfrm>
            <a:prstGeom prst="ellipse">
              <a:avLst/>
            </a:prstGeom>
            <a:solidFill>
              <a:srgbClr val="00698E"/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1" name="Oval 10"/>
            <p:cNvSpPr/>
            <p:nvPr/>
          </p:nvSpPr>
          <p:spPr>
            <a:xfrm>
              <a:off x="5972471" y="2235200"/>
              <a:ext cx="1530226" cy="153022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317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sp>
        <p:nvSpPr>
          <p:cNvPr id="12" name="Rectangle 19"/>
          <p:cNvSpPr/>
          <p:nvPr/>
        </p:nvSpPr>
        <p:spPr>
          <a:xfrm>
            <a:off x="2219702" y="1757469"/>
            <a:ext cx="1361698" cy="131054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  <a:gd name="connsiteX0" fmla="*/ 30785 w 1319601"/>
              <a:gd name="connsiteY0" fmla="*/ 0 h 1258608"/>
              <a:gd name="connsiteX1" fmla="*/ 1312848 w 1319601"/>
              <a:gd name="connsiteY1" fmla="*/ 20567 h 1258608"/>
              <a:gd name="connsiteX2" fmla="*/ 1319601 w 1319601"/>
              <a:gd name="connsiteY2" fmla="*/ 1233129 h 1258608"/>
              <a:gd name="connsiteX3" fmla="*/ 0 w 1319601"/>
              <a:gd name="connsiteY3" fmla="*/ 1235984 h 1258608"/>
              <a:gd name="connsiteX4" fmla="*/ 30785 w 1319601"/>
              <a:gd name="connsiteY4" fmla="*/ 0 h 1258608"/>
              <a:gd name="connsiteX0" fmla="*/ 31250 w 1320066"/>
              <a:gd name="connsiteY0" fmla="*/ 0 h 1267432"/>
              <a:gd name="connsiteX1" fmla="*/ 1313313 w 1320066"/>
              <a:gd name="connsiteY1" fmla="*/ 20567 h 1267432"/>
              <a:gd name="connsiteX2" fmla="*/ 1320066 w 1320066"/>
              <a:gd name="connsiteY2" fmla="*/ 1233129 h 1267432"/>
              <a:gd name="connsiteX3" fmla="*/ 0 w 1320066"/>
              <a:gd name="connsiteY3" fmla="*/ 1260343 h 1267432"/>
              <a:gd name="connsiteX4" fmla="*/ 31250 w 1320066"/>
              <a:gd name="connsiteY4" fmla="*/ 0 h 1267432"/>
              <a:gd name="connsiteX0" fmla="*/ 31250 w 1320066"/>
              <a:gd name="connsiteY0" fmla="*/ 0 h 1268253"/>
              <a:gd name="connsiteX1" fmla="*/ 1313313 w 1320066"/>
              <a:gd name="connsiteY1" fmla="*/ 20567 h 1268253"/>
              <a:gd name="connsiteX2" fmla="*/ 1320066 w 1320066"/>
              <a:gd name="connsiteY2" fmla="*/ 1233129 h 1268253"/>
              <a:gd name="connsiteX3" fmla="*/ 0 w 1320066"/>
              <a:gd name="connsiteY3" fmla="*/ 1260343 h 1268253"/>
              <a:gd name="connsiteX4" fmla="*/ 31250 w 1320066"/>
              <a:gd name="connsiteY4" fmla="*/ 0 h 1268253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066" h="1263844">
                <a:moveTo>
                  <a:pt x="31250" y="0"/>
                </a:moveTo>
                <a:lnTo>
                  <a:pt x="1313313" y="20567"/>
                </a:lnTo>
                <a:cubicBezTo>
                  <a:pt x="1315242" y="429048"/>
                  <a:pt x="1291435" y="859628"/>
                  <a:pt x="1320066" y="1233129"/>
                </a:cubicBezTo>
                <a:cubicBezTo>
                  <a:pt x="665493" y="1279400"/>
                  <a:pt x="439867" y="1259391"/>
                  <a:pt x="0" y="1260343"/>
                </a:cubicBezTo>
                <a:lnTo>
                  <a:pt x="31250" y="0"/>
                </a:lnTo>
                <a:close/>
              </a:path>
            </a:pathLst>
          </a:custGeom>
          <a:gradFill flip="none" rotWithShape="1">
            <a:gsLst>
              <a:gs pos="0">
                <a:srgbClr val="B4DAF2">
                  <a:lumMod val="95000"/>
                  <a:lumOff val="5000"/>
                </a:srgbClr>
              </a:gs>
              <a:gs pos="100000">
                <a:srgbClr val="86C4EA"/>
              </a:gs>
            </a:gsLst>
            <a:lin ang="5400000" scaled="1"/>
            <a:tileRect/>
          </a:gradFill>
          <a:ln>
            <a:solidFill>
              <a:srgbClr val="FF0000"/>
            </a:solidFill>
          </a:ln>
          <a:effectLst>
            <a:outerShdw blurRad="38100" dist="12700" dir="540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99486" y="2258904"/>
            <a:ext cx="1225364" cy="33855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Article 4.3.4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819775" y="1752654"/>
            <a:ext cx="184785" cy="186690"/>
            <a:chOff x="4917745" y="2235200"/>
            <a:chExt cx="2584952" cy="2489199"/>
          </a:xfrm>
          <a:effectLst>
            <a:outerShdw blurRad="50800" dist="25400" dir="8100000" algn="tr" rotWithShape="0">
              <a:prstClr val="black">
                <a:alpha val="45000"/>
              </a:prstClr>
            </a:outerShdw>
          </a:effectLst>
        </p:grpSpPr>
        <p:sp>
          <p:nvSpPr>
            <p:cNvPr id="15" name="Oval 14"/>
            <p:cNvSpPr/>
            <p:nvPr/>
          </p:nvSpPr>
          <p:spPr>
            <a:xfrm>
              <a:off x="4917745" y="2429067"/>
              <a:ext cx="2295331" cy="229533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444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6" name="Oval 15"/>
            <p:cNvSpPr/>
            <p:nvPr/>
          </p:nvSpPr>
          <p:spPr>
            <a:xfrm>
              <a:off x="5484130" y="2913213"/>
              <a:ext cx="1253454" cy="125345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7" name="Oval 16"/>
            <p:cNvSpPr/>
            <p:nvPr/>
          </p:nvSpPr>
          <p:spPr>
            <a:xfrm>
              <a:off x="5972471" y="2235200"/>
              <a:ext cx="1530226" cy="153022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317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sp>
        <p:nvSpPr>
          <p:cNvPr id="18" name="Rectangle 19"/>
          <p:cNvSpPr/>
          <p:nvPr/>
        </p:nvSpPr>
        <p:spPr>
          <a:xfrm rot="21356622">
            <a:off x="3886200" y="1768957"/>
            <a:ext cx="1361698" cy="131054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  <a:gd name="connsiteX0" fmla="*/ 30785 w 1319601"/>
              <a:gd name="connsiteY0" fmla="*/ 0 h 1258608"/>
              <a:gd name="connsiteX1" fmla="*/ 1312848 w 1319601"/>
              <a:gd name="connsiteY1" fmla="*/ 20567 h 1258608"/>
              <a:gd name="connsiteX2" fmla="*/ 1319601 w 1319601"/>
              <a:gd name="connsiteY2" fmla="*/ 1233129 h 1258608"/>
              <a:gd name="connsiteX3" fmla="*/ 0 w 1319601"/>
              <a:gd name="connsiteY3" fmla="*/ 1235984 h 1258608"/>
              <a:gd name="connsiteX4" fmla="*/ 30785 w 1319601"/>
              <a:gd name="connsiteY4" fmla="*/ 0 h 1258608"/>
              <a:gd name="connsiteX0" fmla="*/ 31250 w 1320066"/>
              <a:gd name="connsiteY0" fmla="*/ 0 h 1267432"/>
              <a:gd name="connsiteX1" fmla="*/ 1313313 w 1320066"/>
              <a:gd name="connsiteY1" fmla="*/ 20567 h 1267432"/>
              <a:gd name="connsiteX2" fmla="*/ 1320066 w 1320066"/>
              <a:gd name="connsiteY2" fmla="*/ 1233129 h 1267432"/>
              <a:gd name="connsiteX3" fmla="*/ 0 w 1320066"/>
              <a:gd name="connsiteY3" fmla="*/ 1260343 h 1267432"/>
              <a:gd name="connsiteX4" fmla="*/ 31250 w 1320066"/>
              <a:gd name="connsiteY4" fmla="*/ 0 h 1267432"/>
              <a:gd name="connsiteX0" fmla="*/ 31250 w 1320066"/>
              <a:gd name="connsiteY0" fmla="*/ 0 h 1268253"/>
              <a:gd name="connsiteX1" fmla="*/ 1313313 w 1320066"/>
              <a:gd name="connsiteY1" fmla="*/ 20567 h 1268253"/>
              <a:gd name="connsiteX2" fmla="*/ 1320066 w 1320066"/>
              <a:gd name="connsiteY2" fmla="*/ 1233129 h 1268253"/>
              <a:gd name="connsiteX3" fmla="*/ 0 w 1320066"/>
              <a:gd name="connsiteY3" fmla="*/ 1260343 h 1268253"/>
              <a:gd name="connsiteX4" fmla="*/ 31250 w 1320066"/>
              <a:gd name="connsiteY4" fmla="*/ 0 h 1268253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066" h="1263844">
                <a:moveTo>
                  <a:pt x="31250" y="0"/>
                </a:moveTo>
                <a:lnTo>
                  <a:pt x="1313313" y="20567"/>
                </a:lnTo>
                <a:cubicBezTo>
                  <a:pt x="1315242" y="429048"/>
                  <a:pt x="1291435" y="859628"/>
                  <a:pt x="1320066" y="1233129"/>
                </a:cubicBezTo>
                <a:cubicBezTo>
                  <a:pt x="665493" y="1279400"/>
                  <a:pt x="439867" y="1259391"/>
                  <a:pt x="0" y="1260343"/>
                </a:cubicBezTo>
                <a:lnTo>
                  <a:pt x="31250" y="0"/>
                </a:lnTo>
                <a:close/>
              </a:path>
            </a:pathLst>
          </a:custGeom>
          <a:gradFill flip="none" rotWithShape="1">
            <a:gsLst>
              <a:gs pos="0">
                <a:srgbClr val="F3C8B9"/>
              </a:gs>
              <a:gs pos="100000">
                <a:srgbClr val="EA9486"/>
              </a:gs>
            </a:gsLst>
            <a:lin ang="5400000" scaled="1"/>
            <a:tileRect/>
          </a:gradFill>
          <a:ln>
            <a:solidFill>
              <a:srgbClr val="FF0000"/>
            </a:solidFill>
          </a:ln>
          <a:effectLst>
            <a:outerShdw blurRad="38100" dist="12700" dir="540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21356622">
            <a:off x="3971402" y="2330932"/>
            <a:ext cx="1225364" cy="33855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Article 8.1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 rot="21356622">
            <a:off x="4446155" y="1764740"/>
            <a:ext cx="184785" cy="186690"/>
            <a:chOff x="4917745" y="2235200"/>
            <a:chExt cx="2584952" cy="2489199"/>
          </a:xfrm>
          <a:effectLst>
            <a:outerShdw blurRad="50800" dist="25400" dir="8100000" algn="tr" rotWithShape="0">
              <a:prstClr val="black">
                <a:alpha val="45000"/>
              </a:prstClr>
            </a:outerShdw>
          </a:effectLst>
        </p:grpSpPr>
        <p:sp>
          <p:nvSpPr>
            <p:cNvPr id="21" name="Oval 20"/>
            <p:cNvSpPr/>
            <p:nvPr/>
          </p:nvSpPr>
          <p:spPr>
            <a:xfrm>
              <a:off x="4917745" y="2429067"/>
              <a:ext cx="2295331" cy="2295332"/>
            </a:xfrm>
            <a:prstGeom prst="ellipse">
              <a:avLst/>
            </a:prstGeom>
            <a:solidFill>
              <a:srgbClr val="EBE600"/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444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22" name="Oval 21"/>
            <p:cNvSpPr/>
            <p:nvPr/>
          </p:nvSpPr>
          <p:spPr>
            <a:xfrm>
              <a:off x="5484130" y="2913213"/>
              <a:ext cx="1253454" cy="1253453"/>
            </a:xfrm>
            <a:prstGeom prst="ellipse">
              <a:avLst/>
            </a:prstGeom>
            <a:solidFill>
              <a:srgbClr val="A6A200"/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23" name="Oval 22"/>
            <p:cNvSpPr/>
            <p:nvPr/>
          </p:nvSpPr>
          <p:spPr>
            <a:xfrm>
              <a:off x="5972471" y="2235200"/>
              <a:ext cx="1530226" cy="1530226"/>
            </a:xfrm>
            <a:prstGeom prst="ellipse">
              <a:avLst/>
            </a:prstGeom>
            <a:solidFill>
              <a:srgbClr val="EBE600"/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317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sp>
        <p:nvSpPr>
          <p:cNvPr id="24" name="Rectangle 19"/>
          <p:cNvSpPr/>
          <p:nvPr/>
        </p:nvSpPr>
        <p:spPr>
          <a:xfrm rot="21599113">
            <a:off x="5572332" y="1779967"/>
            <a:ext cx="1361698" cy="131054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  <a:gd name="connsiteX0" fmla="*/ 30785 w 1319601"/>
              <a:gd name="connsiteY0" fmla="*/ 0 h 1258608"/>
              <a:gd name="connsiteX1" fmla="*/ 1312848 w 1319601"/>
              <a:gd name="connsiteY1" fmla="*/ 20567 h 1258608"/>
              <a:gd name="connsiteX2" fmla="*/ 1319601 w 1319601"/>
              <a:gd name="connsiteY2" fmla="*/ 1233129 h 1258608"/>
              <a:gd name="connsiteX3" fmla="*/ 0 w 1319601"/>
              <a:gd name="connsiteY3" fmla="*/ 1235984 h 1258608"/>
              <a:gd name="connsiteX4" fmla="*/ 30785 w 1319601"/>
              <a:gd name="connsiteY4" fmla="*/ 0 h 1258608"/>
              <a:gd name="connsiteX0" fmla="*/ 31250 w 1320066"/>
              <a:gd name="connsiteY0" fmla="*/ 0 h 1267432"/>
              <a:gd name="connsiteX1" fmla="*/ 1313313 w 1320066"/>
              <a:gd name="connsiteY1" fmla="*/ 20567 h 1267432"/>
              <a:gd name="connsiteX2" fmla="*/ 1320066 w 1320066"/>
              <a:gd name="connsiteY2" fmla="*/ 1233129 h 1267432"/>
              <a:gd name="connsiteX3" fmla="*/ 0 w 1320066"/>
              <a:gd name="connsiteY3" fmla="*/ 1260343 h 1267432"/>
              <a:gd name="connsiteX4" fmla="*/ 31250 w 1320066"/>
              <a:gd name="connsiteY4" fmla="*/ 0 h 1267432"/>
              <a:gd name="connsiteX0" fmla="*/ 31250 w 1320066"/>
              <a:gd name="connsiteY0" fmla="*/ 0 h 1268253"/>
              <a:gd name="connsiteX1" fmla="*/ 1313313 w 1320066"/>
              <a:gd name="connsiteY1" fmla="*/ 20567 h 1268253"/>
              <a:gd name="connsiteX2" fmla="*/ 1320066 w 1320066"/>
              <a:gd name="connsiteY2" fmla="*/ 1233129 h 1268253"/>
              <a:gd name="connsiteX3" fmla="*/ 0 w 1320066"/>
              <a:gd name="connsiteY3" fmla="*/ 1260343 h 1268253"/>
              <a:gd name="connsiteX4" fmla="*/ 31250 w 1320066"/>
              <a:gd name="connsiteY4" fmla="*/ 0 h 1268253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066" h="1263844">
                <a:moveTo>
                  <a:pt x="31250" y="0"/>
                </a:moveTo>
                <a:lnTo>
                  <a:pt x="1313313" y="20567"/>
                </a:lnTo>
                <a:cubicBezTo>
                  <a:pt x="1315242" y="429048"/>
                  <a:pt x="1291435" y="859628"/>
                  <a:pt x="1320066" y="1233129"/>
                </a:cubicBezTo>
                <a:cubicBezTo>
                  <a:pt x="665493" y="1279400"/>
                  <a:pt x="439867" y="1259391"/>
                  <a:pt x="0" y="1260343"/>
                </a:cubicBezTo>
                <a:lnTo>
                  <a:pt x="31250" y="0"/>
                </a:lnTo>
                <a:close/>
              </a:path>
            </a:pathLst>
          </a:custGeom>
          <a:gradFill flip="none" rotWithShape="1">
            <a:gsLst>
              <a:gs pos="0">
                <a:srgbClr val="F6EBB6"/>
              </a:gs>
              <a:gs pos="100000">
                <a:srgbClr val="F0DD80"/>
              </a:gs>
            </a:gsLst>
            <a:lin ang="5400000" scaled="1"/>
            <a:tileRect/>
          </a:gradFill>
          <a:ln>
            <a:solidFill>
              <a:srgbClr val="FF0000"/>
            </a:solidFill>
          </a:ln>
          <a:effectLst>
            <a:outerShdw blurRad="38100" dist="12700" dir="540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21599113">
            <a:off x="5652137" y="2342953"/>
            <a:ext cx="1225364" cy="33855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Article 8.3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 rot="21599113">
            <a:off x="6172260" y="1775149"/>
            <a:ext cx="184785" cy="186690"/>
            <a:chOff x="4917745" y="2235200"/>
            <a:chExt cx="2584952" cy="2489199"/>
          </a:xfrm>
          <a:effectLst>
            <a:outerShdw blurRad="50800" dist="25400" dir="8100000" algn="tr" rotWithShape="0">
              <a:prstClr val="black">
                <a:alpha val="45000"/>
              </a:prstClr>
            </a:outerShdw>
          </a:effectLst>
        </p:grpSpPr>
        <p:sp>
          <p:nvSpPr>
            <p:cNvPr id="27" name="Oval 26"/>
            <p:cNvSpPr/>
            <p:nvPr/>
          </p:nvSpPr>
          <p:spPr>
            <a:xfrm>
              <a:off x="4917745" y="2429067"/>
              <a:ext cx="2295331" cy="2295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444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28" name="Oval 27"/>
            <p:cNvSpPr/>
            <p:nvPr/>
          </p:nvSpPr>
          <p:spPr>
            <a:xfrm>
              <a:off x="5484130" y="2913213"/>
              <a:ext cx="1253454" cy="125345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29" name="Oval 28"/>
            <p:cNvSpPr/>
            <p:nvPr/>
          </p:nvSpPr>
          <p:spPr>
            <a:xfrm>
              <a:off x="5972471" y="2235200"/>
              <a:ext cx="1530226" cy="153022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317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sp>
        <p:nvSpPr>
          <p:cNvPr id="30" name="Rectangle 19"/>
          <p:cNvSpPr/>
          <p:nvPr/>
        </p:nvSpPr>
        <p:spPr>
          <a:xfrm rot="254975">
            <a:off x="7209485" y="1795567"/>
            <a:ext cx="1361698" cy="131054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  <a:gd name="connsiteX0" fmla="*/ 30785 w 1319601"/>
              <a:gd name="connsiteY0" fmla="*/ 0 h 1258608"/>
              <a:gd name="connsiteX1" fmla="*/ 1312848 w 1319601"/>
              <a:gd name="connsiteY1" fmla="*/ 20567 h 1258608"/>
              <a:gd name="connsiteX2" fmla="*/ 1319601 w 1319601"/>
              <a:gd name="connsiteY2" fmla="*/ 1233129 h 1258608"/>
              <a:gd name="connsiteX3" fmla="*/ 0 w 1319601"/>
              <a:gd name="connsiteY3" fmla="*/ 1235984 h 1258608"/>
              <a:gd name="connsiteX4" fmla="*/ 30785 w 1319601"/>
              <a:gd name="connsiteY4" fmla="*/ 0 h 1258608"/>
              <a:gd name="connsiteX0" fmla="*/ 31250 w 1320066"/>
              <a:gd name="connsiteY0" fmla="*/ 0 h 1267432"/>
              <a:gd name="connsiteX1" fmla="*/ 1313313 w 1320066"/>
              <a:gd name="connsiteY1" fmla="*/ 20567 h 1267432"/>
              <a:gd name="connsiteX2" fmla="*/ 1320066 w 1320066"/>
              <a:gd name="connsiteY2" fmla="*/ 1233129 h 1267432"/>
              <a:gd name="connsiteX3" fmla="*/ 0 w 1320066"/>
              <a:gd name="connsiteY3" fmla="*/ 1260343 h 1267432"/>
              <a:gd name="connsiteX4" fmla="*/ 31250 w 1320066"/>
              <a:gd name="connsiteY4" fmla="*/ 0 h 1267432"/>
              <a:gd name="connsiteX0" fmla="*/ 31250 w 1320066"/>
              <a:gd name="connsiteY0" fmla="*/ 0 h 1268253"/>
              <a:gd name="connsiteX1" fmla="*/ 1313313 w 1320066"/>
              <a:gd name="connsiteY1" fmla="*/ 20567 h 1268253"/>
              <a:gd name="connsiteX2" fmla="*/ 1320066 w 1320066"/>
              <a:gd name="connsiteY2" fmla="*/ 1233129 h 1268253"/>
              <a:gd name="connsiteX3" fmla="*/ 0 w 1320066"/>
              <a:gd name="connsiteY3" fmla="*/ 1260343 h 1268253"/>
              <a:gd name="connsiteX4" fmla="*/ 31250 w 1320066"/>
              <a:gd name="connsiteY4" fmla="*/ 0 h 1268253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  <a:gd name="connsiteX0" fmla="*/ 31250 w 1320066"/>
              <a:gd name="connsiteY0" fmla="*/ 0 h 1263844"/>
              <a:gd name="connsiteX1" fmla="*/ 1313313 w 1320066"/>
              <a:gd name="connsiteY1" fmla="*/ 20567 h 1263844"/>
              <a:gd name="connsiteX2" fmla="*/ 1320066 w 1320066"/>
              <a:gd name="connsiteY2" fmla="*/ 1233129 h 1263844"/>
              <a:gd name="connsiteX3" fmla="*/ 0 w 1320066"/>
              <a:gd name="connsiteY3" fmla="*/ 1260343 h 1263844"/>
              <a:gd name="connsiteX4" fmla="*/ 31250 w 1320066"/>
              <a:gd name="connsiteY4" fmla="*/ 0 h 126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066" h="1263844">
                <a:moveTo>
                  <a:pt x="31250" y="0"/>
                </a:moveTo>
                <a:lnTo>
                  <a:pt x="1313313" y="20567"/>
                </a:lnTo>
                <a:cubicBezTo>
                  <a:pt x="1315242" y="429048"/>
                  <a:pt x="1291435" y="859628"/>
                  <a:pt x="1320066" y="1233129"/>
                </a:cubicBezTo>
                <a:cubicBezTo>
                  <a:pt x="665493" y="1279400"/>
                  <a:pt x="439867" y="1259391"/>
                  <a:pt x="0" y="1260343"/>
                </a:cubicBezTo>
                <a:lnTo>
                  <a:pt x="31250" y="0"/>
                </a:lnTo>
                <a:close/>
              </a:path>
            </a:pathLst>
          </a:custGeom>
          <a:gradFill flip="none" rotWithShape="1">
            <a:gsLst>
              <a:gs pos="0">
                <a:srgbClr val="DCB6F6">
                  <a:lumMod val="90000"/>
                  <a:lumOff val="10000"/>
                </a:srgbClr>
              </a:gs>
              <a:gs pos="100000">
                <a:srgbClr val="C88BF1">
                  <a:lumMod val="90000"/>
                  <a:lumOff val="1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  <a:effectLst>
            <a:outerShdw blurRad="38100" dist="12700" dir="540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rot="254975">
            <a:off x="7283533" y="2359206"/>
            <a:ext cx="1225364" cy="33855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Article 7.2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 rot="254975">
            <a:off x="7851523" y="1793171"/>
            <a:ext cx="184785" cy="186690"/>
            <a:chOff x="4917745" y="2235200"/>
            <a:chExt cx="2584952" cy="2489199"/>
          </a:xfrm>
          <a:effectLst>
            <a:outerShdw blurRad="50800" dist="25400" dir="8100000" algn="tr" rotWithShape="0">
              <a:prstClr val="black">
                <a:alpha val="45000"/>
              </a:prstClr>
            </a:outerShdw>
          </a:effectLst>
        </p:grpSpPr>
        <p:sp>
          <p:nvSpPr>
            <p:cNvPr id="33" name="Oval 32"/>
            <p:cNvSpPr/>
            <p:nvPr/>
          </p:nvSpPr>
          <p:spPr>
            <a:xfrm>
              <a:off x="4917745" y="2429067"/>
              <a:ext cx="2295331" cy="229533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444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34" name="Oval 33"/>
            <p:cNvSpPr/>
            <p:nvPr/>
          </p:nvSpPr>
          <p:spPr>
            <a:xfrm>
              <a:off x="5484130" y="2913213"/>
              <a:ext cx="1253454" cy="125345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35" name="Oval 34"/>
            <p:cNvSpPr/>
            <p:nvPr/>
          </p:nvSpPr>
          <p:spPr>
            <a:xfrm>
              <a:off x="5972471" y="2235200"/>
              <a:ext cx="1530226" cy="153022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FF0000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>
              <a:bevelT w="31750" h="698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91020" y="3428988"/>
            <a:ext cx="1505798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400" dirty="0" smtClean="0"/>
              <a:t>Once aware of </a:t>
            </a:r>
            <a:r>
              <a:rPr lang="en-GB" sz="1400" dirty="0"/>
              <a:t>any event which appears to be a material breach </a:t>
            </a:r>
            <a:r>
              <a:rPr lang="en-GB" sz="1400" dirty="0" smtClean="0"/>
              <a:t>by another </a:t>
            </a:r>
            <a:r>
              <a:rPr lang="en-GB" sz="1400" dirty="0"/>
              <a:t>member of any professional guidance </a:t>
            </a:r>
            <a:r>
              <a:rPr lang="en-GB" sz="1400" dirty="0" smtClean="0"/>
              <a:t>a </a:t>
            </a:r>
            <a:r>
              <a:rPr lang="en-GB" sz="1400" dirty="0"/>
              <a:t>member </a:t>
            </a:r>
            <a:r>
              <a:rPr lang="en-GB" sz="1400" dirty="0" smtClean="0"/>
              <a:t>must take </a:t>
            </a:r>
            <a:r>
              <a:rPr lang="en-GB" sz="1400" dirty="0"/>
              <a:t>appropriate action at the </a:t>
            </a:r>
            <a:r>
              <a:rPr lang="en-GB" sz="1400" dirty="0" smtClean="0"/>
              <a:t>earliest</a:t>
            </a:r>
            <a:endParaRPr lang="en-US" sz="1400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2069466" y="3428988"/>
            <a:ext cx="1505798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400" dirty="0" smtClean="0"/>
              <a:t>Contact the </a:t>
            </a:r>
            <a:r>
              <a:rPr lang="en-US" sz="1400" dirty="0"/>
              <a:t>other member to discuss breach, gather more information on the situation </a:t>
            </a:r>
            <a:r>
              <a:rPr lang="en-US" sz="1400" dirty="0" smtClean="0"/>
              <a:t>to </a:t>
            </a:r>
            <a:r>
              <a:rPr lang="en-US" sz="1400" dirty="0"/>
              <a:t>decide if it really is a </a:t>
            </a:r>
            <a:r>
              <a:rPr lang="en-US" sz="1400" dirty="0" smtClean="0"/>
              <a:t>breach (Modified recommendations under Pressure)</a:t>
            </a:r>
          </a:p>
          <a:p>
            <a:pPr lvl="0">
              <a:defRPr/>
            </a:pPr>
            <a:r>
              <a:rPr lang="en-US" sz="1400" dirty="0" smtClean="0"/>
              <a:t>                         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47911" y="3428988"/>
            <a:ext cx="1505798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400" dirty="0" smtClean="0"/>
              <a:t>Avoid </a:t>
            </a:r>
            <a:r>
              <a:rPr lang="en-US" sz="1400" dirty="0"/>
              <a:t>any action that would unfairly injure the professional reputation of any other </a:t>
            </a:r>
            <a:r>
              <a:rPr lang="en-US" sz="1400" dirty="0" smtClean="0"/>
              <a:t>member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</a:t>
            </a:r>
          </a:p>
          <a:p>
            <a:pPr lvl="0">
              <a:defRPr/>
            </a:pPr>
            <a:endParaRPr lang="en-US" sz="1400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en-US" sz="1400" dirty="0"/>
              <a:t>S</a:t>
            </a:r>
            <a:r>
              <a:rPr lang="en-US" sz="1400" dirty="0" smtClean="0"/>
              <a:t>hould </a:t>
            </a:r>
            <a:r>
              <a:rPr lang="en-US" sz="1400" dirty="0"/>
              <a:t>not </a:t>
            </a:r>
            <a:r>
              <a:rPr lang="en-US" sz="1400" dirty="0" smtClean="0"/>
              <a:t>react </a:t>
            </a:r>
            <a:r>
              <a:rPr lang="en-US" sz="1400" dirty="0"/>
              <a:t>to the allegations of the new FD without proper </a:t>
            </a:r>
            <a:r>
              <a:rPr lang="en-US" sz="1400" dirty="0" smtClean="0"/>
              <a:t>investigation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26357" y="3428988"/>
            <a:ext cx="1505798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400" dirty="0"/>
              <a:t>A</a:t>
            </a:r>
            <a:r>
              <a:rPr lang="en-US" sz="1400" dirty="0" smtClean="0"/>
              <a:t>cknowledge </a:t>
            </a:r>
            <a:r>
              <a:rPr lang="en-US" sz="1400" dirty="0"/>
              <a:t>that other members might quite properly hold different professional opinions </a:t>
            </a:r>
            <a:endParaRPr lang="en-US" sz="1400" dirty="0" smtClean="0"/>
          </a:p>
          <a:p>
            <a:pPr lvl="0">
              <a:defRPr/>
            </a:pPr>
            <a:endParaRPr lang="en-US" sz="1400" dirty="0"/>
          </a:p>
          <a:p>
            <a:pPr lvl="0">
              <a:defRPr/>
            </a:pPr>
            <a:r>
              <a:rPr lang="en-US" sz="1400" dirty="0" smtClean="0"/>
              <a:t>May </a:t>
            </a:r>
            <a:r>
              <a:rPr lang="en-US" sz="1400" dirty="0"/>
              <a:t>be valid and justified based on the </a:t>
            </a:r>
            <a:r>
              <a:rPr lang="en-US" sz="1400" dirty="0" smtClean="0"/>
              <a:t>information </a:t>
            </a:r>
            <a:r>
              <a:rPr lang="en-US" sz="1400" dirty="0"/>
              <a:t>at that </a:t>
            </a:r>
            <a:r>
              <a:rPr lang="en-US" sz="1400" dirty="0" smtClean="0"/>
              <a:t>time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04802" y="3428988"/>
            <a:ext cx="1581998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400" dirty="0" smtClean="0"/>
              <a:t>Consult the previous member </a:t>
            </a:r>
            <a:r>
              <a:rPr lang="en-US" sz="1400" dirty="0"/>
              <a:t>to establish any professional reason why the assignment should be </a:t>
            </a:r>
            <a:r>
              <a:rPr lang="en-US" sz="1400" dirty="0" smtClean="0"/>
              <a:t>declined</a:t>
            </a:r>
          </a:p>
          <a:p>
            <a:pPr lvl="0">
              <a:defRPr/>
            </a:pPr>
            <a:endParaRPr lang="en-US" sz="1400" dirty="0"/>
          </a:p>
          <a:p>
            <a:pPr lvl="0">
              <a:defRPr/>
            </a:pPr>
            <a:r>
              <a:rPr lang="en-US" sz="1400" dirty="0" smtClean="0"/>
              <a:t>Meeting with previous consultant required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457200" y="1219200"/>
            <a:ext cx="8160668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Professional Conduct Standards-V 3.0-December 2009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In the shoes of the Investment Consultant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2895600" cy="365125"/>
          </a:xfrm>
        </p:spPr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1295400"/>
            <a:ext cx="11430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Pressure from one Trustee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1447800"/>
            <a:ext cx="1447800" cy="609600"/>
          </a:xfrm>
          <a:prstGeom prst="rect">
            <a:avLst/>
          </a:prstGeom>
          <a:solidFill>
            <a:srgbClr val="1630A7"/>
          </a:solidFill>
          <a:ln>
            <a:solidFill>
              <a:srgbClr val="1630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Take his views and reason for Disagreement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stCxn id="6" idx="6"/>
            <a:endCxn id="7" idx="1"/>
          </p:cNvCxnSpPr>
          <p:nvPr/>
        </p:nvCxnSpPr>
        <p:spPr>
          <a:xfrm>
            <a:off x="1371600" y="1752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Horizontal Scroll 13"/>
          <p:cNvSpPr/>
          <p:nvPr/>
        </p:nvSpPr>
        <p:spPr>
          <a:xfrm>
            <a:off x="3962400" y="1104900"/>
            <a:ext cx="2819400" cy="1714500"/>
          </a:xfrm>
          <a:prstGeom prst="horizontalScroll">
            <a:avLst/>
          </a:prstGeom>
          <a:solidFill>
            <a:srgbClr val="6C2349"/>
          </a:solidFill>
          <a:ln>
            <a:solidFill>
              <a:srgbClr val="6C23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Any missing Data/Information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Historical Investment Strategies and Patterns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Scheme’s Investment Mandate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Consistency with competitors and Markets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Peer Review by a Senior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1367135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Further</a:t>
            </a: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Research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Elbow Connector 21"/>
          <p:cNvCxnSpPr>
            <a:stCxn id="7" idx="3"/>
            <a:endCxn id="14" idx="1"/>
          </p:cNvCxnSpPr>
          <p:nvPr/>
        </p:nvCxnSpPr>
        <p:spPr>
          <a:xfrm>
            <a:off x="3200400" y="1752600"/>
            <a:ext cx="762000" cy="2095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ecision 22"/>
          <p:cNvSpPr/>
          <p:nvPr/>
        </p:nvSpPr>
        <p:spPr>
          <a:xfrm>
            <a:off x="7162800" y="1447800"/>
            <a:ext cx="1752600" cy="612648"/>
          </a:xfrm>
          <a:prstGeom prst="flowChartDecision">
            <a:avLst/>
          </a:prstGeom>
          <a:solidFill>
            <a:srgbClr val="3E8B26"/>
          </a:solidFill>
          <a:ln>
            <a:solidFill>
              <a:srgbClr val="3E8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Valid Reasons?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lowchart: Card 25"/>
          <p:cNvSpPr/>
          <p:nvPr/>
        </p:nvSpPr>
        <p:spPr>
          <a:xfrm>
            <a:off x="8001000" y="5715000"/>
            <a:ext cx="914400" cy="576072"/>
          </a:xfrm>
          <a:prstGeom prst="flowChartPunchedCard">
            <a:avLst/>
          </a:prstGeom>
          <a:solidFill>
            <a:srgbClr val="C9C4C6"/>
          </a:solidFill>
          <a:ln>
            <a:solidFill>
              <a:srgbClr val="C9C4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Revise the Draft</a:t>
            </a:r>
            <a:endPara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Elbow Connector 27"/>
          <p:cNvCxnSpPr>
            <a:stCxn id="23" idx="3"/>
            <a:endCxn id="26" idx="0"/>
          </p:cNvCxnSpPr>
          <p:nvPr/>
        </p:nvCxnSpPr>
        <p:spPr>
          <a:xfrm flipH="1">
            <a:off x="8458200" y="1754124"/>
            <a:ext cx="457200" cy="3960876"/>
          </a:xfrm>
          <a:prstGeom prst="bentConnector4">
            <a:avLst>
              <a:gd name="adj1" fmla="val -50000"/>
              <a:gd name="adj2" fmla="val 538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263712" y="480060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YES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5257800" y="2712176"/>
            <a:ext cx="3026384" cy="1492084"/>
          </a:xfrm>
          <a:prstGeom prst="flowChartProcess">
            <a:avLst/>
          </a:prstGeom>
          <a:solidFill>
            <a:srgbClr val="CA1470"/>
          </a:solidFill>
          <a:ln>
            <a:solidFill>
              <a:srgbClr val="CA14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Long Term Benefits of the advice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Run through the model and compare with LDI Benchmark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Suggest for independent verification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Sensitivity, Scenario Analysis and Stress Testing can be done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Other stakeholders to be considered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Phase wise reduction can be looked at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Elbow Connector 33"/>
          <p:cNvCxnSpPr>
            <a:stCxn id="23" idx="2"/>
            <a:endCxn id="32" idx="0"/>
          </p:cNvCxnSpPr>
          <p:nvPr/>
        </p:nvCxnSpPr>
        <p:spPr>
          <a:xfrm rot="5400000">
            <a:off x="7079182" y="1752258"/>
            <a:ext cx="651728" cy="126810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162800" y="21336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NO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58000" y="2438400"/>
            <a:ext cx="1441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Talk to the Trustee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Flowchart: Decision 52"/>
          <p:cNvSpPr/>
          <p:nvPr/>
        </p:nvSpPr>
        <p:spPr>
          <a:xfrm>
            <a:off x="6019800" y="4492752"/>
            <a:ext cx="2133600" cy="612648"/>
          </a:xfrm>
          <a:prstGeom prst="flowChartDecision">
            <a:avLst/>
          </a:prstGeom>
          <a:solidFill>
            <a:srgbClr val="3E8B26"/>
          </a:solidFill>
          <a:ln>
            <a:solidFill>
              <a:srgbClr val="3E8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Convinced?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511974" y="5348085"/>
            <a:ext cx="11430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Thank him and Proceed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Arrow Connector 49"/>
          <p:cNvCxnSpPr>
            <a:stCxn id="53" idx="2"/>
            <a:endCxn id="55" idx="0"/>
          </p:cNvCxnSpPr>
          <p:nvPr/>
        </p:nvCxnSpPr>
        <p:spPr>
          <a:xfrm flipH="1">
            <a:off x="7083474" y="5105400"/>
            <a:ext cx="3126" cy="242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972300" y="497546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YES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Flowchart: Process 63"/>
          <p:cNvSpPr/>
          <p:nvPr/>
        </p:nvSpPr>
        <p:spPr>
          <a:xfrm>
            <a:off x="671591" y="2850676"/>
            <a:ext cx="4205209" cy="1722848"/>
          </a:xfrm>
          <a:prstGeom prst="flowChartProcess">
            <a:avLst/>
          </a:prstGeom>
          <a:solidFill>
            <a:srgbClr val="1630A7"/>
          </a:solidFill>
          <a:ln>
            <a:solidFill>
              <a:srgbClr val="1630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Refer scheme rules for conflict recording &amp; Management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Talk to Peers, Seniors and the previous consultant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Take advice from Compliance and Legal Teams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Inform the trustees on the disagreement (Communicate without misleading and not changing under pressure)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Evaluate alternative strategies – Give comparisons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Qualify the report (Genuine vs. Intended advice)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Raise the matter with the profession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Escalate to Regulator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Elbow Connector 66"/>
          <p:cNvCxnSpPr>
            <a:stCxn id="53" idx="1"/>
            <a:endCxn id="64" idx="3"/>
          </p:cNvCxnSpPr>
          <p:nvPr/>
        </p:nvCxnSpPr>
        <p:spPr>
          <a:xfrm rot="10800000">
            <a:off x="4876800" y="3712100"/>
            <a:ext cx="1143000" cy="1086976"/>
          </a:xfrm>
          <a:prstGeom prst="bentConnector3">
            <a:avLst>
              <a:gd name="adj1" fmla="val 786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357870" y="444740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NO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Flowchart: Decision 79"/>
          <p:cNvSpPr/>
          <p:nvPr/>
        </p:nvSpPr>
        <p:spPr>
          <a:xfrm>
            <a:off x="3200400" y="4800600"/>
            <a:ext cx="2133600" cy="612648"/>
          </a:xfrm>
          <a:prstGeom prst="flowChartDecision">
            <a:avLst/>
          </a:prstGeom>
          <a:solidFill>
            <a:srgbClr val="3E8B26"/>
          </a:solidFill>
          <a:ln>
            <a:solidFill>
              <a:srgbClr val="3E8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Convinced?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Elbow Connector 81"/>
          <p:cNvCxnSpPr>
            <a:stCxn id="80" idx="3"/>
            <a:endCxn id="55" idx="2"/>
          </p:cNvCxnSpPr>
          <p:nvPr/>
        </p:nvCxnSpPr>
        <p:spPr>
          <a:xfrm>
            <a:off x="5334000" y="5106924"/>
            <a:ext cx="1177974" cy="69836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32" idx="2"/>
            <a:endCxn id="53" idx="0"/>
          </p:cNvCxnSpPr>
          <p:nvPr/>
        </p:nvCxnSpPr>
        <p:spPr>
          <a:xfrm rot="16200000" flipH="1">
            <a:off x="6784550" y="4190702"/>
            <a:ext cx="288492" cy="31560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64" idx="2"/>
            <a:endCxn id="80" idx="0"/>
          </p:cNvCxnSpPr>
          <p:nvPr/>
        </p:nvCxnSpPr>
        <p:spPr>
          <a:xfrm rot="16200000" flipH="1">
            <a:off x="3407160" y="3940560"/>
            <a:ext cx="227076" cy="14930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395473" y="469846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YES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2590800" y="5791200"/>
            <a:ext cx="3810000" cy="54748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Resign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intimate the subsequent consultant of the pressure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Elbow Connector 92"/>
          <p:cNvCxnSpPr>
            <a:stCxn id="80" idx="2"/>
            <a:endCxn id="91" idx="0"/>
          </p:cNvCxnSpPr>
          <p:nvPr/>
        </p:nvCxnSpPr>
        <p:spPr>
          <a:xfrm rot="16200000" flipH="1">
            <a:off x="4192524" y="5487924"/>
            <a:ext cx="377952" cy="228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27902" y="55765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NO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Elbow Connector 103"/>
          <p:cNvCxnSpPr>
            <a:stCxn id="14" idx="3"/>
            <a:endCxn id="23" idx="1"/>
          </p:cNvCxnSpPr>
          <p:nvPr/>
        </p:nvCxnSpPr>
        <p:spPr>
          <a:xfrm flipV="1">
            <a:off x="6781800" y="1754124"/>
            <a:ext cx="381000" cy="20802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00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In any case….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Maintain proper documentation of your communication with various stakeholders.</a:t>
            </a:r>
            <a:endParaRPr lang="en-GB" dirty="0"/>
          </a:p>
          <a:p>
            <a:pPr lvl="0"/>
            <a:r>
              <a:rPr lang="en-US" dirty="0"/>
              <a:t>Audit Trail of the assignment should be properly maintained and preserved</a:t>
            </a:r>
            <a:endParaRPr lang="en-GB" dirty="0"/>
          </a:p>
          <a:p>
            <a:pPr lvl="0"/>
            <a:r>
              <a:rPr lang="en-US" dirty="0"/>
              <a:t>Investigate thoroughly and satisfy yourself beyond doubt before being judgmental.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48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Source of Pressure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2895600" cy="365125"/>
          </a:xfrm>
        </p:spPr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" y="1426114"/>
            <a:ext cx="4225637" cy="2385261"/>
          </a:xfrm>
          <a:prstGeom prst="rect">
            <a:avLst/>
          </a:prstGeom>
          <a:gradFill>
            <a:gsLst>
              <a:gs pos="62000">
                <a:schemeClr val="bg1">
                  <a:lumMod val="75000"/>
                </a:schemeClr>
              </a:gs>
              <a:gs pos="70000">
                <a:schemeClr val="bg1">
                  <a:lumMod val="95000"/>
                </a:schemeClr>
              </a:gs>
              <a:gs pos="9000">
                <a:schemeClr val="tx2">
                  <a:lumMod val="75000"/>
                </a:schemeClr>
              </a:gs>
              <a:gs pos="42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5131" y="1421029"/>
            <a:ext cx="4225637" cy="2385261"/>
          </a:xfrm>
          <a:prstGeom prst="rect">
            <a:avLst/>
          </a:prstGeom>
          <a:gradFill>
            <a:gsLst>
              <a:gs pos="62000">
                <a:schemeClr val="bg1">
                  <a:lumMod val="75000"/>
                </a:schemeClr>
              </a:gs>
              <a:gs pos="70000">
                <a:schemeClr val="bg1">
                  <a:lumMod val="95000"/>
                </a:schemeClr>
              </a:gs>
              <a:gs pos="9000">
                <a:schemeClr val="tx2">
                  <a:lumMod val="75000"/>
                </a:schemeClr>
              </a:gs>
              <a:gs pos="42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5131" y="3926451"/>
            <a:ext cx="4225637" cy="2385261"/>
          </a:xfrm>
          <a:prstGeom prst="rect">
            <a:avLst/>
          </a:prstGeom>
          <a:gradFill>
            <a:gsLst>
              <a:gs pos="62000">
                <a:schemeClr val="bg1">
                  <a:lumMod val="75000"/>
                </a:schemeClr>
              </a:gs>
              <a:gs pos="70000">
                <a:schemeClr val="bg1">
                  <a:lumMod val="95000"/>
                </a:schemeClr>
              </a:gs>
              <a:gs pos="9000">
                <a:schemeClr val="tx2">
                  <a:lumMod val="75000"/>
                </a:schemeClr>
              </a:gs>
              <a:gs pos="42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5601" y="3933058"/>
            <a:ext cx="4225637" cy="2385261"/>
          </a:xfrm>
          <a:prstGeom prst="rect">
            <a:avLst/>
          </a:prstGeom>
          <a:gradFill>
            <a:gsLst>
              <a:gs pos="62000">
                <a:schemeClr val="bg1">
                  <a:lumMod val="75000"/>
                </a:schemeClr>
              </a:gs>
              <a:gs pos="70000">
                <a:schemeClr val="bg1">
                  <a:lumMod val="95000"/>
                </a:schemeClr>
              </a:gs>
              <a:gs pos="9000">
                <a:schemeClr val="tx2">
                  <a:lumMod val="75000"/>
                </a:schemeClr>
              </a:gs>
              <a:gs pos="42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29"/>
          <p:cNvSpPr/>
          <p:nvPr/>
        </p:nvSpPr>
        <p:spPr>
          <a:xfrm>
            <a:off x="417140" y="2162707"/>
            <a:ext cx="3997467" cy="15428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999" y="2178784"/>
            <a:ext cx="3124201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Can be ignored to possible extent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Communicated to the Board of Trustees, compliance and legal team and superior if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possible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Issue the optimal advice report and leave to trustees to convince the sponsor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8825" y="1599185"/>
            <a:ext cx="326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Sponsoring Company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37"/>
          <p:cNvSpPr/>
          <p:nvPr/>
        </p:nvSpPr>
        <p:spPr>
          <a:xfrm>
            <a:off x="4751923" y="2162705"/>
            <a:ext cx="4037443" cy="15625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83595" y="1618794"/>
            <a:ext cx="326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One of the Trustees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53"/>
          <p:cNvSpPr/>
          <p:nvPr/>
        </p:nvSpPr>
        <p:spPr>
          <a:xfrm>
            <a:off x="417140" y="4710286"/>
            <a:ext cx="3997467" cy="14996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4103478"/>
            <a:ext cx="326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Entire Trustee Board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56"/>
          <p:cNvSpPr/>
          <p:nvPr/>
        </p:nvSpPr>
        <p:spPr>
          <a:xfrm>
            <a:off x="4745555" y="4710285"/>
            <a:ext cx="4037443" cy="15091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8566" y="4103478"/>
            <a:ext cx="326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All/Any of the above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355655" y="2554937"/>
            <a:ext cx="2363876" cy="2363876"/>
            <a:chOff x="3389437" y="2730853"/>
            <a:chExt cx="2363876" cy="2363876"/>
          </a:xfrm>
        </p:grpSpPr>
        <p:sp>
          <p:nvSpPr>
            <p:cNvPr id="32" name="Rectangle 31"/>
            <p:cNvSpPr/>
            <p:nvPr/>
          </p:nvSpPr>
          <p:spPr>
            <a:xfrm>
              <a:off x="3389437" y="2730853"/>
              <a:ext cx="2363876" cy="2363876"/>
            </a:xfrm>
            <a:prstGeom prst="rect">
              <a:avLst/>
            </a:prstGeom>
            <a:gradFill>
              <a:gsLst>
                <a:gs pos="9000">
                  <a:schemeClr val="tx1">
                    <a:lumMod val="85000"/>
                    <a:lumOff val="15000"/>
                  </a:schemeClr>
                </a:gs>
                <a:gs pos="47000">
                  <a:srgbClr val="FFFFFF"/>
                </a:gs>
                <a:gs pos="100000">
                  <a:schemeClr val="tx1"/>
                </a:gs>
                <a:gs pos="52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672377" y="3013783"/>
              <a:ext cx="1797994" cy="1797993"/>
              <a:chOff x="6044046" y="3300844"/>
              <a:chExt cx="484909" cy="484909"/>
            </a:xfrm>
            <a:effectLst/>
          </p:grpSpPr>
          <p:sp>
            <p:nvSpPr>
              <p:cNvPr id="35" name="Rectangle 34"/>
              <p:cNvSpPr/>
              <p:nvPr/>
            </p:nvSpPr>
            <p:spPr>
              <a:xfrm>
                <a:off x="6044046" y="3300844"/>
                <a:ext cx="484909" cy="484909"/>
              </a:xfrm>
              <a:prstGeom prst="rect">
                <a:avLst/>
              </a:prstGeom>
              <a:gradFill>
                <a:gsLst>
                  <a:gs pos="25000">
                    <a:schemeClr val="accent2">
                      <a:lumMod val="50000"/>
                    </a:schemeClr>
                  </a:gs>
                  <a:gs pos="83000">
                    <a:schemeClr val="accent2">
                      <a:lumMod val="50000"/>
                    </a:schemeClr>
                  </a:gs>
                  <a:gs pos="51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55471" y="3316382"/>
                <a:ext cx="462059" cy="406273"/>
              </a:xfrm>
              <a:prstGeom prst="rect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3538982" y="3481805"/>
              <a:ext cx="2057400" cy="83099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Source of Pressure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38800" y="2081601"/>
            <a:ext cx="31242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Self Satisfaction – Peer Review, In-depth analysis, comparisons with the past and with the market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Convince the trustee, else escalate to the board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Issue a qualified opinion report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Initiate Whistle blowing activity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3400" y="4910316"/>
            <a:ext cx="3124200" cy="1261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Attempt to Explain the logic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Issue a qualified opinion report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Initiate Whistle blowing activity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Give up the assignment and inform the subsequent consultant of the pressure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38800" y="4907339"/>
            <a:ext cx="31242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not fall prey to pressure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i="1" dirty="0"/>
              <a:t>A</a:t>
            </a:r>
            <a:r>
              <a:rPr lang="en-US" sz="1600" b="1" i="1" dirty="0" smtClean="0"/>
              <a:t>ssignment to be performed with </a:t>
            </a:r>
            <a:r>
              <a:rPr lang="en-US" sz="1600" b="1" i="1" dirty="0"/>
              <a:t>the highest levels of integrity and professionalism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Key </a:t>
            </a:r>
            <a:r>
              <a:rPr lang="en-GB" sz="3600" dirty="0" err="1" smtClean="0"/>
              <a:t>Learnings</a:t>
            </a:r>
            <a:r>
              <a:rPr lang="en-GB" sz="3600" dirty="0" smtClean="0"/>
              <a:t> from the Case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Maintain proper documentation and Audit trail for any assignment undertaken</a:t>
            </a:r>
            <a:endParaRPr lang="en-GB" dirty="0"/>
          </a:p>
          <a:p>
            <a:pPr lvl="0"/>
            <a:r>
              <a:rPr lang="en-US" dirty="0"/>
              <a:t>Keep all stakeholders in the loop at all times</a:t>
            </a:r>
            <a:endParaRPr lang="en-GB" dirty="0"/>
          </a:p>
          <a:p>
            <a:pPr lvl="0"/>
            <a:r>
              <a:rPr lang="en-US" dirty="0"/>
              <a:t>Investigate thoroughly and satisfy yourself beyond doubt before commenting on other member’s </a:t>
            </a:r>
            <a:r>
              <a:rPr lang="en-US" dirty="0" smtClean="0"/>
              <a:t>work</a:t>
            </a:r>
          </a:p>
          <a:p>
            <a:pPr lvl="0"/>
            <a:r>
              <a:rPr lang="en-GB" dirty="0" smtClean="0"/>
              <a:t>Peer review needs to be an integral part</a:t>
            </a:r>
            <a:endParaRPr lang="en-GB" dirty="0"/>
          </a:p>
          <a:p>
            <a:pPr lvl="0"/>
            <a:r>
              <a:rPr lang="en-US" dirty="0"/>
              <a:t>Always consult with previous member performing the assignment while accepting any new assignment</a:t>
            </a:r>
            <a:endParaRPr lang="en-GB" dirty="0"/>
          </a:p>
          <a:p>
            <a:pPr lvl="0"/>
            <a:r>
              <a:rPr lang="en-US" dirty="0"/>
              <a:t>Clearly state your assumptions and the data used while giving any advice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Questions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503" y="1821180"/>
            <a:ext cx="7588034" cy="40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27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Hired </a:t>
            </a:r>
            <a:r>
              <a:rPr lang="en-US" dirty="0"/>
              <a:t>by the pension scheme company(Trustee) to </a:t>
            </a:r>
            <a:r>
              <a:rPr lang="en-US" dirty="0" smtClean="0"/>
              <a:t>advise on </a:t>
            </a:r>
            <a:r>
              <a:rPr lang="en-US" dirty="0"/>
              <a:t>investments.</a:t>
            </a:r>
            <a:endParaRPr lang="en-GB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previous FD </a:t>
            </a:r>
            <a:r>
              <a:rPr lang="en-US" dirty="0" smtClean="0"/>
              <a:t>(Also the trustee), </a:t>
            </a:r>
            <a:r>
              <a:rPr lang="en-US" dirty="0"/>
              <a:t>is retiring after 20 years of </a:t>
            </a:r>
            <a:r>
              <a:rPr lang="en-US" dirty="0" smtClean="0"/>
              <a:t>service</a:t>
            </a:r>
          </a:p>
          <a:p>
            <a:pPr lvl="0"/>
            <a:r>
              <a:rPr lang="en-US" dirty="0" smtClean="0"/>
              <a:t>New </a:t>
            </a:r>
            <a:r>
              <a:rPr lang="en-US" dirty="0"/>
              <a:t>FD talks </a:t>
            </a:r>
            <a:r>
              <a:rPr lang="en-US" dirty="0" smtClean="0"/>
              <a:t>about </a:t>
            </a:r>
            <a:r>
              <a:rPr lang="en-US" dirty="0"/>
              <a:t>poor funding of the scheme at the farewell party of the retiring FD and </a:t>
            </a:r>
            <a:r>
              <a:rPr lang="en-US" dirty="0" smtClean="0"/>
              <a:t>a personal meeting is arranged later to discuss further</a:t>
            </a:r>
          </a:p>
          <a:p>
            <a:r>
              <a:rPr lang="en-US" dirty="0" smtClean="0"/>
              <a:t>New FD raises the issue of an </a:t>
            </a:r>
            <a:r>
              <a:rPr lang="en-US" dirty="0"/>
              <a:t>old </a:t>
            </a:r>
            <a:r>
              <a:rPr lang="en-US" dirty="0" smtClean="0"/>
              <a:t>investment allocation strategy report draft given by </a:t>
            </a:r>
            <a:r>
              <a:rPr lang="en-US" dirty="0"/>
              <a:t>previous consultant </a:t>
            </a:r>
            <a:r>
              <a:rPr lang="en-US" dirty="0" smtClean="0"/>
              <a:t>and subsequent alteration to the same before final signoff</a:t>
            </a:r>
          </a:p>
          <a:p>
            <a:r>
              <a:rPr lang="en-US" sz="3100" dirty="0"/>
              <a:t>New FD feels that </a:t>
            </a:r>
            <a:r>
              <a:rPr lang="en-US" sz="3100" dirty="0" smtClean="0"/>
              <a:t>the alterations were swayed by the protestations of the outgoing FD and seeks your views</a:t>
            </a:r>
            <a:endParaRPr lang="en-US" sz="3100" dirty="0"/>
          </a:p>
          <a:p>
            <a:pPr marL="0" lvl="0" indent="0">
              <a:buNone/>
            </a:pPr>
            <a:r>
              <a:rPr lang="en-GB" sz="4400" b="1" dirty="0" smtClean="0"/>
              <a:t>Problem: How to handle this situation and what could be the next course of action??</a:t>
            </a:r>
            <a:endParaRPr lang="en-GB" sz="4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457200"/>
            <a:ext cx="5334000" cy="609600"/>
          </a:xfrm>
          <a:prstGeom prst="rect">
            <a:avLst/>
          </a:prstGeom>
        </p:spPr>
        <p:txBody>
          <a:bodyPr/>
          <a:lstStyle/>
          <a:p>
            <a:r>
              <a:rPr lang="en-GB" sz="3600" b="1" dirty="0"/>
              <a:t>Case Study I3 — Audit trail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Chronology of events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409162" y="3276600"/>
            <a:ext cx="4277638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62000" y="2743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" y="19050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Draft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investment strategy review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report by Previous Investment Consultant</a:t>
            </a: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DEC 1999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143000" y="3505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600" y="4122003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Modified Investment Strategy Report signed out by the Investment Consultant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486400" y="2788607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57700" y="21730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You appointed as Investment Consultant to Pension Scheme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867400" y="3505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53000" y="4114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Met the new FD of a sponsor at the retirement party of the previous FD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629400" y="2170331"/>
            <a:ext cx="0" cy="1151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15000" y="1524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Met the new FD again separately where the issue relating to the integrity of previous consultant was questioned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239000" y="3505201"/>
            <a:ext cx="0" cy="1676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81800" y="5029200"/>
            <a:ext cx="1345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Aharoni" pitchFamily="2" charset="-79"/>
                <a:cs typeface="Aharoni" pitchFamily="2" charset="-79"/>
              </a:rPr>
              <a:t>????</a:t>
            </a:r>
            <a:endParaRPr lang="en-GB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1565753" y="2354893"/>
            <a:ext cx="2843409" cy="2004165"/>
          </a:xfrm>
          <a:custGeom>
            <a:avLst/>
            <a:gdLst>
              <a:gd name="connsiteX0" fmla="*/ 0 w 2843409"/>
              <a:gd name="connsiteY0" fmla="*/ 1478071 h 2004165"/>
              <a:gd name="connsiteX1" fmla="*/ 12526 w 2843409"/>
              <a:gd name="connsiteY1" fmla="*/ 1327759 h 2004165"/>
              <a:gd name="connsiteX2" fmla="*/ 37579 w 2843409"/>
              <a:gd name="connsiteY2" fmla="*/ 1240077 h 2004165"/>
              <a:gd name="connsiteX3" fmla="*/ 50105 w 2843409"/>
              <a:gd name="connsiteY3" fmla="*/ 1027134 h 2004165"/>
              <a:gd name="connsiteX4" fmla="*/ 75157 w 2843409"/>
              <a:gd name="connsiteY4" fmla="*/ 889348 h 2004165"/>
              <a:gd name="connsiteX5" fmla="*/ 125261 w 2843409"/>
              <a:gd name="connsiteY5" fmla="*/ 513567 h 2004165"/>
              <a:gd name="connsiteX6" fmla="*/ 150313 w 2843409"/>
              <a:gd name="connsiteY6" fmla="*/ 413359 h 2004165"/>
              <a:gd name="connsiteX7" fmla="*/ 187891 w 2843409"/>
              <a:gd name="connsiteY7" fmla="*/ 150312 h 2004165"/>
              <a:gd name="connsiteX8" fmla="*/ 200417 w 2843409"/>
              <a:gd name="connsiteY8" fmla="*/ 112734 h 2004165"/>
              <a:gd name="connsiteX9" fmla="*/ 263047 w 2843409"/>
              <a:gd name="connsiteY9" fmla="*/ 225469 h 2004165"/>
              <a:gd name="connsiteX10" fmla="*/ 313151 w 2843409"/>
              <a:gd name="connsiteY10" fmla="*/ 313151 h 2004165"/>
              <a:gd name="connsiteX11" fmla="*/ 350729 w 2843409"/>
              <a:gd name="connsiteY11" fmla="*/ 425885 h 2004165"/>
              <a:gd name="connsiteX12" fmla="*/ 425885 w 2843409"/>
              <a:gd name="connsiteY12" fmla="*/ 501041 h 2004165"/>
              <a:gd name="connsiteX13" fmla="*/ 475989 w 2843409"/>
              <a:gd name="connsiteY13" fmla="*/ 576197 h 2004165"/>
              <a:gd name="connsiteX14" fmla="*/ 626302 w 2843409"/>
              <a:gd name="connsiteY14" fmla="*/ 826718 h 2004165"/>
              <a:gd name="connsiteX15" fmla="*/ 713984 w 2843409"/>
              <a:gd name="connsiteY15" fmla="*/ 989556 h 2004165"/>
              <a:gd name="connsiteX16" fmla="*/ 726510 w 2843409"/>
              <a:gd name="connsiteY16" fmla="*/ 1039660 h 2004165"/>
              <a:gd name="connsiteX17" fmla="*/ 764088 w 2843409"/>
              <a:gd name="connsiteY17" fmla="*/ 1114817 h 2004165"/>
              <a:gd name="connsiteX18" fmla="*/ 776614 w 2843409"/>
              <a:gd name="connsiteY18" fmla="*/ 1152395 h 2004165"/>
              <a:gd name="connsiteX19" fmla="*/ 814192 w 2843409"/>
              <a:gd name="connsiteY19" fmla="*/ 1252603 h 2004165"/>
              <a:gd name="connsiteX20" fmla="*/ 826718 w 2843409"/>
              <a:gd name="connsiteY20" fmla="*/ 1352811 h 2004165"/>
              <a:gd name="connsiteX21" fmla="*/ 839244 w 2843409"/>
              <a:gd name="connsiteY21" fmla="*/ 1415441 h 2004165"/>
              <a:gd name="connsiteX22" fmla="*/ 864296 w 2843409"/>
              <a:gd name="connsiteY22" fmla="*/ 1077239 h 2004165"/>
              <a:gd name="connsiteX23" fmla="*/ 901874 w 2843409"/>
              <a:gd name="connsiteY23" fmla="*/ 839244 h 2004165"/>
              <a:gd name="connsiteX24" fmla="*/ 914400 w 2843409"/>
              <a:gd name="connsiteY24" fmla="*/ 726510 h 2004165"/>
              <a:gd name="connsiteX25" fmla="*/ 939452 w 2843409"/>
              <a:gd name="connsiteY25" fmla="*/ 501041 h 2004165"/>
              <a:gd name="connsiteX26" fmla="*/ 951979 w 2843409"/>
              <a:gd name="connsiteY26" fmla="*/ 450937 h 2004165"/>
              <a:gd name="connsiteX27" fmla="*/ 964505 w 2843409"/>
              <a:gd name="connsiteY27" fmla="*/ 325677 h 2004165"/>
              <a:gd name="connsiteX28" fmla="*/ 1014609 w 2843409"/>
              <a:gd name="connsiteY28" fmla="*/ 162839 h 2004165"/>
              <a:gd name="connsiteX29" fmla="*/ 1039661 w 2843409"/>
              <a:gd name="connsiteY29" fmla="*/ 125260 h 2004165"/>
              <a:gd name="connsiteX30" fmla="*/ 1164921 w 2843409"/>
              <a:gd name="connsiteY30" fmla="*/ 350729 h 2004165"/>
              <a:gd name="connsiteX31" fmla="*/ 1177447 w 2843409"/>
              <a:gd name="connsiteY31" fmla="*/ 438411 h 2004165"/>
              <a:gd name="connsiteX32" fmla="*/ 1202499 w 2843409"/>
              <a:gd name="connsiteY32" fmla="*/ 488515 h 2004165"/>
              <a:gd name="connsiteX33" fmla="*/ 1290181 w 2843409"/>
              <a:gd name="connsiteY33" fmla="*/ 701458 h 2004165"/>
              <a:gd name="connsiteX34" fmla="*/ 1315233 w 2843409"/>
              <a:gd name="connsiteY34" fmla="*/ 814192 h 2004165"/>
              <a:gd name="connsiteX35" fmla="*/ 1365337 w 2843409"/>
              <a:gd name="connsiteY35" fmla="*/ 926926 h 2004165"/>
              <a:gd name="connsiteX36" fmla="*/ 1390389 w 2843409"/>
              <a:gd name="connsiteY36" fmla="*/ 1014608 h 2004165"/>
              <a:gd name="connsiteX37" fmla="*/ 1427968 w 2843409"/>
              <a:gd name="connsiteY37" fmla="*/ 1102291 h 2004165"/>
              <a:gd name="connsiteX38" fmla="*/ 1453020 w 2843409"/>
              <a:gd name="connsiteY38" fmla="*/ 1189973 h 2004165"/>
              <a:gd name="connsiteX39" fmla="*/ 1478072 w 2843409"/>
              <a:gd name="connsiteY39" fmla="*/ 1240077 h 2004165"/>
              <a:gd name="connsiteX40" fmla="*/ 1503124 w 2843409"/>
              <a:gd name="connsiteY40" fmla="*/ 1302707 h 2004165"/>
              <a:gd name="connsiteX41" fmla="*/ 1515650 w 2843409"/>
              <a:gd name="connsiteY41" fmla="*/ 1340285 h 2004165"/>
              <a:gd name="connsiteX42" fmla="*/ 1528176 w 2843409"/>
              <a:gd name="connsiteY42" fmla="*/ 1390389 h 2004165"/>
              <a:gd name="connsiteX43" fmla="*/ 1553228 w 2843409"/>
              <a:gd name="connsiteY43" fmla="*/ 1440493 h 2004165"/>
              <a:gd name="connsiteX44" fmla="*/ 1565754 w 2843409"/>
              <a:gd name="connsiteY44" fmla="*/ 1402915 h 2004165"/>
              <a:gd name="connsiteX45" fmla="*/ 1628384 w 2843409"/>
              <a:gd name="connsiteY45" fmla="*/ 1027134 h 2004165"/>
              <a:gd name="connsiteX46" fmla="*/ 1665962 w 2843409"/>
              <a:gd name="connsiteY46" fmla="*/ 701458 h 2004165"/>
              <a:gd name="connsiteX47" fmla="*/ 1678488 w 2843409"/>
              <a:gd name="connsiteY47" fmla="*/ 588723 h 2004165"/>
              <a:gd name="connsiteX48" fmla="*/ 1741118 w 2843409"/>
              <a:gd name="connsiteY48" fmla="*/ 438411 h 2004165"/>
              <a:gd name="connsiteX49" fmla="*/ 1778696 w 2843409"/>
              <a:gd name="connsiteY49" fmla="*/ 338203 h 2004165"/>
              <a:gd name="connsiteX50" fmla="*/ 1791222 w 2843409"/>
              <a:gd name="connsiteY50" fmla="*/ 288099 h 2004165"/>
              <a:gd name="connsiteX51" fmla="*/ 1803748 w 2843409"/>
              <a:gd name="connsiteY51" fmla="*/ 338203 h 2004165"/>
              <a:gd name="connsiteX52" fmla="*/ 1828800 w 2843409"/>
              <a:gd name="connsiteY52" fmla="*/ 413359 h 2004165"/>
              <a:gd name="connsiteX53" fmla="*/ 1853852 w 2843409"/>
              <a:gd name="connsiteY53" fmla="*/ 513567 h 2004165"/>
              <a:gd name="connsiteX54" fmla="*/ 1878905 w 2843409"/>
              <a:gd name="connsiteY54" fmla="*/ 638828 h 2004165"/>
              <a:gd name="connsiteX55" fmla="*/ 1954061 w 2843409"/>
              <a:gd name="connsiteY55" fmla="*/ 776614 h 2004165"/>
              <a:gd name="connsiteX56" fmla="*/ 2004165 w 2843409"/>
              <a:gd name="connsiteY56" fmla="*/ 1014608 h 2004165"/>
              <a:gd name="connsiteX57" fmla="*/ 2041743 w 2843409"/>
              <a:gd name="connsiteY57" fmla="*/ 1102291 h 2004165"/>
              <a:gd name="connsiteX58" fmla="*/ 2066795 w 2843409"/>
              <a:gd name="connsiteY58" fmla="*/ 1227551 h 2004165"/>
              <a:gd name="connsiteX59" fmla="*/ 2104373 w 2843409"/>
              <a:gd name="connsiteY59" fmla="*/ 1327759 h 2004165"/>
              <a:gd name="connsiteX60" fmla="*/ 2116899 w 2843409"/>
              <a:gd name="connsiteY60" fmla="*/ 1415441 h 2004165"/>
              <a:gd name="connsiteX61" fmla="*/ 2141951 w 2843409"/>
              <a:gd name="connsiteY61" fmla="*/ 1503123 h 2004165"/>
              <a:gd name="connsiteX62" fmla="*/ 2204581 w 2843409"/>
              <a:gd name="connsiteY62" fmla="*/ 1778696 h 2004165"/>
              <a:gd name="connsiteX63" fmla="*/ 2229633 w 2843409"/>
              <a:gd name="connsiteY63" fmla="*/ 1853852 h 2004165"/>
              <a:gd name="connsiteX64" fmla="*/ 2267211 w 2843409"/>
              <a:gd name="connsiteY64" fmla="*/ 2004165 h 2004165"/>
              <a:gd name="connsiteX65" fmla="*/ 2279737 w 2843409"/>
              <a:gd name="connsiteY65" fmla="*/ 1941534 h 2004165"/>
              <a:gd name="connsiteX66" fmla="*/ 2292263 w 2843409"/>
              <a:gd name="connsiteY66" fmla="*/ 1853852 h 2004165"/>
              <a:gd name="connsiteX67" fmla="*/ 2342368 w 2843409"/>
              <a:gd name="connsiteY67" fmla="*/ 1440493 h 2004165"/>
              <a:gd name="connsiteX68" fmla="*/ 2367420 w 2843409"/>
              <a:gd name="connsiteY68" fmla="*/ 1265129 h 2004165"/>
              <a:gd name="connsiteX69" fmla="*/ 2379946 w 2843409"/>
              <a:gd name="connsiteY69" fmla="*/ 1102291 h 2004165"/>
              <a:gd name="connsiteX70" fmla="*/ 2417524 w 2843409"/>
              <a:gd name="connsiteY70" fmla="*/ 914400 h 2004165"/>
              <a:gd name="connsiteX71" fmla="*/ 2430050 w 2843409"/>
              <a:gd name="connsiteY71" fmla="*/ 764088 h 2004165"/>
              <a:gd name="connsiteX72" fmla="*/ 2455102 w 2843409"/>
              <a:gd name="connsiteY72" fmla="*/ 576197 h 2004165"/>
              <a:gd name="connsiteX73" fmla="*/ 2467628 w 2843409"/>
              <a:gd name="connsiteY73" fmla="*/ 150312 h 2004165"/>
              <a:gd name="connsiteX74" fmla="*/ 2480154 w 2843409"/>
              <a:gd name="connsiteY74" fmla="*/ 0 h 2004165"/>
              <a:gd name="connsiteX75" fmla="*/ 2492680 w 2843409"/>
              <a:gd name="connsiteY75" fmla="*/ 37578 h 2004165"/>
              <a:gd name="connsiteX76" fmla="*/ 2530258 w 2843409"/>
              <a:gd name="connsiteY76" fmla="*/ 125260 h 2004165"/>
              <a:gd name="connsiteX77" fmla="*/ 2542784 w 2843409"/>
              <a:gd name="connsiteY77" fmla="*/ 187891 h 2004165"/>
              <a:gd name="connsiteX78" fmla="*/ 2605414 w 2843409"/>
              <a:gd name="connsiteY78" fmla="*/ 388307 h 2004165"/>
              <a:gd name="connsiteX79" fmla="*/ 2617940 w 2843409"/>
              <a:gd name="connsiteY79" fmla="*/ 488515 h 2004165"/>
              <a:gd name="connsiteX80" fmla="*/ 2655518 w 2843409"/>
              <a:gd name="connsiteY80" fmla="*/ 588723 h 2004165"/>
              <a:gd name="connsiteX81" fmla="*/ 2680570 w 2843409"/>
              <a:gd name="connsiteY81" fmla="*/ 701458 h 2004165"/>
              <a:gd name="connsiteX82" fmla="*/ 2718148 w 2843409"/>
              <a:gd name="connsiteY82" fmla="*/ 889348 h 2004165"/>
              <a:gd name="connsiteX83" fmla="*/ 2730674 w 2843409"/>
              <a:gd name="connsiteY83" fmla="*/ 1039660 h 2004165"/>
              <a:gd name="connsiteX84" fmla="*/ 2755726 w 2843409"/>
              <a:gd name="connsiteY84" fmla="*/ 1127343 h 2004165"/>
              <a:gd name="connsiteX85" fmla="*/ 2780779 w 2843409"/>
              <a:gd name="connsiteY85" fmla="*/ 1265129 h 2004165"/>
              <a:gd name="connsiteX86" fmla="*/ 2793305 w 2843409"/>
              <a:gd name="connsiteY86" fmla="*/ 1415441 h 2004165"/>
              <a:gd name="connsiteX87" fmla="*/ 2818357 w 2843409"/>
              <a:gd name="connsiteY87" fmla="*/ 1465545 h 2004165"/>
              <a:gd name="connsiteX88" fmla="*/ 2843409 w 2843409"/>
              <a:gd name="connsiteY88" fmla="*/ 1528175 h 200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2843409" h="2004165">
                <a:moveTo>
                  <a:pt x="0" y="1478071"/>
                </a:moveTo>
                <a:cubicBezTo>
                  <a:pt x="4175" y="1427967"/>
                  <a:pt x="4684" y="1377421"/>
                  <a:pt x="12526" y="1327759"/>
                </a:cubicBezTo>
                <a:cubicBezTo>
                  <a:pt x="17267" y="1297734"/>
                  <a:pt x="33809" y="1270239"/>
                  <a:pt x="37579" y="1240077"/>
                </a:cubicBezTo>
                <a:cubicBezTo>
                  <a:pt x="46399" y="1169522"/>
                  <a:pt x="42530" y="1097833"/>
                  <a:pt x="50105" y="1027134"/>
                </a:cubicBezTo>
                <a:cubicBezTo>
                  <a:pt x="55078" y="980718"/>
                  <a:pt x="68316" y="935526"/>
                  <a:pt x="75157" y="889348"/>
                </a:cubicBezTo>
                <a:cubicBezTo>
                  <a:pt x="79246" y="861747"/>
                  <a:pt x="115497" y="552622"/>
                  <a:pt x="125261" y="513567"/>
                </a:cubicBezTo>
                <a:lnTo>
                  <a:pt x="150313" y="413359"/>
                </a:lnTo>
                <a:cubicBezTo>
                  <a:pt x="156811" y="354874"/>
                  <a:pt x="172257" y="197213"/>
                  <a:pt x="187891" y="150312"/>
                </a:cubicBezTo>
                <a:lnTo>
                  <a:pt x="200417" y="112734"/>
                </a:lnTo>
                <a:cubicBezTo>
                  <a:pt x="271356" y="183673"/>
                  <a:pt x="210497" y="111611"/>
                  <a:pt x="263047" y="225469"/>
                </a:cubicBezTo>
                <a:cubicBezTo>
                  <a:pt x="277154" y="256033"/>
                  <a:pt x="299658" y="282311"/>
                  <a:pt x="313151" y="313151"/>
                </a:cubicBezTo>
                <a:cubicBezTo>
                  <a:pt x="329028" y="349441"/>
                  <a:pt x="330349" y="391919"/>
                  <a:pt x="350729" y="425885"/>
                </a:cubicBezTo>
                <a:cubicBezTo>
                  <a:pt x="368957" y="456265"/>
                  <a:pt x="403204" y="473824"/>
                  <a:pt x="425885" y="501041"/>
                </a:cubicBezTo>
                <a:cubicBezTo>
                  <a:pt x="445160" y="524171"/>
                  <a:pt x="460209" y="550555"/>
                  <a:pt x="475989" y="576197"/>
                </a:cubicBezTo>
                <a:cubicBezTo>
                  <a:pt x="527028" y="659136"/>
                  <a:pt x="576655" y="742938"/>
                  <a:pt x="626302" y="826718"/>
                </a:cubicBezTo>
                <a:cubicBezTo>
                  <a:pt x="646452" y="860721"/>
                  <a:pt x="697837" y="949189"/>
                  <a:pt x="713984" y="989556"/>
                </a:cubicBezTo>
                <a:cubicBezTo>
                  <a:pt x="720378" y="1005540"/>
                  <a:pt x="720116" y="1023676"/>
                  <a:pt x="726510" y="1039660"/>
                </a:cubicBezTo>
                <a:cubicBezTo>
                  <a:pt x="736912" y="1065666"/>
                  <a:pt x="752712" y="1089222"/>
                  <a:pt x="764088" y="1114817"/>
                </a:cubicBezTo>
                <a:cubicBezTo>
                  <a:pt x="769450" y="1126883"/>
                  <a:pt x="771978" y="1140032"/>
                  <a:pt x="776614" y="1152395"/>
                </a:cubicBezTo>
                <a:cubicBezTo>
                  <a:pt x="821548" y="1272218"/>
                  <a:pt x="785760" y="1167308"/>
                  <a:pt x="814192" y="1252603"/>
                </a:cubicBezTo>
                <a:cubicBezTo>
                  <a:pt x="818367" y="1286006"/>
                  <a:pt x="821599" y="1319540"/>
                  <a:pt x="826718" y="1352811"/>
                </a:cubicBezTo>
                <a:cubicBezTo>
                  <a:pt x="829955" y="1373854"/>
                  <a:pt x="836367" y="1436536"/>
                  <a:pt x="839244" y="1415441"/>
                </a:cubicBezTo>
                <a:cubicBezTo>
                  <a:pt x="854518" y="1303435"/>
                  <a:pt x="854908" y="1189891"/>
                  <a:pt x="864296" y="1077239"/>
                </a:cubicBezTo>
                <a:cubicBezTo>
                  <a:pt x="879187" y="898547"/>
                  <a:pt x="872039" y="1028199"/>
                  <a:pt x="901874" y="839244"/>
                </a:cubicBezTo>
                <a:cubicBezTo>
                  <a:pt x="907771" y="801897"/>
                  <a:pt x="910638" y="764132"/>
                  <a:pt x="914400" y="726510"/>
                </a:cubicBezTo>
                <a:cubicBezTo>
                  <a:pt x="923057" y="639935"/>
                  <a:pt x="924592" y="582770"/>
                  <a:pt x="939452" y="501041"/>
                </a:cubicBezTo>
                <a:cubicBezTo>
                  <a:pt x="942532" y="484103"/>
                  <a:pt x="947803" y="467638"/>
                  <a:pt x="951979" y="450937"/>
                </a:cubicBezTo>
                <a:cubicBezTo>
                  <a:pt x="956154" y="409184"/>
                  <a:pt x="957607" y="367068"/>
                  <a:pt x="964505" y="325677"/>
                </a:cubicBezTo>
                <a:cubicBezTo>
                  <a:pt x="972515" y="277617"/>
                  <a:pt x="991460" y="209137"/>
                  <a:pt x="1014609" y="162839"/>
                </a:cubicBezTo>
                <a:cubicBezTo>
                  <a:pt x="1021342" y="149374"/>
                  <a:pt x="1031310" y="137786"/>
                  <a:pt x="1039661" y="125260"/>
                </a:cubicBezTo>
                <a:cubicBezTo>
                  <a:pt x="1147801" y="279746"/>
                  <a:pt x="1109447" y="202799"/>
                  <a:pt x="1164921" y="350729"/>
                </a:cubicBezTo>
                <a:cubicBezTo>
                  <a:pt x="1169096" y="379956"/>
                  <a:pt x="1169679" y="409927"/>
                  <a:pt x="1177447" y="438411"/>
                </a:cubicBezTo>
                <a:cubicBezTo>
                  <a:pt x="1182360" y="456426"/>
                  <a:pt x="1195144" y="471352"/>
                  <a:pt x="1202499" y="488515"/>
                </a:cubicBezTo>
                <a:cubicBezTo>
                  <a:pt x="1232737" y="559071"/>
                  <a:pt x="1273529" y="626523"/>
                  <a:pt x="1290181" y="701458"/>
                </a:cubicBezTo>
                <a:cubicBezTo>
                  <a:pt x="1298532" y="739036"/>
                  <a:pt x="1303060" y="777673"/>
                  <a:pt x="1315233" y="814192"/>
                </a:cubicBezTo>
                <a:cubicBezTo>
                  <a:pt x="1328237" y="853204"/>
                  <a:pt x="1350898" y="888422"/>
                  <a:pt x="1365337" y="926926"/>
                </a:cubicBezTo>
                <a:cubicBezTo>
                  <a:pt x="1376010" y="955387"/>
                  <a:pt x="1380165" y="985982"/>
                  <a:pt x="1390389" y="1014608"/>
                </a:cubicBezTo>
                <a:cubicBezTo>
                  <a:pt x="1401084" y="1044554"/>
                  <a:pt x="1417273" y="1072345"/>
                  <a:pt x="1427968" y="1102291"/>
                </a:cubicBezTo>
                <a:cubicBezTo>
                  <a:pt x="1438192" y="1130917"/>
                  <a:pt x="1442632" y="1161406"/>
                  <a:pt x="1453020" y="1189973"/>
                </a:cubicBezTo>
                <a:cubicBezTo>
                  <a:pt x="1459401" y="1207521"/>
                  <a:pt x="1470488" y="1223014"/>
                  <a:pt x="1478072" y="1240077"/>
                </a:cubicBezTo>
                <a:cubicBezTo>
                  <a:pt x="1487204" y="1260624"/>
                  <a:pt x="1495229" y="1281654"/>
                  <a:pt x="1503124" y="1302707"/>
                </a:cubicBezTo>
                <a:cubicBezTo>
                  <a:pt x="1507760" y="1315070"/>
                  <a:pt x="1512023" y="1327589"/>
                  <a:pt x="1515650" y="1340285"/>
                </a:cubicBezTo>
                <a:cubicBezTo>
                  <a:pt x="1520379" y="1356838"/>
                  <a:pt x="1522131" y="1374270"/>
                  <a:pt x="1528176" y="1390389"/>
                </a:cubicBezTo>
                <a:cubicBezTo>
                  <a:pt x="1534732" y="1407873"/>
                  <a:pt x="1544877" y="1423792"/>
                  <a:pt x="1553228" y="1440493"/>
                </a:cubicBezTo>
                <a:cubicBezTo>
                  <a:pt x="1557403" y="1427967"/>
                  <a:pt x="1562552" y="1415724"/>
                  <a:pt x="1565754" y="1402915"/>
                </a:cubicBezTo>
                <a:cubicBezTo>
                  <a:pt x="1602642" y="1255361"/>
                  <a:pt x="1602337" y="1209462"/>
                  <a:pt x="1628384" y="1027134"/>
                </a:cubicBezTo>
                <a:cubicBezTo>
                  <a:pt x="1655615" y="536982"/>
                  <a:pt x="1616801" y="980036"/>
                  <a:pt x="1665962" y="701458"/>
                </a:cubicBezTo>
                <a:cubicBezTo>
                  <a:pt x="1672533" y="664224"/>
                  <a:pt x="1668101" y="625078"/>
                  <a:pt x="1678488" y="588723"/>
                </a:cubicBezTo>
                <a:cubicBezTo>
                  <a:pt x="1693400" y="536532"/>
                  <a:pt x="1730473" y="491636"/>
                  <a:pt x="1741118" y="438411"/>
                </a:cubicBezTo>
                <a:cubicBezTo>
                  <a:pt x="1756596" y="361019"/>
                  <a:pt x="1741834" y="393495"/>
                  <a:pt x="1778696" y="338203"/>
                </a:cubicBezTo>
                <a:cubicBezTo>
                  <a:pt x="1782871" y="321502"/>
                  <a:pt x="1774007" y="288099"/>
                  <a:pt x="1791222" y="288099"/>
                </a:cubicBezTo>
                <a:cubicBezTo>
                  <a:pt x="1808437" y="288099"/>
                  <a:pt x="1798801" y="321714"/>
                  <a:pt x="1803748" y="338203"/>
                </a:cubicBezTo>
                <a:cubicBezTo>
                  <a:pt x="1811336" y="363496"/>
                  <a:pt x="1821545" y="387968"/>
                  <a:pt x="1828800" y="413359"/>
                </a:cubicBezTo>
                <a:cubicBezTo>
                  <a:pt x="1838259" y="446465"/>
                  <a:pt x="1846383" y="479956"/>
                  <a:pt x="1853852" y="513567"/>
                </a:cubicBezTo>
                <a:cubicBezTo>
                  <a:pt x="1863089" y="555134"/>
                  <a:pt x="1863746" y="599037"/>
                  <a:pt x="1878905" y="638828"/>
                </a:cubicBezTo>
                <a:cubicBezTo>
                  <a:pt x="1897530" y="687717"/>
                  <a:pt x="1929009" y="730685"/>
                  <a:pt x="1954061" y="776614"/>
                </a:cubicBezTo>
                <a:cubicBezTo>
                  <a:pt x="1965546" y="839780"/>
                  <a:pt x="1982340" y="949134"/>
                  <a:pt x="2004165" y="1014608"/>
                </a:cubicBezTo>
                <a:cubicBezTo>
                  <a:pt x="2014221" y="1044775"/>
                  <a:pt x="2029217" y="1073063"/>
                  <a:pt x="2041743" y="1102291"/>
                </a:cubicBezTo>
                <a:cubicBezTo>
                  <a:pt x="2050094" y="1144044"/>
                  <a:pt x="2055399" y="1186524"/>
                  <a:pt x="2066795" y="1227551"/>
                </a:cubicBezTo>
                <a:cubicBezTo>
                  <a:pt x="2076343" y="1261924"/>
                  <a:pt x="2095181" y="1293289"/>
                  <a:pt x="2104373" y="1327759"/>
                </a:cubicBezTo>
                <a:cubicBezTo>
                  <a:pt x="2111980" y="1356286"/>
                  <a:pt x="2110713" y="1386572"/>
                  <a:pt x="2116899" y="1415441"/>
                </a:cubicBezTo>
                <a:cubicBezTo>
                  <a:pt x="2123268" y="1445163"/>
                  <a:pt x="2133600" y="1473896"/>
                  <a:pt x="2141951" y="1503123"/>
                </a:cubicBezTo>
                <a:cubicBezTo>
                  <a:pt x="2161766" y="1641830"/>
                  <a:pt x="2150992" y="1591134"/>
                  <a:pt x="2204581" y="1778696"/>
                </a:cubicBezTo>
                <a:cubicBezTo>
                  <a:pt x="2211836" y="1804087"/>
                  <a:pt x="2222829" y="1828337"/>
                  <a:pt x="2229633" y="1853852"/>
                </a:cubicBezTo>
                <a:cubicBezTo>
                  <a:pt x="2285469" y="2063236"/>
                  <a:pt x="2232936" y="1901336"/>
                  <a:pt x="2267211" y="2004165"/>
                </a:cubicBezTo>
                <a:cubicBezTo>
                  <a:pt x="2271386" y="1983288"/>
                  <a:pt x="2276237" y="1962535"/>
                  <a:pt x="2279737" y="1941534"/>
                </a:cubicBezTo>
                <a:cubicBezTo>
                  <a:pt x="2284591" y="1912412"/>
                  <a:pt x="2288601" y="1883148"/>
                  <a:pt x="2292263" y="1853852"/>
                </a:cubicBezTo>
                <a:cubicBezTo>
                  <a:pt x="2309479" y="1716129"/>
                  <a:pt x="2322739" y="1577893"/>
                  <a:pt x="2342368" y="1440493"/>
                </a:cubicBezTo>
                <a:cubicBezTo>
                  <a:pt x="2350719" y="1382038"/>
                  <a:pt x="2360899" y="1323816"/>
                  <a:pt x="2367420" y="1265129"/>
                </a:cubicBezTo>
                <a:cubicBezTo>
                  <a:pt x="2373432" y="1211022"/>
                  <a:pt x="2372247" y="1156184"/>
                  <a:pt x="2379946" y="1102291"/>
                </a:cubicBezTo>
                <a:cubicBezTo>
                  <a:pt x="2388979" y="1039062"/>
                  <a:pt x="2404998" y="977030"/>
                  <a:pt x="2417524" y="914400"/>
                </a:cubicBezTo>
                <a:cubicBezTo>
                  <a:pt x="2421699" y="864296"/>
                  <a:pt x="2424498" y="814058"/>
                  <a:pt x="2430050" y="764088"/>
                </a:cubicBezTo>
                <a:cubicBezTo>
                  <a:pt x="2437028" y="701290"/>
                  <a:pt x="2451241" y="639263"/>
                  <a:pt x="2455102" y="576197"/>
                </a:cubicBezTo>
                <a:cubicBezTo>
                  <a:pt x="2463781" y="434439"/>
                  <a:pt x="2461459" y="292201"/>
                  <a:pt x="2467628" y="150312"/>
                </a:cubicBezTo>
                <a:cubicBezTo>
                  <a:pt x="2469812" y="100082"/>
                  <a:pt x="2475979" y="50104"/>
                  <a:pt x="2480154" y="0"/>
                </a:cubicBezTo>
                <a:cubicBezTo>
                  <a:pt x="2484329" y="12526"/>
                  <a:pt x="2487776" y="25319"/>
                  <a:pt x="2492680" y="37578"/>
                </a:cubicBezTo>
                <a:cubicBezTo>
                  <a:pt x="2504490" y="67102"/>
                  <a:pt x="2520203" y="95093"/>
                  <a:pt x="2530258" y="125260"/>
                </a:cubicBezTo>
                <a:cubicBezTo>
                  <a:pt x="2536991" y="145458"/>
                  <a:pt x="2537298" y="167319"/>
                  <a:pt x="2542784" y="187891"/>
                </a:cubicBezTo>
                <a:cubicBezTo>
                  <a:pt x="2562857" y="263166"/>
                  <a:pt x="2581778" y="317399"/>
                  <a:pt x="2605414" y="388307"/>
                </a:cubicBezTo>
                <a:cubicBezTo>
                  <a:pt x="2609589" y="421710"/>
                  <a:pt x="2609776" y="455857"/>
                  <a:pt x="2617940" y="488515"/>
                </a:cubicBezTo>
                <a:cubicBezTo>
                  <a:pt x="2626592" y="523124"/>
                  <a:pt x="2645452" y="554499"/>
                  <a:pt x="2655518" y="588723"/>
                </a:cubicBezTo>
                <a:cubicBezTo>
                  <a:pt x="2666380" y="625654"/>
                  <a:pt x="2672719" y="663772"/>
                  <a:pt x="2680570" y="701458"/>
                </a:cubicBezTo>
                <a:cubicBezTo>
                  <a:pt x="2693597" y="763986"/>
                  <a:pt x="2718148" y="889348"/>
                  <a:pt x="2718148" y="889348"/>
                </a:cubicBezTo>
                <a:cubicBezTo>
                  <a:pt x="2722323" y="939452"/>
                  <a:pt x="2722833" y="989998"/>
                  <a:pt x="2730674" y="1039660"/>
                </a:cubicBezTo>
                <a:cubicBezTo>
                  <a:pt x="2735415" y="1069685"/>
                  <a:pt x="2749132" y="1097670"/>
                  <a:pt x="2755726" y="1127343"/>
                </a:cubicBezTo>
                <a:cubicBezTo>
                  <a:pt x="2765853" y="1172913"/>
                  <a:pt x="2772428" y="1219200"/>
                  <a:pt x="2780779" y="1265129"/>
                </a:cubicBezTo>
                <a:cubicBezTo>
                  <a:pt x="2784954" y="1315233"/>
                  <a:pt x="2784039" y="1366024"/>
                  <a:pt x="2793305" y="1415441"/>
                </a:cubicBezTo>
                <a:cubicBezTo>
                  <a:pt x="2796746" y="1433794"/>
                  <a:pt x="2811001" y="1448382"/>
                  <a:pt x="2818357" y="1465545"/>
                </a:cubicBezTo>
                <a:cubicBezTo>
                  <a:pt x="2864792" y="1573894"/>
                  <a:pt x="2803088" y="1447534"/>
                  <a:pt x="2843409" y="15281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639814" y="3810000"/>
            <a:ext cx="2911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haroni" pitchFamily="2" charset="-79"/>
                <a:cs typeface="Aharoni" pitchFamily="2" charset="-79"/>
              </a:rPr>
              <a:t>Gap – No information given</a:t>
            </a:r>
            <a:endParaRPr lang="en-GB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276600"/>
            <a:ext cx="1182614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1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Stakeholders in the Case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52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95600" y="3160734"/>
            <a:ext cx="2743200" cy="6096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 Rounded MT Bold" pitchFamily="34" charset="0"/>
              </a:rPr>
              <a:t>Case Study – Audit Trail</a:t>
            </a:r>
            <a:endParaRPr lang="en-GB" dirty="0">
              <a:latin typeface="Arial Rounded MT Bold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029201" y="1066800"/>
            <a:ext cx="3858230" cy="2093934"/>
            <a:chOff x="5029201" y="1066800"/>
            <a:chExt cx="3858230" cy="2093934"/>
          </a:xfrm>
        </p:grpSpPr>
        <p:pic>
          <p:nvPicPr>
            <p:cNvPr id="19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9913" y="1647411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Elbow Connector 14"/>
            <p:cNvCxnSpPr>
              <a:stCxn id="19" idx="1"/>
            </p:cNvCxnSpPr>
            <p:nvPr/>
          </p:nvCxnSpPr>
          <p:spPr>
            <a:xfrm rot="10800000" flipV="1">
              <a:off x="5029201" y="2057400"/>
              <a:ext cx="430713" cy="110333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378290" y="2435423"/>
              <a:ext cx="17083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New FD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43600" y="1066800"/>
              <a:ext cx="29438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Concerned about underfunding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Alleged that the previous consultant compromised on the investment advice under pressure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Looking for legal action against the consultant for poor funding and compromise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Did he do adequate ground work??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38800" y="2743200"/>
            <a:ext cx="3627365" cy="1938992"/>
            <a:chOff x="5638800" y="2743200"/>
            <a:chExt cx="3627365" cy="1938992"/>
          </a:xfrm>
        </p:grpSpPr>
        <p:pic>
          <p:nvPicPr>
            <p:cNvPr id="18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3247611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Elbow Connector 21"/>
            <p:cNvCxnSpPr>
              <a:stCxn id="18" idx="1"/>
              <a:endCxn id="6" idx="6"/>
            </p:cNvCxnSpPr>
            <p:nvPr/>
          </p:nvCxnSpPr>
          <p:spPr>
            <a:xfrm rot="10800000">
              <a:off x="5638800" y="3465534"/>
              <a:ext cx="533400" cy="192066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834390" y="4038600"/>
              <a:ext cx="13284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Retired FD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00851" y="2743200"/>
              <a:ext cx="246531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Dual role of Sponsor and Trustee for 20 years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Alleged to have opposed to the advice of investment consultant and forced him to change the strategy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Need to check adequate disclosures and approvals of these conflicting roles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Manage conflicts impartially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37068" y="3681061"/>
            <a:ext cx="3830732" cy="2536799"/>
            <a:chOff x="5237068" y="3681061"/>
            <a:chExt cx="3830732" cy="2536799"/>
          </a:xfrm>
        </p:grpSpPr>
        <p:pic>
          <p:nvPicPr>
            <p:cNvPr id="17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330" y="4648200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Elbow Connector 23"/>
            <p:cNvCxnSpPr>
              <a:stCxn id="17" idx="1"/>
              <a:endCxn id="6" idx="5"/>
            </p:cNvCxnSpPr>
            <p:nvPr/>
          </p:nvCxnSpPr>
          <p:spPr>
            <a:xfrm rot="10800000">
              <a:off x="5237068" y="3681061"/>
              <a:ext cx="173262" cy="137712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260894" y="5334000"/>
              <a:ext cx="10637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Board of Trustees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9295" y="4648200"/>
              <a:ext cx="312850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Collective Fiduciary responsibility for the benefits of the scheme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Ensure that all discussions, Investment Mandates and decisions are adequately documented with proper reasons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Ensure adherence to Investment mandates, Understand risks, and review periodically to meet objectives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0" y="2439412"/>
            <a:ext cx="3352800" cy="3046988"/>
            <a:chOff x="0" y="2439412"/>
            <a:chExt cx="3352800" cy="3046988"/>
          </a:xfrm>
        </p:grpSpPr>
        <p:pic>
          <p:nvPicPr>
            <p:cNvPr id="2055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653" y="3160734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8" name="Elbow Connector 27"/>
            <p:cNvCxnSpPr>
              <a:stCxn id="2055" idx="3"/>
              <a:endCxn id="6" idx="2"/>
            </p:cNvCxnSpPr>
            <p:nvPr/>
          </p:nvCxnSpPr>
          <p:spPr>
            <a:xfrm flipV="1">
              <a:off x="2281303" y="3465534"/>
              <a:ext cx="614297" cy="105189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369157" y="3980712"/>
              <a:ext cx="19836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Previous Investment consultant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0" y="2439412"/>
              <a:ext cx="1600256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Prepared a draft to reduce equity allocation from 80% to 45% but finally signed off at 60%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No information on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necessary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documentation and audit trail for assignments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undertaken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Did he maintain independence in advice??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  <a:p>
              <a:pPr marL="171450" indent="-171450">
                <a:buFont typeface="Arial" pitchFamily="34" charset="0"/>
                <a:buChar char="•"/>
              </a:pP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600256" y="3681060"/>
            <a:ext cx="4810069" cy="3278203"/>
            <a:chOff x="1600256" y="3681060"/>
            <a:chExt cx="4810069" cy="3278203"/>
          </a:xfrm>
        </p:grpSpPr>
        <p:pic>
          <p:nvPicPr>
            <p:cNvPr id="16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905" y="4729011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6" name="Elbow Connector 25"/>
            <p:cNvCxnSpPr>
              <a:stCxn id="16" idx="3"/>
              <a:endCxn id="6" idx="3"/>
            </p:cNvCxnSpPr>
            <p:nvPr/>
          </p:nvCxnSpPr>
          <p:spPr>
            <a:xfrm flipV="1">
              <a:off x="3118555" y="3681060"/>
              <a:ext cx="178777" cy="145794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600256" y="5562600"/>
              <a:ext cx="33754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Arial Rounded MT Bold" pitchFamily="34" charset="0"/>
                </a:rPr>
                <a:t>Other external parties (Legal / Compliance, Profession, Regulators etc.)</a:t>
              </a:r>
              <a:endParaRPr lang="en-GB" sz="1200" dirty="0">
                <a:latin typeface="Arial Rounded MT Bold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57400" y="5943600"/>
              <a:ext cx="43529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Can be consulted  for any conflict of interests/opinions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Can provide necessary advice to new FD as well as new consultant to handle the current situation in case of any unethical practices </a:t>
              </a:r>
            </a:p>
            <a:p>
              <a:pPr marL="171450" indent="-171450">
                <a:buFont typeface="Arial" pitchFamily="34" charset="0"/>
                <a:buChar char="•"/>
              </a:pP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0900" y="1224072"/>
            <a:ext cx="4983728" cy="2025935"/>
            <a:chOff x="260900" y="1224072"/>
            <a:chExt cx="4983728" cy="2025935"/>
          </a:xfrm>
        </p:grpSpPr>
        <p:pic>
          <p:nvPicPr>
            <p:cNvPr id="20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476" y="1833726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0" name="Elbow Connector 29"/>
            <p:cNvCxnSpPr>
              <a:stCxn id="20" idx="1"/>
              <a:endCxn id="6" idx="1"/>
            </p:cNvCxnSpPr>
            <p:nvPr/>
          </p:nvCxnSpPr>
          <p:spPr>
            <a:xfrm rot="10800000" flipH="1" flipV="1">
              <a:off x="2916476" y="2243714"/>
              <a:ext cx="380856" cy="1006293"/>
            </a:xfrm>
            <a:prstGeom prst="bentConnector4">
              <a:avLst>
                <a:gd name="adj1" fmla="val -60023"/>
                <a:gd name="adj2" fmla="val 6593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743200" y="2589311"/>
              <a:ext cx="17083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New Investment consultant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60900" y="1224072"/>
              <a:ext cx="4983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Thorough investigation before any conclusions/Advice/Criticisms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Document all investigations and audit trails for all strategies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Need to involve trustees for all discussions with the Sponsor FD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Professionalism in advice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126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29162 L -0.09896 0.11401 C -0.11927 0.07377 -0.14913 0.05388 -0.18056 0.05388 C -0.2165 0.05388 -0.24497 0.07377 -0.26528 0.11401 L -0.36094 0.29162 " pathEditMode="relative" rAng="0" ptsTypes="FffFF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18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4302 L -0.10469 0.05088 C -0.12656 0.05273 -0.15937 0.05389 -0.1934 0.05389 C -0.23246 0.05389 -0.26354 0.05273 -0.28542 0.05088 L -0.38993 0.04302 " pathEditMode="relative" rAng="0" ptsTypes="FffFF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11054 L -0.10035 0.01133 C -0.12136 0.03885 -0.15278 0.05389 -0.18542 0.05389 C -0.22274 0.05389 -0.25261 0.03885 -0.27361 0.01133 L -0.37379 -0.11054 " pathEditMode="relative" rAng="0" ptsTypes="FffFF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8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26248 L 0.04202 0.10754 C 0.05087 0.07261 0.06406 0.05388 0.07795 0.05388 C 0.09358 0.05388 0.10625 0.07261 0.11511 0.10754 L 0.15729 0.26248 " pathEditMode="relative" rAng="0" ptsTypes="FffFF">
                                      <p:cBhvr>
                                        <p:cTn id="10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104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10" animBg="1"/>
      <p:bldP spid="6" grpId="11" animBg="1"/>
      <p:bldP spid="6" grpId="12" animBg="1"/>
      <p:bldP spid="6" grpId="13" animBg="1"/>
      <p:bldP spid="6" grpId="1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Stakeholders in the Case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52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95600" y="3160734"/>
            <a:ext cx="2743200" cy="6096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 Rounded MT Bold" pitchFamily="34" charset="0"/>
              </a:rPr>
              <a:t>Case Study – Audit Trail</a:t>
            </a:r>
            <a:endParaRPr lang="en-GB" dirty="0">
              <a:latin typeface="Arial Rounded MT Bold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029201" y="1066800"/>
            <a:ext cx="3858230" cy="2093934"/>
            <a:chOff x="5029201" y="1066800"/>
            <a:chExt cx="3858230" cy="2093934"/>
          </a:xfrm>
        </p:grpSpPr>
        <p:pic>
          <p:nvPicPr>
            <p:cNvPr id="19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9913" y="1647411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Elbow Connector 14"/>
            <p:cNvCxnSpPr>
              <a:stCxn id="19" idx="1"/>
            </p:cNvCxnSpPr>
            <p:nvPr/>
          </p:nvCxnSpPr>
          <p:spPr>
            <a:xfrm rot="10800000" flipV="1">
              <a:off x="5029201" y="2057400"/>
              <a:ext cx="430713" cy="110333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378290" y="2435423"/>
              <a:ext cx="17083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New FD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43600" y="1066800"/>
              <a:ext cx="29438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Concerned about underfunding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Alleged that the previous consultant compromised on the investment advice under pressure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Looking for legal action against the consultant for poor funding and compromise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Did he do adequate ground work??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38800" y="2743200"/>
            <a:ext cx="3627365" cy="1938992"/>
            <a:chOff x="5638800" y="2743200"/>
            <a:chExt cx="3627365" cy="1938992"/>
          </a:xfrm>
        </p:grpSpPr>
        <p:pic>
          <p:nvPicPr>
            <p:cNvPr id="18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3247611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Elbow Connector 21"/>
            <p:cNvCxnSpPr>
              <a:stCxn id="18" idx="1"/>
              <a:endCxn id="6" idx="6"/>
            </p:cNvCxnSpPr>
            <p:nvPr/>
          </p:nvCxnSpPr>
          <p:spPr>
            <a:xfrm rot="10800000">
              <a:off x="5638800" y="3465534"/>
              <a:ext cx="533400" cy="192066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834390" y="4038600"/>
              <a:ext cx="13284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Retired FD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00851" y="2743200"/>
              <a:ext cx="246531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Dual role of Sponsor and Trustee for 20 years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Alleged to have opposed to the advice of investment consultant and forced him to change the strategy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Need to check adequate disclosures and approvals of these conflicting roles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Manage conflicts impartially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37068" y="3681061"/>
            <a:ext cx="3830732" cy="2536799"/>
            <a:chOff x="5237068" y="3681061"/>
            <a:chExt cx="3830732" cy="2536799"/>
          </a:xfrm>
        </p:grpSpPr>
        <p:pic>
          <p:nvPicPr>
            <p:cNvPr id="17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330" y="4648200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Elbow Connector 23"/>
            <p:cNvCxnSpPr>
              <a:stCxn id="17" idx="1"/>
              <a:endCxn id="6" idx="5"/>
            </p:cNvCxnSpPr>
            <p:nvPr/>
          </p:nvCxnSpPr>
          <p:spPr>
            <a:xfrm rot="10800000">
              <a:off x="5237068" y="3681061"/>
              <a:ext cx="173262" cy="137712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260894" y="5334000"/>
              <a:ext cx="10637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Board of Trustees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9295" y="4648200"/>
              <a:ext cx="312850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Collective Fiduciary responsibility for the benefits of the scheme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Ensure that all discussions, Investment Mandates and decisions are adequately documented with proper reasons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Ensure adherence to Investment mandates, Understand risks, and review periodically to meet objectives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0" y="2439412"/>
            <a:ext cx="3352800" cy="3046988"/>
            <a:chOff x="0" y="2439412"/>
            <a:chExt cx="3352800" cy="3046988"/>
          </a:xfrm>
        </p:grpSpPr>
        <p:pic>
          <p:nvPicPr>
            <p:cNvPr id="2055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653" y="3160734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8" name="Elbow Connector 27"/>
            <p:cNvCxnSpPr>
              <a:stCxn id="2055" idx="3"/>
              <a:endCxn id="6" idx="2"/>
            </p:cNvCxnSpPr>
            <p:nvPr/>
          </p:nvCxnSpPr>
          <p:spPr>
            <a:xfrm flipV="1">
              <a:off x="2281303" y="3465534"/>
              <a:ext cx="614297" cy="105189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369157" y="3980712"/>
              <a:ext cx="19836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Previous Investment consultant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0" y="2439412"/>
              <a:ext cx="1600256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Prepared a draft to reduce equity allocation from 80% to 45% but finally signed off at 60%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No information on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necessary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documentation and audit trail for assignments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undertaken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Did he maintain independence in advice??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  <a:p>
              <a:pPr marL="171450" indent="-171450">
                <a:buFont typeface="Arial" pitchFamily="34" charset="0"/>
                <a:buChar char="•"/>
              </a:pP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600256" y="3681060"/>
            <a:ext cx="4810069" cy="3278203"/>
            <a:chOff x="1600256" y="3681060"/>
            <a:chExt cx="4810069" cy="3278203"/>
          </a:xfrm>
        </p:grpSpPr>
        <p:pic>
          <p:nvPicPr>
            <p:cNvPr id="16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905" y="4729011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6" name="Elbow Connector 25"/>
            <p:cNvCxnSpPr>
              <a:stCxn id="16" idx="3"/>
              <a:endCxn id="6" idx="3"/>
            </p:cNvCxnSpPr>
            <p:nvPr/>
          </p:nvCxnSpPr>
          <p:spPr>
            <a:xfrm flipV="1">
              <a:off x="3118555" y="3681060"/>
              <a:ext cx="178777" cy="145794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600256" y="5562600"/>
              <a:ext cx="33754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Arial Rounded MT Bold" pitchFamily="34" charset="0"/>
                </a:rPr>
                <a:t>Other external parties (Legal / Compliance, Profession, Regulators etc.)</a:t>
              </a:r>
              <a:endParaRPr lang="en-GB" sz="1200" dirty="0">
                <a:latin typeface="Arial Rounded MT Bold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57400" y="5943600"/>
              <a:ext cx="43529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Can be consulted  for any conflict of interests/opinions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Can provide necessary advice to new FD as well as new consultant to handle the current situation in case of any unethical practices </a:t>
              </a:r>
            </a:p>
            <a:p>
              <a:pPr marL="171450" indent="-171450">
                <a:buFont typeface="Arial" pitchFamily="34" charset="0"/>
                <a:buChar char="•"/>
              </a:pP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0900" y="1224072"/>
            <a:ext cx="4983728" cy="2025935"/>
            <a:chOff x="260900" y="1224072"/>
            <a:chExt cx="4983728" cy="2025935"/>
          </a:xfrm>
        </p:grpSpPr>
        <p:pic>
          <p:nvPicPr>
            <p:cNvPr id="20" name="Picture 7" descr="http://flylib.com/books/4/355/1/html/2/files/03fig01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476" y="1833726"/>
              <a:ext cx="628650" cy="819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0" name="Elbow Connector 29"/>
            <p:cNvCxnSpPr>
              <a:stCxn id="20" idx="1"/>
              <a:endCxn id="6" idx="1"/>
            </p:cNvCxnSpPr>
            <p:nvPr/>
          </p:nvCxnSpPr>
          <p:spPr>
            <a:xfrm rot="10800000" flipH="1" flipV="1">
              <a:off x="2916476" y="2243714"/>
              <a:ext cx="380856" cy="1006293"/>
            </a:xfrm>
            <a:prstGeom prst="bentConnector4">
              <a:avLst>
                <a:gd name="adj1" fmla="val -60023"/>
                <a:gd name="adj2" fmla="val 6593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743200" y="2589311"/>
              <a:ext cx="17083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Arial Rounded MT Bold" pitchFamily="34" charset="0"/>
                </a:rPr>
                <a:t>New Investment consultant</a:t>
              </a:r>
              <a:endParaRPr lang="en-GB" sz="1400" dirty="0">
                <a:latin typeface="Arial Rounded MT Bold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60900" y="1224072"/>
              <a:ext cx="4983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Thorough investigation before any conclusions/Advice/Criticisms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Document all investigations and audit trails for all strategies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Need to involve trustees for all discussions with the Sponsor FD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1200" dirty="0" smtClean="0">
                  <a:latin typeface="Arial" pitchFamily="34" charset="0"/>
                  <a:cs typeface="Arial" pitchFamily="34" charset="0"/>
                </a:rPr>
                <a:t>Professionalism in advice</a:t>
              </a:r>
              <a:endParaRPr lang="en-GB" sz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46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Problems, Goals and Concerns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New FD</a:t>
            </a:r>
          </a:p>
          <a:p>
            <a:pPr lvl="1"/>
            <a:r>
              <a:rPr lang="en-GB" dirty="0" smtClean="0"/>
              <a:t>Concerned about the under-funding of the scheme and desires to know the reasons thereof</a:t>
            </a:r>
          </a:p>
          <a:p>
            <a:pPr lvl="1"/>
            <a:r>
              <a:rPr lang="en-GB" dirty="0" smtClean="0"/>
              <a:t>Observes that under-funding could possibly be because of changes made to the draft report. He feel that the changes were swayed by the protestations of the outgoing FD</a:t>
            </a:r>
          </a:p>
          <a:p>
            <a:pPr lvl="1"/>
            <a:r>
              <a:rPr lang="en-GB" dirty="0" smtClean="0"/>
              <a:t>Seeks your help to know if a legal action could be initiated against the previous consultant</a:t>
            </a:r>
          </a:p>
          <a:p>
            <a:r>
              <a:rPr lang="en-GB" dirty="0" smtClean="0"/>
              <a:t>New Investment consultant</a:t>
            </a:r>
          </a:p>
          <a:p>
            <a:pPr lvl="1"/>
            <a:r>
              <a:rPr lang="en-GB" dirty="0" smtClean="0"/>
              <a:t>How to use the information given by the new FD  to investigate into the issue without compromising on the professionalism and code of conduct</a:t>
            </a:r>
          </a:p>
          <a:p>
            <a:pPr lvl="1"/>
            <a:r>
              <a:rPr lang="en-GB" dirty="0" smtClean="0"/>
              <a:t>What all additional details/questions from all relevant parties are required to ensure a comprehensive solution to the case is offered</a:t>
            </a:r>
          </a:p>
          <a:p>
            <a:pPr lvl="1"/>
            <a:r>
              <a:rPr lang="en-GB" dirty="0" smtClean="0"/>
              <a:t>Does the new FD have any other intentions?</a:t>
            </a:r>
          </a:p>
          <a:p>
            <a:r>
              <a:rPr lang="en-GB" dirty="0" smtClean="0"/>
              <a:t>Trustee</a:t>
            </a:r>
          </a:p>
          <a:p>
            <a:pPr lvl="1"/>
            <a:r>
              <a:rPr lang="en-GB" dirty="0" smtClean="0"/>
              <a:t>Ensure adequacy of funding and implement the approved investment strategies 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Dealing with Current Situation 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2895600" cy="365125"/>
          </a:xfrm>
        </p:spPr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979691" y="3259789"/>
            <a:ext cx="1154316" cy="37241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61000"/>
                </a:schemeClr>
              </a:gs>
              <a:gs pos="100000">
                <a:srgbClr val="A000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76200" y="1214263"/>
            <a:ext cx="4009530" cy="2367138"/>
            <a:chOff x="76200" y="1214263"/>
            <a:chExt cx="4009530" cy="2367138"/>
          </a:xfrm>
        </p:grpSpPr>
        <p:sp>
          <p:nvSpPr>
            <p:cNvPr id="75" name="Rounded Rectangle 74"/>
            <p:cNvSpPr/>
            <p:nvPr/>
          </p:nvSpPr>
          <p:spPr>
            <a:xfrm>
              <a:off x="76200" y="1617489"/>
              <a:ext cx="4009530" cy="1963912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Possibility of valid reasons for the change (Additional Information, Draft Review, Consistency with the past and the market)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Ask for more historical data (Past Investment Reports, Historical Funding Position, Performance)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Need to inform trustees – Inappropriate to conclude hastily – Avoid Conflict of Interest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Possibility of meeting the previous consultant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Suggest for taking help of </a:t>
              </a: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his Legal/Compliance </a:t>
              </a: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cell or independent consultant to proceed further</a:t>
              </a:r>
            </a:p>
            <a:p>
              <a:pPr>
                <a:tabLst>
                  <a:tab pos="231775" algn="l"/>
                </a:tabLst>
              </a:pPr>
              <a:endParaRPr lang="en-GB" sz="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6200" y="1214263"/>
              <a:ext cx="3903491" cy="4032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Step 1: Conclude the discussion</a:t>
              </a:r>
              <a:endParaRPr lang="en-GB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80167" y="1223012"/>
            <a:ext cx="4035232" cy="2358389"/>
            <a:chOff x="4880167" y="1223012"/>
            <a:chExt cx="4035232" cy="2358389"/>
          </a:xfrm>
        </p:grpSpPr>
        <p:sp>
          <p:nvSpPr>
            <p:cNvPr id="77" name="Rounded Rectangle 76"/>
            <p:cNvSpPr/>
            <p:nvPr/>
          </p:nvSpPr>
          <p:spPr>
            <a:xfrm flipH="1">
              <a:off x="4880167" y="1644476"/>
              <a:ext cx="4035230" cy="1936925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Read the report in entirety for further information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Insights 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from Trustees </a:t>
              </a: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on the past discussions and documentation available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Audit trail for the December 1999 report (</a:t>
              </a:r>
              <a:r>
                <a:rPr lang="en-GB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MoM</a:t>
              </a: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Reasons for changing the previous consultant (Cost/ Inefficiency/ Lack of personal touch/ Ego)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Investment Scenario in 1999 – Competition, Basis for Liability Valuation, Asset Categories, Frequency of strategy change, Volatility of the Markets, Funding Level of the scheme etc.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Try simulating the 1999 investment scenario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endParaRPr lang="en-GB" sz="3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flipH="1">
              <a:off x="4880167" y="1223012"/>
              <a:ext cx="4035232" cy="3944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Step 2: Get the Big Picture</a:t>
              </a:r>
              <a:endParaRPr lang="en-GB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" y="4343905"/>
            <a:ext cx="3535984" cy="2133095"/>
            <a:chOff x="76200" y="4343905"/>
            <a:chExt cx="3535984" cy="2133095"/>
          </a:xfrm>
        </p:grpSpPr>
        <p:sp>
          <p:nvSpPr>
            <p:cNvPr id="79" name="Rounded Rectangle 78"/>
            <p:cNvSpPr/>
            <p:nvPr/>
          </p:nvSpPr>
          <p:spPr>
            <a:xfrm>
              <a:off x="103185" y="4724400"/>
              <a:ext cx="3508999" cy="1752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Retired FD on Reason for opposing the decision – Forced Sale, Loss of Potential Gains, Perceived Market Trends, Alternatives not available etc.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Previous Consultant on Reason for the drastic change, any supporting documents, Audit Trail, Pressure existing and reason for Final Change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Trustees on existence of any documents/records of the meetings/discussions</a:t>
              </a:r>
              <a:endPara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endParaRPr lang="en-GB" sz="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6200" y="4343905"/>
              <a:ext cx="3535984" cy="39056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+mj-lt"/>
                </a:rPr>
                <a:t>Step 3: Talk to relevant Parties</a:t>
              </a:r>
              <a:endParaRPr lang="en-GB" sz="2000" b="1" dirty="0">
                <a:latin typeface="+mj-lt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29200" y="4343400"/>
            <a:ext cx="3781395" cy="2133600"/>
            <a:chOff x="5029200" y="4343400"/>
            <a:chExt cx="3781395" cy="2133600"/>
          </a:xfrm>
        </p:grpSpPr>
        <p:sp>
          <p:nvSpPr>
            <p:cNvPr id="35" name="Rounded Rectangle 34"/>
            <p:cNvSpPr/>
            <p:nvPr/>
          </p:nvSpPr>
          <p:spPr>
            <a:xfrm flipH="1">
              <a:off x="5029200" y="4769382"/>
              <a:ext cx="3781393" cy="1707618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Motive of the New FD – Poor Funding, hence higher contribution or any prior grudges or any other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Attitude of the retired FD in the management of activities of the Pension Fund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Independent workout based on the available data to arrive at allocation percentage (Model)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Erratic trends of Investors and Markets  and Market Depth in 1999, Any consultants after 1999.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endParaRPr lang="en-GB" sz="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flipH="1">
              <a:off x="5029203" y="4343400"/>
              <a:ext cx="3781392" cy="387109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+mj-lt"/>
                </a:rPr>
                <a:t>Step 4: Think Further</a:t>
              </a:r>
              <a:endParaRPr lang="en-GB" sz="2000" b="1" dirty="0"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28800" y="2242539"/>
            <a:ext cx="5013838" cy="3320061"/>
            <a:chOff x="1828800" y="2242539"/>
            <a:chExt cx="5013838" cy="3320061"/>
          </a:xfrm>
        </p:grpSpPr>
        <p:grpSp>
          <p:nvGrpSpPr>
            <p:cNvPr id="36" name="Group 35"/>
            <p:cNvGrpSpPr/>
            <p:nvPr/>
          </p:nvGrpSpPr>
          <p:grpSpPr>
            <a:xfrm>
              <a:off x="1828800" y="2242539"/>
              <a:ext cx="5013838" cy="3320061"/>
              <a:chOff x="932929" y="1501689"/>
              <a:chExt cx="6986428" cy="52595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932929" y="1501689"/>
                <a:ext cx="6986428" cy="5259500"/>
                <a:chOff x="932929" y="1501689"/>
                <a:chExt cx="6986428" cy="5259500"/>
              </a:xfrm>
            </p:grpSpPr>
            <p:sp>
              <p:nvSpPr>
                <p:cNvPr id="39" name="Up Arrow 38"/>
                <p:cNvSpPr/>
                <p:nvPr/>
              </p:nvSpPr>
              <p:spPr>
                <a:xfrm rot="178300">
                  <a:off x="3731916" y="1501689"/>
                  <a:ext cx="1403528" cy="2205801"/>
                </a:xfrm>
                <a:prstGeom prst="upArrow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18899981" lon="0" rev="180000"/>
                  </a:camera>
                  <a:lightRig rig="twoPt" dir="t"/>
                </a:scene3d>
                <a:sp3d extrusionH="317500">
                  <a:bevelT h="0" prst="relaxedInset"/>
                  <a:bevelB w="0" h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r>
                    <a:rPr lang="en-US" sz="1600" b="1" dirty="0" smtClean="0">
                      <a:solidFill>
                        <a:srgbClr val="E3DE00"/>
                      </a:solidFill>
                      <a:latin typeface="Arial Black" pitchFamily="34" charset="0"/>
                    </a:rPr>
                    <a:t>	</a:t>
                  </a:r>
                  <a:endParaRPr lang="en-US" sz="1600" b="1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 rot="120000">
                  <a:off x="3014305" y="2984559"/>
                  <a:ext cx="2784730" cy="2191142"/>
                </a:xfrm>
                <a:prstGeom prst="ellipse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18899981" lon="0" rev="120000"/>
                  </a:camera>
                  <a:lightRig rig="twoPt" dir="t"/>
                </a:scene3d>
                <a:sp3d extrusionH="317500">
                  <a:bevelT h="0" prst="relaxedInset"/>
                  <a:bevelB w="0" h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4" name="Up Arrow 43"/>
                <p:cNvSpPr/>
                <p:nvPr/>
              </p:nvSpPr>
              <p:spPr>
                <a:xfrm rot="10800000">
                  <a:off x="3728489" y="4555388"/>
                  <a:ext cx="1403528" cy="2205801"/>
                </a:xfrm>
                <a:prstGeom prst="upArrow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2400000" lon="115952" rev="0"/>
                  </a:camera>
                  <a:lightRig rig="flat" dir="t"/>
                </a:scene3d>
                <a:sp3d extrusionH="317500">
                  <a:bevelT h="0" prst="relaxedInset"/>
                  <a:bevelB w="0" h="0"/>
                  <a:extrusionClr>
                    <a:srgbClr val="3E0000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E3DE00"/>
                      </a:solidFill>
                      <a:latin typeface="Arial Black" pitchFamily="34" charset="0"/>
                    </a:rPr>
                    <a:t>         </a:t>
                  </a:r>
                  <a:endParaRPr lang="en-US" sz="1600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50" name="Up Arrow 49"/>
                <p:cNvSpPr/>
                <p:nvPr/>
              </p:nvSpPr>
              <p:spPr>
                <a:xfrm rot="15412459">
                  <a:off x="1334066" y="2999397"/>
                  <a:ext cx="1403528" cy="2205802"/>
                </a:xfrm>
                <a:prstGeom prst="upArrow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362547" lon="19809409" rev="20796005"/>
                  </a:camera>
                  <a:lightRig rig="threePt" dir="t"/>
                </a:scene3d>
                <a:sp3d extrusionH="317500">
                  <a:bevelT h="0" prst="relaxedInset"/>
                  <a:bevelB w="0" h="0"/>
                  <a:extrusionClr>
                    <a:srgbClr val="180000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r>
                    <a:rPr lang="en-US" sz="1600" b="1" dirty="0" smtClean="0">
                      <a:solidFill>
                        <a:srgbClr val="E3DE00"/>
                      </a:solidFill>
                      <a:latin typeface="Arial Black" pitchFamily="34" charset="0"/>
                    </a:rPr>
                    <a:t>    </a:t>
                  </a:r>
                  <a:endParaRPr lang="en-US" sz="1600" b="1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51" name="Up Arrow 50"/>
                <p:cNvSpPr/>
                <p:nvPr/>
              </p:nvSpPr>
              <p:spPr>
                <a:xfrm rot="4500000">
                  <a:off x="6114693" y="2981513"/>
                  <a:ext cx="1403528" cy="2205801"/>
                </a:xfrm>
                <a:prstGeom prst="upArrow">
                  <a:avLst>
                    <a:gd name="adj1" fmla="val 50000"/>
                    <a:gd name="adj2" fmla="val 50112"/>
                  </a:avLst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0" lon="2406000" rev="20700000"/>
                  </a:camera>
                  <a:lightRig rig="threePt" dir="t"/>
                </a:scene3d>
                <a:sp3d extrusionH="317500">
                  <a:bevelT h="0" prst="relaxedInset"/>
                  <a:bevelB w="0" h="0"/>
                  <a:extrusionClr>
                    <a:srgbClr val="3E0000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US" sz="1600" b="1" dirty="0" smtClean="0">
                      <a:solidFill>
                        <a:srgbClr val="E3DE00"/>
                      </a:solidFill>
                      <a:latin typeface="Arial Black" pitchFamily="34" charset="0"/>
                    </a:rPr>
                    <a:t>        </a:t>
                  </a:r>
                  <a:endParaRPr lang="en-US" sz="1600" b="1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</p:grpSp>
          <p:sp>
            <p:nvSpPr>
              <p:cNvPr id="38" name="Oval 37"/>
              <p:cNvSpPr/>
              <p:nvPr/>
            </p:nvSpPr>
            <p:spPr>
              <a:xfrm rot="120000">
                <a:off x="3469972" y="3220273"/>
                <a:ext cx="1906522" cy="150013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A90C0C"/>
                </a:solidFill>
              </a:ln>
              <a:effectLst>
                <a:outerShdw blurRad="266700" dist="127000" dir="5880000" algn="t" rotWithShape="0">
                  <a:srgbClr val="A90C0C">
                    <a:alpha val="40000"/>
                  </a:srgbClr>
                </a:outerShdw>
              </a:effectLst>
              <a:scene3d>
                <a:camera prst="orthographicFront">
                  <a:rot lat="18899981" lon="0" rev="120000"/>
                </a:camera>
                <a:lightRig rig="twoPt" dir="t"/>
              </a:scene3d>
              <a:sp3d extrusionH="127000" prstMaterial="plastic">
                <a:bevelT w="38100" h="0" prst="relaxedInset"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rgbClr val="E3DE00"/>
                  </a:solidFill>
                  <a:latin typeface="Arial Black" pitchFamily="34" charset="0"/>
                </a:endParaRPr>
              </a:p>
            </p:txBody>
          </p:sp>
        </p:grp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lumMod val="5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4270" y="2938745"/>
              <a:ext cx="318720" cy="1016338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124793" y="3610856"/>
            <a:ext cx="173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Maintain Full Documentation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47383" y="3651610"/>
            <a:ext cx="1968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of the complete Investigation Done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2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0694E-6 L -0.13976 2.50694E-6 C -0.20243 2.50694E-6 -0.27934 0.05943 -0.27934 0.108 L -0.27934 0.21623 " pathEditMode="relative" rAng="0" ptsTypes="FfFF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6" y="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3062E-6 L 0.14167 -4.93062E-6 C 0.20521 -4.93062E-6 0.28333 -0.0444 0.28333 -0.08048 L 0.28333 -0.16073 " pathEditMode="relative" rAng="0" ptsTypes="FfFF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80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8.88067E-7 L -0.1368 8.88067E-7 C -0.19809 8.88067E-7 -0.27344 -0.05204 -0.27344 -0.09459 L -0.27344 -0.18872 " pathEditMode="relative" rAng="0" ptsTypes="FfFF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1" y="-9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3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9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12049 L -0.11597 0.06244 C -0.14566 0.04949 -0.18976 0.04279 -0.23576 0.04279 C -0.28837 0.04279 -0.33038 0.04949 -0.36007 0.06244 L -0.50069 0.12049 " pathEditMode="relative" rAng="0" ptsTypes="FffFF">
                                      <p:cBhvr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85" y="-3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3" grpId="0"/>
      <p:bldP spid="3" grpId="1"/>
      <p:bldP spid="3" grpId="2"/>
      <p:bldP spid="24" grpId="0"/>
      <p:bldP spid="24" grpId="1"/>
      <p:bldP spid="2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Dealing with Current Situation 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2895600" cy="365125"/>
          </a:xfrm>
        </p:spPr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979691" y="3259789"/>
            <a:ext cx="1154316" cy="37241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61000"/>
                </a:schemeClr>
              </a:gs>
              <a:gs pos="100000">
                <a:srgbClr val="A000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76200" y="1214263"/>
            <a:ext cx="4009530" cy="2367138"/>
            <a:chOff x="76200" y="1214263"/>
            <a:chExt cx="4009530" cy="2367138"/>
          </a:xfrm>
        </p:grpSpPr>
        <p:sp>
          <p:nvSpPr>
            <p:cNvPr id="75" name="Rounded Rectangle 74"/>
            <p:cNvSpPr/>
            <p:nvPr/>
          </p:nvSpPr>
          <p:spPr>
            <a:xfrm>
              <a:off x="76200" y="1617489"/>
              <a:ext cx="4009530" cy="1963912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Possibility of valid reasons for the change (Additional Information, Draft Review, Consistency with the past and the market)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Ask for more historical data (Past Investment Reports, Historical Funding Position, Performance)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Need to inform trustees – Inappropriate to conclude hastily – Avoid Conflict of Interest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Possibility of meeting the previous consultant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Suggest for taking help of </a:t>
              </a: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his Legal/Compliance </a:t>
              </a: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cell or independent consultant to proceed further</a:t>
              </a:r>
            </a:p>
            <a:p>
              <a:pPr>
                <a:tabLst>
                  <a:tab pos="231775" algn="l"/>
                </a:tabLst>
              </a:pPr>
              <a:endParaRPr lang="en-GB" sz="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6200" y="1214263"/>
              <a:ext cx="3903491" cy="4032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Step 1: Conclude the discussion</a:t>
              </a:r>
              <a:endParaRPr lang="en-GB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80167" y="1223012"/>
            <a:ext cx="4035232" cy="2358389"/>
            <a:chOff x="4880167" y="1223012"/>
            <a:chExt cx="4035232" cy="2358389"/>
          </a:xfrm>
        </p:grpSpPr>
        <p:sp>
          <p:nvSpPr>
            <p:cNvPr id="77" name="Rounded Rectangle 76"/>
            <p:cNvSpPr/>
            <p:nvPr/>
          </p:nvSpPr>
          <p:spPr>
            <a:xfrm flipH="1">
              <a:off x="4880167" y="1644476"/>
              <a:ext cx="4035230" cy="1936925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Read the report in entirety for further information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Insights </a:t>
              </a: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from Trustees </a:t>
              </a: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on the past discussions and documentation available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Audit trail for the December 1999 report (</a:t>
              </a:r>
              <a:r>
                <a:rPr lang="en-GB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MoM</a:t>
              </a: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Reasons for changing the previous consultant (Cost/ Inefficiency/ Lack of personal touch/ Ego)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Investment Scenario in 1999 – Competition, Basis for Liability Valuation, Asset Categories, Frequency of strategy change, Volatility of the Markets, Funding Level of the scheme etc.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Try simulating the 1999 investment scenario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endParaRPr lang="en-GB" sz="3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flipH="1">
              <a:off x="4880167" y="1223012"/>
              <a:ext cx="4035232" cy="3944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Step 2: Get the Big Picture</a:t>
              </a:r>
              <a:endParaRPr lang="en-GB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" y="4343905"/>
            <a:ext cx="3535984" cy="2133095"/>
            <a:chOff x="76200" y="4343905"/>
            <a:chExt cx="3535984" cy="2133095"/>
          </a:xfrm>
        </p:grpSpPr>
        <p:sp>
          <p:nvSpPr>
            <p:cNvPr id="79" name="Rounded Rectangle 78"/>
            <p:cNvSpPr/>
            <p:nvPr/>
          </p:nvSpPr>
          <p:spPr>
            <a:xfrm>
              <a:off x="103185" y="4724400"/>
              <a:ext cx="3508999" cy="1752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Retired FD on Reason for opposing the decision – Forced Sale, Loss of Potential Gains, Perceived Market Trends, Alternatives not available etc.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Previous Consultant on Reason for the drastic change, any supporting documents, Audit Trail, Pressure existing and reason for Final Change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Trustees on existence of any documents/records of the meetings/discussions</a:t>
              </a:r>
              <a:endPara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endParaRPr lang="en-GB" sz="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6200" y="4343905"/>
              <a:ext cx="3535984" cy="39056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+mj-lt"/>
                </a:rPr>
                <a:t>Step 3: Talk to relevant Parties</a:t>
              </a:r>
              <a:endParaRPr lang="en-GB" sz="2000" b="1" dirty="0">
                <a:latin typeface="+mj-lt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29200" y="4343400"/>
            <a:ext cx="3781395" cy="2133600"/>
            <a:chOff x="5029200" y="4343400"/>
            <a:chExt cx="3781395" cy="2133600"/>
          </a:xfrm>
        </p:grpSpPr>
        <p:sp>
          <p:nvSpPr>
            <p:cNvPr id="35" name="Rounded Rectangle 34"/>
            <p:cNvSpPr/>
            <p:nvPr/>
          </p:nvSpPr>
          <p:spPr>
            <a:xfrm flipH="1">
              <a:off x="5029200" y="4769382"/>
              <a:ext cx="3781393" cy="1707618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bg1">
                    <a:lumMod val="50000"/>
                    <a:alpha val="34000"/>
                  </a:schemeClr>
                </a:gs>
                <a:gs pos="56000">
                  <a:schemeClr val="bg1">
                    <a:lumMod val="65000"/>
                    <a:alpha val="29000"/>
                  </a:schemeClr>
                </a:gs>
                <a:gs pos="100000">
                  <a:schemeClr val="bg1">
                    <a:lumMod val="5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Motive of the New FD – Poor Funding, hence higher contribution or any prior grudges or any other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Attitude of the retired FD in the management of activities of the Pension Fund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Independent workout based on the available data to arrive at allocation percentage (Model)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r>
                <a:rPr lang="en-GB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Erratic trends of Investors and Markets  and Market Depth in 1999, Any consultants after 1999.</a:t>
              </a:r>
            </a:p>
            <a:p>
              <a:pPr marL="227013" indent="-227013">
                <a:buFont typeface="Wingdings" pitchFamily="2" charset="2"/>
                <a:buChar char="§"/>
                <a:tabLst>
                  <a:tab pos="231775" algn="l"/>
                </a:tabLst>
              </a:pPr>
              <a:endParaRPr lang="en-GB" sz="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flipH="1">
              <a:off x="5029203" y="4343400"/>
              <a:ext cx="3781392" cy="387109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/>
            <a:scene3d>
              <a:camera prst="orthographicFront"/>
              <a:lightRig rig="balanced" dir="t"/>
            </a:scene3d>
            <a:sp3d extrusionH="317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+mj-lt"/>
                </a:rPr>
                <a:t>Step 4: Think Further</a:t>
              </a:r>
              <a:endParaRPr lang="en-GB" sz="2000" b="1" dirty="0"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28800" y="2242539"/>
            <a:ext cx="5013838" cy="3320061"/>
            <a:chOff x="1828800" y="2242539"/>
            <a:chExt cx="5013838" cy="3320061"/>
          </a:xfrm>
        </p:grpSpPr>
        <p:grpSp>
          <p:nvGrpSpPr>
            <p:cNvPr id="36" name="Group 35"/>
            <p:cNvGrpSpPr/>
            <p:nvPr/>
          </p:nvGrpSpPr>
          <p:grpSpPr>
            <a:xfrm>
              <a:off x="1828800" y="2242539"/>
              <a:ext cx="5013838" cy="3320061"/>
              <a:chOff x="932929" y="1501689"/>
              <a:chExt cx="6986428" cy="52595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932929" y="1501689"/>
                <a:ext cx="6986428" cy="5259500"/>
                <a:chOff x="932929" y="1501689"/>
                <a:chExt cx="6986428" cy="5259500"/>
              </a:xfrm>
            </p:grpSpPr>
            <p:sp>
              <p:nvSpPr>
                <p:cNvPr id="39" name="Up Arrow 38"/>
                <p:cNvSpPr/>
                <p:nvPr/>
              </p:nvSpPr>
              <p:spPr>
                <a:xfrm rot="178300">
                  <a:off x="3731916" y="1501689"/>
                  <a:ext cx="1403528" cy="2205801"/>
                </a:xfrm>
                <a:prstGeom prst="upArrow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18899981" lon="0" rev="180000"/>
                  </a:camera>
                  <a:lightRig rig="twoPt" dir="t"/>
                </a:scene3d>
                <a:sp3d extrusionH="317500">
                  <a:bevelT h="0" prst="relaxedInset"/>
                  <a:bevelB w="0" h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r>
                    <a:rPr lang="en-US" sz="1600" b="1" dirty="0" smtClean="0">
                      <a:solidFill>
                        <a:srgbClr val="E3DE00"/>
                      </a:solidFill>
                      <a:latin typeface="Arial Black" pitchFamily="34" charset="0"/>
                    </a:rPr>
                    <a:t>	</a:t>
                  </a:r>
                  <a:endParaRPr lang="en-US" sz="1600" b="1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 rot="120000">
                  <a:off x="3014305" y="2984559"/>
                  <a:ext cx="2784730" cy="2191142"/>
                </a:xfrm>
                <a:prstGeom prst="ellipse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18899981" lon="0" rev="120000"/>
                  </a:camera>
                  <a:lightRig rig="twoPt" dir="t"/>
                </a:scene3d>
                <a:sp3d extrusionH="317500">
                  <a:bevelT h="0" prst="relaxedInset"/>
                  <a:bevelB w="0" h="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4" name="Up Arrow 43"/>
                <p:cNvSpPr/>
                <p:nvPr/>
              </p:nvSpPr>
              <p:spPr>
                <a:xfrm rot="10800000">
                  <a:off x="3728489" y="4555388"/>
                  <a:ext cx="1403528" cy="2205801"/>
                </a:xfrm>
                <a:prstGeom prst="upArrow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2400000" lon="115952" rev="0"/>
                  </a:camera>
                  <a:lightRig rig="flat" dir="t"/>
                </a:scene3d>
                <a:sp3d extrusionH="317500">
                  <a:bevelT h="0" prst="relaxedInset"/>
                  <a:bevelB w="0" h="0"/>
                  <a:extrusionClr>
                    <a:srgbClr val="3E0000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E3DE00"/>
                      </a:solidFill>
                      <a:latin typeface="Arial Black" pitchFamily="34" charset="0"/>
                    </a:rPr>
                    <a:t>         </a:t>
                  </a:r>
                  <a:endParaRPr lang="en-US" sz="1600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50" name="Up Arrow 49"/>
                <p:cNvSpPr/>
                <p:nvPr/>
              </p:nvSpPr>
              <p:spPr>
                <a:xfrm rot="15412459">
                  <a:off x="1334066" y="2999397"/>
                  <a:ext cx="1403528" cy="2205802"/>
                </a:xfrm>
                <a:prstGeom prst="upArrow">
                  <a:avLst/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362547" lon="19809409" rev="20796005"/>
                  </a:camera>
                  <a:lightRig rig="threePt" dir="t"/>
                </a:scene3d>
                <a:sp3d extrusionH="317500">
                  <a:bevelT h="0" prst="relaxedInset"/>
                  <a:bevelB w="0" h="0"/>
                  <a:extrusionClr>
                    <a:srgbClr val="180000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r>
                    <a:rPr lang="en-US" sz="1600" b="1" dirty="0" smtClean="0">
                      <a:solidFill>
                        <a:srgbClr val="E3DE00"/>
                      </a:solidFill>
                      <a:latin typeface="Arial Black" pitchFamily="34" charset="0"/>
                    </a:rPr>
                    <a:t>    </a:t>
                  </a:r>
                  <a:endParaRPr lang="en-US" sz="1600" b="1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51" name="Up Arrow 50"/>
                <p:cNvSpPr/>
                <p:nvPr/>
              </p:nvSpPr>
              <p:spPr>
                <a:xfrm rot="4500000">
                  <a:off x="6114693" y="2981513"/>
                  <a:ext cx="1403528" cy="2205801"/>
                </a:xfrm>
                <a:prstGeom prst="upArrow">
                  <a:avLst>
                    <a:gd name="adj1" fmla="val 50000"/>
                    <a:gd name="adj2" fmla="val 50112"/>
                  </a:avLst>
                </a:prstGeom>
                <a:solidFill>
                  <a:srgbClr val="A90C0C"/>
                </a:solidFill>
                <a:ln>
                  <a:noFill/>
                </a:ln>
                <a:effectLst/>
                <a:scene3d>
                  <a:camera prst="orthographicFront">
                    <a:rot lat="0" lon="2406000" rev="20700000"/>
                  </a:camera>
                  <a:lightRig rig="threePt" dir="t"/>
                </a:scene3d>
                <a:sp3d extrusionH="317500">
                  <a:bevelT h="0" prst="relaxedInset"/>
                  <a:bevelB w="0" h="0"/>
                  <a:extrusionClr>
                    <a:srgbClr val="3E0000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US" sz="1600" b="1" dirty="0" smtClean="0">
                      <a:solidFill>
                        <a:srgbClr val="E3DE00"/>
                      </a:solidFill>
                      <a:latin typeface="Arial Black" pitchFamily="34" charset="0"/>
                    </a:rPr>
                    <a:t>        </a:t>
                  </a:r>
                  <a:endParaRPr lang="en-US" sz="1600" b="1" dirty="0">
                    <a:solidFill>
                      <a:srgbClr val="E3DE00"/>
                    </a:solidFill>
                    <a:latin typeface="Arial Black" pitchFamily="34" charset="0"/>
                  </a:endParaRPr>
                </a:p>
              </p:txBody>
            </p:sp>
          </p:grpSp>
          <p:sp>
            <p:nvSpPr>
              <p:cNvPr id="38" name="Oval 37"/>
              <p:cNvSpPr/>
              <p:nvPr/>
            </p:nvSpPr>
            <p:spPr>
              <a:xfrm rot="120000">
                <a:off x="3469972" y="3220273"/>
                <a:ext cx="1906522" cy="150013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A90C0C"/>
                </a:solidFill>
              </a:ln>
              <a:effectLst>
                <a:outerShdw blurRad="266700" dist="127000" dir="5880000" algn="t" rotWithShape="0">
                  <a:srgbClr val="A90C0C">
                    <a:alpha val="40000"/>
                  </a:srgbClr>
                </a:outerShdw>
              </a:effectLst>
              <a:scene3d>
                <a:camera prst="orthographicFront">
                  <a:rot lat="18899981" lon="0" rev="120000"/>
                </a:camera>
                <a:lightRig rig="twoPt" dir="t"/>
              </a:scene3d>
              <a:sp3d extrusionH="127000" prstMaterial="plastic">
                <a:bevelT w="38100" h="0" prst="relaxedInset"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rgbClr val="E3DE00"/>
                  </a:solidFill>
                  <a:latin typeface="Arial Black" pitchFamily="34" charset="0"/>
                </a:endParaRPr>
              </a:p>
            </p:txBody>
          </p:sp>
        </p:grp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lumMod val="5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4270" y="2938745"/>
              <a:ext cx="318720" cy="1016338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124793" y="3610856"/>
            <a:ext cx="8790604" cy="687085"/>
            <a:chOff x="124793" y="3610856"/>
            <a:chExt cx="8790604" cy="687085"/>
          </a:xfrm>
        </p:grpSpPr>
        <p:sp>
          <p:nvSpPr>
            <p:cNvPr id="3" name="TextBox 2"/>
            <p:cNvSpPr txBox="1"/>
            <p:nvPr/>
          </p:nvSpPr>
          <p:spPr>
            <a:xfrm>
              <a:off x="124793" y="3610856"/>
              <a:ext cx="1732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Maintain Full Documentation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47383" y="3651610"/>
              <a:ext cx="19680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of the complete Investigation Done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40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Possible Professional Issues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57200" y="1219200"/>
            <a:ext cx="8160668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Actuaries Code-V 2.0-August 2013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983838" y="5087811"/>
            <a:ext cx="1991372" cy="1541589"/>
            <a:chOff x="5572332" y="1576712"/>
            <a:chExt cx="1368594" cy="1315363"/>
          </a:xfrm>
        </p:grpSpPr>
        <p:sp>
          <p:nvSpPr>
            <p:cNvPr id="43" name="Rectangle 19"/>
            <p:cNvSpPr/>
            <p:nvPr/>
          </p:nvSpPr>
          <p:spPr>
            <a:xfrm rot="21599113">
              <a:off x="5572332" y="1581530"/>
              <a:ext cx="1361698" cy="1310545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  <a:gd name="connsiteX0" fmla="*/ 30785 w 1319601"/>
                <a:gd name="connsiteY0" fmla="*/ 0 h 1258608"/>
                <a:gd name="connsiteX1" fmla="*/ 1312848 w 1319601"/>
                <a:gd name="connsiteY1" fmla="*/ 20567 h 1258608"/>
                <a:gd name="connsiteX2" fmla="*/ 1319601 w 1319601"/>
                <a:gd name="connsiteY2" fmla="*/ 1233129 h 1258608"/>
                <a:gd name="connsiteX3" fmla="*/ 0 w 1319601"/>
                <a:gd name="connsiteY3" fmla="*/ 1235984 h 1258608"/>
                <a:gd name="connsiteX4" fmla="*/ 30785 w 1319601"/>
                <a:gd name="connsiteY4" fmla="*/ 0 h 1258608"/>
                <a:gd name="connsiteX0" fmla="*/ 31250 w 1320066"/>
                <a:gd name="connsiteY0" fmla="*/ 0 h 1267432"/>
                <a:gd name="connsiteX1" fmla="*/ 1313313 w 1320066"/>
                <a:gd name="connsiteY1" fmla="*/ 20567 h 1267432"/>
                <a:gd name="connsiteX2" fmla="*/ 1320066 w 1320066"/>
                <a:gd name="connsiteY2" fmla="*/ 1233129 h 1267432"/>
                <a:gd name="connsiteX3" fmla="*/ 0 w 1320066"/>
                <a:gd name="connsiteY3" fmla="*/ 1260343 h 1267432"/>
                <a:gd name="connsiteX4" fmla="*/ 31250 w 1320066"/>
                <a:gd name="connsiteY4" fmla="*/ 0 h 1267432"/>
                <a:gd name="connsiteX0" fmla="*/ 31250 w 1320066"/>
                <a:gd name="connsiteY0" fmla="*/ 0 h 1268253"/>
                <a:gd name="connsiteX1" fmla="*/ 1313313 w 1320066"/>
                <a:gd name="connsiteY1" fmla="*/ 20567 h 1268253"/>
                <a:gd name="connsiteX2" fmla="*/ 1320066 w 1320066"/>
                <a:gd name="connsiteY2" fmla="*/ 1233129 h 1268253"/>
                <a:gd name="connsiteX3" fmla="*/ 0 w 1320066"/>
                <a:gd name="connsiteY3" fmla="*/ 1260343 h 1268253"/>
                <a:gd name="connsiteX4" fmla="*/ 31250 w 1320066"/>
                <a:gd name="connsiteY4" fmla="*/ 0 h 1268253"/>
                <a:gd name="connsiteX0" fmla="*/ 31250 w 1320066"/>
                <a:gd name="connsiteY0" fmla="*/ 0 h 1263844"/>
                <a:gd name="connsiteX1" fmla="*/ 1313313 w 1320066"/>
                <a:gd name="connsiteY1" fmla="*/ 20567 h 1263844"/>
                <a:gd name="connsiteX2" fmla="*/ 1320066 w 1320066"/>
                <a:gd name="connsiteY2" fmla="*/ 1233129 h 1263844"/>
                <a:gd name="connsiteX3" fmla="*/ 0 w 1320066"/>
                <a:gd name="connsiteY3" fmla="*/ 1260343 h 1263844"/>
                <a:gd name="connsiteX4" fmla="*/ 31250 w 1320066"/>
                <a:gd name="connsiteY4" fmla="*/ 0 h 1263844"/>
                <a:gd name="connsiteX0" fmla="*/ 31250 w 1320066"/>
                <a:gd name="connsiteY0" fmla="*/ 0 h 1263844"/>
                <a:gd name="connsiteX1" fmla="*/ 1313313 w 1320066"/>
                <a:gd name="connsiteY1" fmla="*/ 20567 h 1263844"/>
                <a:gd name="connsiteX2" fmla="*/ 1320066 w 1320066"/>
                <a:gd name="connsiteY2" fmla="*/ 1233129 h 1263844"/>
                <a:gd name="connsiteX3" fmla="*/ 0 w 1320066"/>
                <a:gd name="connsiteY3" fmla="*/ 1260343 h 1263844"/>
                <a:gd name="connsiteX4" fmla="*/ 31250 w 1320066"/>
                <a:gd name="connsiteY4" fmla="*/ 0 h 126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0066" h="1263844">
                  <a:moveTo>
                    <a:pt x="31250" y="0"/>
                  </a:moveTo>
                  <a:lnTo>
                    <a:pt x="1313313" y="20567"/>
                  </a:lnTo>
                  <a:cubicBezTo>
                    <a:pt x="1315242" y="429048"/>
                    <a:pt x="1291435" y="859628"/>
                    <a:pt x="1320066" y="1233129"/>
                  </a:cubicBezTo>
                  <a:cubicBezTo>
                    <a:pt x="665493" y="1279400"/>
                    <a:pt x="439867" y="1259391"/>
                    <a:pt x="0" y="1260343"/>
                  </a:cubicBezTo>
                  <a:lnTo>
                    <a:pt x="3125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6EBB6"/>
                </a:gs>
                <a:gs pos="100000">
                  <a:srgbClr val="F0DD8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12700" dir="540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21599113">
              <a:off x="5658266" y="1798443"/>
              <a:ext cx="1282660" cy="82494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Article 2.5</a:t>
              </a:r>
            </a:p>
            <a:p>
              <a:pPr algn="ctr"/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Agree with client on scope &amp; Nature of appointment – Not obliged to comment on the past work</a:t>
              </a:r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 rot="21599113">
              <a:off x="6172260" y="1576712"/>
              <a:ext cx="184785" cy="186690"/>
              <a:chOff x="4917745" y="2235200"/>
              <a:chExt cx="2584952" cy="2489199"/>
            </a:xfrm>
            <a:effectLst>
              <a:outerShdw blurRad="50800" dist="25400" dir="8100000" algn="tr" rotWithShape="0">
                <a:prstClr val="black">
                  <a:alpha val="45000"/>
                </a:prstClr>
              </a:outerShdw>
            </a:effectLst>
          </p:grpSpPr>
          <p:sp>
            <p:nvSpPr>
              <p:cNvPr id="47" name="Oval 46"/>
              <p:cNvSpPr/>
              <p:nvPr/>
            </p:nvSpPr>
            <p:spPr>
              <a:xfrm>
                <a:off x="4917745" y="2429067"/>
                <a:ext cx="2295331" cy="229533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>
                <a:bevelT w="44450" h="6985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484130" y="2913213"/>
                <a:ext cx="1253454" cy="125345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972471" y="2235200"/>
                <a:ext cx="1530226" cy="153022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>
                <a:bevelT w="31750" h="6985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/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427973" y="3294355"/>
            <a:ext cx="1696059" cy="1440636"/>
            <a:chOff x="382115" y="1581122"/>
            <a:chExt cx="3885085" cy="3752878"/>
          </a:xfrm>
        </p:grpSpPr>
        <p:grpSp>
          <p:nvGrpSpPr>
            <p:cNvPr id="53" name="Group 52"/>
            <p:cNvGrpSpPr/>
            <p:nvPr/>
          </p:nvGrpSpPr>
          <p:grpSpPr>
            <a:xfrm>
              <a:off x="382115" y="1581122"/>
              <a:ext cx="3885085" cy="3752878"/>
              <a:chOff x="724759" y="4481661"/>
              <a:chExt cx="1361698" cy="1315360"/>
            </a:xfrm>
          </p:grpSpPr>
          <p:sp>
            <p:nvSpPr>
              <p:cNvPr id="55" name="Rectangle 19"/>
              <p:cNvSpPr/>
              <p:nvPr/>
            </p:nvSpPr>
            <p:spPr>
              <a:xfrm rot="21388734">
                <a:off x="724759" y="4486476"/>
                <a:ext cx="1361698" cy="1310545"/>
              </a:xfrm>
              <a:custGeom>
                <a:avLst/>
                <a:gdLst>
                  <a:gd name="connsiteX0" fmla="*/ 0 w 1339596"/>
                  <a:gd name="connsiteY0" fmla="*/ 0 h 1219200"/>
                  <a:gd name="connsiteX1" fmla="*/ 1339596 w 1339596"/>
                  <a:gd name="connsiteY1" fmla="*/ 0 h 1219200"/>
                  <a:gd name="connsiteX2" fmla="*/ 1339596 w 1339596"/>
                  <a:gd name="connsiteY2" fmla="*/ 1219200 h 1219200"/>
                  <a:gd name="connsiteX3" fmla="*/ 0 w 1339596"/>
                  <a:gd name="connsiteY3" fmla="*/ 1219200 h 1219200"/>
                  <a:gd name="connsiteX4" fmla="*/ 0 w 1339596"/>
                  <a:gd name="connsiteY4" fmla="*/ 0 h 1219200"/>
                  <a:gd name="connsiteX0" fmla="*/ 0 w 1339596"/>
                  <a:gd name="connsiteY0" fmla="*/ 11733 h 1230933"/>
                  <a:gd name="connsiteX1" fmla="*/ 1306342 w 1339596"/>
                  <a:gd name="connsiteY1" fmla="*/ 0 h 1230933"/>
                  <a:gd name="connsiteX2" fmla="*/ 1339596 w 1339596"/>
                  <a:gd name="connsiteY2" fmla="*/ 1230933 h 1230933"/>
                  <a:gd name="connsiteX3" fmla="*/ 0 w 1339596"/>
                  <a:gd name="connsiteY3" fmla="*/ 1230933 h 1230933"/>
                  <a:gd name="connsiteX4" fmla="*/ 0 w 1339596"/>
                  <a:gd name="connsiteY4" fmla="*/ 11733 h 1230933"/>
                  <a:gd name="connsiteX0" fmla="*/ 55747 w 1339596"/>
                  <a:gd name="connsiteY0" fmla="*/ 12706 h 1230933"/>
                  <a:gd name="connsiteX1" fmla="*/ 1306342 w 1339596"/>
                  <a:gd name="connsiteY1" fmla="*/ 0 h 1230933"/>
                  <a:gd name="connsiteX2" fmla="*/ 1339596 w 1339596"/>
                  <a:gd name="connsiteY2" fmla="*/ 1230933 h 1230933"/>
                  <a:gd name="connsiteX3" fmla="*/ 0 w 1339596"/>
                  <a:gd name="connsiteY3" fmla="*/ 1230933 h 1230933"/>
                  <a:gd name="connsiteX4" fmla="*/ 55747 w 1339596"/>
                  <a:gd name="connsiteY4" fmla="*/ 12706 h 1230933"/>
                  <a:gd name="connsiteX0" fmla="*/ 28195 w 1339596"/>
                  <a:gd name="connsiteY0" fmla="*/ 12225 h 1230933"/>
                  <a:gd name="connsiteX1" fmla="*/ 1306342 w 1339596"/>
                  <a:gd name="connsiteY1" fmla="*/ 0 h 1230933"/>
                  <a:gd name="connsiteX2" fmla="*/ 1339596 w 1339596"/>
                  <a:gd name="connsiteY2" fmla="*/ 1230933 h 1230933"/>
                  <a:gd name="connsiteX3" fmla="*/ 0 w 1339596"/>
                  <a:gd name="connsiteY3" fmla="*/ 1230933 h 1230933"/>
                  <a:gd name="connsiteX4" fmla="*/ 28195 w 1339596"/>
                  <a:gd name="connsiteY4" fmla="*/ 12225 h 1230933"/>
                  <a:gd name="connsiteX0" fmla="*/ 28195 w 1353846"/>
                  <a:gd name="connsiteY0" fmla="*/ 6385 h 1225093"/>
                  <a:gd name="connsiteX1" fmla="*/ 1353846 w 1353846"/>
                  <a:gd name="connsiteY1" fmla="*/ 0 h 1225093"/>
                  <a:gd name="connsiteX2" fmla="*/ 1339596 w 1353846"/>
                  <a:gd name="connsiteY2" fmla="*/ 1225093 h 1225093"/>
                  <a:gd name="connsiteX3" fmla="*/ 0 w 1353846"/>
                  <a:gd name="connsiteY3" fmla="*/ 1225093 h 1225093"/>
                  <a:gd name="connsiteX4" fmla="*/ 28195 w 1353846"/>
                  <a:gd name="connsiteY4" fmla="*/ 6385 h 1225093"/>
                  <a:gd name="connsiteX0" fmla="*/ 20681 w 1353846"/>
                  <a:gd name="connsiteY0" fmla="*/ 6253 h 1225093"/>
                  <a:gd name="connsiteX1" fmla="*/ 1353846 w 1353846"/>
                  <a:gd name="connsiteY1" fmla="*/ 0 h 1225093"/>
                  <a:gd name="connsiteX2" fmla="*/ 1339596 w 1353846"/>
                  <a:gd name="connsiteY2" fmla="*/ 1225093 h 1225093"/>
                  <a:gd name="connsiteX3" fmla="*/ 0 w 1353846"/>
                  <a:gd name="connsiteY3" fmla="*/ 1225093 h 1225093"/>
                  <a:gd name="connsiteX4" fmla="*/ 20681 w 1353846"/>
                  <a:gd name="connsiteY4" fmla="*/ 6253 h 1225093"/>
                  <a:gd name="connsiteX0" fmla="*/ 20681 w 1339596"/>
                  <a:gd name="connsiteY0" fmla="*/ 6603 h 1225443"/>
                  <a:gd name="connsiteX1" fmla="*/ 1333808 w 1339596"/>
                  <a:gd name="connsiteY1" fmla="*/ 0 h 1225443"/>
                  <a:gd name="connsiteX2" fmla="*/ 1339596 w 1339596"/>
                  <a:gd name="connsiteY2" fmla="*/ 1225443 h 1225443"/>
                  <a:gd name="connsiteX3" fmla="*/ 0 w 1339596"/>
                  <a:gd name="connsiteY3" fmla="*/ 1225443 h 1225443"/>
                  <a:gd name="connsiteX4" fmla="*/ 20681 w 1339596"/>
                  <a:gd name="connsiteY4" fmla="*/ 6603 h 1225443"/>
                  <a:gd name="connsiteX0" fmla="*/ 33205 w 1339596"/>
                  <a:gd name="connsiteY0" fmla="*/ 6822 h 1225443"/>
                  <a:gd name="connsiteX1" fmla="*/ 1333808 w 1339596"/>
                  <a:gd name="connsiteY1" fmla="*/ 0 h 1225443"/>
                  <a:gd name="connsiteX2" fmla="*/ 1339596 w 1339596"/>
                  <a:gd name="connsiteY2" fmla="*/ 1225443 h 1225443"/>
                  <a:gd name="connsiteX3" fmla="*/ 0 w 1339596"/>
                  <a:gd name="connsiteY3" fmla="*/ 1225443 h 1225443"/>
                  <a:gd name="connsiteX4" fmla="*/ 33205 w 1339596"/>
                  <a:gd name="connsiteY4" fmla="*/ 6822 h 1225443"/>
                  <a:gd name="connsiteX0" fmla="*/ 13167 w 1339596"/>
                  <a:gd name="connsiteY0" fmla="*/ 6472 h 1225443"/>
                  <a:gd name="connsiteX1" fmla="*/ 1333808 w 1339596"/>
                  <a:gd name="connsiteY1" fmla="*/ 0 h 1225443"/>
                  <a:gd name="connsiteX2" fmla="*/ 1339596 w 1339596"/>
                  <a:gd name="connsiteY2" fmla="*/ 1225443 h 1225443"/>
                  <a:gd name="connsiteX3" fmla="*/ 0 w 1339596"/>
                  <a:gd name="connsiteY3" fmla="*/ 1225443 h 1225443"/>
                  <a:gd name="connsiteX4" fmla="*/ 13167 w 1339596"/>
                  <a:gd name="connsiteY4" fmla="*/ 6472 h 1225443"/>
                  <a:gd name="connsiteX0" fmla="*/ 13167 w 1333884"/>
                  <a:gd name="connsiteY0" fmla="*/ 6472 h 1225443"/>
                  <a:gd name="connsiteX1" fmla="*/ 1333808 w 1333884"/>
                  <a:gd name="connsiteY1" fmla="*/ 0 h 1225443"/>
                  <a:gd name="connsiteX2" fmla="*/ 1302330 w 1333884"/>
                  <a:gd name="connsiteY2" fmla="*/ 1207253 h 1225443"/>
                  <a:gd name="connsiteX3" fmla="*/ 0 w 1333884"/>
                  <a:gd name="connsiteY3" fmla="*/ 1225443 h 1225443"/>
                  <a:gd name="connsiteX4" fmla="*/ 13167 w 1333884"/>
                  <a:gd name="connsiteY4" fmla="*/ 6472 h 1225443"/>
                  <a:gd name="connsiteX0" fmla="*/ 13167 w 1334211"/>
                  <a:gd name="connsiteY0" fmla="*/ 6472 h 1232826"/>
                  <a:gd name="connsiteX1" fmla="*/ 1333808 w 1334211"/>
                  <a:gd name="connsiteY1" fmla="*/ 0 h 1232826"/>
                  <a:gd name="connsiteX2" fmla="*/ 1331950 w 1334211"/>
                  <a:gd name="connsiteY2" fmla="*/ 1232826 h 1232826"/>
                  <a:gd name="connsiteX3" fmla="*/ 0 w 1334211"/>
                  <a:gd name="connsiteY3" fmla="*/ 1225443 h 1232826"/>
                  <a:gd name="connsiteX4" fmla="*/ 13167 w 1334211"/>
                  <a:gd name="connsiteY4" fmla="*/ 6472 h 1232826"/>
                  <a:gd name="connsiteX0" fmla="*/ 13167 w 1333952"/>
                  <a:gd name="connsiteY0" fmla="*/ 6472 h 1225443"/>
                  <a:gd name="connsiteX1" fmla="*/ 1333808 w 1333952"/>
                  <a:gd name="connsiteY1" fmla="*/ 0 h 1225443"/>
                  <a:gd name="connsiteX2" fmla="*/ 1319601 w 1333952"/>
                  <a:gd name="connsiteY2" fmla="*/ 1222588 h 1225443"/>
                  <a:gd name="connsiteX3" fmla="*/ 0 w 1333952"/>
                  <a:gd name="connsiteY3" fmla="*/ 1225443 h 1225443"/>
                  <a:gd name="connsiteX4" fmla="*/ 13167 w 1333952"/>
                  <a:gd name="connsiteY4" fmla="*/ 6472 h 1225443"/>
                  <a:gd name="connsiteX0" fmla="*/ 30785 w 1333952"/>
                  <a:gd name="connsiteY0" fmla="*/ 0 h 1235984"/>
                  <a:gd name="connsiteX1" fmla="*/ 1333808 w 1333952"/>
                  <a:gd name="connsiteY1" fmla="*/ 10541 h 1235984"/>
                  <a:gd name="connsiteX2" fmla="*/ 1319601 w 1333952"/>
                  <a:gd name="connsiteY2" fmla="*/ 1233129 h 1235984"/>
                  <a:gd name="connsiteX3" fmla="*/ 0 w 1333952"/>
                  <a:gd name="connsiteY3" fmla="*/ 1235984 h 1235984"/>
                  <a:gd name="connsiteX4" fmla="*/ 30785 w 1333952"/>
                  <a:gd name="connsiteY4" fmla="*/ 0 h 1235984"/>
                  <a:gd name="connsiteX0" fmla="*/ 30785 w 1319601"/>
                  <a:gd name="connsiteY0" fmla="*/ 0 h 1235984"/>
                  <a:gd name="connsiteX1" fmla="*/ 1312848 w 1319601"/>
                  <a:gd name="connsiteY1" fmla="*/ 20567 h 1235984"/>
                  <a:gd name="connsiteX2" fmla="*/ 1319601 w 1319601"/>
                  <a:gd name="connsiteY2" fmla="*/ 1233129 h 1235984"/>
                  <a:gd name="connsiteX3" fmla="*/ 0 w 1319601"/>
                  <a:gd name="connsiteY3" fmla="*/ 1235984 h 1235984"/>
                  <a:gd name="connsiteX4" fmla="*/ 30785 w 1319601"/>
                  <a:gd name="connsiteY4" fmla="*/ 0 h 1235984"/>
                  <a:gd name="connsiteX0" fmla="*/ 30785 w 1319601"/>
                  <a:gd name="connsiteY0" fmla="*/ 0 h 1258608"/>
                  <a:gd name="connsiteX1" fmla="*/ 1312848 w 1319601"/>
                  <a:gd name="connsiteY1" fmla="*/ 20567 h 1258608"/>
                  <a:gd name="connsiteX2" fmla="*/ 1319601 w 1319601"/>
                  <a:gd name="connsiteY2" fmla="*/ 1233129 h 1258608"/>
                  <a:gd name="connsiteX3" fmla="*/ 0 w 1319601"/>
                  <a:gd name="connsiteY3" fmla="*/ 1235984 h 1258608"/>
                  <a:gd name="connsiteX4" fmla="*/ 30785 w 1319601"/>
                  <a:gd name="connsiteY4" fmla="*/ 0 h 1258608"/>
                  <a:gd name="connsiteX0" fmla="*/ 31250 w 1320066"/>
                  <a:gd name="connsiteY0" fmla="*/ 0 h 1267432"/>
                  <a:gd name="connsiteX1" fmla="*/ 1313313 w 1320066"/>
                  <a:gd name="connsiteY1" fmla="*/ 20567 h 1267432"/>
                  <a:gd name="connsiteX2" fmla="*/ 1320066 w 1320066"/>
                  <a:gd name="connsiteY2" fmla="*/ 1233129 h 1267432"/>
                  <a:gd name="connsiteX3" fmla="*/ 0 w 1320066"/>
                  <a:gd name="connsiteY3" fmla="*/ 1260343 h 1267432"/>
                  <a:gd name="connsiteX4" fmla="*/ 31250 w 1320066"/>
                  <a:gd name="connsiteY4" fmla="*/ 0 h 1267432"/>
                  <a:gd name="connsiteX0" fmla="*/ 31250 w 1320066"/>
                  <a:gd name="connsiteY0" fmla="*/ 0 h 1268253"/>
                  <a:gd name="connsiteX1" fmla="*/ 1313313 w 1320066"/>
                  <a:gd name="connsiteY1" fmla="*/ 20567 h 1268253"/>
                  <a:gd name="connsiteX2" fmla="*/ 1320066 w 1320066"/>
                  <a:gd name="connsiteY2" fmla="*/ 1233129 h 1268253"/>
                  <a:gd name="connsiteX3" fmla="*/ 0 w 1320066"/>
                  <a:gd name="connsiteY3" fmla="*/ 1260343 h 1268253"/>
                  <a:gd name="connsiteX4" fmla="*/ 31250 w 1320066"/>
                  <a:gd name="connsiteY4" fmla="*/ 0 h 1268253"/>
                  <a:gd name="connsiteX0" fmla="*/ 31250 w 1320066"/>
                  <a:gd name="connsiteY0" fmla="*/ 0 h 1263844"/>
                  <a:gd name="connsiteX1" fmla="*/ 1313313 w 1320066"/>
                  <a:gd name="connsiteY1" fmla="*/ 20567 h 1263844"/>
                  <a:gd name="connsiteX2" fmla="*/ 1320066 w 1320066"/>
                  <a:gd name="connsiteY2" fmla="*/ 1233129 h 1263844"/>
                  <a:gd name="connsiteX3" fmla="*/ 0 w 1320066"/>
                  <a:gd name="connsiteY3" fmla="*/ 1260343 h 1263844"/>
                  <a:gd name="connsiteX4" fmla="*/ 31250 w 1320066"/>
                  <a:gd name="connsiteY4" fmla="*/ 0 h 1263844"/>
                  <a:gd name="connsiteX0" fmla="*/ 31250 w 1320066"/>
                  <a:gd name="connsiteY0" fmla="*/ 0 h 1263844"/>
                  <a:gd name="connsiteX1" fmla="*/ 1313313 w 1320066"/>
                  <a:gd name="connsiteY1" fmla="*/ 20567 h 1263844"/>
                  <a:gd name="connsiteX2" fmla="*/ 1320066 w 1320066"/>
                  <a:gd name="connsiteY2" fmla="*/ 1233129 h 1263844"/>
                  <a:gd name="connsiteX3" fmla="*/ 0 w 1320066"/>
                  <a:gd name="connsiteY3" fmla="*/ 1260343 h 1263844"/>
                  <a:gd name="connsiteX4" fmla="*/ 31250 w 1320066"/>
                  <a:gd name="connsiteY4" fmla="*/ 0 h 1263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20066" h="1263844">
                    <a:moveTo>
                      <a:pt x="31250" y="0"/>
                    </a:moveTo>
                    <a:lnTo>
                      <a:pt x="1313313" y="20567"/>
                    </a:lnTo>
                    <a:cubicBezTo>
                      <a:pt x="1315242" y="429048"/>
                      <a:pt x="1291435" y="859628"/>
                      <a:pt x="1320066" y="1233129"/>
                    </a:cubicBezTo>
                    <a:cubicBezTo>
                      <a:pt x="665493" y="1279400"/>
                      <a:pt x="439867" y="1259391"/>
                      <a:pt x="0" y="1260343"/>
                    </a:cubicBezTo>
                    <a:lnTo>
                      <a:pt x="3125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2D050">
                      <a:lumMod val="42000"/>
                      <a:lumOff val="58000"/>
                    </a:srgbClr>
                  </a:gs>
                  <a:gs pos="100000">
                    <a:srgbClr val="89C25A">
                      <a:lumMod val="81000"/>
                      <a:lumOff val="19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38100" dist="12700" dir="54000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45720" rIns="45720" bIns="45720"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1324832" y="4481661"/>
                <a:ext cx="184785" cy="186690"/>
                <a:chOff x="4917745" y="2235200"/>
                <a:chExt cx="2584952" cy="2489199"/>
              </a:xfrm>
              <a:effectLst>
                <a:outerShdw blurRad="50800" dist="25400" dir="8100000" algn="tr" rotWithShape="0">
                  <a:prstClr val="black">
                    <a:alpha val="45000"/>
                  </a:prstClr>
                </a:outerShdw>
              </a:effectLst>
            </p:grpSpPr>
            <p:sp>
              <p:nvSpPr>
                <p:cNvPr id="57" name="Oval 56"/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>
                  <a:bevelT w="44450" h="6985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5484130" y="2913213"/>
                  <a:ext cx="1253454" cy="1253453"/>
                </a:xfrm>
                <a:prstGeom prst="ellipse">
                  <a:avLst/>
                </a:prstGeom>
                <a:solidFill>
                  <a:srgbClr val="00698E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5972471" y="2235200"/>
                  <a:ext cx="1530226" cy="153022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>
                  <a:bevelT w="31750" h="69850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/>
                </a:p>
              </p:txBody>
            </p:sp>
          </p:grpSp>
        </p:grpSp>
        <p:sp>
          <p:nvSpPr>
            <p:cNvPr id="54" name="Rectangle 53"/>
            <p:cNvSpPr/>
            <p:nvPr/>
          </p:nvSpPr>
          <p:spPr>
            <a:xfrm rot="21372931">
              <a:off x="452882" y="2163429"/>
              <a:ext cx="3585669" cy="312687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Must not act in a manner which denigrates reputation of the profession</a:t>
              </a:r>
            </a:p>
            <a:p>
              <a:pPr algn="ctr"/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682814" y="4343400"/>
            <a:ext cx="1794055" cy="1461849"/>
            <a:chOff x="3522144" y="4545927"/>
            <a:chExt cx="1794055" cy="1461849"/>
          </a:xfrm>
        </p:grpSpPr>
        <p:sp>
          <p:nvSpPr>
            <p:cNvPr id="61" name="Rectangle 19"/>
            <p:cNvSpPr/>
            <p:nvPr/>
          </p:nvSpPr>
          <p:spPr>
            <a:xfrm rot="21599113">
              <a:off x="3540652" y="4572901"/>
              <a:ext cx="1699293" cy="1434875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  <a:gd name="connsiteX0" fmla="*/ 30785 w 1319601"/>
                <a:gd name="connsiteY0" fmla="*/ 0 h 1258608"/>
                <a:gd name="connsiteX1" fmla="*/ 1312848 w 1319601"/>
                <a:gd name="connsiteY1" fmla="*/ 20567 h 1258608"/>
                <a:gd name="connsiteX2" fmla="*/ 1319601 w 1319601"/>
                <a:gd name="connsiteY2" fmla="*/ 1233129 h 1258608"/>
                <a:gd name="connsiteX3" fmla="*/ 0 w 1319601"/>
                <a:gd name="connsiteY3" fmla="*/ 1235984 h 1258608"/>
                <a:gd name="connsiteX4" fmla="*/ 30785 w 1319601"/>
                <a:gd name="connsiteY4" fmla="*/ 0 h 1258608"/>
                <a:gd name="connsiteX0" fmla="*/ 31250 w 1320066"/>
                <a:gd name="connsiteY0" fmla="*/ 0 h 1267432"/>
                <a:gd name="connsiteX1" fmla="*/ 1313313 w 1320066"/>
                <a:gd name="connsiteY1" fmla="*/ 20567 h 1267432"/>
                <a:gd name="connsiteX2" fmla="*/ 1320066 w 1320066"/>
                <a:gd name="connsiteY2" fmla="*/ 1233129 h 1267432"/>
                <a:gd name="connsiteX3" fmla="*/ 0 w 1320066"/>
                <a:gd name="connsiteY3" fmla="*/ 1260343 h 1267432"/>
                <a:gd name="connsiteX4" fmla="*/ 31250 w 1320066"/>
                <a:gd name="connsiteY4" fmla="*/ 0 h 1267432"/>
                <a:gd name="connsiteX0" fmla="*/ 31250 w 1320066"/>
                <a:gd name="connsiteY0" fmla="*/ 0 h 1268253"/>
                <a:gd name="connsiteX1" fmla="*/ 1313313 w 1320066"/>
                <a:gd name="connsiteY1" fmla="*/ 20567 h 1268253"/>
                <a:gd name="connsiteX2" fmla="*/ 1320066 w 1320066"/>
                <a:gd name="connsiteY2" fmla="*/ 1233129 h 1268253"/>
                <a:gd name="connsiteX3" fmla="*/ 0 w 1320066"/>
                <a:gd name="connsiteY3" fmla="*/ 1260343 h 1268253"/>
                <a:gd name="connsiteX4" fmla="*/ 31250 w 1320066"/>
                <a:gd name="connsiteY4" fmla="*/ 0 h 1268253"/>
                <a:gd name="connsiteX0" fmla="*/ 31250 w 1320066"/>
                <a:gd name="connsiteY0" fmla="*/ 0 h 1263844"/>
                <a:gd name="connsiteX1" fmla="*/ 1313313 w 1320066"/>
                <a:gd name="connsiteY1" fmla="*/ 20567 h 1263844"/>
                <a:gd name="connsiteX2" fmla="*/ 1320066 w 1320066"/>
                <a:gd name="connsiteY2" fmla="*/ 1233129 h 1263844"/>
                <a:gd name="connsiteX3" fmla="*/ 0 w 1320066"/>
                <a:gd name="connsiteY3" fmla="*/ 1260343 h 1263844"/>
                <a:gd name="connsiteX4" fmla="*/ 31250 w 1320066"/>
                <a:gd name="connsiteY4" fmla="*/ 0 h 1263844"/>
                <a:gd name="connsiteX0" fmla="*/ 31250 w 1320066"/>
                <a:gd name="connsiteY0" fmla="*/ 0 h 1263844"/>
                <a:gd name="connsiteX1" fmla="*/ 1313313 w 1320066"/>
                <a:gd name="connsiteY1" fmla="*/ 20567 h 1263844"/>
                <a:gd name="connsiteX2" fmla="*/ 1320066 w 1320066"/>
                <a:gd name="connsiteY2" fmla="*/ 1233129 h 1263844"/>
                <a:gd name="connsiteX3" fmla="*/ 0 w 1320066"/>
                <a:gd name="connsiteY3" fmla="*/ 1260343 h 1263844"/>
                <a:gd name="connsiteX4" fmla="*/ 31250 w 1320066"/>
                <a:gd name="connsiteY4" fmla="*/ 0 h 126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0066" h="1263844">
                  <a:moveTo>
                    <a:pt x="31250" y="0"/>
                  </a:moveTo>
                  <a:lnTo>
                    <a:pt x="1313313" y="20567"/>
                  </a:lnTo>
                  <a:cubicBezTo>
                    <a:pt x="1315242" y="429048"/>
                    <a:pt x="1291435" y="859628"/>
                    <a:pt x="1320066" y="1233129"/>
                  </a:cubicBezTo>
                  <a:cubicBezTo>
                    <a:pt x="665493" y="1279400"/>
                    <a:pt x="439867" y="1259391"/>
                    <a:pt x="0" y="1260343"/>
                  </a:cubicBezTo>
                  <a:lnTo>
                    <a:pt x="3125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6EBB6"/>
                </a:gs>
                <a:gs pos="100000">
                  <a:srgbClr val="F0DD8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12700" dir="540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 rot="21599113">
              <a:off x="3522144" y="4819527"/>
              <a:ext cx="179405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Article 3.6</a:t>
              </a:r>
            </a:p>
            <a:p>
              <a:pPr algn="ctr"/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Talk to the previous consultant before taking up the assignment</a:t>
              </a:r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 rot="21599113">
              <a:off x="4430832" y="4545927"/>
              <a:ext cx="270544" cy="273334"/>
              <a:chOff x="4917745" y="2235200"/>
              <a:chExt cx="2584952" cy="2489199"/>
            </a:xfrm>
            <a:effectLst>
              <a:outerShdw blurRad="50800" dist="25400" dir="8100000" algn="tr" rotWithShape="0">
                <a:prstClr val="black">
                  <a:alpha val="45000"/>
                </a:prstClr>
              </a:outerShdw>
            </a:effectLst>
          </p:grpSpPr>
          <p:sp>
            <p:nvSpPr>
              <p:cNvPr id="64" name="Oval 63"/>
              <p:cNvSpPr/>
              <p:nvPr/>
            </p:nvSpPr>
            <p:spPr>
              <a:xfrm>
                <a:off x="4917745" y="2429067"/>
                <a:ext cx="2295331" cy="229533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>
                <a:bevelT w="44450" h="6985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484130" y="2913213"/>
                <a:ext cx="1253454" cy="125345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972471" y="2235200"/>
                <a:ext cx="1530226" cy="153022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>
                <a:bevelT w="31750" h="6985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2488239" y="3733991"/>
            <a:ext cx="1794571" cy="1583480"/>
            <a:chOff x="3626123" y="914400"/>
            <a:chExt cx="1993663" cy="2024549"/>
          </a:xfrm>
        </p:grpSpPr>
        <p:sp>
          <p:nvSpPr>
            <p:cNvPr id="68" name="Rectangle 19"/>
            <p:cNvSpPr/>
            <p:nvPr/>
          </p:nvSpPr>
          <p:spPr>
            <a:xfrm rot="165519">
              <a:off x="3626123" y="1020179"/>
              <a:ext cx="1993663" cy="1918770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  <a:gd name="connsiteX0" fmla="*/ 30785 w 1319601"/>
                <a:gd name="connsiteY0" fmla="*/ 0 h 1258608"/>
                <a:gd name="connsiteX1" fmla="*/ 1312848 w 1319601"/>
                <a:gd name="connsiteY1" fmla="*/ 20567 h 1258608"/>
                <a:gd name="connsiteX2" fmla="*/ 1319601 w 1319601"/>
                <a:gd name="connsiteY2" fmla="*/ 1233129 h 1258608"/>
                <a:gd name="connsiteX3" fmla="*/ 0 w 1319601"/>
                <a:gd name="connsiteY3" fmla="*/ 1235984 h 1258608"/>
                <a:gd name="connsiteX4" fmla="*/ 30785 w 1319601"/>
                <a:gd name="connsiteY4" fmla="*/ 0 h 1258608"/>
                <a:gd name="connsiteX0" fmla="*/ 31250 w 1320066"/>
                <a:gd name="connsiteY0" fmla="*/ 0 h 1267432"/>
                <a:gd name="connsiteX1" fmla="*/ 1313313 w 1320066"/>
                <a:gd name="connsiteY1" fmla="*/ 20567 h 1267432"/>
                <a:gd name="connsiteX2" fmla="*/ 1320066 w 1320066"/>
                <a:gd name="connsiteY2" fmla="*/ 1233129 h 1267432"/>
                <a:gd name="connsiteX3" fmla="*/ 0 w 1320066"/>
                <a:gd name="connsiteY3" fmla="*/ 1260343 h 1267432"/>
                <a:gd name="connsiteX4" fmla="*/ 31250 w 1320066"/>
                <a:gd name="connsiteY4" fmla="*/ 0 h 1267432"/>
                <a:gd name="connsiteX0" fmla="*/ 31250 w 1320066"/>
                <a:gd name="connsiteY0" fmla="*/ 0 h 1268253"/>
                <a:gd name="connsiteX1" fmla="*/ 1313313 w 1320066"/>
                <a:gd name="connsiteY1" fmla="*/ 20567 h 1268253"/>
                <a:gd name="connsiteX2" fmla="*/ 1320066 w 1320066"/>
                <a:gd name="connsiteY2" fmla="*/ 1233129 h 1268253"/>
                <a:gd name="connsiteX3" fmla="*/ 0 w 1320066"/>
                <a:gd name="connsiteY3" fmla="*/ 1260343 h 1268253"/>
                <a:gd name="connsiteX4" fmla="*/ 31250 w 1320066"/>
                <a:gd name="connsiteY4" fmla="*/ 0 h 1268253"/>
                <a:gd name="connsiteX0" fmla="*/ 31250 w 1320066"/>
                <a:gd name="connsiteY0" fmla="*/ 0 h 1263844"/>
                <a:gd name="connsiteX1" fmla="*/ 1313313 w 1320066"/>
                <a:gd name="connsiteY1" fmla="*/ 20567 h 1263844"/>
                <a:gd name="connsiteX2" fmla="*/ 1320066 w 1320066"/>
                <a:gd name="connsiteY2" fmla="*/ 1233129 h 1263844"/>
                <a:gd name="connsiteX3" fmla="*/ 0 w 1320066"/>
                <a:gd name="connsiteY3" fmla="*/ 1260343 h 1263844"/>
                <a:gd name="connsiteX4" fmla="*/ 31250 w 1320066"/>
                <a:gd name="connsiteY4" fmla="*/ 0 h 1263844"/>
                <a:gd name="connsiteX0" fmla="*/ 31250 w 1320066"/>
                <a:gd name="connsiteY0" fmla="*/ 0 h 1263844"/>
                <a:gd name="connsiteX1" fmla="*/ 1313313 w 1320066"/>
                <a:gd name="connsiteY1" fmla="*/ 20567 h 1263844"/>
                <a:gd name="connsiteX2" fmla="*/ 1320066 w 1320066"/>
                <a:gd name="connsiteY2" fmla="*/ 1233129 h 1263844"/>
                <a:gd name="connsiteX3" fmla="*/ 0 w 1320066"/>
                <a:gd name="connsiteY3" fmla="*/ 1260343 h 1263844"/>
                <a:gd name="connsiteX4" fmla="*/ 31250 w 1320066"/>
                <a:gd name="connsiteY4" fmla="*/ 0 h 126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0066" h="1263844">
                  <a:moveTo>
                    <a:pt x="31250" y="0"/>
                  </a:moveTo>
                  <a:lnTo>
                    <a:pt x="1313313" y="20567"/>
                  </a:lnTo>
                  <a:cubicBezTo>
                    <a:pt x="1315242" y="429048"/>
                    <a:pt x="1291435" y="859628"/>
                    <a:pt x="1320066" y="1233129"/>
                  </a:cubicBezTo>
                  <a:cubicBezTo>
                    <a:pt x="665493" y="1279400"/>
                    <a:pt x="439867" y="1259391"/>
                    <a:pt x="0" y="1260343"/>
                  </a:cubicBezTo>
                  <a:lnTo>
                    <a:pt x="3125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20000"/>
                    <a:lumOff val="80000"/>
                  </a:schemeClr>
                </a:gs>
                <a:gs pos="99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12700" dir="540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 rot="149716">
              <a:off x="3734793" y="1107596"/>
              <a:ext cx="1779047" cy="153467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Article 1.1</a:t>
              </a:r>
            </a:p>
            <a:p>
              <a:pPr algn="ctr"/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Way of Conduct - </a:t>
              </a:r>
            </a:p>
            <a:p>
              <a:pPr algn="ctr"/>
              <a:r>
                <a:rPr 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Commenting without proper analysis</a:t>
              </a:r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4625642" y="914400"/>
              <a:ext cx="327358" cy="300667"/>
              <a:chOff x="4917745" y="2235200"/>
              <a:chExt cx="2584952" cy="2489199"/>
            </a:xfrm>
            <a:effectLst>
              <a:outerShdw blurRad="50800" dist="25400" dir="8100000" algn="tr" rotWithShape="0">
                <a:prstClr val="black">
                  <a:alpha val="45000"/>
                </a:prstClr>
              </a:outerShdw>
            </a:effectLst>
          </p:grpSpPr>
          <p:sp>
            <p:nvSpPr>
              <p:cNvPr id="71" name="Oval 70"/>
              <p:cNvSpPr/>
              <p:nvPr/>
            </p:nvSpPr>
            <p:spPr>
              <a:xfrm>
                <a:off x="4917745" y="2429067"/>
                <a:ext cx="2295331" cy="229533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>
                <a:bevelT w="44450" h="6985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484130" y="2913213"/>
                <a:ext cx="1253454" cy="125345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972471" y="2235200"/>
                <a:ext cx="1530226" cy="153022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>
                <a:bevelT w="31750" h="6985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/>
              </a:p>
            </p:txBody>
          </p:sp>
        </p:grpSp>
      </p:grpSp>
      <p:sp>
        <p:nvSpPr>
          <p:cNvPr id="3" name="Flowchart: Decision 2"/>
          <p:cNvSpPr/>
          <p:nvPr/>
        </p:nvSpPr>
        <p:spPr>
          <a:xfrm>
            <a:off x="325647" y="1752600"/>
            <a:ext cx="3059878" cy="765048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Are the trustees informed about the meeting?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Elbow Connector 6"/>
          <p:cNvCxnSpPr>
            <a:endCxn id="8" idx="4"/>
          </p:cNvCxnSpPr>
          <p:nvPr/>
        </p:nvCxnSpPr>
        <p:spPr>
          <a:xfrm flipV="1">
            <a:off x="3385525" y="1914301"/>
            <a:ext cx="4703891" cy="220823"/>
          </a:xfrm>
          <a:prstGeom prst="bentConnector4">
            <a:avLst>
              <a:gd name="adj1" fmla="val 47527"/>
              <a:gd name="adj2" fmla="val 2035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Hexagon 7"/>
          <p:cNvSpPr/>
          <p:nvPr/>
        </p:nvSpPr>
        <p:spPr>
          <a:xfrm>
            <a:off x="7856732" y="1914301"/>
            <a:ext cx="1118657" cy="930735"/>
          </a:xfrm>
          <a:prstGeom prst="hexagon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No Violation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5126" y="172963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11" name="Elbow Connector 10"/>
          <p:cNvCxnSpPr>
            <a:stCxn id="3" idx="2"/>
          </p:cNvCxnSpPr>
          <p:nvPr/>
        </p:nvCxnSpPr>
        <p:spPr>
          <a:xfrm rot="5400000">
            <a:off x="1232895" y="2619303"/>
            <a:ext cx="724346" cy="5210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49426" y="289560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50" name="Flowchart: Decision 49"/>
          <p:cNvSpPr/>
          <p:nvPr/>
        </p:nvSpPr>
        <p:spPr>
          <a:xfrm>
            <a:off x="2166509" y="2473545"/>
            <a:ext cx="3059878" cy="765048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Hasty in decision about the previous Consultant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Elbow Connector 15"/>
          <p:cNvCxnSpPr>
            <a:stCxn id="50" idx="3"/>
            <a:endCxn id="8" idx="4"/>
          </p:cNvCxnSpPr>
          <p:nvPr/>
        </p:nvCxnSpPr>
        <p:spPr>
          <a:xfrm flipV="1">
            <a:off x="5226387" y="1914301"/>
            <a:ext cx="2863029" cy="941768"/>
          </a:xfrm>
          <a:prstGeom prst="bentConnector4">
            <a:avLst>
              <a:gd name="adj1" fmla="val 45936"/>
              <a:gd name="adj2" fmla="val 1242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87765" y="248673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cxnSp>
        <p:nvCxnSpPr>
          <p:cNvPr id="20" name="Elbow Connector 19"/>
          <p:cNvCxnSpPr>
            <a:stCxn id="50" idx="2"/>
          </p:cNvCxnSpPr>
          <p:nvPr/>
        </p:nvCxnSpPr>
        <p:spPr>
          <a:xfrm rot="5400000">
            <a:off x="3255282" y="3368835"/>
            <a:ext cx="571409" cy="3109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Decision 73"/>
          <p:cNvSpPr/>
          <p:nvPr/>
        </p:nvSpPr>
        <p:spPr>
          <a:xfrm>
            <a:off x="4181967" y="3044952"/>
            <a:ext cx="3059878" cy="765048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Discussed with the previous consultant on the assignment?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Elbow Connector 22"/>
          <p:cNvCxnSpPr>
            <a:stCxn id="74" idx="3"/>
            <a:endCxn id="8" idx="4"/>
          </p:cNvCxnSpPr>
          <p:nvPr/>
        </p:nvCxnSpPr>
        <p:spPr>
          <a:xfrm flipV="1">
            <a:off x="7241845" y="1914301"/>
            <a:ext cx="847571" cy="1513175"/>
          </a:xfrm>
          <a:prstGeom prst="bentConnector4">
            <a:avLst>
              <a:gd name="adj1" fmla="val 36273"/>
              <a:gd name="adj2" fmla="val 11510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176919" y="209896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28" name="Straight Arrow Connector 27"/>
          <p:cNvCxnSpPr>
            <a:stCxn id="74" idx="2"/>
            <a:endCxn id="66" idx="2"/>
          </p:cNvCxnSpPr>
          <p:nvPr/>
        </p:nvCxnSpPr>
        <p:spPr>
          <a:xfrm flipH="1">
            <a:off x="5701877" y="3810000"/>
            <a:ext cx="10029" cy="617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406837" y="3445907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5701855" y="397403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86" name="Flowchart: Decision 85"/>
          <p:cNvSpPr/>
          <p:nvPr/>
        </p:nvSpPr>
        <p:spPr>
          <a:xfrm>
            <a:off x="6096000" y="3815239"/>
            <a:ext cx="3059878" cy="765048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Is the investigation activity within the scope of work?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Elbow Connector 36"/>
          <p:cNvCxnSpPr>
            <a:stCxn id="86" idx="0"/>
            <a:endCxn id="8" idx="2"/>
          </p:cNvCxnSpPr>
          <p:nvPr/>
        </p:nvCxnSpPr>
        <p:spPr>
          <a:xfrm rot="5400000" flipH="1" flipV="1">
            <a:off x="7372576" y="3098400"/>
            <a:ext cx="970203" cy="46347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799284" y="335720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99" name="Elbow Connector 98"/>
          <p:cNvCxnSpPr>
            <a:stCxn id="86" idx="2"/>
          </p:cNvCxnSpPr>
          <p:nvPr/>
        </p:nvCxnSpPr>
        <p:spPr>
          <a:xfrm rot="16200000" flipH="1">
            <a:off x="7606994" y="4599231"/>
            <a:ext cx="507489" cy="4695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8146518" y="460105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5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2188</Words>
  <Application>Microsoft Office PowerPoint</Application>
  <PresentationFormat>On-screen Show (4:3)</PresentationFormat>
  <Paragraphs>292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LifeConvBirm02</vt:lpstr>
      <vt:lpstr>PowerPoint Presentation</vt:lpstr>
      <vt:lpstr>PowerPoint Presentation</vt:lpstr>
      <vt:lpstr>Chronology of events</vt:lpstr>
      <vt:lpstr>Stakeholders in the Case</vt:lpstr>
      <vt:lpstr>Stakeholders in the Case</vt:lpstr>
      <vt:lpstr>Problems, Goals and Concerns</vt:lpstr>
      <vt:lpstr>Dealing with Current Situation  </vt:lpstr>
      <vt:lpstr>Dealing with Current Situation  </vt:lpstr>
      <vt:lpstr>Possible Professional Issues</vt:lpstr>
      <vt:lpstr>Possible Professional Issues</vt:lpstr>
      <vt:lpstr>In the shoes of the Investment Consultant</vt:lpstr>
      <vt:lpstr>In any case….</vt:lpstr>
      <vt:lpstr>Source of Pressure</vt:lpstr>
      <vt:lpstr>Key Learnings from the Case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Bathiya, Aditya</cp:lastModifiedBy>
  <cp:revision>180</cp:revision>
  <dcterms:created xsi:type="dcterms:W3CDTF">2011-07-20T12:11:57Z</dcterms:created>
  <dcterms:modified xsi:type="dcterms:W3CDTF">2015-06-09T07:19:49Z</dcterms:modified>
</cp:coreProperties>
</file>