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2"/>
  </p:notesMasterIdLst>
  <p:sldIdLst>
    <p:sldId id="260" r:id="rId3"/>
    <p:sldId id="258" r:id="rId4"/>
    <p:sldId id="261" r:id="rId5"/>
    <p:sldId id="262" r:id="rId6"/>
    <p:sldId id="264" r:id="rId7"/>
    <p:sldId id="265" r:id="rId8"/>
    <p:sldId id="266" r:id="rId9"/>
    <p:sldId id="267" r:id="rId10"/>
    <p:sldId id="268" r:id="rId11"/>
    <p:sldId id="269" r:id="rId12"/>
    <p:sldId id="271" r:id="rId13"/>
    <p:sldId id="272" r:id="rId14"/>
    <p:sldId id="273" r:id="rId15"/>
    <p:sldId id="275" r:id="rId16"/>
    <p:sldId id="276" r:id="rId17"/>
    <p:sldId id="277" r:id="rId18"/>
    <p:sldId id="278" r:id="rId19"/>
    <p:sldId id="279" r:id="rId20"/>
    <p:sldId id="2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6/10/2015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1212931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r>
              <a:rPr lang="en-US" dirty="0" smtClean="0"/>
              <a:t>Date</a:t>
            </a: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dirty="0" smtClean="0"/>
              <a:t>www.actuariesindia.org</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269528" y="228600"/>
            <a:ext cx="8874472"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smtClean="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0"/>
            <a:ext cx="9144000" cy="830997"/>
          </a:xfrm>
          <a:prstGeom prst="rect">
            <a:avLst/>
          </a:prstGeom>
        </p:spPr>
        <p:txBody>
          <a:bodyPr wrap="square">
            <a:spAutoFit/>
          </a:bodyPr>
          <a:lstStyle/>
          <a:p>
            <a:pPr algn="ctr">
              <a:buNone/>
            </a:pPr>
            <a:r>
              <a:rPr lang="en-US" sz="4800" b="1" dirty="0" smtClean="0">
                <a:latin typeface="Garamond" pitchFamily="18" charset="0"/>
                <a:ea typeface="Verdana" pitchFamily="34" charset="0"/>
                <a:cs typeface="Verdana" pitchFamily="34" charset="0"/>
              </a:rPr>
              <a:t>Title</a:t>
            </a:r>
          </a:p>
        </p:txBody>
      </p:sp>
      <p:sp>
        <p:nvSpPr>
          <p:cNvPr id="12" name="Rectangle 11"/>
          <p:cNvSpPr/>
          <p:nvPr userDrawn="1"/>
        </p:nvSpPr>
        <p:spPr>
          <a:xfrm>
            <a:off x="0" y="3733800"/>
            <a:ext cx="9144000" cy="830997"/>
          </a:xfrm>
          <a:prstGeom prst="rect">
            <a:avLst/>
          </a:prstGeom>
        </p:spPr>
        <p:txBody>
          <a:bodyPr wrap="square">
            <a:spAutoFit/>
          </a:bodyPr>
          <a:lstStyle/>
          <a:p>
            <a:pPr algn="ctr">
              <a:buNone/>
            </a:pPr>
            <a:r>
              <a:rPr lang="en-US" sz="4800" b="1" dirty="0" smtClean="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8" name="Footer Placeholder 7"/>
          <p:cNvSpPr>
            <a:spLocks noGrp="1"/>
          </p:cNvSpPr>
          <p:nvPr>
            <p:ph type="ftr" sz="quarter" idx="11"/>
          </p:nvPr>
        </p:nvSpPr>
        <p:spPr/>
        <p:txBody>
          <a:bodyPr/>
          <a:lstStyle/>
          <a:p>
            <a:r>
              <a:rPr lang="en-US" smtClean="0"/>
              <a:t>www.actuariesindia.org</a:t>
            </a:r>
            <a:endParaRPr lang="en-US"/>
          </a:p>
        </p:txBody>
      </p:sp>
      <p:sp>
        <p:nvSpPr>
          <p:cNvPr id="9" name="Slide Number Placeholder 8"/>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3" name="Footer Placeholder 2"/>
          <p:cNvSpPr>
            <a:spLocks noGrp="1"/>
          </p:cNvSpPr>
          <p:nvPr>
            <p:ph type="ftr" sz="quarter" idx="11"/>
          </p:nvPr>
        </p:nvSpPr>
        <p:spPr/>
        <p:txBody>
          <a:bodyPr/>
          <a:lstStyle/>
          <a:p>
            <a:r>
              <a:rPr lang="en-US" smtClean="0"/>
              <a:t>www.actuariesindia.org</a:t>
            </a:r>
            <a:endParaRPr lang="en-US"/>
          </a:p>
        </p:txBody>
      </p:sp>
      <p:sp>
        <p:nvSpPr>
          <p:cNvPr id="4" name="Slide Number Placeholder 3"/>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6200" y="6356350"/>
            <a:ext cx="2895600" cy="365125"/>
          </a:xfrm>
          <a:prstGeom prst="rect">
            <a:avLst/>
          </a:prstGeom>
        </p:spPr>
        <p:txBody>
          <a:bodyPr vert="horz" lIns="91440" tIns="45720" rIns="91440" bIns="45720" rtlCol="0" anchor="ctr"/>
          <a:lstStyle>
            <a:lvl1pPr algn="ctr">
              <a:defRPr sz="1600" b="1">
                <a:solidFill>
                  <a:srgbClr val="C00000"/>
                </a:solidFill>
                <a:latin typeface="Garamond" pitchFamily="18" charset="0"/>
              </a:defRPr>
            </a:lvl1pPr>
          </a:lstStyle>
          <a:p>
            <a:r>
              <a:rPr lang="en-US" dirty="0" smtClean="0"/>
              <a:t>www.actuariesindia.org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b="1">
                <a:solidFill>
                  <a:schemeClr val="tx2">
                    <a:lumMod val="75000"/>
                  </a:schemeClr>
                </a:solidFill>
                <a:latin typeface="Garamond" pitchFamily="18" charset="0"/>
              </a:defRPr>
            </a:lvl1pPr>
          </a:lstStyle>
          <a:p>
            <a:fld id="{1A13C416-6B76-4DFF-BC13-59A396451C72}" type="slidenum">
              <a:rPr lang="en-US" smtClean="0"/>
              <a:pPr/>
              <a:t>‹#›</a:t>
            </a:fld>
            <a:endParaRPr lang="en-US" dirty="0"/>
          </a:p>
        </p:txBody>
      </p:sp>
      <p:sp>
        <p:nvSpPr>
          <p:cNvPr id="9" name="Line 15"/>
          <p:cNvSpPr>
            <a:spLocks noChangeShapeType="1"/>
          </p:cNvSpPr>
          <p:nvPr userDrawn="1"/>
        </p:nvSpPr>
        <p:spPr bwMode="auto">
          <a:xfrm>
            <a:off x="119063" y="1143000"/>
            <a:ext cx="8845550" cy="0"/>
          </a:xfrm>
          <a:prstGeom prst="line">
            <a:avLst/>
          </a:prstGeom>
          <a:ln w="38100">
            <a:solidFill>
              <a:srgbClr val="C00000"/>
            </a:solidFill>
            <a:headEnd/>
            <a:tailEnd/>
          </a:ln>
        </p:spPr>
        <p:style>
          <a:lnRef idx="2">
            <a:schemeClr val="accent6"/>
          </a:lnRef>
          <a:fillRef idx="0">
            <a:schemeClr val="accent6"/>
          </a:fillRef>
          <a:effectRef idx="1">
            <a:schemeClr val="accent6"/>
          </a:effectRef>
          <a:fontRef idx="minor">
            <a:schemeClr val="tx1"/>
          </a:fontRef>
        </p:style>
        <p:txBody>
          <a:bodyPr wrap="none" anchor="ctr"/>
          <a:lstStyle/>
          <a:p>
            <a:pPr>
              <a:defRPr/>
            </a:pPr>
            <a:endParaRPr lang="en-US"/>
          </a:p>
        </p:txBody>
      </p:sp>
      <p:graphicFrame>
        <p:nvGraphicFramePr>
          <p:cNvPr id="10" name="Object 6"/>
          <p:cNvGraphicFramePr>
            <a:graphicFrameLocks noChangeAspect="1"/>
          </p:cNvGraphicFramePr>
          <p:nvPr userDrawn="1"/>
        </p:nvGraphicFramePr>
        <p:xfrm>
          <a:off x="7959296" y="279377"/>
          <a:ext cx="956104" cy="695348"/>
        </p:xfrm>
        <a:graphic>
          <a:graphicData uri="http://schemas.openxmlformats.org/presentationml/2006/ole">
            <mc:AlternateContent xmlns:mc="http://schemas.openxmlformats.org/markup-compatibility/2006">
              <mc:Choice xmlns:v="urn:schemas-microsoft-com:vml" Requires="v">
                <p:oleObj spid="_x0000_s1059" r:id="rId14" imgW="3961905" imgH="3415873" progId="">
                  <p:embed/>
                </p:oleObj>
              </mc:Choice>
              <mc:Fallback>
                <p:oleObj r:id="rId14" imgW="3961905" imgH="3415873" progId="">
                  <p:embed/>
                  <p:pic>
                    <p:nvPicPr>
                      <p:cNvPr id="0" name="Object 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959296" y="279377"/>
                        <a:ext cx="956104" cy="695348"/>
                      </a:xfrm>
                      <a:prstGeom prst="rect">
                        <a:avLst/>
                      </a:prstGeom>
                      <a:solidFill>
                        <a:srgbClr val="C0C0C0"/>
                      </a:solidFill>
                    </p:spPr>
                  </p:pic>
                </p:oleObj>
              </mc:Fallback>
            </mc:AlternateContent>
          </a:graphicData>
        </a:graphic>
      </p:graphicFrame>
      <p:sp>
        <p:nvSpPr>
          <p:cNvPr id="11" name="Title Placeholder 10"/>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r>
              <a:rPr lang="en-US" smtClean="0"/>
              <a:t>28 July, 2011</a:t>
            </a: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GB" smtClean="0"/>
              <a:t>www.actuariesindia.org</a:t>
            </a: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1135063" y="457200"/>
            <a:ext cx="939800" cy="812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 name="Group 10"/>
          <p:cNvGrpSpPr/>
          <p:nvPr/>
        </p:nvGrpSpPr>
        <p:grpSpPr>
          <a:xfrm>
            <a:off x="269528" y="239173"/>
            <a:ext cx="8874472" cy="1284827"/>
            <a:chOff x="269528" y="5496973"/>
            <a:chExt cx="8874472" cy="1284827"/>
          </a:xfrm>
        </p:grpSpPr>
        <p:pic>
          <p:nvPicPr>
            <p:cNvPr id="1026"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29"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0" b="1" i="0" u="none" strike="noStrike" cap="none" normalizeH="0" baseline="0" dirty="0" smtClean="0">
                <a:ln>
                  <a:noFill/>
                </a:ln>
                <a:solidFill>
                  <a:schemeClr val="tx1"/>
                </a:solidFill>
                <a:effectLst/>
                <a:latin typeface="Bahamas" pitchFamily="34" charset="0"/>
                <a:cs typeface="Times New Roman" pitchFamily="18" charset="0"/>
              </a:endParaRPr>
            </a:p>
          </p:txBody>
        </p:sp>
      </p:grpSp>
      <p:sp>
        <p:nvSpPr>
          <p:cNvPr id="8" name="Line 5"/>
          <p:cNvSpPr>
            <a:spLocks noChangeShapeType="1"/>
          </p:cNvSpPr>
          <p:nvPr/>
        </p:nvSpPr>
        <p:spPr bwMode="auto">
          <a:xfrm flipV="1">
            <a:off x="0" y="6172200"/>
            <a:ext cx="9144000" cy="45719"/>
          </a:xfrm>
          <a:prstGeom prst="line">
            <a:avLst/>
          </a:prstGeom>
          <a:noFill/>
          <a:ln w="38100">
            <a:solidFill>
              <a:srgbClr val="A50021"/>
            </a:solidFill>
            <a:round/>
            <a:headEnd/>
            <a:tailEnd/>
          </a:ln>
        </p:spPr>
        <p:txBody>
          <a:bodyPr wrap="none" anchor="ctr"/>
          <a:lstStyle/>
          <a:p>
            <a:endParaRPr lang="en-US"/>
          </a:p>
        </p:txBody>
      </p:sp>
      <p:sp>
        <p:nvSpPr>
          <p:cNvPr id="10" name="Footer Placeholder 4"/>
          <p:cNvSpPr txBox="1">
            <a:spLocks/>
          </p:cNvSpPr>
          <p:nvPr/>
        </p:nvSpPr>
        <p:spPr>
          <a:xfrm>
            <a:off x="1600200" y="6477000"/>
            <a:ext cx="5791200" cy="2286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accent6">
                    <a:lumMod val="50000"/>
                  </a:schemeClr>
                </a:solidFill>
                <a:effectLst/>
                <a:uLnTx/>
                <a:uFillTx/>
              </a:rPr>
              <a:t>Serving</a:t>
            </a:r>
            <a:r>
              <a:rPr kumimoji="0" lang="en-US" sz="1200" b="1" i="1" u="none" strike="noStrike" kern="1200" cap="none" spc="0" normalizeH="0" noProof="0" dirty="0" smtClean="0">
                <a:ln>
                  <a:noFill/>
                </a:ln>
                <a:solidFill>
                  <a:schemeClr val="accent6">
                    <a:lumMod val="50000"/>
                  </a:schemeClr>
                </a:solidFill>
                <a:effectLst/>
                <a:uLnTx/>
                <a:uFillTx/>
              </a:rPr>
              <a:t> the Cause of Public Interest</a:t>
            </a:r>
            <a:endParaRPr kumimoji="0" lang="en-US" sz="1200" b="1" i="1" u="none" strike="noStrike" kern="1200" cap="none" spc="0" normalizeH="0" baseline="0" noProof="0" dirty="0">
              <a:ln>
                <a:noFill/>
              </a:ln>
              <a:solidFill>
                <a:schemeClr val="accent6">
                  <a:lumMod val="50000"/>
                </a:schemeClr>
              </a:solidFill>
              <a:effectLst/>
              <a:uLnTx/>
              <a:uFillTx/>
            </a:endParaRPr>
          </a:p>
        </p:txBody>
      </p:sp>
      <p:sp>
        <p:nvSpPr>
          <p:cNvPr id="11" name="Footer Placeholder 4"/>
          <p:cNvSpPr txBox="1">
            <a:spLocks/>
          </p:cNvSpPr>
          <p:nvPr/>
        </p:nvSpPr>
        <p:spPr>
          <a:xfrm>
            <a:off x="1676400" y="6248400"/>
            <a:ext cx="5791200" cy="2286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accent6">
                    <a:lumMod val="50000"/>
                  </a:schemeClr>
                </a:solidFill>
                <a:effectLst/>
                <a:uLnTx/>
                <a:uFillTx/>
              </a:rPr>
              <a:t>Indian Actuarial Profession</a:t>
            </a:r>
            <a:endParaRPr kumimoji="0" lang="en-US" sz="1200" b="1" i="1" u="none" strike="noStrike" kern="1200" cap="none" spc="0" normalizeH="0" baseline="0" noProof="0" dirty="0">
              <a:ln>
                <a:noFill/>
              </a:ln>
              <a:solidFill>
                <a:schemeClr val="accent6">
                  <a:lumMod val="50000"/>
                </a:schemeClr>
              </a:solidFill>
              <a:effectLst/>
              <a:uLnTx/>
              <a:uFillTx/>
            </a:endParaRPr>
          </a:p>
        </p:txBody>
      </p:sp>
      <p:sp>
        <p:nvSpPr>
          <p:cNvPr id="17" name="TextBox 16"/>
          <p:cNvSpPr txBox="1"/>
          <p:nvPr/>
        </p:nvSpPr>
        <p:spPr>
          <a:xfrm>
            <a:off x="2271581" y="577930"/>
            <a:ext cx="6019800" cy="707886"/>
          </a:xfrm>
          <a:prstGeom prst="rect">
            <a:avLst/>
          </a:prstGeom>
          <a:noFill/>
        </p:spPr>
        <p:txBody>
          <a:bodyPr wrap="square" rtlCol="0">
            <a:spAutoFit/>
          </a:bodyPr>
          <a:lstStyle/>
          <a:p>
            <a:r>
              <a:rPr lang="en-US" sz="4000" b="1" dirty="0" smtClean="0"/>
              <a:t>Advising a New Client</a:t>
            </a:r>
            <a:endParaRPr lang="en-US" sz="4000" b="1" dirty="0"/>
          </a:p>
        </p:txBody>
      </p:sp>
      <p:sp>
        <p:nvSpPr>
          <p:cNvPr id="18" name="TextBox 17"/>
          <p:cNvSpPr txBox="1"/>
          <p:nvPr/>
        </p:nvSpPr>
        <p:spPr>
          <a:xfrm>
            <a:off x="2082824" y="1931195"/>
            <a:ext cx="4724400" cy="461665"/>
          </a:xfrm>
          <a:prstGeom prst="rect">
            <a:avLst/>
          </a:prstGeom>
          <a:noFill/>
        </p:spPr>
        <p:txBody>
          <a:bodyPr wrap="square" rtlCol="0">
            <a:spAutoFit/>
          </a:bodyPr>
          <a:lstStyle/>
          <a:p>
            <a:r>
              <a:rPr lang="en-US" sz="2400" b="1" dirty="0" smtClean="0"/>
              <a:t>Guide Name: </a:t>
            </a:r>
            <a:r>
              <a:rPr lang="en-US" sz="2400" dirty="0" err="1" smtClean="0"/>
              <a:t>Subbulakshmi</a:t>
            </a:r>
            <a:r>
              <a:rPr lang="en-US" sz="2400" dirty="0" smtClean="0"/>
              <a:t> V</a:t>
            </a:r>
            <a:endParaRPr lang="en-US" sz="2400" dirty="0"/>
          </a:p>
        </p:txBody>
      </p:sp>
      <p:sp>
        <p:nvSpPr>
          <p:cNvPr id="20" name="TextBox 19"/>
          <p:cNvSpPr txBox="1"/>
          <p:nvPr/>
        </p:nvSpPr>
        <p:spPr>
          <a:xfrm>
            <a:off x="2088511" y="2859224"/>
            <a:ext cx="3886200" cy="1200329"/>
          </a:xfrm>
          <a:prstGeom prst="rect">
            <a:avLst/>
          </a:prstGeom>
          <a:noFill/>
        </p:spPr>
        <p:txBody>
          <a:bodyPr wrap="square" rtlCol="0">
            <a:spAutoFit/>
          </a:bodyPr>
          <a:lstStyle/>
          <a:p>
            <a:r>
              <a:rPr lang="en-US" sz="2400" b="1" dirty="0" smtClean="0"/>
              <a:t>Presenters Names </a:t>
            </a:r>
          </a:p>
          <a:p>
            <a:r>
              <a:rPr lang="en-US" sz="2400" dirty="0" err="1" smtClean="0"/>
              <a:t>Chinnaraja</a:t>
            </a:r>
            <a:r>
              <a:rPr lang="en-US" sz="2400" dirty="0" smtClean="0"/>
              <a:t> C</a:t>
            </a:r>
          </a:p>
          <a:p>
            <a:r>
              <a:rPr lang="en-US" sz="2400" dirty="0" smtClean="0"/>
              <a:t>Mahidhara Davangere V</a:t>
            </a:r>
            <a:endParaRPr lang="en-US" sz="2400" dirty="0"/>
          </a:p>
        </p:txBody>
      </p:sp>
      <p:sp>
        <p:nvSpPr>
          <p:cNvPr id="21" name="TextBox 20"/>
          <p:cNvSpPr txBox="1"/>
          <p:nvPr/>
        </p:nvSpPr>
        <p:spPr>
          <a:xfrm>
            <a:off x="5791200" y="4954820"/>
            <a:ext cx="2971800" cy="646331"/>
          </a:xfrm>
          <a:prstGeom prst="rect">
            <a:avLst/>
          </a:prstGeom>
          <a:noFill/>
        </p:spPr>
        <p:txBody>
          <a:bodyPr wrap="square" rtlCol="0">
            <a:spAutoFit/>
          </a:bodyPr>
          <a:lstStyle/>
          <a:p>
            <a:r>
              <a:rPr lang="en-US" dirty="0" smtClean="0"/>
              <a:t>23</a:t>
            </a:r>
            <a:r>
              <a:rPr lang="en-US" baseline="30000" dirty="0" smtClean="0"/>
              <a:t>rd</a:t>
            </a:r>
            <a:r>
              <a:rPr lang="en-US" dirty="0" smtClean="0"/>
              <a:t> IFS Seminar</a:t>
            </a:r>
          </a:p>
          <a:p>
            <a:r>
              <a:rPr lang="en-US" dirty="0" smtClean="0"/>
              <a:t>19</a:t>
            </a:r>
            <a:r>
              <a:rPr lang="en-US" baseline="30000" dirty="0" smtClean="0"/>
              <a:t>th</a:t>
            </a:r>
            <a:r>
              <a:rPr lang="en-US" dirty="0" smtClean="0"/>
              <a:t> June 2015, Mumbai</a:t>
            </a:r>
            <a:endParaRPr lang="en-US" dirty="0"/>
          </a:p>
        </p:txBody>
      </p:sp>
      <p:sp>
        <p:nvSpPr>
          <p:cNvPr id="22" name="Line 5"/>
          <p:cNvSpPr>
            <a:spLocks noChangeShapeType="1"/>
          </p:cNvSpPr>
          <p:nvPr/>
        </p:nvSpPr>
        <p:spPr bwMode="auto">
          <a:xfrm flipV="1">
            <a:off x="0" y="1524000"/>
            <a:ext cx="9144000" cy="45719"/>
          </a:xfrm>
          <a:prstGeom prst="line">
            <a:avLst/>
          </a:prstGeom>
          <a:noFill/>
          <a:ln w="38100">
            <a:solidFill>
              <a:srgbClr val="A5002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229600" cy="1143000"/>
          </a:xfrm>
        </p:spPr>
        <p:txBody>
          <a:bodyPr>
            <a:normAutofit/>
          </a:bodyPr>
          <a:lstStyle/>
          <a:p>
            <a:r>
              <a:rPr lang="en-US" sz="4200" dirty="0" smtClean="0"/>
              <a:t>Issue : Conflict of Interest</a:t>
            </a:r>
            <a:endParaRPr lang="en-US" sz="4200"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10</a:t>
            </a:fld>
            <a:endParaRPr lang="en-US"/>
          </a:p>
        </p:txBody>
      </p:sp>
      <p:sp>
        <p:nvSpPr>
          <p:cNvPr id="10" name="Content Placeholder 2"/>
          <p:cNvSpPr>
            <a:spLocks noGrp="1"/>
          </p:cNvSpPr>
          <p:nvPr>
            <p:ph idx="1"/>
          </p:nvPr>
        </p:nvSpPr>
        <p:spPr>
          <a:xfrm>
            <a:off x="457200" y="1371600"/>
            <a:ext cx="8229600" cy="4525963"/>
          </a:xfrm>
        </p:spPr>
        <p:txBody>
          <a:bodyPr>
            <a:noAutofit/>
          </a:bodyPr>
          <a:lstStyle/>
          <a:p>
            <a:r>
              <a:rPr lang="en-IN" sz="2200" dirty="0" smtClean="0"/>
              <a:t>Section </a:t>
            </a:r>
            <a:r>
              <a:rPr lang="en-IN" sz="2200" dirty="0"/>
              <a:t>5.2 </a:t>
            </a:r>
            <a:r>
              <a:rPr lang="en-IN" sz="2200" dirty="0" smtClean="0"/>
              <a:t>PCS:</a:t>
            </a:r>
          </a:p>
          <a:p>
            <a:r>
              <a:rPr lang="en-IN" sz="2200" dirty="0" smtClean="0">
                <a:solidFill>
                  <a:srgbClr val="0070C0"/>
                </a:solidFill>
              </a:rPr>
              <a:t> </a:t>
            </a:r>
            <a:r>
              <a:rPr lang="en-IN" sz="2200" i="1" dirty="0">
                <a:solidFill>
                  <a:srgbClr val="0070C0"/>
                </a:solidFill>
              </a:rPr>
              <a:t>“If there is or might appear to be a conflict of interest between two or more clients of an actuary or of the actuary’s firm, or a conflict between a client and the member or the actuary’s firm, the actuary must consider the nature and extent of the conflict and whether it is such as to make it improper for the actuary to give advice to one or more of the clients involved in the </a:t>
            </a:r>
            <a:r>
              <a:rPr lang="en-IN" sz="2200" i="1" dirty="0" smtClean="0">
                <a:solidFill>
                  <a:srgbClr val="0070C0"/>
                </a:solidFill>
              </a:rPr>
              <a:t>conflict”</a:t>
            </a:r>
          </a:p>
          <a:p>
            <a:r>
              <a:rPr lang="en-IN" sz="2200" dirty="0" smtClean="0"/>
              <a:t>Director </a:t>
            </a:r>
            <a:r>
              <a:rPr lang="en-IN" sz="2200" dirty="0" smtClean="0"/>
              <a:t>of the </a:t>
            </a:r>
            <a:r>
              <a:rPr lang="en-IN" sz="2200" dirty="0" smtClean="0"/>
              <a:t>Fund is </a:t>
            </a:r>
            <a:r>
              <a:rPr lang="en-IN" sz="2200" dirty="0" smtClean="0"/>
              <a:t>the Director of the Consulting </a:t>
            </a:r>
            <a:r>
              <a:rPr lang="en-IN" sz="2200" dirty="0" smtClean="0"/>
              <a:t>firm as well - this </a:t>
            </a:r>
            <a:r>
              <a:rPr lang="en-IN" sz="2200" dirty="0" smtClean="0"/>
              <a:t>should be disclosed </a:t>
            </a:r>
            <a:endParaRPr lang="en-IN" sz="2200" dirty="0" smtClean="0"/>
          </a:p>
          <a:p>
            <a:r>
              <a:rPr lang="en-IN" sz="2200" dirty="0" smtClean="0"/>
              <a:t>The </a:t>
            </a:r>
            <a:r>
              <a:rPr lang="en-IN" sz="2200" dirty="0"/>
              <a:t>independent </a:t>
            </a:r>
            <a:r>
              <a:rPr lang="en-IN" sz="2200" dirty="0" smtClean="0"/>
              <a:t>view and decisions should be taken and the </a:t>
            </a:r>
            <a:r>
              <a:rPr lang="en-IN" sz="2200" dirty="0"/>
              <a:t>advice should be fair </a:t>
            </a:r>
            <a:endParaRPr lang="en-IN" sz="2200" dirty="0" smtClean="0"/>
          </a:p>
          <a:p>
            <a:r>
              <a:rPr lang="en-IN" sz="2200" dirty="0" smtClean="0"/>
              <a:t>Arrangement </a:t>
            </a:r>
            <a:r>
              <a:rPr lang="en-IN" sz="2200" dirty="0" smtClean="0"/>
              <a:t>should be declined if the objectivity of the advice cannot be maintained</a:t>
            </a:r>
            <a:endParaRPr lang="en-IN" sz="2200" dirty="0"/>
          </a:p>
          <a:p>
            <a:endParaRPr lang="en-US" sz="2200" i="1" dirty="0" smtClean="0">
              <a:solidFill>
                <a:srgbClr val="0070C0"/>
              </a:solidFill>
            </a:endParaRPr>
          </a:p>
          <a:p>
            <a:pPr lvl="1"/>
            <a:endParaRPr lang="en-US" sz="2200" dirty="0"/>
          </a:p>
        </p:txBody>
      </p:sp>
    </p:spTree>
    <p:extLst>
      <p:ext uri="{BB962C8B-B14F-4D97-AF65-F5344CB8AC3E}">
        <p14:creationId xmlns:p14="http://schemas.microsoft.com/office/powerpoint/2010/main" val="620375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686800" cy="1143000"/>
          </a:xfrm>
        </p:spPr>
        <p:txBody>
          <a:bodyPr>
            <a:noAutofit/>
          </a:bodyPr>
          <a:lstStyle/>
          <a:p>
            <a:r>
              <a:rPr lang="en-US" sz="4200" dirty="0" smtClean="0"/>
              <a:t>Issue : </a:t>
            </a:r>
            <a:r>
              <a:rPr lang="en-US" sz="4200" dirty="0"/>
              <a:t>Dispute between previous advisor </a:t>
            </a:r>
            <a:r>
              <a:rPr lang="en-US" sz="4200" dirty="0" smtClean="0"/>
              <a:t>and the client</a:t>
            </a:r>
            <a:endParaRPr lang="en-US" sz="4200"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11</a:t>
            </a:fld>
            <a:endParaRPr lang="en-US"/>
          </a:p>
        </p:txBody>
      </p:sp>
      <p:sp>
        <p:nvSpPr>
          <p:cNvPr id="10" name="Content Placeholder 2"/>
          <p:cNvSpPr>
            <a:spLocks noGrp="1"/>
          </p:cNvSpPr>
          <p:nvPr>
            <p:ph idx="1"/>
          </p:nvPr>
        </p:nvSpPr>
        <p:spPr>
          <a:xfrm>
            <a:off x="457200" y="1371600"/>
            <a:ext cx="8229600" cy="4525963"/>
          </a:xfrm>
        </p:spPr>
        <p:txBody>
          <a:bodyPr>
            <a:normAutofit/>
          </a:bodyPr>
          <a:lstStyle/>
          <a:p>
            <a:r>
              <a:rPr lang="en-IN" sz="2200" dirty="0" smtClean="0"/>
              <a:t>Section 7.3 PCS:</a:t>
            </a:r>
          </a:p>
          <a:p>
            <a:r>
              <a:rPr lang="en-IN" sz="2200" i="1" dirty="0" smtClean="0">
                <a:solidFill>
                  <a:srgbClr val="0070C0"/>
                </a:solidFill>
              </a:rPr>
              <a:t>“the actuary should contact the other actuary at as early a stage as possible to ask whether, he is aware of any professional reasons to be considered in accepting the appointment or any particular considerations which ought to be borne in mind before giving advice.” </a:t>
            </a:r>
          </a:p>
          <a:p>
            <a:r>
              <a:rPr lang="en-IN" sz="2200" dirty="0" smtClean="0"/>
              <a:t>Need to consult the previous advisors if they are aware of any reasons because of which the assignment should be declined</a:t>
            </a:r>
          </a:p>
          <a:p>
            <a:r>
              <a:rPr lang="en-IN" sz="2200" dirty="0" smtClean="0"/>
              <a:t>Trustees should permit contacting  the previous advisors, if not perform review with the available previous advisors report</a:t>
            </a:r>
            <a:endParaRPr lang="en-US" sz="2200" i="1" dirty="0" smtClean="0">
              <a:solidFill>
                <a:srgbClr val="0070C0"/>
              </a:solidFill>
            </a:endParaRPr>
          </a:p>
          <a:p>
            <a:pPr lvl="1"/>
            <a:endParaRPr lang="en-US" sz="2200" dirty="0"/>
          </a:p>
        </p:txBody>
      </p:sp>
    </p:spTree>
    <p:extLst>
      <p:ext uri="{BB962C8B-B14F-4D97-AF65-F5344CB8AC3E}">
        <p14:creationId xmlns:p14="http://schemas.microsoft.com/office/powerpoint/2010/main" val="553149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686800" cy="1143000"/>
          </a:xfrm>
        </p:spPr>
        <p:txBody>
          <a:bodyPr>
            <a:normAutofit/>
          </a:bodyPr>
          <a:lstStyle/>
          <a:p>
            <a:r>
              <a:rPr lang="en-US" sz="4200" dirty="0" smtClean="0"/>
              <a:t>Issue : Criticism of Work</a:t>
            </a:r>
            <a:endParaRPr lang="en-US" sz="4200"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12</a:t>
            </a:fld>
            <a:endParaRPr lang="en-US"/>
          </a:p>
        </p:txBody>
      </p:sp>
      <p:sp>
        <p:nvSpPr>
          <p:cNvPr id="10" name="Content Placeholder 2"/>
          <p:cNvSpPr>
            <a:spLocks noGrp="1"/>
          </p:cNvSpPr>
          <p:nvPr>
            <p:ph idx="1"/>
          </p:nvPr>
        </p:nvSpPr>
        <p:spPr>
          <a:xfrm>
            <a:off x="457200" y="1371600"/>
            <a:ext cx="8229600" cy="4525963"/>
          </a:xfrm>
        </p:spPr>
        <p:txBody>
          <a:bodyPr>
            <a:noAutofit/>
          </a:bodyPr>
          <a:lstStyle/>
          <a:p>
            <a:r>
              <a:rPr lang="en-IN" sz="2200" dirty="0"/>
              <a:t>Section 8.1 </a:t>
            </a:r>
            <a:r>
              <a:rPr lang="en-IN" sz="2200" dirty="0" smtClean="0"/>
              <a:t>PCS</a:t>
            </a:r>
          </a:p>
          <a:p>
            <a:r>
              <a:rPr lang="en-IN" sz="2200" i="1" dirty="0" smtClean="0">
                <a:solidFill>
                  <a:srgbClr val="0070C0"/>
                </a:solidFill>
              </a:rPr>
              <a:t> </a:t>
            </a:r>
            <a:r>
              <a:rPr lang="en-IN" sz="2200" i="1" dirty="0">
                <a:solidFill>
                  <a:srgbClr val="0070C0"/>
                </a:solidFill>
              </a:rPr>
              <a:t>“Members must avoid any action that would unfairly injure the professional reputation of any other member. Criticism of one member’s work by another member is acceptable, provided that the criticism is properly reasoned and believed to be justified…” </a:t>
            </a:r>
            <a:endParaRPr lang="en-IN" sz="2200" i="1" dirty="0" smtClean="0">
              <a:solidFill>
                <a:srgbClr val="0070C0"/>
              </a:solidFill>
            </a:endParaRPr>
          </a:p>
          <a:p>
            <a:r>
              <a:rPr lang="en-IN" sz="2200" dirty="0" smtClean="0"/>
              <a:t>Section </a:t>
            </a:r>
            <a:r>
              <a:rPr lang="en-IN" sz="2200" dirty="0"/>
              <a:t>8.3 says</a:t>
            </a:r>
            <a:r>
              <a:rPr lang="en-IN" sz="2200" dirty="0" smtClean="0"/>
              <a:t>:</a:t>
            </a:r>
          </a:p>
          <a:p>
            <a:r>
              <a:rPr lang="en-IN" sz="2200" i="1" dirty="0" smtClean="0">
                <a:solidFill>
                  <a:srgbClr val="0070C0"/>
                </a:solidFill>
              </a:rPr>
              <a:t>“</a:t>
            </a:r>
            <a:r>
              <a:rPr lang="en-IN" sz="2200" i="1" dirty="0">
                <a:solidFill>
                  <a:srgbClr val="0070C0"/>
                </a:solidFill>
              </a:rPr>
              <a:t>Where criticism of another member’s work is made in the context of any form of publicity and whether in relation to specific instances or in general, care must be taken to acknowledge that other members may quite properly hold different professional opinions and that special circumstances may exist in any particular case</a:t>
            </a:r>
            <a:r>
              <a:rPr lang="en-IN" sz="2200" i="1" dirty="0" smtClean="0">
                <a:solidFill>
                  <a:srgbClr val="0070C0"/>
                </a:solidFill>
              </a:rPr>
              <a:t>…”</a:t>
            </a:r>
          </a:p>
          <a:p>
            <a:r>
              <a:rPr lang="en-IN" sz="2200" dirty="0" smtClean="0"/>
              <a:t>Any undue criticism should be avoided and reasonable basis adopted for any criticism</a:t>
            </a:r>
          </a:p>
        </p:txBody>
      </p:sp>
    </p:spTree>
    <p:extLst>
      <p:ext uri="{BB962C8B-B14F-4D97-AF65-F5344CB8AC3E}">
        <p14:creationId xmlns:p14="http://schemas.microsoft.com/office/powerpoint/2010/main" val="2927273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686800" cy="1143000"/>
          </a:xfrm>
        </p:spPr>
        <p:txBody>
          <a:bodyPr>
            <a:normAutofit/>
          </a:bodyPr>
          <a:lstStyle/>
          <a:p>
            <a:r>
              <a:rPr lang="en-US" sz="4200" dirty="0" smtClean="0"/>
              <a:t>Issue : Terms of Engagement</a:t>
            </a:r>
            <a:endParaRPr lang="en-US" sz="4200"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13</a:t>
            </a:fld>
            <a:endParaRPr lang="en-US"/>
          </a:p>
        </p:txBody>
      </p:sp>
      <p:sp>
        <p:nvSpPr>
          <p:cNvPr id="10" name="Content Placeholder 2"/>
          <p:cNvSpPr>
            <a:spLocks noGrp="1"/>
          </p:cNvSpPr>
          <p:nvPr>
            <p:ph idx="1"/>
          </p:nvPr>
        </p:nvSpPr>
        <p:spPr>
          <a:xfrm>
            <a:off x="457200" y="1371600"/>
            <a:ext cx="8229600" cy="4525963"/>
          </a:xfrm>
        </p:spPr>
        <p:txBody>
          <a:bodyPr>
            <a:normAutofit/>
          </a:bodyPr>
          <a:lstStyle/>
          <a:p>
            <a:r>
              <a:rPr lang="en-IN" sz="2200" dirty="0"/>
              <a:t>Scope of </a:t>
            </a:r>
            <a:r>
              <a:rPr lang="en-IN" sz="2200" dirty="0" smtClean="0"/>
              <a:t>work should </a:t>
            </a:r>
            <a:r>
              <a:rPr lang="en-IN" sz="2200" dirty="0"/>
              <a:t>be clearly defined in the engagement deed </a:t>
            </a:r>
            <a:endParaRPr lang="en-IN" sz="2200" dirty="0" smtClean="0"/>
          </a:p>
          <a:p>
            <a:r>
              <a:rPr lang="en-IN" sz="2200" dirty="0" smtClean="0"/>
              <a:t>Should </a:t>
            </a:r>
            <a:r>
              <a:rPr lang="en-IN" sz="2200" dirty="0"/>
              <a:t>include the professional fees, timelines and the type of advice to be given </a:t>
            </a:r>
            <a:endParaRPr lang="en-IN" sz="2200" dirty="0" smtClean="0"/>
          </a:p>
          <a:p>
            <a:r>
              <a:rPr lang="en-IN" sz="2200" dirty="0" smtClean="0"/>
              <a:t>Must </a:t>
            </a:r>
            <a:r>
              <a:rPr lang="en-IN" sz="2200" dirty="0"/>
              <a:t>manage client’s expectations, so the main issues should be discussed in meeting </a:t>
            </a:r>
            <a:endParaRPr lang="en-IN" sz="2200" dirty="0" smtClean="0"/>
          </a:p>
          <a:p>
            <a:r>
              <a:rPr lang="en-IN" sz="2200" i="1" dirty="0" smtClean="0">
                <a:solidFill>
                  <a:srgbClr val="0070C0"/>
                </a:solidFill>
              </a:rPr>
              <a:t> </a:t>
            </a:r>
            <a:r>
              <a:rPr lang="en-IN" sz="2200" i="1" dirty="0">
                <a:solidFill>
                  <a:srgbClr val="0070C0"/>
                </a:solidFill>
              </a:rPr>
              <a:t>SEBI (Investment Advisers) Regulation 2013, Sec 19.1(e) states that all records must be maintained for Investment Advice provided, written or oral </a:t>
            </a:r>
            <a:endParaRPr lang="en-IN" sz="2200" i="1" dirty="0" smtClean="0">
              <a:solidFill>
                <a:srgbClr val="0070C0"/>
              </a:solidFill>
            </a:endParaRPr>
          </a:p>
          <a:p>
            <a:r>
              <a:rPr lang="en-IN" sz="2200" dirty="0" smtClean="0"/>
              <a:t>So</a:t>
            </a:r>
            <a:r>
              <a:rPr lang="en-IN" sz="2200" dirty="0"/>
              <a:t>, the report must be produced to the client and it must include necessary details</a:t>
            </a:r>
            <a:endParaRPr lang="en-US" sz="2200" dirty="0"/>
          </a:p>
        </p:txBody>
      </p:sp>
    </p:spTree>
    <p:extLst>
      <p:ext uri="{BB962C8B-B14F-4D97-AF65-F5344CB8AC3E}">
        <p14:creationId xmlns:p14="http://schemas.microsoft.com/office/powerpoint/2010/main" val="1074223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686800" cy="1143000"/>
          </a:xfrm>
        </p:spPr>
        <p:txBody>
          <a:bodyPr>
            <a:normAutofit/>
          </a:bodyPr>
          <a:lstStyle/>
          <a:p>
            <a:r>
              <a:rPr lang="en-US" sz="4200" dirty="0" smtClean="0"/>
              <a:t>Issue : Terms of Engagement</a:t>
            </a:r>
            <a:endParaRPr lang="en-US" sz="4200"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14</a:t>
            </a:fld>
            <a:endParaRPr lang="en-US"/>
          </a:p>
        </p:txBody>
      </p:sp>
      <p:sp>
        <p:nvSpPr>
          <p:cNvPr id="10" name="Content Placeholder 2"/>
          <p:cNvSpPr>
            <a:spLocks noGrp="1"/>
          </p:cNvSpPr>
          <p:nvPr>
            <p:ph idx="1"/>
          </p:nvPr>
        </p:nvSpPr>
        <p:spPr>
          <a:xfrm>
            <a:off x="448101" y="1295400"/>
            <a:ext cx="8229600" cy="4525963"/>
          </a:xfrm>
        </p:spPr>
        <p:txBody>
          <a:bodyPr>
            <a:noAutofit/>
          </a:bodyPr>
          <a:lstStyle/>
          <a:p>
            <a:pPr marL="0" indent="0">
              <a:buNone/>
            </a:pPr>
            <a:r>
              <a:rPr lang="en-IN" sz="2000" b="1" dirty="0"/>
              <a:t>Section 8.1</a:t>
            </a:r>
          </a:p>
          <a:p>
            <a:r>
              <a:rPr lang="en-IN" sz="2000" i="1" dirty="0">
                <a:solidFill>
                  <a:srgbClr val="0070C0"/>
                </a:solidFill>
              </a:rPr>
              <a:t>Actuaries must not give advice, unless: </a:t>
            </a:r>
          </a:p>
          <a:p>
            <a:pPr marL="0" indent="0">
              <a:buNone/>
            </a:pPr>
            <a:r>
              <a:rPr lang="en-IN" sz="2000" i="1" dirty="0">
                <a:solidFill>
                  <a:srgbClr val="0070C0"/>
                </a:solidFill>
              </a:rPr>
              <a:t>	a) satisfied of personal competence in the relevant matters, or</a:t>
            </a:r>
          </a:p>
          <a:p>
            <a:pPr marL="0" indent="0">
              <a:buNone/>
            </a:pPr>
            <a:r>
              <a:rPr lang="en-IN" sz="2000" i="1" dirty="0">
                <a:solidFill>
                  <a:srgbClr val="0070C0"/>
                </a:solidFill>
              </a:rPr>
              <a:t>	b) acting in co‐operation with, or with the guidance of, someone (not necessarily an actuary) with the requisite knowledge and experience…. </a:t>
            </a:r>
            <a:r>
              <a:rPr lang="en-IN" sz="2000" i="1" dirty="0" smtClean="0">
                <a:solidFill>
                  <a:srgbClr val="0070C0"/>
                </a:solidFill>
              </a:rPr>
              <a:t>”</a:t>
            </a:r>
          </a:p>
          <a:p>
            <a:r>
              <a:rPr lang="en-IN" sz="2000" dirty="0" smtClean="0"/>
              <a:t>“</a:t>
            </a:r>
            <a:r>
              <a:rPr lang="en-IN" sz="2000" dirty="0"/>
              <a:t>Eyes and Ears” implies regular monitoring of the activities. The scope of the advice should clearly mention if it is possible or not and whether the consultant has sufficient resources both in terms of manpower and knowledge to deal with it </a:t>
            </a:r>
          </a:p>
          <a:p>
            <a:endParaRPr lang="en-IN" sz="2000" dirty="0" smtClean="0"/>
          </a:p>
          <a:p>
            <a:r>
              <a:rPr lang="en-IN" sz="2000" dirty="0" smtClean="0"/>
              <a:t>In </a:t>
            </a:r>
            <a:r>
              <a:rPr lang="en-IN" sz="2000" dirty="0"/>
              <a:t>case of lack of manpower or domain knowledge or if the complexity of the assignment requires additional time, it should be made clear and the assignment can be </a:t>
            </a:r>
            <a:r>
              <a:rPr lang="en-IN" sz="2000" dirty="0" smtClean="0"/>
              <a:t>avoided or if need be professional advice can be taken from other professionals or experts</a:t>
            </a:r>
          </a:p>
          <a:p>
            <a:endParaRPr lang="en-US" sz="2000" dirty="0"/>
          </a:p>
        </p:txBody>
      </p:sp>
    </p:spTree>
    <p:extLst>
      <p:ext uri="{BB962C8B-B14F-4D97-AF65-F5344CB8AC3E}">
        <p14:creationId xmlns:p14="http://schemas.microsoft.com/office/powerpoint/2010/main" val="1638911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686800" cy="1143000"/>
          </a:xfrm>
        </p:spPr>
        <p:txBody>
          <a:bodyPr>
            <a:normAutofit/>
          </a:bodyPr>
          <a:lstStyle/>
          <a:p>
            <a:r>
              <a:rPr lang="en-US" sz="3200" dirty="0" smtClean="0"/>
              <a:t>Issue : Advice and Communication</a:t>
            </a:r>
            <a:endParaRPr lang="en-US" sz="3200"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15</a:t>
            </a:fld>
            <a:endParaRPr lang="en-US"/>
          </a:p>
        </p:txBody>
      </p:sp>
      <p:sp>
        <p:nvSpPr>
          <p:cNvPr id="10" name="Content Placeholder 2"/>
          <p:cNvSpPr>
            <a:spLocks noGrp="1"/>
          </p:cNvSpPr>
          <p:nvPr>
            <p:ph idx="1"/>
          </p:nvPr>
        </p:nvSpPr>
        <p:spPr>
          <a:xfrm>
            <a:off x="457200" y="1371600"/>
            <a:ext cx="8229600" cy="4724400"/>
          </a:xfrm>
        </p:spPr>
        <p:txBody>
          <a:bodyPr>
            <a:noAutofit/>
          </a:bodyPr>
          <a:lstStyle/>
          <a:p>
            <a:r>
              <a:rPr lang="en-IN" sz="2100" dirty="0"/>
              <a:t>Section </a:t>
            </a:r>
            <a:r>
              <a:rPr lang="en-IN" sz="2100" dirty="0" smtClean="0"/>
              <a:t>3.6: </a:t>
            </a:r>
            <a:endParaRPr lang="en-IN" sz="2100" i="1" dirty="0" smtClean="0">
              <a:solidFill>
                <a:srgbClr val="0070C0"/>
              </a:solidFill>
            </a:endParaRPr>
          </a:p>
          <a:p>
            <a:r>
              <a:rPr lang="en-IN" sz="2100" i="1" dirty="0" smtClean="0">
                <a:solidFill>
                  <a:srgbClr val="0070C0"/>
                </a:solidFill>
              </a:rPr>
              <a:t>“</a:t>
            </a:r>
            <a:r>
              <a:rPr lang="en-IN" sz="2100" i="1" dirty="0">
                <a:solidFill>
                  <a:srgbClr val="0070C0"/>
                </a:solidFill>
              </a:rPr>
              <a:t>An actuary giving advice which is formulated in the interests of a particular client must ensure that the client is aware that the advice is not of broader applicability than intended by the actuary, nor is it necessarily the advice that would be given to another client or to third parties whose objectives and requirements may be different. ” </a:t>
            </a:r>
            <a:endParaRPr lang="en-IN" sz="2100" i="1" dirty="0" smtClean="0">
              <a:solidFill>
                <a:srgbClr val="0070C0"/>
              </a:solidFill>
            </a:endParaRPr>
          </a:p>
          <a:p>
            <a:r>
              <a:rPr lang="en-IN" sz="2100" dirty="0" smtClean="0"/>
              <a:t>Section </a:t>
            </a:r>
            <a:r>
              <a:rPr lang="en-IN" sz="2100" dirty="0"/>
              <a:t>3.7 </a:t>
            </a:r>
          </a:p>
          <a:p>
            <a:r>
              <a:rPr lang="en-IN" sz="2100" i="1" dirty="0" smtClean="0">
                <a:solidFill>
                  <a:srgbClr val="0070C0"/>
                </a:solidFill>
              </a:rPr>
              <a:t>“ </a:t>
            </a:r>
            <a:r>
              <a:rPr lang="en-IN" sz="2100" i="1" dirty="0">
                <a:solidFill>
                  <a:srgbClr val="0070C0"/>
                </a:solidFill>
              </a:rPr>
              <a:t>An actuary shall, in communicating professional findings, identify the client for whom the findings are made and in what capacity the actuary serves</a:t>
            </a:r>
            <a:r>
              <a:rPr lang="en-IN" sz="2100" i="1" dirty="0" smtClean="0"/>
              <a:t>.”</a:t>
            </a:r>
          </a:p>
          <a:p>
            <a:r>
              <a:rPr lang="en-IN" sz="2100" dirty="0"/>
              <a:t>The advice given should have appropriate basis and ideally should have sufficient documentation meeting the investment principles and objectives mentioned by the trustees </a:t>
            </a:r>
          </a:p>
          <a:p>
            <a:endParaRPr lang="en-US" sz="2100" i="1" dirty="0"/>
          </a:p>
        </p:txBody>
      </p:sp>
    </p:spTree>
    <p:extLst>
      <p:ext uri="{BB962C8B-B14F-4D97-AF65-F5344CB8AC3E}">
        <p14:creationId xmlns:p14="http://schemas.microsoft.com/office/powerpoint/2010/main" val="2823415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686800" cy="1143000"/>
          </a:xfrm>
        </p:spPr>
        <p:txBody>
          <a:bodyPr>
            <a:normAutofit/>
          </a:bodyPr>
          <a:lstStyle/>
          <a:p>
            <a:r>
              <a:rPr lang="en-US" sz="3200" dirty="0" smtClean="0"/>
              <a:t>Issue : Advice and Communication</a:t>
            </a:r>
            <a:endParaRPr lang="en-US" sz="3200"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16</a:t>
            </a:fld>
            <a:endParaRPr lang="en-US"/>
          </a:p>
        </p:txBody>
      </p:sp>
      <p:sp>
        <p:nvSpPr>
          <p:cNvPr id="10" name="Content Placeholder 2"/>
          <p:cNvSpPr>
            <a:spLocks noGrp="1"/>
          </p:cNvSpPr>
          <p:nvPr>
            <p:ph idx="1"/>
          </p:nvPr>
        </p:nvSpPr>
        <p:spPr>
          <a:xfrm>
            <a:off x="457200" y="1371600"/>
            <a:ext cx="8229600" cy="4525963"/>
          </a:xfrm>
        </p:spPr>
        <p:txBody>
          <a:bodyPr>
            <a:noAutofit/>
          </a:bodyPr>
          <a:lstStyle/>
          <a:p>
            <a:r>
              <a:rPr lang="en-IN" sz="2200" dirty="0" smtClean="0"/>
              <a:t>The </a:t>
            </a:r>
            <a:r>
              <a:rPr lang="en-IN" sz="2200" dirty="0"/>
              <a:t>advice should ideally be limited to the scope of the arrangement with the Pension Trust and the scope of deliverables should be communicated in writing to Trustees </a:t>
            </a:r>
            <a:endParaRPr lang="en-IN" sz="2200" dirty="0" smtClean="0"/>
          </a:p>
          <a:p>
            <a:r>
              <a:rPr lang="en-IN" sz="2200" dirty="0" smtClean="0"/>
              <a:t>Also </a:t>
            </a:r>
            <a:r>
              <a:rPr lang="en-IN" sz="2200" dirty="0"/>
              <a:t>the communication with the client should be properly documented. The client here is asking for a discussion. </a:t>
            </a:r>
            <a:endParaRPr lang="en-IN" sz="2200" dirty="0" smtClean="0"/>
          </a:p>
          <a:p>
            <a:r>
              <a:rPr lang="en-IN" sz="2200" dirty="0" smtClean="0"/>
              <a:t>The </a:t>
            </a:r>
            <a:r>
              <a:rPr lang="en-IN" sz="2200" dirty="0"/>
              <a:t>advice should ideally be written communication to ensure that the facts are not </a:t>
            </a:r>
            <a:r>
              <a:rPr lang="en-IN" sz="2200" dirty="0" smtClean="0"/>
              <a:t>misinterpreted </a:t>
            </a:r>
            <a:r>
              <a:rPr lang="en-IN" sz="2200" dirty="0"/>
              <a:t>and there is sufficient backing </a:t>
            </a:r>
            <a:r>
              <a:rPr lang="en-IN" sz="2200" dirty="0" smtClean="0"/>
              <a:t>in case </a:t>
            </a:r>
            <a:r>
              <a:rPr lang="en-IN" sz="2200" dirty="0"/>
              <a:t>personal liability arises from the advice </a:t>
            </a:r>
            <a:endParaRPr lang="en-IN" sz="2200" dirty="0" smtClean="0"/>
          </a:p>
          <a:p>
            <a:r>
              <a:rPr lang="en-IN" sz="2200" dirty="0" smtClean="0"/>
              <a:t>Sufficient </a:t>
            </a:r>
            <a:r>
              <a:rPr lang="en-IN" sz="2200" dirty="0"/>
              <a:t>due diligence </a:t>
            </a:r>
            <a:r>
              <a:rPr lang="en-IN" sz="2200" dirty="0" smtClean="0"/>
              <a:t>should be </a:t>
            </a:r>
            <a:r>
              <a:rPr lang="en-IN" sz="2200" dirty="0"/>
              <a:t>carried out with respect to the </a:t>
            </a:r>
            <a:r>
              <a:rPr lang="en-IN" sz="2200" dirty="0" smtClean="0"/>
              <a:t>available data before giving advice. </a:t>
            </a:r>
            <a:endParaRPr lang="en-IN" sz="2200" dirty="0"/>
          </a:p>
          <a:p>
            <a:r>
              <a:rPr lang="en-IN" sz="2200" dirty="0" smtClean="0"/>
              <a:t>The </a:t>
            </a:r>
            <a:r>
              <a:rPr lang="en-IN" sz="2200" dirty="0"/>
              <a:t>Actuary may have to comment on the funding status. </a:t>
            </a:r>
            <a:endParaRPr lang="en-US" sz="2200" i="1" dirty="0"/>
          </a:p>
        </p:txBody>
      </p:sp>
    </p:spTree>
    <p:extLst>
      <p:ext uri="{BB962C8B-B14F-4D97-AF65-F5344CB8AC3E}">
        <p14:creationId xmlns:p14="http://schemas.microsoft.com/office/powerpoint/2010/main" val="3274736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1582"/>
            <a:ext cx="8686800" cy="1143000"/>
          </a:xfrm>
        </p:spPr>
        <p:txBody>
          <a:bodyPr>
            <a:noAutofit/>
          </a:bodyPr>
          <a:lstStyle/>
          <a:p>
            <a:r>
              <a:rPr lang="en-US" sz="3400" dirty="0" smtClean="0"/>
              <a:t>Issue : </a:t>
            </a:r>
            <a:r>
              <a:rPr lang="en-US" sz="3400" dirty="0"/>
              <a:t>SEBI regulations in conducting </a:t>
            </a:r>
            <a:r>
              <a:rPr lang="en-US" sz="3400" dirty="0" smtClean="0"/>
              <a:t/>
            </a:r>
            <a:br>
              <a:rPr lang="en-US" sz="3400" dirty="0" smtClean="0"/>
            </a:br>
            <a:r>
              <a:rPr lang="en-US" sz="3400" dirty="0" smtClean="0"/>
              <a:t>Investment </a:t>
            </a:r>
            <a:r>
              <a:rPr lang="en-US" sz="3400" dirty="0"/>
              <a:t>activities</a:t>
            </a:r>
            <a:br>
              <a:rPr lang="en-US" sz="3400" dirty="0"/>
            </a:br>
            <a:endParaRPr lang="en-US" sz="3400"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17</a:t>
            </a:fld>
            <a:endParaRPr lang="en-US"/>
          </a:p>
        </p:txBody>
      </p:sp>
      <p:sp>
        <p:nvSpPr>
          <p:cNvPr id="10" name="Content Placeholder 2"/>
          <p:cNvSpPr>
            <a:spLocks noGrp="1"/>
          </p:cNvSpPr>
          <p:nvPr>
            <p:ph idx="1"/>
          </p:nvPr>
        </p:nvSpPr>
        <p:spPr>
          <a:xfrm>
            <a:off x="457200" y="1371600"/>
            <a:ext cx="8229600" cy="4525963"/>
          </a:xfrm>
        </p:spPr>
        <p:txBody>
          <a:bodyPr>
            <a:noAutofit/>
          </a:bodyPr>
          <a:lstStyle/>
          <a:p>
            <a:r>
              <a:rPr lang="en-IN" sz="2100" dirty="0"/>
              <a:t>SEBI (Investment Advisers) Regulations,, 2013, 17 (d) </a:t>
            </a:r>
            <a:endParaRPr lang="en-IN" sz="2100" dirty="0" smtClean="0"/>
          </a:p>
          <a:p>
            <a:pPr marL="0" indent="0">
              <a:buNone/>
            </a:pPr>
            <a:r>
              <a:rPr lang="en-IN" sz="2100" i="1" dirty="0" smtClean="0">
                <a:solidFill>
                  <a:srgbClr val="0070C0"/>
                </a:solidFill>
              </a:rPr>
              <a:t>states </a:t>
            </a:r>
            <a:r>
              <a:rPr lang="en-IN" sz="2100" i="1" dirty="0">
                <a:solidFill>
                  <a:srgbClr val="0070C0"/>
                </a:solidFill>
              </a:rPr>
              <a:t>that Investment adviser shall ensure that it has a reasonable basis for believing that a recommendation or transaction entered into: </a:t>
            </a:r>
            <a:endParaRPr lang="en-IN" sz="2100" i="1" dirty="0" smtClean="0">
              <a:solidFill>
                <a:srgbClr val="0070C0"/>
              </a:solidFill>
            </a:endParaRPr>
          </a:p>
          <a:p>
            <a:pPr lvl="1"/>
            <a:r>
              <a:rPr lang="en-IN" sz="2100" i="1" dirty="0" smtClean="0">
                <a:solidFill>
                  <a:srgbClr val="0070C0"/>
                </a:solidFill>
              </a:rPr>
              <a:t> </a:t>
            </a:r>
            <a:r>
              <a:rPr lang="en-IN" sz="2100" i="1" dirty="0">
                <a:solidFill>
                  <a:srgbClr val="0070C0"/>
                </a:solidFill>
              </a:rPr>
              <a:t>meets the client’s investment objectives; </a:t>
            </a:r>
            <a:endParaRPr lang="en-IN" sz="2100" i="1" dirty="0" smtClean="0">
              <a:solidFill>
                <a:srgbClr val="0070C0"/>
              </a:solidFill>
            </a:endParaRPr>
          </a:p>
          <a:p>
            <a:pPr lvl="1"/>
            <a:r>
              <a:rPr lang="en-IN" sz="2100" i="1" dirty="0" smtClean="0">
                <a:solidFill>
                  <a:srgbClr val="0070C0"/>
                </a:solidFill>
              </a:rPr>
              <a:t> </a:t>
            </a:r>
            <a:r>
              <a:rPr lang="en-IN" sz="2100" i="1" dirty="0">
                <a:solidFill>
                  <a:srgbClr val="0070C0"/>
                </a:solidFill>
              </a:rPr>
              <a:t>Is such that the client is able to bear any related investment risks consistent </a:t>
            </a:r>
            <a:endParaRPr lang="en-IN" sz="2100" i="1" dirty="0" smtClean="0">
              <a:solidFill>
                <a:srgbClr val="0070C0"/>
              </a:solidFill>
            </a:endParaRPr>
          </a:p>
          <a:p>
            <a:pPr lvl="1"/>
            <a:r>
              <a:rPr lang="en-IN" sz="2100" i="1" dirty="0" smtClean="0">
                <a:solidFill>
                  <a:srgbClr val="0070C0"/>
                </a:solidFill>
              </a:rPr>
              <a:t> </a:t>
            </a:r>
            <a:r>
              <a:rPr lang="en-IN" sz="2100" i="1" dirty="0">
                <a:solidFill>
                  <a:srgbClr val="0070C0"/>
                </a:solidFill>
              </a:rPr>
              <a:t>Is such that the client is able to bear any related investment risks consistent with its investment objectives and risk tolerance </a:t>
            </a:r>
            <a:endParaRPr lang="en-IN" sz="2100" i="1" dirty="0" smtClean="0">
              <a:solidFill>
                <a:srgbClr val="0070C0"/>
              </a:solidFill>
            </a:endParaRPr>
          </a:p>
          <a:p>
            <a:pPr lvl="1"/>
            <a:r>
              <a:rPr lang="en-IN" sz="2100" i="1" dirty="0" smtClean="0">
                <a:solidFill>
                  <a:srgbClr val="0070C0"/>
                </a:solidFill>
              </a:rPr>
              <a:t> </a:t>
            </a:r>
            <a:r>
              <a:rPr lang="en-IN" sz="2100" i="1" dirty="0">
                <a:solidFill>
                  <a:srgbClr val="0070C0"/>
                </a:solidFill>
              </a:rPr>
              <a:t>is such that the client has the necessary experience and knowledge to understand the risks involved in the transaction. </a:t>
            </a:r>
            <a:endParaRPr lang="en-IN" sz="2100" i="1" dirty="0" smtClean="0">
              <a:solidFill>
                <a:srgbClr val="0070C0"/>
              </a:solidFill>
            </a:endParaRPr>
          </a:p>
          <a:p>
            <a:r>
              <a:rPr lang="en-IN" sz="2100" dirty="0" smtClean="0"/>
              <a:t>So </a:t>
            </a:r>
            <a:r>
              <a:rPr lang="en-IN" sz="2100" dirty="0"/>
              <a:t>the Consultant must ensure that, if the investment is in risky assets, the client must understand the risks</a:t>
            </a:r>
            <a:r>
              <a:rPr lang="en-IN" sz="2100" dirty="0" smtClean="0"/>
              <a:t>.</a:t>
            </a:r>
          </a:p>
          <a:p>
            <a:r>
              <a:rPr lang="en-IN" sz="2100" dirty="0"/>
              <a:t>Regulations and the SEBI guidelines of the relating to Benefit Schemes must be carefully studied </a:t>
            </a:r>
            <a:endParaRPr lang="en-US" sz="2100" i="1" dirty="0">
              <a:solidFill>
                <a:srgbClr val="0070C0"/>
              </a:solidFill>
            </a:endParaRPr>
          </a:p>
        </p:txBody>
      </p:sp>
    </p:spTree>
    <p:extLst>
      <p:ext uri="{BB962C8B-B14F-4D97-AF65-F5344CB8AC3E}">
        <p14:creationId xmlns:p14="http://schemas.microsoft.com/office/powerpoint/2010/main" val="3398132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1582"/>
            <a:ext cx="8686800" cy="1143000"/>
          </a:xfrm>
        </p:spPr>
        <p:txBody>
          <a:bodyPr>
            <a:normAutofit/>
          </a:bodyPr>
          <a:lstStyle/>
          <a:p>
            <a:r>
              <a:rPr lang="en-US" sz="3200" dirty="0" smtClean="0"/>
              <a:t>Summary</a:t>
            </a:r>
            <a:endParaRPr lang="en-US" sz="3200"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18</a:t>
            </a:fld>
            <a:endParaRPr lang="en-US"/>
          </a:p>
        </p:txBody>
      </p:sp>
      <p:sp>
        <p:nvSpPr>
          <p:cNvPr id="10" name="Content Placeholder 2"/>
          <p:cNvSpPr>
            <a:spLocks noGrp="1"/>
          </p:cNvSpPr>
          <p:nvPr>
            <p:ph idx="1"/>
          </p:nvPr>
        </p:nvSpPr>
        <p:spPr>
          <a:xfrm>
            <a:off x="457200" y="1371600"/>
            <a:ext cx="8229600" cy="4525963"/>
          </a:xfrm>
        </p:spPr>
        <p:txBody>
          <a:bodyPr>
            <a:normAutofit/>
          </a:bodyPr>
          <a:lstStyle/>
          <a:p>
            <a:r>
              <a:rPr lang="en-IN" sz="2200" dirty="0" smtClean="0"/>
              <a:t>The consultant must decide to take up the assignment after considering the professional issues mentioned in Professional code of conduct, APS and GNs</a:t>
            </a:r>
          </a:p>
          <a:p>
            <a:r>
              <a:rPr lang="en-IN" sz="2200" dirty="0" smtClean="0"/>
              <a:t>The report submitted to the trustees should have reasonable basis and should be simple</a:t>
            </a:r>
          </a:p>
          <a:p>
            <a:r>
              <a:rPr lang="en-IN" sz="2200" dirty="0" smtClean="0"/>
              <a:t>Clients expectation, criticism of work and conflict of interest should be managed professionally</a:t>
            </a:r>
          </a:p>
          <a:p>
            <a:r>
              <a:rPr lang="en-IN" sz="2200" dirty="0" smtClean="0"/>
              <a:t>Additional clarifications should be obtained from experts and other professionals who have competence</a:t>
            </a:r>
          </a:p>
          <a:p>
            <a:r>
              <a:rPr lang="en-IN" sz="2200" dirty="0"/>
              <a:t> While giving advice</a:t>
            </a:r>
            <a:r>
              <a:rPr lang="en-IN" sz="2200" dirty="0" smtClean="0"/>
              <a:t>, it </a:t>
            </a:r>
            <a:r>
              <a:rPr lang="en-IN" sz="2200" dirty="0"/>
              <a:t>is necessary to consider other relevant regulatory compliance for </a:t>
            </a:r>
            <a:r>
              <a:rPr lang="en-IN" sz="2200" dirty="0" smtClean="0"/>
              <a:t>example </a:t>
            </a:r>
            <a:r>
              <a:rPr lang="en-IN" sz="2200" dirty="0"/>
              <a:t>SEBI in this case.</a:t>
            </a:r>
            <a:endParaRPr lang="en-US" sz="2200" dirty="0"/>
          </a:p>
        </p:txBody>
      </p:sp>
    </p:spTree>
    <p:extLst>
      <p:ext uri="{BB962C8B-B14F-4D97-AF65-F5344CB8AC3E}">
        <p14:creationId xmlns:p14="http://schemas.microsoft.com/office/powerpoint/2010/main" val="4004784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0"/>
            <a:ext cx="8686800" cy="1143000"/>
          </a:xfrm>
        </p:spPr>
        <p:txBody>
          <a:bodyPr>
            <a:normAutofit/>
          </a:bodyPr>
          <a:lstStyle/>
          <a:p>
            <a:r>
              <a:rPr lang="en-US" sz="3200" b="1" dirty="0" smtClean="0"/>
              <a:t>Questions</a:t>
            </a:r>
            <a:endParaRPr lang="en-US" sz="3200" b="1"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19</a:t>
            </a:fld>
            <a:endParaRPr lang="en-US"/>
          </a:p>
        </p:txBody>
      </p:sp>
    </p:spTree>
    <p:extLst>
      <p:ext uri="{BB962C8B-B14F-4D97-AF65-F5344CB8AC3E}">
        <p14:creationId xmlns:p14="http://schemas.microsoft.com/office/powerpoint/2010/main" val="2652846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2</a:t>
            </a:fld>
            <a:endParaRPr lang="en-US" dirty="0"/>
          </a:p>
        </p:txBody>
      </p:sp>
      <p:sp>
        <p:nvSpPr>
          <p:cNvPr id="7" name="Text Placeholder 1"/>
          <p:cNvSpPr txBox="1">
            <a:spLocks/>
          </p:cNvSpPr>
          <p:nvPr/>
        </p:nvSpPr>
        <p:spPr>
          <a:xfrm>
            <a:off x="1676400" y="304800"/>
            <a:ext cx="5410200" cy="609600"/>
          </a:xfrm>
          <a:prstGeom prst="rect">
            <a:avLst/>
          </a:prstGeom>
        </p:spPr>
        <p:txBody>
          <a:bodyPr/>
          <a:lstStyle/>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r>
              <a:rPr lang="en-US" sz="4000" dirty="0" smtClean="0">
                <a:latin typeface="+mj-lt"/>
              </a:rPr>
              <a:t>Agenda</a:t>
            </a:r>
            <a:endParaRPr kumimoji="0" lang="en-US" sz="4000" i="0" u="none" strike="noStrike" kern="1200" cap="none" spc="0" normalizeH="0" baseline="0" noProof="0" dirty="0">
              <a:ln>
                <a:noFill/>
              </a:ln>
              <a:effectLst/>
              <a:uLnTx/>
              <a:uFillTx/>
              <a:latin typeface="+mj-lt"/>
            </a:endParaRPr>
          </a:p>
        </p:txBody>
      </p:sp>
      <p:sp>
        <p:nvSpPr>
          <p:cNvPr id="8" name="Content Placeholder 2"/>
          <p:cNvSpPr>
            <a:spLocks noGrp="1"/>
          </p:cNvSpPr>
          <p:nvPr>
            <p:ph idx="1"/>
          </p:nvPr>
        </p:nvSpPr>
        <p:spPr>
          <a:xfrm>
            <a:off x="457200" y="1600200"/>
            <a:ext cx="8229600" cy="4525963"/>
          </a:xfrm>
        </p:spPr>
        <p:txBody>
          <a:bodyPr/>
          <a:lstStyle/>
          <a:p>
            <a:r>
              <a:rPr lang="en-US" dirty="0" smtClean="0"/>
              <a:t>Case Highlights</a:t>
            </a:r>
            <a:endParaRPr lang="en-US" dirty="0" smtClean="0"/>
          </a:p>
          <a:p>
            <a:r>
              <a:rPr lang="en-US" dirty="0" smtClean="0"/>
              <a:t>Stakeholders in the case</a:t>
            </a:r>
            <a:endParaRPr lang="en-US" dirty="0" smtClean="0"/>
          </a:p>
          <a:p>
            <a:r>
              <a:rPr lang="en-US" dirty="0" smtClean="0"/>
              <a:t>Professional issues to consider</a:t>
            </a:r>
          </a:p>
          <a:p>
            <a:r>
              <a:rPr lang="en-US" dirty="0" smtClean="0"/>
              <a:t>Summary</a:t>
            </a:r>
          </a:p>
          <a:p>
            <a:r>
              <a:rPr lang="en-US" dirty="0" smtClean="0"/>
              <a:t>Questions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415" y="18197"/>
            <a:ext cx="8229600" cy="1143000"/>
          </a:xfrm>
        </p:spPr>
        <p:txBody>
          <a:bodyPr/>
          <a:lstStyle/>
          <a:p>
            <a:r>
              <a:rPr lang="en-US" dirty="0" smtClean="0"/>
              <a:t>Case Highlights</a:t>
            </a:r>
            <a:endParaRPr lang="en-US" dirty="0"/>
          </a:p>
        </p:txBody>
      </p:sp>
      <p:sp>
        <p:nvSpPr>
          <p:cNvPr id="3" name="Content Placeholder 2"/>
          <p:cNvSpPr>
            <a:spLocks noGrp="1"/>
          </p:cNvSpPr>
          <p:nvPr>
            <p:ph idx="1"/>
          </p:nvPr>
        </p:nvSpPr>
        <p:spPr/>
        <p:txBody>
          <a:bodyPr>
            <a:normAutofit/>
          </a:bodyPr>
          <a:lstStyle/>
          <a:p>
            <a:r>
              <a:rPr lang="en-US" sz="2200" dirty="0" smtClean="0"/>
              <a:t>Investment consultants from a Pension Consulting Practice are approached for advising on New Investments</a:t>
            </a:r>
          </a:p>
          <a:p>
            <a:r>
              <a:rPr lang="en-US" sz="2200" dirty="0" smtClean="0"/>
              <a:t>Trustees Unhappy with previous firm of consultants and are also embroiled with an ongoing dispute with them</a:t>
            </a:r>
          </a:p>
          <a:p>
            <a:r>
              <a:rPr lang="en-US" sz="2200" dirty="0" smtClean="0"/>
              <a:t>Trustees expect the consulting firm to manage the investments closely</a:t>
            </a:r>
          </a:p>
          <a:p>
            <a:r>
              <a:rPr lang="en-US" sz="2200" dirty="0" smtClean="0"/>
              <a:t>Trustees have requested full review of investments  </a:t>
            </a:r>
          </a:p>
          <a:p>
            <a:pPr lvl="1"/>
            <a:r>
              <a:rPr lang="en-US" sz="2200" dirty="0" smtClean="0"/>
              <a:t>Structure</a:t>
            </a:r>
          </a:p>
          <a:p>
            <a:pPr lvl="1"/>
            <a:r>
              <a:rPr lang="en-US" sz="2200" dirty="0" smtClean="0"/>
              <a:t>Strategy</a:t>
            </a:r>
          </a:p>
          <a:p>
            <a:pPr lvl="1"/>
            <a:r>
              <a:rPr lang="en-US" sz="2200" dirty="0" smtClean="0"/>
              <a:t>Managers</a:t>
            </a:r>
          </a:p>
          <a:p>
            <a:endParaRPr lang="en-US" sz="2200"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84"/>
            <a:ext cx="8229600" cy="1143000"/>
          </a:xfrm>
        </p:spPr>
        <p:txBody>
          <a:bodyPr/>
          <a:lstStyle/>
          <a:p>
            <a:r>
              <a:rPr lang="en-US" dirty="0" smtClean="0"/>
              <a:t>Case Highlights</a:t>
            </a:r>
            <a:endParaRPr lang="en-US" dirty="0"/>
          </a:p>
        </p:txBody>
      </p:sp>
      <p:sp>
        <p:nvSpPr>
          <p:cNvPr id="3" name="Content Placeholder 2"/>
          <p:cNvSpPr>
            <a:spLocks noGrp="1"/>
          </p:cNvSpPr>
          <p:nvPr>
            <p:ph idx="1"/>
          </p:nvPr>
        </p:nvSpPr>
        <p:spPr/>
        <p:txBody>
          <a:bodyPr>
            <a:normAutofit fontScale="92500"/>
          </a:bodyPr>
          <a:lstStyle/>
          <a:p>
            <a:r>
              <a:rPr lang="en-US" sz="2200" dirty="0" smtClean="0"/>
              <a:t>Currently three fund managers look after the investment</a:t>
            </a:r>
          </a:p>
          <a:p>
            <a:r>
              <a:rPr lang="en-US" sz="2200" dirty="0" smtClean="0"/>
              <a:t>Director of the fund managing firm also a  director of the consulting firm</a:t>
            </a:r>
          </a:p>
          <a:p>
            <a:r>
              <a:rPr lang="en-US" sz="2200" dirty="0" smtClean="0"/>
              <a:t>New monies expected within a month in relation to a large bulk transfer</a:t>
            </a:r>
          </a:p>
          <a:p>
            <a:r>
              <a:rPr lang="en-US" sz="2200" dirty="0" smtClean="0"/>
              <a:t>Trustees do not want to allocate the monies with current fund </a:t>
            </a:r>
            <a:r>
              <a:rPr lang="en-US" sz="2200" dirty="0" smtClean="0"/>
              <a:t>managers</a:t>
            </a:r>
          </a:p>
          <a:p>
            <a:r>
              <a:rPr lang="en-US" sz="2200" dirty="0"/>
              <a:t>Expectation of Trustee:</a:t>
            </a:r>
          </a:p>
          <a:p>
            <a:pPr lvl="1"/>
            <a:r>
              <a:rPr lang="en-US" sz="2200" dirty="0"/>
              <a:t>No allocation until full review completed (however do not want a very complex report)</a:t>
            </a:r>
          </a:p>
          <a:p>
            <a:pPr lvl="1"/>
            <a:r>
              <a:rPr lang="en-US" sz="2200" dirty="0"/>
              <a:t>Do not want to be out of market</a:t>
            </a:r>
          </a:p>
          <a:p>
            <a:pPr lvl="1"/>
            <a:r>
              <a:rPr lang="en-US" sz="2200" dirty="0"/>
              <a:t>Want the cost to be low as scheme is poorly funded</a:t>
            </a:r>
          </a:p>
          <a:p>
            <a:pPr lvl="1"/>
            <a:r>
              <a:rPr lang="en-US" sz="2200" dirty="0"/>
              <a:t>Need advice from the investment consultant on above matters at the earliest</a:t>
            </a:r>
          </a:p>
          <a:p>
            <a:endParaRPr lang="en-US" sz="2200"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4</a:t>
            </a:fld>
            <a:endParaRPr lang="en-US"/>
          </a:p>
        </p:txBody>
      </p:sp>
    </p:spTree>
    <p:extLst>
      <p:ext uri="{BB962C8B-B14F-4D97-AF65-F5344CB8AC3E}">
        <p14:creationId xmlns:p14="http://schemas.microsoft.com/office/powerpoint/2010/main" val="3429828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Stakeholders in the Case</a:t>
            </a:r>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5</a:t>
            </a:fld>
            <a:endParaRPr lang="en-US"/>
          </a:p>
        </p:txBody>
      </p:sp>
      <p:sp>
        <p:nvSpPr>
          <p:cNvPr id="10" name="Content Placeholder 2"/>
          <p:cNvSpPr>
            <a:spLocks noGrp="1"/>
          </p:cNvSpPr>
          <p:nvPr>
            <p:ph idx="1"/>
          </p:nvPr>
        </p:nvSpPr>
        <p:spPr>
          <a:xfrm>
            <a:off x="457200" y="1600200"/>
            <a:ext cx="8229600" cy="4525963"/>
          </a:xfrm>
        </p:spPr>
        <p:txBody>
          <a:bodyPr>
            <a:normAutofit/>
          </a:bodyPr>
          <a:lstStyle/>
          <a:p>
            <a:r>
              <a:rPr lang="en-US" sz="2800" dirty="0" smtClean="0"/>
              <a:t>Trustees</a:t>
            </a:r>
          </a:p>
          <a:p>
            <a:r>
              <a:rPr lang="en-US" sz="2800" dirty="0" smtClean="0"/>
              <a:t>Beneficiaries of the benefit scheme</a:t>
            </a:r>
          </a:p>
          <a:p>
            <a:r>
              <a:rPr lang="en-US" sz="2800" dirty="0" smtClean="0"/>
              <a:t>Sponsor</a:t>
            </a:r>
          </a:p>
          <a:p>
            <a:r>
              <a:rPr lang="en-US" sz="2800" dirty="0" smtClean="0"/>
              <a:t>Investment consulting firm</a:t>
            </a:r>
          </a:p>
          <a:p>
            <a:r>
              <a:rPr lang="en-US" sz="2800" dirty="0" smtClean="0"/>
              <a:t>Fund Managers</a:t>
            </a:r>
          </a:p>
          <a:p>
            <a:r>
              <a:rPr lang="en-US" sz="2800" dirty="0" smtClean="0"/>
              <a:t>Regulators </a:t>
            </a:r>
            <a:endParaRPr lang="en-US" sz="2800" dirty="0" smtClean="0"/>
          </a:p>
          <a:p>
            <a:r>
              <a:rPr lang="en-US" sz="2800" dirty="0" smtClean="0"/>
              <a:t>Previous Advisors</a:t>
            </a:r>
            <a:endParaRPr lang="en-US" sz="2800" dirty="0" smtClean="0"/>
          </a:p>
          <a:p>
            <a:endParaRPr lang="en-US" sz="2800" dirty="0" smtClean="0"/>
          </a:p>
          <a:p>
            <a:endParaRPr lang="en-US" sz="2800" dirty="0" smtClean="0"/>
          </a:p>
          <a:p>
            <a:pPr lvl="1"/>
            <a:endParaRPr lang="en-US" dirty="0"/>
          </a:p>
        </p:txBody>
      </p:sp>
    </p:spTree>
    <p:extLst>
      <p:ext uri="{BB962C8B-B14F-4D97-AF65-F5344CB8AC3E}">
        <p14:creationId xmlns:p14="http://schemas.microsoft.com/office/powerpoint/2010/main" val="2360722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296"/>
            <a:ext cx="8229600" cy="1143000"/>
          </a:xfrm>
        </p:spPr>
        <p:txBody>
          <a:bodyPr/>
          <a:lstStyle/>
          <a:p>
            <a:r>
              <a:rPr lang="en-US" dirty="0" smtClean="0"/>
              <a:t>Professional Issues </a:t>
            </a:r>
            <a:r>
              <a:rPr lang="en-US" dirty="0" smtClean="0"/>
              <a:t>in the Case</a:t>
            </a:r>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6</a:t>
            </a:fld>
            <a:endParaRPr lang="en-US"/>
          </a:p>
        </p:txBody>
      </p:sp>
      <p:sp>
        <p:nvSpPr>
          <p:cNvPr id="10" name="Content Placeholder 2"/>
          <p:cNvSpPr>
            <a:spLocks noGrp="1"/>
          </p:cNvSpPr>
          <p:nvPr>
            <p:ph idx="1"/>
          </p:nvPr>
        </p:nvSpPr>
        <p:spPr>
          <a:xfrm>
            <a:off x="457200" y="1600200"/>
            <a:ext cx="8229600" cy="4525963"/>
          </a:xfrm>
        </p:spPr>
        <p:txBody>
          <a:bodyPr>
            <a:normAutofit/>
          </a:bodyPr>
          <a:lstStyle/>
          <a:p>
            <a:r>
              <a:rPr lang="en-US" sz="2200" dirty="0" smtClean="0"/>
              <a:t>Appointment of New Advisor </a:t>
            </a:r>
          </a:p>
          <a:p>
            <a:r>
              <a:rPr lang="en-US" sz="2200" dirty="0" smtClean="0"/>
              <a:t>Professionalism, competence and Integrity of  the advisor</a:t>
            </a:r>
            <a:endParaRPr lang="en-US" sz="2200" dirty="0"/>
          </a:p>
          <a:p>
            <a:r>
              <a:rPr lang="en-US" sz="2200" dirty="0" smtClean="0"/>
              <a:t>Confidentiality and standard of advice</a:t>
            </a:r>
          </a:p>
          <a:p>
            <a:r>
              <a:rPr lang="en-US" sz="2200" dirty="0" smtClean="0"/>
              <a:t>Conflict </a:t>
            </a:r>
            <a:r>
              <a:rPr lang="en-US" sz="2200" dirty="0"/>
              <a:t>of </a:t>
            </a:r>
            <a:r>
              <a:rPr lang="en-US" sz="2200" dirty="0" smtClean="0"/>
              <a:t>Interest</a:t>
            </a:r>
          </a:p>
          <a:p>
            <a:r>
              <a:rPr lang="en-US" sz="2200" dirty="0"/>
              <a:t>Dispute between previous advisor and </a:t>
            </a:r>
            <a:r>
              <a:rPr lang="en-US" sz="2200" dirty="0" smtClean="0"/>
              <a:t>client</a:t>
            </a:r>
          </a:p>
          <a:p>
            <a:r>
              <a:rPr lang="en-US" sz="2200" dirty="0" smtClean="0"/>
              <a:t>Criticism of work</a:t>
            </a:r>
          </a:p>
          <a:p>
            <a:r>
              <a:rPr lang="en-US" sz="2200" dirty="0" smtClean="0"/>
              <a:t>Terms of Engagement</a:t>
            </a:r>
          </a:p>
          <a:p>
            <a:r>
              <a:rPr lang="en-US" sz="2200" dirty="0" smtClean="0"/>
              <a:t>Advice and Communication</a:t>
            </a:r>
            <a:endParaRPr lang="en-US" sz="2200" dirty="0"/>
          </a:p>
          <a:p>
            <a:r>
              <a:rPr lang="en-US" sz="2200" dirty="0" smtClean="0"/>
              <a:t>SEBI regulations in conducting Investment activities</a:t>
            </a:r>
          </a:p>
          <a:p>
            <a:endParaRPr lang="en-US" sz="2200" dirty="0" smtClean="0"/>
          </a:p>
          <a:p>
            <a:endParaRPr lang="en-US" sz="2200" dirty="0" smtClean="0"/>
          </a:p>
          <a:p>
            <a:pPr lvl="1"/>
            <a:endParaRPr lang="en-US" sz="2200" dirty="0"/>
          </a:p>
        </p:txBody>
      </p:sp>
    </p:spTree>
    <p:extLst>
      <p:ext uri="{BB962C8B-B14F-4D97-AF65-F5344CB8AC3E}">
        <p14:creationId xmlns:p14="http://schemas.microsoft.com/office/powerpoint/2010/main" val="3558021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221" y="-3412"/>
            <a:ext cx="8229600" cy="1143000"/>
          </a:xfrm>
        </p:spPr>
        <p:txBody>
          <a:bodyPr>
            <a:normAutofit fontScale="90000"/>
          </a:bodyPr>
          <a:lstStyle/>
          <a:p>
            <a:r>
              <a:rPr lang="en-US" dirty="0" smtClean="0"/>
              <a:t>Issue : Appointment of a new advisor</a:t>
            </a:r>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7</a:t>
            </a:fld>
            <a:endParaRPr lang="en-US"/>
          </a:p>
        </p:txBody>
      </p:sp>
      <p:sp>
        <p:nvSpPr>
          <p:cNvPr id="10" name="Content Placeholder 2"/>
          <p:cNvSpPr>
            <a:spLocks noGrp="1"/>
          </p:cNvSpPr>
          <p:nvPr>
            <p:ph idx="1"/>
          </p:nvPr>
        </p:nvSpPr>
        <p:spPr>
          <a:xfrm>
            <a:off x="457200" y="1600200"/>
            <a:ext cx="8229600" cy="4525963"/>
          </a:xfrm>
        </p:spPr>
        <p:txBody>
          <a:bodyPr>
            <a:normAutofit/>
          </a:bodyPr>
          <a:lstStyle/>
          <a:p>
            <a:r>
              <a:rPr lang="en-US" sz="2400" dirty="0" smtClean="0"/>
              <a:t>Section 7.1 of PCS:</a:t>
            </a:r>
          </a:p>
          <a:p>
            <a:pPr marL="0" indent="0">
              <a:buNone/>
            </a:pPr>
            <a:r>
              <a:rPr lang="en-US" sz="2400" dirty="0" smtClean="0">
                <a:solidFill>
                  <a:srgbClr val="0070C0"/>
                </a:solidFill>
              </a:rPr>
              <a:t>“ </a:t>
            </a:r>
            <a:r>
              <a:rPr lang="en-US" sz="2400" i="1" dirty="0" smtClean="0">
                <a:solidFill>
                  <a:srgbClr val="0070C0"/>
                </a:solidFill>
              </a:rPr>
              <a:t>A client has the indisputable right to choose and change professional advisors, to take a second opinion and to retain separate advisors on different matters even though the purpose of a new appointment may be in conflict with the interest of third parties”</a:t>
            </a:r>
          </a:p>
          <a:p>
            <a:pPr marL="0" indent="0">
              <a:buNone/>
            </a:pPr>
            <a:endParaRPr lang="en-US" sz="2400" dirty="0" smtClean="0"/>
          </a:p>
          <a:p>
            <a:pPr marL="0" indent="0">
              <a:buNone/>
            </a:pPr>
            <a:r>
              <a:rPr lang="en-US" sz="2400" dirty="0" smtClean="0"/>
              <a:t>No </a:t>
            </a:r>
            <a:r>
              <a:rPr lang="en-US" sz="2400" dirty="0" smtClean="0"/>
              <a:t>violation in appointment of new advisor on part of the client</a:t>
            </a:r>
          </a:p>
          <a:p>
            <a:pPr lvl="1"/>
            <a:endParaRPr lang="en-US" dirty="0"/>
          </a:p>
        </p:txBody>
      </p:sp>
    </p:spTree>
    <p:extLst>
      <p:ext uri="{BB962C8B-B14F-4D97-AF65-F5344CB8AC3E}">
        <p14:creationId xmlns:p14="http://schemas.microsoft.com/office/powerpoint/2010/main" val="4149369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048" y="209266"/>
            <a:ext cx="8624248" cy="1143000"/>
          </a:xfrm>
        </p:spPr>
        <p:txBody>
          <a:bodyPr>
            <a:noAutofit/>
          </a:bodyPr>
          <a:lstStyle/>
          <a:p>
            <a:r>
              <a:rPr lang="en-US" sz="4200" dirty="0" smtClean="0"/>
              <a:t>Issue : </a:t>
            </a:r>
            <a:r>
              <a:rPr lang="en-US" sz="4200" dirty="0" smtClean="0"/>
              <a:t>Professionalism and Integrity</a:t>
            </a:r>
            <a:r>
              <a:rPr lang="en-US" sz="4200" dirty="0"/>
              <a:t/>
            </a:r>
            <a:br>
              <a:rPr lang="en-US" sz="4200" dirty="0"/>
            </a:br>
            <a:endParaRPr lang="en-US" sz="4200"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8</a:t>
            </a:fld>
            <a:endParaRPr lang="en-US"/>
          </a:p>
        </p:txBody>
      </p:sp>
      <p:sp>
        <p:nvSpPr>
          <p:cNvPr id="10" name="Content Placeholder 2"/>
          <p:cNvSpPr>
            <a:spLocks noGrp="1"/>
          </p:cNvSpPr>
          <p:nvPr>
            <p:ph idx="1"/>
          </p:nvPr>
        </p:nvSpPr>
        <p:spPr>
          <a:xfrm>
            <a:off x="457200" y="1371600"/>
            <a:ext cx="8229600" cy="4525963"/>
          </a:xfrm>
        </p:spPr>
        <p:txBody>
          <a:bodyPr>
            <a:normAutofit fontScale="92500" lnSpcReduction="20000"/>
          </a:bodyPr>
          <a:lstStyle/>
          <a:p>
            <a:pPr marL="0" indent="0">
              <a:buNone/>
            </a:pPr>
            <a:r>
              <a:rPr lang="en-US" sz="2400" dirty="0" smtClean="0"/>
              <a:t>Section </a:t>
            </a:r>
            <a:r>
              <a:rPr lang="en-US" sz="2400" dirty="0"/>
              <a:t>2.2 of PCS</a:t>
            </a:r>
          </a:p>
          <a:p>
            <a:r>
              <a:rPr lang="en-US" sz="2000" dirty="0">
                <a:solidFill>
                  <a:srgbClr val="0070C0"/>
                </a:solidFill>
              </a:rPr>
              <a:t>“ </a:t>
            </a:r>
            <a:r>
              <a:rPr lang="en-US" sz="2000" i="1" dirty="0">
                <a:solidFill>
                  <a:srgbClr val="0070C0"/>
                </a:solidFill>
              </a:rPr>
              <a:t>A member has a duty to the profession and must not act in a manner, which denigrates its reputation or impugns its integrity.”</a:t>
            </a:r>
          </a:p>
          <a:p>
            <a:pPr marL="0" indent="0">
              <a:buNone/>
            </a:pPr>
            <a:r>
              <a:rPr lang="en-US" sz="2400" dirty="0"/>
              <a:t>Section 2.3 of PCS</a:t>
            </a:r>
          </a:p>
          <a:p>
            <a:r>
              <a:rPr lang="en-US" sz="2000" i="1" dirty="0">
                <a:solidFill>
                  <a:srgbClr val="0070C0"/>
                </a:solidFill>
              </a:rPr>
              <a:t>“Users of actuarial services, including actuary’s firm and colleagues in that firm, are entitled to have absolute confidence in the skill, objectivity and integrity of any member.”</a:t>
            </a:r>
          </a:p>
          <a:p>
            <a:r>
              <a:rPr lang="en-US" sz="2400" dirty="0"/>
              <a:t>Maintain professionalism at all stages</a:t>
            </a:r>
          </a:p>
          <a:p>
            <a:r>
              <a:rPr lang="en-US" sz="2400" dirty="0"/>
              <a:t>Make suitable assumptions and judgments based on experience </a:t>
            </a:r>
          </a:p>
          <a:p>
            <a:r>
              <a:rPr lang="en-US" sz="2400" dirty="0"/>
              <a:t>Keep himself updated with all relevant  GNs, PCS, rules and regulations related to the assignment</a:t>
            </a:r>
          </a:p>
          <a:p>
            <a:r>
              <a:rPr lang="en-US" sz="2400" dirty="0"/>
              <a:t>Consider the regulations outside Actuarial profession, in this case SEBI</a:t>
            </a:r>
          </a:p>
          <a:p>
            <a:r>
              <a:rPr lang="en-IN" sz="2400" dirty="0" smtClean="0"/>
              <a:t>The </a:t>
            </a:r>
            <a:r>
              <a:rPr lang="en-IN" sz="2400" dirty="0"/>
              <a:t>investment advisors should have sufficient knowledge and competence to advise on the case</a:t>
            </a:r>
          </a:p>
          <a:p>
            <a:endParaRPr lang="en-US" sz="2200" dirty="0" smtClean="0"/>
          </a:p>
          <a:p>
            <a:endParaRPr lang="en-US" sz="2200" dirty="0" smtClean="0"/>
          </a:p>
        </p:txBody>
      </p:sp>
    </p:spTree>
    <p:extLst>
      <p:ext uri="{BB962C8B-B14F-4D97-AF65-F5344CB8AC3E}">
        <p14:creationId xmlns:p14="http://schemas.microsoft.com/office/powerpoint/2010/main" val="3976408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229600" cy="1143000"/>
          </a:xfrm>
        </p:spPr>
        <p:txBody>
          <a:bodyPr>
            <a:noAutofit/>
          </a:bodyPr>
          <a:lstStyle/>
          <a:p>
            <a:r>
              <a:rPr lang="en-US" sz="4200" dirty="0" smtClean="0"/>
              <a:t>Issue : </a:t>
            </a:r>
            <a:r>
              <a:rPr lang="en-US" sz="4200" dirty="0" smtClean="0"/>
              <a:t>Confidentiality</a:t>
            </a:r>
            <a:endParaRPr lang="en-US" sz="4200"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9</a:t>
            </a:fld>
            <a:endParaRPr lang="en-US"/>
          </a:p>
        </p:txBody>
      </p:sp>
      <p:sp>
        <p:nvSpPr>
          <p:cNvPr id="10" name="Content Placeholder 2"/>
          <p:cNvSpPr>
            <a:spLocks noGrp="1"/>
          </p:cNvSpPr>
          <p:nvPr>
            <p:ph idx="1"/>
          </p:nvPr>
        </p:nvSpPr>
        <p:spPr>
          <a:xfrm>
            <a:off x="457200" y="1371600"/>
            <a:ext cx="8229600" cy="4525963"/>
          </a:xfrm>
        </p:spPr>
        <p:txBody>
          <a:bodyPr>
            <a:normAutofit/>
          </a:bodyPr>
          <a:lstStyle/>
          <a:p>
            <a:pPr marL="0" indent="0">
              <a:buNone/>
            </a:pPr>
            <a:r>
              <a:rPr lang="en-US" sz="2200" dirty="0" smtClean="0"/>
              <a:t>Section 2.5.1 of PCS</a:t>
            </a:r>
          </a:p>
          <a:p>
            <a:r>
              <a:rPr lang="en-US" sz="2200" dirty="0" smtClean="0">
                <a:solidFill>
                  <a:srgbClr val="0070C0"/>
                </a:solidFill>
              </a:rPr>
              <a:t>“ </a:t>
            </a:r>
            <a:r>
              <a:rPr lang="en-US" sz="2200" i="1" dirty="0" smtClean="0">
                <a:solidFill>
                  <a:srgbClr val="0070C0"/>
                </a:solidFill>
              </a:rPr>
              <a:t>As a matter of law, information acquired by an actuary in the course of professional work is frequently confidential to the actuary’s client or firm. As such it should not be disclosed unless consent has been obtained from the actuary’s client or firm.”</a:t>
            </a:r>
          </a:p>
          <a:p>
            <a:pPr marL="0" indent="0">
              <a:buNone/>
            </a:pPr>
            <a:r>
              <a:rPr lang="en-US" sz="2200" dirty="0" smtClean="0"/>
              <a:t>Section 3 of PCS</a:t>
            </a:r>
          </a:p>
          <a:p>
            <a:r>
              <a:rPr lang="en-US" sz="2200" i="1" dirty="0" smtClean="0">
                <a:solidFill>
                  <a:srgbClr val="0070C0"/>
                </a:solidFill>
              </a:rPr>
              <a:t>“An actuary is expected to use best judgment in formulating advice, while paying proper regard to any relevant professional guidance or other guidance. He must keep himself abreast with the updated professional guidance and adhere  to that.”</a:t>
            </a:r>
            <a:endParaRPr lang="en-US" sz="2200" i="1" dirty="0">
              <a:solidFill>
                <a:srgbClr val="0070C0"/>
              </a:solidFill>
            </a:endParaRPr>
          </a:p>
          <a:p>
            <a:r>
              <a:rPr lang="en-IN" sz="2200" dirty="0" smtClean="0"/>
              <a:t>The investment advisors should not disclose the previous clients information without </a:t>
            </a:r>
            <a:r>
              <a:rPr lang="en-IN" sz="2200" dirty="0" smtClean="0"/>
              <a:t>consent</a:t>
            </a:r>
            <a:endParaRPr lang="en-US" sz="2200" dirty="0" smtClean="0"/>
          </a:p>
          <a:p>
            <a:pPr lvl="1"/>
            <a:endParaRPr lang="en-US" sz="2200" dirty="0"/>
          </a:p>
        </p:txBody>
      </p:sp>
    </p:spTree>
    <p:extLst>
      <p:ext uri="{BB962C8B-B14F-4D97-AF65-F5344CB8AC3E}">
        <p14:creationId xmlns:p14="http://schemas.microsoft.com/office/powerpoint/2010/main" val="16076388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1048</TotalTime>
  <Words>1508</Words>
  <Application>Microsoft Office PowerPoint</Application>
  <PresentationFormat>On-screen Show (4:3)</PresentationFormat>
  <Paragraphs>169</Paragraphs>
  <Slides>19</Slides>
  <Notes>0</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0</vt:i4>
      </vt:variant>
      <vt:variant>
        <vt:lpstr>Slide Titles</vt:lpstr>
      </vt:variant>
      <vt:variant>
        <vt:i4>19</vt:i4>
      </vt:variant>
    </vt:vector>
  </HeadingPairs>
  <TitlesOfParts>
    <vt:vector size="27" baseType="lpstr">
      <vt:lpstr>Arial</vt:lpstr>
      <vt:lpstr>Bahamas</vt:lpstr>
      <vt:lpstr>Calibri</vt:lpstr>
      <vt:lpstr>Garamond</vt:lpstr>
      <vt:lpstr>Times New Roman</vt:lpstr>
      <vt:lpstr>Verdana</vt:lpstr>
      <vt:lpstr>Office Theme</vt:lpstr>
      <vt:lpstr>LifeConvBirm02</vt:lpstr>
      <vt:lpstr>PowerPoint Presentation</vt:lpstr>
      <vt:lpstr>PowerPoint Presentation</vt:lpstr>
      <vt:lpstr>Case Highlights</vt:lpstr>
      <vt:lpstr>Case Highlights</vt:lpstr>
      <vt:lpstr>Stakeholders in the Case</vt:lpstr>
      <vt:lpstr>Professional Issues in the Case</vt:lpstr>
      <vt:lpstr>Issue : Appointment of a new advisor</vt:lpstr>
      <vt:lpstr>Issue : Professionalism and Integrity </vt:lpstr>
      <vt:lpstr>Issue : Confidentiality</vt:lpstr>
      <vt:lpstr>Issue : Conflict of Interest</vt:lpstr>
      <vt:lpstr>Issue : Dispute between previous advisor and the client</vt:lpstr>
      <vt:lpstr>Issue : Criticism of Work</vt:lpstr>
      <vt:lpstr>Issue : Terms of Engagement</vt:lpstr>
      <vt:lpstr>Issue : Terms of Engagement</vt:lpstr>
      <vt:lpstr>Issue : Advice and Communication</vt:lpstr>
      <vt:lpstr>Issue : Advice and Communication</vt:lpstr>
      <vt:lpstr>Issue : SEBI regulations in conducting  Investment activities </vt:lpstr>
      <vt:lpstr>Summary</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Mahidhara Davangere V</cp:lastModifiedBy>
  <cp:revision>150</cp:revision>
  <dcterms:created xsi:type="dcterms:W3CDTF">2011-07-20T12:11:57Z</dcterms:created>
  <dcterms:modified xsi:type="dcterms:W3CDTF">2015-06-10T11:18:56Z</dcterms:modified>
</cp:coreProperties>
</file>