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4"/>
  </p:notesMasterIdLst>
  <p:sldIdLst>
    <p:sldId id="260" r:id="rId3"/>
    <p:sldId id="258" r:id="rId4"/>
    <p:sldId id="261" r:id="rId5"/>
    <p:sldId id="273" r:id="rId6"/>
    <p:sldId id="274" r:id="rId7"/>
    <p:sldId id="262" r:id="rId8"/>
    <p:sldId id="263" r:id="rId9"/>
    <p:sldId id="265" r:id="rId10"/>
    <p:sldId id="264" r:id="rId11"/>
    <p:sldId id="266" r:id="rId12"/>
    <p:sldId id="295" r:id="rId13"/>
    <p:sldId id="267" r:id="rId14"/>
    <p:sldId id="268" r:id="rId15"/>
    <p:sldId id="269" r:id="rId16"/>
    <p:sldId id="270" r:id="rId17"/>
    <p:sldId id="271" r:id="rId18"/>
    <p:sldId id="283" r:id="rId19"/>
    <p:sldId id="284" r:id="rId20"/>
    <p:sldId id="285" r:id="rId21"/>
    <p:sldId id="286" r:id="rId22"/>
    <p:sldId id="296" r:id="rId23"/>
    <p:sldId id="297" r:id="rId24"/>
    <p:sldId id="287" r:id="rId25"/>
    <p:sldId id="288" r:id="rId26"/>
    <p:sldId id="293" r:id="rId27"/>
    <p:sldId id="294" r:id="rId28"/>
    <p:sldId id="290" r:id="rId29"/>
    <p:sldId id="289" r:id="rId30"/>
    <p:sldId id="291" r:id="rId31"/>
    <p:sldId id="292" r:id="rId32"/>
    <p:sldId id="27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31" autoAdjust="0"/>
  </p:normalViewPr>
  <p:slideViewPr>
    <p:cSldViewPr>
      <p:cViewPr varScale="1">
        <p:scale>
          <a:sx n="70" d="100"/>
          <a:sy n="70" d="100"/>
        </p:scale>
        <p:origin x="197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73503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The 2</a:t>
            </a:r>
            <a:r>
              <a:rPr lang="en-US" baseline="30000" dirty="0" smtClean="0"/>
              <a:t>nd</a:t>
            </a:r>
            <a:r>
              <a:rPr lang="en-US" baseline="0" dirty="0" smtClean="0"/>
              <a:t>,3</a:t>
            </a:r>
            <a:r>
              <a:rPr lang="en-US" baseline="30000" dirty="0" smtClean="0"/>
              <a:t>rd</a:t>
            </a:r>
            <a:r>
              <a:rPr lang="en-US" baseline="0" dirty="0" smtClean="0"/>
              <a:t>, &amp; 5</a:t>
            </a:r>
            <a:r>
              <a:rPr lang="en-US" baseline="30000" dirty="0" smtClean="0"/>
              <a:t>th</a:t>
            </a:r>
            <a:r>
              <a:rPr lang="en-US" baseline="0" dirty="0" smtClean="0"/>
              <a:t> points are pretty much discussed in the entire presentation and do not relate to specific slides/</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Tree>
    <p:extLst>
      <p:ext uri="{BB962C8B-B14F-4D97-AF65-F5344CB8AC3E}">
        <p14:creationId xmlns:p14="http://schemas.microsoft.com/office/powerpoint/2010/main" val="115802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Tree>
    <p:extLst>
      <p:ext uri="{BB962C8B-B14F-4D97-AF65-F5344CB8AC3E}">
        <p14:creationId xmlns:p14="http://schemas.microsoft.com/office/powerpoint/2010/main" val="2442797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Kirti</a:t>
            </a:r>
            <a:r>
              <a:rPr lang="en-US" baseline="0" dirty="0" smtClean="0"/>
              <a:t> – Would you like to recommend a course of action, with reasons?</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Tree>
    <p:extLst>
      <p:ext uri="{BB962C8B-B14F-4D97-AF65-F5344CB8AC3E}">
        <p14:creationId xmlns:p14="http://schemas.microsoft.com/office/powerpoint/2010/main" val="345981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Loss ratio</a:t>
            </a:r>
            <a:r>
              <a:rPr lang="en-US" baseline="0" dirty="0" smtClean="0"/>
              <a:t> calculation: It might be the case that the total premium received is taken into account (rather than accrued premiums) </a:t>
            </a:r>
          </a:p>
          <a:p>
            <a:r>
              <a:rPr lang="en-US" baseline="0" dirty="0" smtClean="0"/>
              <a:t>Kirti – The issue here is that it is known that the correct loss ratio is around 20%, implying a very high profit margin. Also, the cover provided is not well known to the prospect to whom it is sold. Would a prospect decide to buy the cover if they knew the seller’s expected profit? Whether an actuary who is certifying the viability of premium for such a product is acting in public interest, or in interest of client (insurer)?</a:t>
            </a:r>
          </a:p>
          <a:p>
            <a:r>
              <a:rPr lang="en-US" baseline="0" dirty="0" smtClean="0"/>
              <a:t>Kirti – Possibility of incorrect calculation of loss ratio is not the contentious or public interest issue. Hence mention may be kept to minimum.</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Tree>
    <p:extLst>
      <p:ext uri="{BB962C8B-B14F-4D97-AF65-F5344CB8AC3E}">
        <p14:creationId xmlns:p14="http://schemas.microsoft.com/office/powerpoint/2010/main" val="3806908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Kirti</a:t>
            </a:r>
            <a:r>
              <a:rPr lang="en-US" baseline="0" dirty="0" smtClean="0"/>
              <a:t> – Maybe a brief mention of RITC can be made, and why the need or otherwise for certification.</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Tree>
    <p:extLst>
      <p:ext uri="{BB962C8B-B14F-4D97-AF65-F5344CB8AC3E}">
        <p14:creationId xmlns:p14="http://schemas.microsoft.com/office/powerpoint/2010/main" val="3810449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Tree>
    <p:extLst>
      <p:ext uri="{BB962C8B-B14F-4D97-AF65-F5344CB8AC3E}">
        <p14:creationId xmlns:p14="http://schemas.microsoft.com/office/powerpoint/2010/main" val="397421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Kirti – Instead of Equitable, could use some other word, like fair etc.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Tree>
    <p:extLst>
      <p:ext uri="{BB962C8B-B14F-4D97-AF65-F5344CB8AC3E}">
        <p14:creationId xmlns:p14="http://schemas.microsoft.com/office/powerpoint/2010/main" val="900838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Kirti - Please place all the guiding references in slides</a:t>
            </a:r>
            <a:r>
              <a:rPr lang="en-US" baseline="0" dirty="0" smtClean="0"/>
              <a:t> close to where these are being referred. This will avoid the need for you to move back and forth from slide to references.</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Tree>
    <p:extLst>
      <p:ext uri="{BB962C8B-B14F-4D97-AF65-F5344CB8AC3E}">
        <p14:creationId xmlns:p14="http://schemas.microsoft.com/office/powerpoint/2010/main" val="1825650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 staff turnover may indicate that the new staff is not fully aware of processes and may be incorrectly assessing the claims value (of reported but not settled claims)</a:t>
            </a:r>
          </a:p>
          <a:p>
            <a:r>
              <a:rPr lang="en-US" baseline="0" dirty="0" smtClean="0"/>
              <a:t>Kirti – Resignation of CEO could be for reasons like getting very aggressive top-line and / or bottom-line targets, which are seen as unachievable. The word “ethical” might not be right to use.</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Tree>
    <p:extLst>
      <p:ext uri="{BB962C8B-B14F-4D97-AF65-F5344CB8AC3E}">
        <p14:creationId xmlns:p14="http://schemas.microsoft.com/office/powerpoint/2010/main" val="719838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Tree>
    <p:extLst>
      <p:ext uri="{BB962C8B-B14F-4D97-AF65-F5344CB8AC3E}">
        <p14:creationId xmlns:p14="http://schemas.microsoft.com/office/powerpoint/2010/main" val="168207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Tree>
    <p:extLst>
      <p:ext uri="{BB962C8B-B14F-4D97-AF65-F5344CB8AC3E}">
        <p14:creationId xmlns:p14="http://schemas.microsoft.com/office/powerpoint/2010/main" val="253695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Kirti</a:t>
            </a:r>
            <a:r>
              <a:rPr lang="en-US" dirty="0" smtClean="0"/>
              <a:t> – It is the other </a:t>
            </a:r>
            <a:r>
              <a:rPr lang="en-US" b="1" dirty="0" smtClean="0"/>
              <a:t>profession’s</a:t>
            </a:r>
            <a:r>
              <a:rPr lang="en-US" dirty="0" smtClean="0"/>
              <a:t> reputation that could be injured.   -   as the confirmation</a:t>
            </a:r>
            <a:r>
              <a:rPr lang="en-US" baseline="0" dirty="0" smtClean="0"/>
              <a:t> is provided by an auditor, questioning the same will lead to disrepute to the auditor and hence another profession. </a:t>
            </a:r>
            <a:endParaRPr lang="en-US" dirty="0" smtClean="0"/>
          </a:p>
          <a:p>
            <a:r>
              <a:rPr lang="en-US" dirty="0" smtClean="0"/>
              <a:t>Kirti – Can</a:t>
            </a:r>
            <a:r>
              <a:rPr lang="en-US" baseline="0" dirty="0" smtClean="0"/>
              <a:t> include point for considering the solvency position, and whether it would be threatened by an increase in reserves.</a:t>
            </a:r>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Tree>
    <p:extLst>
      <p:ext uri="{BB962C8B-B14F-4D97-AF65-F5344CB8AC3E}">
        <p14:creationId xmlns:p14="http://schemas.microsoft.com/office/powerpoint/2010/main" val="305734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Kirti – Please state clearly what is the agreement for auditors.</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Tree>
    <p:extLst>
      <p:ext uri="{BB962C8B-B14F-4D97-AF65-F5344CB8AC3E}">
        <p14:creationId xmlns:p14="http://schemas.microsoft.com/office/powerpoint/2010/main" val="298002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Also Clearly state in the report what data </a:t>
            </a:r>
            <a:r>
              <a:rPr lang="en-US" sz="1200" kern="1200" dirty="0" err="1" smtClean="0">
                <a:solidFill>
                  <a:schemeClr val="tx1"/>
                </a:solidFill>
                <a:effectLst/>
                <a:latin typeface="+mn-lt"/>
                <a:ea typeface="+mn-ea"/>
                <a:cs typeface="+mn-cs"/>
              </a:rPr>
              <a:t>reliances</a:t>
            </a:r>
            <a:r>
              <a:rPr lang="en-US" sz="1200" kern="1200" dirty="0" smtClean="0">
                <a:solidFill>
                  <a:schemeClr val="tx1"/>
                </a:solidFill>
                <a:effectLst/>
                <a:latin typeface="+mn-lt"/>
                <a:ea typeface="+mn-ea"/>
                <a:cs typeface="+mn-cs"/>
              </a:rPr>
              <a:t> have been placed on company's letter assuring of the accuracy of data as well as auditor's written confirmation.</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Tree>
    <p:extLst>
      <p:ext uri="{BB962C8B-B14F-4D97-AF65-F5344CB8AC3E}">
        <p14:creationId xmlns:p14="http://schemas.microsoft.com/office/powerpoint/2010/main" val="190867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accent6">
                    <a:lumMod val="75000"/>
                  </a:schemeClr>
                </a:solidFill>
              </a:rPr>
              <a:t>Kirti - Could also interview claims processing staff and any actuarial staff within the company.</a:t>
            </a:r>
          </a:p>
          <a:p>
            <a:r>
              <a:rPr lang="en-US" dirty="0" smtClean="0">
                <a:solidFill>
                  <a:schemeClr val="accent6">
                    <a:lumMod val="75000"/>
                  </a:schemeClr>
                </a:solidFill>
              </a:rPr>
              <a:t>Kirti</a:t>
            </a:r>
            <a:r>
              <a:rPr lang="en-US" baseline="0" dirty="0" smtClean="0">
                <a:solidFill>
                  <a:schemeClr val="accent6">
                    <a:lumMod val="75000"/>
                  </a:schemeClr>
                </a:solidFill>
              </a:rPr>
              <a:t> – To interview underwriting staff as well.</a:t>
            </a:r>
            <a:endParaRPr lang="en-US" dirty="0">
              <a:solidFill>
                <a:schemeClr val="accent6">
                  <a:lumMod val="75000"/>
                </a:schemeClr>
              </a:solidFill>
            </a:endParaRPr>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Tree>
    <p:extLst>
      <p:ext uri="{BB962C8B-B14F-4D97-AF65-F5344CB8AC3E}">
        <p14:creationId xmlns:p14="http://schemas.microsoft.com/office/powerpoint/2010/main" val="1253183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Could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state what aspects of the data has led the actuary to have concerns and make note of this in the report as areas of uncertainty</a:t>
            </a:r>
            <a:r>
              <a:rPr lang="en-US" sz="1200" kern="1200" baseline="0" dirty="0" smtClean="0">
                <a:solidFill>
                  <a:schemeClr val="tx1"/>
                </a:solidFill>
                <a:effectLst/>
                <a:latin typeface="+mn-lt"/>
                <a:ea typeface="+mn-ea"/>
                <a:cs typeface="+mn-cs"/>
              </a:rPr>
              <a:t> (provided not material enough)</a:t>
            </a:r>
          </a:p>
          <a:p>
            <a:r>
              <a:rPr lang="en-US" sz="1200" kern="1200" baseline="0" dirty="0" smtClean="0">
                <a:solidFill>
                  <a:schemeClr val="tx1"/>
                </a:solidFill>
                <a:effectLst/>
                <a:latin typeface="+mn-lt"/>
                <a:ea typeface="+mn-ea"/>
                <a:cs typeface="+mn-cs"/>
              </a:rPr>
              <a:t>Kirti – Could also include possible variation in reserves to allow for imperfect data, and if this will hit solvency.</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Tree>
    <p:extLst>
      <p:ext uri="{BB962C8B-B14F-4D97-AF65-F5344CB8AC3E}">
        <p14:creationId xmlns:p14="http://schemas.microsoft.com/office/powerpoint/2010/main" val="740140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04" r:id="rId14" imgW="3961905" imgH="3415873" progId="">
                  <p:embed/>
                </p:oleObj>
              </mc:Choice>
              <mc:Fallback>
                <p:oleObj r:id="rId14" imgW="3961905" imgH="3415873" progId="">
                  <p:embed/>
                  <p:pic>
                    <p:nvPicPr>
                      <p:cNvPr id="0" name="Picture 6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6172200" cy="523220"/>
          </a:xfrm>
          <a:prstGeom prst="rect">
            <a:avLst/>
          </a:prstGeom>
          <a:noFill/>
        </p:spPr>
        <p:txBody>
          <a:bodyPr wrap="square" rtlCol="0">
            <a:spAutoFit/>
          </a:bodyPr>
          <a:lstStyle/>
          <a:p>
            <a:r>
              <a:rPr lang="en-US" sz="2800" b="1" dirty="0" smtClean="0">
                <a:latin typeface="+mj-lt"/>
              </a:rPr>
              <a:t>Indian Fellowship Seminar</a:t>
            </a:r>
            <a:endParaRPr lang="en-US" sz="2800" b="1" dirty="0">
              <a:latin typeface="+mj-lt"/>
            </a:endParaRPr>
          </a:p>
        </p:txBody>
      </p:sp>
      <p:sp>
        <p:nvSpPr>
          <p:cNvPr id="17" name="TextBox 16"/>
          <p:cNvSpPr txBox="1"/>
          <p:nvPr/>
        </p:nvSpPr>
        <p:spPr>
          <a:xfrm>
            <a:off x="1986170" y="1981199"/>
            <a:ext cx="5562600" cy="461665"/>
          </a:xfrm>
          <a:prstGeom prst="rect">
            <a:avLst/>
          </a:prstGeom>
          <a:noFill/>
        </p:spPr>
        <p:txBody>
          <a:bodyPr wrap="square" rtlCol="0">
            <a:spAutoFit/>
          </a:bodyPr>
          <a:lstStyle/>
          <a:p>
            <a:pPr algn="ctr"/>
            <a:r>
              <a:rPr lang="en-US" sz="2400" b="1" dirty="0" smtClean="0">
                <a:latin typeface="+mj-lt"/>
              </a:rPr>
              <a:t>CASE STUDY - G5 DATA QUALITY</a:t>
            </a:r>
            <a:endParaRPr lang="en-US" sz="2400" b="1" dirty="0">
              <a:latin typeface="+mj-lt"/>
            </a:endParaRPr>
          </a:p>
        </p:txBody>
      </p:sp>
      <p:sp>
        <p:nvSpPr>
          <p:cNvPr id="18" name="TextBox 17"/>
          <p:cNvSpPr txBox="1"/>
          <p:nvPr/>
        </p:nvSpPr>
        <p:spPr>
          <a:xfrm>
            <a:off x="833230" y="5057001"/>
            <a:ext cx="3810000" cy="400110"/>
          </a:xfrm>
          <a:prstGeom prst="rect">
            <a:avLst/>
          </a:prstGeom>
          <a:noFill/>
        </p:spPr>
        <p:txBody>
          <a:bodyPr wrap="square" rtlCol="0">
            <a:spAutoFit/>
          </a:bodyPr>
          <a:lstStyle/>
          <a:p>
            <a:r>
              <a:rPr lang="en-US" sz="2000" dirty="0" smtClean="0">
                <a:latin typeface="+mj-lt"/>
              </a:rPr>
              <a:t>Guidance of </a:t>
            </a:r>
            <a:r>
              <a:rPr lang="en-US" sz="2000" dirty="0" err="1" smtClean="0">
                <a:latin typeface="+mj-lt"/>
              </a:rPr>
              <a:t>Kirti</a:t>
            </a:r>
            <a:r>
              <a:rPr lang="en-US" sz="2000" dirty="0" smtClean="0">
                <a:latin typeface="+mj-lt"/>
              </a:rPr>
              <a:t> Kothari</a:t>
            </a:r>
            <a:endParaRPr lang="en-US" sz="2000" dirty="0">
              <a:latin typeface="+mj-lt"/>
            </a:endParaRPr>
          </a:p>
        </p:txBody>
      </p:sp>
      <p:sp>
        <p:nvSpPr>
          <p:cNvPr id="20" name="TextBox 19"/>
          <p:cNvSpPr txBox="1"/>
          <p:nvPr/>
        </p:nvSpPr>
        <p:spPr>
          <a:xfrm>
            <a:off x="816665" y="2971800"/>
            <a:ext cx="3581400" cy="1323439"/>
          </a:xfrm>
          <a:prstGeom prst="rect">
            <a:avLst/>
          </a:prstGeom>
          <a:noFill/>
        </p:spPr>
        <p:txBody>
          <a:bodyPr wrap="square" rtlCol="0">
            <a:spAutoFit/>
          </a:bodyPr>
          <a:lstStyle/>
          <a:p>
            <a:r>
              <a:rPr lang="en-US" sz="2000" dirty="0" smtClean="0">
                <a:latin typeface="+mj-lt"/>
              </a:rPr>
              <a:t>By:</a:t>
            </a:r>
          </a:p>
          <a:p>
            <a:r>
              <a:rPr lang="en-US" sz="2000" dirty="0" err="1" smtClean="0">
                <a:latin typeface="+mj-lt"/>
              </a:rPr>
              <a:t>Santosh</a:t>
            </a:r>
            <a:r>
              <a:rPr lang="en-US" sz="2000" dirty="0" smtClean="0">
                <a:latin typeface="+mj-lt"/>
              </a:rPr>
              <a:t> R </a:t>
            </a:r>
            <a:r>
              <a:rPr lang="en-US" sz="2000" dirty="0" err="1" smtClean="0">
                <a:latin typeface="+mj-lt"/>
              </a:rPr>
              <a:t>Charan</a:t>
            </a:r>
            <a:endParaRPr lang="en-US" sz="2000" dirty="0" smtClean="0">
              <a:latin typeface="+mj-lt"/>
            </a:endParaRPr>
          </a:p>
          <a:p>
            <a:r>
              <a:rPr lang="en-US" sz="2000" dirty="0" smtClean="0">
                <a:latin typeface="+mj-lt"/>
              </a:rPr>
              <a:t>P S </a:t>
            </a:r>
            <a:r>
              <a:rPr lang="en-US" sz="2000" dirty="0" err="1" smtClean="0">
                <a:latin typeface="+mj-lt"/>
              </a:rPr>
              <a:t>Karthikeyan</a:t>
            </a:r>
            <a:endParaRPr lang="en-US" sz="2000" dirty="0" smtClean="0">
              <a:latin typeface="+mj-lt"/>
            </a:endParaRPr>
          </a:p>
          <a:p>
            <a:r>
              <a:rPr lang="en-US" sz="2000" dirty="0" err="1" smtClean="0">
                <a:latin typeface="+mj-lt"/>
              </a:rPr>
              <a:t>Varun</a:t>
            </a:r>
            <a:r>
              <a:rPr lang="en-US" sz="2000" dirty="0" smtClean="0">
                <a:latin typeface="+mj-lt"/>
              </a:rPr>
              <a:t> </a:t>
            </a:r>
            <a:r>
              <a:rPr lang="en-US" sz="2000" dirty="0" err="1" smtClean="0">
                <a:latin typeface="+mj-lt"/>
              </a:rPr>
              <a:t>Agarwal</a:t>
            </a:r>
            <a:endParaRPr lang="en-US" sz="2000" dirty="0">
              <a:latin typeface="+mj-lt"/>
            </a:endParaRPr>
          </a:p>
        </p:txBody>
      </p:sp>
      <p:sp>
        <p:nvSpPr>
          <p:cNvPr id="21" name="TextBox 20"/>
          <p:cNvSpPr txBox="1"/>
          <p:nvPr/>
        </p:nvSpPr>
        <p:spPr>
          <a:xfrm>
            <a:off x="5638800" y="5334000"/>
            <a:ext cx="3276600" cy="369332"/>
          </a:xfrm>
          <a:prstGeom prst="rect">
            <a:avLst/>
          </a:prstGeom>
          <a:noFill/>
        </p:spPr>
        <p:txBody>
          <a:bodyPr wrap="square" rtlCol="0">
            <a:spAutoFit/>
          </a:bodyPr>
          <a:lstStyle/>
          <a:p>
            <a:r>
              <a:rPr lang="en-US" dirty="0" smtClean="0">
                <a:latin typeface="+mj-lt"/>
              </a:rPr>
              <a:t>18</a:t>
            </a:r>
            <a:r>
              <a:rPr lang="en-US" baseline="30000" dirty="0" smtClean="0">
                <a:latin typeface="+mj-lt"/>
              </a:rPr>
              <a:t>TH</a:t>
            </a:r>
            <a:r>
              <a:rPr lang="en-US" dirty="0" smtClean="0">
                <a:latin typeface="+mj-lt"/>
              </a:rPr>
              <a:t> June 2015, IFS Mumbai</a:t>
            </a:r>
            <a:endParaRPr lang="en-US" dirty="0">
              <a:latin typeface="+mj-lt"/>
            </a:endParaRP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Reasonability Checks</a:t>
            </a:r>
            <a:endParaRPr lang="en-US" sz="3200" dirty="0"/>
          </a:p>
        </p:txBody>
      </p:sp>
      <p:sp>
        <p:nvSpPr>
          <p:cNvPr id="3" name="Content Placeholder 2"/>
          <p:cNvSpPr>
            <a:spLocks noGrp="1"/>
          </p:cNvSpPr>
          <p:nvPr>
            <p:ph idx="1"/>
          </p:nvPr>
        </p:nvSpPr>
        <p:spPr>
          <a:xfrm>
            <a:off x="457200" y="1447800"/>
            <a:ext cx="8229600" cy="4876800"/>
          </a:xfrm>
        </p:spPr>
        <p:txBody>
          <a:bodyPr>
            <a:normAutofit/>
          </a:bodyPr>
          <a:lstStyle/>
          <a:p>
            <a:pPr>
              <a:lnSpc>
                <a:spcPct val="150000"/>
              </a:lnSpc>
            </a:pPr>
            <a:r>
              <a:rPr lang="en-US" sz="2000" dirty="0" smtClean="0">
                <a:latin typeface="Arial" pitchFamily="34" charset="0"/>
                <a:cs typeface="Arial" pitchFamily="34" charset="0"/>
              </a:rPr>
              <a:t>Projections of paid claims</a:t>
            </a:r>
          </a:p>
          <a:p>
            <a:pPr lvl="1">
              <a:lnSpc>
                <a:spcPct val="150000"/>
              </a:lnSpc>
              <a:buFont typeface="Arial" pitchFamily="34" charset="0"/>
              <a:buChar char="•"/>
            </a:pPr>
            <a:r>
              <a:rPr lang="en-US" sz="1800" dirty="0" smtClean="0">
                <a:latin typeface="Arial" pitchFamily="34" charset="0"/>
                <a:cs typeface="Arial" pitchFamily="34" charset="0"/>
              </a:rPr>
              <a:t>Unaffected by case reserves</a:t>
            </a:r>
          </a:p>
          <a:p>
            <a:pPr marL="346075" lvl="1">
              <a:lnSpc>
                <a:spcPct val="150000"/>
              </a:lnSpc>
              <a:buFont typeface="Arial" pitchFamily="34" charset="0"/>
              <a:buChar char="•"/>
            </a:pPr>
            <a:r>
              <a:rPr lang="en-US" sz="2000" dirty="0" smtClean="0">
                <a:latin typeface="Arial" pitchFamily="34" charset="0"/>
                <a:cs typeface="Arial" pitchFamily="34" charset="0"/>
              </a:rPr>
              <a:t>Industry benchmarks for similar business</a:t>
            </a:r>
          </a:p>
          <a:p>
            <a:pPr marL="346075" lvl="1">
              <a:lnSpc>
                <a:spcPct val="150000"/>
              </a:lnSpc>
              <a:buFont typeface="Arial" pitchFamily="34" charset="0"/>
              <a:buChar char="•"/>
            </a:pPr>
            <a:r>
              <a:rPr lang="en-US" sz="2000" dirty="0" smtClean="0">
                <a:latin typeface="Arial" pitchFamily="34" charset="0"/>
                <a:cs typeface="Arial" pitchFamily="34" charset="0"/>
              </a:rPr>
              <a:t>Historic adequacy level of case reserves</a:t>
            </a:r>
          </a:p>
          <a:p>
            <a:pPr marL="346075" lvl="1">
              <a:lnSpc>
                <a:spcPct val="150000"/>
              </a:lnSpc>
              <a:buFont typeface="Arial" pitchFamily="34" charset="0"/>
              <a:buChar char="•"/>
            </a:pPr>
            <a:r>
              <a:rPr lang="en-US" sz="2000" dirty="0" smtClean="0">
                <a:latin typeface="Arial" pitchFamily="34" charset="0"/>
                <a:cs typeface="Arial" pitchFamily="34" charset="0"/>
              </a:rPr>
              <a:t>Historic case reserves </a:t>
            </a:r>
            <a:r>
              <a:rPr lang="en-US" sz="2000" dirty="0" err="1" smtClean="0">
                <a:latin typeface="Arial" pitchFamily="34" charset="0"/>
                <a:cs typeface="Arial" pitchFamily="34" charset="0"/>
              </a:rPr>
              <a:t>vs</a:t>
            </a:r>
            <a:r>
              <a:rPr lang="en-US" sz="2000" dirty="0" smtClean="0">
                <a:latin typeface="Arial" pitchFamily="34" charset="0"/>
                <a:cs typeface="Arial" pitchFamily="34" charset="0"/>
              </a:rPr>
              <a:t> claim reserves</a:t>
            </a:r>
          </a:p>
          <a:p>
            <a:pPr marL="746125" lvl="2">
              <a:lnSpc>
                <a:spcPct val="150000"/>
              </a:lnSpc>
            </a:pPr>
            <a:r>
              <a:rPr lang="en-US" sz="1800" dirty="0" smtClean="0">
                <a:latin typeface="Arial" pitchFamily="34" charset="0"/>
                <a:cs typeface="Arial" pitchFamily="34" charset="0"/>
              </a:rPr>
              <a:t>Allow for changes in settlement ratio</a:t>
            </a:r>
          </a:p>
          <a:p>
            <a:pPr marL="346075" lvl="3" indent="-285750">
              <a:lnSpc>
                <a:spcPct val="150000"/>
              </a:lnSpc>
              <a:buFont typeface="Arial" pitchFamily="34" charset="0"/>
              <a:buChar char="•"/>
              <a:tabLst>
                <a:tab pos="339725" algn="l"/>
              </a:tabLst>
            </a:pPr>
            <a:r>
              <a:rPr lang="en-US" dirty="0">
                <a:latin typeface="Arial" pitchFamily="34" charset="0"/>
                <a:cs typeface="Arial" pitchFamily="34" charset="0"/>
              </a:rPr>
              <a:t>Change in reserving philosophy</a:t>
            </a:r>
          </a:p>
          <a:p>
            <a:pPr marL="803275" lvl="4" indent="-285750">
              <a:lnSpc>
                <a:spcPct val="150000"/>
              </a:lnSpc>
              <a:buFont typeface="Arial" pitchFamily="34" charset="0"/>
              <a:buChar char="•"/>
              <a:tabLst>
                <a:tab pos="339725" algn="l"/>
              </a:tabLst>
            </a:pPr>
            <a:r>
              <a:rPr lang="en-US" sz="1800" dirty="0">
                <a:latin typeface="Arial" pitchFamily="34" charset="0"/>
                <a:cs typeface="Arial" pitchFamily="34" charset="0"/>
              </a:rPr>
              <a:t>IBNR – Split by IBNR &amp; IBNER</a:t>
            </a:r>
          </a:p>
          <a:p>
            <a:pPr marL="803275" lvl="4" indent="-285750">
              <a:lnSpc>
                <a:spcPct val="150000"/>
              </a:lnSpc>
              <a:buFont typeface="Arial" pitchFamily="34" charset="0"/>
              <a:buChar char="•"/>
              <a:tabLst>
                <a:tab pos="339725" algn="l"/>
              </a:tabLst>
            </a:pPr>
            <a:r>
              <a:rPr lang="en-US" sz="1800" dirty="0" smtClean="0">
                <a:latin typeface="Arial" pitchFamily="34" charset="0"/>
                <a:cs typeface="Arial" pitchFamily="34" charset="0"/>
              </a:rPr>
              <a:t>Interview claims processing, actuarial &amp; UW staff</a:t>
            </a:r>
            <a:endParaRPr lang="en-US" sz="1800" dirty="0">
              <a:latin typeface="Arial" pitchFamily="34" charset="0"/>
              <a:cs typeface="Arial" pitchFamily="34" charset="0"/>
            </a:endParaRPr>
          </a:p>
          <a:p>
            <a:pPr marL="346075" lvl="1">
              <a:buFont typeface="Arial" pitchFamily="34" charset="0"/>
              <a:buChar char="•"/>
            </a:pPr>
            <a:endParaRPr lang="en-US" sz="20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a:p>
        </p:txBody>
      </p:sp>
    </p:spTree>
    <p:extLst>
      <p:ext uri="{BB962C8B-B14F-4D97-AF65-F5344CB8AC3E}">
        <p14:creationId xmlns:p14="http://schemas.microsoft.com/office/powerpoint/2010/main" val="182116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Cont.</a:t>
            </a:r>
            <a:endParaRPr lang="en-US" sz="3200" dirty="0"/>
          </a:p>
        </p:txBody>
      </p:sp>
      <p:sp>
        <p:nvSpPr>
          <p:cNvPr id="3" name="Content Placeholder 2"/>
          <p:cNvSpPr>
            <a:spLocks noGrp="1"/>
          </p:cNvSpPr>
          <p:nvPr>
            <p:ph idx="1"/>
          </p:nvPr>
        </p:nvSpPr>
        <p:spPr/>
        <p:txBody>
          <a:bodyPr>
            <a:normAutofit/>
          </a:bodyPr>
          <a:lstStyle/>
          <a:p>
            <a:pPr marL="333375" lvl="2">
              <a:lnSpc>
                <a:spcPct val="150000"/>
              </a:lnSpc>
              <a:tabLst>
                <a:tab pos="339725" algn="l"/>
              </a:tabLst>
            </a:pPr>
            <a:r>
              <a:rPr lang="en-US" sz="2000" dirty="0">
                <a:latin typeface="Arial" pitchFamily="34" charset="0"/>
                <a:cs typeface="Arial" pitchFamily="34" charset="0"/>
              </a:rPr>
              <a:t>Trends in data</a:t>
            </a:r>
          </a:p>
          <a:p>
            <a:pPr marL="847725" lvl="3" indent="-285750">
              <a:lnSpc>
                <a:spcPct val="150000"/>
              </a:lnSpc>
              <a:buFont typeface="Arial" pitchFamily="34" charset="0"/>
              <a:buChar char="•"/>
              <a:tabLst>
                <a:tab pos="339725" algn="l"/>
              </a:tabLst>
            </a:pPr>
            <a:r>
              <a:rPr lang="en-US" sz="1800" dirty="0">
                <a:latin typeface="Arial" pitchFamily="34" charset="0"/>
                <a:cs typeface="Arial" pitchFamily="34" charset="0"/>
              </a:rPr>
              <a:t>Explained by market phenomenon, underwriting or claim activities</a:t>
            </a:r>
            <a:r>
              <a:rPr lang="en-US" sz="1800" dirty="0" smtClean="0">
                <a:latin typeface="Arial" pitchFamily="34" charset="0"/>
                <a:cs typeface="Arial" pitchFamily="34" charset="0"/>
              </a:rPr>
              <a:t>?</a:t>
            </a:r>
          </a:p>
          <a:p>
            <a:pPr marL="847725" lvl="3" indent="-285750">
              <a:lnSpc>
                <a:spcPct val="150000"/>
              </a:lnSpc>
              <a:buFont typeface="Arial" pitchFamily="34" charset="0"/>
              <a:buChar char="•"/>
              <a:tabLst>
                <a:tab pos="339725" algn="l"/>
              </a:tabLst>
            </a:pPr>
            <a:r>
              <a:rPr lang="en-US" sz="1800" dirty="0" smtClean="0">
                <a:latin typeface="Arial" pitchFamily="34" charset="0"/>
                <a:cs typeface="Arial" pitchFamily="34" charset="0"/>
              </a:rPr>
              <a:t>Allow for growth related impacts.</a:t>
            </a:r>
          </a:p>
          <a:p>
            <a:pPr marL="862013" lvl="4" indent="-285750">
              <a:lnSpc>
                <a:spcPct val="150000"/>
              </a:lnSpc>
              <a:buFont typeface="Arial" pitchFamily="34" charset="0"/>
              <a:buChar char="•"/>
              <a:tabLst>
                <a:tab pos="339725" algn="l"/>
              </a:tabLst>
            </a:pPr>
            <a:r>
              <a:rPr lang="en-US" sz="1800" dirty="0" smtClean="0">
                <a:latin typeface="Arial" pitchFamily="34" charset="0"/>
                <a:cs typeface="Arial" pitchFamily="34" charset="0"/>
              </a:rPr>
              <a:t>Allow for underwriting changes. Ex: Deductibles</a:t>
            </a:r>
          </a:p>
          <a:p>
            <a:pPr marL="803275" lvl="4" indent="-285750">
              <a:lnSpc>
                <a:spcPct val="150000"/>
              </a:lnSpc>
              <a:buFont typeface="Arial" pitchFamily="34" charset="0"/>
              <a:buChar char="•"/>
              <a:tabLst>
                <a:tab pos="339725" algn="l"/>
              </a:tabLst>
            </a:pPr>
            <a:endParaRPr lang="en-US" dirty="0">
              <a:latin typeface="Arial" pitchFamily="34" charset="0"/>
              <a:cs typeface="Arial" pitchFamily="34" charset="0"/>
            </a:endParaRPr>
          </a:p>
          <a:p>
            <a:pPr marL="60325" lvl="1" indent="0">
              <a:buNone/>
            </a:pPr>
            <a:r>
              <a:rPr lang="en-US" sz="2000" dirty="0" smtClean="0">
                <a:latin typeface="Arial" pitchFamily="34" charset="0"/>
                <a:cs typeface="Arial" pitchFamily="34" charset="0"/>
              </a:rPr>
              <a:t>Use </a:t>
            </a:r>
            <a:r>
              <a:rPr lang="en-US" sz="2000" dirty="0">
                <a:latin typeface="Arial" pitchFamily="34" charset="0"/>
                <a:cs typeface="Arial" pitchFamily="34" charset="0"/>
              </a:rPr>
              <a:t>imperfect data if results reasonable </a:t>
            </a:r>
            <a:r>
              <a:rPr lang="en-US" sz="1600" i="1" dirty="0">
                <a:latin typeface="Arial" pitchFamily="34" charset="0"/>
                <a:cs typeface="Arial" pitchFamily="34" charset="0"/>
              </a:rPr>
              <a:t>(GN12-6.2)</a:t>
            </a:r>
          </a:p>
          <a:p>
            <a:pPr marL="60325" lvl="1" indent="0">
              <a:buNone/>
            </a:pPr>
            <a:endParaRPr lang="en-US" sz="2000" dirty="0">
              <a:latin typeface="Arial" pitchFamily="34" charset="0"/>
              <a:cs typeface="Arial" pitchFamily="34" charset="0"/>
            </a:endParaRPr>
          </a:p>
          <a:p>
            <a:pPr marL="60325" lvl="1" indent="0">
              <a:buNone/>
            </a:pPr>
            <a:r>
              <a:rPr lang="en-US" sz="2000" dirty="0">
                <a:latin typeface="Arial" pitchFamily="34" charset="0"/>
                <a:cs typeface="Arial" pitchFamily="34" charset="0"/>
              </a:rPr>
              <a:t>What if results not reasonable &amp; documentation not adequate</a:t>
            </a:r>
            <a:r>
              <a:rPr lang="en-US" sz="2000" dirty="0" smtClean="0">
                <a:latin typeface="Arial" pitchFamily="34" charset="0"/>
                <a:cs typeface="Arial" pitchFamily="34" charset="0"/>
              </a:rPr>
              <a:t>?</a:t>
            </a:r>
          </a:p>
          <a:p>
            <a:pPr marL="803275" lvl="2" indent="-342900">
              <a:buFont typeface="Wingdings" panose="05000000000000000000" pitchFamily="2" charset="2"/>
              <a:buChar char="Ø"/>
            </a:pPr>
            <a:r>
              <a:rPr lang="en-US" sz="1600" dirty="0">
                <a:latin typeface="Arial" pitchFamily="34" charset="0"/>
                <a:cs typeface="Arial" pitchFamily="34" charset="0"/>
              </a:rPr>
              <a:t>	</a:t>
            </a:r>
            <a:r>
              <a:rPr lang="en-US" sz="1800" dirty="0" smtClean="0">
                <a:latin typeface="Arial" pitchFamily="34" charset="0"/>
                <a:cs typeface="Arial" pitchFamily="34" charset="0"/>
              </a:rPr>
              <a:t>Could the </a:t>
            </a:r>
            <a:r>
              <a:rPr lang="en-US" sz="1800" dirty="0" smtClean="0">
                <a:latin typeface="Arial" pitchFamily="34" charset="0"/>
                <a:cs typeface="Arial" pitchFamily="34" charset="0"/>
              </a:rPr>
              <a:t>data be adjusted </a:t>
            </a:r>
            <a:r>
              <a:rPr lang="en-US" sz="1800" dirty="0" smtClean="0">
                <a:latin typeface="Arial" pitchFamily="34" charset="0"/>
                <a:cs typeface="Arial" pitchFamily="34" charset="0"/>
              </a:rPr>
              <a:t>? 	</a:t>
            </a:r>
          </a:p>
          <a:p>
            <a:pPr marL="803275" lvl="2" indent="-342900">
              <a:buFont typeface="Wingdings" panose="05000000000000000000" pitchFamily="2" charset="2"/>
              <a:buChar char="Ø"/>
            </a:pP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en-US" sz="1800" dirty="0" smtClean="0">
                <a:latin typeface="Arial" pitchFamily="34" charset="0"/>
                <a:cs typeface="Arial" pitchFamily="34" charset="0"/>
              </a:rPr>
              <a:t>What if the reserves increase and its impact </a:t>
            </a:r>
            <a:r>
              <a:rPr lang="en-US" sz="1800" dirty="0" smtClean="0">
                <a:latin typeface="Arial" pitchFamily="34" charset="0"/>
                <a:cs typeface="Arial" pitchFamily="34" charset="0"/>
              </a:rPr>
              <a:t>on Solvency ?</a:t>
            </a:r>
            <a:endParaRPr lang="en-US" sz="1800" dirty="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a:p>
        </p:txBody>
      </p:sp>
    </p:spTree>
    <p:extLst>
      <p:ext uri="{BB962C8B-B14F-4D97-AF65-F5344CB8AC3E}">
        <p14:creationId xmlns:p14="http://schemas.microsoft.com/office/powerpoint/2010/main" val="2826170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Adjustments to Data - TAS D</a:t>
            </a:r>
            <a:endParaRPr lang="en-US" sz="3200" dirty="0"/>
          </a:p>
        </p:txBody>
      </p:sp>
      <p:sp>
        <p:nvSpPr>
          <p:cNvPr id="3" name="Content Placeholder 2"/>
          <p:cNvSpPr>
            <a:spLocks noGrp="1"/>
          </p:cNvSpPr>
          <p:nvPr>
            <p:ph idx="1"/>
          </p:nvPr>
        </p:nvSpPr>
        <p:spPr/>
        <p:txBody>
          <a:bodyPr>
            <a:normAutofit lnSpcReduction="10000"/>
          </a:bodyPr>
          <a:lstStyle/>
          <a:p>
            <a:pPr>
              <a:lnSpc>
                <a:spcPct val="150000"/>
              </a:lnSpc>
            </a:pPr>
            <a:r>
              <a:rPr lang="en-US" sz="2000" dirty="0" smtClean="0">
                <a:latin typeface="Arial" pitchFamily="34" charset="0"/>
                <a:cs typeface="Arial" pitchFamily="34" charset="0"/>
              </a:rPr>
              <a:t>Adjustments to improve reliability of data</a:t>
            </a:r>
          </a:p>
          <a:p>
            <a:pPr lvl="1">
              <a:lnSpc>
                <a:spcPct val="150000"/>
              </a:lnSpc>
            </a:pPr>
            <a:r>
              <a:rPr lang="en-US" sz="1800" dirty="0" smtClean="0">
                <a:latin typeface="Arial" pitchFamily="34" charset="0"/>
                <a:cs typeface="Arial" pitchFamily="34" charset="0"/>
              </a:rPr>
              <a:t>Subjective</a:t>
            </a:r>
          </a:p>
          <a:p>
            <a:pPr lvl="1">
              <a:lnSpc>
                <a:spcPct val="150000"/>
              </a:lnSpc>
            </a:pPr>
            <a:r>
              <a:rPr lang="en-US" sz="1800" dirty="0" smtClean="0">
                <a:latin typeface="Arial" pitchFamily="34" charset="0"/>
                <a:cs typeface="Arial" pitchFamily="34" charset="0"/>
              </a:rPr>
              <a:t>Less time available</a:t>
            </a:r>
          </a:p>
          <a:p>
            <a:pPr lvl="1">
              <a:lnSpc>
                <a:spcPct val="150000"/>
              </a:lnSpc>
            </a:pPr>
            <a:r>
              <a:rPr lang="en-US" sz="1800" dirty="0" smtClean="0">
                <a:latin typeface="Arial" pitchFamily="34" charset="0"/>
                <a:cs typeface="Arial" pitchFamily="34" charset="0"/>
              </a:rPr>
              <a:t>Not agreeable to other stakeholders</a:t>
            </a: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a:p>
            <a:pPr marL="0" indent="0">
              <a:buNone/>
            </a:pPr>
            <a:r>
              <a:rPr lang="en-US" sz="1600" i="1" dirty="0" smtClean="0">
                <a:latin typeface="Arial" pitchFamily="34" charset="0"/>
                <a:cs typeface="Arial" pitchFamily="34" charset="0"/>
              </a:rPr>
              <a:t>C.5.11 - When </a:t>
            </a:r>
            <a:r>
              <a:rPr lang="en-US" sz="1600" i="1" dirty="0">
                <a:latin typeface="Arial" pitchFamily="34" charset="0"/>
                <a:cs typeface="Arial" pitchFamily="34" charset="0"/>
              </a:rPr>
              <a:t>data that is required is materially incomplete or inadequate, </a:t>
            </a:r>
            <a:r>
              <a:rPr lang="en-US" sz="1600" i="1" dirty="0" smtClean="0">
                <a:latin typeface="Arial" pitchFamily="34" charset="0"/>
                <a:cs typeface="Arial" pitchFamily="34" charset="0"/>
              </a:rPr>
              <a:t>an assessment </a:t>
            </a:r>
            <a:r>
              <a:rPr lang="en-US" sz="1600" i="1" dirty="0">
                <a:latin typeface="Arial" pitchFamily="34" charset="0"/>
                <a:cs typeface="Arial" pitchFamily="34" charset="0"/>
              </a:rPr>
              <a:t>shall be made to determine whether the reliability of the </a:t>
            </a:r>
            <a:r>
              <a:rPr lang="en-US" sz="1600" i="1" dirty="0" smtClean="0">
                <a:latin typeface="Arial" pitchFamily="34" charset="0"/>
                <a:cs typeface="Arial" pitchFamily="34" charset="0"/>
              </a:rPr>
              <a:t>data can </a:t>
            </a:r>
            <a:r>
              <a:rPr lang="en-US" sz="1600" i="1" dirty="0">
                <a:latin typeface="Arial" pitchFamily="34" charset="0"/>
                <a:cs typeface="Arial" pitchFamily="34" charset="0"/>
              </a:rPr>
              <a:t>be improved by adjusting or supplementing it</a:t>
            </a:r>
            <a:r>
              <a:rPr lang="en-US" sz="1600" i="1" dirty="0" smtClean="0">
                <a:latin typeface="Arial" pitchFamily="34" charset="0"/>
                <a:cs typeface="Arial" pitchFamily="34" charset="0"/>
              </a:rPr>
              <a:t>.</a:t>
            </a:r>
          </a:p>
          <a:p>
            <a:endParaRPr lang="en-US" sz="1000" i="1" dirty="0">
              <a:latin typeface="Arial" pitchFamily="34" charset="0"/>
              <a:cs typeface="Arial" pitchFamily="34" charset="0"/>
            </a:endParaRPr>
          </a:p>
          <a:p>
            <a:pPr marL="0" indent="0">
              <a:buNone/>
            </a:pPr>
            <a:r>
              <a:rPr lang="en-US" sz="1600" i="1" dirty="0" smtClean="0">
                <a:latin typeface="Arial" pitchFamily="34" charset="0"/>
                <a:cs typeface="Arial" pitchFamily="34" charset="0"/>
              </a:rPr>
              <a:t>C.5.12 - The </a:t>
            </a:r>
            <a:r>
              <a:rPr lang="en-US" sz="1600" i="1" dirty="0">
                <a:latin typeface="Arial" pitchFamily="34" charset="0"/>
                <a:cs typeface="Arial" pitchFamily="34" charset="0"/>
              </a:rPr>
              <a:t>treatment of, or action taken for, incomplete or inaccurate data </a:t>
            </a:r>
            <a:r>
              <a:rPr lang="en-US" sz="1600" i="1" dirty="0" smtClean="0">
                <a:latin typeface="Arial" pitchFamily="34" charset="0"/>
                <a:cs typeface="Arial" pitchFamily="34" charset="0"/>
              </a:rPr>
              <a:t>shall be </a:t>
            </a:r>
            <a:r>
              <a:rPr lang="en-US" sz="1600" i="1" dirty="0">
                <a:latin typeface="Arial" pitchFamily="34" charset="0"/>
                <a:cs typeface="Arial" pitchFamily="34" charset="0"/>
              </a:rPr>
              <a:t>documented.</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dirty="0"/>
          </a:p>
        </p:txBody>
      </p:sp>
    </p:spTree>
    <p:extLst>
      <p:ext uri="{BB962C8B-B14F-4D97-AF65-F5344CB8AC3E}">
        <p14:creationId xmlns:p14="http://schemas.microsoft.com/office/powerpoint/2010/main" val="2222922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pPr algn="l"/>
            <a:r>
              <a:rPr lang="en-US" sz="3200" b="1" dirty="0" smtClean="0">
                <a:solidFill>
                  <a:schemeClr val="tx2"/>
                </a:solidFill>
                <a:latin typeface="Arial" pitchFamily="34" charset="0"/>
                <a:cs typeface="Arial" pitchFamily="34" charset="0"/>
              </a:rPr>
              <a:t>FCAR</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56150"/>
          </a:xfrm>
        </p:spPr>
        <p:txBody>
          <a:bodyPr>
            <a:normAutofit fontScale="40000" lnSpcReduction="20000"/>
          </a:bodyPr>
          <a:lstStyle/>
          <a:p>
            <a:pPr marL="0" indent="0">
              <a:buNone/>
            </a:pPr>
            <a:r>
              <a:rPr lang="en-US" sz="5000" dirty="0" smtClean="0">
                <a:latin typeface="Arial" pitchFamily="34" charset="0"/>
                <a:cs typeface="Arial" pitchFamily="34" charset="0"/>
              </a:rPr>
              <a:t>Refer FCAR* if prepared by Appointed Actuary</a:t>
            </a:r>
          </a:p>
          <a:p>
            <a:pPr marL="0" indent="0">
              <a:buNone/>
            </a:pPr>
            <a:endParaRPr lang="en-US" sz="4000" dirty="0">
              <a:latin typeface="Arial" pitchFamily="34" charset="0"/>
              <a:cs typeface="Arial" pitchFamily="34" charset="0"/>
            </a:endParaRPr>
          </a:p>
          <a:p>
            <a:pPr marL="0" indent="0">
              <a:buNone/>
            </a:pPr>
            <a:r>
              <a:rPr lang="en-US" sz="5000" dirty="0" smtClean="0">
                <a:latin typeface="Arial" pitchFamily="34" charset="0"/>
                <a:cs typeface="Arial" pitchFamily="34" charset="0"/>
              </a:rPr>
              <a:t>Guidance to be followed by Appointed Actuary </a:t>
            </a:r>
            <a:r>
              <a:rPr lang="en-US" sz="5000" i="1" dirty="0" smtClean="0">
                <a:latin typeface="Arial" pitchFamily="34" charset="0"/>
                <a:cs typeface="Arial" pitchFamily="34" charset="0"/>
              </a:rPr>
              <a:t>(GN33)</a:t>
            </a:r>
          </a:p>
          <a:p>
            <a:endParaRPr lang="en-US" sz="1600" i="1" dirty="0" smtClean="0">
              <a:latin typeface="Arial" pitchFamily="34" charset="0"/>
              <a:cs typeface="Arial" pitchFamily="34" charset="0"/>
            </a:endParaRPr>
          </a:p>
          <a:p>
            <a:pPr>
              <a:lnSpc>
                <a:spcPct val="160000"/>
              </a:lnSpc>
            </a:pPr>
            <a:r>
              <a:rPr lang="en-US" sz="4500" dirty="0" smtClean="0">
                <a:latin typeface="Arial" pitchFamily="34" charset="0"/>
                <a:cs typeface="Arial" pitchFamily="34" charset="0"/>
              </a:rPr>
              <a:t>To interview staff providing the data</a:t>
            </a:r>
          </a:p>
          <a:p>
            <a:pPr>
              <a:lnSpc>
                <a:spcPct val="160000"/>
              </a:lnSpc>
            </a:pPr>
            <a:r>
              <a:rPr lang="en-US" sz="4500" dirty="0" smtClean="0">
                <a:latin typeface="Arial" pitchFamily="34" charset="0"/>
                <a:cs typeface="Arial" pitchFamily="34" charset="0"/>
              </a:rPr>
              <a:t>Check reasonability and appropriateness of data</a:t>
            </a:r>
          </a:p>
          <a:p>
            <a:pPr>
              <a:lnSpc>
                <a:spcPct val="160000"/>
              </a:lnSpc>
            </a:pPr>
            <a:r>
              <a:rPr lang="en-US" sz="4500" dirty="0" smtClean="0">
                <a:latin typeface="Arial" pitchFamily="34" charset="0"/>
                <a:cs typeface="Arial" pitchFamily="34" charset="0"/>
              </a:rPr>
              <a:t>Record inconsistencies observed in data</a:t>
            </a:r>
          </a:p>
          <a:p>
            <a:pPr>
              <a:lnSpc>
                <a:spcPct val="160000"/>
              </a:lnSpc>
            </a:pPr>
            <a:r>
              <a:rPr lang="en-US" sz="4500" dirty="0" smtClean="0">
                <a:latin typeface="Arial" pitchFamily="34" charset="0"/>
                <a:cs typeface="Arial" pitchFamily="34" charset="0"/>
              </a:rPr>
              <a:t>Record additional reserves set aside due to inconsistent data </a:t>
            </a:r>
          </a:p>
          <a:p>
            <a:pPr>
              <a:lnSpc>
                <a:spcPct val="160000"/>
              </a:lnSpc>
            </a:pPr>
            <a:r>
              <a:rPr lang="en-US" sz="4500" dirty="0" smtClean="0">
                <a:latin typeface="Arial" pitchFamily="34" charset="0"/>
                <a:cs typeface="Arial" pitchFamily="34" charset="0"/>
              </a:rPr>
              <a:t>Comment on Solvency position of the company </a:t>
            </a:r>
          </a:p>
          <a:p>
            <a:pPr>
              <a:lnSpc>
                <a:spcPct val="160000"/>
              </a:lnSpc>
            </a:pPr>
            <a:r>
              <a:rPr lang="en-US" sz="4500" dirty="0" smtClean="0">
                <a:latin typeface="Arial" pitchFamily="34" charset="0"/>
                <a:cs typeface="Arial" pitchFamily="34" charset="0"/>
              </a:rPr>
              <a:t>Any omissions in FCAR to be explained </a:t>
            </a:r>
          </a:p>
          <a:p>
            <a:pPr>
              <a:lnSpc>
                <a:spcPct val="160000"/>
              </a:lnSpc>
            </a:pPr>
            <a:r>
              <a:rPr lang="en-US" sz="4500" dirty="0" smtClean="0">
                <a:latin typeface="Arial" pitchFamily="34" charset="0"/>
                <a:cs typeface="Arial" pitchFamily="34" charset="0"/>
              </a:rPr>
              <a:t>Any deviations from the Guidance Notes to be explained</a:t>
            </a: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pPr marL="0" indent="0">
              <a:buNone/>
            </a:pPr>
            <a:r>
              <a:rPr lang="en-US" sz="3000" i="1" dirty="0" smtClean="0">
                <a:latin typeface="Arial" pitchFamily="34" charset="0"/>
                <a:cs typeface="Arial" pitchFamily="34" charset="0"/>
              </a:rPr>
              <a:t>* FCAR – Financial Condition Assessment Report</a:t>
            </a:r>
            <a:endParaRPr lang="en-US" sz="3000" i="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spTree>
    <p:extLst>
      <p:ext uri="{BB962C8B-B14F-4D97-AF65-F5344CB8AC3E}">
        <p14:creationId xmlns:p14="http://schemas.microsoft.com/office/powerpoint/2010/main" val="1657946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Is denial of Certificate an option?</a:t>
            </a:r>
            <a:endParaRPr lang="en-US" sz="3200" dirty="0"/>
          </a:p>
        </p:txBody>
      </p:sp>
      <p:sp>
        <p:nvSpPr>
          <p:cNvPr id="3" name="Content Placeholder 2"/>
          <p:cNvSpPr>
            <a:spLocks noGrp="1"/>
          </p:cNvSpPr>
          <p:nvPr>
            <p:ph idx="1"/>
          </p:nvPr>
        </p:nvSpPr>
        <p:spPr/>
        <p:txBody>
          <a:bodyPr>
            <a:normAutofit/>
          </a:bodyPr>
          <a:lstStyle/>
          <a:p>
            <a:pPr marL="346075" lvl="1">
              <a:lnSpc>
                <a:spcPct val="150000"/>
              </a:lnSpc>
              <a:buFont typeface="Arial" pitchFamily="34" charset="0"/>
              <a:buChar char="•"/>
            </a:pPr>
            <a:r>
              <a:rPr lang="en-US" sz="2000" dirty="0" smtClean="0">
                <a:latin typeface="Arial" pitchFamily="34" charset="0"/>
                <a:cs typeface="Arial" pitchFamily="34" charset="0"/>
              </a:rPr>
              <a:t>Loss of assignment and hence fees</a:t>
            </a:r>
          </a:p>
          <a:p>
            <a:pPr marL="346075" lvl="1">
              <a:lnSpc>
                <a:spcPct val="150000"/>
              </a:lnSpc>
              <a:buFont typeface="Arial" pitchFamily="34" charset="0"/>
              <a:buChar char="•"/>
            </a:pPr>
            <a:r>
              <a:rPr lang="en-US" sz="2000" dirty="0" smtClean="0">
                <a:latin typeface="Arial" pitchFamily="34" charset="0"/>
                <a:cs typeface="Arial" pitchFamily="34" charset="0"/>
              </a:rPr>
              <a:t>Client relations</a:t>
            </a:r>
          </a:p>
          <a:p>
            <a:pPr marL="346075" lvl="1">
              <a:lnSpc>
                <a:spcPct val="150000"/>
              </a:lnSpc>
              <a:buFont typeface="Arial" pitchFamily="34" charset="0"/>
              <a:buChar char="•"/>
            </a:pPr>
            <a:r>
              <a:rPr lang="en-US" sz="2000" dirty="0" smtClean="0">
                <a:latin typeface="Arial" pitchFamily="34" charset="0"/>
                <a:cs typeface="Arial" pitchFamily="34" charset="0"/>
              </a:rPr>
              <a:t>Reputation (Delayed response)</a:t>
            </a:r>
          </a:p>
          <a:p>
            <a:pPr marL="346075" lvl="1">
              <a:lnSpc>
                <a:spcPct val="150000"/>
              </a:lnSpc>
              <a:buFont typeface="Arial" pitchFamily="34" charset="0"/>
              <a:buChar char="•"/>
            </a:pPr>
            <a:r>
              <a:rPr lang="en-US" sz="2000" dirty="0" smtClean="0">
                <a:latin typeface="Arial" pitchFamily="34" charset="0"/>
                <a:cs typeface="Arial" pitchFamily="34" charset="0"/>
              </a:rPr>
              <a:t>Unprofessional (Denial at the last moment)</a:t>
            </a:r>
          </a:p>
          <a:p>
            <a:pPr marL="346075" lvl="1">
              <a:lnSpc>
                <a:spcPct val="150000"/>
              </a:lnSpc>
              <a:buFont typeface="Arial" pitchFamily="34" charset="0"/>
              <a:buChar char="•"/>
            </a:pPr>
            <a:r>
              <a:rPr lang="en-US" sz="2000" dirty="0">
                <a:latin typeface="Arial" pitchFamily="34" charset="0"/>
                <a:cs typeface="Arial" pitchFamily="34" charset="0"/>
              </a:rPr>
              <a:t>Pressure from </a:t>
            </a:r>
            <a:r>
              <a:rPr lang="en-US" sz="2000" dirty="0" smtClean="0">
                <a:latin typeface="Arial" pitchFamily="34" charset="0"/>
                <a:cs typeface="Arial" pitchFamily="34" charset="0"/>
              </a:rPr>
              <a:t>Employer</a:t>
            </a:r>
          </a:p>
          <a:p>
            <a:pPr marL="60325" lvl="1" indent="0">
              <a:lnSpc>
                <a:spcPct val="150000"/>
              </a:lnSpc>
              <a:buNone/>
            </a:pPr>
            <a:endParaRPr lang="en-US" sz="2000" dirty="0" smtClean="0">
              <a:latin typeface="Arial" pitchFamily="34" charset="0"/>
              <a:cs typeface="Arial" pitchFamily="34" charset="0"/>
            </a:endParaRPr>
          </a:p>
          <a:p>
            <a:pPr marL="60325" lvl="1" indent="0">
              <a:lnSpc>
                <a:spcPct val="150000"/>
              </a:lnSpc>
              <a:buNone/>
            </a:pPr>
            <a:r>
              <a:rPr lang="en-US" sz="2000" dirty="0" smtClean="0">
                <a:latin typeface="Arial" pitchFamily="34" charset="0"/>
                <a:cs typeface="Arial" pitchFamily="34" charset="0"/>
              </a:rPr>
              <a:t>May be taken only as an extreme step </a:t>
            </a:r>
            <a:r>
              <a:rPr lang="en-US" sz="1600" i="1" dirty="0" smtClean="0">
                <a:latin typeface="Arial" pitchFamily="34" charset="0"/>
                <a:cs typeface="Arial" pitchFamily="34" charset="0"/>
              </a:rPr>
              <a:t>(GN18 4.2).</a:t>
            </a:r>
            <a:endParaRPr lang="en-US" sz="1600" i="1" dirty="0">
              <a:latin typeface="Arial" pitchFamily="34" charset="0"/>
              <a:cs typeface="Arial" pitchFamily="34" charset="0"/>
            </a:endParaRPr>
          </a:p>
          <a:p>
            <a:pPr marL="346075" lvl="1">
              <a:buFont typeface="Arial" pitchFamily="34" charset="0"/>
              <a:buChar char="•"/>
            </a:pPr>
            <a:endParaRPr lang="en-US" sz="2000" dirty="0" smtClean="0">
              <a:latin typeface="Arial" pitchFamily="34" charset="0"/>
              <a:cs typeface="Arial" pitchFamily="34" charset="0"/>
            </a:endParaRPr>
          </a:p>
          <a:p>
            <a:pPr lvl="1">
              <a:buFont typeface="Arial" pitchFamily="34" charset="0"/>
              <a:buChar char="•"/>
            </a:pPr>
            <a:endParaRPr lang="en-US" sz="1800" dirty="0">
              <a:latin typeface="Arial" pitchFamily="34" charset="0"/>
              <a:cs typeface="Arial" pitchFamily="34" charset="0"/>
            </a:endParaRPr>
          </a:p>
          <a:p>
            <a:pPr lvl="1">
              <a:buFont typeface="Arial" pitchFamily="34" charset="0"/>
              <a:buChar char="•"/>
            </a:pPr>
            <a:endParaRPr lang="en-US" sz="1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spTree>
    <p:extLst>
      <p:ext uri="{BB962C8B-B14F-4D97-AF65-F5344CB8AC3E}">
        <p14:creationId xmlns:p14="http://schemas.microsoft.com/office/powerpoint/2010/main" val="85784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Conclusion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7386235"/>
              </p:ext>
            </p:extLst>
          </p:nvPr>
        </p:nvGraphicFramePr>
        <p:xfrm>
          <a:off x="2971800" y="1447800"/>
          <a:ext cx="5943599" cy="1291460"/>
        </p:xfrm>
        <a:graphic>
          <a:graphicData uri="http://schemas.openxmlformats.org/drawingml/2006/table">
            <a:tbl>
              <a:tblPr firstRow="1" bandRow="1">
                <a:tableStyleId>{5C22544A-7EE6-4342-B048-85BDC9FD1C3A}</a:tableStyleId>
              </a:tblPr>
              <a:tblGrid>
                <a:gridCol w="1676399"/>
                <a:gridCol w="1600200"/>
                <a:gridCol w="1524000"/>
                <a:gridCol w="1143000"/>
              </a:tblGrid>
              <a:tr h="526115">
                <a:tc>
                  <a:txBody>
                    <a:bodyPr/>
                    <a:lstStyle/>
                    <a:p>
                      <a:r>
                        <a:rPr lang="en-US" dirty="0" smtClean="0"/>
                        <a:t>Responsibilities defined</a:t>
                      </a:r>
                      <a:endParaRPr lang="en-US" dirty="0"/>
                    </a:p>
                  </a:txBody>
                  <a:tcPr/>
                </a:tc>
                <a:tc>
                  <a:txBody>
                    <a:bodyPr/>
                    <a:lstStyle/>
                    <a:p>
                      <a:r>
                        <a:rPr lang="en-US" dirty="0" smtClean="0"/>
                        <a:t>Investigations</a:t>
                      </a:r>
                      <a:endParaRPr lang="en-US" dirty="0"/>
                    </a:p>
                  </a:txBody>
                  <a:tcPr/>
                </a:tc>
                <a:tc>
                  <a:txBody>
                    <a:bodyPr/>
                    <a:lstStyle/>
                    <a:p>
                      <a:r>
                        <a:rPr lang="en-US" dirty="0" smtClean="0"/>
                        <a:t>Reasonability checks</a:t>
                      </a:r>
                      <a:endParaRPr lang="en-US" dirty="0"/>
                    </a:p>
                  </a:txBody>
                  <a:tcPr/>
                </a:tc>
                <a:tc>
                  <a:txBody>
                    <a:bodyPr/>
                    <a:lstStyle/>
                    <a:p>
                      <a:r>
                        <a:rPr lang="en-US" dirty="0" smtClean="0"/>
                        <a:t>FCAR</a:t>
                      </a:r>
                      <a:endParaRPr lang="en-US" dirty="0"/>
                    </a:p>
                  </a:txBody>
                  <a:tcPr/>
                </a:tc>
              </a:tr>
              <a:tr h="651380">
                <a:tc>
                  <a:txBody>
                    <a:bodyPr/>
                    <a:lstStyle/>
                    <a:p>
                      <a:pPr algn="ctr"/>
                      <a:r>
                        <a:rPr lang="en-US" sz="2800" dirty="0" smtClean="0">
                          <a:latin typeface="Wingdings 2" pitchFamily="18" charset="2"/>
                          <a:cs typeface="Gisha" pitchFamily="34" charset="-79"/>
                          <a:sym typeface="Wingdings"/>
                        </a:rPr>
                        <a:t></a:t>
                      </a:r>
                      <a:endParaRPr lang="en-US" sz="2800" dirty="0">
                        <a:latin typeface="Wingdings 2" pitchFamily="18" charset="2"/>
                        <a:cs typeface="Gisha" pitchFamily="34" charset="-79"/>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2" pitchFamily="18" charset="2"/>
                          <a:cs typeface="Gisha" pitchFamily="34" charset="-79"/>
                          <a:sym typeface="Wingdings"/>
                        </a:rPr>
                        <a:t></a:t>
                      </a:r>
                      <a:endParaRPr lang="en-US" sz="2800" dirty="0" smtClean="0">
                        <a:latin typeface="Wingdings 2" pitchFamily="18" charset="2"/>
                        <a:cs typeface="Gisha" pitchFamily="34" charset="-79"/>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2" pitchFamily="18" charset="2"/>
                          <a:cs typeface="Gisha" pitchFamily="34" charset="-79"/>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2" pitchFamily="18" charset="2"/>
                          <a:cs typeface="Gisha" pitchFamily="34" charset="-79"/>
                          <a:sym typeface="Wingdings"/>
                        </a:rPr>
                        <a:t></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28461712"/>
              </p:ext>
            </p:extLst>
          </p:nvPr>
        </p:nvGraphicFramePr>
        <p:xfrm>
          <a:off x="304800" y="2514599"/>
          <a:ext cx="2362200" cy="3678853"/>
        </p:xfrm>
        <a:graphic>
          <a:graphicData uri="http://schemas.openxmlformats.org/drawingml/2006/table">
            <a:tbl>
              <a:tblPr firstRow="1" bandRow="1">
                <a:tableStyleId>{5C22544A-7EE6-4342-B048-85BDC9FD1C3A}</a:tableStyleId>
              </a:tblPr>
              <a:tblGrid>
                <a:gridCol w="2362200"/>
              </a:tblGrid>
              <a:tr h="633328">
                <a:tc>
                  <a:txBody>
                    <a:bodyPr/>
                    <a:lstStyle/>
                    <a:p>
                      <a:r>
                        <a:rPr lang="en-US" b="0" dirty="0" smtClean="0">
                          <a:solidFill>
                            <a:schemeClr val="tx1"/>
                          </a:solidFill>
                          <a:latin typeface="+mn-lt"/>
                          <a:cs typeface="Arial" pitchFamily="34" charset="0"/>
                        </a:rPr>
                        <a:t>Certificate</a:t>
                      </a:r>
                      <a:endParaRPr lang="en-US" b="0" dirty="0">
                        <a:solidFill>
                          <a:schemeClr val="tx1"/>
                        </a:solidFill>
                        <a:latin typeface="+mn-lt"/>
                        <a:cs typeface="Arial" pitchFamily="34" charset="0"/>
                      </a:endParaRPr>
                    </a:p>
                  </a:txBody>
                  <a:tcPr>
                    <a:solidFill>
                      <a:srgbClr val="D0D8E8"/>
                    </a:solidFill>
                  </a:tcPr>
                </a:tc>
              </a:tr>
              <a:tr h="1180727">
                <a:tc>
                  <a:txBody>
                    <a:bodyPr/>
                    <a:lstStyle/>
                    <a:p>
                      <a:r>
                        <a:rPr lang="en-US" dirty="0" smtClean="0">
                          <a:latin typeface="+mn-lt"/>
                          <a:cs typeface="Arial" pitchFamily="34" charset="0"/>
                        </a:rPr>
                        <a:t>Certificate post</a:t>
                      </a:r>
                      <a:r>
                        <a:rPr lang="en-US" baseline="0" dirty="0" smtClean="0">
                          <a:latin typeface="+mn-lt"/>
                          <a:cs typeface="Arial" pitchFamily="34" charset="0"/>
                        </a:rPr>
                        <a:t> data </a:t>
                      </a:r>
                      <a:r>
                        <a:rPr lang="en-US" dirty="0" smtClean="0">
                          <a:latin typeface="+mn-lt"/>
                          <a:cs typeface="Arial" pitchFamily="34" charset="0"/>
                        </a:rPr>
                        <a:t> adjustments </a:t>
                      </a:r>
                      <a:endParaRPr lang="en-US" dirty="0"/>
                    </a:p>
                  </a:txBody>
                  <a:tcPr>
                    <a:solidFill>
                      <a:srgbClr val="D0D8E8"/>
                    </a:solidFill>
                  </a:tcPr>
                </a:tc>
              </a:tr>
              <a:tr h="1180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Certificate with qualifications</a:t>
                      </a:r>
                    </a:p>
                    <a:p>
                      <a:endParaRPr lang="en-US" dirty="0">
                        <a:latin typeface="+mn-lt"/>
                        <a:cs typeface="Arial" pitchFamily="34" charset="0"/>
                      </a:endParaRPr>
                    </a:p>
                  </a:txBody>
                  <a:tcPr>
                    <a:solidFill>
                      <a:srgbClr val="D0D8E8"/>
                    </a:solidFill>
                  </a:tcPr>
                </a:tc>
              </a:tr>
              <a:tr h="684071">
                <a:tc>
                  <a:txBody>
                    <a:bodyPr/>
                    <a:lstStyle/>
                    <a:p>
                      <a:r>
                        <a:rPr lang="en-US" dirty="0" smtClean="0">
                          <a:latin typeface="+mn-lt"/>
                          <a:cs typeface="Arial" pitchFamily="34" charset="0"/>
                        </a:rPr>
                        <a:t>Denial</a:t>
                      </a:r>
                      <a:endParaRPr lang="en-US" dirty="0">
                        <a:latin typeface="+mn-lt"/>
                        <a:cs typeface="Arial" pitchFamily="34" charset="0"/>
                      </a:endParaRPr>
                    </a:p>
                  </a:txBody>
                  <a:tcPr>
                    <a:solidFill>
                      <a:srgbClr val="D0D8E8"/>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52879332"/>
              </p:ext>
            </p:extLst>
          </p:nvPr>
        </p:nvGraphicFramePr>
        <p:xfrm>
          <a:off x="3048000" y="5943600"/>
          <a:ext cx="5867400" cy="518160"/>
        </p:xfrm>
        <a:graphic>
          <a:graphicData uri="http://schemas.openxmlformats.org/drawingml/2006/table">
            <a:tbl>
              <a:tblPr firstRow="1" bandRow="1">
                <a:tableStyleId>{5C22544A-7EE6-4342-B048-85BDC9FD1C3A}</a:tableStyleId>
              </a:tblPr>
              <a:tblGrid>
                <a:gridCol w="1600200"/>
                <a:gridCol w="1600200"/>
                <a:gridCol w="1524000"/>
                <a:gridCol w="1143000"/>
              </a:tblGrid>
              <a:tr h="370840">
                <a:tc>
                  <a:txBody>
                    <a:bodyPr/>
                    <a:lstStyle/>
                    <a:p>
                      <a:pPr algn="ctr"/>
                      <a:r>
                        <a:rPr lang="en-US" sz="2800" baseline="0" dirty="0" smtClean="0">
                          <a:solidFill>
                            <a:schemeClr val="tx1"/>
                          </a:solidFill>
                          <a:sym typeface="Wingdings"/>
                        </a:rPr>
                        <a:t></a:t>
                      </a:r>
                      <a:endParaRPr lang="en-US" sz="2800" baseline="0" dirty="0">
                        <a:solidFill>
                          <a:schemeClr val="tx1"/>
                        </a:solidFill>
                      </a:endParaRPr>
                    </a:p>
                  </a:txBody>
                  <a:tcPr>
                    <a:solidFill>
                      <a:srgbClr val="D0D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solidFill>
                            <a:schemeClr val="tx1"/>
                          </a:solidFill>
                          <a:sym typeface="Wingdings"/>
                        </a:rPr>
                        <a:t></a:t>
                      </a:r>
                      <a:endParaRPr lang="en-US" sz="2800" baseline="0" dirty="0" smtClean="0">
                        <a:solidFill>
                          <a:schemeClr val="tx1"/>
                        </a:solidFill>
                      </a:endParaRPr>
                    </a:p>
                  </a:txBody>
                  <a:tcPr>
                    <a:solidFill>
                      <a:srgbClr val="D0D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solidFill>
                            <a:schemeClr val="tx1"/>
                          </a:solidFill>
                          <a:sym typeface="Wingdings"/>
                        </a:rPr>
                        <a:t></a:t>
                      </a:r>
                      <a:endParaRPr lang="en-US" sz="2800" baseline="0" dirty="0" smtClean="0">
                        <a:solidFill>
                          <a:schemeClr val="tx1"/>
                        </a:solidFill>
                      </a:endParaRPr>
                    </a:p>
                  </a:txBody>
                  <a:tcPr>
                    <a:solidFill>
                      <a:srgbClr val="D0D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solidFill>
                            <a:schemeClr val="tx1"/>
                          </a:solidFill>
                          <a:sym typeface="Wingdings"/>
                        </a:rPr>
                        <a:t></a:t>
                      </a:r>
                      <a:endParaRPr lang="en-US" sz="2800" baseline="0" dirty="0" smtClean="0">
                        <a:solidFill>
                          <a:schemeClr val="tx1"/>
                        </a:solidFill>
                      </a:endParaRPr>
                    </a:p>
                  </a:txBody>
                  <a:tcPr>
                    <a:solidFill>
                      <a:srgbClr val="D0D8E8"/>
                    </a:solidFill>
                  </a:tcPr>
                </a:tc>
              </a:tr>
            </a:tbl>
          </a:graphicData>
        </a:graphic>
      </p:graphicFrame>
      <p:sp>
        <p:nvSpPr>
          <p:cNvPr id="9" name="Down Arrow 8"/>
          <p:cNvSpPr/>
          <p:nvPr/>
        </p:nvSpPr>
        <p:spPr>
          <a:xfrm>
            <a:off x="5715000" y="3124200"/>
            <a:ext cx="838200" cy="25908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 y="2044704"/>
            <a:ext cx="1976888" cy="400110"/>
          </a:xfrm>
          <a:prstGeom prst="rect">
            <a:avLst/>
          </a:prstGeom>
          <a:noFill/>
        </p:spPr>
        <p:txBody>
          <a:bodyPr wrap="none" rtlCol="0">
            <a:spAutoFit/>
          </a:bodyPr>
          <a:lstStyle/>
          <a:p>
            <a:r>
              <a:rPr lang="en-US" sz="2000" b="1" dirty="0" smtClean="0"/>
              <a:t>Course </a:t>
            </a:r>
            <a:r>
              <a:rPr lang="en-US" sz="2000" b="1" dirty="0"/>
              <a:t>O</a:t>
            </a:r>
            <a:r>
              <a:rPr lang="en-US" sz="2000" b="1" dirty="0" smtClean="0"/>
              <a:t>f Action</a:t>
            </a:r>
            <a:endParaRPr lang="en-US" sz="2000" b="1" dirty="0"/>
          </a:p>
        </p:txBody>
      </p:sp>
    </p:spTree>
    <p:extLst>
      <p:ext uri="{BB962C8B-B14F-4D97-AF65-F5344CB8AC3E}">
        <p14:creationId xmlns:p14="http://schemas.microsoft.com/office/powerpoint/2010/main" val="2497566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3200" b="1" dirty="0" smtClean="0">
                <a:solidFill>
                  <a:schemeClr val="tx2"/>
                </a:solidFill>
                <a:latin typeface="Arial" pitchFamily="34" charset="0"/>
                <a:cs typeface="Arial" pitchFamily="34" charset="0"/>
              </a:rPr>
              <a:t>Questions</a:t>
            </a:r>
            <a:endParaRPr lang="en-US" sz="3200" b="1" dirty="0">
              <a:solidFill>
                <a:schemeClr val="tx2"/>
              </a:solidFill>
              <a:latin typeface="Arial" pitchFamily="34" charset="0"/>
              <a:cs typeface="Arial"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04655"/>
            <a:ext cx="9173881" cy="4253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2775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2107"/>
            <a:ext cx="8229600" cy="1143000"/>
          </a:xfrm>
        </p:spPr>
        <p:txBody>
          <a:bodyPr>
            <a:normAutofit/>
          </a:bodyPr>
          <a:lstStyle/>
          <a:p>
            <a:pPr algn="l"/>
            <a:r>
              <a:rPr lang="en-US" sz="2800" b="1" dirty="0" smtClean="0">
                <a:solidFill>
                  <a:schemeClr val="tx2"/>
                </a:solidFill>
                <a:latin typeface="Arial" pitchFamily="34" charset="0"/>
                <a:cs typeface="Arial" pitchFamily="34" charset="0"/>
              </a:rPr>
              <a:t>Other Contentious and Public Interest Issues</a:t>
            </a:r>
            <a:endParaRPr lang="en-US" sz="2800" dirty="0"/>
          </a:p>
        </p:txBody>
      </p:sp>
      <p:sp>
        <p:nvSpPr>
          <p:cNvPr id="3" name="Content Placeholder 2"/>
          <p:cNvSpPr>
            <a:spLocks noGrp="1"/>
          </p:cNvSpPr>
          <p:nvPr>
            <p:ph idx="1"/>
          </p:nvPr>
        </p:nvSpPr>
        <p:spPr/>
        <p:txBody>
          <a:bodyPr>
            <a:normAutofit lnSpcReduction="10000"/>
          </a:bodyPr>
          <a:lstStyle/>
          <a:p>
            <a:pPr marL="60325" lvl="1" indent="0" algn="just">
              <a:buNone/>
            </a:pPr>
            <a:r>
              <a:rPr lang="en-US" sz="2000" b="1" u="sng" dirty="0" smtClean="0">
                <a:latin typeface="Arial" pitchFamily="34" charset="0"/>
                <a:cs typeface="Arial" pitchFamily="34" charset="0"/>
              </a:rPr>
              <a:t>Issue – 1 </a:t>
            </a:r>
            <a:endParaRPr lang="en-US" sz="2000" dirty="0">
              <a:latin typeface="Arial" pitchFamily="34" charset="0"/>
              <a:cs typeface="Arial" pitchFamily="34" charset="0"/>
            </a:endParaRPr>
          </a:p>
          <a:p>
            <a:pPr marL="60325" lvl="1" indent="0" algn="just">
              <a:buNone/>
            </a:pPr>
            <a:r>
              <a:rPr lang="en-US" sz="1000" dirty="0" smtClean="0">
                <a:latin typeface="Arial" pitchFamily="34" charset="0"/>
                <a:cs typeface="Arial" pitchFamily="34" charset="0"/>
              </a:rPr>
              <a:t> </a:t>
            </a:r>
          </a:p>
          <a:p>
            <a:pPr marL="60325" lvl="1" indent="0" algn="just">
              <a:buNone/>
            </a:pPr>
            <a:r>
              <a:rPr lang="en-US" sz="2000" dirty="0" smtClean="0">
                <a:latin typeface="Arial" pitchFamily="34" charset="0"/>
                <a:cs typeface="Arial" pitchFamily="34" charset="0"/>
              </a:rPr>
              <a:t>Different reports given by Actuary on the same issue depending on which side he/she is acting.</a:t>
            </a:r>
          </a:p>
          <a:p>
            <a:pPr marL="60325" lvl="1" indent="0" algn="just">
              <a:buNone/>
            </a:pPr>
            <a:endParaRPr lang="en-US" sz="1000" dirty="0">
              <a:latin typeface="Arial" pitchFamily="34" charset="0"/>
              <a:cs typeface="Arial" pitchFamily="34" charset="0"/>
            </a:endParaRPr>
          </a:p>
          <a:p>
            <a:pPr marL="60325" lvl="1" indent="0" algn="just">
              <a:buNone/>
            </a:pPr>
            <a:r>
              <a:rPr lang="en-US" sz="2000" dirty="0" smtClean="0">
                <a:latin typeface="Arial" pitchFamily="34" charset="0"/>
                <a:cs typeface="Arial" pitchFamily="34" charset="0"/>
              </a:rPr>
              <a:t>Is this Professional?</a:t>
            </a:r>
          </a:p>
          <a:p>
            <a:pPr marL="60325" lvl="1" indent="0" algn="just">
              <a:buNone/>
            </a:pPr>
            <a:endParaRPr lang="en-US" sz="2000" dirty="0" smtClean="0">
              <a:latin typeface="Arial" pitchFamily="34" charset="0"/>
              <a:cs typeface="Arial" pitchFamily="34" charset="0"/>
            </a:endParaRPr>
          </a:p>
          <a:p>
            <a:pPr marL="285750" lvl="2" indent="-285750" algn="just"/>
            <a:r>
              <a:rPr lang="en-US" sz="2000" dirty="0" smtClean="0">
                <a:latin typeface="Arial" pitchFamily="34" charset="0"/>
                <a:cs typeface="Arial" pitchFamily="34" charset="0"/>
              </a:rPr>
              <a:t>Potential Seller - Realistic </a:t>
            </a:r>
            <a:r>
              <a:rPr lang="en-US" sz="2000" dirty="0">
                <a:latin typeface="Arial" pitchFamily="34" charset="0"/>
                <a:cs typeface="Arial" pitchFamily="34" charset="0"/>
              </a:rPr>
              <a:t>assumptions </a:t>
            </a:r>
            <a:endParaRPr lang="en-US" sz="2000" dirty="0" smtClean="0">
              <a:latin typeface="Arial" pitchFamily="34" charset="0"/>
              <a:cs typeface="Arial" pitchFamily="34" charset="0"/>
            </a:endParaRPr>
          </a:p>
          <a:p>
            <a:pPr marL="285750" lvl="2" indent="-285750" algn="just"/>
            <a:r>
              <a:rPr lang="en-US" sz="2000" dirty="0" smtClean="0">
                <a:latin typeface="Arial" pitchFamily="34" charset="0"/>
                <a:cs typeface="Arial" pitchFamily="34" charset="0"/>
              </a:rPr>
              <a:t>Potential Buyer – Prudent assumptions </a:t>
            </a:r>
            <a:endParaRPr lang="en-US" sz="2000" dirty="0">
              <a:latin typeface="Arial" pitchFamily="34" charset="0"/>
              <a:cs typeface="Arial" pitchFamily="34" charset="0"/>
            </a:endParaRPr>
          </a:p>
          <a:p>
            <a:pPr marL="0" indent="0" algn="just">
              <a:buNone/>
            </a:pPr>
            <a:endParaRPr lang="en-US" sz="2000" i="1" dirty="0" smtClean="0">
              <a:latin typeface="Arial" pitchFamily="34" charset="0"/>
              <a:cs typeface="Arial" pitchFamily="34" charset="0"/>
            </a:endParaRPr>
          </a:p>
          <a:p>
            <a:pPr marL="0" indent="0" algn="just">
              <a:buNone/>
            </a:pPr>
            <a:endParaRPr lang="en-US" sz="2000" i="1" dirty="0" smtClean="0">
              <a:latin typeface="Arial" pitchFamily="34" charset="0"/>
              <a:cs typeface="Arial" pitchFamily="34" charset="0"/>
            </a:endParaRPr>
          </a:p>
          <a:p>
            <a:pPr marL="0" indent="0" algn="just">
              <a:buNone/>
            </a:pPr>
            <a:r>
              <a:rPr lang="en-US" sz="1600" i="1" dirty="0" smtClean="0">
                <a:latin typeface="Arial" pitchFamily="34" charset="0"/>
                <a:cs typeface="Arial" pitchFamily="34" charset="0"/>
              </a:rPr>
              <a:t>PCS 3.6:  </a:t>
            </a:r>
            <a:r>
              <a:rPr lang="en-US" sz="1600" i="1" dirty="0">
                <a:latin typeface="Arial" panose="020B0604020202020204" pitchFamily="34" charset="0"/>
                <a:cs typeface="Arial" panose="020B0604020202020204" pitchFamily="34" charset="0"/>
              </a:rPr>
              <a:t>An actuary giving advice which is formulated in the interests of a particular </a:t>
            </a:r>
            <a:r>
              <a:rPr lang="en-US" sz="1600" i="1" dirty="0" smtClean="0">
                <a:latin typeface="Arial" panose="020B0604020202020204" pitchFamily="34" charset="0"/>
                <a:cs typeface="Arial" panose="020B0604020202020204" pitchFamily="34" charset="0"/>
              </a:rPr>
              <a:t>client must </a:t>
            </a:r>
            <a:r>
              <a:rPr lang="en-US" sz="1600" i="1" dirty="0">
                <a:latin typeface="Arial" panose="020B0604020202020204" pitchFamily="34" charset="0"/>
                <a:cs typeface="Arial" panose="020B0604020202020204" pitchFamily="34" charset="0"/>
              </a:rPr>
              <a:t>ensure that the client is aware that the advice is not of broader </a:t>
            </a:r>
            <a:r>
              <a:rPr lang="en-US" sz="1600" i="1" dirty="0" smtClean="0">
                <a:latin typeface="Arial" panose="020B0604020202020204" pitchFamily="34" charset="0"/>
                <a:cs typeface="Arial" panose="020B0604020202020204" pitchFamily="34" charset="0"/>
              </a:rPr>
              <a:t>applicability than </a:t>
            </a:r>
            <a:r>
              <a:rPr lang="en-US" sz="1600" i="1" dirty="0">
                <a:latin typeface="Arial" panose="020B0604020202020204" pitchFamily="34" charset="0"/>
                <a:cs typeface="Arial" panose="020B0604020202020204" pitchFamily="34" charset="0"/>
              </a:rPr>
              <a:t>intended by the actuary, nor is it </a:t>
            </a:r>
            <a:r>
              <a:rPr lang="en-US" sz="1600" i="1" dirty="0" smtClean="0">
                <a:latin typeface="Arial" panose="020B0604020202020204" pitchFamily="34" charset="0"/>
                <a:cs typeface="Arial" panose="020B0604020202020204" pitchFamily="34" charset="0"/>
              </a:rPr>
              <a:t>necessarily </a:t>
            </a:r>
            <a:r>
              <a:rPr lang="en-US" sz="1600" i="1" dirty="0">
                <a:latin typeface="Arial" panose="020B0604020202020204" pitchFamily="34" charset="0"/>
                <a:cs typeface="Arial" panose="020B0604020202020204" pitchFamily="34" charset="0"/>
              </a:rPr>
              <a:t>the advice that would be given </a:t>
            </a:r>
            <a:r>
              <a:rPr lang="en-US" sz="1600" i="1" dirty="0" smtClean="0">
                <a:latin typeface="Arial" panose="020B0604020202020204" pitchFamily="34" charset="0"/>
                <a:cs typeface="Arial" panose="020B0604020202020204" pitchFamily="34" charset="0"/>
              </a:rPr>
              <a:t>to another </a:t>
            </a:r>
            <a:r>
              <a:rPr lang="en-US" sz="1600" i="1" dirty="0">
                <a:latin typeface="Arial" panose="020B0604020202020204" pitchFamily="34" charset="0"/>
                <a:cs typeface="Arial" panose="020B0604020202020204" pitchFamily="34" charset="0"/>
              </a:rPr>
              <a:t>client or to third parties whose objectives and requirements </a:t>
            </a:r>
            <a:r>
              <a:rPr lang="en-US" sz="1600" i="1" dirty="0" smtClean="0">
                <a:latin typeface="Arial" panose="020B0604020202020204" pitchFamily="34" charset="0"/>
                <a:cs typeface="Arial" panose="020B0604020202020204" pitchFamily="34" charset="0"/>
              </a:rPr>
              <a:t>may be different</a:t>
            </a:r>
            <a:r>
              <a:rPr lang="en-US" sz="1600" i="1" dirty="0">
                <a:latin typeface="Arial" panose="020B0604020202020204" pitchFamily="34" charset="0"/>
                <a:cs typeface="Arial" panose="020B0604020202020204" pitchFamily="34" charset="0"/>
              </a:rPr>
              <a:t>.</a:t>
            </a:r>
            <a:endParaRPr lang="en-US" sz="1600" i="1" dirty="0" smtClean="0">
              <a:latin typeface="Arial" pitchFamily="34" charset="0"/>
              <a:cs typeface="Arial" pitchFamily="34" charset="0"/>
            </a:endParaRPr>
          </a:p>
          <a:p>
            <a:pPr marL="457200" lvl="1" indent="0">
              <a:buNone/>
            </a:pPr>
            <a:endParaRPr lang="en-US" sz="11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17</a:t>
            </a:fld>
            <a:endParaRPr lang="en-US">
              <a:solidFill>
                <a:srgbClr val="1F497D">
                  <a:lumMod val="75000"/>
                </a:srgbClr>
              </a:solidFill>
            </a:endParaRPr>
          </a:p>
        </p:txBody>
      </p:sp>
    </p:spTree>
    <p:extLst>
      <p:ext uri="{BB962C8B-B14F-4D97-AF65-F5344CB8AC3E}">
        <p14:creationId xmlns:p14="http://schemas.microsoft.com/office/powerpoint/2010/main" val="1574269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rmAutofit/>
          </a:bodyPr>
          <a:lstStyle/>
          <a:p>
            <a:pPr algn="l"/>
            <a:r>
              <a:rPr lang="en-US" sz="2800" b="1" dirty="0" smtClean="0">
                <a:solidFill>
                  <a:schemeClr val="tx2"/>
                </a:solidFill>
                <a:latin typeface="Arial" pitchFamily="34" charset="0"/>
                <a:cs typeface="Arial" pitchFamily="34" charset="0"/>
              </a:rPr>
              <a:t>Other Contentious and Public Interest Issues</a:t>
            </a:r>
            <a:endParaRPr lang="en-US" sz="2800" dirty="0"/>
          </a:p>
        </p:txBody>
      </p:sp>
      <p:sp>
        <p:nvSpPr>
          <p:cNvPr id="3" name="Content Placeholder 2"/>
          <p:cNvSpPr>
            <a:spLocks noGrp="1"/>
          </p:cNvSpPr>
          <p:nvPr>
            <p:ph idx="1"/>
          </p:nvPr>
        </p:nvSpPr>
        <p:spPr>
          <a:xfrm>
            <a:off x="457200" y="1524000"/>
            <a:ext cx="8229600" cy="4876800"/>
          </a:xfrm>
        </p:spPr>
        <p:txBody>
          <a:bodyPr>
            <a:normAutofit/>
          </a:bodyPr>
          <a:lstStyle/>
          <a:p>
            <a:pPr marL="60325" lvl="1" indent="0">
              <a:buNone/>
            </a:pPr>
            <a:r>
              <a:rPr lang="en-US" sz="2000" b="1" u="sng" dirty="0" smtClean="0">
                <a:latin typeface="Arial" pitchFamily="34" charset="0"/>
                <a:cs typeface="Arial" pitchFamily="34" charset="0"/>
              </a:rPr>
              <a:t>Issue – 2 </a:t>
            </a:r>
          </a:p>
          <a:p>
            <a:pPr marL="60325" lvl="1" indent="0">
              <a:buNone/>
            </a:pPr>
            <a:endParaRPr lang="en-US" sz="1000" b="1" u="sng" dirty="0" smtClean="0">
              <a:latin typeface="Arial" pitchFamily="34" charset="0"/>
              <a:cs typeface="Arial" pitchFamily="34" charset="0"/>
            </a:endParaRPr>
          </a:p>
          <a:p>
            <a:pPr marL="60325" lvl="1" indent="0">
              <a:buNone/>
            </a:pPr>
            <a:r>
              <a:rPr lang="en-US" sz="2000" dirty="0" smtClean="0">
                <a:latin typeface="Arial" pitchFamily="34" charset="0"/>
                <a:cs typeface="Arial" pitchFamily="34" charset="0"/>
              </a:rPr>
              <a:t>Extended warranty business with loss ratio of 20% </a:t>
            </a:r>
          </a:p>
          <a:p>
            <a:pPr marL="60325" lvl="1" indent="0">
              <a:buNone/>
            </a:pPr>
            <a:endParaRPr lang="en-US" sz="1000" dirty="0">
              <a:latin typeface="Arial" pitchFamily="34" charset="0"/>
              <a:cs typeface="Arial" pitchFamily="34" charset="0"/>
            </a:endParaRPr>
          </a:p>
          <a:p>
            <a:pPr marL="60325" lvl="1" indent="0">
              <a:lnSpc>
                <a:spcPct val="150000"/>
              </a:lnSpc>
              <a:buNone/>
            </a:pPr>
            <a:r>
              <a:rPr lang="en-US" sz="2000" dirty="0" smtClean="0">
                <a:latin typeface="Arial" pitchFamily="34" charset="0"/>
                <a:cs typeface="Arial" pitchFamily="34" charset="0"/>
              </a:rPr>
              <a:t>A waste of money? </a:t>
            </a:r>
          </a:p>
          <a:p>
            <a:pPr marL="60325" lvl="1" indent="0">
              <a:lnSpc>
                <a:spcPct val="150000"/>
              </a:lnSpc>
              <a:buNone/>
            </a:pPr>
            <a:r>
              <a:rPr lang="en-US" sz="2000" dirty="0" smtClean="0">
                <a:latin typeface="Arial" pitchFamily="34" charset="0"/>
                <a:cs typeface="Arial" pitchFamily="34" charset="0"/>
              </a:rPr>
              <a:t>Certifying Actuary acting in public interest?</a:t>
            </a:r>
          </a:p>
          <a:p>
            <a:pPr marL="346075" lvl="1">
              <a:buFont typeface="Arial" pitchFamily="34" charset="0"/>
              <a:buChar char="•"/>
            </a:pPr>
            <a:endParaRPr lang="en-US" sz="2000" dirty="0">
              <a:latin typeface="Arial" pitchFamily="34" charset="0"/>
              <a:cs typeface="Arial" pitchFamily="34" charset="0"/>
            </a:endParaRPr>
          </a:p>
          <a:p>
            <a:pPr marL="0" indent="0" algn="just">
              <a:buNone/>
            </a:pPr>
            <a:endParaRPr lang="en-US" sz="1600" i="1" dirty="0">
              <a:latin typeface="Arial" pitchFamily="34" charset="0"/>
              <a:cs typeface="Arial" pitchFamily="34" charset="0"/>
            </a:endParaRPr>
          </a:p>
          <a:p>
            <a:pPr marL="0" indent="0" algn="just">
              <a:buNone/>
            </a:pPr>
            <a:r>
              <a:rPr lang="en-US" sz="1600" i="1" dirty="0" smtClean="0">
                <a:latin typeface="Arial" pitchFamily="34" charset="0"/>
                <a:cs typeface="Arial" pitchFamily="34" charset="0"/>
              </a:rPr>
              <a:t>PCS 2.1:  </a:t>
            </a:r>
            <a:r>
              <a:rPr lang="en-US" sz="1600" i="1" dirty="0">
                <a:latin typeface="Arial" pitchFamily="34" charset="0"/>
                <a:cs typeface="Arial" pitchFamily="34" charset="0"/>
              </a:rPr>
              <a:t>The actuarial profession has an obligation to serve the public interest. </a:t>
            </a:r>
            <a:r>
              <a:rPr lang="en-US" sz="1600" i="1" dirty="0" smtClean="0">
                <a:latin typeface="Arial" pitchFamily="34" charset="0"/>
                <a:cs typeface="Arial" pitchFamily="34" charset="0"/>
              </a:rPr>
              <a:t>Collectively it </a:t>
            </a:r>
            <a:r>
              <a:rPr lang="en-US" sz="1600" i="1" dirty="0">
                <a:latin typeface="Arial" pitchFamily="34" charset="0"/>
                <a:cs typeface="Arial" pitchFamily="34" charset="0"/>
              </a:rPr>
              <a:t>seeks to do so by informed contribution to debate on matters of public </a:t>
            </a:r>
            <a:r>
              <a:rPr lang="en-US" sz="1600" i="1" dirty="0" smtClean="0">
                <a:latin typeface="Arial" pitchFamily="34" charset="0"/>
                <a:cs typeface="Arial" pitchFamily="34" charset="0"/>
              </a:rPr>
              <a:t>interest and </a:t>
            </a:r>
            <a:r>
              <a:rPr lang="en-US" sz="1600" i="1" dirty="0">
                <a:latin typeface="Arial" pitchFamily="34" charset="0"/>
                <a:cs typeface="Arial" pitchFamily="34" charset="0"/>
              </a:rPr>
              <a:t>by influencing those with power to protect and enhance the public interest</a:t>
            </a:r>
            <a:r>
              <a:rPr lang="en-US" sz="1600" i="1" dirty="0" smtClean="0">
                <a:latin typeface="Arial" pitchFamily="34" charset="0"/>
                <a:cs typeface="Arial" pitchFamily="34" charset="0"/>
              </a:rPr>
              <a:t>. Individually </a:t>
            </a:r>
            <a:r>
              <a:rPr lang="en-US" sz="1600" i="1" dirty="0">
                <a:latin typeface="Arial" pitchFamily="34" charset="0"/>
                <a:cs typeface="Arial" pitchFamily="34" charset="0"/>
              </a:rPr>
              <a:t>members must maintain and observe the highest standards </a:t>
            </a:r>
            <a:r>
              <a:rPr lang="en-US" sz="1600" i="1" dirty="0" smtClean="0">
                <a:latin typeface="Arial" pitchFamily="34" charset="0"/>
                <a:cs typeface="Arial" pitchFamily="34" charset="0"/>
              </a:rPr>
              <a:t>of conduct</a:t>
            </a:r>
            <a:r>
              <a:rPr lang="en-US" sz="1600" i="1" dirty="0">
                <a:latin typeface="Arial" pitchFamily="34" charset="0"/>
                <a:cs typeface="Arial" pitchFamily="34" charset="0"/>
              </a:rPr>
              <a:t>. The standing of the profession depends on the judgment of </a:t>
            </a:r>
            <a:r>
              <a:rPr lang="en-US" sz="1600" i="1" dirty="0" smtClean="0">
                <a:latin typeface="Arial" pitchFamily="34" charset="0"/>
                <a:cs typeface="Arial" pitchFamily="34" charset="0"/>
              </a:rPr>
              <a:t>individual members</a:t>
            </a:r>
          </a:p>
          <a:p>
            <a:pPr marL="0" indent="0" algn="just">
              <a:buNone/>
            </a:pPr>
            <a:endParaRPr lang="en-US" sz="1000" i="1" dirty="0" smtClean="0">
              <a:latin typeface="Arial" pitchFamily="34" charset="0"/>
              <a:cs typeface="Arial" pitchFamily="34" charset="0"/>
            </a:endParaRPr>
          </a:p>
          <a:p>
            <a:pPr lvl="1" algn="just"/>
            <a:r>
              <a:rPr lang="en-US" sz="1600" i="1" dirty="0" smtClean="0">
                <a:latin typeface="Arial" pitchFamily="34" charset="0"/>
                <a:cs typeface="Arial" pitchFamily="34" charset="0"/>
              </a:rPr>
              <a:t>Tagline of the profession – “Serving the cause of Public Interest”</a:t>
            </a:r>
          </a:p>
          <a:p>
            <a:pPr lvl="1" algn="just"/>
            <a:endParaRPr lang="en-US" sz="650" i="1" dirty="0">
              <a:latin typeface="Arial" pitchFamily="34" charset="0"/>
              <a:cs typeface="Arial" pitchFamily="34" charset="0"/>
            </a:endParaRPr>
          </a:p>
          <a:p>
            <a:pPr lvl="1" algn="just"/>
            <a:endParaRPr lang="en-US" sz="650" i="1" dirty="0" smtClean="0">
              <a:latin typeface="Arial" pitchFamily="34" charset="0"/>
              <a:cs typeface="Arial" pitchFamily="34" charset="0"/>
            </a:endParaRPr>
          </a:p>
          <a:p>
            <a:pPr lvl="1" algn="just"/>
            <a:endParaRPr lang="en-US" sz="1400" i="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18</a:t>
            </a:fld>
            <a:endParaRPr lang="en-US">
              <a:solidFill>
                <a:srgbClr val="1F497D">
                  <a:lumMod val="75000"/>
                </a:srgbClr>
              </a:solidFill>
            </a:endParaRPr>
          </a:p>
        </p:txBody>
      </p:sp>
    </p:spTree>
    <p:extLst>
      <p:ext uri="{BB962C8B-B14F-4D97-AF65-F5344CB8AC3E}">
        <p14:creationId xmlns:p14="http://schemas.microsoft.com/office/powerpoint/2010/main" val="1575186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solidFill>
                <a:latin typeface="Arial" pitchFamily="34" charset="0"/>
                <a:cs typeface="Arial" pitchFamily="34" charset="0"/>
              </a:rPr>
              <a:t>Issue 2 (Cont.)</a:t>
            </a:r>
            <a:endParaRPr lang="en-US" sz="2800" dirty="0"/>
          </a:p>
        </p:txBody>
      </p:sp>
      <p:sp>
        <p:nvSpPr>
          <p:cNvPr id="3" name="Content Placeholder 2"/>
          <p:cNvSpPr>
            <a:spLocks noGrp="1"/>
          </p:cNvSpPr>
          <p:nvPr>
            <p:ph idx="1"/>
          </p:nvPr>
        </p:nvSpPr>
        <p:spPr/>
        <p:txBody>
          <a:bodyPr>
            <a:normAutofit lnSpcReduction="10000"/>
          </a:bodyPr>
          <a:lstStyle/>
          <a:p>
            <a:pPr marL="60325" lvl="1" indent="0">
              <a:lnSpc>
                <a:spcPct val="150000"/>
              </a:lnSpc>
              <a:buNone/>
            </a:pPr>
            <a:r>
              <a:rPr lang="en-US" sz="2000" dirty="0" smtClean="0">
                <a:latin typeface="Arial" pitchFamily="34" charset="0"/>
                <a:cs typeface="Arial" pitchFamily="34" charset="0"/>
              </a:rPr>
              <a:t>Possible reasons for 20% loss ratio</a:t>
            </a:r>
          </a:p>
          <a:p>
            <a:pPr marL="403225" lvl="1" indent="-342900">
              <a:lnSpc>
                <a:spcPct val="150000"/>
              </a:lnSpc>
              <a:buFont typeface="Arial" pitchFamily="34" charset="0"/>
              <a:buChar char="•"/>
            </a:pPr>
            <a:r>
              <a:rPr lang="en-US" sz="2000" dirty="0" smtClean="0">
                <a:latin typeface="Arial" pitchFamily="34" charset="0"/>
                <a:cs typeface="Arial" pitchFamily="34" charset="0"/>
              </a:rPr>
              <a:t>High expense/profit margins</a:t>
            </a:r>
          </a:p>
          <a:p>
            <a:pPr marL="403225" lvl="1" indent="-342900">
              <a:lnSpc>
                <a:spcPct val="150000"/>
              </a:lnSpc>
              <a:buFont typeface="Arial" pitchFamily="34" charset="0"/>
              <a:buChar char="•"/>
            </a:pPr>
            <a:r>
              <a:rPr lang="en-US" sz="2000" dirty="0" smtClean="0">
                <a:latin typeface="Arial" pitchFamily="34" charset="0"/>
                <a:cs typeface="Arial" pitchFamily="34" charset="0"/>
              </a:rPr>
              <a:t>Commission unreasonably high</a:t>
            </a:r>
          </a:p>
          <a:p>
            <a:pPr marL="403225" lvl="1" indent="-342900">
              <a:lnSpc>
                <a:spcPct val="150000"/>
              </a:lnSpc>
              <a:buFont typeface="Arial" pitchFamily="34" charset="0"/>
              <a:buChar char="•"/>
            </a:pPr>
            <a:r>
              <a:rPr lang="en-US" sz="2000" dirty="0" smtClean="0">
                <a:latin typeface="Arial" pitchFamily="34" charset="0"/>
                <a:cs typeface="Arial" pitchFamily="34" charset="0"/>
              </a:rPr>
              <a:t>Customer not aware of the cover provided</a:t>
            </a:r>
            <a:endParaRPr lang="en-US" sz="2000" dirty="0">
              <a:latin typeface="Arial" pitchFamily="34" charset="0"/>
              <a:cs typeface="Arial" pitchFamily="34" charset="0"/>
            </a:endParaRPr>
          </a:p>
          <a:p>
            <a:pPr marL="60325" lvl="1" indent="0">
              <a:buNone/>
            </a:pPr>
            <a:endParaRPr lang="en-US" sz="2000" dirty="0">
              <a:latin typeface="Arial" pitchFamily="34" charset="0"/>
              <a:cs typeface="Arial" pitchFamily="34" charset="0"/>
            </a:endParaRPr>
          </a:p>
          <a:p>
            <a:pPr marL="60325" lvl="1" indent="0">
              <a:lnSpc>
                <a:spcPct val="150000"/>
              </a:lnSpc>
              <a:buNone/>
            </a:pPr>
            <a:r>
              <a:rPr lang="en-US" sz="2000" dirty="0" smtClean="0">
                <a:latin typeface="Arial" pitchFamily="34" charset="0"/>
                <a:cs typeface="Arial" pitchFamily="34" charset="0"/>
              </a:rPr>
              <a:t>Obligations of Actuaries</a:t>
            </a:r>
          </a:p>
          <a:p>
            <a:pPr marL="346075" lvl="1">
              <a:lnSpc>
                <a:spcPct val="150000"/>
              </a:lnSpc>
              <a:buFont typeface="Arial" pitchFamily="34" charset="0"/>
              <a:buChar char="•"/>
            </a:pPr>
            <a:r>
              <a:rPr lang="en-US" sz="2000" dirty="0" smtClean="0">
                <a:latin typeface="Arial" pitchFamily="34" charset="0"/>
                <a:cs typeface="Arial" pitchFamily="34" charset="0"/>
              </a:rPr>
              <a:t>Obligation to Serve Public Interest</a:t>
            </a:r>
          </a:p>
          <a:p>
            <a:pPr marL="346075" lvl="1">
              <a:lnSpc>
                <a:spcPct val="150000"/>
              </a:lnSpc>
              <a:buFont typeface="Arial" pitchFamily="34" charset="0"/>
              <a:buChar char="•"/>
            </a:pPr>
            <a:r>
              <a:rPr lang="en-US" sz="2000" dirty="0" smtClean="0">
                <a:latin typeface="Arial" pitchFamily="34" charset="0"/>
                <a:cs typeface="Arial" pitchFamily="34" charset="0"/>
              </a:rPr>
              <a:t>Whistle-blow if contrary to Public Interest</a:t>
            </a:r>
          </a:p>
          <a:p>
            <a:pPr marL="346075" lvl="1">
              <a:lnSpc>
                <a:spcPct val="150000"/>
              </a:lnSpc>
              <a:buFont typeface="Arial" pitchFamily="34" charset="0"/>
              <a:buChar char="•"/>
            </a:pPr>
            <a:r>
              <a:rPr lang="en-US" sz="2000" dirty="0" smtClean="0">
                <a:latin typeface="Arial" pitchFamily="34" charset="0"/>
                <a:cs typeface="Arial" pitchFamily="34" charset="0"/>
              </a:rPr>
              <a:t>Obligation to ensure that rates are fair </a:t>
            </a:r>
            <a:r>
              <a:rPr lang="en-US" sz="1600" i="1" dirty="0" smtClean="0">
                <a:latin typeface="Arial" pitchFamily="34" charset="0"/>
                <a:cs typeface="Arial" pitchFamily="34" charset="0"/>
              </a:rPr>
              <a:t>(AA Regulation 8.h.i)</a:t>
            </a:r>
          </a:p>
          <a:p>
            <a:pPr marL="457200" lvl="1" indent="0" algn="just">
              <a:buNone/>
            </a:pPr>
            <a:endParaRPr lang="en-US" sz="1400" dirty="0" smtClean="0">
              <a:latin typeface="Arial" pitchFamily="34" charset="0"/>
              <a:cs typeface="Arial" pitchFamily="34" charset="0"/>
            </a:endParaRPr>
          </a:p>
          <a:p>
            <a:pPr lvl="1" algn="just">
              <a:buFont typeface="Wingdings" panose="05000000000000000000" pitchFamily="2" charset="2"/>
              <a:buChar char="ü"/>
            </a:pPr>
            <a:endParaRPr lang="en-US" sz="1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19</a:t>
            </a:fld>
            <a:endParaRPr lang="en-US">
              <a:solidFill>
                <a:srgbClr val="1F497D">
                  <a:lumMod val="75000"/>
                </a:srgbClr>
              </a:solidFill>
            </a:endParaRPr>
          </a:p>
        </p:txBody>
      </p:sp>
    </p:spTree>
    <p:extLst>
      <p:ext uri="{BB962C8B-B14F-4D97-AF65-F5344CB8AC3E}">
        <p14:creationId xmlns:p14="http://schemas.microsoft.com/office/powerpoint/2010/main" val="1422881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304800" y="457200"/>
            <a:ext cx="4343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itchFamily="34" charset="0"/>
                <a:cs typeface="Arial" pitchFamily="34" charset="0"/>
              </a:rPr>
              <a:t>Agenda</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3" name="TextBox 2"/>
          <p:cNvSpPr txBox="1"/>
          <p:nvPr/>
        </p:nvSpPr>
        <p:spPr>
          <a:xfrm>
            <a:off x="533400" y="1676400"/>
            <a:ext cx="7543800" cy="4678204"/>
          </a:xfrm>
          <a:prstGeom prst="rect">
            <a:avLst/>
          </a:prstGeom>
          <a:noFill/>
        </p:spPr>
        <p:txBody>
          <a:bodyPr wrap="square" rtlCol="0">
            <a:spAutoFit/>
          </a:bodyPr>
          <a:lstStyle/>
          <a:p>
            <a:pPr marL="285750" indent="-285750">
              <a:lnSpc>
                <a:spcPct val="200000"/>
              </a:lnSpc>
              <a:buFont typeface="Arial" pitchFamily="34" charset="0"/>
              <a:buChar char="•"/>
            </a:pPr>
            <a:r>
              <a:rPr lang="en-US" sz="2000" dirty="0" smtClean="0">
                <a:latin typeface="Arial" pitchFamily="34" charset="0"/>
                <a:cs typeface="Arial" pitchFamily="34" charset="0"/>
              </a:rPr>
              <a:t>Background</a:t>
            </a:r>
          </a:p>
          <a:p>
            <a:pPr marL="285750" indent="-285750">
              <a:lnSpc>
                <a:spcPct val="200000"/>
              </a:lnSpc>
              <a:buFont typeface="Arial" pitchFamily="34" charset="0"/>
              <a:buChar char="•"/>
            </a:pPr>
            <a:r>
              <a:rPr lang="en-US" sz="2000" dirty="0" smtClean="0">
                <a:latin typeface="Arial" pitchFamily="34" charset="0"/>
                <a:cs typeface="Arial" pitchFamily="34" charset="0"/>
              </a:rPr>
              <a:t>Guidance available</a:t>
            </a:r>
          </a:p>
          <a:p>
            <a:pPr marL="285750" indent="-285750">
              <a:lnSpc>
                <a:spcPct val="200000"/>
              </a:lnSpc>
              <a:buFont typeface="Arial" pitchFamily="34" charset="0"/>
              <a:buChar char="•"/>
            </a:pPr>
            <a:r>
              <a:rPr lang="en-US" sz="2000" dirty="0" smtClean="0">
                <a:latin typeface="Arial" pitchFamily="34" charset="0"/>
                <a:cs typeface="Arial" pitchFamily="34" charset="0"/>
              </a:rPr>
              <a:t>Issues/ Challenges/ Dilemmas</a:t>
            </a:r>
          </a:p>
          <a:p>
            <a:pPr marL="285750" indent="-285750">
              <a:lnSpc>
                <a:spcPct val="200000"/>
              </a:lnSpc>
              <a:buFont typeface="Arial" pitchFamily="34" charset="0"/>
              <a:buChar char="•"/>
            </a:pPr>
            <a:r>
              <a:rPr lang="en-US" sz="2000" dirty="0" smtClean="0">
                <a:latin typeface="Arial" pitchFamily="34" charset="0"/>
                <a:cs typeface="Arial" pitchFamily="34" charset="0"/>
              </a:rPr>
              <a:t>Various options available</a:t>
            </a:r>
          </a:p>
          <a:p>
            <a:pPr marL="285750" indent="-285750">
              <a:lnSpc>
                <a:spcPct val="200000"/>
              </a:lnSpc>
              <a:buFont typeface="Arial" pitchFamily="34" charset="0"/>
              <a:buChar char="•"/>
            </a:pPr>
            <a:r>
              <a:rPr lang="en-US" sz="2000" dirty="0" smtClean="0">
                <a:latin typeface="Arial" pitchFamily="34" charset="0"/>
                <a:cs typeface="Arial" pitchFamily="34" charset="0"/>
              </a:rPr>
              <a:t>Other Contentious Issues</a:t>
            </a:r>
          </a:p>
          <a:p>
            <a:pPr marL="285750" indent="-285750">
              <a:lnSpc>
                <a:spcPct val="200000"/>
              </a:lnSpc>
              <a:buFont typeface="Arial" pitchFamily="34" charset="0"/>
              <a:buChar char="•"/>
            </a:pPr>
            <a:r>
              <a:rPr lang="en-US" sz="2000" dirty="0" smtClean="0">
                <a:latin typeface="Arial" pitchFamily="34" charset="0"/>
                <a:cs typeface="Arial" pitchFamily="34" charset="0"/>
              </a:rPr>
              <a:t>References</a:t>
            </a:r>
          </a:p>
          <a:p>
            <a:pPr marL="285750" indent="-285750">
              <a:buFont typeface="Arial" pitchFamily="34" charset="0"/>
              <a:buChar char="•"/>
            </a:pPr>
            <a:endParaRPr lang="en-US" sz="2000" dirty="0" smtClean="0">
              <a:latin typeface="Arial" pitchFamily="34" charset="0"/>
              <a:cs typeface="Arial" pitchFamily="34" charset="0"/>
            </a:endParaRPr>
          </a:p>
          <a:p>
            <a:pPr marL="285750" indent="-285750">
              <a:buFont typeface="Arial" pitchFamily="34" charset="0"/>
              <a:buChar char="•"/>
            </a:pPr>
            <a:endParaRPr lang="en-US" sz="2000" dirty="0" smtClean="0">
              <a:latin typeface="Arial" pitchFamily="34" charset="0"/>
              <a:cs typeface="Arial" pitchFamily="34" charset="0"/>
            </a:endParaRPr>
          </a:p>
          <a:p>
            <a:pPr marL="285750" indent="-285750">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3589"/>
            <a:ext cx="8229600" cy="1143000"/>
          </a:xfrm>
        </p:spPr>
        <p:txBody>
          <a:bodyPr>
            <a:normAutofit/>
          </a:bodyPr>
          <a:lstStyle/>
          <a:p>
            <a:pPr algn="l"/>
            <a:r>
              <a:rPr lang="en-US" sz="2800" b="1" dirty="0" smtClean="0">
                <a:solidFill>
                  <a:schemeClr val="tx2"/>
                </a:solidFill>
                <a:latin typeface="Arial" pitchFamily="34" charset="0"/>
                <a:cs typeface="Arial" pitchFamily="34" charset="0"/>
              </a:rPr>
              <a:t>Other Contentious and Public Interest Issues</a:t>
            </a:r>
            <a:endParaRPr lang="en-US" sz="2800" dirty="0"/>
          </a:p>
        </p:txBody>
      </p:sp>
      <p:sp>
        <p:nvSpPr>
          <p:cNvPr id="3" name="Content Placeholder 2"/>
          <p:cNvSpPr>
            <a:spLocks noGrp="1"/>
          </p:cNvSpPr>
          <p:nvPr>
            <p:ph idx="1"/>
          </p:nvPr>
        </p:nvSpPr>
        <p:spPr/>
        <p:txBody>
          <a:bodyPr>
            <a:normAutofit/>
          </a:bodyPr>
          <a:lstStyle/>
          <a:p>
            <a:pPr marL="60325" lvl="1" indent="0">
              <a:buNone/>
            </a:pPr>
            <a:r>
              <a:rPr lang="en-US" sz="2000" b="1" u="sng" dirty="0" smtClean="0">
                <a:latin typeface="Arial" pitchFamily="34" charset="0"/>
                <a:cs typeface="Arial" pitchFamily="34" charset="0"/>
              </a:rPr>
              <a:t>Issue</a:t>
            </a:r>
            <a:r>
              <a:rPr lang="en-US" sz="2000" b="1" dirty="0" smtClean="0">
                <a:latin typeface="Arial" pitchFamily="34" charset="0"/>
                <a:cs typeface="Arial" pitchFamily="34" charset="0"/>
              </a:rPr>
              <a:t> – 3   </a:t>
            </a:r>
          </a:p>
          <a:p>
            <a:pPr marL="60325" lvl="1" indent="0">
              <a:buNone/>
            </a:pPr>
            <a:endParaRPr lang="en-US" sz="1000" b="1" dirty="0" smtClean="0">
              <a:latin typeface="Arial" pitchFamily="34" charset="0"/>
              <a:cs typeface="Arial" pitchFamily="34" charset="0"/>
            </a:endParaRPr>
          </a:p>
          <a:p>
            <a:pPr marL="60325" lvl="1" indent="0">
              <a:buNone/>
            </a:pPr>
            <a:r>
              <a:rPr lang="en-US" sz="2000" dirty="0" smtClean="0">
                <a:latin typeface="Arial" pitchFamily="34" charset="0"/>
                <a:cs typeface="Arial" pitchFamily="34" charset="0"/>
              </a:rPr>
              <a:t>Should we push for certification of reinsurance to close of Lloyd’s syndicates (as a sessional paper recommended in 2000)?</a:t>
            </a:r>
          </a:p>
          <a:p>
            <a:pPr marL="60325" lvl="1" indent="0">
              <a:buNone/>
            </a:pPr>
            <a:endParaRPr lang="en-US" sz="2000" dirty="0">
              <a:latin typeface="Arial" pitchFamily="34" charset="0"/>
              <a:cs typeface="Arial" pitchFamily="34" charset="0"/>
            </a:endParaRPr>
          </a:p>
          <a:p>
            <a:pPr marL="60325" lvl="1" indent="0">
              <a:buNone/>
            </a:pPr>
            <a:r>
              <a:rPr lang="en-US" sz="2000" dirty="0" smtClean="0">
                <a:latin typeface="Arial" pitchFamily="34" charset="0"/>
                <a:cs typeface="Arial" pitchFamily="34" charset="0"/>
              </a:rPr>
              <a:t>Lloyd’s</a:t>
            </a:r>
          </a:p>
          <a:p>
            <a:pPr marL="403225" lvl="1" indent="-342900">
              <a:buFont typeface="Arial" panose="020B0604020202020204" pitchFamily="34" charset="0"/>
              <a:buChar char="•"/>
            </a:pPr>
            <a:r>
              <a:rPr lang="en-US" sz="2000" dirty="0" smtClean="0">
                <a:latin typeface="Arial" pitchFamily="34" charset="0"/>
                <a:cs typeface="Arial" pitchFamily="34" charset="0"/>
              </a:rPr>
              <a:t>Insurance market in London</a:t>
            </a:r>
          </a:p>
          <a:p>
            <a:pPr marL="403225" lvl="1" indent="-342900">
              <a:buFont typeface="Arial" panose="020B0604020202020204" pitchFamily="34" charset="0"/>
              <a:buChar char="•"/>
            </a:pPr>
            <a:r>
              <a:rPr lang="en-US" sz="2000" dirty="0" smtClean="0">
                <a:latin typeface="Arial" pitchFamily="34" charset="0"/>
                <a:cs typeface="Arial" pitchFamily="34" charset="0"/>
              </a:rPr>
              <a:t>Society of individual and corporate members (Names)</a:t>
            </a:r>
          </a:p>
          <a:p>
            <a:pPr marL="403225" lvl="1" indent="-342900">
              <a:buFont typeface="Arial" panose="020B0604020202020204" pitchFamily="34" charset="0"/>
              <a:buChar char="•"/>
            </a:pPr>
            <a:r>
              <a:rPr lang="en-US" sz="2000" dirty="0" smtClean="0">
                <a:latin typeface="Arial" pitchFamily="34" charset="0"/>
                <a:cs typeface="Arial" pitchFamily="34" charset="0"/>
              </a:rPr>
              <a:t>A syndicate comprises of a group of Names</a:t>
            </a:r>
          </a:p>
          <a:p>
            <a:pPr marL="403225" lvl="1" indent="-342900">
              <a:buFont typeface="Arial" panose="020B0604020202020204" pitchFamily="34" charset="0"/>
              <a:buChar char="•"/>
            </a:pPr>
            <a:r>
              <a:rPr lang="en-US" sz="2000" dirty="0" smtClean="0">
                <a:latin typeface="Arial" pitchFamily="34" charset="0"/>
                <a:cs typeface="Arial" pitchFamily="34" charset="0"/>
              </a:rPr>
              <a:t>Risk covered by a syndicate</a:t>
            </a:r>
          </a:p>
          <a:p>
            <a:pPr marL="60325" lvl="1" indent="0">
              <a:buNone/>
            </a:pPr>
            <a:endParaRPr lang="en-US" sz="2000" dirty="0">
              <a:latin typeface="Arial" pitchFamily="34" charset="0"/>
              <a:cs typeface="Arial" pitchFamily="34" charset="0"/>
            </a:endParaRPr>
          </a:p>
          <a:p>
            <a:pPr marL="457200" lvl="1" indent="0" algn="just">
              <a:buNone/>
            </a:pPr>
            <a:endParaRPr lang="en-US" sz="1400" dirty="0" smtClean="0">
              <a:latin typeface="Arial" pitchFamily="34" charset="0"/>
              <a:cs typeface="Arial" pitchFamily="34" charset="0"/>
            </a:endParaRPr>
          </a:p>
          <a:p>
            <a:pPr lvl="1" algn="just">
              <a:buFont typeface="Wingdings" panose="05000000000000000000" pitchFamily="2" charset="2"/>
              <a:buChar char="ü"/>
            </a:pPr>
            <a:endParaRPr lang="en-US" sz="1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20</a:t>
            </a:fld>
            <a:endParaRPr lang="en-US">
              <a:solidFill>
                <a:srgbClr val="1F497D">
                  <a:lumMod val="75000"/>
                </a:srgbClr>
              </a:solidFill>
            </a:endParaRPr>
          </a:p>
        </p:txBody>
      </p:sp>
    </p:spTree>
    <p:extLst>
      <p:ext uri="{BB962C8B-B14F-4D97-AF65-F5344CB8AC3E}">
        <p14:creationId xmlns:p14="http://schemas.microsoft.com/office/powerpoint/2010/main" val="3506836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solidFill>
                <a:latin typeface="Arial" pitchFamily="34" charset="0"/>
                <a:cs typeface="Arial" pitchFamily="34" charset="0"/>
              </a:rPr>
              <a:t>Cont.</a:t>
            </a:r>
            <a:endParaRPr lang="en-US" sz="2800" dirty="0"/>
          </a:p>
        </p:txBody>
      </p:sp>
      <p:sp>
        <p:nvSpPr>
          <p:cNvPr id="3" name="Content Placeholder 2"/>
          <p:cNvSpPr>
            <a:spLocks noGrp="1"/>
          </p:cNvSpPr>
          <p:nvPr>
            <p:ph idx="1"/>
          </p:nvPr>
        </p:nvSpPr>
        <p:spPr>
          <a:xfrm>
            <a:off x="324956" y="1219200"/>
            <a:ext cx="8229600" cy="4525963"/>
          </a:xfrm>
        </p:spPr>
        <p:txBody>
          <a:bodyPr>
            <a:normAutofit/>
          </a:bodyPr>
          <a:lstStyle/>
          <a:p>
            <a:pPr marL="60325" lvl="1" indent="0">
              <a:buNone/>
            </a:pPr>
            <a:r>
              <a:rPr lang="en-US" sz="2000" dirty="0" smtClean="0">
                <a:latin typeface="Arial" pitchFamily="34" charset="0"/>
                <a:cs typeface="Arial" pitchFamily="34" charset="0"/>
              </a:rPr>
              <a:t>RITC (Reinsurance To Close)</a:t>
            </a:r>
            <a:r>
              <a:rPr lang="en-US" sz="2000" b="1" dirty="0" smtClean="0">
                <a:latin typeface="Arial" pitchFamily="34" charset="0"/>
                <a:cs typeface="Arial" pitchFamily="34" charset="0"/>
              </a:rPr>
              <a:t> </a:t>
            </a:r>
          </a:p>
          <a:p>
            <a:pPr marL="403225" lvl="1" indent="-342900">
              <a:buFont typeface="Arial" panose="020B0604020202020204" pitchFamily="34" charset="0"/>
              <a:buChar char="•"/>
            </a:pPr>
            <a:r>
              <a:rPr lang="en-US" sz="1800" dirty="0" smtClean="0">
                <a:latin typeface="Arial" pitchFamily="34" charset="0"/>
                <a:cs typeface="Arial" pitchFamily="34" charset="0"/>
              </a:rPr>
              <a:t>3 year ventures </a:t>
            </a:r>
          </a:p>
          <a:p>
            <a:pPr marL="60325" lvl="1" indent="0">
              <a:buNone/>
            </a:pPr>
            <a:endParaRPr lang="en-US" sz="1000" b="1" dirty="0" smtClean="0">
              <a:latin typeface="Arial" pitchFamily="34" charset="0"/>
              <a:cs typeface="Arial" pitchFamily="34" charset="0"/>
            </a:endParaRPr>
          </a:p>
          <a:p>
            <a:pPr marL="60325" lvl="1" indent="0">
              <a:buNone/>
            </a:pPr>
            <a:endParaRPr lang="en-US" sz="2000" dirty="0">
              <a:latin typeface="Arial" pitchFamily="34" charset="0"/>
              <a:cs typeface="Arial" pitchFamily="34" charset="0"/>
            </a:endParaRPr>
          </a:p>
          <a:p>
            <a:pPr marL="457200" lvl="1" indent="0" algn="just">
              <a:buNone/>
            </a:pPr>
            <a:endParaRPr lang="en-US" sz="1400" dirty="0" smtClean="0">
              <a:latin typeface="Arial" pitchFamily="34" charset="0"/>
              <a:cs typeface="Arial" pitchFamily="34" charset="0"/>
            </a:endParaRPr>
          </a:p>
          <a:p>
            <a:pPr lvl="1" algn="just">
              <a:buFont typeface="Wingdings" panose="05000000000000000000" pitchFamily="2" charset="2"/>
              <a:buChar char="ü"/>
            </a:pPr>
            <a:endParaRPr lang="en-US" sz="1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21</a:t>
            </a:fld>
            <a:endParaRPr lang="en-US">
              <a:solidFill>
                <a:srgbClr val="1F497D">
                  <a:lumMod val="75000"/>
                </a:srgb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33072799"/>
              </p:ext>
            </p:extLst>
          </p:nvPr>
        </p:nvGraphicFramePr>
        <p:xfrm>
          <a:off x="460248" y="2529840"/>
          <a:ext cx="8455152" cy="3566160"/>
        </p:xfrm>
        <a:graphic>
          <a:graphicData uri="http://schemas.openxmlformats.org/drawingml/2006/table">
            <a:tbl>
              <a:tblPr firstRow="1" bandRow="1">
                <a:tableStyleId>{5C22544A-7EE6-4342-B048-85BDC9FD1C3A}</a:tableStyleId>
              </a:tblPr>
              <a:tblGrid>
                <a:gridCol w="762000"/>
                <a:gridCol w="3806952"/>
                <a:gridCol w="3886200"/>
              </a:tblGrid>
              <a:tr h="370840">
                <a:tc>
                  <a:txBody>
                    <a:bodyPr/>
                    <a:lstStyle/>
                    <a:p>
                      <a:pPr marL="0" algn="l" defTabSz="914400" rtl="0" eaLnBrk="1" latinLnBrk="0" hangingPunct="1"/>
                      <a:r>
                        <a:rPr lang="en-US" sz="1400" b="0" kern="1200" dirty="0" smtClean="0">
                          <a:solidFill>
                            <a:schemeClr val="dk1"/>
                          </a:solidFill>
                          <a:latin typeface="Arial" panose="020B0604020202020204" pitchFamily="34" charset="0"/>
                          <a:ea typeface="+mn-ea"/>
                          <a:cs typeface="Arial" panose="020B0604020202020204" pitchFamily="34" charset="0"/>
                        </a:rPr>
                        <a:t>2011</a:t>
                      </a: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Syndicate</a:t>
                      </a:r>
                      <a:r>
                        <a:rPr lang="en-US" sz="1400" b="0" kern="1200" baseline="0" dirty="0" smtClean="0">
                          <a:solidFill>
                            <a:schemeClr val="dk1"/>
                          </a:solidFill>
                          <a:latin typeface="Arial" panose="020B0604020202020204" pitchFamily="34" charset="0"/>
                          <a:ea typeface="+mn-ea"/>
                          <a:cs typeface="Arial" panose="020B0604020202020204" pitchFamily="34" charset="0"/>
                        </a:rPr>
                        <a:t> comprising group A formed</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Group A writes new risks</a:t>
                      </a:r>
                    </a:p>
                  </a:txBody>
                  <a:tcPr>
                    <a:solidFill>
                      <a:schemeClr val="accent1">
                        <a:lumMod val="20000"/>
                        <a:lumOff val="80000"/>
                      </a:schemeClr>
                    </a:solidFill>
                  </a:tcPr>
                </a:tc>
                <a:tc>
                  <a:txBody>
                    <a:bodyPr/>
                    <a:lstStyle/>
                    <a:p>
                      <a:pPr marL="0" algn="l" defTabSz="914400" rtl="0" eaLnBrk="1" latinLnBrk="0" hangingPunct="1"/>
                      <a:endParaRPr lang="en-US" sz="1400" b="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r>
              <a:tr h="370840">
                <a:tc>
                  <a:txBody>
                    <a:bodyPr/>
                    <a:lstStyle/>
                    <a:p>
                      <a:pPr marL="0" algn="l" defTabSz="914400" rtl="0" eaLnBrk="1" latinLnBrk="0" hangingPunct="1"/>
                      <a:r>
                        <a:rPr lang="en-US" sz="1400" kern="1200" dirty="0" smtClean="0">
                          <a:solidFill>
                            <a:schemeClr val="dk1"/>
                          </a:solidFill>
                          <a:latin typeface="Arial" panose="020B0604020202020204" pitchFamily="34" charset="0"/>
                          <a:ea typeface="+mn-ea"/>
                          <a:cs typeface="Arial" panose="020B0604020202020204" pitchFamily="34" charset="0"/>
                        </a:rPr>
                        <a:t>2012</a:t>
                      </a:r>
                      <a:endParaRPr lang="en-US" sz="140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No</a:t>
                      </a:r>
                      <a:r>
                        <a:rPr lang="en-US" sz="1400" b="0" kern="1200" baseline="0" dirty="0" smtClean="0">
                          <a:solidFill>
                            <a:schemeClr val="dk1"/>
                          </a:solidFill>
                          <a:latin typeface="Arial" panose="020B0604020202020204" pitchFamily="34" charset="0"/>
                          <a:ea typeface="+mn-ea"/>
                          <a:cs typeface="Arial" panose="020B0604020202020204" pitchFamily="34" charset="0"/>
                        </a:rPr>
                        <a:t> new risks written</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Premiums received for risks written in 2011</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Reinsures the risks written in 2010</a:t>
                      </a:r>
                      <a:endParaRPr lang="en-US" sz="1400" b="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Syndicate</a:t>
                      </a:r>
                      <a:r>
                        <a:rPr lang="en-US" sz="1400" b="0" kern="1200" baseline="0" dirty="0" smtClean="0">
                          <a:solidFill>
                            <a:schemeClr val="dk1"/>
                          </a:solidFill>
                          <a:latin typeface="Arial" panose="020B0604020202020204" pitchFamily="34" charset="0"/>
                          <a:ea typeface="+mn-ea"/>
                          <a:cs typeface="Arial" panose="020B0604020202020204" pitchFamily="34" charset="0"/>
                        </a:rPr>
                        <a:t> comprising group B formed</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Group B writes new risks</a:t>
                      </a:r>
                    </a:p>
                  </a:txBody>
                  <a:tcPr>
                    <a:solidFill>
                      <a:schemeClr val="accent1">
                        <a:lumMod val="20000"/>
                        <a:lumOff val="80000"/>
                      </a:schemeClr>
                    </a:solidFill>
                  </a:tcPr>
                </a:tc>
              </a:tr>
              <a:tr h="370840">
                <a:tc>
                  <a:txBody>
                    <a:bodyPr/>
                    <a:lstStyle/>
                    <a:p>
                      <a:pPr marL="0" algn="l" defTabSz="914400" rtl="0" eaLnBrk="1" latinLnBrk="0" hangingPunct="1"/>
                      <a:r>
                        <a:rPr lang="en-US" sz="1400" kern="1200" dirty="0" smtClean="0">
                          <a:solidFill>
                            <a:schemeClr val="dk1"/>
                          </a:solidFill>
                          <a:latin typeface="Arial" panose="020B0604020202020204" pitchFamily="34" charset="0"/>
                          <a:ea typeface="+mn-ea"/>
                          <a:cs typeface="Arial" panose="020B0604020202020204" pitchFamily="34" charset="0"/>
                        </a:rPr>
                        <a:t>2013</a:t>
                      </a:r>
                      <a:endParaRPr lang="en-US" sz="140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No</a:t>
                      </a:r>
                      <a:r>
                        <a:rPr lang="en-US" sz="1400" b="0" kern="1200" baseline="0" dirty="0" smtClean="0">
                          <a:solidFill>
                            <a:schemeClr val="dk1"/>
                          </a:solidFill>
                          <a:latin typeface="Arial" panose="020B0604020202020204" pitchFamily="34" charset="0"/>
                          <a:ea typeface="+mn-ea"/>
                          <a:cs typeface="Arial" panose="020B0604020202020204" pitchFamily="34" charset="0"/>
                        </a:rPr>
                        <a:t> new risks written</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Premiums received for risks written in 2011</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Reinsures all the known &amp; unknown liabilities at the end of the year to Group B</a:t>
                      </a:r>
                      <a:endParaRPr lang="en-US" sz="1400" b="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No</a:t>
                      </a:r>
                      <a:r>
                        <a:rPr lang="en-US" sz="1400" b="0" kern="1200" baseline="0" dirty="0" smtClean="0">
                          <a:solidFill>
                            <a:schemeClr val="dk1"/>
                          </a:solidFill>
                          <a:latin typeface="Arial" panose="020B0604020202020204" pitchFamily="34" charset="0"/>
                          <a:ea typeface="+mn-ea"/>
                          <a:cs typeface="Arial" panose="020B0604020202020204" pitchFamily="34" charset="0"/>
                        </a:rPr>
                        <a:t> new risks written</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Premiums received for risks written in 2012</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Reinsures the risks from Group A</a:t>
                      </a:r>
                      <a:endParaRPr lang="en-US" sz="1400" b="0" kern="1200" dirty="0" smtClean="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r>
              <a:tr h="370840">
                <a:tc>
                  <a:txBody>
                    <a:bodyPr/>
                    <a:lstStyle/>
                    <a:p>
                      <a:r>
                        <a:rPr lang="en-US" sz="1400" dirty="0" smtClean="0">
                          <a:latin typeface="Arial" panose="020B0604020202020204" pitchFamily="34" charset="0"/>
                          <a:cs typeface="Arial" panose="020B0604020202020204" pitchFamily="34" charset="0"/>
                        </a:rPr>
                        <a:t>2014</a:t>
                      </a:r>
                      <a:endParaRPr lang="en-US" sz="1400"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algn="l" defTabSz="914400" rtl="0" eaLnBrk="1" latinLnBrk="0" hangingPunct="1"/>
                      <a:endParaRPr lang="en-US" sz="1400" b="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lgn="l" defTabSz="914400" rtl="0" eaLnBrk="1" latinLnBrk="0" hangingPunct="1">
                        <a:buFont typeface="Arial" panose="020B0604020202020204" pitchFamily="34" charset="0"/>
                        <a:buChar char="•"/>
                      </a:pPr>
                      <a:r>
                        <a:rPr lang="en-US" sz="1400" b="0" kern="1200" dirty="0" smtClean="0">
                          <a:solidFill>
                            <a:schemeClr val="dk1"/>
                          </a:solidFill>
                          <a:latin typeface="Arial" panose="020B0604020202020204" pitchFamily="34" charset="0"/>
                          <a:ea typeface="+mn-ea"/>
                          <a:cs typeface="Arial" panose="020B0604020202020204" pitchFamily="34" charset="0"/>
                        </a:rPr>
                        <a:t>No</a:t>
                      </a:r>
                      <a:r>
                        <a:rPr lang="en-US" sz="1400" b="0" kern="1200" baseline="0" dirty="0" smtClean="0">
                          <a:solidFill>
                            <a:schemeClr val="dk1"/>
                          </a:solidFill>
                          <a:latin typeface="Arial" panose="020B0604020202020204" pitchFamily="34" charset="0"/>
                          <a:ea typeface="+mn-ea"/>
                          <a:cs typeface="Arial" panose="020B0604020202020204" pitchFamily="34" charset="0"/>
                        </a:rPr>
                        <a:t> new risks written</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Premiums received for risks written in 2011</a:t>
                      </a:r>
                    </a:p>
                    <a:p>
                      <a:pPr marL="285750" indent="-285750" algn="l" defTabSz="914400" rtl="0" eaLnBrk="1" latinLnBrk="0" hangingPunct="1">
                        <a:buFont typeface="Arial" panose="020B0604020202020204" pitchFamily="34" charset="0"/>
                        <a:buChar char="•"/>
                      </a:pPr>
                      <a:r>
                        <a:rPr lang="en-US" sz="1400" b="0" kern="1200" baseline="0" dirty="0" smtClean="0">
                          <a:solidFill>
                            <a:schemeClr val="dk1"/>
                          </a:solidFill>
                          <a:latin typeface="Arial" panose="020B0604020202020204" pitchFamily="34" charset="0"/>
                          <a:ea typeface="+mn-ea"/>
                          <a:cs typeface="Arial" panose="020B0604020202020204" pitchFamily="34" charset="0"/>
                        </a:rPr>
                        <a:t>Reinsures all the known &amp; unknown liabilities at the end of the year</a:t>
                      </a:r>
                      <a:endParaRPr lang="en-US" sz="1400" b="0" kern="1200" dirty="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r>
            </a:tbl>
          </a:graphicData>
        </a:graphic>
      </p:graphicFrame>
      <p:sp>
        <p:nvSpPr>
          <p:cNvPr id="7" name="TextBox 6"/>
          <p:cNvSpPr txBox="1"/>
          <p:nvPr/>
        </p:nvSpPr>
        <p:spPr>
          <a:xfrm>
            <a:off x="1933022" y="2141584"/>
            <a:ext cx="2077556" cy="369332"/>
          </a:xfrm>
          <a:prstGeom prst="rect">
            <a:avLst/>
          </a:prstGeom>
          <a:noFill/>
        </p:spPr>
        <p:txBody>
          <a:bodyPr wrap="none" rtlCol="0">
            <a:spAutoFit/>
          </a:bodyPr>
          <a:lstStyle/>
          <a:p>
            <a:r>
              <a:rPr lang="en-US" dirty="0" smtClean="0"/>
              <a:t>Syndicate – Group A</a:t>
            </a:r>
            <a:endParaRPr lang="en-US" dirty="0"/>
          </a:p>
        </p:txBody>
      </p:sp>
      <p:sp>
        <p:nvSpPr>
          <p:cNvPr id="8" name="TextBox 7"/>
          <p:cNvSpPr txBox="1"/>
          <p:nvPr/>
        </p:nvSpPr>
        <p:spPr>
          <a:xfrm>
            <a:off x="5791200" y="2141584"/>
            <a:ext cx="2069541" cy="369332"/>
          </a:xfrm>
          <a:prstGeom prst="rect">
            <a:avLst/>
          </a:prstGeom>
          <a:noFill/>
        </p:spPr>
        <p:txBody>
          <a:bodyPr wrap="none" rtlCol="0">
            <a:spAutoFit/>
          </a:bodyPr>
          <a:lstStyle/>
          <a:p>
            <a:r>
              <a:rPr lang="en-US" dirty="0" smtClean="0"/>
              <a:t>Syndicate – Group B</a:t>
            </a:r>
            <a:endParaRPr lang="en-US" dirty="0"/>
          </a:p>
        </p:txBody>
      </p:sp>
    </p:spTree>
    <p:extLst>
      <p:ext uri="{BB962C8B-B14F-4D97-AF65-F5344CB8AC3E}">
        <p14:creationId xmlns:p14="http://schemas.microsoft.com/office/powerpoint/2010/main" val="1488732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solidFill>
                <a:latin typeface="Arial" pitchFamily="34" charset="0"/>
                <a:cs typeface="Arial" pitchFamily="34" charset="0"/>
              </a:rPr>
              <a:t>Cont.</a:t>
            </a:r>
            <a:endParaRPr lang="en-US" sz="2800" dirty="0"/>
          </a:p>
        </p:txBody>
      </p:sp>
      <p:sp>
        <p:nvSpPr>
          <p:cNvPr id="3" name="Content Placeholder 2"/>
          <p:cNvSpPr>
            <a:spLocks noGrp="1"/>
          </p:cNvSpPr>
          <p:nvPr>
            <p:ph idx="1"/>
          </p:nvPr>
        </p:nvSpPr>
        <p:spPr>
          <a:xfrm>
            <a:off x="324956" y="1219200"/>
            <a:ext cx="8229600" cy="4525963"/>
          </a:xfrm>
        </p:spPr>
        <p:txBody>
          <a:bodyPr>
            <a:normAutofit/>
          </a:bodyPr>
          <a:lstStyle/>
          <a:p>
            <a:pPr marL="403225" lvl="1" indent="-342900">
              <a:lnSpc>
                <a:spcPct val="200000"/>
              </a:lnSpc>
              <a:buFont typeface="Arial" panose="020B0604020202020204" pitchFamily="34" charset="0"/>
              <a:buChar char="•"/>
            </a:pPr>
            <a:r>
              <a:rPr lang="en-US" sz="2000" dirty="0" smtClean="0">
                <a:latin typeface="Arial" pitchFamily="34" charset="0"/>
                <a:cs typeface="Arial" pitchFamily="34" charset="0"/>
              </a:rPr>
              <a:t>Currently no Actuarial signoff on RITC premium given</a:t>
            </a:r>
          </a:p>
          <a:p>
            <a:pPr marL="403225" lvl="1" indent="-342900">
              <a:lnSpc>
                <a:spcPct val="200000"/>
              </a:lnSpc>
              <a:buFont typeface="Arial" panose="020B0604020202020204" pitchFamily="34" charset="0"/>
              <a:buChar char="•"/>
            </a:pPr>
            <a:r>
              <a:rPr lang="en-US" sz="2000" dirty="0" smtClean="0">
                <a:latin typeface="Arial" pitchFamily="34" charset="0"/>
                <a:cs typeface="Arial" pitchFamily="34" charset="0"/>
              </a:rPr>
              <a:t>Actuarial signoff (certification) on RITC premium needed</a:t>
            </a:r>
          </a:p>
          <a:p>
            <a:pPr marL="803275" lvl="2" indent="-342900">
              <a:lnSpc>
                <a:spcPct val="200000"/>
              </a:lnSpc>
            </a:pPr>
            <a:r>
              <a:rPr lang="en-US" sz="1800" dirty="0" smtClean="0">
                <a:latin typeface="Arial" pitchFamily="34" charset="0"/>
                <a:cs typeface="Arial" pitchFamily="34" charset="0"/>
              </a:rPr>
              <a:t>Assessment to be two-sided (Fair to the two Syndicates)</a:t>
            </a:r>
          </a:p>
          <a:p>
            <a:pPr marL="803275" lvl="2" indent="-342900">
              <a:lnSpc>
                <a:spcPct val="200000"/>
              </a:lnSpc>
            </a:pPr>
            <a:r>
              <a:rPr lang="en-US" sz="1800" dirty="0" smtClean="0">
                <a:latin typeface="Arial" pitchFamily="34" charset="0"/>
                <a:cs typeface="Arial" pitchFamily="34" charset="0"/>
              </a:rPr>
              <a:t>Consistency of different opinions.</a:t>
            </a:r>
          </a:p>
          <a:p>
            <a:pPr marL="803275" lvl="2" indent="-342900">
              <a:lnSpc>
                <a:spcPct val="200000"/>
              </a:lnSpc>
            </a:pPr>
            <a:r>
              <a:rPr lang="en-US" sz="1800" dirty="0" smtClean="0">
                <a:latin typeface="Arial" pitchFamily="34" charset="0"/>
                <a:cs typeface="Arial" pitchFamily="34" charset="0"/>
              </a:rPr>
              <a:t>Policyholders assurance</a:t>
            </a:r>
          </a:p>
          <a:p>
            <a:pPr marL="803275" lvl="2" indent="-342900"/>
            <a:endParaRPr lang="en-US" sz="1800" dirty="0" smtClean="0">
              <a:latin typeface="Arial" pitchFamily="34" charset="0"/>
              <a:cs typeface="Arial" pitchFamily="34" charset="0"/>
            </a:endParaRPr>
          </a:p>
          <a:p>
            <a:pPr marL="60325" lvl="1" indent="0">
              <a:buNone/>
            </a:pPr>
            <a:endParaRPr lang="en-US" sz="1000" b="1" dirty="0" smtClean="0">
              <a:latin typeface="Arial" pitchFamily="34" charset="0"/>
              <a:cs typeface="Arial" pitchFamily="34" charset="0"/>
            </a:endParaRPr>
          </a:p>
          <a:p>
            <a:pPr marL="60325" lvl="1" indent="0">
              <a:buNone/>
            </a:pPr>
            <a:endParaRPr lang="en-US" sz="2000" dirty="0">
              <a:latin typeface="Arial" pitchFamily="34" charset="0"/>
              <a:cs typeface="Arial" pitchFamily="34" charset="0"/>
            </a:endParaRPr>
          </a:p>
          <a:p>
            <a:pPr marL="457200" lvl="1" indent="0" algn="just">
              <a:buNone/>
            </a:pPr>
            <a:endParaRPr lang="en-US" sz="1400" dirty="0" smtClean="0">
              <a:latin typeface="Arial" pitchFamily="34" charset="0"/>
              <a:cs typeface="Arial" pitchFamily="34" charset="0"/>
            </a:endParaRPr>
          </a:p>
          <a:p>
            <a:pPr lvl="1" algn="just">
              <a:buFont typeface="Wingdings" panose="05000000000000000000" pitchFamily="2" charset="2"/>
              <a:buChar char="ü"/>
            </a:pPr>
            <a:endParaRPr lang="en-US" sz="1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22</a:t>
            </a:fld>
            <a:endParaRPr lang="en-US">
              <a:solidFill>
                <a:srgbClr val="1F497D">
                  <a:lumMod val="75000"/>
                </a:srgbClr>
              </a:solidFill>
            </a:endParaRPr>
          </a:p>
        </p:txBody>
      </p:sp>
    </p:spTree>
    <p:extLst>
      <p:ext uri="{BB962C8B-B14F-4D97-AF65-F5344CB8AC3E}">
        <p14:creationId xmlns:p14="http://schemas.microsoft.com/office/powerpoint/2010/main" val="3071054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References</a:t>
            </a:r>
            <a:endParaRPr lang="en-US" sz="3200" dirty="0"/>
          </a:p>
        </p:txBody>
      </p:sp>
      <p:sp>
        <p:nvSpPr>
          <p:cNvPr id="3" name="Content Placeholder 2"/>
          <p:cNvSpPr>
            <a:spLocks noGrp="1"/>
          </p:cNvSpPr>
          <p:nvPr>
            <p:ph idx="1"/>
          </p:nvPr>
        </p:nvSpPr>
        <p:spPr/>
        <p:txBody>
          <a:bodyPr>
            <a:normAutofit/>
          </a:bodyPr>
          <a:lstStyle/>
          <a:p>
            <a:pPr marL="0" lvl="0" indent="0">
              <a:buNone/>
            </a:pPr>
            <a:r>
              <a:rPr lang="en-US" sz="2000" b="1" u="sng" dirty="0">
                <a:latin typeface="Arial" pitchFamily="34" charset="0"/>
                <a:cs typeface="Arial" pitchFamily="34" charset="0"/>
              </a:rPr>
              <a:t>The Actuaries’ Code</a:t>
            </a:r>
            <a:r>
              <a:rPr lang="en-US" sz="2000" dirty="0" smtClean="0">
                <a:latin typeface="Arial" pitchFamily="34" charset="0"/>
                <a:cs typeface="Arial" pitchFamily="34" charset="0"/>
              </a:rPr>
              <a:t>:</a:t>
            </a:r>
          </a:p>
          <a:p>
            <a:pPr marL="0" lvl="0" indent="0">
              <a:buNone/>
            </a:pPr>
            <a:r>
              <a:rPr lang="en-US" sz="1000" dirty="0" smtClean="0">
                <a:latin typeface="Arial" pitchFamily="34" charset="0"/>
                <a:cs typeface="Arial" pitchFamily="34" charset="0"/>
              </a:rPr>
              <a:t>  </a:t>
            </a:r>
            <a:endParaRPr lang="en-US" sz="1000" dirty="0">
              <a:latin typeface="Arial" pitchFamily="34" charset="0"/>
              <a:cs typeface="Arial" pitchFamily="34" charset="0"/>
            </a:endParaRPr>
          </a:p>
          <a:p>
            <a:pPr algn="just"/>
            <a:r>
              <a:rPr lang="en-US" sz="2000" i="1" dirty="0">
                <a:latin typeface="Arial" pitchFamily="34" charset="0"/>
                <a:cs typeface="Arial" pitchFamily="34" charset="0"/>
              </a:rPr>
              <a:t>Code 2.5:  Members will agree with the client the scope and nature of any appointment or </a:t>
            </a:r>
            <a:r>
              <a:rPr lang="en-US" sz="2000" i="1" dirty="0" smtClean="0">
                <a:latin typeface="Arial" pitchFamily="34" charset="0"/>
                <a:cs typeface="Arial" pitchFamily="34" charset="0"/>
              </a:rPr>
              <a:t>instruction</a:t>
            </a:r>
          </a:p>
          <a:p>
            <a:pPr algn="just"/>
            <a:endParaRPr lang="en-US" sz="2000" i="1" dirty="0">
              <a:latin typeface="Arial" pitchFamily="34" charset="0"/>
              <a:cs typeface="Arial" pitchFamily="34" charset="0"/>
            </a:endParaRPr>
          </a:p>
          <a:p>
            <a:pPr algn="just"/>
            <a:r>
              <a:rPr lang="en-US" sz="2000" i="1" dirty="0">
                <a:latin typeface="Arial" pitchFamily="34" charset="0"/>
                <a:cs typeface="Arial" pitchFamily="34" charset="0"/>
              </a:rPr>
              <a:t>Code 2.4: Members will take care that the advice or services they deliver are appropriate to the instructions and needs of the client, including the legal and other rules which may govern the matter, having due regard to others, such as policyholders of an insurer, members of a pension scheme, or any analogous persons whose interests are affected by the work of the member</a:t>
            </a:r>
            <a:r>
              <a:rPr lang="en-US" sz="2000" i="1" dirty="0" smtClean="0">
                <a:latin typeface="Arial" pitchFamily="34" charset="0"/>
                <a:cs typeface="Arial" pitchFamily="34" charset="0"/>
              </a:rPr>
              <a:t>.</a:t>
            </a:r>
          </a:p>
          <a:p>
            <a:pPr marL="0" indent="0">
              <a:buNone/>
            </a:pPr>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23</a:t>
            </a:fld>
            <a:endParaRPr lang="en-US"/>
          </a:p>
        </p:txBody>
      </p:sp>
    </p:spTree>
    <p:extLst>
      <p:ext uri="{BB962C8B-B14F-4D97-AF65-F5344CB8AC3E}">
        <p14:creationId xmlns:p14="http://schemas.microsoft.com/office/powerpoint/2010/main" val="1213163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a:t>
            </a:r>
            <a:r>
              <a:rPr lang="en-US" sz="3200" b="1" dirty="0" smtClean="0">
                <a:solidFill>
                  <a:schemeClr val="tx2"/>
                </a:solidFill>
                <a:latin typeface="Arial" pitchFamily="34" charset="0"/>
                <a:cs typeface="Arial" pitchFamily="34" charset="0"/>
              </a:rPr>
              <a:t>Cont.)</a:t>
            </a:r>
            <a:endParaRPr lang="en-U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lvl="0" indent="0">
              <a:buNone/>
            </a:pPr>
            <a:r>
              <a:rPr lang="en-US" sz="2000" b="1" u="sng" dirty="0">
                <a:latin typeface="Arial" pitchFamily="34" charset="0"/>
                <a:cs typeface="Arial" pitchFamily="34" charset="0"/>
              </a:rPr>
              <a:t>Professional Conduct Standards </a:t>
            </a:r>
            <a:endParaRPr lang="en-US" sz="2000" b="1" u="sng" dirty="0" smtClean="0">
              <a:latin typeface="Arial" pitchFamily="34" charset="0"/>
              <a:cs typeface="Arial" pitchFamily="34" charset="0"/>
            </a:endParaRPr>
          </a:p>
          <a:p>
            <a:pPr marL="0" lvl="0" indent="0">
              <a:buNone/>
            </a:pPr>
            <a:endParaRPr lang="en-US" sz="2000" b="1" u="sng" dirty="0" smtClean="0">
              <a:latin typeface="Arial" pitchFamily="34" charset="0"/>
              <a:cs typeface="Arial" pitchFamily="34" charset="0"/>
            </a:endParaRPr>
          </a:p>
          <a:p>
            <a:pPr lvl="0" algn="just"/>
            <a:r>
              <a:rPr lang="en-US" sz="2000" i="1" dirty="0" smtClean="0">
                <a:latin typeface="Arial" pitchFamily="34" charset="0"/>
                <a:cs typeface="Arial" pitchFamily="34" charset="0"/>
              </a:rPr>
              <a:t>Standard </a:t>
            </a:r>
            <a:r>
              <a:rPr lang="en-US" sz="2000" i="1" dirty="0">
                <a:latin typeface="Arial" pitchFamily="34" charset="0"/>
                <a:cs typeface="Arial" pitchFamily="34" charset="0"/>
              </a:rPr>
              <a:t>3.4 (</a:t>
            </a:r>
            <a:r>
              <a:rPr lang="en-US" sz="2000" i="1" dirty="0" err="1">
                <a:latin typeface="Arial" pitchFamily="34" charset="0"/>
                <a:cs typeface="Arial" pitchFamily="34" charset="0"/>
              </a:rPr>
              <a:t>IFoA</a:t>
            </a:r>
            <a:r>
              <a:rPr lang="en-US" sz="2000" i="1" dirty="0">
                <a:latin typeface="Arial" pitchFamily="34" charset="0"/>
                <a:cs typeface="Arial" pitchFamily="34" charset="0"/>
              </a:rPr>
              <a:t>):  A member must consider the extent to which it is appropriate to carry out investigations to assess whether the data is sufficiently accurate and complete for the purpose for which it is being used. The advice should include an explanation or qualification if the member has any material reservations about the data.</a:t>
            </a:r>
            <a:r>
              <a:rPr lang="en-US" sz="2000" b="1" i="1" u="sng" dirty="0">
                <a:latin typeface="Arial" pitchFamily="34" charset="0"/>
                <a:cs typeface="Arial" pitchFamily="34" charset="0"/>
              </a:rPr>
              <a:t> </a:t>
            </a:r>
            <a:endParaRPr lang="en-US" sz="2000" b="1" i="1" u="sng" dirty="0" smtClean="0">
              <a:latin typeface="Arial" pitchFamily="34" charset="0"/>
              <a:cs typeface="Arial" pitchFamily="34" charset="0"/>
            </a:endParaRPr>
          </a:p>
          <a:p>
            <a:pPr marL="0" indent="0">
              <a:buNone/>
            </a:pPr>
            <a:endParaRPr lang="en-US" sz="2000" b="1" u="sng" dirty="0" smtClean="0"/>
          </a:p>
          <a:p>
            <a:endParaRPr lang="en-US" sz="2000" dirty="0"/>
          </a:p>
          <a:p>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24</a:t>
            </a:fld>
            <a:endParaRPr lang="en-US"/>
          </a:p>
        </p:txBody>
      </p:sp>
    </p:spTree>
    <p:extLst>
      <p:ext uri="{BB962C8B-B14F-4D97-AF65-F5344CB8AC3E}">
        <p14:creationId xmlns:p14="http://schemas.microsoft.com/office/powerpoint/2010/main" val="4285844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a:t>
            </a:r>
            <a:r>
              <a:rPr lang="en-US" sz="3200" b="1" dirty="0" smtClean="0">
                <a:solidFill>
                  <a:schemeClr val="tx2"/>
                </a:solidFill>
                <a:latin typeface="Arial" pitchFamily="34" charset="0"/>
                <a:cs typeface="Arial" pitchFamily="34" charset="0"/>
              </a:rPr>
              <a:t>Cont.)</a:t>
            </a:r>
            <a:endParaRPr lang="en-U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200" b="1" u="sng" dirty="0">
                <a:latin typeface="Arial" pitchFamily="34" charset="0"/>
                <a:cs typeface="Arial" pitchFamily="34" charset="0"/>
              </a:rPr>
              <a:t>Guidance Note – GN 18</a:t>
            </a:r>
            <a:r>
              <a:rPr lang="en-US" sz="2200" dirty="0">
                <a:latin typeface="Arial" pitchFamily="34" charset="0"/>
                <a:cs typeface="Arial" pitchFamily="34" charset="0"/>
              </a:rPr>
              <a:t> </a:t>
            </a:r>
            <a:endParaRPr lang="en-US" sz="2200" dirty="0" smtClean="0">
              <a:latin typeface="Arial" pitchFamily="34" charset="0"/>
              <a:cs typeface="Arial" pitchFamily="34" charset="0"/>
            </a:endParaRPr>
          </a:p>
          <a:p>
            <a:pPr marL="0" indent="0" algn="just">
              <a:buNone/>
            </a:pPr>
            <a:r>
              <a:rPr lang="en-US" sz="1700" i="1" dirty="0" smtClean="0">
                <a:latin typeface="Arial" pitchFamily="34" charset="0"/>
                <a:cs typeface="Arial" pitchFamily="34" charset="0"/>
              </a:rPr>
              <a:t>(Actuarial Reporting for UK General Insurance Companies writing US Regulated Business)</a:t>
            </a:r>
          </a:p>
          <a:p>
            <a:pPr marL="0" indent="0">
              <a:buNone/>
            </a:pPr>
            <a:r>
              <a:rPr lang="en-US" sz="1800" dirty="0" smtClean="0"/>
              <a:t>  </a:t>
            </a:r>
          </a:p>
          <a:p>
            <a:pPr algn="just"/>
            <a:r>
              <a:rPr lang="en-US" sz="2200" i="1" dirty="0" smtClean="0">
                <a:latin typeface="Arial" pitchFamily="34" charset="0"/>
                <a:cs typeface="Arial" pitchFamily="34" charset="0"/>
              </a:rPr>
              <a:t>Guidance </a:t>
            </a:r>
            <a:r>
              <a:rPr lang="en-US" sz="2200" i="1" dirty="0">
                <a:latin typeface="Arial" pitchFamily="34" charset="0"/>
                <a:cs typeface="Arial" pitchFamily="34" charset="0"/>
              </a:rPr>
              <a:t>No. 3.1:   The relationships between management, underwriters, and auditors can be complex. The actuary should make clear his or her relationship with each of these parties and the extent to which he or she has used information obtained from them or relied on work undertaken by them. The actuary should not rely on the auditor unless there is a specific agreement for such reliance. </a:t>
            </a:r>
          </a:p>
          <a:p>
            <a:pPr marL="0" indent="0">
              <a:buNone/>
            </a:pPr>
            <a:r>
              <a:rPr lang="en-US" sz="1800" dirty="0"/>
              <a:t> </a:t>
            </a:r>
          </a:p>
          <a:p>
            <a:pPr algn="just"/>
            <a:r>
              <a:rPr lang="en-US" sz="2200" i="1" dirty="0">
                <a:latin typeface="Arial" pitchFamily="34" charset="0"/>
                <a:cs typeface="Arial" pitchFamily="34" charset="0"/>
              </a:rPr>
              <a:t>Guidance No. 3.2:  It is the responsibility of the company to set the technical provisions. The role of the actuary is to provide an SAO on those technical provisions. The professional responsibilities of the actuary in providing the SAO override any responsibilities he or she might have as an employee or consultant. </a:t>
            </a:r>
          </a:p>
          <a:p>
            <a:pPr marL="0" indent="0" algn="just">
              <a:buNone/>
            </a:pPr>
            <a:r>
              <a:rPr lang="en-US" sz="2200" i="1" dirty="0">
                <a:latin typeface="Arial" pitchFamily="34" charset="0"/>
                <a:cs typeface="Arial" pitchFamily="34" charset="0"/>
              </a:rPr>
              <a:t> </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25</a:t>
            </a:fld>
            <a:endParaRPr lang="en-US"/>
          </a:p>
        </p:txBody>
      </p:sp>
    </p:spTree>
    <p:extLst>
      <p:ext uri="{BB962C8B-B14F-4D97-AF65-F5344CB8AC3E}">
        <p14:creationId xmlns:p14="http://schemas.microsoft.com/office/powerpoint/2010/main" val="2202518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(Cont.)</a:t>
            </a:r>
            <a:endParaRPr lang="en-US" sz="3200" dirty="0"/>
          </a:p>
        </p:txBody>
      </p:sp>
      <p:sp>
        <p:nvSpPr>
          <p:cNvPr id="3" name="Content Placeholder 2"/>
          <p:cNvSpPr>
            <a:spLocks noGrp="1"/>
          </p:cNvSpPr>
          <p:nvPr>
            <p:ph idx="1"/>
          </p:nvPr>
        </p:nvSpPr>
        <p:spPr>
          <a:xfrm>
            <a:off x="457200" y="1600201"/>
            <a:ext cx="8229600" cy="3810000"/>
          </a:xfrm>
        </p:spPr>
        <p:txBody>
          <a:bodyPr>
            <a:normAutofit fontScale="92500"/>
          </a:bodyPr>
          <a:lstStyle/>
          <a:p>
            <a:pPr marL="0" indent="0">
              <a:buNone/>
            </a:pPr>
            <a:r>
              <a:rPr lang="en-US" sz="2200" b="1" u="sng" dirty="0">
                <a:latin typeface="Arial" pitchFamily="34" charset="0"/>
                <a:cs typeface="Arial" pitchFamily="34" charset="0"/>
              </a:rPr>
              <a:t>Guidance Note – GN 18</a:t>
            </a:r>
            <a:r>
              <a:rPr lang="en-US" sz="2200" dirty="0">
                <a:latin typeface="Arial" pitchFamily="34" charset="0"/>
                <a:cs typeface="Arial" pitchFamily="34" charset="0"/>
              </a:rPr>
              <a:t> </a:t>
            </a:r>
          </a:p>
          <a:p>
            <a:pPr marL="0" indent="0" algn="just">
              <a:buNone/>
            </a:pPr>
            <a:r>
              <a:rPr lang="en-US" sz="1700" i="1" dirty="0">
                <a:latin typeface="Arial" pitchFamily="34" charset="0"/>
                <a:cs typeface="Arial" pitchFamily="34" charset="0"/>
              </a:rPr>
              <a:t>(Actuarial Reporting for UK General Insurance Companies writing US Regulated Business)</a:t>
            </a:r>
          </a:p>
          <a:p>
            <a:endParaRPr lang="en-US" sz="2000" dirty="0" smtClean="0">
              <a:latin typeface="Arial" pitchFamily="34" charset="0"/>
              <a:cs typeface="Arial" pitchFamily="34" charset="0"/>
            </a:endParaRPr>
          </a:p>
          <a:p>
            <a:pPr algn="just"/>
            <a:r>
              <a:rPr lang="en-US" sz="2200" i="1" dirty="0" smtClean="0">
                <a:latin typeface="Arial" pitchFamily="34" charset="0"/>
                <a:cs typeface="Arial" pitchFamily="34" charset="0"/>
              </a:rPr>
              <a:t>Guidance </a:t>
            </a:r>
            <a:r>
              <a:rPr lang="en-US" sz="2200" i="1" dirty="0">
                <a:latin typeface="Arial" pitchFamily="34" charset="0"/>
                <a:cs typeface="Arial" pitchFamily="34" charset="0"/>
              </a:rPr>
              <a:t>No. 3.3: The actuary should make it clear at the outset that he or she may require frequent access to underwriters and other members of the company s staff, and that he or she may wish to use work carried out by or for the company, including the work of another actuary who has worked for the company as an employee or consultant. However, since the actuary providing the SAO must take full responsibility for the opinion stated, he or she must be satisfied as to the validity of the material used for that purpose.</a:t>
            </a:r>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26</a:t>
            </a:fld>
            <a:endParaRPr lang="en-US"/>
          </a:p>
        </p:txBody>
      </p:sp>
    </p:spTree>
    <p:extLst>
      <p:ext uri="{BB962C8B-B14F-4D97-AF65-F5344CB8AC3E}">
        <p14:creationId xmlns:p14="http://schemas.microsoft.com/office/powerpoint/2010/main" val="3089258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a:t>
            </a:r>
            <a:r>
              <a:rPr lang="en-US" sz="3200" b="1" dirty="0" smtClean="0">
                <a:solidFill>
                  <a:schemeClr val="tx2"/>
                </a:solidFill>
                <a:latin typeface="Arial" pitchFamily="34" charset="0"/>
                <a:cs typeface="Arial" pitchFamily="34" charset="0"/>
              </a:rPr>
              <a:t>Cont.)</a:t>
            </a:r>
            <a:endParaRPr lang="en-U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200" b="1" u="sng" dirty="0">
                <a:latin typeface="Arial" pitchFamily="34" charset="0"/>
                <a:cs typeface="Arial" pitchFamily="34" charset="0"/>
              </a:rPr>
              <a:t>Guidance Note – GN 18</a:t>
            </a:r>
            <a:r>
              <a:rPr lang="en-US" sz="2200" dirty="0">
                <a:latin typeface="Arial" pitchFamily="34" charset="0"/>
                <a:cs typeface="Arial" pitchFamily="34" charset="0"/>
              </a:rPr>
              <a:t> </a:t>
            </a:r>
          </a:p>
          <a:p>
            <a:pPr marL="0" indent="0">
              <a:buNone/>
            </a:pPr>
            <a:r>
              <a:rPr lang="en-US" sz="1200" dirty="0"/>
              <a:t> </a:t>
            </a:r>
          </a:p>
          <a:p>
            <a:pPr algn="just"/>
            <a:r>
              <a:rPr lang="en-US" sz="2200" i="1" dirty="0" smtClean="0">
                <a:latin typeface="Arial" panose="020B0604020202020204" pitchFamily="34" charset="0"/>
                <a:cs typeface="Arial" panose="020B0604020202020204" pitchFamily="34" charset="0"/>
              </a:rPr>
              <a:t>Guidance No 4.1: The </a:t>
            </a:r>
            <a:r>
              <a:rPr lang="en-US" sz="2200" i="1" dirty="0">
                <a:latin typeface="Arial" panose="020B0604020202020204" pitchFamily="34" charset="0"/>
                <a:cs typeface="Arial" panose="020B0604020202020204" pitchFamily="34" charset="0"/>
              </a:rPr>
              <a:t>actuary should obtain assurances from the company as to the accuracy and completeness of the data provided. The actuary should review all key data for reasonableness but may otherwise rely upon the company in this respect.</a:t>
            </a:r>
          </a:p>
          <a:p>
            <a:pPr marL="0" indent="0" algn="just">
              <a:buNone/>
            </a:pPr>
            <a:r>
              <a:rPr lang="en-US" sz="2200" i="1" dirty="0">
                <a:latin typeface="Arial" panose="020B0604020202020204" pitchFamily="34" charset="0"/>
                <a:cs typeface="Arial" panose="020B0604020202020204" pitchFamily="34" charset="0"/>
              </a:rPr>
              <a:t> </a:t>
            </a:r>
          </a:p>
          <a:p>
            <a:pPr algn="just"/>
            <a:r>
              <a:rPr lang="en-US" sz="2200" i="1" dirty="0" smtClean="0">
                <a:latin typeface="Arial" panose="020B0604020202020204" pitchFamily="34" charset="0"/>
                <a:cs typeface="Arial" panose="020B0604020202020204" pitchFamily="34" charset="0"/>
              </a:rPr>
              <a:t>Guidance No 4.2: Should </a:t>
            </a:r>
            <a:r>
              <a:rPr lang="en-US" sz="2200" i="1" dirty="0">
                <a:latin typeface="Arial" panose="020B0604020202020204" pitchFamily="34" charset="0"/>
                <a:cs typeface="Arial" panose="020B0604020202020204" pitchFamily="34" charset="0"/>
              </a:rPr>
              <a:t>the data prove incomplete, inaccurate, unreliable, or not as appropriate as desired, the actuary should consider whether the use of such imperfect data may produce material biases in the results of the investigation and make appropriate allowances. If the data are so inadequate that they cannot be used to carry out the work necessary for the SAO, even on a </a:t>
            </a:r>
            <a:r>
              <a:rPr lang="en-US" sz="2200" i="1" dirty="0" smtClean="0">
                <a:latin typeface="Arial" panose="020B0604020202020204" pitchFamily="34" charset="0"/>
                <a:cs typeface="Arial" panose="020B0604020202020204" pitchFamily="34" charset="0"/>
              </a:rPr>
              <a:t>very conservative </a:t>
            </a:r>
            <a:r>
              <a:rPr lang="en-US" sz="2200" i="1" dirty="0">
                <a:latin typeface="Arial" panose="020B0604020202020204" pitchFamily="34" charset="0"/>
                <a:cs typeface="Arial" panose="020B0604020202020204" pitchFamily="34" charset="0"/>
              </a:rPr>
              <a:t>basis, the actuary should decline to provide the SAO concerned</a:t>
            </a:r>
            <a:r>
              <a:rPr lang="en-US" sz="2200" i="1" dirty="0" smtClean="0">
                <a:latin typeface="Arial" panose="020B0604020202020204" pitchFamily="34" charset="0"/>
                <a:cs typeface="Arial" panose="020B0604020202020204" pitchFamily="34" charset="0"/>
              </a:rPr>
              <a:t>.</a:t>
            </a:r>
          </a:p>
          <a:p>
            <a:pPr marL="0" indent="0">
              <a:buNone/>
            </a:pPr>
            <a:endParaRPr lang="en-US" sz="1500" dirty="0" smtClean="0">
              <a:latin typeface="Arial" panose="020B0604020202020204" pitchFamily="34" charset="0"/>
              <a:cs typeface="Arial" panose="020B0604020202020204" pitchFamily="34" charset="0"/>
            </a:endParaRPr>
          </a:p>
          <a:p>
            <a:pPr marL="0" indent="0">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27</a:t>
            </a:fld>
            <a:endParaRPr lang="en-US"/>
          </a:p>
        </p:txBody>
      </p:sp>
    </p:spTree>
    <p:extLst>
      <p:ext uri="{BB962C8B-B14F-4D97-AF65-F5344CB8AC3E}">
        <p14:creationId xmlns:p14="http://schemas.microsoft.com/office/powerpoint/2010/main" val="3972640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(Cont.)</a:t>
            </a:r>
            <a:endParaRPr lang="en-US" sz="32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a:latin typeface="Arial" pitchFamily="34" charset="0"/>
                <a:cs typeface="Arial" pitchFamily="34" charset="0"/>
              </a:rPr>
              <a:t>Guidance </a:t>
            </a:r>
            <a:r>
              <a:rPr lang="en-US" b="1" u="sng" dirty="0" smtClean="0">
                <a:latin typeface="Arial" pitchFamily="34" charset="0"/>
                <a:cs typeface="Arial" pitchFamily="34" charset="0"/>
              </a:rPr>
              <a:t>Note – GN 12 </a:t>
            </a:r>
          </a:p>
          <a:p>
            <a:pPr marL="0" indent="0">
              <a:buNone/>
            </a:pPr>
            <a:endParaRPr lang="en-US" sz="1600" b="1" u="sng" dirty="0">
              <a:latin typeface="Arial" pitchFamily="34" charset="0"/>
              <a:cs typeface="Arial" pitchFamily="34" charset="0"/>
            </a:endParaRPr>
          </a:p>
          <a:p>
            <a:pPr algn="just"/>
            <a:r>
              <a:rPr lang="en-US" i="1" dirty="0" smtClean="0">
                <a:latin typeface="Arial" pitchFamily="34" charset="0"/>
                <a:cs typeface="Arial" pitchFamily="34" charset="0"/>
              </a:rPr>
              <a:t>Guidance </a:t>
            </a:r>
            <a:r>
              <a:rPr lang="en-US" i="1" dirty="0">
                <a:latin typeface="Arial" pitchFamily="34" charset="0"/>
                <a:cs typeface="Arial" pitchFamily="34" charset="0"/>
              </a:rPr>
              <a:t>No. 4.1: The report must indicate the sources of the data that the member has used and the extent to which he or she takes responsibility for data accuracy or completeness. The member may need to rely on or use the work of other people. If there is a risk of confusion as to the division of responsibilities between the member and other persons or </a:t>
            </a:r>
            <a:r>
              <a:rPr lang="en-US" i="1" dirty="0" smtClean="0">
                <a:latin typeface="Arial" pitchFamily="34" charset="0"/>
                <a:cs typeface="Arial" pitchFamily="34" charset="0"/>
              </a:rPr>
              <a:t>organizations</a:t>
            </a:r>
            <a:r>
              <a:rPr lang="en-US" i="1" dirty="0">
                <a:latin typeface="Arial" pitchFamily="34" charset="0"/>
                <a:cs typeface="Arial" pitchFamily="34" charset="0"/>
              </a:rPr>
              <a:t>, the respective responsibilities must be made clear in the report.</a:t>
            </a:r>
          </a:p>
          <a:p>
            <a:pPr marL="0" indent="0">
              <a:buNone/>
            </a:pPr>
            <a:r>
              <a:rPr lang="en-US" dirty="0"/>
              <a:t> </a:t>
            </a:r>
          </a:p>
          <a:p>
            <a:pPr algn="just"/>
            <a:r>
              <a:rPr lang="en-US" i="1" dirty="0">
                <a:latin typeface="Arial" pitchFamily="34" charset="0"/>
                <a:cs typeface="Arial" pitchFamily="34" charset="0"/>
              </a:rPr>
              <a:t>Guidance No. 4.2: The member must draw attention to any material limitations in the available data including the effect on the appropriateness of the data of changes in the way the business </a:t>
            </a:r>
            <a:r>
              <a:rPr lang="en-US" i="1" dirty="0" smtClean="0">
                <a:latin typeface="Arial" pitchFamily="34" charset="0"/>
                <a:cs typeface="Arial" pitchFamily="34" charset="0"/>
              </a:rPr>
              <a:t>analyzed </a:t>
            </a:r>
            <a:r>
              <a:rPr lang="en-US" i="1" dirty="0">
                <a:latin typeface="Arial" pitchFamily="34" charset="0"/>
                <a:cs typeface="Arial" pitchFamily="34" charset="0"/>
              </a:rPr>
              <a:t>has been conducted. Specifically, the member must make reference to limitations in the data that have materially added to the uncertainty surrounding the results of the work carried out.</a:t>
            </a:r>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28</a:t>
            </a:fld>
            <a:endParaRPr lang="en-US"/>
          </a:p>
        </p:txBody>
      </p:sp>
    </p:spTree>
    <p:extLst>
      <p:ext uri="{BB962C8B-B14F-4D97-AF65-F5344CB8AC3E}">
        <p14:creationId xmlns:p14="http://schemas.microsoft.com/office/powerpoint/2010/main" val="2743856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a:t>
            </a:r>
            <a:r>
              <a:rPr lang="en-US" sz="3200" b="1" dirty="0" smtClean="0">
                <a:solidFill>
                  <a:schemeClr val="tx2"/>
                </a:solidFill>
                <a:latin typeface="Arial" pitchFamily="34" charset="0"/>
                <a:cs typeface="Arial" pitchFamily="34" charset="0"/>
              </a:rPr>
              <a:t>Cont.)</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b="1" u="sng" dirty="0">
                <a:latin typeface="Arial" pitchFamily="34" charset="0"/>
                <a:cs typeface="Arial" pitchFamily="34" charset="0"/>
              </a:rPr>
              <a:t>APS 21:  Appointed Actuary and General Insurance Business (IAI)</a:t>
            </a:r>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a:p>
            <a:pPr algn="just"/>
            <a:r>
              <a:rPr lang="en-US" sz="2000" i="1" dirty="0" smtClean="0">
                <a:latin typeface="Arial" pitchFamily="34" charset="0"/>
                <a:cs typeface="Arial" pitchFamily="34" charset="0"/>
              </a:rPr>
              <a:t>Guidance No 8.3:  </a:t>
            </a:r>
            <a:r>
              <a:rPr lang="en-US" sz="2000" i="1" dirty="0">
                <a:latin typeface="Arial" pitchFamily="34" charset="0"/>
                <a:cs typeface="Arial" pitchFamily="34" charset="0"/>
              </a:rPr>
              <a:t>Appointed Actuary should be satisfied as far as possible that the data are accurate, reliable and consistent. If there are any doubts on the data, the Appointed Actuary is expected to seek assurance from the company as to their accuracy and completeness. The Appointed Actuary should also be satisfied that the company is correctly adopting appropriate statistical formats and procedures and that adequate documentation exists in respect of them.</a:t>
            </a:r>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29</a:t>
            </a:fld>
            <a:endParaRPr lang="en-US"/>
          </a:p>
        </p:txBody>
      </p:sp>
    </p:spTree>
    <p:extLst>
      <p:ext uri="{BB962C8B-B14F-4D97-AF65-F5344CB8AC3E}">
        <p14:creationId xmlns:p14="http://schemas.microsoft.com/office/powerpoint/2010/main" val="251597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ea typeface="+mn-ea"/>
                <a:cs typeface="Arial" pitchFamily="34" charset="0"/>
              </a:rPr>
              <a:t>Background</a:t>
            </a:r>
          </a:p>
        </p:txBody>
      </p:sp>
      <p:sp>
        <p:nvSpPr>
          <p:cNvPr id="3" name="Content Placeholder 2"/>
          <p:cNvSpPr>
            <a:spLocks noGrp="1"/>
          </p:cNvSpPr>
          <p:nvPr>
            <p:ph idx="1"/>
          </p:nvPr>
        </p:nvSpPr>
        <p:spPr/>
        <p:txBody>
          <a:bodyPr>
            <a:normAutofit/>
          </a:bodyPr>
          <a:lstStyle/>
          <a:p>
            <a:pPr>
              <a:lnSpc>
                <a:spcPct val="150000"/>
              </a:lnSpc>
            </a:pPr>
            <a:r>
              <a:rPr lang="en-US" sz="2000" dirty="0" smtClean="0">
                <a:latin typeface="Arial" pitchFamily="34" charset="0"/>
                <a:cs typeface="Arial" pitchFamily="34" charset="0"/>
              </a:rPr>
              <a:t>Scope of Work</a:t>
            </a:r>
          </a:p>
          <a:p>
            <a:pPr lvl="1">
              <a:lnSpc>
                <a:spcPct val="150000"/>
              </a:lnSpc>
              <a:buFont typeface="Arial" pitchFamily="34" charset="0"/>
              <a:buChar char="•"/>
            </a:pPr>
            <a:r>
              <a:rPr lang="en-US" sz="1800" dirty="0" smtClean="0">
                <a:latin typeface="Arial" pitchFamily="34" charset="0"/>
                <a:cs typeface="Arial" pitchFamily="34" charset="0"/>
              </a:rPr>
              <a:t>Actuarial </a:t>
            </a:r>
            <a:r>
              <a:rPr lang="en-US" sz="1800" dirty="0">
                <a:latin typeface="Arial" pitchFamily="34" charset="0"/>
                <a:cs typeface="Arial" pitchFamily="34" charset="0"/>
              </a:rPr>
              <a:t>certificate on claim </a:t>
            </a:r>
            <a:r>
              <a:rPr lang="en-US" sz="1800" dirty="0" smtClean="0">
                <a:latin typeface="Arial" pitchFamily="34" charset="0"/>
                <a:cs typeface="Arial" pitchFamily="34" charset="0"/>
              </a:rPr>
              <a:t>reserves</a:t>
            </a:r>
          </a:p>
          <a:p>
            <a:pPr lvl="1">
              <a:lnSpc>
                <a:spcPct val="150000"/>
              </a:lnSpc>
              <a:buFont typeface="Arial" pitchFamily="34" charset="0"/>
              <a:buChar char="•"/>
            </a:pPr>
            <a:r>
              <a:rPr lang="en-US" sz="1800" dirty="0" smtClean="0">
                <a:latin typeface="Arial" pitchFamily="34" charset="0"/>
                <a:cs typeface="Arial" pitchFamily="34" charset="0"/>
              </a:rPr>
              <a:t>Needed in a week’s time</a:t>
            </a:r>
          </a:p>
          <a:p>
            <a:pPr lvl="1">
              <a:lnSpc>
                <a:spcPct val="150000"/>
              </a:lnSpc>
              <a:buFont typeface="Arial" pitchFamily="34" charset="0"/>
              <a:buChar char="•"/>
            </a:pPr>
            <a:r>
              <a:rPr lang="en-US" sz="1800" dirty="0" smtClean="0">
                <a:latin typeface="Arial" pitchFamily="34" charset="0"/>
                <a:cs typeface="Arial" pitchFamily="34" charset="0"/>
              </a:rPr>
              <a:t>Part of published Report &amp; Accounts</a:t>
            </a:r>
            <a:endParaRPr lang="en-US" sz="1800" dirty="0">
              <a:latin typeface="Arial" pitchFamily="34" charset="0"/>
              <a:cs typeface="Arial" pitchFamily="34" charset="0"/>
            </a:endParaRPr>
          </a:p>
          <a:p>
            <a:endParaRPr lang="en-US" sz="1000" dirty="0" smtClean="0">
              <a:latin typeface="Arial" pitchFamily="34" charset="0"/>
              <a:cs typeface="Arial" pitchFamily="34" charset="0"/>
            </a:endParaRPr>
          </a:p>
          <a:p>
            <a:pPr>
              <a:lnSpc>
                <a:spcPct val="150000"/>
              </a:lnSpc>
            </a:pPr>
            <a:r>
              <a:rPr lang="en-US" sz="2000" dirty="0" smtClean="0">
                <a:latin typeface="Arial" pitchFamily="34" charset="0"/>
                <a:cs typeface="Arial" pitchFamily="34" charset="0"/>
              </a:rPr>
              <a:t>About the Client</a:t>
            </a:r>
          </a:p>
          <a:p>
            <a:pPr lvl="1">
              <a:lnSpc>
                <a:spcPct val="150000"/>
              </a:lnSpc>
              <a:buFont typeface="Arial" pitchFamily="34" charset="0"/>
              <a:buChar char="•"/>
            </a:pPr>
            <a:r>
              <a:rPr lang="en-US" sz="1800" dirty="0" smtClean="0">
                <a:latin typeface="Arial" pitchFamily="34" charset="0"/>
                <a:cs typeface="Arial" pitchFamily="34" charset="0"/>
              </a:rPr>
              <a:t>Medium sized insurance company</a:t>
            </a:r>
          </a:p>
          <a:p>
            <a:pPr lvl="1">
              <a:lnSpc>
                <a:spcPct val="150000"/>
              </a:lnSpc>
              <a:buFont typeface="Arial" pitchFamily="34" charset="0"/>
              <a:buChar char="•"/>
            </a:pPr>
            <a:r>
              <a:rPr lang="en-US" sz="1800" dirty="0" smtClean="0">
                <a:latin typeface="Arial" pitchFamily="34" charset="0"/>
                <a:cs typeface="Arial" pitchFamily="34" charset="0"/>
              </a:rPr>
              <a:t>Rapid growth in recent years</a:t>
            </a:r>
          </a:p>
          <a:p>
            <a:endParaRPr lang="en-US" sz="11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References (</a:t>
            </a:r>
            <a:r>
              <a:rPr lang="en-US" sz="3200" b="1" dirty="0" smtClean="0">
                <a:solidFill>
                  <a:schemeClr val="tx2"/>
                </a:solidFill>
                <a:latin typeface="Arial" pitchFamily="34" charset="0"/>
                <a:cs typeface="Arial" pitchFamily="34" charset="0"/>
              </a:rPr>
              <a:t>Cont.)</a:t>
            </a:r>
            <a:endParaRPr lang="en-U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sz="2000" b="1" u="sng" dirty="0">
                <a:latin typeface="Arial" pitchFamily="34" charset="0"/>
                <a:cs typeface="Arial" pitchFamily="34" charset="0"/>
              </a:rPr>
              <a:t>TAS (D) : A </a:t>
            </a:r>
            <a:r>
              <a:rPr lang="en-US" sz="2000" b="1" u="sng" dirty="0" smtClean="0">
                <a:latin typeface="Arial" pitchFamily="34" charset="0"/>
                <a:cs typeface="Arial" pitchFamily="34" charset="0"/>
              </a:rPr>
              <a:t>1.2</a:t>
            </a:r>
          </a:p>
          <a:p>
            <a:pPr marL="0" indent="0">
              <a:buNone/>
            </a:pPr>
            <a:endParaRPr lang="en-US" sz="1000" u="sng" dirty="0">
              <a:latin typeface="Arial" pitchFamily="34" charset="0"/>
              <a:cs typeface="Arial" pitchFamily="34" charset="0"/>
            </a:endParaRPr>
          </a:p>
          <a:p>
            <a:pPr algn="just"/>
            <a:r>
              <a:rPr lang="en-US" sz="2000" i="1" dirty="0">
                <a:latin typeface="Arial" pitchFamily="34" charset="0"/>
                <a:cs typeface="Arial" pitchFamily="34" charset="0"/>
              </a:rPr>
              <a:t>The purpose of this standard is to assist the achievement of the Reliability </a:t>
            </a:r>
            <a:r>
              <a:rPr lang="en-US" sz="2000" i="1" dirty="0" smtClean="0">
                <a:latin typeface="Arial" pitchFamily="34" charset="0"/>
                <a:cs typeface="Arial" pitchFamily="34" charset="0"/>
              </a:rPr>
              <a:t>objective by ensuring that</a:t>
            </a:r>
            <a:r>
              <a:rPr lang="en-US" sz="2000" dirty="0" smtClean="0"/>
              <a:t>       </a:t>
            </a:r>
            <a:endParaRPr lang="en-US" sz="2000" dirty="0"/>
          </a:p>
          <a:p>
            <a:pPr lvl="1" algn="just">
              <a:buFont typeface="Courier New" panose="02070309020205020404" pitchFamily="49" charset="0"/>
              <a:buChar char="o"/>
            </a:pPr>
            <a:r>
              <a:rPr lang="en-US" sz="1600" i="1" dirty="0" smtClean="0">
                <a:latin typeface="Arial" panose="020B0604020202020204" pitchFamily="34" charset="0"/>
                <a:cs typeface="Arial" panose="020B0604020202020204" pitchFamily="34" charset="0"/>
              </a:rPr>
              <a:t>Data </a:t>
            </a:r>
            <a:r>
              <a:rPr lang="en-US" sz="1600" i="1" dirty="0">
                <a:latin typeface="Arial" panose="020B0604020202020204" pitchFamily="34" charset="0"/>
                <a:cs typeface="Arial" panose="020B0604020202020204" pitchFamily="34" charset="0"/>
              </a:rPr>
              <a:t>used in work within its scope is subject to sufficient scrutiny and </a:t>
            </a:r>
            <a:r>
              <a:rPr lang="en-US" sz="1600" i="1" dirty="0" smtClean="0">
                <a:latin typeface="Arial" panose="020B0604020202020204" pitchFamily="34" charset="0"/>
                <a:cs typeface="Arial" panose="020B0604020202020204" pitchFamily="34" charset="0"/>
              </a:rPr>
              <a:t>checking </a:t>
            </a:r>
            <a:r>
              <a:rPr lang="en-US" sz="1600" i="1" dirty="0">
                <a:latin typeface="Arial" panose="020B0604020202020204" pitchFamily="34" charset="0"/>
                <a:cs typeface="Arial" panose="020B0604020202020204" pitchFamily="34" charset="0"/>
              </a:rPr>
              <a:t>so that </a:t>
            </a:r>
            <a:r>
              <a:rPr lang="en-US" sz="1600" i="1" dirty="0" smtClean="0">
                <a:latin typeface="Arial" panose="020B0604020202020204" pitchFamily="34" charset="0"/>
                <a:cs typeface="Arial" panose="020B0604020202020204" pitchFamily="34" charset="0"/>
              </a:rPr>
              <a:t>  users </a:t>
            </a:r>
            <a:r>
              <a:rPr lang="en-US" sz="1600" i="1" dirty="0">
                <a:latin typeface="Arial" panose="020B0604020202020204" pitchFamily="34" charset="0"/>
                <a:cs typeface="Arial" panose="020B0604020202020204" pitchFamily="34" charset="0"/>
              </a:rPr>
              <a:t>can rely on the resulting actuarial </a:t>
            </a:r>
            <a:r>
              <a:rPr lang="en-US" sz="1600" i="1" dirty="0" smtClean="0">
                <a:latin typeface="Arial" panose="020B0604020202020204" pitchFamily="34" charset="0"/>
                <a:cs typeface="Arial" panose="020B0604020202020204" pitchFamily="34" charset="0"/>
              </a:rPr>
              <a:t>information and</a:t>
            </a:r>
          </a:p>
          <a:p>
            <a:pPr lvl="1" algn="just">
              <a:buFont typeface="Courier New" panose="02070309020205020404" pitchFamily="49" charset="0"/>
              <a:buChar char="o"/>
            </a:pPr>
            <a:r>
              <a:rPr lang="en-US" sz="1600" i="1" dirty="0">
                <a:latin typeface="Arial" panose="020B0604020202020204" pitchFamily="34" charset="0"/>
                <a:cs typeface="Arial" panose="020B0604020202020204" pitchFamily="34" charset="0"/>
              </a:rPr>
              <a:t>any actions taken because data is inaccurate or incomplete increase the  reliability of the resulting actuarial information</a:t>
            </a:r>
            <a:endParaRPr lang="en-US" sz="1600" i="1" dirty="0" smtClean="0">
              <a:latin typeface="Arial" panose="020B0604020202020204" pitchFamily="34" charset="0"/>
              <a:cs typeface="Arial" panose="020B0604020202020204" pitchFamily="34" charset="0"/>
            </a:endParaRPr>
          </a:p>
          <a:p>
            <a:pPr marL="457200" lvl="1" indent="0">
              <a:buNone/>
            </a:pPr>
            <a:endParaRPr lang="en-US" sz="1000" dirty="0" smtClean="0"/>
          </a:p>
          <a:p>
            <a:pPr algn="just"/>
            <a:r>
              <a:rPr lang="en-US" sz="2000" i="1" dirty="0" smtClean="0">
                <a:latin typeface="Arial" pitchFamily="34" charset="0"/>
                <a:cs typeface="Arial" pitchFamily="34" charset="0"/>
              </a:rPr>
              <a:t>C.5.11 : When </a:t>
            </a:r>
            <a:r>
              <a:rPr lang="en-US" sz="2000" i="1" dirty="0">
                <a:latin typeface="Arial" pitchFamily="34" charset="0"/>
                <a:cs typeface="Arial" pitchFamily="34" charset="0"/>
              </a:rPr>
              <a:t>data that is required is materially incomplete or inadequate, an assessment shall be made to determine whether the reliability of the data can be improved by adjusting or supplementing it</a:t>
            </a:r>
            <a:r>
              <a:rPr lang="en-US" sz="2000" i="1" dirty="0" smtClean="0">
                <a:latin typeface="Arial" pitchFamily="34" charset="0"/>
                <a:cs typeface="Arial" pitchFamily="34" charset="0"/>
              </a:rPr>
              <a:t>.</a:t>
            </a:r>
          </a:p>
          <a:p>
            <a:pPr algn="just"/>
            <a:endParaRPr lang="en-US" sz="1000" i="1" dirty="0">
              <a:latin typeface="Arial" pitchFamily="34" charset="0"/>
              <a:cs typeface="Arial" pitchFamily="34" charset="0"/>
            </a:endParaRPr>
          </a:p>
          <a:p>
            <a:pPr algn="just"/>
            <a:r>
              <a:rPr lang="en-US" sz="2000" i="1" dirty="0" smtClean="0">
                <a:latin typeface="Arial" pitchFamily="34" charset="0"/>
                <a:cs typeface="Arial" pitchFamily="34" charset="0"/>
              </a:rPr>
              <a:t>C.5.12:  </a:t>
            </a:r>
            <a:r>
              <a:rPr lang="en-US" sz="2000" i="1" dirty="0">
                <a:latin typeface="Arial" pitchFamily="34" charset="0"/>
                <a:cs typeface="Arial" pitchFamily="34" charset="0"/>
              </a:rPr>
              <a:t>The treatment of, or action taken for, incomplete or inaccurate data shall be documented.</a:t>
            </a:r>
          </a:p>
          <a:p>
            <a:pPr marL="0" indent="0" algn="just">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30</a:t>
            </a:fld>
            <a:endParaRPr lang="en-US"/>
          </a:p>
        </p:txBody>
      </p:sp>
    </p:spTree>
    <p:extLst>
      <p:ext uri="{BB962C8B-B14F-4D97-AF65-F5344CB8AC3E}">
        <p14:creationId xmlns:p14="http://schemas.microsoft.com/office/powerpoint/2010/main" val="3209965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188" y="1828800"/>
            <a:ext cx="7546612"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308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Cont.</a:t>
            </a:r>
            <a:endParaRPr lang="en-US" sz="3200" dirty="0"/>
          </a:p>
        </p:txBody>
      </p:sp>
      <p:sp>
        <p:nvSpPr>
          <p:cNvPr id="3" name="Content Placeholder 2"/>
          <p:cNvSpPr>
            <a:spLocks noGrp="1"/>
          </p:cNvSpPr>
          <p:nvPr>
            <p:ph idx="1"/>
          </p:nvPr>
        </p:nvSpPr>
        <p:spPr>
          <a:xfrm>
            <a:off x="457200" y="1447800"/>
            <a:ext cx="8229600" cy="4724400"/>
          </a:xfrm>
        </p:spPr>
        <p:txBody>
          <a:bodyPr>
            <a:normAutofit lnSpcReduction="10000"/>
          </a:bodyPr>
          <a:lstStyle/>
          <a:p>
            <a:pPr>
              <a:lnSpc>
                <a:spcPct val="150000"/>
              </a:lnSpc>
            </a:pPr>
            <a:r>
              <a:rPr lang="en-US" sz="2000" dirty="0">
                <a:latin typeface="Arial" pitchFamily="34" charset="0"/>
                <a:cs typeface="Arial" pitchFamily="34" charset="0"/>
              </a:rPr>
              <a:t>Concerns: </a:t>
            </a:r>
          </a:p>
          <a:p>
            <a:pPr lvl="1">
              <a:lnSpc>
                <a:spcPct val="150000"/>
              </a:lnSpc>
              <a:buFont typeface="Arial" pitchFamily="34" charset="0"/>
              <a:buChar char="•"/>
            </a:pPr>
            <a:r>
              <a:rPr lang="en-US" sz="1800" dirty="0">
                <a:latin typeface="Arial" pitchFamily="34" charset="0"/>
                <a:cs typeface="Arial" pitchFamily="34" charset="0"/>
              </a:rPr>
              <a:t>Quality of data (past 2 – 3 years)</a:t>
            </a:r>
          </a:p>
          <a:p>
            <a:pPr lvl="1">
              <a:lnSpc>
                <a:spcPct val="150000"/>
              </a:lnSpc>
              <a:buFont typeface="Arial" pitchFamily="34" charset="0"/>
              <a:buChar char="•"/>
            </a:pPr>
            <a:r>
              <a:rPr lang="en-US" sz="1800" dirty="0">
                <a:latin typeface="Arial" pitchFamily="34" charset="0"/>
                <a:cs typeface="Arial" pitchFamily="34" charset="0"/>
              </a:rPr>
              <a:t>Rumor - Company suppressing case reserves</a:t>
            </a:r>
          </a:p>
          <a:p>
            <a:pPr lvl="1">
              <a:lnSpc>
                <a:spcPct val="150000"/>
              </a:lnSpc>
              <a:buFont typeface="Arial" pitchFamily="34" charset="0"/>
              <a:buChar char="•"/>
            </a:pPr>
            <a:r>
              <a:rPr lang="en-US" sz="1800" dirty="0">
                <a:latin typeface="Arial" pitchFamily="34" charset="0"/>
                <a:cs typeface="Arial" pitchFamily="34" charset="0"/>
              </a:rPr>
              <a:t>High staff turnover in claims department</a:t>
            </a:r>
          </a:p>
          <a:p>
            <a:pPr lvl="1">
              <a:lnSpc>
                <a:spcPct val="150000"/>
              </a:lnSpc>
              <a:buFont typeface="Arial" pitchFamily="34" charset="0"/>
              <a:buChar char="•"/>
            </a:pPr>
            <a:r>
              <a:rPr lang="en-US" sz="1800" dirty="0">
                <a:latin typeface="Arial" pitchFamily="34" charset="0"/>
                <a:cs typeface="Arial" pitchFamily="34" charset="0"/>
              </a:rPr>
              <a:t>Resignation of </a:t>
            </a:r>
            <a:r>
              <a:rPr lang="en-US" sz="1800" dirty="0" smtClean="0">
                <a:latin typeface="Arial" pitchFamily="34" charset="0"/>
                <a:cs typeface="Arial" pitchFamily="34" charset="0"/>
              </a:rPr>
              <a:t>Founder CEO</a:t>
            </a:r>
            <a:endParaRPr lang="en-US" sz="1800" dirty="0">
              <a:latin typeface="Arial" pitchFamily="34" charset="0"/>
              <a:cs typeface="Arial" pitchFamily="34" charset="0"/>
            </a:endParaRPr>
          </a:p>
          <a:p>
            <a:endParaRPr lang="en-US" sz="1000" dirty="0">
              <a:latin typeface="Arial" pitchFamily="34" charset="0"/>
              <a:cs typeface="Arial" pitchFamily="34" charset="0"/>
            </a:endParaRPr>
          </a:p>
          <a:p>
            <a:pPr>
              <a:lnSpc>
                <a:spcPct val="150000"/>
              </a:lnSpc>
            </a:pPr>
            <a:r>
              <a:rPr lang="en-US" sz="2000" dirty="0">
                <a:latin typeface="Arial" pitchFamily="34" charset="0"/>
                <a:cs typeface="Arial" pitchFamily="34" charset="0"/>
              </a:rPr>
              <a:t>Additional Considerations</a:t>
            </a:r>
          </a:p>
          <a:p>
            <a:pPr lvl="1">
              <a:lnSpc>
                <a:spcPct val="150000"/>
              </a:lnSpc>
              <a:buFont typeface="Arial" pitchFamily="34" charset="0"/>
              <a:buChar char="•"/>
            </a:pPr>
            <a:r>
              <a:rPr lang="en-US" sz="1800" dirty="0">
                <a:latin typeface="Arial" pitchFamily="34" charset="0"/>
                <a:cs typeface="Arial" pitchFamily="34" charset="0"/>
              </a:rPr>
              <a:t>Assurance from Company &amp; Auditors</a:t>
            </a:r>
          </a:p>
          <a:p>
            <a:pPr lvl="1">
              <a:lnSpc>
                <a:spcPct val="150000"/>
              </a:lnSpc>
              <a:buFont typeface="Arial" pitchFamily="34" charset="0"/>
              <a:buChar char="•"/>
            </a:pPr>
            <a:r>
              <a:rPr lang="en-US" sz="1800" dirty="0">
                <a:latin typeface="Arial" pitchFamily="34" charset="0"/>
                <a:cs typeface="Arial" pitchFamily="34" charset="0"/>
              </a:rPr>
              <a:t>Consistency - Incurred claims projection &amp; Company wishes</a:t>
            </a:r>
          </a:p>
          <a:p>
            <a:pPr marL="6350" lvl="1" indent="0">
              <a:buNone/>
            </a:pPr>
            <a:endParaRPr lang="en-US" sz="2000" u="sng" dirty="0">
              <a:latin typeface="Arial" pitchFamily="34" charset="0"/>
              <a:cs typeface="Arial" pitchFamily="34" charset="0"/>
            </a:endParaRPr>
          </a:p>
          <a:p>
            <a:pPr marL="6350" lvl="1" indent="0" algn="r">
              <a:buNone/>
            </a:pPr>
            <a:r>
              <a:rPr lang="en-US" sz="2000" i="1" u="sng" dirty="0">
                <a:latin typeface="Arial" pitchFamily="34" charset="0"/>
                <a:cs typeface="Arial" pitchFamily="34" charset="0"/>
              </a:rPr>
              <a:t>What should the I do</a:t>
            </a:r>
            <a:r>
              <a:rPr lang="en-US" sz="2000" i="1" u="sng" dirty="0" smtClean="0">
                <a:latin typeface="Arial" pitchFamily="34" charset="0"/>
                <a:cs typeface="Arial" pitchFamily="34" charset="0"/>
              </a:rPr>
              <a:t>???</a:t>
            </a:r>
            <a:endParaRPr lang="en-US" sz="2000" i="1" u="sng" dirty="0">
              <a:latin typeface="Arial" pitchFamily="34" charset="0"/>
              <a:cs typeface="Arial" pitchFamily="34" charset="0"/>
            </a:endParaRPr>
          </a:p>
          <a:p>
            <a:endParaRPr lang="en-US" u="sng"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spTree>
    <p:extLst>
      <p:ext uri="{BB962C8B-B14F-4D97-AF65-F5344CB8AC3E}">
        <p14:creationId xmlns:p14="http://schemas.microsoft.com/office/powerpoint/2010/main" val="317757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Issues Surrounding the Case Study</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dirty="0"/>
          </a:p>
        </p:txBody>
      </p:sp>
      <p:sp>
        <p:nvSpPr>
          <p:cNvPr id="7" name="Pentagon 6"/>
          <p:cNvSpPr/>
          <p:nvPr/>
        </p:nvSpPr>
        <p:spPr>
          <a:xfrm>
            <a:off x="393290" y="1688068"/>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80999" y="1688068"/>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Scope &amp; Timelines defined?</a:t>
            </a:r>
          </a:p>
        </p:txBody>
      </p:sp>
      <p:sp>
        <p:nvSpPr>
          <p:cNvPr id="9" name="Flowchart: Stored Data 8"/>
          <p:cNvSpPr/>
          <p:nvPr/>
        </p:nvSpPr>
        <p:spPr>
          <a:xfrm rot="10800000">
            <a:off x="5105400" y="1673317"/>
            <a:ext cx="3733800" cy="384082"/>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715001" y="1699736"/>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Actuaries’ Code 2.5</a:t>
            </a:r>
            <a:endParaRPr lang="en-US" sz="1400" i="1" dirty="0">
              <a:latin typeface="Arial" pitchFamily="34" charset="0"/>
              <a:cs typeface="Arial" pitchFamily="34" charset="0"/>
            </a:endParaRPr>
          </a:p>
        </p:txBody>
      </p:sp>
      <p:sp>
        <p:nvSpPr>
          <p:cNvPr id="11" name="Pentagon 10"/>
          <p:cNvSpPr/>
          <p:nvPr/>
        </p:nvSpPr>
        <p:spPr>
          <a:xfrm>
            <a:off x="393289" y="2209800"/>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80998" y="2209800"/>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Extent to rely on other professionals</a:t>
            </a:r>
          </a:p>
        </p:txBody>
      </p:sp>
      <p:sp>
        <p:nvSpPr>
          <p:cNvPr id="15" name="Flowchart: Stored Data 14"/>
          <p:cNvSpPr/>
          <p:nvPr/>
        </p:nvSpPr>
        <p:spPr>
          <a:xfrm rot="10800000">
            <a:off x="5105400" y="2209801"/>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15001" y="2236219"/>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GN12, GN18, APS21</a:t>
            </a:r>
            <a:endParaRPr lang="en-US" sz="1400" i="1" dirty="0">
              <a:latin typeface="Arial" pitchFamily="34" charset="0"/>
              <a:cs typeface="Arial" pitchFamily="34" charset="0"/>
            </a:endParaRPr>
          </a:p>
        </p:txBody>
      </p:sp>
      <p:sp>
        <p:nvSpPr>
          <p:cNvPr id="17" name="Pentagon 16"/>
          <p:cNvSpPr/>
          <p:nvPr/>
        </p:nvSpPr>
        <p:spPr>
          <a:xfrm>
            <a:off x="393289" y="2731532"/>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80998" y="2731532"/>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Investigations &amp; Review</a:t>
            </a:r>
          </a:p>
        </p:txBody>
      </p:sp>
      <p:sp>
        <p:nvSpPr>
          <p:cNvPr id="19" name="Flowchart: Stored Data 18"/>
          <p:cNvSpPr/>
          <p:nvPr/>
        </p:nvSpPr>
        <p:spPr>
          <a:xfrm rot="10800000">
            <a:off x="5105399" y="2716782"/>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715000" y="2743200"/>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PCS, GN18, APS21</a:t>
            </a:r>
            <a:endParaRPr lang="en-US" sz="1400" i="1" dirty="0">
              <a:latin typeface="Arial" pitchFamily="34" charset="0"/>
              <a:cs typeface="Arial" pitchFamily="34" charset="0"/>
            </a:endParaRPr>
          </a:p>
        </p:txBody>
      </p:sp>
      <p:sp>
        <p:nvSpPr>
          <p:cNvPr id="21" name="Pentagon 20"/>
          <p:cNvSpPr/>
          <p:nvPr/>
        </p:nvSpPr>
        <p:spPr>
          <a:xfrm>
            <a:off x="393288" y="3276600"/>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80997" y="3276600"/>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Reasonability checks</a:t>
            </a:r>
          </a:p>
        </p:txBody>
      </p:sp>
      <p:sp>
        <p:nvSpPr>
          <p:cNvPr id="23" name="Flowchart: Stored Data 22"/>
          <p:cNvSpPr/>
          <p:nvPr/>
        </p:nvSpPr>
        <p:spPr>
          <a:xfrm rot="10800000">
            <a:off x="5105399" y="3276601"/>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15000" y="3303019"/>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GN12</a:t>
            </a:r>
            <a:endParaRPr lang="en-US" sz="1400" i="1" dirty="0">
              <a:latin typeface="Arial" pitchFamily="34" charset="0"/>
              <a:cs typeface="Arial" pitchFamily="34" charset="0"/>
            </a:endParaRPr>
          </a:p>
        </p:txBody>
      </p:sp>
      <p:sp>
        <p:nvSpPr>
          <p:cNvPr id="25" name="Pentagon 24"/>
          <p:cNvSpPr/>
          <p:nvPr/>
        </p:nvSpPr>
        <p:spPr>
          <a:xfrm>
            <a:off x="393292" y="3813083"/>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381001" y="3813083"/>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Adjustments to data</a:t>
            </a:r>
          </a:p>
        </p:txBody>
      </p:sp>
      <p:sp>
        <p:nvSpPr>
          <p:cNvPr id="27" name="Flowchart: Stored Data 26"/>
          <p:cNvSpPr/>
          <p:nvPr/>
        </p:nvSpPr>
        <p:spPr>
          <a:xfrm rot="10800000">
            <a:off x="5105402" y="3798333"/>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715003" y="3824751"/>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TAS D</a:t>
            </a:r>
            <a:endParaRPr lang="en-US" sz="1400" i="1" dirty="0">
              <a:latin typeface="Arial" pitchFamily="34" charset="0"/>
              <a:cs typeface="Arial" pitchFamily="34" charset="0"/>
            </a:endParaRPr>
          </a:p>
        </p:txBody>
      </p:sp>
      <p:sp>
        <p:nvSpPr>
          <p:cNvPr id="29" name="Pentagon 28"/>
          <p:cNvSpPr/>
          <p:nvPr/>
        </p:nvSpPr>
        <p:spPr>
          <a:xfrm>
            <a:off x="393291" y="4358151"/>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381000" y="4358151"/>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FCAR</a:t>
            </a:r>
          </a:p>
        </p:txBody>
      </p:sp>
      <p:sp>
        <p:nvSpPr>
          <p:cNvPr id="31" name="Flowchart: Stored Data 30"/>
          <p:cNvSpPr/>
          <p:nvPr/>
        </p:nvSpPr>
        <p:spPr>
          <a:xfrm rot="10800000">
            <a:off x="5105402" y="4358152"/>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715003" y="4384570"/>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GN33</a:t>
            </a:r>
            <a:endParaRPr lang="en-US" sz="1400" i="1" dirty="0">
              <a:latin typeface="Arial" pitchFamily="34" charset="0"/>
              <a:cs typeface="Arial" pitchFamily="34" charset="0"/>
            </a:endParaRPr>
          </a:p>
        </p:txBody>
      </p:sp>
      <p:sp>
        <p:nvSpPr>
          <p:cNvPr id="33" name="Pentagon 32"/>
          <p:cNvSpPr/>
          <p:nvPr/>
        </p:nvSpPr>
        <p:spPr>
          <a:xfrm>
            <a:off x="393292" y="4879882"/>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381001" y="4879882"/>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Certificate with Qualifications</a:t>
            </a:r>
          </a:p>
        </p:txBody>
      </p:sp>
      <p:sp>
        <p:nvSpPr>
          <p:cNvPr id="35" name="Flowchart: Stored Data 34"/>
          <p:cNvSpPr/>
          <p:nvPr/>
        </p:nvSpPr>
        <p:spPr>
          <a:xfrm rot="10800000">
            <a:off x="5105402" y="4865132"/>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715003" y="4891550"/>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PCS, GN18, GN12, TAS R</a:t>
            </a:r>
            <a:endParaRPr lang="en-US" sz="1400" i="1" dirty="0">
              <a:latin typeface="Arial" pitchFamily="34" charset="0"/>
              <a:cs typeface="Arial" pitchFamily="34" charset="0"/>
            </a:endParaRPr>
          </a:p>
        </p:txBody>
      </p:sp>
      <p:sp>
        <p:nvSpPr>
          <p:cNvPr id="37" name="Pentagon 36"/>
          <p:cNvSpPr/>
          <p:nvPr/>
        </p:nvSpPr>
        <p:spPr>
          <a:xfrm>
            <a:off x="393291" y="5424950"/>
            <a:ext cx="4712110" cy="369332"/>
          </a:xfrm>
          <a:prstGeom prst="homePlat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381000" y="5424950"/>
            <a:ext cx="4566237" cy="369332"/>
          </a:xfrm>
          <a:prstGeom prst="rect">
            <a:avLst/>
          </a:prstGeom>
          <a:noFill/>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Denial of Certificate</a:t>
            </a:r>
          </a:p>
        </p:txBody>
      </p:sp>
      <p:sp>
        <p:nvSpPr>
          <p:cNvPr id="39" name="Flowchart: Stored Data 38"/>
          <p:cNvSpPr/>
          <p:nvPr/>
        </p:nvSpPr>
        <p:spPr>
          <a:xfrm rot="10800000">
            <a:off x="5105402" y="5424951"/>
            <a:ext cx="3733800" cy="369331"/>
          </a:xfrm>
          <a:prstGeom prst="flowChartOnlineStorag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715003" y="5451369"/>
            <a:ext cx="3124200" cy="307777"/>
          </a:xfrm>
          <a:prstGeom prst="rect">
            <a:avLst/>
          </a:prstGeom>
          <a:noFill/>
        </p:spPr>
        <p:txBody>
          <a:bodyPr wrap="square" rtlCol="0">
            <a:spAutoFit/>
          </a:bodyPr>
          <a:lstStyle/>
          <a:p>
            <a:pPr marL="285750" indent="-285750">
              <a:buFont typeface="Arial" pitchFamily="34" charset="0"/>
              <a:buChar char="•"/>
            </a:pPr>
            <a:r>
              <a:rPr lang="en-US" sz="1400" i="1" dirty="0" smtClean="0">
                <a:latin typeface="Arial" pitchFamily="34" charset="0"/>
                <a:cs typeface="Arial" pitchFamily="34" charset="0"/>
              </a:rPr>
              <a:t>GN18</a:t>
            </a:r>
            <a:endParaRPr lang="en-US" sz="1400" i="1" dirty="0">
              <a:latin typeface="Arial" pitchFamily="34" charset="0"/>
              <a:cs typeface="Arial" pitchFamily="34" charset="0"/>
            </a:endParaRPr>
          </a:p>
        </p:txBody>
      </p:sp>
    </p:spTree>
    <p:extLst>
      <p:ext uri="{BB962C8B-B14F-4D97-AF65-F5344CB8AC3E}">
        <p14:creationId xmlns:p14="http://schemas.microsoft.com/office/powerpoint/2010/main" val="372224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ea typeface="+mn-ea"/>
                <a:cs typeface="Arial" pitchFamily="34" charset="0"/>
              </a:rPr>
              <a:t>Guidance Available</a:t>
            </a:r>
          </a:p>
        </p:txBody>
      </p:sp>
      <p:sp>
        <p:nvSpPr>
          <p:cNvPr id="3" name="Content Placeholder 2"/>
          <p:cNvSpPr>
            <a:spLocks noGrp="1"/>
          </p:cNvSpPr>
          <p:nvPr>
            <p:ph idx="1"/>
          </p:nvPr>
        </p:nvSpPr>
        <p:spPr>
          <a:xfrm>
            <a:off x="457200" y="1600200"/>
            <a:ext cx="8305800" cy="4525963"/>
          </a:xfrm>
        </p:spPr>
        <p:txBody>
          <a:bodyPr>
            <a:normAutofit/>
          </a:bodyPr>
          <a:lstStyle/>
          <a:p>
            <a:pPr>
              <a:lnSpc>
                <a:spcPct val="150000"/>
              </a:lnSpc>
            </a:pPr>
            <a:r>
              <a:rPr lang="en-US" sz="2000" dirty="0" smtClean="0">
                <a:latin typeface="Arial" pitchFamily="34" charset="0"/>
                <a:cs typeface="Arial" pitchFamily="34" charset="0"/>
              </a:rPr>
              <a:t>Actuarial Certificate – No GN available</a:t>
            </a:r>
          </a:p>
          <a:p>
            <a:pPr>
              <a:lnSpc>
                <a:spcPct val="150000"/>
              </a:lnSpc>
            </a:pPr>
            <a:r>
              <a:rPr lang="en-US" sz="2000" dirty="0" smtClean="0">
                <a:latin typeface="Arial" pitchFamily="34" charset="0"/>
                <a:cs typeface="Arial" pitchFamily="34" charset="0"/>
              </a:rPr>
              <a:t>Certificate backed by an actuarial report?</a:t>
            </a:r>
          </a:p>
          <a:p>
            <a:pPr lvl="1">
              <a:lnSpc>
                <a:spcPct val="150000"/>
              </a:lnSpc>
              <a:buFont typeface="Arial" pitchFamily="34" charset="0"/>
              <a:buChar char="•"/>
            </a:pPr>
            <a:r>
              <a:rPr lang="en-US" sz="1800" dirty="0" smtClean="0">
                <a:latin typeface="Arial" pitchFamily="34" charset="0"/>
                <a:cs typeface="Arial" pitchFamily="34" charset="0"/>
              </a:rPr>
              <a:t>Statement of Actuarial Opinion (SAO) backed by report </a:t>
            </a:r>
            <a:r>
              <a:rPr lang="en-US" sz="1400" i="1" dirty="0" smtClean="0">
                <a:latin typeface="Arial" pitchFamily="34" charset="0"/>
                <a:cs typeface="Arial" pitchFamily="34" charset="0"/>
              </a:rPr>
              <a:t>(GN18, GN20, GN33)</a:t>
            </a:r>
          </a:p>
          <a:p>
            <a:endParaRPr lang="en-US" sz="1600" i="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25154108"/>
              </p:ext>
            </p:extLst>
          </p:nvPr>
        </p:nvGraphicFramePr>
        <p:xfrm>
          <a:off x="609600" y="3352800"/>
          <a:ext cx="7924800" cy="2667000"/>
        </p:xfrm>
        <a:graphic>
          <a:graphicData uri="http://schemas.openxmlformats.org/drawingml/2006/table">
            <a:tbl>
              <a:tblPr firstRow="1" bandRow="1">
                <a:tableStyleId>{5C22544A-7EE6-4342-B048-85BDC9FD1C3A}</a:tableStyleId>
              </a:tblPr>
              <a:tblGrid>
                <a:gridCol w="3962400"/>
                <a:gridCol w="3962400"/>
              </a:tblGrid>
              <a:tr h="370840">
                <a:tc gridSpan="2">
                  <a:txBody>
                    <a:bodyPr/>
                    <a:lstStyle/>
                    <a:p>
                      <a:pPr algn="ctr"/>
                      <a:r>
                        <a:rPr lang="en-US" sz="2400" dirty="0" smtClean="0">
                          <a:latin typeface="Arial" pitchFamily="34" charset="0"/>
                          <a:cs typeface="Arial" pitchFamily="34" charset="0"/>
                        </a:rPr>
                        <a:t>Need to rely on work of others </a:t>
                      </a:r>
                      <a:r>
                        <a:rPr lang="en-US" sz="1600" b="1" i="1" dirty="0" smtClean="0">
                          <a:latin typeface="Arial" pitchFamily="34" charset="0"/>
                          <a:cs typeface="Arial" pitchFamily="34" charset="0"/>
                        </a:rPr>
                        <a:t>(GN12 6.1)</a:t>
                      </a:r>
                      <a:endParaRPr lang="en-US" sz="1600" b="1" i="1" dirty="0">
                        <a:latin typeface="Arial" pitchFamily="34" charset="0"/>
                        <a:cs typeface="Arial" pitchFamily="34" charset="0"/>
                      </a:endParaRPr>
                    </a:p>
                  </a:txBody>
                  <a:tcPr/>
                </a:tc>
                <a:tc hMerge="1">
                  <a:txBody>
                    <a:bodyPr/>
                    <a:lstStyle/>
                    <a:p>
                      <a:endParaRPr lang="en-US" dirty="0"/>
                    </a:p>
                  </a:txBody>
                  <a:tcPr/>
                </a:tc>
              </a:tr>
              <a:tr h="670560">
                <a:tc>
                  <a:txBody>
                    <a:bodyPr/>
                    <a:lstStyle/>
                    <a:p>
                      <a:r>
                        <a:rPr lang="en-US" dirty="0" smtClean="0">
                          <a:latin typeface="Arial" pitchFamily="34" charset="0"/>
                          <a:cs typeface="Arial" pitchFamily="34" charset="0"/>
                        </a:rPr>
                        <a:t>+ Responsibilities to be clearly defined </a:t>
                      </a:r>
                      <a:r>
                        <a:rPr lang="en-US" sz="1400" i="1" dirty="0" smtClean="0">
                          <a:latin typeface="Arial" pitchFamily="34" charset="0"/>
                          <a:cs typeface="Arial" pitchFamily="34" charset="0"/>
                        </a:rPr>
                        <a:t>(GN12-6.1)</a:t>
                      </a:r>
                    </a:p>
                  </a:txBody>
                  <a:tcPr/>
                </a:tc>
                <a:tc>
                  <a:txBody>
                    <a:bodyPr/>
                    <a:lstStyle/>
                    <a:p>
                      <a:pPr marL="285750" indent="-285750">
                        <a:buFontTx/>
                        <a:buChar char="-"/>
                      </a:pPr>
                      <a:r>
                        <a:rPr lang="en-US" sz="1800" dirty="0" smtClean="0">
                          <a:latin typeface="Arial" pitchFamily="34" charset="0"/>
                          <a:cs typeface="Arial" pitchFamily="34" charset="0"/>
                        </a:rPr>
                        <a:t>Others may have got it wrong</a:t>
                      </a:r>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Arial" pitchFamily="34" charset="0"/>
                          <a:ea typeface="+mn-ea"/>
                          <a:cs typeface="Arial" pitchFamily="34" charset="0"/>
                        </a:rPr>
                        <a:t>+ </a:t>
                      </a:r>
                      <a:r>
                        <a:rPr lang="en-US" sz="1800" kern="1200" dirty="0" smtClean="0">
                          <a:solidFill>
                            <a:schemeClr val="dk1"/>
                          </a:solidFill>
                          <a:latin typeface="Arial" pitchFamily="34" charset="0"/>
                          <a:ea typeface="+mn-ea"/>
                          <a:cs typeface="Arial" pitchFamily="34" charset="0"/>
                        </a:rPr>
                        <a:t>Seek assurance from company </a:t>
                      </a:r>
                      <a:r>
                        <a:rPr lang="en-US" sz="1400" i="1" kern="1200" dirty="0" smtClean="0">
                          <a:solidFill>
                            <a:schemeClr val="dk1"/>
                          </a:solidFill>
                          <a:latin typeface="Arial" pitchFamily="34" charset="0"/>
                          <a:ea typeface="+mn-ea"/>
                          <a:cs typeface="Arial" pitchFamily="34" charset="0"/>
                        </a:rPr>
                        <a:t>(APS21-8.3) </a:t>
                      </a:r>
                      <a:r>
                        <a:rPr lang="en-US" sz="1400" i="1" kern="1200" baseline="0" dirty="0" smtClean="0">
                          <a:solidFill>
                            <a:schemeClr val="dk1"/>
                          </a:solidFill>
                          <a:latin typeface="Arial" pitchFamily="34" charset="0"/>
                          <a:ea typeface="+mn-ea"/>
                          <a:cs typeface="Arial" pitchFamily="34" charset="0"/>
                        </a:rPr>
                        <a:t>(</a:t>
                      </a:r>
                      <a:r>
                        <a:rPr lang="en-US" sz="1400" i="1" kern="1200" baseline="0" dirty="0" smtClean="0">
                          <a:solidFill>
                            <a:schemeClr val="tx1"/>
                          </a:solidFill>
                          <a:latin typeface="Arial" pitchFamily="34" charset="0"/>
                          <a:ea typeface="+mn-ea"/>
                          <a:cs typeface="Arial" pitchFamily="34" charset="0"/>
                        </a:rPr>
                        <a:t>GN18-4.1)</a:t>
                      </a:r>
                      <a:endParaRPr lang="en-US" sz="1400" i="1" kern="1200" dirty="0" smtClean="0">
                        <a:solidFill>
                          <a:schemeClr val="tx1"/>
                        </a:solidFill>
                        <a:latin typeface="Arial" pitchFamily="34" charset="0"/>
                        <a:ea typeface="+mn-ea"/>
                        <a:cs typeface="Arial"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800" dirty="0" smtClean="0">
                          <a:latin typeface="Arial" pitchFamily="34" charset="0"/>
                          <a:cs typeface="Arial" pitchFamily="34" charset="0"/>
                        </a:rPr>
                        <a:t>To be satisfied about company procedures </a:t>
                      </a:r>
                      <a:r>
                        <a:rPr lang="en-US" sz="1400" i="1" kern="1200" dirty="0" smtClean="0">
                          <a:solidFill>
                            <a:schemeClr val="dk1"/>
                          </a:solidFill>
                          <a:latin typeface="Arial" pitchFamily="34" charset="0"/>
                          <a:ea typeface="+mn-ea"/>
                          <a:cs typeface="Arial" pitchFamily="34" charset="0"/>
                        </a:rPr>
                        <a:t>(APS21-8.3) </a:t>
                      </a:r>
                      <a:r>
                        <a:rPr lang="en-US" sz="1400" i="1" kern="1200" dirty="0" smtClean="0">
                          <a:solidFill>
                            <a:schemeClr val="tx1"/>
                          </a:solidFill>
                          <a:latin typeface="Arial" pitchFamily="34" charset="0"/>
                          <a:ea typeface="+mn-ea"/>
                          <a:cs typeface="Arial" pitchFamily="34" charset="0"/>
                        </a:rPr>
                        <a:t>(GN18-2.3)</a:t>
                      </a:r>
                    </a:p>
                  </a:txBody>
                  <a:tcPr/>
                </a:tc>
              </a:tr>
              <a:tr h="370840">
                <a:tc>
                  <a:txBody>
                    <a:bodyPr/>
                    <a:lstStyle/>
                    <a:p>
                      <a:r>
                        <a:rPr lang="en-US" sz="1400" i="1" kern="1200" dirty="0" smtClean="0">
                          <a:solidFill>
                            <a:schemeClr val="dk1"/>
                          </a:solidFill>
                          <a:latin typeface="Arial" pitchFamily="34" charset="0"/>
                          <a:ea typeface="+mn-ea"/>
                          <a:cs typeface="Arial" pitchFamily="34" charset="0"/>
                        </a:rPr>
                        <a:t>+ </a:t>
                      </a:r>
                      <a:r>
                        <a:rPr lang="en-US" sz="1800" i="0" kern="1200" dirty="0" smtClean="0">
                          <a:solidFill>
                            <a:schemeClr val="dk1"/>
                          </a:solidFill>
                          <a:latin typeface="Arial" pitchFamily="34" charset="0"/>
                          <a:ea typeface="+mn-ea"/>
                          <a:cs typeface="Arial" pitchFamily="34" charset="0"/>
                        </a:rPr>
                        <a:t>To make clear that</a:t>
                      </a:r>
                      <a:r>
                        <a:rPr lang="en-US" sz="1800" i="0" kern="1200" baseline="0" dirty="0" smtClean="0">
                          <a:solidFill>
                            <a:schemeClr val="dk1"/>
                          </a:solidFill>
                          <a:latin typeface="Arial" pitchFamily="34" charset="0"/>
                          <a:ea typeface="+mn-ea"/>
                          <a:cs typeface="Arial" pitchFamily="34" charset="0"/>
                        </a:rPr>
                        <a:t> others’ work relied on </a:t>
                      </a:r>
                      <a:r>
                        <a:rPr lang="en-US" sz="1400" i="1" kern="1200" baseline="0" dirty="0" smtClean="0">
                          <a:solidFill>
                            <a:schemeClr val="dk1"/>
                          </a:solidFill>
                          <a:latin typeface="Arial" pitchFamily="34" charset="0"/>
                          <a:ea typeface="+mn-ea"/>
                          <a:cs typeface="Arial" pitchFamily="34" charset="0"/>
                        </a:rPr>
                        <a:t>(</a:t>
                      </a:r>
                      <a:r>
                        <a:rPr lang="en-US" sz="1400" i="1" kern="1200" baseline="0" dirty="0" smtClean="0">
                          <a:solidFill>
                            <a:schemeClr val="tx1"/>
                          </a:solidFill>
                          <a:latin typeface="Arial" pitchFamily="34" charset="0"/>
                          <a:ea typeface="+mn-ea"/>
                          <a:cs typeface="Arial" pitchFamily="34" charset="0"/>
                        </a:rPr>
                        <a:t>GN18-3.1) (GN18-2.3)</a:t>
                      </a:r>
                      <a:endParaRPr lang="en-US" sz="1400" i="1" kern="1200" dirty="0">
                        <a:solidFill>
                          <a:schemeClr val="tx1"/>
                        </a:solidFill>
                        <a:latin typeface="Arial" pitchFamily="34" charset="0"/>
                        <a:ea typeface="+mn-ea"/>
                        <a:cs typeface="Arial"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800" i="0" kern="1200" dirty="0" smtClean="0">
                          <a:solidFill>
                            <a:schemeClr val="dk1"/>
                          </a:solidFill>
                          <a:latin typeface="Arial" pitchFamily="34" charset="0"/>
                          <a:ea typeface="+mn-ea"/>
                          <a:cs typeface="Arial" pitchFamily="34" charset="0"/>
                        </a:rPr>
                        <a:t>Not to rely on auditors</a:t>
                      </a:r>
                      <a:r>
                        <a:rPr lang="en-US" sz="1800" i="0" kern="1200" baseline="0" dirty="0" smtClean="0">
                          <a:solidFill>
                            <a:schemeClr val="dk1"/>
                          </a:solidFill>
                          <a:latin typeface="Arial" pitchFamily="34" charset="0"/>
                          <a:ea typeface="+mn-ea"/>
                          <a:cs typeface="Arial" pitchFamily="34" charset="0"/>
                        </a:rPr>
                        <a:t> unless specific agreement in place</a:t>
                      </a:r>
                      <a:r>
                        <a:rPr lang="en-US" sz="1400" i="0" kern="1200" baseline="0" dirty="0" smtClean="0">
                          <a:solidFill>
                            <a:schemeClr val="dk1"/>
                          </a:solidFill>
                          <a:latin typeface="Arial" pitchFamily="34" charset="0"/>
                          <a:ea typeface="+mn-ea"/>
                          <a:cs typeface="Arial" pitchFamily="34" charset="0"/>
                        </a:rPr>
                        <a:t> </a:t>
                      </a:r>
                      <a:r>
                        <a:rPr lang="en-US" sz="1400" i="1" kern="1200" dirty="0" smtClean="0">
                          <a:solidFill>
                            <a:schemeClr val="tx1"/>
                          </a:solidFill>
                          <a:latin typeface="Arial" pitchFamily="34" charset="0"/>
                          <a:ea typeface="+mn-ea"/>
                          <a:cs typeface="Arial" pitchFamily="34" charset="0"/>
                        </a:rPr>
                        <a:t>(GN18-3.1)</a:t>
                      </a:r>
                    </a:p>
                  </a:txBody>
                  <a:tcPr/>
                </a:tc>
              </a:tr>
            </a:tbl>
          </a:graphicData>
        </a:graphic>
      </p:graphicFrame>
    </p:spTree>
    <p:extLst>
      <p:ext uri="{BB962C8B-B14F-4D97-AF65-F5344CB8AC3E}">
        <p14:creationId xmlns:p14="http://schemas.microsoft.com/office/powerpoint/2010/main" val="780167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Cont.</a:t>
            </a:r>
            <a:endParaRPr lang="en-US" sz="3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75210224"/>
              </p:ext>
            </p:extLst>
          </p:nvPr>
        </p:nvGraphicFramePr>
        <p:xfrm>
          <a:off x="457200" y="3886200"/>
          <a:ext cx="8153400" cy="1371600"/>
        </p:xfrm>
        <a:graphic>
          <a:graphicData uri="http://schemas.openxmlformats.org/drawingml/2006/table">
            <a:tbl>
              <a:tblPr firstRow="1" bandRow="1">
                <a:tableStyleId>{5C22544A-7EE6-4342-B048-85BDC9FD1C3A}</a:tableStyleId>
              </a:tblPr>
              <a:tblGrid>
                <a:gridCol w="4076700"/>
                <a:gridCol w="4076700"/>
              </a:tblGrid>
              <a:tr h="0">
                <a:tc gridSpan="2">
                  <a:txBody>
                    <a:bodyPr/>
                    <a:lstStyle/>
                    <a:p>
                      <a:pPr algn="ctr"/>
                      <a:r>
                        <a:rPr lang="en-US" sz="2400" dirty="0" smtClean="0">
                          <a:latin typeface="Arial" pitchFamily="34" charset="0"/>
                          <a:cs typeface="Arial" pitchFamily="34" charset="0"/>
                        </a:rPr>
                        <a:t>Could use imperfect data if results reasonable </a:t>
                      </a:r>
                      <a:r>
                        <a:rPr lang="en-US" sz="1600" i="1" dirty="0" smtClean="0">
                          <a:latin typeface="Arial" pitchFamily="34" charset="0"/>
                          <a:cs typeface="Arial" pitchFamily="34" charset="0"/>
                        </a:rPr>
                        <a:t>(GN12-6.2)</a:t>
                      </a:r>
                      <a:endParaRPr lang="en-US" sz="1600" i="1" dirty="0">
                        <a:latin typeface="Arial" pitchFamily="34" charset="0"/>
                        <a:cs typeface="Arial" pitchFamily="34" charset="0"/>
                      </a:endParaRPr>
                    </a:p>
                  </a:txBody>
                  <a:tcPr/>
                </a:tc>
                <a:tc hMerge="1">
                  <a:txBody>
                    <a:bodyPr/>
                    <a:lstStyle/>
                    <a:p>
                      <a:endParaRPr lang="en-US" dirty="0"/>
                    </a:p>
                  </a:txBody>
                  <a:tcPr/>
                </a:tc>
              </a:tr>
              <a:tr h="0">
                <a:tc>
                  <a:txBody>
                    <a:bodyPr/>
                    <a:lstStyle/>
                    <a:p>
                      <a:r>
                        <a:rPr lang="en-US" dirty="0" smtClean="0">
                          <a:latin typeface="Arial" pitchFamily="34" charset="0"/>
                          <a:cs typeface="Arial" pitchFamily="34" charset="0"/>
                        </a:rPr>
                        <a:t>+ Incurred</a:t>
                      </a:r>
                      <a:r>
                        <a:rPr lang="en-US" baseline="0" dirty="0" smtClean="0">
                          <a:latin typeface="Arial" pitchFamily="34" charset="0"/>
                          <a:cs typeface="Arial" pitchFamily="34" charset="0"/>
                        </a:rPr>
                        <a:t> claim projections gives reserves consistent with those the Company wishes to book</a:t>
                      </a:r>
                      <a:endParaRPr lang="en-US" sz="16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 Company figures not an independent check</a:t>
                      </a:r>
                      <a:endParaRPr lang="en-US" sz="1800" dirty="0">
                        <a:latin typeface="Arial" pitchFamily="34" charset="0"/>
                        <a:cs typeface="Arial" pitchFamily="34"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07637142"/>
              </p:ext>
            </p:extLst>
          </p:nvPr>
        </p:nvGraphicFramePr>
        <p:xfrm>
          <a:off x="457200" y="1524000"/>
          <a:ext cx="8153400" cy="1950720"/>
        </p:xfrm>
        <a:graphic>
          <a:graphicData uri="http://schemas.openxmlformats.org/drawingml/2006/table">
            <a:tbl>
              <a:tblPr firstRow="1" bandRow="1">
                <a:tableStyleId>{5C22544A-7EE6-4342-B048-85BDC9FD1C3A}</a:tableStyleId>
              </a:tblPr>
              <a:tblGrid>
                <a:gridCol w="4076700"/>
                <a:gridCol w="4076700"/>
              </a:tblGrid>
              <a:tr h="370840">
                <a:tc gridSpan="2">
                  <a:txBody>
                    <a:bodyPr/>
                    <a:lstStyle/>
                    <a:p>
                      <a:pPr algn="ctr"/>
                      <a:r>
                        <a:rPr lang="en-US" sz="2400" dirty="0" smtClean="0">
                          <a:latin typeface="Arial" pitchFamily="34" charset="0"/>
                          <a:cs typeface="Arial" pitchFamily="34" charset="0"/>
                        </a:rPr>
                        <a:t>Draft shortcomings in Actuarial</a:t>
                      </a:r>
                      <a:r>
                        <a:rPr lang="en-US" sz="2400" baseline="0" dirty="0" smtClean="0">
                          <a:latin typeface="Arial" pitchFamily="34" charset="0"/>
                          <a:cs typeface="Arial" pitchFamily="34" charset="0"/>
                        </a:rPr>
                        <a:t> Report</a:t>
                      </a:r>
                      <a:endParaRPr lang="en-US" sz="2400" dirty="0">
                        <a:latin typeface="Arial" pitchFamily="34" charset="0"/>
                        <a:cs typeface="Arial" pitchFamily="34" charset="0"/>
                      </a:endParaRPr>
                    </a:p>
                  </a:txBody>
                  <a:tcPr/>
                </a:tc>
                <a:tc hMerge="1">
                  <a:txBody>
                    <a:bodyPr/>
                    <a:lstStyle/>
                    <a:p>
                      <a:endParaRPr lang="en-US" dirty="0"/>
                    </a:p>
                  </a:txBody>
                  <a:tcPr/>
                </a:tc>
              </a:tr>
              <a:tr h="370840">
                <a:tc>
                  <a:txBody>
                    <a:bodyPr/>
                    <a:lstStyle/>
                    <a:p>
                      <a:r>
                        <a:rPr lang="en-US" dirty="0" smtClean="0">
                          <a:latin typeface="Arial" pitchFamily="34" charset="0"/>
                          <a:cs typeface="Arial" pitchFamily="34" charset="0"/>
                        </a:rPr>
                        <a:t>+ Supported by various</a:t>
                      </a:r>
                      <a:r>
                        <a:rPr lang="en-US" baseline="0" dirty="0" smtClean="0">
                          <a:latin typeface="Arial" pitchFamily="34" charset="0"/>
                          <a:cs typeface="Arial" pitchFamily="34" charset="0"/>
                        </a:rPr>
                        <a:t> Guidelines &amp; </a:t>
                      </a:r>
                      <a:r>
                        <a:rPr lang="en-US" dirty="0" smtClean="0">
                          <a:latin typeface="Arial" pitchFamily="34" charset="0"/>
                          <a:cs typeface="Arial" pitchFamily="34" charset="0"/>
                        </a:rPr>
                        <a:t>Standards</a:t>
                      </a:r>
                      <a:r>
                        <a:rPr lang="en-US" baseline="0" dirty="0" smtClean="0">
                          <a:latin typeface="Arial" pitchFamily="34" charset="0"/>
                          <a:cs typeface="Arial" pitchFamily="34" charset="0"/>
                        </a:rPr>
                        <a:t> </a:t>
                      </a:r>
                      <a:r>
                        <a:rPr lang="en-US" sz="1400" i="1" baseline="0" dirty="0" smtClean="0">
                          <a:latin typeface="Arial" pitchFamily="34" charset="0"/>
                          <a:cs typeface="Arial" pitchFamily="34" charset="0"/>
                        </a:rPr>
                        <a:t>(</a:t>
                      </a:r>
                      <a:r>
                        <a:rPr lang="en-US" sz="1400" i="1" dirty="0" smtClean="0">
                          <a:latin typeface="Arial" pitchFamily="34" charset="0"/>
                          <a:cs typeface="Arial" pitchFamily="34" charset="0"/>
                        </a:rPr>
                        <a:t>PCS</a:t>
                      </a:r>
                      <a:r>
                        <a:rPr lang="en-US" sz="1400" i="1" baseline="0" dirty="0" smtClean="0">
                          <a:latin typeface="Arial" pitchFamily="34" charset="0"/>
                          <a:cs typeface="Arial" pitchFamily="34" charset="0"/>
                        </a:rPr>
                        <a:t>-3.4) (GN18-4.1) (GN12-6.3) (TAS R-C.4.3)</a:t>
                      </a:r>
                      <a:endParaRPr lang="en-US" sz="1400" i="1"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 No evidence available</a:t>
                      </a:r>
                      <a:endParaRPr lang="en-US" sz="1800" dirty="0">
                        <a:latin typeface="Arial" pitchFamily="34" charset="0"/>
                        <a:cs typeface="Arial" pitchFamily="34" charset="0"/>
                      </a:endParaRPr>
                    </a:p>
                  </a:txBody>
                  <a:tcPr/>
                </a:tc>
              </a:tr>
              <a:tr h="370840">
                <a:tc>
                  <a:txBody>
                    <a:bodyPr/>
                    <a:lstStyle/>
                    <a:p>
                      <a:endParaRPr lang="en-US" sz="1400" i="1"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 May unfairly injure other profession’s reputation</a:t>
                      </a:r>
                      <a:r>
                        <a:rPr lang="en-US" sz="1800" baseline="0" dirty="0" smtClean="0">
                          <a:latin typeface="Arial" pitchFamily="34" charset="0"/>
                          <a:cs typeface="Arial" pitchFamily="34" charset="0"/>
                        </a:rPr>
                        <a:t> </a:t>
                      </a:r>
                      <a:endParaRPr lang="en-US"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2237441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tx2"/>
                </a:solidFill>
                <a:latin typeface="Arial" pitchFamily="34" charset="0"/>
                <a:cs typeface="Arial" pitchFamily="34" charset="0"/>
              </a:rPr>
              <a:t>Summarize</a:t>
            </a:r>
            <a:endParaRPr lang="en-US" sz="3200" dirty="0"/>
          </a:p>
        </p:txBody>
      </p:sp>
      <p:sp>
        <p:nvSpPr>
          <p:cNvPr id="3" name="Content Placeholder 2"/>
          <p:cNvSpPr>
            <a:spLocks noGrp="1"/>
          </p:cNvSpPr>
          <p:nvPr>
            <p:ph idx="1"/>
          </p:nvPr>
        </p:nvSpPr>
        <p:spPr/>
        <p:txBody>
          <a:bodyPr>
            <a:normAutofit/>
          </a:bodyPr>
          <a:lstStyle/>
          <a:p>
            <a:pPr>
              <a:lnSpc>
                <a:spcPct val="150000"/>
              </a:lnSpc>
            </a:pPr>
            <a:r>
              <a:rPr lang="en-US" sz="2000" dirty="0" smtClean="0">
                <a:latin typeface="Arial" pitchFamily="34" charset="0"/>
                <a:cs typeface="Arial" pitchFamily="34" charset="0"/>
              </a:rPr>
              <a:t>Can rely on others’ work provided</a:t>
            </a:r>
          </a:p>
          <a:p>
            <a:pPr lvl="1">
              <a:lnSpc>
                <a:spcPct val="150000"/>
              </a:lnSpc>
              <a:buFont typeface="Arial" pitchFamily="34" charset="0"/>
              <a:buChar char="•"/>
            </a:pPr>
            <a:r>
              <a:rPr lang="en-US" sz="1800" dirty="0" smtClean="0">
                <a:latin typeface="Arial" pitchFamily="34" charset="0"/>
                <a:cs typeface="Arial" pitchFamily="34" charset="0"/>
              </a:rPr>
              <a:t>Responsibilities </a:t>
            </a:r>
            <a:r>
              <a:rPr lang="en-US" sz="1800" dirty="0" smtClean="0">
                <a:latin typeface="Arial" pitchFamily="34" charset="0"/>
                <a:cs typeface="Arial" pitchFamily="34" charset="0"/>
              </a:rPr>
              <a:t>clearly defined</a:t>
            </a:r>
          </a:p>
          <a:p>
            <a:pPr lvl="1">
              <a:lnSpc>
                <a:spcPct val="150000"/>
              </a:lnSpc>
              <a:buFont typeface="Arial" pitchFamily="34" charset="0"/>
              <a:buChar char="•"/>
            </a:pPr>
            <a:r>
              <a:rPr lang="en-US" sz="1800" dirty="0" smtClean="0">
                <a:latin typeface="Arial" pitchFamily="34" charset="0"/>
                <a:cs typeface="Arial" pitchFamily="34" charset="0"/>
              </a:rPr>
              <a:t>Satisfied about others’ work (procedures/ checks)</a:t>
            </a:r>
          </a:p>
          <a:p>
            <a:pPr marL="457200" lvl="1" indent="0">
              <a:lnSpc>
                <a:spcPct val="150000"/>
              </a:lnSpc>
              <a:buNone/>
            </a:pPr>
            <a:endParaRPr lang="en-US" sz="1800" dirty="0" smtClean="0">
              <a:latin typeface="Arial" pitchFamily="34" charset="0"/>
              <a:cs typeface="Arial" pitchFamily="34" charset="0"/>
            </a:endParaRPr>
          </a:p>
          <a:p>
            <a:pPr marL="346075" lvl="1">
              <a:lnSpc>
                <a:spcPct val="150000"/>
              </a:lnSpc>
              <a:buFont typeface="Arial" pitchFamily="34" charset="0"/>
              <a:buChar char="•"/>
            </a:pPr>
            <a:r>
              <a:rPr lang="en-US" sz="2000" dirty="0" smtClean="0">
                <a:latin typeface="Arial" pitchFamily="34" charset="0"/>
                <a:cs typeface="Arial" pitchFamily="34" charset="0"/>
              </a:rPr>
              <a:t>No shortcomings found yet</a:t>
            </a:r>
          </a:p>
          <a:p>
            <a:pPr marL="346075" lvl="1">
              <a:lnSpc>
                <a:spcPct val="150000"/>
              </a:lnSpc>
              <a:buFont typeface="Arial" pitchFamily="34" charset="0"/>
              <a:buChar char="•"/>
            </a:pPr>
            <a:endParaRPr lang="en-US" sz="1000" dirty="0" smtClean="0">
              <a:latin typeface="Arial" pitchFamily="34" charset="0"/>
              <a:cs typeface="Arial" pitchFamily="34" charset="0"/>
            </a:endParaRPr>
          </a:p>
          <a:p>
            <a:pPr marL="346075" lvl="1">
              <a:lnSpc>
                <a:spcPct val="150000"/>
              </a:lnSpc>
              <a:buFont typeface="Arial" pitchFamily="34" charset="0"/>
              <a:buChar char="•"/>
            </a:pPr>
            <a:r>
              <a:rPr lang="en-US" sz="2000" dirty="0" smtClean="0">
                <a:latin typeface="Arial" pitchFamily="34" charset="0"/>
                <a:cs typeface="Arial" pitchFamily="34" charset="0"/>
              </a:rPr>
              <a:t>No reasonability checks performed on the results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Tree>
    <p:extLst>
      <p:ext uri="{BB962C8B-B14F-4D97-AF65-F5344CB8AC3E}">
        <p14:creationId xmlns:p14="http://schemas.microsoft.com/office/powerpoint/2010/main" val="2880209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chemeClr val="tx2"/>
                </a:solidFill>
                <a:latin typeface="Arial" pitchFamily="34" charset="0"/>
                <a:cs typeface="Arial" pitchFamily="34" charset="0"/>
              </a:rPr>
              <a:t> </a:t>
            </a:r>
            <a:r>
              <a:rPr lang="en-US" sz="3200" b="1" dirty="0" smtClean="0">
                <a:solidFill>
                  <a:schemeClr val="tx2"/>
                </a:solidFill>
                <a:latin typeface="Arial" pitchFamily="34" charset="0"/>
                <a:cs typeface="Arial" pitchFamily="34" charset="0"/>
              </a:rPr>
              <a:t>To Satisfy about others’ work</a:t>
            </a:r>
            <a:endParaRPr lang="en-US" sz="3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70121909"/>
              </p:ext>
            </p:extLst>
          </p:nvPr>
        </p:nvGraphicFramePr>
        <p:xfrm>
          <a:off x="533400" y="1478280"/>
          <a:ext cx="7924800" cy="1737360"/>
        </p:xfrm>
        <a:graphic>
          <a:graphicData uri="http://schemas.openxmlformats.org/drawingml/2006/table">
            <a:tbl>
              <a:tblPr firstRow="1" bandRow="1">
                <a:tableStyleId>{5C22544A-7EE6-4342-B048-85BDC9FD1C3A}</a:tableStyleId>
              </a:tblPr>
              <a:tblGrid>
                <a:gridCol w="3962400"/>
                <a:gridCol w="3962400"/>
              </a:tblGrid>
              <a:tr h="370840">
                <a:tc gridSpan="2">
                  <a:txBody>
                    <a:bodyPr/>
                    <a:lstStyle/>
                    <a:p>
                      <a:pPr algn="ctr"/>
                      <a:r>
                        <a:rPr lang="en-US" sz="2000" dirty="0" smtClean="0">
                          <a:latin typeface="Arial" pitchFamily="34" charset="0"/>
                          <a:cs typeface="Arial" pitchFamily="34" charset="0"/>
                        </a:rPr>
                        <a:t>Further</a:t>
                      </a:r>
                      <a:r>
                        <a:rPr lang="en-US" sz="2000" baseline="0" dirty="0" smtClean="0">
                          <a:latin typeface="Arial" pitchFamily="34" charset="0"/>
                          <a:cs typeface="Arial" pitchFamily="34" charset="0"/>
                        </a:rPr>
                        <a:t> Investigations – Documents &amp; Procedures</a:t>
                      </a:r>
                      <a:endParaRPr lang="en-US" sz="1600" dirty="0">
                        <a:latin typeface="Arial" pitchFamily="34" charset="0"/>
                        <a:cs typeface="Arial" pitchFamily="34" charset="0"/>
                      </a:endParaRPr>
                    </a:p>
                  </a:txBody>
                  <a:tcPr/>
                </a:tc>
                <a:tc hMerge="1">
                  <a:txBody>
                    <a:bodyPr/>
                    <a:lstStyle/>
                    <a:p>
                      <a:endParaRPr lang="en-US" dirty="0"/>
                    </a:p>
                  </a:txBody>
                  <a:tcPr/>
                </a:tc>
              </a:tr>
              <a:tr h="370840">
                <a:tc>
                  <a:txBody>
                    <a:bodyPr/>
                    <a:lstStyle/>
                    <a:p>
                      <a:r>
                        <a:rPr lang="en-US" dirty="0" smtClean="0">
                          <a:latin typeface="Arial" pitchFamily="34" charset="0"/>
                          <a:cs typeface="Arial" pitchFamily="34" charset="0"/>
                        </a:rPr>
                        <a:t>+ Professional Conduct Standards</a:t>
                      </a:r>
                      <a:r>
                        <a:rPr lang="en-US" baseline="0" dirty="0" smtClean="0">
                          <a:latin typeface="Arial" pitchFamily="34" charset="0"/>
                          <a:cs typeface="Arial" pitchFamily="34" charset="0"/>
                        </a:rPr>
                        <a:t> </a:t>
                      </a:r>
                      <a:r>
                        <a:rPr lang="en-US" sz="1400" i="1" baseline="0" dirty="0" smtClean="0">
                          <a:latin typeface="Arial" pitchFamily="34" charset="0"/>
                          <a:cs typeface="Arial" pitchFamily="34" charset="0"/>
                        </a:rPr>
                        <a:t>(</a:t>
                      </a:r>
                      <a:r>
                        <a:rPr lang="en-US" sz="1400" i="1" dirty="0" smtClean="0">
                          <a:latin typeface="Arial" pitchFamily="34" charset="0"/>
                          <a:cs typeface="Arial" pitchFamily="34" charset="0"/>
                        </a:rPr>
                        <a:t>PCS</a:t>
                      </a:r>
                      <a:r>
                        <a:rPr lang="en-US" sz="1400" i="1" baseline="0" dirty="0" smtClean="0">
                          <a:latin typeface="Arial" pitchFamily="34" charset="0"/>
                          <a:cs typeface="Arial" pitchFamily="34" charset="0"/>
                        </a:rPr>
                        <a:t>-3.4)</a:t>
                      </a:r>
                      <a:endParaRPr lang="en-US" sz="1400" i="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latin typeface="Arial" pitchFamily="34" charset="0"/>
                          <a:cs typeface="Arial" pitchFamily="34" charset="0"/>
                        </a:rPr>
                        <a:t>+ </a:t>
                      </a:r>
                      <a:r>
                        <a:rPr lang="en-US" sz="1800" i="0" baseline="0" dirty="0" smtClean="0">
                          <a:latin typeface="Arial" pitchFamily="34" charset="0"/>
                          <a:cs typeface="Arial" pitchFamily="34" charset="0"/>
                        </a:rPr>
                        <a:t>Access to underwriter, other members, books &amp; records required </a:t>
                      </a:r>
                      <a:r>
                        <a:rPr lang="en-US" sz="1400" i="1" baseline="0" dirty="0" smtClean="0">
                          <a:latin typeface="Arial" pitchFamily="34" charset="0"/>
                          <a:cs typeface="Arial" pitchFamily="34" charset="0"/>
                        </a:rPr>
                        <a:t>(</a:t>
                      </a:r>
                      <a:r>
                        <a:rPr lang="en-US" sz="1400" i="1" baseline="0" dirty="0" smtClean="0">
                          <a:solidFill>
                            <a:schemeClr val="tx1"/>
                          </a:solidFill>
                          <a:latin typeface="Arial" pitchFamily="34" charset="0"/>
                          <a:cs typeface="Arial" pitchFamily="34" charset="0"/>
                        </a:rPr>
                        <a:t>GN18-3.3) (APS21-3.5)</a:t>
                      </a:r>
                      <a:endParaRPr lang="en-US" sz="1400" i="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 Less time available </a:t>
                      </a:r>
                      <a:endParaRPr lang="en-US" sz="1800" dirty="0">
                        <a:latin typeface="Arial" pitchFamily="34" charset="0"/>
                        <a:cs typeface="Arial" pitchFamily="34" charset="0"/>
                      </a:endParaRPr>
                    </a:p>
                  </a:txBody>
                  <a:tcPr/>
                </a:tc>
              </a:tr>
            </a:tbl>
          </a:graphicData>
        </a:graphic>
      </p:graphicFrame>
      <p:sp>
        <p:nvSpPr>
          <p:cNvPr id="9" name="Content Placeholder 2"/>
          <p:cNvSpPr>
            <a:spLocks noGrp="1"/>
          </p:cNvSpPr>
          <p:nvPr>
            <p:ph idx="1"/>
          </p:nvPr>
        </p:nvSpPr>
        <p:spPr>
          <a:xfrm>
            <a:off x="533400" y="3429000"/>
            <a:ext cx="8077200" cy="2849563"/>
          </a:xfrm>
        </p:spPr>
        <p:txBody>
          <a:bodyPr>
            <a:normAutofit/>
          </a:bodyPr>
          <a:lstStyle/>
          <a:p>
            <a:r>
              <a:rPr lang="en-US" sz="2000" dirty="0" smtClean="0">
                <a:latin typeface="Arial" pitchFamily="34" charset="0"/>
                <a:cs typeface="Arial" pitchFamily="34" charset="0"/>
              </a:rPr>
              <a:t>Seek &amp; review documentation available</a:t>
            </a:r>
          </a:p>
          <a:p>
            <a:pPr lvl="1">
              <a:buFont typeface="Arial" pitchFamily="34" charset="0"/>
              <a:buChar char="•"/>
            </a:pPr>
            <a:r>
              <a:rPr lang="en-US" sz="1800" dirty="0" smtClean="0">
                <a:latin typeface="Arial" pitchFamily="34" charset="0"/>
                <a:cs typeface="Arial" pitchFamily="34" charset="0"/>
              </a:rPr>
              <a:t>Data  quality checks</a:t>
            </a:r>
          </a:p>
          <a:p>
            <a:pPr lvl="1">
              <a:buFont typeface="Arial" pitchFamily="34" charset="0"/>
              <a:buChar char="•"/>
            </a:pPr>
            <a:r>
              <a:rPr lang="en-US" sz="1800" dirty="0" smtClean="0">
                <a:latin typeface="Arial" pitchFamily="34" charset="0"/>
                <a:cs typeface="Arial" pitchFamily="34" charset="0"/>
              </a:rPr>
              <a:t>Estimation of case reserves</a:t>
            </a:r>
            <a:endParaRPr lang="en-US" sz="1800" dirty="0">
              <a:latin typeface="Arial" pitchFamily="34" charset="0"/>
              <a:cs typeface="Arial" pitchFamily="34" charset="0"/>
            </a:endParaRPr>
          </a:p>
          <a:p>
            <a:pPr lvl="1">
              <a:buFont typeface="Arial" pitchFamily="34" charset="0"/>
              <a:buChar char="•"/>
            </a:pPr>
            <a:endParaRPr lang="en-US" sz="1000" dirty="0" smtClean="0">
              <a:latin typeface="Arial" pitchFamily="34" charset="0"/>
              <a:cs typeface="Arial" pitchFamily="34" charset="0"/>
            </a:endParaRPr>
          </a:p>
          <a:p>
            <a:pPr marL="346075" lvl="1">
              <a:buFont typeface="Arial" pitchFamily="34" charset="0"/>
              <a:buChar char="•"/>
            </a:pPr>
            <a:r>
              <a:rPr lang="en-US" sz="2000" dirty="0" smtClean="0">
                <a:latin typeface="Arial" pitchFamily="34" charset="0"/>
                <a:cs typeface="Arial" pitchFamily="34" charset="0"/>
              </a:rPr>
              <a:t>Changes in Company operations allowed for?</a:t>
            </a:r>
            <a:endParaRPr lang="en-US" sz="2000" dirty="0">
              <a:latin typeface="Arial" pitchFamily="34" charset="0"/>
              <a:cs typeface="Arial" pitchFamily="34" charset="0"/>
            </a:endParaRPr>
          </a:p>
          <a:p>
            <a:pPr lvl="1">
              <a:buFont typeface="Arial" pitchFamily="34" charset="0"/>
              <a:buChar char="•"/>
            </a:pPr>
            <a:endParaRPr lang="en-US" sz="1600" dirty="0" smtClean="0">
              <a:latin typeface="Arial" pitchFamily="34" charset="0"/>
              <a:cs typeface="Arial" pitchFamily="34" charset="0"/>
            </a:endParaRPr>
          </a:p>
          <a:p>
            <a:pPr marL="60325" lvl="1" indent="0">
              <a:buNone/>
            </a:pPr>
            <a:r>
              <a:rPr lang="en-US" sz="2000" dirty="0" smtClean="0">
                <a:latin typeface="Arial" pitchFamily="34" charset="0"/>
                <a:cs typeface="Arial" pitchFamily="34" charset="0"/>
              </a:rPr>
              <a:t>Draft shortcomings in Report if documentation unavailable or not adequate </a:t>
            </a:r>
            <a:r>
              <a:rPr lang="en-US" sz="1600" i="1" dirty="0" smtClean="0">
                <a:latin typeface="Arial" pitchFamily="34" charset="0"/>
                <a:cs typeface="Arial" pitchFamily="34" charset="0"/>
              </a:rPr>
              <a:t>(</a:t>
            </a:r>
            <a:r>
              <a:rPr lang="en-US" sz="1600" i="1" dirty="0">
                <a:latin typeface="Arial" pitchFamily="34" charset="0"/>
                <a:cs typeface="Arial" pitchFamily="34" charset="0"/>
              </a:rPr>
              <a:t>PCS-3.4) (GN18-4.1)</a:t>
            </a:r>
          </a:p>
          <a:p>
            <a:pPr marL="346075" lvl="1">
              <a:buFont typeface="Arial" pitchFamily="34" charset="0"/>
              <a:buChar char="•"/>
            </a:pPr>
            <a:endParaRPr lang="en-US" sz="2000" dirty="0">
              <a:latin typeface="Arial" pitchFamily="34" charset="0"/>
              <a:cs typeface="Arial" pitchFamily="34" charset="0"/>
            </a:endParaRPr>
          </a:p>
          <a:p>
            <a:pPr lvl="1">
              <a:buFont typeface="Arial" pitchFamily="34" charset="0"/>
              <a:buChar char="•"/>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6023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TotalTime>
  <Words>2492</Words>
  <Application>Microsoft Office PowerPoint</Application>
  <PresentationFormat>On-screen Show (4:3)</PresentationFormat>
  <Paragraphs>395</Paragraphs>
  <Slides>31</Slides>
  <Notes>16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0</vt:i4>
      </vt:variant>
      <vt:variant>
        <vt:lpstr>Slide Titles</vt:lpstr>
      </vt:variant>
      <vt:variant>
        <vt:i4>31</vt:i4>
      </vt:variant>
    </vt:vector>
  </HeadingPairs>
  <TitlesOfParts>
    <vt:vector size="43" baseType="lpstr">
      <vt:lpstr>Bahamas</vt:lpstr>
      <vt:lpstr>Arial</vt:lpstr>
      <vt:lpstr>Calibri</vt:lpstr>
      <vt:lpstr>Courier New</vt:lpstr>
      <vt:lpstr>Garamond</vt:lpstr>
      <vt:lpstr>Gisha</vt:lpstr>
      <vt:lpstr>Times New Roman</vt:lpstr>
      <vt:lpstr>Verdana</vt:lpstr>
      <vt:lpstr>Wingdings</vt:lpstr>
      <vt:lpstr>Wingdings 2</vt:lpstr>
      <vt:lpstr>Office Theme</vt:lpstr>
      <vt:lpstr>LifeConvBirm02</vt:lpstr>
      <vt:lpstr>PowerPoint Presentation</vt:lpstr>
      <vt:lpstr>PowerPoint Presentation</vt:lpstr>
      <vt:lpstr>Background</vt:lpstr>
      <vt:lpstr>Cont.</vt:lpstr>
      <vt:lpstr>Issues Surrounding the Case Study</vt:lpstr>
      <vt:lpstr>Guidance Available</vt:lpstr>
      <vt:lpstr>Cont.</vt:lpstr>
      <vt:lpstr>Summarize</vt:lpstr>
      <vt:lpstr> To Satisfy about others’ work</vt:lpstr>
      <vt:lpstr>Reasonability Checks</vt:lpstr>
      <vt:lpstr>Cont.</vt:lpstr>
      <vt:lpstr>Adjustments to Data - TAS D</vt:lpstr>
      <vt:lpstr>FCAR</vt:lpstr>
      <vt:lpstr>Is denial of Certificate an option?</vt:lpstr>
      <vt:lpstr>Conclusion</vt:lpstr>
      <vt:lpstr>Questions</vt:lpstr>
      <vt:lpstr>Other Contentious and Public Interest Issues</vt:lpstr>
      <vt:lpstr>Other Contentious and Public Interest Issues</vt:lpstr>
      <vt:lpstr>Issue 2 (Cont.)</vt:lpstr>
      <vt:lpstr>Other Contentious and Public Interest Issues</vt:lpstr>
      <vt:lpstr>Cont.</vt:lpstr>
      <vt:lpstr>Cont.</vt:lpstr>
      <vt:lpstr>References</vt:lpstr>
      <vt:lpstr>References (Cont.)</vt:lpstr>
      <vt:lpstr>References (Cont.)</vt:lpstr>
      <vt:lpstr>References (Cont.)</vt:lpstr>
      <vt:lpstr>References (Cont.)</vt:lpstr>
      <vt:lpstr>References (Cont.)</vt:lpstr>
      <vt:lpstr>References (Cont.)</vt:lpstr>
      <vt:lpstr>References (Cont.)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Varun Agarwal</cp:lastModifiedBy>
  <cp:revision>231</cp:revision>
  <dcterms:created xsi:type="dcterms:W3CDTF">2011-07-20T12:11:57Z</dcterms:created>
  <dcterms:modified xsi:type="dcterms:W3CDTF">2015-06-10T05:01:19Z</dcterms:modified>
</cp:coreProperties>
</file>