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  <p:sldMasterId id="2147483678" r:id="rId3"/>
    <p:sldMasterId id="2147483690" r:id="rId4"/>
  </p:sldMasterIdLst>
  <p:sldIdLst>
    <p:sldId id="256" r:id="rId5"/>
    <p:sldId id="257" r:id="rId6"/>
    <p:sldId id="289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5" r:id="rId19"/>
    <p:sldId id="306" r:id="rId20"/>
    <p:sldId id="292" r:id="rId21"/>
  </p:sldIdLst>
  <p:sldSz cx="9390063" cy="7042150"/>
  <p:notesSz cx="10693400" cy="70421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2" userDrawn="1">
          <p15:clr>
            <a:srgbClr val="A4A3A4"/>
          </p15:clr>
        </p15:guide>
        <p15:guide id="2" pos="1440" userDrawn="1">
          <p15:clr>
            <a:srgbClr val="A4A3A4"/>
          </p15:clr>
        </p15:guide>
        <p15:guide id="3" pos="321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D1E9"/>
    <a:srgbClr val="94C6E4"/>
    <a:srgbClr val="A0C957"/>
    <a:srgbClr val="81FC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378" y="41"/>
      </p:cViewPr>
      <p:guideLst>
        <p:guide orient="horz" pos="1162"/>
        <p:guide pos="1440"/>
        <p:guide pos="321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04256" y="2183067"/>
            <a:ext cx="7981554" cy="3000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08510" y="3943606"/>
            <a:ext cx="657304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29" b="1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pPr marL="74717">
              <a:lnSpc>
                <a:spcPts val="1348"/>
              </a:lnSpc>
            </a:pPr>
            <a:fld id="{81D60167-4931-47E6-BA6A-407CBD079E47}" type="slidenum">
              <a:rPr lang="en-AU" spc="-119" smtClean="0"/>
              <a:pPr marL="74717">
                <a:lnSpc>
                  <a:spcPts val="1348"/>
                </a:lnSpc>
              </a:pPr>
              <a:t>‹#›</a:t>
            </a:fld>
            <a:endParaRPr lang="en-AU" spc="-119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825" y="374657"/>
            <a:ext cx="8099208" cy="1362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6825" y="1725620"/>
            <a:ext cx="3972933" cy="846137"/>
          </a:xfrm>
        </p:spPr>
        <p:txBody>
          <a:bodyPr anchor="b"/>
          <a:lstStyle>
            <a:lvl1pPr marL="0" indent="0">
              <a:buNone/>
              <a:defRPr sz="2107" b="1"/>
            </a:lvl1pPr>
            <a:lvl2pPr marL="401459" indent="0">
              <a:buNone/>
              <a:defRPr sz="1756" b="1"/>
            </a:lvl2pPr>
            <a:lvl3pPr marL="802919" indent="0">
              <a:buNone/>
              <a:defRPr sz="1581" b="1"/>
            </a:lvl3pPr>
            <a:lvl4pPr marL="1204378" indent="0">
              <a:buNone/>
              <a:defRPr sz="1405" b="1"/>
            </a:lvl4pPr>
            <a:lvl5pPr marL="1605838" indent="0">
              <a:buNone/>
              <a:defRPr sz="1405" b="1"/>
            </a:lvl5pPr>
            <a:lvl6pPr marL="2007297" indent="0">
              <a:buNone/>
              <a:defRPr sz="1405" b="1"/>
            </a:lvl6pPr>
            <a:lvl7pPr marL="2408757" indent="0">
              <a:buNone/>
              <a:defRPr sz="1405" b="1"/>
            </a:lvl7pPr>
            <a:lvl8pPr marL="2810216" indent="0">
              <a:buNone/>
              <a:defRPr sz="1405" b="1"/>
            </a:lvl8pPr>
            <a:lvl9pPr marL="3211675" indent="0">
              <a:buNone/>
              <a:defRPr sz="140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825" y="2571750"/>
            <a:ext cx="3972933" cy="378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3580" y="1725620"/>
            <a:ext cx="3992450" cy="846137"/>
          </a:xfrm>
        </p:spPr>
        <p:txBody>
          <a:bodyPr anchor="b"/>
          <a:lstStyle>
            <a:lvl1pPr marL="0" indent="0">
              <a:buNone/>
              <a:defRPr sz="2107" b="1"/>
            </a:lvl1pPr>
            <a:lvl2pPr marL="401459" indent="0">
              <a:buNone/>
              <a:defRPr sz="1756" b="1"/>
            </a:lvl2pPr>
            <a:lvl3pPr marL="802919" indent="0">
              <a:buNone/>
              <a:defRPr sz="1581" b="1"/>
            </a:lvl3pPr>
            <a:lvl4pPr marL="1204378" indent="0">
              <a:buNone/>
              <a:defRPr sz="1405" b="1"/>
            </a:lvl4pPr>
            <a:lvl5pPr marL="1605838" indent="0">
              <a:buNone/>
              <a:defRPr sz="1405" b="1"/>
            </a:lvl5pPr>
            <a:lvl6pPr marL="2007297" indent="0">
              <a:buNone/>
              <a:defRPr sz="1405" b="1"/>
            </a:lvl6pPr>
            <a:lvl7pPr marL="2408757" indent="0">
              <a:buNone/>
              <a:defRPr sz="1405" b="1"/>
            </a:lvl7pPr>
            <a:lvl8pPr marL="2810216" indent="0">
              <a:buNone/>
              <a:defRPr sz="1405" b="1"/>
            </a:lvl8pPr>
            <a:lvl9pPr marL="3211675" indent="0">
              <a:buNone/>
              <a:defRPr sz="140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580" y="2571750"/>
            <a:ext cx="3992450" cy="378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DABC-211E-4220-BFF0-B3430246C7BF}" type="datetimeFigureOut">
              <a:rPr lang="en-IN" smtClean="0"/>
              <a:t>24-01-2018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CA34-8E39-4165-AE2A-1FBF5D44C3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150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DABC-211E-4220-BFF0-B3430246C7BF}" type="datetimeFigureOut">
              <a:rPr lang="en-IN" smtClean="0"/>
              <a:t>24-01-2018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CA34-8E39-4165-AE2A-1FBF5D44C3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1410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DABC-211E-4220-BFF0-B3430246C7BF}" type="datetimeFigureOut">
              <a:rPr lang="en-IN" smtClean="0"/>
              <a:t>24-01-2018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CA34-8E39-4165-AE2A-1FBF5D44C3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0228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821" y="469907"/>
            <a:ext cx="3029188" cy="1643063"/>
          </a:xfrm>
        </p:spPr>
        <p:txBody>
          <a:bodyPr anchor="b"/>
          <a:lstStyle>
            <a:lvl1pPr>
              <a:defRPr sz="281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452" y="1014413"/>
            <a:ext cx="4753580" cy="5003800"/>
          </a:xfrm>
        </p:spPr>
        <p:txBody>
          <a:bodyPr/>
          <a:lstStyle>
            <a:lvl1pPr>
              <a:defRPr sz="2810"/>
            </a:lvl1pPr>
            <a:lvl2pPr>
              <a:defRPr sz="2459"/>
            </a:lvl2pPr>
            <a:lvl3pPr>
              <a:defRPr sz="2107"/>
            </a:lvl3pPr>
            <a:lvl4pPr>
              <a:defRPr sz="1756"/>
            </a:lvl4pPr>
            <a:lvl5pPr>
              <a:defRPr sz="1756"/>
            </a:lvl5pPr>
            <a:lvl6pPr>
              <a:defRPr sz="1756"/>
            </a:lvl6pPr>
            <a:lvl7pPr>
              <a:defRPr sz="1756"/>
            </a:lvl7pPr>
            <a:lvl8pPr>
              <a:defRPr sz="1756"/>
            </a:lvl8pPr>
            <a:lvl9pPr>
              <a:defRPr sz="17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6821" y="2112969"/>
            <a:ext cx="3029188" cy="3913187"/>
          </a:xfrm>
        </p:spPr>
        <p:txBody>
          <a:bodyPr/>
          <a:lstStyle>
            <a:lvl1pPr marL="0" indent="0">
              <a:buNone/>
              <a:defRPr sz="1405"/>
            </a:lvl1pPr>
            <a:lvl2pPr marL="401459" indent="0">
              <a:buNone/>
              <a:defRPr sz="1229"/>
            </a:lvl2pPr>
            <a:lvl3pPr marL="802919" indent="0">
              <a:buNone/>
              <a:defRPr sz="1054"/>
            </a:lvl3pPr>
            <a:lvl4pPr marL="1204378" indent="0">
              <a:buNone/>
              <a:defRPr sz="878"/>
            </a:lvl4pPr>
            <a:lvl5pPr marL="1605838" indent="0">
              <a:buNone/>
              <a:defRPr sz="878"/>
            </a:lvl5pPr>
            <a:lvl6pPr marL="2007297" indent="0">
              <a:buNone/>
              <a:defRPr sz="878"/>
            </a:lvl6pPr>
            <a:lvl7pPr marL="2408757" indent="0">
              <a:buNone/>
              <a:defRPr sz="878"/>
            </a:lvl7pPr>
            <a:lvl8pPr marL="2810216" indent="0">
              <a:buNone/>
              <a:defRPr sz="878"/>
            </a:lvl8pPr>
            <a:lvl9pPr marL="3211675" indent="0">
              <a:buNone/>
              <a:defRPr sz="8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DABC-211E-4220-BFF0-B3430246C7BF}" type="datetimeFigureOut">
              <a:rPr lang="en-IN" smtClean="0"/>
              <a:t>24-01-2018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CA34-8E39-4165-AE2A-1FBF5D44C3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80564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821" y="469907"/>
            <a:ext cx="3029188" cy="1643063"/>
          </a:xfrm>
        </p:spPr>
        <p:txBody>
          <a:bodyPr anchor="b"/>
          <a:lstStyle>
            <a:lvl1pPr>
              <a:defRPr sz="281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92452" y="1014413"/>
            <a:ext cx="4753580" cy="5003800"/>
          </a:xfrm>
        </p:spPr>
        <p:txBody>
          <a:bodyPr/>
          <a:lstStyle>
            <a:lvl1pPr marL="0" indent="0">
              <a:buNone/>
              <a:defRPr sz="2810"/>
            </a:lvl1pPr>
            <a:lvl2pPr marL="401459" indent="0">
              <a:buNone/>
              <a:defRPr sz="2459"/>
            </a:lvl2pPr>
            <a:lvl3pPr marL="802919" indent="0">
              <a:buNone/>
              <a:defRPr sz="2107"/>
            </a:lvl3pPr>
            <a:lvl4pPr marL="1204378" indent="0">
              <a:buNone/>
              <a:defRPr sz="1756"/>
            </a:lvl4pPr>
            <a:lvl5pPr marL="1605838" indent="0">
              <a:buNone/>
              <a:defRPr sz="1756"/>
            </a:lvl5pPr>
            <a:lvl6pPr marL="2007297" indent="0">
              <a:buNone/>
              <a:defRPr sz="1756"/>
            </a:lvl6pPr>
            <a:lvl7pPr marL="2408757" indent="0">
              <a:buNone/>
              <a:defRPr sz="1756"/>
            </a:lvl7pPr>
            <a:lvl8pPr marL="2810216" indent="0">
              <a:buNone/>
              <a:defRPr sz="1756"/>
            </a:lvl8pPr>
            <a:lvl9pPr marL="3211675" indent="0">
              <a:buNone/>
              <a:defRPr sz="1756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6821" y="2112969"/>
            <a:ext cx="3029188" cy="3913187"/>
          </a:xfrm>
        </p:spPr>
        <p:txBody>
          <a:bodyPr/>
          <a:lstStyle>
            <a:lvl1pPr marL="0" indent="0">
              <a:buNone/>
              <a:defRPr sz="1405"/>
            </a:lvl1pPr>
            <a:lvl2pPr marL="401459" indent="0">
              <a:buNone/>
              <a:defRPr sz="1229"/>
            </a:lvl2pPr>
            <a:lvl3pPr marL="802919" indent="0">
              <a:buNone/>
              <a:defRPr sz="1054"/>
            </a:lvl3pPr>
            <a:lvl4pPr marL="1204378" indent="0">
              <a:buNone/>
              <a:defRPr sz="878"/>
            </a:lvl4pPr>
            <a:lvl5pPr marL="1605838" indent="0">
              <a:buNone/>
              <a:defRPr sz="878"/>
            </a:lvl5pPr>
            <a:lvl6pPr marL="2007297" indent="0">
              <a:buNone/>
              <a:defRPr sz="878"/>
            </a:lvl6pPr>
            <a:lvl7pPr marL="2408757" indent="0">
              <a:buNone/>
              <a:defRPr sz="878"/>
            </a:lvl7pPr>
            <a:lvl8pPr marL="2810216" indent="0">
              <a:buNone/>
              <a:defRPr sz="878"/>
            </a:lvl8pPr>
            <a:lvl9pPr marL="3211675" indent="0">
              <a:buNone/>
              <a:defRPr sz="8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DABC-211E-4220-BFF0-B3430246C7BF}" type="datetimeFigureOut">
              <a:rPr lang="en-IN" smtClean="0"/>
              <a:t>24-01-2018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CA34-8E39-4165-AE2A-1FBF5D44C3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40782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DABC-211E-4220-BFF0-B3430246C7BF}" type="datetimeFigureOut">
              <a:rPr lang="en-IN" smtClean="0"/>
              <a:t>24-01-2018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CA34-8E39-4165-AE2A-1FBF5D44C3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66141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0533" y="374657"/>
            <a:ext cx="2024105" cy="59674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5428" y="374657"/>
            <a:ext cx="5941278" cy="59674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DABC-211E-4220-BFF0-B3430246C7BF}" type="datetimeFigureOut">
              <a:rPr lang="en-IN" smtClean="0"/>
              <a:t>24-01-2018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CA34-8E39-4165-AE2A-1FBF5D44C3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0530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3760" y="1152525"/>
            <a:ext cx="7042547" cy="2451100"/>
          </a:xfrm>
        </p:spPr>
        <p:txBody>
          <a:bodyPr anchor="b"/>
          <a:lstStyle>
            <a:lvl1pPr algn="ctr">
              <a:defRPr sz="5269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3760" y="3698882"/>
            <a:ext cx="7042547" cy="1700213"/>
          </a:xfrm>
        </p:spPr>
        <p:txBody>
          <a:bodyPr/>
          <a:lstStyle>
            <a:lvl1pPr marL="0" indent="0" algn="ctr">
              <a:buNone/>
              <a:defRPr sz="2107"/>
            </a:lvl1pPr>
            <a:lvl2pPr marL="401459" indent="0" algn="ctr">
              <a:buNone/>
              <a:defRPr sz="1756"/>
            </a:lvl2pPr>
            <a:lvl3pPr marL="802919" indent="0" algn="ctr">
              <a:buNone/>
              <a:defRPr sz="1581"/>
            </a:lvl3pPr>
            <a:lvl4pPr marL="1204378" indent="0" algn="ctr">
              <a:buNone/>
              <a:defRPr sz="1405"/>
            </a:lvl4pPr>
            <a:lvl5pPr marL="1605838" indent="0" algn="ctr">
              <a:buNone/>
              <a:defRPr sz="1405"/>
            </a:lvl5pPr>
            <a:lvl6pPr marL="2007297" indent="0" algn="ctr">
              <a:buNone/>
              <a:defRPr sz="1405"/>
            </a:lvl6pPr>
            <a:lvl7pPr marL="2408757" indent="0" algn="ctr">
              <a:buNone/>
              <a:defRPr sz="1405"/>
            </a:lvl7pPr>
            <a:lvl8pPr marL="2810216" indent="0" algn="ctr">
              <a:buNone/>
              <a:defRPr sz="1405"/>
            </a:lvl8pPr>
            <a:lvl9pPr marL="3211675" indent="0" algn="ctr">
              <a:buNone/>
              <a:defRPr sz="1405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25F4-D150-471F-A9A0-19BB6BF50F7F}" type="datetimeFigureOut">
              <a:rPr lang="en-IN" smtClean="0"/>
              <a:t>24-01-2018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D2E5-8BAE-4C6E-B8C7-DBF128CEBA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74822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25F4-D150-471F-A9A0-19BB6BF50F7F}" type="datetimeFigureOut">
              <a:rPr lang="en-IN" smtClean="0"/>
              <a:t>24-01-2018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D2E5-8BAE-4C6E-B8C7-DBF128CEBA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74763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45" y="1755775"/>
            <a:ext cx="8097815" cy="2928938"/>
          </a:xfrm>
        </p:spPr>
        <p:txBody>
          <a:bodyPr anchor="b"/>
          <a:lstStyle>
            <a:lvl1pPr>
              <a:defRPr sz="5269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1245" y="4713295"/>
            <a:ext cx="8097815" cy="1539875"/>
          </a:xfrm>
        </p:spPr>
        <p:txBody>
          <a:bodyPr/>
          <a:lstStyle>
            <a:lvl1pPr marL="0" indent="0">
              <a:buNone/>
              <a:defRPr sz="2107">
                <a:solidFill>
                  <a:schemeClr val="tx1">
                    <a:tint val="75000"/>
                  </a:schemeClr>
                </a:solidFill>
              </a:defRPr>
            </a:lvl1pPr>
            <a:lvl2pPr marL="401459" indent="0">
              <a:buNone/>
              <a:defRPr sz="1756">
                <a:solidFill>
                  <a:schemeClr val="tx1">
                    <a:tint val="75000"/>
                  </a:schemeClr>
                </a:solidFill>
              </a:defRPr>
            </a:lvl2pPr>
            <a:lvl3pPr marL="802919" indent="0">
              <a:buNone/>
              <a:defRPr sz="1581">
                <a:solidFill>
                  <a:schemeClr val="tx1">
                    <a:tint val="75000"/>
                  </a:schemeClr>
                </a:solidFill>
              </a:defRPr>
            </a:lvl3pPr>
            <a:lvl4pPr marL="1204378" indent="0">
              <a:buNone/>
              <a:defRPr sz="1405">
                <a:solidFill>
                  <a:schemeClr val="tx1">
                    <a:tint val="75000"/>
                  </a:schemeClr>
                </a:solidFill>
              </a:defRPr>
            </a:lvl4pPr>
            <a:lvl5pPr marL="1605838" indent="0">
              <a:buNone/>
              <a:defRPr sz="1405">
                <a:solidFill>
                  <a:schemeClr val="tx1">
                    <a:tint val="75000"/>
                  </a:schemeClr>
                </a:solidFill>
              </a:defRPr>
            </a:lvl5pPr>
            <a:lvl6pPr marL="2007297" indent="0">
              <a:buNone/>
              <a:defRPr sz="1405">
                <a:solidFill>
                  <a:schemeClr val="tx1">
                    <a:tint val="75000"/>
                  </a:schemeClr>
                </a:solidFill>
              </a:defRPr>
            </a:lvl6pPr>
            <a:lvl7pPr marL="2408757" indent="0">
              <a:buNone/>
              <a:defRPr sz="1405">
                <a:solidFill>
                  <a:schemeClr val="tx1">
                    <a:tint val="75000"/>
                  </a:schemeClr>
                </a:solidFill>
              </a:defRPr>
            </a:lvl7pPr>
            <a:lvl8pPr marL="2810216" indent="0">
              <a:buNone/>
              <a:defRPr sz="1405">
                <a:solidFill>
                  <a:schemeClr val="tx1">
                    <a:tint val="75000"/>
                  </a:schemeClr>
                </a:solidFill>
              </a:defRPr>
            </a:lvl8pPr>
            <a:lvl9pPr marL="3211675" indent="0">
              <a:buNone/>
              <a:defRPr sz="140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25F4-D150-471F-A9A0-19BB6BF50F7F}" type="datetimeFigureOut">
              <a:rPr lang="en-IN" smtClean="0"/>
              <a:t>24-01-2018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D2E5-8BAE-4C6E-B8C7-DBF128CEBA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633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195863" y="678472"/>
            <a:ext cx="965771" cy="469265"/>
          </a:xfrm>
          <a:custGeom>
            <a:avLst/>
            <a:gdLst/>
            <a:ahLst/>
            <a:cxnLst/>
            <a:rect l="l" t="t" r="r" b="b"/>
            <a:pathLst>
              <a:path w="1099820" h="469265">
                <a:moveTo>
                  <a:pt x="216447" y="101273"/>
                </a:moveTo>
                <a:lnTo>
                  <a:pt x="0" y="468680"/>
                </a:lnTo>
                <a:lnTo>
                  <a:pt x="180136" y="468680"/>
                </a:lnTo>
                <a:lnTo>
                  <a:pt x="310438" y="247484"/>
                </a:lnTo>
                <a:lnTo>
                  <a:pt x="280441" y="215846"/>
                </a:lnTo>
                <a:lnTo>
                  <a:pt x="254522" y="180678"/>
                </a:lnTo>
                <a:lnTo>
                  <a:pt x="233063" y="142359"/>
                </a:lnTo>
                <a:lnTo>
                  <a:pt x="216447" y="101273"/>
                </a:lnTo>
                <a:close/>
              </a:path>
              <a:path w="1099820" h="469265">
                <a:moveTo>
                  <a:pt x="376605" y="296100"/>
                </a:moveTo>
                <a:lnTo>
                  <a:pt x="274942" y="468680"/>
                </a:lnTo>
                <a:lnTo>
                  <a:pt x="824801" y="468680"/>
                </a:lnTo>
                <a:lnTo>
                  <a:pt x="750025" y="341744"/>
                </a:lnTo>
                <a:lnTo>
                  <a:pt x="549871" y="341744"/>
                </a:lnTo>
                <a:lnTo>
                  <a:pt x="503409" y="338696"/>
                </a:lnTo>
                <a:lnTo>
                  <a:pt x="458785" y="329814"/>
                </a:lnTo>
                <a:lnTo>
                  <a:pt x="416389" y="315485"/>
                </a:lnTo>
                <a:lnTo>
                  <a:pt x="376605" y="296100"/>
                </a:lnTo>
                <a:close/>
              </a:path>
              <a:path w="1099820" h="469265">
                <a:moveTo>
                  <a:pt x="883296" y="101273"/>
                </a:moveTo>
                <a:lnTo>
                  <a:pt x="866686" y="142361"/>
                </a:lnTo>
                <a:lnTo>
                  <a:pt x="845226" y="180682"/>
                </a:lnTo>
                <a:lnTo>
                  <a:pt x="819303" y="215851"/>
                </a:lnTo>
                <a:lnTo>
                  <a:pt x="789304" y="247484"/>
                </a:lnTo>
                <a:lnTo>
                  <a:pt x="919606" y="468680"/>
                </a:lnTo>
                <a:lnTo>
                  <a:pt x="1099743" y="468680"/>
                </a:lnTo>
                <a:lnTo>
                  <a:pt x="883296" y="101273"/>
                </a:lnTo>
                <a:close/>
              </a:path>
              <a:path w="1099820" h="469265">
                <a:moveTo>
                  <a:pt x="723138" y="296100"/>
                </a:moveTo>
                <a:lnTo>
                  <a:pt x="683354" y="315485"/>
                </a:lnTo>
                <a:lnTo>
                  <a:pt x="640957" y="329814"/>
                </a:lnTo>
                <a:lnTo>
                  <a:pt x="596334" y="338696"/>
                </a:lnTo>
                <a:lnTo>
                  <a:pt x="549871" y="341744"/>
                </a:lnTo>
                <a:lnTo>
                  <a:pt x="750025" y="341744"/>
                </a:lnTo>
                <a:lnTo>
                  <a:pt x="723138" y="296100"/>
                </a:lnTo>
                <a:close/>
              </a:path>
              <a:path w="1099820" h="469265">
                <a:moveTo>
                  <a:pt x="549871" y="1981"/>
                </a:moveTo>
                <a:lnTo>
                  <a:pt x="416178" y="228942"/>
                </a:lnTo>
                <a:lnTo>
                  <a:pt x="446912" y="243757"/>
                </a:lnTo>
                <a:lnTo>
                  <a:pt x="479634" y="254704"/>
                </a:lnTo>
                <a:lnTo>
                  <a:pt x="514051" y="261489"/>
                </a:lnTo>
                <a:lnTo>
                  <a:pt x="549871" y="263817"/>
                </a:lnTo>
                <a:lnTo>
                  <a:pt x="585691" y="261489"/>
                </a:lnTo>
                <a:lnTo>
                  <a:pt x="620109" y="254704"/>
                </a:lnTo>
                <a:lnTo>
                  <a:pt x="652831" y="243757"/>
                </a:lnTo>
                <a:lnTo>
                  <a:pt x="683564" y="228942"/>
                </a:lnTo>
                <a:lnTo>
                  <a:pt x="549871" y="1981"/>
                </a:lnTo>
                <a:close/>
              </a:path>
              <a:path w="1099820" h="469265">
                <a:moveTo>
                  <a:pt x="823023" y="101"/>
                </a:moveTo>
                <a:lnTo>
                  <a:pt x="643572" y="101"/>
                </a:lnTo>
                <a:lnTo>
                  <a:pt x="748499" y="178244"/>
                </a:lnTo>
                <a:lnTo>
                  <a:pt x="778491" y="140335"/>
                </a:lnTo>
                <a:lnTo>
                  <a:pt x="801484" y="97418"/>
                </a:lnTo>
                <a:lnTo>
                  <a:pt x="816619" y="50353"/>
                </a:lnTo>
                <a:lnTo>
                  <a:pt x="823023" y="101"/>
                </a:lnTo>
                <a:close/>
              </a:path>
              <a:path w="1099820" h="469265">
                <a:moveTo>
                  <a:pt x="456120" y="203"/>
                </a:moveTo>
                <a:lnTo>
                  <a:pt x="275932" y="292"/>
                </a:lnTo>
                <a:lnTo>
                  <a:pt x="276707" y="292"/>
                </a:lnTo>
                <a:lnTo>
                  <a:pt x="283165" y="50560"/>
                </a:lnTo>
                <a:lnTo>
                  <a:pt x="298311" y="97543"/>
                </a:lnTo>
                <a:lnTo>
                  <a:pt x="321289" y="140386"/>
                </a:lnTo>
                <a:lnTo>
                  <a:pt x="351243" y="178231"/>
                </a:lnTo>
                <a:lnTo>
                  <a:pt x="456120" y="203"/>
                </a:lnTo>
                <a:close/>
              </a:path>
              <a:path w="1099820" h="469265">
                <a:moveTo>
                  <a:pt x="823036" y="0"/>
                </a:moveTo>
                <a:lnTo>
                  <a:pt x="547585" y="152"/>
                </a:lnTo>
                <a:lnTo>
                  <a:pt x="823023" y="101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 sz="1581"/>
          </a:p>
        </p:txBody>
      </p:sp>
      <p:sp>
        <p:nvSpPr>
          <p:cNvPr id="17" name="bk object 17"/>
          <p:cNvSpPr/>
          <p:nvPr/>
        </p:nvSpPr>
        <p:spPr>
          <a:xfrm>
            <a:off x="5480429" y="213741"/>
            <a:ext cx="396456" cy="383540"/>
          </a:xfrm>
          <a:custGeom>
            <a:avLst/>
            <a:gdLst/>
            <a:ahLst/>
            <a:cxnLst/>
            <a:rect l="l" t="t" r="r" b="b"/>
            <a:pathLst>
              <a:path w="451484" h="383540">
                <a:moveTo>
                  <a:pt x="225806" y="0"/>
                </a:moveTo>
                <a:lnTo>
                  <a:pt x="0" y="383311"/>
                </a:lnTo>
                <a:lnTo>
                  <a:pt x="451472" y="383070"/>
                </a:lnTo>
                <a:lnTo>
                  <a:pt x="225806" y="0"/>
                </a:lnTo>
                <a:close/>
              </a:path>
            </a:pathLst>
          </a:custGeom>
          <a:solidFill>
            <a:srgbClr val="005583"/>
          </a:solidFill>
        </p:spPr>
        <p:txBody>
          <a:bodyPr wrap="square" lIns="0" tIns="0" rIns="0" bIns="0" rtlCol="0"/>
          <a:lstStyle/>
          <a:p>
            <a:endParaRPr sz="1581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83818" y="1196289"/>
            <a:ext cx="3622428" cy="263470"/>
          </a:xfrm>
        </p:spPr>
        <p:txBody>
          <a:bodyPr lIns="0" tIns="0" rIns="0" bIns="0"/>
          <a:lstStyle>
            <a:lvl1pPr>
              <a:defRPr sz="1712" b="0" i="1">
                <a:solidFill>
                  <a:srgbClr val="005583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29" b="1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pPr marL="74717">
              <a:lnSpc>
                <a:spcPts val="1348"/>
              </a:lnSpc>
            </a:pPr>
            <a:fld id="{81D60167-4931-47E6-BA6A-407CBD079E47}" type="slidenum">
              <a:rPr lang="en-AU" spc="-119" smtClean="0"/>
              <a:pPr marL="74717">
                <a:lnSpc>
                  <a:spcPts val="1348"/>
                </a:lnSpc>
              </a:pPr>
              <a:t>‹#›</a:t>
            </a:fld>
            <a:endParaRPr lang="en-AU" spc="-119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5430" y="1874845"/>
            <a:ext cx="3982691" cy="4467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1945" y="1874845"/>
            <a:ext cx="3982692" cy="4467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25F4-D150-471F-A9A0-19BB6BF50F7F}" type="datetimeFigureOut">
              <a:rPr lang="en-IN" smtClean="0"/>
              <a:t>24-01-2018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D2E5-8BAE-4C6E-B8C7-DBF128CEBA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71823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825" y="374657"/>
            <a:ext cx="8099208" cy="1362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6825" y="1725620"/>
            <a:ext cx="3972933" cy="846137"/>
          </a:xfrm>
        </p:spPr>
        <p:txBody>
          <a:bodyPr anchor="b"/>
          <a:lstStyle>
            <a:lvl1pPr marL="0" indent="0">
              <a:buNone/>
              <a:defRPr sz="2107" b="1"/>
            </a:lvl1pPr>
            <a:lvl2pPr marL="401459" indent="0">
              <a:buNone/>
              <a:defRPr sz="1756" b="1"/>
            </a:lvl2pPr>
            <a:lvl3pPr marL="802919" indent="0">
              <a:buNone/>
              <a:defRPr sz="1581" b="1"/>
            </a:lvl3pPr>
            <a:lvl4pPr marL="1204378" indent="0">
              <a:buNone/>
              <a:defRPr sz="1405" b="1"/>
            </a:lvl4pPr>
            <a:lvl5pPr marL="1605838" indent="0">
              <a:buNone/>
              <a:defRPr sz="1405" b="1"/>
            </a:lvl5pPr>
            <a:lvl6pPr marL="2007297" indent="0">
              <a:buNone/>
              <a:defRPr sz="1405" b="1"/>
            </a:lvl6pPr>
            <a:lvl7pPr marL="2408757" indent="0">
              <a:buNone/>
              <a:defRPr sz="1405" b="1"/>
            </a:lvl7pPr>
            <a:lvl8pPr marL="2810216" indent="0">
              <a:buNone/>
              <a:defRPr sz="1405" b="1"/>
            </a:lvl8pPr>
            <a:lvl9pPr marL="3211675" indent="0">
              <a:buNone/>
              <a:defRPr sz="140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825" y="2571750"/>
            <a:ext cx="3972933" cy="378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3580" y="1725620"/>
            <a:ext cx="3992450" cy="846137"/>
          </a:xfrm>
        </p:spPr>
        <p:txBody>
          <a:bodyPr anchor="b"/>
          <a:lstStyle>
            <a:lvl1pPr marL="0" indent="0">
              <a:buNone/>
              <a:defRPr sz="2107" b="1"/>
            </a:lvl1pPr>
            <a:lvl2pPr marL="401459" indent="0">
              <a:buNone/>
              <a:defRPr sz="1756" b="1"/>
            </a:lvl2pPr>
            <a:lvl3pPr marL="802919" indent="0">
              <a:buNone/>
              <a:defRPr sz="1581" b="1"/>
            </a:lvl3pPr>
            <a:lvl4pPr marL="1204378" indent="0">
              <a:buNone/>
              <a:defRPr sz="1405" b="1"/>
            </a:lvl4pPr>
            <a:lvl5pPr marL="1605838" indent="0">
              <a:buNone/>
              <a:defRPr sz="1405" b="1"/>
            </a:lvl5pPr>
            <a:lvl6pPr marL="2007297" indent="0">
              <a:buNone/>
              <a:defRPr sz="1405" b="1"/>
            </a:lvl6pPr>
            <a:lvl7pPr marL="2408757" indent="0">
              <a:buNone/>
              <a:defRPr sz="1405" b="1"/>
            </a:lvl7pPr>
            <a:lvl8pPr marL="2810216" indent="0">
              <a:buNone/>
              <a:defRPr sz="1405" b="1"/>
            </a:lvl8pPr>
            <a:lvl9pPr marL="3211675" indent="0">
              <a:buNone/>
              <a:defRPr sz="140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580" y="2571750"/>
            <a:ext cx="3992450" cy="378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25F4-D150-471F-A9A0-19BB6BF50F7F}" type="datetimeFigureOut">
              <a:rPr lang="en-IN" smtClean="0"/>
              <a:t>24-01-2018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D2E5-8BAE-4C6E-B8C7-DBF128CEBA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12206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25F4-D150-471F-A9A0-19BB6BF50F7F}" type="datetimeFigureOut">
              <a:rPr lang="en-IN" smtClean="0"/>
              <a:t>24-01-2018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D2E5-8BAE-4C6E-B8C7-DBF128CEBA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48503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25F4-D150-471F-A9A0-19BB6BF50F7F}" type="datetimeFigureOut">
              <a:rPr lang="en-IN" smtClean="0"/>
              <a:t>24-01-2018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D2E5-8BAE-4C6E-B8C7-DBF128CEBA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92746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821" y="469907"/>
            <a:ext cx="3029188" cy="1643063"/>
          </a:xfrm>
        </p:spPr>
        <p:txBody>
          <a:bodyPr anchor="b"/>
          <a:lstStyle>
            <a:lvl1pPr>
              <a:defRPr sz="281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452" y="1014413"/>
            <a:ext cx="4753580" cy="5003800"/>
          </a:xfrm>
        </p:spPr>
        <p:txBody>
          <a:bodyPr/>
          <a:lstStyle>
            <a:lvl1pPr>
              <a:defRPr sz="2810"/>
            </a:lvl1pPr>
            <a:lvl2pPr>
              <a:defRPr sz="2459"/>
            </a:lvl2pPr>
            <a:lvl3pPr>
              <a:defRPr sz="2107"/>
            </a:lvl3pPr>
            <a:lvl4pPr>
              <a:defRPr sz="1756"/>
            </a:lvl4pPr>
            <a:lvl5pPr>
              <a:defRPr sz="1756"/>
            </a:lvl5pPr>
            <a:lvl6pPr>
              <a:defRPr sz="1756"/>
            </a:lvl6pPr>
            <a:lvl7pPr>
              <a:defRPr sz="1756"/>
            </a:lvl7pPr>
            <a:lvl8pPr>
              <a:defRPr sz="1756"/>
            </a:lvl8pPr>
            <a:lvl9pPr>
              <a:defRPr sz="17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6821" y="2112969"/>
            <a:ext cx="3029188" cy="3913187"/>
          </a:xfrm>
        </p:spPr>
        <p:txBody>
          <a:bodyPr/>
          <a:lstStyle>
            <a:lvl1pPr marL="0" indent="0">
              <a:buNone/>
              <a:defRPr sz="1405"/>
            </a:lvl1pPr>
            <a:lvl2pPr marL="401459" indent="0">
              <a:buNone/>
              <a:defRPr sz="1229"/>
            </a:lvl2pPr>
            <a:lvl3pPr marL="802919" indent="0">
              <a:buNone/>
              <a:defRPr sz="1054"/>
            </a:lvl3pPr>
            <a:lvl4pPr marL="1204378" indent="0">
              <a:buNone/>
              <a:defRPr sz="878"/>
            </a:lvl4pPr>
            <a:lvl5pPr marL="1605838" indent="0">
              <a:buNone/>
              <a:defRPr sz="878"/>
            </a:lvl5pPr>
            <a:lvl6pPr marL="2007297" indent="0">
              <a:buNone/>
              <a:defRPr sz="878"/>
            </a:lvl6pPr>
            <a:lvl7pPr marL="2408757" indent="0">
              <a:buNone/>
              <a:defRPr sz="878"/>
            </a:lvl7pPr>
            <a:lvl8pPr marL="2810216" indent="0">
              <a:buNone/>
              <a:defRPr sz="878"/>
            </a:lvl8pPr>
            <a:lvl9pPr marL="3211675" indent="0">
              <a:buNone/>
              <a:defRPr sz="8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25F4-D150-471F-A9A0-19BB6BF50F7F}" type="datetimeFigureOut">
              <a:rPr lang="en-IN" smtClean="0"/>
              <a:t>24-01-2018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D2E5-8BAE-4C6E-B8C7-DBF128CEBA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37030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821" y="469907"/>
            <a:ext cx="3029188" cy="1643063"/>
          </a:xfrm>
        </p:spPr>
        <p:txBody>
          <a:bodyPr anchor="b"/>
          <a:lstStyle>
            <a:lvl1pPr>
              <a:defRPr sz="281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92452" y="1014413"/>
            <a:ext cx="4753580" cy="5003800"/>
          </a:xfrm>
        </p:spPr>
        <p:txBody>
          <a:bodyPr/>
          <a:lstStyle>
            <a:lvl1pPr marL="0" indent="0">
              <a:buNone/>
              <a:defRPr sz="2810"/>
            </a:lvl1pPr>
            <a:lvl2pPr marL="401459" indent="0">
              <a:buNone/>
              <a:defRPr sz="2459"/>
            </a:lvl2pPr>
            <a:lvl3pPr marL="802919" indent="0">
              <a:buNone/>
              <a:defRPr sz="2107"/>
            </a:lvl3pPr>
            <a:lvl4pPr marL="1204378" indent="0">
              <a:buNone/>
              <a:defRPr sz="1756"/>
            </a:lvl4pPr>
            <a:lvl5pPr marL="1605838" indent="0">
              <a:buNone/>
              <a:defRPr sz="1756"/>
            </a:lvl5pPr>
            <a:lvl6pPr marL="2007297" indent="0">
              <a:buNone/>
              <a:defRPr sz="1756"/>
            </a:lvl6pPr>
            <a:lvl7pPr marL="2408757" indent="0">
              <a:buNone/>
              <a:defRPr sz="1756"/>
            </a:lvl7pPr>
            <a:lvl8pPr marL="2810216" indent="0">
              <a:buNone/>
              <a:defRPr sz="1756"/>
            </a:lvl8pPr>
            <a:lvl9pPr marL="3211675" indent="0">
              <a:buNone/>
              <a:defRPr sz="1756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6821" y="2112969"/>
            <a:ext cx="3029188" cy="3913187"/>
          </a:xfrm>
        </p:spPr>
        <p:txBody>
          <a:bodyPr/>
          <a:lstStyle>
            <a:lvl1pPr marL="0" indent="0">
              <a:buNone/>
              <a:defRPr sz="1405"/>
            </a:lvl1pPr>
            <a:lvl2pPr marL="401459" indent="0">
              <a:buNone/>
              <a:defRPr sz="1229"/>
            </a:lvl2pPr>
            <a:lvl3pPr marL="802919" indent="0">
              <a:buNone/>
              <a:defRPr sz="1054"/>
            </a:lvl3pPr>
            <a:lvl4pPr marL="1204378" indent="0">
              <a:buNone/>
              <a:defRPr sz="878"/>
            </a:lvl4pPr>
            <a:lvl5pPr marL="1605838" indent="0">
              <a:buNone/>
              <a:defRPr sz="878"/>
            </a:lvl5pPr>
            <a:lvl6pPr marL="2007297" indent="0">
              <a:buNone/>
              <a:defRPr sz="878"/>
            </a:lvl6pPr>
            <a:lvl7pPr marL="2408757" indent="0">
              <a:buNone/>
              <a:defRPr sz="878"/>
            </a:lvl7pPr>
            <a:lvl8pPr marL="2810216" indent="0">
              <a:buNone/>
              <a:defRPr sz="878"/>
            </a:lvl8pPr>
            <a:lvl9pPr marL="3211675" indent="0">
              <a:buNone/>
              <a:defRPr sz="8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25F4-D150-471F-A9A0-19BB6BF50F7F}" type="datetimeFigureOut">
              <a:rPr lang="en-IN" smtClean="0"/>
              <a:t>24-01-2018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D2E5-8BAE-4C6E-B8C7-DBF128CEBA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28202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25F4-D150-471F-A9A0-19BB6BF50F7F}" type="datetimeFigureOut">
              <a:rPr lang="en-IN" smtClean="0"/>
              <a:t>24-01-2018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D2E5-8BAE-4C6E-B8C7-DBF128CEBA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09880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0533" y="374657"/>
            <a:ext cx="2024105" cy="59674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5428" y="374657"/>
            <a:ext cx="5941278" cy="59674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25F4-D150-471F-A9A0-19BB6BF50F7F}" type="datetimeFigureOut">
              <a:rPr lang="en-IN" smtClean="0"/>
              <a:t>24-01-2018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FD2E5-8BAE-4C6E-B8C7-DBF128CEBA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6923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3760" y="1152525"/>
            <a:ext cx="7042547" cy="2451100"/>
          </a:xfrm>
        </p:spPr>
        <p:txBody>
          <a:bodyPr anchor="b"/>
          <a:lstStyle>
            <a:lvl1pPr algn="ctr">
              <a:defRPr sz="5269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3760" y="3698882"/>
            <a:ext cx="7042547" cy="1700213"/>
          </a:xfrm>
        </p:spPr>
        <p:txBody>
          <a:bodyPr/>
          <a:lstStyle>
            <a:lvl1pPr marL="0" indent="0" algn="ctr">
              <a:buNone/>
              <a:defRPr sz="2107"/>
            </a:lvl1pPr>
            <a:lvl2pPr marL="401459" indent="0" algn="ctr">
              <a:buNone/>
              <a:defRPr sz="1756"/>
            </a:lvl2pPr>
            <a:lvl3pPr marL="802919" indent="0" algn="ctr">
              <a:buNone/>
              <a:defRPr sz="1581"/>
            </a:lvl3pPr>
            <a:lvl4pPr marL="1204378" indent="0" algn="ctr">
              <a:buNone/>
              <a:defRPr sz="1405"/>
            </a:lvl4pPr>
            <a:lvl5pPr marL="1605838" indent="0" algn="ctr">
              <a:buNone/>
              <a:defRPr sz="1405"/>
            </a:lvl5pPr>
            <a:lvl6pPr marL="2007297" indent="0" algn="ctr">
              <a:buNone/>
              <a:defRPr sz="1405"/>
            </a:lvl6pPr>
            <a:lvl7pPr marL="2408757" indent="0" algn="ctr">
              <a:buNone/>
              <a:defRPr sz="1405"/>
            </a:lvl7pPr>
            <a:lvl8pPr marL="2810216" indent="0" algn="ctr">
              <a:buNone/>
              <a:defRPr sz="1405"/>
            </a:lvl8pPr>
            <a:lvl9pPr marL="3211675" indent="0" algn="ctr">
              <a:buNone/>
              <a:defRPr sz="1405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B4B7-DC3D-46B1-B8CD-97ECF57F6396}" type="datetimeFigureOut">
              <a:rPr lang="en-IN" smtClean="0"/>
              <a:t>24-01-2018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A518-4B5D-4D81-A922-3C33ACC9CF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9153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B4B7-DC3D-46B1-B8CD-97ECF57F6396}" type="datetimeFigureOut">
              <a:rPr lang="en-IN" smtClean="0"/>
              <a:t>24-01-2018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A518-4B5D-4D81-A922-3C33ACC9CF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6436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83818" y="1196289"/>
            <a:ext cx="3622428" cy="263470"/>
          </a:xfrm>
        </p:spPr>
        <p:txBody>
          <a:bodyPr lIns="0" tIns="0" rIns="0" bIns="0"/>
          <a:lstStyle>
            <a:lvl1pPr>
              <a:defRPr sz="1712" b="0" i="1">
                <a:solidFill>
                  <a:srgbClr val="005583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68177" y="2089358"/>
            <a:ext cx="2622972" cy="1418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22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835886" y="1619701"/>
            <a:ext cx="408467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1/24/2018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29" b="1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pPr marL="74717">
              <a:lnSpc>
                <a:spcPts val="1348"/>
              </a:lnSpc>
            </a:pPr>
            <a:fld id="{81D60167-4931-47E6-BA6A-407CBD079E47}" type="slidenum">
              <a:rPr lang="en-AU" spc="-119" smtClean="0"/>
              <a:pPr marL="74717">
                <a:lnSpc>
                  <a:spcPts val="1348"/>
                </a:lnSpc>
              </a:pPr>
              <a:t>‹#›</a:t>
            </a:fld>
            <a:endParaRPr lang="en-AU" spc="-119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45" y="1755775"/>
            <a:ext cx="8097815" cy="2928938"/>
          </a:xfrm>
        </p:spPr>
        <p:txBody>
          <a:bodyPr anchor="b"/>
          <a:lstStyle>
            <a:lvl1pPr>
              <a:defRPr sz="5269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1245" y="4713295"/>
            <a:ext cx="8097815" cy="1539875"/>
          </a:xfrm>
        </p:spPr>
        <p:txBody>
          <a:bodyPr/>
          <a:lstStyle>
            <a:lvl1pPr marL="0" indent="0">
              <a:buNone/>
              <a:defRPr sz="2107">
                <a:solidFill>
                  <a:schemeClr val="tx1">
                    <a:tint val="75000"/>
                  </a:schemeClr>
                </a:solidFill>
              </a:defRPr>
            </a:lvl1pPr>
            <a:lvl2pPr marL="401459" indent="0">
              <a:buNone/>
              <a:defRPr sz="1756">
                <a:solidFill>
                  <a:schemeClr val="tx1">
                    <a:tint val="75000"/>
                  </a:schemeClr>
                </a:solidFill>
              </a:defRPr>
            </a:lvl2pPr>
            <a:lvl3pPr marL="802919" indent="0">
              <a:buNone/>
              <a:defRPr sz="1581">
                <a:solidFill>
                  <a:schemeClr val="tx1">
                    <a:tint val="75000"/>
                  </a:schemeClr>
                </a:solidFill>
              </a:defRPr>
            </a:lvl3pPr>
            <a:lvl4pPr marL="1204378" indent="0">
              <a:buNone/>
              <a:defRPr sz="1405">
                <a:solidFill>
                  <a:schemeClr val="tx1">
                    <a:tint val="75000"/>
                  </a:schemeClr>
                </a:solidFill>
              </a:defRPr>
            </a:lvl4pPr>
            <a:lvl5pPr marL="1605838" indent="0">
              <a:buNone/>
              <a:defRPr sz="1405">
                <a:solidFill>
                  <a:schemeClr val="tx1">
                    <a:tint val="75000"/>
                  </a:schemeClr>
                </a:solidFill>
              </a:defRPr>
            </a:lvl5pPr>
            <a:lvl6pPr marL="2007297" indent="0">
              <a:buNone/>
              <a:defRPr sz="1405">
                <a:solidFill>
                  <a:schemeClr val="tx1">
                    <a:tint val="75000"/>
                  </a:schemeClr>
                </a:solidFill>
              </a:defRPr>
            </a:lvl6pPr>
            <a:lvl7pPr marL="2408757" indent="0">
              <a:buNone/>
              <a:defRPr sz="1405">
                <a:solidFill>
                  <a:schemeClr val="tx1">
                    <a:tint val="75000"/>
                  </a:schemeClr>
                </a:solidFill>
              </a:defRPr>
            </a:lvl7pPr>
            <a:lvl8pPr marL="2810216" indent="0">
              <a:buNone/>
              <a:defRPr sz="1405">
                <a:solidFill>
                  <a:schemeClr val="tx1">
                    <a:tint val="75000"/>
                  </a:schemeClr>
                </a:solidFill>
              </a:defRPr>
            </a:lvl8pPr>
            <a:lvl9pPr marL="3211675" indent="0">
              <a:buNone/>
              <a:defRPr sz="140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B4B7-DC3D-46B1-B8CD-97ECF57F6396}" type="datetimeFigureOut">
              <a:rPr lang="en-IN" smtClean="0"/>
              <a:t>24-01-2018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A518-4B5D-4D81-A922-3C33ACC9CF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0277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5430" y="1874845"/>
            <a:ext cx="3982691" cy="4467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1945" y="1874845"/>
            <a:ext cx="3982692" cy="4467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B4B7-DC3D-46B1-B8CD-97ECF57F6396}" type="datetimeFigureOut">
              <a:rPr lang="en-IN" smtClean="0"/>
              <a:t>24-01-2018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A518-4B5D-4D81-A922-3C33ACC9CF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75973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825" y="374657"/>
            <a:ext cx="8099208" cy="1362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6825" y="1725620"/>
            <a:ext cx="3972933" cy="846137"/>
          </a:xfrm>
        </p:spPr>
        <p:txBody>
          <a:bodyPr anchor="b"/>
          <a:lstStyle>
            <a:lvl1pPr marL="0" indent="0">
              <a:buNone/>
              <a:defRPr sz="2107" b="1"/>
            </a:lvl1pPr>
            <a:lvl2pPr marL="401459" indent="0">
              <a:buNone/>
              <a:defRPr sz="1756" b="1"/>
            </a:lvl2pPr>
            <a:lvl3pPr marL="802919" indent="0">
              <a:buNone/>
              <a:defRPr sz="1581" b="1"/>
            </a:lvl3pPr>
            <a:lvl4pPr marL="1204378" indent="0">
              <a:buNone/>
              <a:defRPr sz="1405" b="1"/>
            </a:lvl4pPr>
            <a:lvl5pPr marL="1605838" indent="0">
              <a:buNone/>
              <a:defRPr sz="1405" b="1"/>
            </a:lvl5pPr>
            <a:lvl6pPr marL="2007297" indent="0">
              <a:buNone/>
              <a:defRPr sz="1405" b="1"/>
            </a:lvl6pPr>
            <a:lvl7pPr marL="2408757" indent="0">
              <a:buNone/>
              <a:defRPr sz="1405" b="1"/>
            </a:lvl7pPr>
            <a:lvl8pPr marL="2810216" indent="0">
              <a:buNone/>
              <a:defRPr sz="1405" b="1"/>
            </a:lvl8pPr>
            <a:lvl9pPr marL="3211675" indent="0">
              <a:buNone/>
              <a:defRPr sz="140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825" y="2571750"/>
            <a:ext cx="3972933" cy="378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3580" y="1725620"/>
            <a:ext cx="3992450" cy="846137"/>
          </a:xfrm>
        </p:spPr>
        <p:txBody>
          <a:bodyPr anchor="b"/>
          <a:lstStyle>
            <a:lvl1pPr marL="0" indent="0">
              <a:buNone/>
              <a:defRPr sz="2107" b="1"/>
            </a:lvl1pPr>
            <a:lvl2pPr marL="401459" indent="0">
              <a:buNone/>
              <a:defRPr sz="1756" b="1"/>
            </a:lvl2pPr>
            <a:lvl3pPr marL="802919" indent="0">
              <a:buNone/>
              <a:defRPr sz="1581" b="1"/>
            </a:lvl3pPr>
            <a:lvl4pPr marL="1204378" indent="0">
              <a:buNone/>
              <a:defRPr sz="1405" b="1"/>
            </a:lvl4pPr>
            <a:lvl5pPr marL="1605838" indent="0">
              <a:buNone/>
              <a:defRPr sz="1405" b="1"/>
            </a:lvl5pPr>
            <a:lvl6pPr marL="2007297" indent="0">
              <a:buNone/>
              <a:defRPr sz="1405" b="1"/>
            </a:lvl6pPr>
            <a:lvl7pPr marL="2408757" indent="0">
              <a:buNone/>
              <a:defRPr sz="1405" b="1"/>
            </a:lvl7pPr>
            <a:lvl8pPr marL="2810216" indent="0">
              <a:buNone/>
              <a:defRPr sz="1405" b="1"/>
            </a:lvl8pPr>
            <a:lvl9pPr marL="3211675" indent="0">
              <a:buNone/>
              <a:defRPr sz="140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580" y="2571750"/>
            <a:ext cx="3992450" cy="378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B4B7-DC3D-46B1-B8CD-97ECF57F6396}" type="datetimeFigureOut">
              <a:rPr lang="en-IN" smtClean="0"/>
              <a:t>24-01-2018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A518-4B5D-4D81-A922-3C33ACC9CF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09119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B4B7-DC3D-46B1-B8CD-97ECF57F6396}" type="datetimeFigureOut">
              <a:rPr lang="en-IN" smtClean="0"/>
              <a:t>24-01-2018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A518-4B5D-4D81-A922-3C33ACC9CF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62062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B4B7-DC3D-46B1-B8CD-97ECF57F6396}" type="datetimeFigureOut">
              <a:rPr lang="en-IN" smtClean="0"/>
              <a:t>24-01-2018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A518-4B5D-4D81-A922-3C33ACC9CF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86439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821" y="469907"/>
            <a:ext cx="3029188" cy="1643063"/>
          </a:xfrm>
        </p:spPr>
        <p:txBody>
          <a:bodyPr anchor="b"/>
          <a:lstStyle>
            <a:lvl1pPr>
              <a:defRPr sz="281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452" y="1014413"/>
            <a:ext cx="4753580" cy="5003800"/>
          </a:xfrm>
        </p:spPr>
        <p:txBody>
          <a:bodyPr/>
          <a:lstStyle>
            <a:lvl1pPr>
              <a:defRPr sz="2810"/>
            </a:lvl1pPr>
            <a:lvl2pPr>
              <a:defRPr sz="2459"/>
            </a:lvl2pPr>
            <a:lvl3pPr>
              <a:defRPr sz="2107"/>
            </a:lvl3pPr>
            <a:lvl4pPr>
              <a:defRPr sz="1756"/>
            </a:lvl4pPr>
            <a:lvl5pPr>
              <a:defRPr sz="1756"/>
            </a:lvl5pPr>
            <a:lvl6pPr>
              <a:defRPr sz="1756"/>
            </a:lvl6pPr>
            <a:lvl7pPr>
              <a:defRPr sz="1756"/>
            </a:lvl7pPr>
            <a:lvl8pPr>
              <a:defRPr sz="1756"/>
            </a:lvl8pPr>
            <a:lvl9pPr>
              <a:defRPr sz="17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6821" y="2112969"/>
            <a:ext cx="3029188" cy="3913187"/>
          </a:xfrm>
        </p:spPr>
        <p:txBody>
          <a:bodyPr/>
          <a:lstStyle>
            <a:lvl1pPr marL="0" indent="0">
              <a:buNone/>
              <a:defRPr sz="1405"/>
            </a:lvl1pPr>
            <a:lvl2pPr marL="401459" indent="0">
              <a:buNone/>
              <a:defRPr sz="1229"/>
            </a:lvl2pPr>
            <a:lvl3pPr marL="802919" indent="0">
              <a:buNone/>
              <a:defRPr sz="1054"/>
            </a:lvl3pPr>
            <a:lvl4pPr marL="1204378" indent="0">
              <a:buNone/>
              <a:defRPr sz="878"/>
            </a:lvl4pPr>
            <a:lvl5pPr marL="1605838" indent="0">
              <a:buNone/>
              <a:defRPr sz="878"/>
            </a:lvl5pPr>
            <a:lvl6pPr marL="2007297" indent="0">
              <a:buNone/>
              <a:defRPr sz="878"/>
            </a:lvl6pPr>
            <a:lvl7pPr marL="2408757" indent="0">
              <a:buNone/>
              <a:defRPr sz="878"/>
            </a:lvl7pPr>
            <a:lvl8pPr marL="2810216" indent="0">
              <a:buNone/>
              <a:defRPr sz="878"/>
            </a:lvl8pPr>
            <a:lvl9pPr marL="3211675" indent="0">
              <a:buNone/>
              <a:defRPr sz="8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B4B7-DC3D-46B1-B8CD-97ECF57F6396}" type="datetimeFigureOut">
              <a:rPr lang="en-IN" smtClean="0"/>
              <a:t>24-01-2018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A518-4B5D-4D81-A922-3C33ACC9CF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48927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821" y="469907"/>
            <a:ext cx="3029188" cy="1643063"/>
          </a:xfrm>
        </p:spPr>
        <p:txBody>
          <a:bodyPr anchor="b"/>
          <a:lstStyle>
            <a:lvl1pPr>
              <a:defRPr sz="281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92452" y="1014413"/>
            <a:ext cx="4753580" cy="5003800"/>
          </a:xfrm>
        </p:spPr>
        <p:txBody>
          <a:bodyPr/>
          <a:lstStyle>
            <a:lvl1pPr marL="0" indent="0">
              <a:buNone/>
              <a:defRPr sz="2810"/>
            </a:lvl1pPr>
            <a:lvl2pPr marL="401459" indent="0">
              <a:buNone/>
              <a:defRPr sz="2459"/>
            </a:lvl2pPr>
            <a:lvl3pPr marL="802919" indent="0">
              <a:buNone/>
              <a:defRPr sz="2107"/>
            </a:lvl3pPr>
            <a:lvl4pPr marL="1204378" indent="0">
              <a:buNone/>
              <a:defRPr sz="1756"/>
            </a:lvl4pPr>
            <a:lvl5pPr marL="1605838" indent="0">
              <a:buNone/>
              <a:defRPr sz="1756"/>
            </a:lvl5pPr>
            <a:lvl6pPr marL="2007297" indent="0">
              <a:buNone/>
              <a:defRPr sz="1756"/>
            </a:lvl6pPr>
            <a:lvl7pPr marL="2408757" indent="0">
              <a:buNone/>
              <a:defRPr sz="1756"/>
            </a:lvl7pPr>
            <a:lvl8pPr marL="2810216" indent="0">
              <a:buNone/>
              <a:defRPr sz="1756"/>
            </a:lvl8pPr>
            <a:lvl9pPr marL="3211675" indent="0">
              <a:buNone/>
              <a:defRPr sz="1756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6821" y="2112969"/>
            <a:ext cx="3029188" cy="3913187"/>
          </a:xfrm>
        </p:spPr>
        <p:txBody>
          <a:bodyPr/>
          <a:lstStyle>
            <a:lvl1pPr marL="0" indent="0">
              <a:buNone/>
              <a:defRPr sz="1405"/>
            </a:lvl1pPr>
            <a:lvl2pPr marL="401459" indent="0">
              <a:buNone/>
              <a:defRPr sz="1229"/>
            </a:lvl2pPr>
            <a:lvl3pPr marL="802919" indent="0">
              <a:buNone/>
              <a:defRPr sz="1054"/>
            </a:lvl3pPr>
            <a:lvl4pPr marL="1204378" indent="0">
              <a:buNone/>
              <a:defRPr sz="878"/>
            </a:lvl4pPr>
            <a:lvl5pPr marL="1605838" indent="0">
              <a:buNone/>
              <a:defRPr sz="878"/>
            </a:lvl5pPr>
            <a:lvl6pPr marL="2007297" indent="0">
              <a:buNone/>
              <a:defRPr sz="878"/>
            </a:lvl6pPr>
            <a:lvl7pPr marL="2408757" indent="0">
              <a:buNone/>
              <a:defRPr sz="878"/>
            </a:lvl7pPr>
            <a:lvl8pPr marL="2810216" indent="0">
              <a:buNone/>
              <a:defRPr sz="878"/>
            </a:lvl8pPr>
            <a:lvl9pPr marL="3211675" indent="0">
              <a:buNone/>
              <a:defRPr sz="8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B4B7-DC3D-46B1-B8CD-97ECF57F6396}" type="datetimeFigureOut">
              <a:rPr lang="en-IN" smtClean="0"/>
              <a:t>24-01-2018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A518-4B5D-4D81-A922-3C33ACC9CF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01295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B4B7-DC3D-46B1-B8CD-97ECF57F6396}" type="datetimeFigureOut">
              <a:rPr lang="en-IN" smtClean="0"/>
              <a:t>24-01-2018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A518-4B5D-4D81-A922-3C33ACC9CF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15280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0533" y="374657"/>
            <a:ext cx="2024105" cy="59674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5428" y="374657"/>
            <a:ext cx="5941278" cy="59674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B4B7-DC3D-46B1-B8CD-97ECF57F6396}" type="datetimeFigureOut">
              <a:rPr lang="en-IN" smtClean="0"/>
              <a:t>24-01-2018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A518-4B5D-4D81-A922-3C33ACC9CF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7275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83818" y="1196289"/>
            <a:ext cx="3622428" cy="263470"/>
          </a:xfrm>
        </p:spPr>
        <p:txBody>
          <a:bodyPr lIns="0" tIns="0" rIns="0" bIns="0"/>
          <a:lstStyle>
            <a:lvl1pPr>
              <a:defRPr sz="1712" b="0" i="1">
                <a:solidFill>
                  <a:srgbClr val="005583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1/24/2018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29" b="1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pPr marL="74717">
              <a:lnSpc>
                <a:spcPts val="1348"/>
              </a:lnSpc>
            </a:pPr>
            <a:fld id="{81D60167-4931-47E6-BA6A-407CBD079E47}" type="slidenum">
              <a:rPr lang="en-AU" spc="-119" smtClean="0"/>
              <a:pPr marL="74717">
                <a:lnSpc>
                  <a:spcPts val="1348"/>
                </a:lnSpc>
              </a:pPr>
              <a:t>‹#›</a:t>
            </a:fld>
            <a:endParaRPr lang="en-AU" spc="-119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1/24/2018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29" b="1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pPr marL="74717">
              <a:lnSpc>
                <a:spcPts val="1348"/>
              </a:lnSpc>
            </a:pPr>
            <a:fld id="{81D60167-4931-47E6-BA6A-407CBD079E47}" type="slidenum">
              <a:rPr lang="en-AU" spc="-119" smtClean="0"/>
              <a:pPr marL="74717">
                <a:lnSpc>
                  <a:spcPts val="1348"/>
                </a:lnSpc>
              </a:pPr>
              <a:t>‹#›</a:t>
            </a:fld>
            <a:endParaRPr lang="en-AU" spc="-119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3760" y="1152525"/>
            <a:ext cx="7042547" cy="2451100"/>
          </a:xfrm>
        </p:spPr>
        <p:txBody>
          <a:bodyPr anchor="b"/>
          <a:lstStyle>
            <a:lvl1pPr algn="ctr">
              <a:defRPr sz="5269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3760" y="3698882"/>
            <a:ext cx="7042547" cy="1700213"/>
          </a:xfrm>
        </p:spPr>
        <p:txBody>
          <a:bodyPr/>
          <a:lstStyle>
            <a:lvl1pPr marL="0" indent="0" algn="ctr">
              <a:buNone/>
              <a:defRPr sz="2107"/>
            </a:lvl1pPr>
            <a:lvl2pPr marL="401459" indent="0" algn="ctr">
              <a:buNone/>
              <a:defRPr sz="1756"/>
            </a:lvl2pPr>
            <a:lvl3pPr marL="802919" indent="0" algn="ctr">
              <a:buNone/>
              <a:defRPr sz="1581"/>
            </a:lvl3pPr>
            <a:lvl4pPr marL="1204378" indent="0" algn="ctr">
              <a:buNone/>
              <a:defRPr sz="1405"/>
            </a:lvl4pPr>
            <a:lvl5pPr marL="1605838" indent="0" algn="ctr">
              <a:buNone/>
              <a:defRPr sz="1405"/>
            </a:lvl5pPr>
            <a:lvl6pPr marL="2007297" indent="0" algn="ctr">
              <a:buNone/>
              <a:defRPr sz="1405"/>
            </a:lvl6pPr>
            <a:lvl7pPr marL="2408757" indent="0" algn="ctr">
              <a:buNone/>
              <a:defRPr sz="1405"/>
            </a:lvl7pPr>
            <a:lvl8pPr marL="2810216" indent="0" algn="ctr">
              <a:buNone/>
              <a:defRPr sz="1405"/>
            </a:lvl8pPr>
            <a:lvl9pPr marL="3211675" indent="0" algn="ctr">
              <a:buNone/>
              <a:defRPr sz="1405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DABC-211E-4220-BFF0-B3430246C7BF}" type="datetimeFigureOut">
              <a:rPr lang="en-IN" smtClean="0"/>
              <a:t>24-01-2018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CA34-8E39-4165-AE2A-1FBF5D44C3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251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DABC-211E-4220-BFF0-B3430246C7BF}" type="datetimeFigureOut">
              <a:rPr lang="en-IN" smtClean="0"/>
              <a:t>24-01-2018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CA34-8E39-4165-AE2A-1FBF5D44C3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997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45" y="1755775"/>
            <a:ext cx="8097815" cy="2928938"/>
          </a:xfrm>
        </p:spPr>
        <p:txBody>
          <a:bodyPr anchor="b"/>
          <a:lstStyle>
            <a:lvl1pPr>
              <a:defRPr sz="5269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1245" y="4713295"/>
            <a:ext cx="8097815" cy="1539875"/>
          </a:xfrm>
        </p:spPr>
        <p:txBody>
          <a:bodyPr/>
          <a:lstStyle>
            <a:lvl1pPr marL="0" indent="0">
              <a:buNone/>
              <a:defRPr sz="2107">
                <a:solidFill>
                  <a:schemeClr val="tx1">
                    <a:tint val="75000"/>
                  </a:schemeClr>
                </a:solidFill>
              </a:defRPr>
            </a:lvl1pPr>
            <a:lvl2pPr marL="401459" indent="0">
              <a:buNone/>
              <a:defRPr sz="1756">
                <a:solidFill>
                  <a:schemeClr val="tx1">
                    <a:tint val="75000"/>
                  </a:schemeClr>
                </a:solidFill>
              </a:defRPr>
            </a:lvl2pPr>
            <a:lvl3pPr marL="802919" indent="0">
              <a:buNone/>
              <a:defRPr sz="1581">
                <a:solidFill>
                  <a:schemeClr val="tx1">
                    <a:tint val="75000"/>
                  </a:schemeClr>
                </a:solidFill>
              </a:defRPr>
            </a:lvl3pPr>
            <a:lvl4pPr marL="1204378" indent="0">
              <a:buNone/>
              <a:defRPr sz="1405">
                <a:solidFill>
                  <a:schemeClr val="tx1">
                    <a:tint val="75000"/>
                  </a:schemeClr>
                </a:solidFill>
              </a:defRPr>
            </a:lvl4pPr>
            <a:lvl5pPr marL="1605838" indent="0">
              <a:buNone/>
              <a:defRPr sz="1405">
                <a:solidFill>
                  <a:schemeClr val="tx1">
                    <a:tint val="75000"/>
                  </a:schemeClr>
                </a:solidFill>
              </a:defRPr>
            </a:lvl5pPr>
            <a:lvl6pPr marL="2007297" indent="0">
              <a:buNone/>
              <a:defRPr sz="1405">
                <a:solidFill>
                  <a:schemeClr val="tx1">
                    <a:tint val="75000"/>
                  </a:schemeClr>
                </a:solidFill>
              </a:defRPr>
            </a:lvl6pPr>
            <a:lvl7pPr marL="2408757" indent="0">
              <a:buNone/>
              <a:defRPr sz="1405">
                <a:solidFill>
                  <a:schemeClr val="tx1">
                    <a:tint val="75000"/>
                  </a:schemeClr>
                </a:solidFill>
              </a:defRPr>
            </a:lvl7pPr>
            <a:lvl8pPr marL="2810216" indent="0">
              <a:buNone/>
              <a:defRPr sz="1405">
                <a:solidFill>
                  <a:schemeClr val="tx1">
                    <a:tint val="75000"/>
                  </a:schemeClr>
                </a:solidFill>
              </a:defRPr>
            </a:lvl8pPr>
            <a:lvl9pPr marL="3211675" indent="0">
              <a:buNone/>
              <a:defRPr sz="140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DABC-211E-4220-BFF0-B3430246C7BF}" type="datetimeFigureOut">
              <a:rPr lang="en-IN" smtClean="0"/>
              <a:t>24-01-2018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CA34-8E39-4165-AE2A-1FBF5D44C3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9386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5430" y="1874845"/>
            <a:ext cx="3982691" cy="4467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1945" y="1874845"/>
            <a:ext cx="3982692" cy="4467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DABC-211E-4220-BFF0-B3430246C7BF}" type="datetimeFigureOut">
              <a:rPr lang="en-IN" smtClean="0"/>
              <a:t>24-01-2018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CA34-8E39-4165-AE2A-1FBF5D44C3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65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83818" y="1196289"/>
            <a:ext cx="3622428" cy="3000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50" b="0" i="1">
                <a:solidFill>
                  <a:srgbClr val="005583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50942" y="1902999"/>
            <a:ext cx="688818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92622" y="6549206"/>
            <a:ext cx="30048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69504" y="6549206"/>
            <a:ext cx="215971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3411" y="6623305"/>
            <a:ext cx="224714" cy="333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29" b="1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pPr marL="74717">
              <a:lnSpc>
                <a:spcPts val="1348"/>
              </a:lnSpc>
            </a:pPr>
            <a:fld id="{81D60167-4931-47E6-BA6A-407CBD079E47}" type="slidenum">
              <a:rPr lang="en-AU" spc="-119" smtClean="0"/>
              <a:pPr marL="74717">
                <a:lnSpc>
                  <a:spcPts val="1348"/>
                </a:lnSpc>
              </a:pPr>
              <a:t>‹#›</a:t>
            </a:fld>
            <a:endParaRPr lang="en-AU" spc="-119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01459">
        <a:defRPr>
          <a:latin typeface="+mn-lt"/>
          <a:ea typeface="+mn-ea"/>
          <a:cs typeface="+mn-cs"/>
        </a:defRPr>
      </a:lvl2pPr>
      <a:lvl3pPr marL="802919">
        <a:defRPr>
          <a:latin typeface="+mn-lt"/>
          <a:ea typeface="+mn-ea"/>
          <a:cs typeface="+mn-cs"/>
        </a:defRPr>
      </a:lvl3pPr>
      <a:lvl4pPr marL="1204378">
        <a:defRPr>
          <a:latin typeface="+mn-lt"/>
          <a:ea typeface="+mn-ea"/>
          <a:cs typeface="+mn-cs"/>
        </a:defRPr>
      </a:lvl4pPr>
      <a:lvl5pPr marL="1605838">
        <a:defRPr>
          <a:latin typeface="+mn-lt"/>
          <a:ea typeface="+mn-ea"/>
          <a:cs typeface="+mn-cs"/>
        </a:defRPr>
      </a:lvl5pPr>
      <a:lvl6pPr marL="2007297">
        <a:defRPr>
          <a:latin typeface="+mn-lt"/>
          <a:ea typeface="+mn-ea"/>
          <a:cs typeface="+mn-cs"/>
        </a:defRPr>
      </a:lvl6pPr>
      <a:lvl7pPr marL="2408757">
        <a:defRPr>
          <a:latin typeface="+mn-lt"/>
          <a:ea typeface="+mn-ea"/>
          <a:cs typeface="+mn-cs"/>
        </a:defRPr>
      </a:lvl7pPr>
      <a:lvl8pPr marL="2810216">
        <a:defRPr>
          <a:latin typeface="+mn-lt"/>
          <a:ea typeface="+mn-ea"/>
          <a:cs typeface="+mn-cs"/>
        </a:defRPr>
      </a:lvl8pPr>
      <a:lvl9pPr marL="32116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01459">
        <a:defRPr>
          <a:latin typeface="+mn-lt"/>
          <a:ea typeface="+mn-ea"/>
          <a:cs typeface="+mn-cs"/>
        </a:defRPr>
      </a:lvl2pPr>
      <a:lvl3pPr marL="802919">
        <a:defRPr>
          <a:latin typeface="+mn-lt"/>
          <a:ea typeface="+mn-ea"/>
          <a:cs typeface="+mn-cs"/>
        </a:defRPr>
      </a:lvl3pPr>
      <a:lvl4pPr marL="1204378">
        <a:defRPr>
          <a:latin typeface="+mn-lt"/>
          <a:ea typeface="+mn-ea"/>
          <a:cs typeface="+mn-cs"/>
        </a:defRPr>
      </a:lvl4pPr>
      <a:lvl5pPr marL="1605838">
        <a:defRPr>
          <a:latin typeface="+mn-lt"/>
          <a:ea typeface="+mn-ea"/>
          <a:cs typeface="+mn-cs"/>
        </a:defRPr>
      </a:lvl5pPr>
      <a:lvl6pPr marL="2007297">
        <a:defRPr>
          <a:latin typeface="+mn-lt"/>
          <a:ea typeface="+mn-ea"/>
          <a:cs typeface="+mn-cs"/>
        </a:defRPr>
      </a:lvl6pPr>
      <a:lvl7pPr marL="2408757">
        <a:defRPr>
          <a:latin typeface="+mn-lt"/>
          <a:ea typeface="+mn-ea"/>
          <a:cs typeface="+mn-cs"/>
        </a:defRPr>
      </a:lvl7pPr>
      <a:lvl8pPr marL="2810216">
        <a:defRPr>
          <a:latin typeface="+mn-lt"/>
          <a:ea typeface="+mn-ea"/>
          <a:cs typeface="+mn-cs"/>
        </a:defRPr>
      </a:lvl8pPr>
      <a:lvl9pPr marL="3211675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5429" y="374657"/>
            <a:ext cx="8099208" cy="136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29" y="1874845"/>
            <a:ext cx="809920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28" y="6527800"/>
            <a:ext cx="2113322" cy="374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6DABC-211E-4220-BFF0-B3430246C7BF}" type="datetimeFigureOut">
              <a:rPr lang="en-IN" smtClean="0"/>
              <a:t>24-01-2018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10044" y="6527800"/>
            <a:ext cx="3169983" cy="374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1314" y="6527800"/>
            <a:ext cx="2113322" cy="374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3CA34-8E39-4165-AE2A-1FBF5D44C3E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640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802919" rtl="0" eaLnBrk="1" latinLnBrk="0" hangingPunct="1">
        <a:lnSpc>
          <a:spcPct val="90000"/>
        </a:lnSpc>
        <a:spcBef>
          <a:spcPct val="0"/>
        </a:spcBef>
        <a:buNone/>
        <a:defRPr sz="38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730" indent="-200730" algn="l" defTabSz="802919" rtl="0" eaLnBrk="1" latinLnBrk="0" hangingPunct="1">
        <a:lnSpc>
          <a:spcPct val="90000"/>
        </a:lnSpc>
        <a:spcBef>
          <a:spcPts val="878"/>
        </a:spcBef>
        <a:buFont typeface="Arial" panose="020B0604020202020204" pitchFamily="34" charset="0"/>
        <a:buChar char="•"/>
        <a:defRPr sz="2459" kern="1200">
          <a:solidFill>
            <a:schemeClr val="tx1"/>
          </a:solidFill>
          <a:latin typeface="+mn-lt"/>
          <a:ea typeface="+mn-ea"/>
          <a:cs typeface="+mn-cs"/>
        </a:defRPr>
      </a:lvl1pPr>
      <a:lvl2pPr marL="602189" indent="-200730" algn="l" defTabSz="80291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7" kern="1200">
          <a:solidFill>
            <a:schemeClr val="tx1"/>
          </a:solidFill>
          <a:latin typeface="+mn-lt"/>
          <a:ea typeface="+mn-ea"/>
          <a:cs typeface="+mn-cs"/>
        </a:defRPr>
      </a:lvl2pPr>
      <a:lvl3pPr marL="1003648" indent="-200730" algn="l" defTabSz="80291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6" kern="1200">
          <a:solidFill>
            <a:schemeClr val="tx1"/>
          </a:solidFill>
          <a:latin typeface="+mn-lt"/>
          <a:ea typeface="+mn-ea"/>
          <a:cs typeface="+mn-cs"/>
        </a:defRPr>
      </a:lvl3pPr>
      <a:lvl4pPr marL="1405108" indent="-200730" algn="l" defTabSz="80291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81" kern="1200">
          <a:solidFill>
            <a:schemeClr val="tx1"/>
          </a:solidFill>
          <a:latin typeface="+mn-lt"/>
          <a:ea typeface="+mn-ea"/>
          <a:cs typeface="+mn-cs"/>
        </a:defRPr>
      </a:lvl4pPr>
      <a:lvl5pPr marL="1806567" indent="-200730" algn="l" defTabSz="80291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81" kern="1200">
          <a:solidFill>
            <a:schemeClr val="tx1"/>
          </a:solidFill>
          <a:latin typeface="+mn-lt"/>
          <a:ea typeface="+mn-ea"/>
          <a:cs typeface="+mn-cs"/>
        </a:defRPr>
      </a:lvl5pPr>
      <a:lvl6pPr marL="2208026" indent="-200730" algn="l" defTabSz="80291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81" kern="1200">
          <a:solidFill>
            <a:schemeClr val="tx1"/>
          </a:solidFill>
          <a:latin typeface="+mn-lt"/>
          <a:ea typeface="+mn-ea"/>
          <a:cs typeface="+mn-cs"/>
        </a:defRPr>
      </a:lvl6pPr>
      <a:lvl7pPr marL="2609487" indent="-200730" algn="l" defTabSz="80291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81" kern="1200">
          <a:solidFill>
            <a:schemeClr val="tx1"/>
          </a:solidFill>
          <a:latin typeface="+mn-lt"/>
          <a:ea typeface="+mn-ea"/>
          <a:cs typeface="+mn-cs"/>
        </a:defRPr>
      </a:lvl7pPr>
      <a:lvl8pPr marL="3010945" indent="-200730" algn="l" defTabSz="80291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81" kern="1200">
          <a:solidFill>
            <a:schemeClr val="tx1"/>
          </a:solidFill>
          <a:latin typeface="+mn-lt"/>
          <a:ea typeface="+mn-ea"/>
          <a:cs typeface="+mn-cs"/>
        </a:defRPr>
      </a:lvl8pPr>
      <a:lvl9pPr marL="3412405" indent="-200730" algn="l" defTabSz="80291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2919" rtl="0" eaLnBrk="1" latinLnBrk="0" hangingPunct="1">
        <a:defRPr sz="1581" kern="1200">
          <a:solidFill>
            <a:schemeClr val="tx1"/>
          </a:solidFill>
          <a:latin typeface="+mn-lt"/>
          <a:ea typeface="+mn-ea"/>
          <a:cs typeface="+mn-cs"/>
        </a:defRPr>
      </a:lvl1pPr>
      <a:lvl2pPr marL="401459" algn="l" defTabSz="802919" rtl="0" eaLnBrk="1" latinLnBrk="0" hangingPunct="1">
        <a:defRPr sz="1581" kern="1200">
          <a:solidFill>
            <a:schemeClr val="tx1"/>
          </a:solidFill>
          <a:latin typeface="+mn-lt"/>
          <a:ea typeface="+mn-ea"/>
          <a:cs typeface="+mn-cs"/>
        </a:defRPr>
      </a:lvl2pPr>
      <a:lvl3pPr marL="802919" algn="l" defTabSz="802919" rtl="0" eaLnBrk="1" latinLnBrk="0" hangingPunct="1">
        <a:defRPr sz="1581" kern="1200">
          <a:solidFill>
            <a:schemeClr val="tx1"/>
          </a:solidFill>
          <a:latin typeface="+mn-lt"/>
          <a:ea typeface="+mn-ea"/>
          <a:cs typeface="+mn-cs"/>
        </a:defRPr>
      </a:lvl3pPr>
      <a:lvl4pPr marL="1204378" algn="l" defTabSz="802919" rtl="0" eaLnBrk="1" latinLnBrk="0" hangingPunct="1">
        <a:defRPr sz="1581" kern="1200">
          <a:solidFill>
            <a:schemeClr val="tx1"/>
          </a:solidFill>
          <a:latin typeface="+mn-lt"/>
          <a:ea typeface="+mn-ea"/>
          <a:cs typeface="+mn-cs"/>
        </a:defRPr>
      </a:lvl4pPr>
      <a:lvl5pPr marL="1605838" algn="l" defTabSz="802919" rtl="0" eaLnBrk="1" latinLnBrk="0" hangingPunct="1">
        <a:defRPr sz="1581" kern="1200">
          <a:solidFill>
            <a:schemeClr val="tx1"/>
          </a:solidFill>
          <a:latin typeface="+mn-lt"/>
          <a:ea typeface="+mn-ea"/>
          <a:cs typeface="+mn-cs"/>
        </a:defRPr>
      </a:lvl5pPr>
      <a:lvl6pPr marL="2007297" algn="l" defTabSz="802919" rtl="0" eaLnBrk="1" latinLnBrk="0" hangingPunct="1">
        <a:defRPr sz="1581" kern="1200">
          <a:solidFill>
            <a:schemeClr val="tx1"/>
          </a:solidFill>
          <a:latin typeface="+mn-lt"/>
          <a:ea typeface="+mn-ea"/>
          <a:cs typeface="+mn-cs"/>
        </a:defRPr>
      </a:lvl6pPr>
      <a:lvl7pPr marL="2408757" algn="l" defTabSz="802919" rtl="0" eaLnBrk="1" latinLnBrk="0" hangingPunct="1">
        <a:defRPr sz="1581" kern="1200">
          <a:solidFill>
            <a:schemeClr val="tx1"/>
          </a:solidFill>
          <a:latin typeface="+mn-lt"/>
          <a:ea typeface="+mn-ea"/>
          <a:cs typeface="+mn-cs"/>
        </a:defRPr>
      </a:lvl7pPr>
      <a:lvl8pPr marL="2810216" algn="l" defTabSz="802919" rtl="0" eaLnBrk="1" latinLnBrk="0" hangingPunct="1">
        <a:defRPr sz="1581" kern="1200">
          <a:solidFill>
            <a:schemeClr val="tx1"/>
          </a:solidFill>
          <a:latin typeface="+mn-lt"/>
          <a:ea typeface="+mn-ea"/>
          <a:cs typeface="+mn-cs"/>
        </a:defRPr>
      </a:lvl8pPr>
      <a:lvl9pPr marL="3211675" algn="l" defTabSz="802919" rtl="0" eaLnBrk="1" latinLnBrk="0" hangingPunct="1">
        <a:defRPr sz="15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5429" y="374657"/>
            <a:ext cx="8099208" cy="136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29" y="1874845"/>
            <a:ext cx="809920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28" y="6527800"/>
            <a:ext cx="2113322" cy="374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625F4-D150-471F-A9A0-19BB6BF50F7F}" type="datetimeFigureOut">
              <a:rPr lang="en-IN" smtClean="0"/>
              <a:t>24-01-2018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10044" y="6527800"/>
            <a:ext cx="3169983" cy="374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1314" y="6527800"/>
            <a:ext cx="2113322" cy="374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FD2E5-8BAE-4C6E-B8C7-DBF128CEBA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403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802919" rtl="0" eaLnBrk="1" latinLnBrk="0" hangingPunct="1">
        <a:lnSpc>
          <a:spcPct val="90000"/>
        </a:lnSpc>
        <a:spcBef>
          <a:spcPct val="0"/>
        </a:spcBef>
        <a:buNone/>
        <a:defRPr sz="38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730" indent="-200730" algn="l" defTabSz="802919" rtl="0" eaLnBrk="1" latinLnBrk="0" hangingPunct="1">
        <a:lnSpc>
          <a:spcPct val="90000"/>
        </a:lnSpc>
        <a:spcBef>
          <a:spcPts val="878"/>
        </a:spcBef>
        <a:buFont typeface="Arial" panose="020B0604020202020204" pitchFamily="34" charset="0"/>
        <a:buChar char="•"/>
        <a:defRPr sz="2459" kern="1200">
          <a:solidFill>
            <a:schemeClr val="tx1"/>
          </a:solidFill>
          <a:latin typeface="+mn-lt"/>
          <a:ea typeface="+mn-ea"/>
          <a:cs typeface="+mn-cs"/>
        </a:defRPr>
      </a:lvl1pPr>
      <a:lvl2pPr marL="602189" indent="-200730" algn="l" defTabSz="80291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7" kern="1200">
          <a:solidFill>
            <a:schemeClr val="tx1"/>
          </a:solidFill>
          <a:latin typeface="+mn-lt"/>
          <a:ea typeface="+mn-ea"/>
          <a:cs typeface="+mn-cs"/>
        </a:defRPr>
      </a:lvl2pPr>
      <a:lvl3pPr marL="1003648" indent="-200730" algn="l" defTabSz="80291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6" kern="1200">
          <a:solidFill>
            <a:schemeClr val="tx1"/>
          </a:solidFill>
          <a:latin typeface="+mn-lt"/>
          <a:ea typeface="+mn-ea"/>
          <a:cs typeface="+mn-cs"/>
        </a:defRPr>
      </a:lvl3pPr>
      <a:lvl4pPr marL="1405108" indent="-200730" algn="l" defTabSz="80291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81" kern="1200">
          <a:solidFill>
            <a:schemeClr val="tx1"/>
          </a:solidFill>
          <a:latin typeface="+mn-lt"/>
          <a:ea typeface="+mn-ea"/>
          <a:cs typeface="+mn-cs"/>
        </a:defRPr>
      </a:lvl4pPr>
      <a:lvl5pPr marL="1806567" indent="-200730" algn="l" defTabSz="80291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81" kern="1200">
          <a:solidFill>
            <a:schemeClr val="tx1"/>
          </a:solidFill>
          <a:latin typeface="+mn-lt"/>
          <a:ea typeface="+mn-ea"/>
          <a:cs typeface="+mn-cs"/>
        </a:defRPr>
      </a:lvl5pPr>
      <a:lvl6pPr marL="2208026" indent="-200730" algn="l" defTabSz="80291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81" kern="1200">
          <a:solidFill>
            <a:schemeClr val="tx1"/>
          </a:solidFill>
          <a:latin typeface="+mn-lt"/>
          <a:ea typeface="+mn-ea"/>
          <a:cs typeface="+mn-cs"/>
        </a:defRPr>
      </a:lvl6pPr>
      <a:lvl7pPr marL="2609487" indent="-200730" algn="l" defTabSz="80291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81" kern="1200">
          <a:solidFill>
            <a:schemeClr val="tx1"/>
          </a:solidFill>
          <a:latin typeface="+mn-lt"/>
          <a:ea typeface="+mn-ea"/>
          <a:cs typeface="+mn-cs"/>
        </a:defRPr>
      </a:lvl7pPr>
      <a:lvl8pPr marL="3010945" indent="-200730" algn="l" defTabSz="80291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81" kern="1200">
          <a:solidFill>
            <a:schemeClr val="tx1"/>
          </a:solidFill>
          <a:latin typeface="+mn-lt"/>
          <a:ea typeface="+mn-ea"/>
          <a:cs typeface="+mn-cs"/>
        </a:defRPr>
      </a:lvl8pPr>
      <a:lvl9pPr marL="3412405" indent="-200730" algn="l" defTabSz="80291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2919" rtl="0" eaLnBrk="1" latinLnBrk="0" hangingPunct="1">
        <a:defRPr sz="1581" kern="1200">
          <a:solidFill>
            <a:schemeClr val="tx1"/>
          </a:solidFill>
          <a:latin typeface="+mn-lt"/>
          <a:ea typeface="+mn-ea"/>
          <a:cs typeface="+mn-cs"/>
        </a:defRPr>
      </a:lvl1pPr>
      <a:lvl2pPr marL="401459" algn="l" defTabSz="802919" rtl="0" eaLnBrk="1" latinLnBrk="0" hangingPunct="1">
        <a:defRPr sz="1581" kern="1200">
          <a:solidFill>
            <a:schemeClr val="tx1"/>
          </a:solidFill>
          <a:latin typeface="+mn-lt"/>
          <a:ea typeface="+mn-ea"/>
          <a:cs typeface="+mn-cs"/>
        </a:defRPr>
      </a:lvl2pPr>
      <a:lvl3pPr marL="802919" algn="l" defTabSz="802919" rtl="0" eaLnBrk="1" latinLnBrk="0" hangingPunct="1">
        <a:defRPr sz="1581" kern="1200">
          <a:solidFill>
            <a:schemeClr val="tx1"/>
          </a:solidFill>
          <a:latin typeface="+mn-lt"/>
          <a:ea typeface="+mn-ea"/>
          <a:cs typeface="+mn-cs"/>
        </a:defRPr>
      </a:lvl3pPr>
      <a:lvl4pPr marL="1204378" algn="l" defTabSz="802919" rtl="0" eaLnBrk="1" latinLnBrk="0" hangingPunct="1">
        <a:defRPr sz="1581" kern="1200">
          <a:solidFill>
            <a:schemeClr val="tx1"/>
          </a:solidFill>
          <a:latin typeface="+mn-lt"/>
          <a:ea typeface="+mn-ea"/>
          <a:cs typeface="+mn-cs"/>
        </a:defRPr>
      </a:lvl4pPr>
      <a:lvl5pPr marL="1605838" algn="l" defTabSz="802919" rtl="0" eaLnBrk="1" latinLnBrk="0" hangingPunct="1">
        <a:defRPr sz="1581" kern="1200">
          <a:solidFill>
            <a:schemeClr val="tx1"/>
          </a:solidFill>
          <a:latin typeface="+mn-lt"/>
          <a:ea typeface="+mn-ea"/>
          <a:cs typeface="+mn-cs"/>
        </a:defRPr>
      </a:lvl5pPr>
      <a:lvl6pPr marL="2007297" algn="l" defTabSz="802919" rtl="0" eaLnBrk="1" latinLnBrk="0" hangingPunct="1">
        <a:defRPr sz="1581" kern="1200">
          <a:solidFill>
            <a:schemeClr val="tx1"/>
          </a:solidFill>
          <a:latin typeface="+mn-lt"/>
          <a:ea typeface="+mn-ea"/>
          <a:cs typeface="+mn-cs"/>
        </a:defRPr>
      </a:lvl6pPr>
      <a:lvl7pPr marL="2408757" algn="l" defTabSz="802919" rtl="0" eaLnBrk="1" latinLnBrk="0" hangingPunct="1">
        <a:defRPr sz="1581" kern="1200">
          <a:solidFill>
            <a:schemeClr val="tx1"/>
          </a:solidFill>
          <a:latin typeface="+mn-lt"/>
          <a:ea typeface="+mn-ea"/>
          <a:cs typeface="+mn-cs"/>
        </a:defRPr>
      </a:lvl7pPr>
      <a:lvl8pPr marL="2810216" algn="l" defTabSz="802919" rtl="0" eaLnBrk="1" latinLnBrk="0" hangingPunct="1">
        <a:defRPr sz="1581" kern="1200">
          <a:solidFill>
            <a:schemeClr val="tx1"/>
          </a:solidFill>
          <a:latin typeface="+mn-lt"/>
          <a:ea typeface="+mn-ea"/>
          <a:cs typeface="+mn-cs"/>
        </a:defRPr>
      </a:lvl8pPr>
      <a:lvl9pPr marL="3211675" algn="l" defTabSz="802919" rtl="0" eaLnBrk="1" latinLnBrk="0" hangingPunct="1">
        <a:defRPr sz="15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5429" y="374657"/>
            <a:ext cx="8099208" cy="136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29" y="1874845"/>
            <a:ext cx="809920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28" y="6527800"/>
            <a:ext cx="2113322" cy="374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1B4B7-DC3D-46B1-B8CD-97ECF57F6396}" type="datetimeFigureOut">
              <a:rPr lang="en-IN" smtClean="0"/>
              <a:t>24-01-2018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10044" y="6527800"/>
            <a:ext cx="3169983" cy="374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1314" y="6527800"/>
            <a:ext cx="2113322" cy="374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0A518-4B5D-4D81-A922-3C33ACC9CF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7318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802919" rtl="0" eaLnBrk="1" latinLnBrk="0" hangingPunct="1">
        <a:lnSpc>
          <a:spcPct val="90000"/>
        </a:lnSpc>
        <a:spcBef>
          <a:spcPct val="0"/>
        </a:spcBef>
        <a:buNone/>
        <a:defRPr sz="38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730" indent="-200730" algn="l" defTabSz="802919" rtl="0" eaLnBrk="1" latinLnBrk="0" hangingPunct="1">
        <a:lnSpc>
          <a:spcPct val="90000"/>
        </a:lnSpc>
        <a:spcBef>
          <a:spcPts val="878"/>
        </a:spcBef>
        <a:buFont typeface="Arial" panose="020B0604020202020204" pitchFamily="34" charset="0"/>
        <a:buChar char="•"/>
        <a:defRPr sz="2459" kern="1200">
          <a:solidFill>
            <a:schemeClr val="tx1"/>
          </a:solidFill>
          <a:latin typeface="+mn-lt"/>
          <a:ea typeface="+mn-ea"/>
          <a:cs typeface="+mn-cs"/>
        </a:defRPr>
      </a:lvl1pPr>
      <a:lvl2pPr marL="602189" indent="-200730" algn="l" defTabSz="80291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7" kern="1200">
          <a:solidFill>
            <a:schemeClr val="tx1"/>
          </a:solidFill>
          <a:latin typeface="+mn-lt"/>
          <a:ea typeface="+mn-ea"/>
          <a:cs typeface="+mn-cs"/>
        </a:defRPr>
      </a:lvl2pPr>
      <a:lvl3pPr marL="1003648" indent="-200730" algn="l" defTabSz="80291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6" kern="1200">
          <a:solidFill>
            <a:schemeClr val="tx1"/>
          </a:solidFill>
          <a:latin typeface="+mn-lt"/>
          <a:ea typeface="+mn-ea"/>
          <a:cs typeface="+mn-cs"/>
        </a:defRPr>
      </a:lvl3pPr>
      <a:lvl4pPr marL="1405108" indent="-200730" algn="l" defTabSz="80291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81" kern="1200">
          <a:solidFill>
            <a:schemeClr val="tx1"/>
          </a:solidFill>
          <a:latin typeface="+mn-lt"/>
          <a:ea typeface="+mn-ea"/>
          <a:cs typeface="+mn-cs"/>
        </a:defRPr>
      </a:lvl4pPr>
      <a:lvl5pPr marL="1806567" indent="-200730" algn="l" defTabSz="80291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81" kern="1200">
          <a:solidFill>
            <a:schemeClr val="tx1"/>
          </a:solidFill>
          <a:latin typeface="+mn-lt"/>
          <a:ea typeface="+mn-ea"/>
          <a:cs typeface="+mn-cs"/>
        </a:defRPr>
      </a:lvl5pPr>
      <a:lvl6pPr marL="2208026" indent="-200730" algn="l" defTabSz="80291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81" kern="1200">
          <a:solidFill>
            <a:schemeClr val="tx1"/>
          </a:solidFill>
          <a:latin typeface="+mn-lt"/>
          <a:ea typeface="+mn-ea"/>
          <a:cs typeface="+mn-cs"/>
        </a:defRPr>
      </a:lvl6pPr>
      <a:lvl7pPr marL="2609487" indent="-200730" algn="l" defTabSz="80291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81" kern="1200">
          <a:solidFill>
            <a:schemeClr val="tx1"/>
          </a:solidFill>
          <a:latin typeface="+mn-lt"/>
          <a:ea typeface="+mn-ea"/>
          <a:cs typeface="+mn-cs"/>
        </a:defRPr>
      </a:lvl7pPr>
      <a:lvl8pPr marL="3010945" indent="-200730" algn="l" defTabSz="80291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81" kern="1200">
          <a:solidFill>
            <a:schemeClr val="tx1"/>
          </a:solidFill>
          <a:latin typeface="+mn-lt"/>
          <a:ea typeface="+mn-ea"/>
          <a:cs typeface="+mn-cs"/>
        </a:defRPr>
      </a:lvl8pPr>
      <a:lvl9pPr marL="3412405" indent="-200730" algn="l" defTabSz="80291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2919" rtl="0" eaLnBrk="1" latinLnBrk="0" hangingPunct="1">
        <a:defRPr sz="1581" kern="1200">
          <a:solidFill>
            <a:schemeClr val="tx1"/>
          </a:solidFill>
          <a:latin typeface="+mn-lt"/>
          <a:ea typeface="+mn-ea"/>
          <a:cs typeface="+mn-cs"/>
        </a:defRPr>
      </a:lvl1pPr>
      <a:lvl2pPr marL="401459" algn="l" defTabSz="802919" rtl="0" eaLnBrk="1" latinLnBrk="0" hangingPunct="1">
        <a:defRPr sz="1581" kern="1200">
          <a:solidFill>
            <a:schemeClr val="tx1"/>
          </a:solidFill>
          <a:latin typeface="+mn-lt"/>
          <a:ea typeface="+mn-ea"/>
          <a:cs typeface="+mn-cs"/>
        </a:defRPr>
      </a:lvl2pPr>
      <a:lvl3pPr marL="802919" algn="l" defTabSz="802919" rtl="0" eaLnBrk="1" latinLnBrk="0" hangingPunct="1">
        <a:defRPr sz="1581" kern="1200">
          <a:solidFill>
            <a:schemeClr val="tx1"/>
          </a:solidFill>
          <a:latin typeface="+mn-lt"/>
          <a:ea typeface="+mn-ea"/>
          <a:cs typeface="+mn-cs"/>
        </a:defRPr>
      </a:lvl3pPr>
      <a:lvl4pPr marL="1204378" algn="l" defTabSz="802919" rtl="0" eaLnBrk="1" latinLnBrk="0" hangingPunct="1">
        <a:defRPr sz="1581" kern="1200">
          <a:solidFill>
            <a:schemeClr val="tx1"/>
          </a:solidFill>
          <a:latin typeface="+mn-lt"/>
          <a:ea typeface="+mn-ea"/>
          <a:cs typeface="+mn-cs"/>
        </a:defRPr>
      </a:lvl4pPr>
      <a:lvl5pPr marL="1605838" algn="l" defTabSz="802919" rtl="0" eaLnBrk="1" latinLnBrk="0" hangingPunct="1">
        <a:defRPr sz="1581" kern="1200">
          <a:solidFill>
            <a:schemeClr val="tx1"/>
          </a:solidFill>
          <a:latin typeface="+mn-lt"/>
          <a:ea typeface="+mn-ea"/>
          <a:cs typeface="+mn-cs"/>
        </a:defRPr>
      </a:lvl5pPr>
      <a:lvl6pPr marL="2007297" algn="l" defTabSz="802919" rtl="0" eaLnBrk="1" latinLnBrk="0" hangingPunct="1">
        <a:defRPr sz="1581" kern="1200">
          <a:solidFill>
            <a:schemeClr val="tx1"/>
          </a:solidFill>
          <a:latin typeface="+mn-lt"/>
          <a:ea typeface="+mn-ea"/>
          <a:cs typeface="+mn-cs"/>
        </a:defRPr>
      </a:lvl6pPr>
      <a:lvl7pPr marL="2408757" algn="l" defTabSz="802919" rtl="0" eaLnBrk="1" latinLnBrk="0" hangingPunct="1">
        <a:defRPr sz="1581" kern="1200">
          <a:solidFill>
            <a:schemeClr val="tx1"/>
          </a:solidFill>
          <a:latin typeface="+mn-lt"/>
          <a:ea typeface="+mn-ea"/>
          <a:cs typeface="+mn-cs"/>
        </a:defRPr>
      </a:lvl7pPr>
      <a:lvl8pPr marL="2810216" algn="l" defTabSz="802919" rtl="0" eaLnBrk="1" latinLnBrk="0" hangingPunct="1">
        <a:defRPr sz="1581" kern="1200">
          <a:solidFill>
            <a:schemeClr val="tx1"/>
          </a:solidFill>
          <a:latin typeface="+mn-lt"/>
          <a:ea typeface="+mn-ea"/>
          <a:cs typeface="+mn-cs"/>
        </a:defRPr>
      </a:lvl8pPr>
      <a:lvl9pPr marL="3211675" algn="l" defTabSz="802919" rtl="0" eaLnBrk="1" latinLnBrk="0" hangingPunct="1">
        <a:defRPr sz="15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0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1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2.png"/><Relationship Id="rId7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shirish-sir_11-11-14\Actuaries\corel\actuaries_partnership_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5" y="429163"/>
            <a:ext cx="9233520" cy="6183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ject 4"/>
          <p:cNvSpPr/>
          <p:nvPr/>
        </p:nvSpPr>
        <p:spPr>
          <a:xfrm>
            <a:off x="1377098" y="1156613"/>
            <a:ext cx="3002701" cy="3002701"/>
          </a:xfrm>
          <a:custGeom>
            <a:avLst/>
            <a:gdLst/>
            <a:ahLst/>
            <a:cxnLst/>
            <a:rect l="l" t="t" r="r" b="b"/>
            <a:pathLst>
              <a:path w="3419475" h="3419475">
                <a:moveTo>
                  <a:pt x="1709635" y="0"/>
                </a:moveTo>
                <a:lnTo>
                  <a:pt x="1660960" y="679"/>
                </a:lnTo>
                <a:lnTo>
                  <a:pt x="1612621" y="2706"/>
                </a:lnTo>
                <a:lnTo>
                  <a:pt x="1564637" y="6062"/>
                </a:lnTo>
                <a:lnTo>
                  <a:pt x="1517026" y="10729"/>
                </a:lnTo>
                <a:lnTo>
                  <a:pt x="1469806" y="16689"/>
                </a:lnTo>
                <a:lnTo>
                  <a:pt x="1422995" y="23924"/>
                </a:lnTo>
                <a:lnTo>
                  <a:pt x="1376611" y="32416"/>
                </a:lnTo>
                <a:lnTo>
                  <a:pt x="1330672" y="42147"/>
                </a:lnTo>
                <a:lnTo>
                  <a:pt x="1285197" y="53100"/>
                </a:lnTo>
                <a:lnTo>
                  <a:pt x="1240203" y="65254"/>
                </a:lnTo>
                <a:lnTo>
                  <a:pt x="1195708" y="78594"/>
                </a:lnTo>
                <a:lnTo>
                  <a:pt x="1151730" y="93101"/>
                </a:lnTo>
                <a:lnTo>
                  <a:pt x="1108288" y="108756"/>
                </a:lnTo>
                <a:lnTo>
                  <a:pt x="1065399" y="125542"/>
                </a:lnTo>
                <a:lnTo>
                  <a:pt x="1023081" y="143440"/>
                </a:lnTo>
                <a:lnTo>
                  <a:pt x="981353" y="162433"/>
                </a:lnTo>
                <a:lnTo>
                  <a:pt x="940233" y="182503"/>
                </a:lnTo>
                <a:lnTo>
                  <a:pt x="899738" y="203631"/>
                </a:lnTo>
                <a:lnTo>
                  <a:pt x="859887" y="225800"/>
                </a:lnTo>
                <a:lnTo>
                  <a:pt x="820697" y="248992"/>
                </a:lnTo>
                <a:lnTo>
                  <a:pt x="782187" y="273187"/>
                </a:lnTo>
                <a:lnTo>
                  <a:pt x="744375" y="298369"/>
                </a:lnTo>
                <a:lnTo>
                  <a:pt x="707278" y="324520"/>
                </a:lnTo>
                <a:lnTo>
                  <a:pt x="670915" y="351620"/>
                </a:lnTo>
                <a:lnTo>
                  <a:pt x="635304" y="379653"/>
                </a:lnTo>
                <a:lnTo>
                  <a:pt x="600463" y="408600"/>
                </a:lnTo>
                <a:lnTo>
                  <a:pt x="566410" y="438443"/>
                </a:lnTo>
                <a:lnTo>
                  <a:pt x="533163" y="469165"/>
                </a:lnTo>
                <a:lnTo>
                  <a:pt x="500740" y="500746"/>
                </a:lnTo>
                <a:lnTo>
                  <a:pt x="469159" y="533170"/>
                </a:lnTo>
                <a:lnTo>
                  <a:pt x="438438" y="566417"/>
                </a:lnTo>
                <a:lnTo>
                  <a:pt x="408595" y="600471"/>
                </a:lnTo>
                <a:lnTo>
                  <a:pt x="379648" y="635312"/>
                </a:lnTo>
                <a:lnTo>
                  <a:pt x="351615" y="670923"/>
                </a:lnTo>
                <a:lnTo>
                  <a:pt x="324515" y="707286"/>
                </a:lnTo>
                <a:lnTo>
                  <a:pt x="298365" y="744383"/>
                </a:lnTo>
                <a:lnTo>
                  <a:pt x="273183" y="782196"/>
                </a:lnTo>
                <a:lnTo>
                  <a:pt x="248988" y="820706"/>
                </a:lnTo>
                <a:lnTo>
                  <a:pt x="225797" y="859896"/>
                </a:lnTo>
                <a:lnTo>
                  <a:pt x="203629" y="899748"/>
                </a:lnTo>
                <a:lnTo>
                  <a:pt x="182501" y="940243"/>
                </a:lnTo>
                <a:lnTo>
                  <a:pt x="162431" y="981364"/>
                </a:lnTo>
                <a:lnTo>
                  <a:pt x="143438" y="1023092"/>
                </a:lnTo>
                <a:lnTo>
                  <a:pt x="125540" y="1065410"/>
                </a:lnTo>
                <a:lnTo>
                  <a:pt x="108754" y="1108299"/>
                </a:lnTo>
                <a:lnTo>
                  <a:pt x="93099" y="1151741"/>
                </a:lnTo>
                <a:lnTo>
                  <a:pt x="78593" y="1195719"/>
                </a:lnTo>
                <a:lnTo>
                  <a:pt x="65253" y="1240214"/>
                </a:lnTo>
                <a:lnTo>
                  <a:pt x="53099" y="1285209"/>
                </a:lnTo>
                <a:lnTo>
                  <a:pt x="42147" y="1330684"/>
                </a:lnTo>
                <a:lnTo>
                  <a:pt x="32416" y="1376623"/>
                </a:lnTo>
                <a:lnTo>
                  <a:pt x="23924" y="1423007"/>
                </a:lnTo>
                <a:lnTo>
                  <a:pt x="16689" y="1469818"/>
                </a:lnTo>
                <a:lnTo>
                  <a:pt x="10729" y="1517038"/>
                </a:lnTo>
                <a:lnTo>
                  <a:pt x="6062" y="1564649"/>
                </a:lnTo>
                <a:lnTo>
                  <a:pt x="2706" y="1612633"/>
                </a:lnTo>
                <a:lnTo>
                  <a:pt x="679" y="1660972"/>
                </a:lnTo>
                <a:lnTo>
                  <a:pt x="0" y="1709648"/>
                </a:lnTo>
                <a:lnTo>
                  <a:pt x="679" y="1758324"/>
                </a:lnTo>
                <a:lnTo>
                  <a:pt x="2706" y="1806663"/>
                </a:lnTo>
                <a:lnTo>
                  <a:pt x="6062" y="1854647"/>
                </a:lnTo>
                <a:lnTo>
                  <a:pt x="10729" y="1902258"/>
                </a:lnTo>
                <a:lnTo>
                  <a:pt x="16689" y="1949478"/>
                </a:lnTo>
                <a:lnTo>
                  <a:pt x="23924" y="1996289"/>
                </a:lnTo>
                <a:lnTo>
                  <a:pt x="32416" y="2042673"/>
                </a:lnTo>
                <a:lnTo>
                  <a:pt x="42147" y="2088612"/>
                </a:lnTo>
                <a:lnTo>
                  <a:pt x="53099" y="2134088"/>
                </a:lnTo>
                <a:lnTo>
                  <a:pt x="65253" y="2179082"/>
                </a:lnTo>
                <a:lnTo>
                  <a:pt x="78593" y="2223577"/>
                </a:lnTo>
                <a:lnTo>
                  <a:pt x="93099" y="2267555"/>
                </a:lnTo>
                <a:lnTo>
                  <a:pt x="108754" y="2310997"/>
                </a:lnTo>
                <a:lnTo>
                  <a:pt x="125540" y="2353887"/>
                </a:lnTo>
                <a:lnTo>
                  <a:pt x="143438" y="2396204"/>
                </a:lnTo>
                <a:lnTo>
                  <a:pt x="162431" y="2437933"/>
                </a:lnTo>
                <a:lnTo>
                  <a:pt x="182501" y="2479053"/>
                </a:lnTo>
                <a:lnTo>
                  <a:pt x="203629" y="2519548"/>
                </a:lnTo>
                <a:lnTo>
                  <a:pt x="225797" y="2559400"/>
                </a:lnTo>
                <a:lnTo>
                  <a:pt x="248988" y="2598590"/>
                </a:lnTo>
                <a:lnTo>
                  <a:pt x="273183" y="2637100"/>
                </a:lnTo>
                <a:lnTo>
                  <a:pt x="298365" y="2674913"/>
                </a:lnTo>
                <a:lnTo>
                  <a:pt x="324515" y="2712010"/>
                </a:lnTo>
                <a:lnTo>
                  <a:pt x="351615" y="2748373"/>
                </a:lnTo>
                <a:lnTo>
                  <a:pt x="379648" y="2783984"/>
                </a:lnTo>
                <a:lnTo>
                  <a:pt x="408595" y="2818826"/>
                </a:lnTo>
                <a:lnTo>
                  <a:pt x="438438" y="2852879"/>
                </a:lnTo>
                <a:lnTo>
                  <a:pt x="469159" y="2886126"/>
                </a:lnTo>
                <a:lnTo>
                  <a:pt x="500740" y="2918550"/>
                </a:lnTo>
                <a:lnTo>
                  <a:pt x="533163" y="2950131"/>
                </a:lnTo>
                <a:lnTo>
                  <a:pt x="566410" y="2980853"/>
                </a:lnTo>
                <a:lnTo>
                  <a:pt x="600463" y="3010696"/>
                </a:lnTo>
                <a:lnTo>
                  <a:pt x="635304" y="3039643"/>
                </a:lnTo>
                <a:lnTo>
                  <a:pt x="670915" y="3067676"/>
                </a:lnTo>
                <a:lnTo>
                  <a:pt x="707278" y="3094777"/>
                </a:lnTo>
                <a:lnTo>
                  <a:pt x="744375" y="3120927"/>
                </a:lnTo>
                <a:lnTo>
                  <a:pt x="782187" y="3146109"/>
                </a:lnTo>
                <a:lnTo>
                  <a:pt x="820697" y="3170305"/>
                </a:lnTo>
                <a:lnTo>
                  <a:pt x="859887" y="3193496"/>
                </a:lnTo>
                <a:lnTo>
                  <a:pt x="899738" y="3215665"/>
                </a:lnTo>
                <a:lnTo>
                  <a:pt x="940233" y="3236793"/>
                </a:lnTo>
                <a:lnTo>
                  <a:pt x="981353" y="3256863"/>
                </a:lnTo>
                <a:lnTo>
                  <a:pt x="1023081" y="3275856"/>
                </a:lnTo>
                <a:lnTo>
                  <a:pt x="1065399" y="3293755"/>
                </a:lnTo>
                <a:lnTo>
                  <a:pt x="1108288" y="3310540"/>
                </a:lnTo>
                <a:lnTo>
                  <a:pt x="1151730" y="3326196"/>
                </a:lnTo>
                <a:lnTo>
                  <a:pt x="1195708" y="3340702"/>
                </a:lnTo>
                <a:lnTo>
                  <a:pt x="1240203" y="3354042"/>
                </a:lnTo>
                <a:lnTo>
                  <a:pt x="1285197" y="3366197"/>
                </a:lnTo>
                <a:lnTo>
                  <a:pt x="1330672" y="3377149"/>
                </a:lnTo>
                <a:lnTo>
                  <a:pt x="1376611" y="3386880"/>
                </a:lnTo>
                <a:lnTo>
                  <a:pt x="1422995" y="3395372"/>
                </a:lnTo>
                <a:lnTo>
                  <a:pt x="1469806" y="3402607"/>
                </a:lnTo>
                <a:lnTo>
                  <a:pt x="1517026" y="3408567"/>
                </a:lnTo>
                <a:lnTo>
                  <a:pt x="1564637" y="3413234"/>
                </a:lnTo>
                <a:lnTo>
                  <a:pt x="1612621" y="3416590"/>
                </a:lnTo>
                <a:lnTo>
                  <a:pt x="1660960" y="3418617"/>
                </a:lnTo>
                <a:lnTo>
                  <a:pt x="1709635" y="3419297"/>
                </a:lnTo>
                <a:lnTo>
                  <a:pt x="1758311" y="3418617"/>
                </a:lnTo>
                <a:lnTo>
                  <a:pt x="1806650" y="3416590"/>
                </a:lnTo>
                <a:lnTo>
                  <a:pt x="1854634" y="3413234"/>
                </a:lnTo>
                <a:lnTo>
                  <a:pt x="1902245" y="3408567"/>
                </a:lnTo>
                <a:lnTo>
                  <a:pt x="1949465" y="3402607"/>
                </a:lnTo>
                <a:lnTo>
                  <a:pt x="1996276" y="3395372"/>
                </a:lnTo>
                <a:lnTo>
                  <a:pt x="2042660" y="3386880"/>
                </a:lnTo>
                <a:lnTo>
                  <a:pt x="2088599" y="3377149"/>
                </a:lnTo>
                <a:lnTo>
                  <a:pt x="2134075" y="3366197"/>
                </a:lnTo>
                <a:lnTo>
                  <a:pt x="2179069" y="3354042"/>
                </a:lnTo>
                <a:lnTo>
                  <a:pt x="2223564" y="3340702"/>
                </a:lnTo>
                <a:lnTo>
                  <a:pt x="2267542" y="3326196"/>
                </a:lnTo>
                <a:lnTo>
                  <a:pt x="2310985" y="3310540"/>
                </a:lnTo>
                <a:lnTo>
                  <a:pt x="2353874" y="3293755"/>
                </a:lnTo>
                <a:lnTo>
                  <a:pt x="2396192" y="3275856"/>
                </a:lnTo>
                <a:lnTo>
                  <a:pt x="2437920" y="3256863"/>
                </a:lnTo>
                <a:lnTo>
                  <a:pt x="2479041" y="3236793"/>
                </a:lnTo>
                <a:lnTo>
                  <a:pt x="2519536" y="3215665"/>
                </a:lnTo>
                <a:lnTo>
                  <a:pt x="2559387" y="3193496"/>
                </a:lnTo>
                <a:lnTo>
                  <a:pt x="2598577" y="3170305"/>
                </a:lnTo>
                <a:lnTo>
                  <a:pt x="2637088" y="3146109"/>
                </a:lnTo>
                <a:lnTo>
                  <a:pt x="2674900" y="3120927"/>
                </a:lnTo>
                <a:lnTo>
                  <a:pt x="2711997" y="3094777"/>
                </a:lnTo>
                <a:lnTo>
                  <a:pt x="2748360" y="3067676"/>
                </a:lnTo>
                <a:lnTo>
                  <a:pt x="2783971" y="3039643"/>
                </a:lnTo>
                <a:lnTo>
                  <a:pt x="2818813" y="3010696"/>
                </a:lnTo>
                <a:lnTo>
                  <a:pt x="2852866" y="2980853"/>
                </a:lnTo>
                <a:lnTo>
                  <a:pt x="2886114" y="2950131"/>
                </a:lnTo>
                <a:lnTo>
                  <a:pt x="2918537" y="2918550"/>
                </a:lnTo>
                <a:lnTo>
                  <a:pt x="2950119" y="2886126"/>
                </a:lnTo>
                <a:lnTo>
                  <a:pt x="2980840" y="2852879"/>
                </a:lnTo>
                <a:lnTo>
                  <a:pt x="3010683" y="2818826"/>
                </a:lnTo>
                <a:lnTo>
                  <a:pt x="3039630" y="2783984"/>
                </a:lnTo>
                <a:lnTo>
                  <a:pt x="3067663" y="2748373"/>
                </a:lnTo>
                <a:lnTo>
                  <a:pt x="3094764" y="2712010"/>
                </a:lnTo>
                <a:lnTo>
                  <a:pt x="3120914" y="2674913"/>
                </a:lnTo>
                <a:lnTo>
                  <a:pt x="3146096" y="2637100"/>
                </a:lnTo>
                <a:lnTo>
                  <a:pt x="3170292" y="2598590"/>
                </a:lnTo>
                <a:lnTo>
                  <a:pt x="3193483" y="2559400"/>
                </a:lnTo>
                <a:lnTo>
                  <a:pt x="3215652" y="2519548"/>
                </a:lnTo>
                <a:lnTo>
                  <a:pt x="3236780" y="2479053"/>
                </a:lnTo>
                <a:lnTo>
                  <a:pt x="3256850" y="2437933"/>
                </a:lnTo>
                <a:lnTo>
                  <a:pt x="3275843" y="2396204"/>
                </a:lnTo>
                <a:lnTo>
                  <a:pt x="3293742" y="2353887"/>
                </a:lnTo>
                <a:lnTo>
                  <a:pt x="3310528" y="2310997"/>
                </a:lnTo>
                <a:lnTo>
                  <a:pt x="3326183" y="2267555"/>
                </a:lnTo>
                <a:lnTo>
                  <a:pt x="3340689" y="2223577"/>
                </a:lnTo>
                <a:lnTo>
                  <a:pt x="3354029" y="2179082"/>
                </a:lnTo>
                <a:lnTo>
                  <a:pt x="3366184" y="2134088"/>
                </a:lnTo>
                <a:lnTo>
                  <a:pt x="3377136" y="2088612"/>
                </a:lnTo>
                <a:lnTo>
                  <a:pt x="3386867" y="2042673"/>
                </a:lnTo>
                <a:lnTo>
                  <a:pt x="3395359" y="1996289"/>
                </a:lnTo>
                <a:lnTo>
                  <a:pt x="3402594" y="1949478"/>
                </a:lnTo>
                <a:lnTo>
                  <a:pt x="3408555" y="1902258"/>
                </a:lnTo>
                <a:lnTo>
                  <a:pt x="3413222" y="1854647"/>
                </a:lnTo>
                <a:lnTo>
                  <a:pt x="3416578" y="1806663"/>
                </a:lnTo>
                <a:lnTo>
                  <a:pt x="3418604" y="1758324"/>
                </a:lnTo>
                <a:lnTo>
                  <a:pt x="3419284" y="1709648"/>
                </a:lnTo>
                <a:lnTo>
                  <a:pt x="3418604" y="1660972"/>
                </a:lnTo>
                <a:lnTo>
                  <a:pt x="3416578" y="1612633"/>
                </a:lnTo>
                <a:lnTo>
                  <a:pt x="3413222" y="1564649"/>
                </a:lnTo>
                <a:lnTo>
                  <a:pt x="3408555" y="1517038"/>
                </a:lnTo>
                <a:lnTo>
                  <a:pt x="3402594" y="1469818"/>
                </a:lnTo>
                <a:lnTo>
                  <a:pt x="3395359" y="1423007"/>
                </a:lnTo>
                <a:lnTo>
                  <a:pt x="3386867" y="1376623"/>
                </a:lnTo>
                <a:lnTo>
                  <a:pt x="3377136" y="1330684"/>
                </a:lnTo>
                <a:lnTo>
                  <a:pt x="3366184" y="1285209"/>
                </a:lnTo>
                <a:lnTo>
                  <a:pt x="3354029" y="1240214"/>
                </a:lnTo>
                <a:lnTo>
                  <a:pt x="3340689" y="1195719"/>
                </a:lnTo>
                <a:lnTo>
                  <a:pt x="3326183" y="1151741"/>
                </a:lnTo>
                <a:lnTo>
                  <a:pt x="3310528" y="1108299"/>
                </a:lnTo>
                <a:lnTo>
                  <a:pt x="3293742" y="1065410"/>
                </a:lnTo>
                <a:lnTo>
                  <a:pt x="3275843" y="1023092"/>
                </a:lnTo>
                <a:lnTo>
                  <a:pt x="3256850" y="981364"/>
                </a:lnTo>
                <a:lnTo>
                  <a:pt x="3236780" y="940243"/>
                </a:lnTo>
                <a:lnTo>
                  <a:pt x="3215652" y="899748"/>
                </a:lnTo>
                <a:lnTo>
                  <a:pt x="3193483" y="859896"/>
                </a:lnTo>
                <a:lnTo>
                  <a:pt x="3170292" y="820706"/>
                </a:lnTo>
                <a:lnTo>
                  <a:pt x="3146096" y="782196"/>
                </a:lnTo>
                <a:lnTo>
                  <a:pt x="3120914" y="744383"/>
                </a:lnTo>
                <a:lnTo>
                  <a:pt x="3094764" y="707286"/>
                </a:lnTo>
                <a:lnTo>
                  <a:pt x="3067663" y="670923"/>
                </a:lnTo>
                <a:lnTo>
                  <a:pt x="3039630" y="635312"/>
                </a:lnTo>
                <a:lnTo>
                  <a:pt x="3010683" y="600471"/>
                </a:lnTo>
                <a:lnTo>
                  <a:pt x="2980840" y="566417"/>
                </a:lnTo>
                <a:lnTo>
                  <a:pt x="2950119" y="533170"/>
                </a:lnTo>
                <a:lnTo>
                  <a:pt x="2918537" y="500746"/>
                </a:lnTo>
                <a:lnTo>
                  <a:pt x="2886114" y="469165"/>
                </a:lnTo>
                <a:lnTo>
                  <a:pt x="2852866" y="438443"/>
                </a:lnTo>
                <a:lnTo>
                  <a:pt x="2818813" y="408600"/>
                </a:lnTo>
                <a:lnTo>
                  <a:pt x="2783971" y="379653"/>
                </a:lnTo>
                <a:lnTo>
                  <a:pt x="2748360" y="351620"/>
                </a:lnTo>
                <a:lnTo>
                  <a:pt x="2711997" y="324520"/>
                </a:lnTo>
                <a:lnTo>
                  <a:pt x="2674900" y="298369"/>
                </a:lnTo>
                <a:lnTo>
                  <a:pt x="2637088" y="273187"/>
                </a:lnTo>
                <a:lnTo>
                  <a:pt x="2598577" y="248992"/>
                </a:lnTo>
                <a:lnTo>
                  <a:pt x="2559387" y="225800"/>
                </a:lnTo>
                <a:lnTo>
                  <a:pt x="2519536" y="203631"/>
                </a:lnTo>
                <a:lnTo>
                  <a:pt x="2479041" y="182503"/>
                </a:lnTo>
                <a:lnTo>
                  <a:pt x="2437920" y="162433"/>
                </a:lnTo>
                <a:lnTo>
                  <a:pt x="2396192" y="143440"/>
                </a:lnTo>
                <a:lnTo>
                  <a:pt x="2353874" y="125542"/>
                </a:lnTo>
                <a:lnTo>
                  <a:pt x="2310985" y="108756"/>
                </a:lnTo>
                <a:lnTo>
                  <a:pt x="2267542" y="93101"/>
                </a:lnTo>
                <a:lnTo>
                  <a:pt x="2223564" y="78594"/>
                </a:lnTo>
                <a:lnTo>
                  <a:pt x="2179069" y="65254"/>
                </a:lnTo>
                <a:lnTo>
                  <a:pt x="2134075" y="53100"/>
                </a:lnTo>
                <a:lnTo>
                  <a:pt x="2088599" y="42147"/>
                </a:lnTo>
                <a:lnTo>
                  <a:pt x="2042660" y="32416"/>
                </a:lnTo>
                <a:lnTo>
                  <a:pt x="1996276" y="23924"/>
                </a:lnTo>
                <a:lnTo>
                  <a:pt x="1949465" y="16689"/>
                </a:lnTo>
                <a:lnTo>
                  <a:pt x="1902245" y="10729"/>
                </a:lnTo>
                <a:lnTo>
                  <a:pt x="1854634" y="6062"/>
                </a:lnTo>
                <a:lnTo>
                  <a:pt x="1806650" y="2706"/>
                </a:lnTo>
                <a:lnTo>
                  <a:pt x="1758311" y="679"/>
                </a:lnTo>
                <a:lnTo>
                  <a:pt x="17096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581">
              <a:latin typeface="Trebuchet MS" panose="020B0603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47116" y="916285"/>
            <a:ext cx="3377746" cy="33723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1">
              <a:latin typeface="Trebuchet MS" panose="020B0603020202020204" pitchFamily="34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038106" y="3238726"/>
            <a:ext cx="5273825" cy="372480"/>
          </a:xfrm>
          <a:custGeom>
            <a:avLst/>
            <a:gdLst/>
            <a:ahLst/>
            <a:cxnLst/>
            <a:rect l="l" t="t" r="r" b="b"/>
            <a:pathLst>
              <a:path w="6005830" h="424179">
                <a:moveTo>
                  <a:pt x="6005245" y="0"/>
                </a:moveTo>
                <a:lnTo>
                  <a:pt x="256209" y="0"/>
                </a:lnTo>
                <a:lnTo>
                  <a:pt x="236128" y="45908"/>
                </a:lnTo>
                <a:lnTo>
                  <a:pt x="214754" y="91105"/>
                </a:lnTo>
                <a:lnTo>
                  <a:pt x="192110" y="135565"/>
                </a:lnTo>
                <a:lnTo>
                  <a:pt x="168220" y="179266"/>
                </a:lnTo>
                <a:lnTo>
                  <a:pt x="143106" y="222183"/>
                </a:lnTo>
                <a:lnTo>
                  <a:pt x="116793" y="264293"/>
                </a:lnTo>
                <a:lnTo>
                  <a:pt x="89302" y="305573"/>
                </a:lnTo>
                <a:lnTo>
                  <a:pt x="60657" y="345998"/>
                </a:lnTo>
                <a:lnTo>
                  <a:pt x="30882" y="385546"/>
                </a:lnTo>
                <a:lnTo>
                  <a:pt x="0" y="424192"/>
                </a:lnTo>
                <a:lnTo>
                  <a:pt x="6005245" y="424192"/>
                </a:lnTo>
                <a:lnTo>
                  <a:pt x="6005245" y="0"/>
                </a:lnTo>
                <a:close/>
              </a:path>
            </a:pathLst>
          </a:custGeom>
          <a:solidFill>
            <a:srgbClr val="00A650">
              <a:alpha val="34999"/>
            </a:srgbClr>
          </a:solidFill>
        </p:spPr>
        <p:txBody>
          <a:bodyPr wrap="square" lIns="0" tIns="0" rIns="0" bIns="0" rtlCol="0"/>
          <a:lstStyle/>
          <a:p>
            <a:endParaRPr sz="1581">
              <a:latin typeface="Trebuchet MS" panose="020B0603020202020204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278645" y="2115703"/>
            <a:ext cx="5032940" cy="1083983"/>
          </a:xfrm>
          <a:custGeom>
            <a:avLst/>
            <a:gdLst/>
            <a:ahLst/>
            <a:cxnLst/>
            <a:rect l="l" t="t" r="r" b="b"/>
            <a:pathLst>
              <a:path w="5731509" h="1234439">
                <a:moveTo>
                  <a:pt x="5731319" y="0"/>
                </a:moveTo>
                <a:lnTo>
                  <a:pt x="0" y="0"/>
                </a:lnTo>
                <a:lnTo>
                  <a:pt x="16530" y="44491"/>
                </a:lnTo>
                <a:lnTo>
                  <a:pt x="31853" y="89554"/>
                </a:lnTo>
                <a:lnTo>
                  <a:pt x="45949" y="135169"/>
                </a:lnTo>
                <a:lnTo>
                  <a:pt x="58798" y="181317"/>
                </a:lnTo>
                <a:lnTo>
                  <a:pt x="70379" y="227979"/>
                </a:lnTo>
                <a:lnTo>
                  <a:pt x="80673" y="275135"/>
                </a:lnTo>
                <a:lnTo>
                  <a:pt x="89659" y="322766"/>
                </a:lnTo>
                <a:lnTo>
                  <a:pt x="97318" y="370852"/>
                </a:lnTo>
                <a:lnTo>
                  <a:pt x="103629" y="419374"/>
                </a:lnTo>
                <a:lnTo>
                  <a:pt x="108573" y="468313"/>
                </a:lnTo>
                <a:lnTo>
                  <a:pt x="112129" y="517649"/>
                </a:lnTo>
                <a:lnTo>
                  <a:pt x="114277" y="567363"/>
                </a:lnTo>
                <a:lnTo>
                  <a:pt x="114998" y="617435"/>
                </a:lnTo>
                <a:lnTo>
                  <a:pt x="114154" y="671624"/>
                </a:lnTo>
                <a:lnTo>
                  <a:pt x="111638" y="725390"/>
                </a:lnTo>
                <a:lnTo>
                  <a:pt x="107476" y="778709"/>
                </a:lnTo>
                <a:lnTo>
                  <a:pt x="101694" y="831557"/>
                </a:lnTo>
                <a:lnTo>
                  <a:pt x="94317" y="883910"/>
                </a:lnTo>
                <a:lnTo>
                  <a:pt x="85370" y="935742"/>
                </a:lnTo>
                <a:lnTo>
                  <a:pt x="74880" y="987029"/>
                </a:lnTo>
                <a:lnTo>
                  <a:pt x="62872" y="1037746"/>
                </a:lnTo>
                <a:lnTo>
                  <a:pt x="49370" y="1087869"/>
                </a:lnTo>
                <a:lnTo>
                  <a:pt x="34402" y="1137373"/>
                </a:lnTo>
                <a:lnTo>
                  <a:pt x="17991" y="1186234"/>
                </a:lnTo>
                <a:lnTo>
                  <a:pt x="165" y="1234427"/>
                </a:lnTo>
                <a:lnTo>
                  <a:pt x="5731319" y="1234427"/>
                </a:lnTo>
                <a:lnTo>
                  <a:pt x="5731319" y="0"/>
                </a:lnTo>
                <a:close/>
              </a:path>
            </a:pathLst>
          </a:custGeom>
          <a:solidFill>
            <a:srgbClr val="4196CE">
              <a:alpha val="34999"/>
            </a:srgbClr>
          </a:solidFill>
        </p:spPr>
        <p:txBody>
          <a:bodyPr wrap="square" lIns="0" tIns="0" rIns="0" bIns="0" rtlCol="0"/>
          <a:lstStyle/>
          <a:p>
            <a:endParaRPr sz="1581">
              <a:latin typeface="Trebuchet MS" panose="020B060302020202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43110" y="2049000"/>
            <a:ext cx="4735063" cy="14704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spcBef>
                <a:spcPts val="26"/>
              </a:spcBef>
            </a:pPr>
            <a:endParaRPr sz="1273" dirty="0">
              <a:latin typeface="Trebuchet MS" panose="020B0603020202020204" pitchFamily="34" charset="0"/>
              <a:cs typeface="Times New Roman"/>
            </a:endParaRPr>
          </a:p>
          <a:p>
            <a:pPr marL="11152">
              <a:lnSpc>
                <a:spcPts val="3315"/>
              </a:lnSpc>
            </a:pPr>
            <a:r>
              <a:rPr sz="3161" b="1" dirty="0">
                <a:solidFill>
                  <a:srgbClr val="005583"/>
                </a:solidFill>
                <a:latin typeface="Trebuchet MS" panose="020B0603020202020204" pitchFamily="34" charset="0"/>
                <a:cs typeface="Lucida Sans"/>
              </a:rPr>
              <a:t>19th Global</a:t>
            </a:r>
            <a:endParaRPr sz="3161" b="1" dirty="0">
              <a:latin typeface="Trebuchet MS" panose="020B0603020202020204" pitchFamily="34" charset="0"/>
              <a:cs typeface="Lucida Sans"/>
            </a:endParaRPr>
          </a:p>
          <a:p>
            <a:pPr marL="11152">
              <a:lnSpc>
                <a:spcPts val="3315"/>
              </a:lnSpc>
            </a:pPr>
            <a:r>
              <a:rPr sz="3161" b="1" dirty="0">
                <a:solidFill>
                  <a:srgbClr val="005583"/>
                </a:solidFill>
                <a:latin typeface="Trebuchet MS" panose="020B0603020202020204" pitchFamily="34" charset="0"/>
                <a:cs typeface="Lucida Sans"/>
              </a:rPr>
              <a:t>Conference of Actuaries</a:t>
            </a:r>
            <a:endParaRPr sz="3161" b="1" dirty="0">
              <a:latin typeface="Trebuchet MS" panose="020B0603020202020204" pitchFamily="34" charset="0"/>
              <a:cs typeface="Lucida Sans"/>
            </a:endParaRPr>
          </a:p>
          <a:p>
            <a:pPr marL="11152">
              <a:spcBef>
                <a:spcPts val="1585"/>
              </a:spcBef>
            </a:pPr>
            <a:r>
              <a:rPr sz="1449" b="1" dirty="0">
                <a:solidFill>
                  <a:srgbClr val="00854A"/>
                </a:solidFill>
                <a:latin typeface="Trebuchet MS" panose="020B0603020202020204" pitchFamily="34" charset="0"/>
                <a:cs typeface="Lucida Sans"/>
              </a:rPr>
              <a:t>30th – 31st January, 2018 | Mumbai, India</a:t>
            </a:r>
            <a:endParaRPr sz="1449" b="1" dirty="0">
              <a:latin typeface="Trebuchet MS" panose="020B0603020202020204" pitchFamily="34" charset="0"/>
              <a:cs typeface="Lucida Sans"/>
            </a:endParaRPr>
          </a:p>
        </p:txBody>
      </p:sp>
      <p:pic>
        <p:nvPicPr>
          <p:cNvPr id="13" name="Picture 3" descr="E:\shirish-sir_11-11-14\Actuaries\corel\actuaries_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6619" y="710752"/>
            <a:ext cx="1480440" cy="1151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29304" y="1859161"/>
            <a:ext cx="716030" cy="2680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42" spc="-201" dirty="0">
                <a:solidFill>
                  <a:srgbClr val="A7A9AC"/>
                </a:solidFill>
                <a:latin typeface="Trebuchet MS" panose="020B0603020202020204" pitchFamily="34" charset="0"/>
                <a:cs typeface="Lucida Sans"/>
              </a:rPr>
              <a:t>O</a:t>
            </a:r>
            <a:r>
              <a:rPr lang="en-US" sz="1142" spc="-53" dirty="0">
                <a:solidFill>
                  <a:srgbClr val="A7A9AC"/>
                </a:solidFill>
                <a:latin typeface="Trebuchet MS" panose="020B0603020202020204" pitchFamily="34" charset="0"/>
                <a:cs typeface="Lucida Sans"/>
              </a:rPr>
              <a:t>r</a:t>
            </a:r>
            <a:r>
              <a:rPr lang="en-US" sz="1142" spc="-127" dirty="0">
                <a:solidFill>
                  <a:srgbClr val="A7A9AC"/>
                </a:solidFill>
                <a:latin typeface="Trebuchet MS" panose="020B0603020202020204" pitchFamily="34" charset="0"/>
                <a:cs typeface="Lucida Sans"/>
              </a:rPr>
              <a:t>g</a:t>
            </a:r>
            <a:r>
              <a:rPr lang="en-US" sz="1142" spc="-70" dirty="0">
                <a:solidFill>
                  <a:srgbClr val="A7A9AC"/>
                </a:solidFill>
                <a:latin typeface="Trebuchet MS" panose="020B0603020202020204" pitchFamily="34" charset="0"/>
                <a:cs typeface="Lucida Sans"/>
              </a:rPr>
              <a:t>a</a:t>
            </a:r>
            <a:r>
              <a:rPr lang="en-US" sz="1142" spc="-105" dirty="0">
                <a:solidFill>
                  <a:srgbClr val="A7A9AC"/>
                </a:solidFill>
                <a:latin typeface="Trebuchet MS" panose="020B0603020202020204" pitchFamily="34" charset="0"/>
                <a:cs typeface="Lucida Sans"/>
              </a:rPr>
              <a:t>n</a:t>
            </a:r>
            <a:r>
              <a:rPr lang="en-US" sz="1142" spc="-70" dirty="0">
                <a:solidFill>
                  <a:srgbClr val="A7A9AC"/>
                </a:solidFill>
                <a:latin typeface="Trebuchet MS" panose="020B0603020202020204" pitchFamily="34" charset="0"/>
                <a:cs typeface="Lucida Sans"/>
              </a:rPr>
              <a:t>i</a:t>
            </a:r>
            <a:r>
              <a:rPr lang="en-US" sz="1142" spc="-136" dirty="0">
                <a:solidFill>
                  <a:srgbClr val="A7A9AC"/>
                </a:solidFill>
                <a:latin typeface="Trebuchet MS" panose="020B0603020202020204" pitchFamily="34" charset="0"/>
                <a:cs typeface="Lucida Sans"/>
              </a:rPr>
              <a:t>z</a:t>
            </a:r>
            <a:r>
              <a:rPr lang="en-US" sz="1142" spc="-57" dirty="0">
                <a:solidFill>
                  <a:srgbClr val="A7A9AC"/>
                </a:solidFill>
                <a:latin typeface="Trebuchet MS" panose="020B0603020202020204" pitchFamily="34" charset="0"/>
                <a:cs typeface="Lucida Sans"/>
              </a:rPr>
              <a:t>e</a:t>
            </a:r>
            <a:r>
              <a:rPr lang="en-US" sz="1142" dirty="0">
                <a:solidFill>
                  <a:srgbClr val="A7A9AC"/>
                </a:solidFill>
                <a:latin typeface="Trebuchet MS" panose="020B0603020202020204" pitchFamily="34" charset="0"/>
                <a:cs typeface="Lucida Sans"/>
              </a:rPr>
              <a:t>r</a:t>
            </a:r>
            <a:endParaRPr lang="en-US" sz="1142" dirty="0">
              <a:latin typeface="Trebuchet MS" panose="020B0603020202020204" pitchFamily="34" charset="0"/>
              <a:cs typeface="Lucida Sans"/>
            </a:endParaRPr>
          </a:p>
        </p:txBody>
      </p:sp>
      <p:sp>
        <p:nvSpPr>
          <p:cNvPr id="23" name="object 8"/>
          <p:cNvSpPr txBox="1"/>
          <p:nvPr/>
        </p:nvSpPr>
        <p:spPr>
          <a:xfrm>
            <a:off x="6702408" y="4257118"/>
            <a:ext cx="2408852" cy="2432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52" algn="ctr"/>
            <a:endParaRPr sz="1581" b="1" dirty="0">
              <a:latin typeface="Trebuchet MS" panose="020B0603020202020204" pitchFamily="34" charset="0"/>
              <a:cs typeface="Lucida San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43E5D0A-79AD-4B89-86E2-569343DBDFBA}"/>
              </a:ext>
            </a:extLst>
          </p:cNvPr>
          <p:cNvGrpSpPr/>
          <p:nvPr/>
        </p:nvGrpSpPr>
        <p:grpSpPr>
          <a:xfrm>
            <a:off x="1951616" y="5093559"/>
            <a:ext cx="5888305" cy="836371"/>
            <a:chOff x="774700" y="4854616"/>
            <a:chExt cx="6705600" cy="952459"/>
          </a:xfrm>
        </p:grpSpPr>
        <p:sp>
          <p:nvSpPr>
            <p:cNvPr id="8" name="object 8"/>
            <p:cNvSpPr txBox="1"/>
            <p:nvPr/>
          </p:nvSpPr>
          <p:spPr>
            <a:xfrm>
              <a:off x="3514766" y="5045075"/>
              <a:ext cx="3965534" cy="63293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1152"/>
              <a:r>
                <a:rPr lang="en-AU" sz="2195" b="1" spc="-114" dirty="0">
                  <a:solidFill>
                    <a:srgbClr val="00854A"/>
                  </a:solidFill>
                  <a:latin typeface="Trebuchet MS" panose="020B0603020202020204" pitchFamily="34" charset="0"/>
                  <a:cs typeface="Lucida Sans"/>
                </a:rPr>
                <a:t>Dr Gaurav Khemka</a:t>
              </a:r>
              <a:endParaRPr sz="2195" b="1" dirty="0">
                <a:latin typeface="Trebuchet MS" panose="020B0603020202020204" pitchFamily="34" charset="0"/>
                <a:cs typeface="Lucida Sans"/>
              </a:endParaRPr>
            </a:p>
            <a:p>
              <a:pPr marL="11152" marR="4461">
                <a:lnSpc>
                  <a:spcPts val="1747"/>
                </a:lnSpc>
                <a:spcBef>
                  <a:spcPts val="26"/>
                </a:spcBef>
              </a:pPr>
              <a:r>
                <a:rPr lang="en-US" sz="1581" b="1" spc="-53" dirty="0">
                  <a:solidFill>
                    <a:srgbClr val="939598"/>
                  </a:solidFill>
                  <a:latin typeface="Trebuchet MS" panose="020B0603020202020204" pitchFamily="34" charset="0"/>
                  <a:cs typeface="Lucida Sans"/>
                </a:rPr>
                <a:t>Senior Lecturer in Actuarial Studies</a:t>
              </a:r>
              <a:endParaRPr sz="1581" b="1" dirty="0">
                <a:latin typeface="Trebuchet MS" panose="020B0603020202020204" pitchFamily="34" charset="0"/>
                <a:cs typeface="Lucida Sans"/>
              </a:endParaRPr>
            </a:p>
          </p:txBody>
        </p:sp>
        <p:pic>
          <p:nvPicPr>
            <p:cNvPr id="18" name="Picture 17" descr="11086 E Report Logo cl#DF92">
              <a:extLst>
                <a:ext uri="{FF2B5EF4-FFF2-40B4-BE49-F238E27FC236}">
                  <a16:creationId xmlns:a16="http://schemas.microsoft.com/office/drawing/2014/main" id="{9EB7DE94-5428-48E9-93EF-17848D84BB32}"/>
                </a:ext>
              </a:extLst>
            </p:cNvPr>
            <p:cNvPicPr/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74700" y="4854616"/>
              <a:ext cx="2667000" cy="952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E:\shirish-sir_11-11-14\Actuaries\corel\actuaries_partnership_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20"/>
          <a:stretch>
            <a:fillRect/>
          </a:stretch>
        </p:blipFill>
        <p:spPr bwMode="auto">
          <a:xfrm>
            <a:off x="78478" y="429159"/>
            <a:ext cx="9233933" cy="6132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object 6"/>
              <p:cNvSpPr txBox="1"/>
              <p:nvPr/>
            </p:nvSpPr>
            <p:spPr>
              <a:xfrm>
                <a:off x="1328422" y="2185658"/>
                <a:ext cx="6923652" cy="4028026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401459" indent="-401459">
                  <a:buFont typeface="Arial" panose="020B0604020202020204" pitchFamily="34" charset="0"/>
                  <a:buChar char="•"/>
                </a:pPr>
                <a:r>
                  <a:rPr lang="en-AU" sz="2459" dirty="0">
                    <a:latin typeface="Trebuchet MS" panose="020B0603020202020204" pitchFamily="34" charset="0"/>
                  </a:rPr>
                  <a:t>Each of the four values has to satisfy the condition: </a:t>
                </a:r>
                <a14:m>
                  <m:oMath xmlns:m="http://schemas.openxmlformats.org/officeDocument/2006/math">
                    <m:r>
                      <a:rPr lang="en-AU" sz="2459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AU" sz="2459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AU" sz="2459" i="1">
                        <a:latin typeface="Cambria Math" panose="02040503050406030204" pitchFamily="18" charset="0"/>
                      </a:rPr>
                      <m:t>≤1</m:t>
                    </m:r>
                  </m:oMath>
                </a14:m>
                <a:r>
                  <a:rPr lang="en-AU" sz="2459" dirty="0">
                    <a:latin typeface="Trebuchet MS" panose="020B0603020202020204" pitchFamily="34" charset="0"/>
                  </a:rPr>
                  <a:t>.</a:t>
                </a:r>
              </a:p>
              <a:p>
                <a:pPr lvl="0"/>
                <a:endParaRPr lang="en-AU" sz="2459" dirty="0">
                  <a:latin typeface="Trebuchet MS" panose="020B0603020202020204" pitchFamily="34" charset="0"/>
                </a:endParaRPr>
              </a:p>
              <a:p>
                <a:pPr marL="401459" indent="-401459">
                  <a:buFont typeface="Arial" panose="020B0604020202020204" pitchFamily="34" charset="0"/>
                  <a:buChar char="•"/>
                </a:pPr>
                <a:r>
                  <a:rPr lang="en-AU" sz="2459" dirty="0">
                    <a:latin typeface="Trebuchet MS" panose="020B0603020202020204" pitchFamily="34" charset="0"/>
                  </a:rPr>
                  <a:t>The probabilities have to satisfy the conditions provided by equation (1).</a:t>
                </a:r>
              </a:p>
              <a:p>
                <a:pPr lvl="0"/>
                <a:endParaRPr lang="en-AU" sz="2459" dirty="0">
                  <a:latin typeface="Trebuchet MS" panose="020B0603020202020204" pitchFamily="34" charset="0"/>
                </a:endParaRPr>
              </a:p>
              <a:p>
                <a:pPr marL="401459" indent="-401459">
                  <a:buFont typeface="Arial" panose="020B0604020202020204" pitchFamily="34" charset="0"/>
                  <a:buChar char="•"/>
                </a:pPr>
                <a:r>
                  <a:rPr lang="en-AU" sz="2459" dirty="0">
                    <a:latin typeface="Trebuchet MS" panose="020B0603020202020204" pitchFamily="34" charset="0"/>
                  </a:rPr>
                  <a:t>As we are usually concerned with the elderly (ages 60 and above),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AU" sz="2459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AU" sz="2459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AU" sz="2459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AU" sz="2459" i="1">
                            <a:latin typeface="Cambria Math" panose="02040503050406030204" pitchFamily="18" charset="0"/>
                          </a:rPr>
                          <m:t>𝑖𝑑</m:t>
                        </m:r>
                      </m:sup>
                    </m:sSubSup>
                    <m:r>
                      <a:rPr lang="en-AU" sz="2459" i="1">
                        <a:latin typeface="Cambria Math" panose="02040503050406030204" pitchFamily="18" charset="0"/>
                      </a:rPr>
                      <m:t>&gt;</m:t>
                    </m:r>
                    <m:sSubSup>
                      <m:sSubSupPr>
                        <m:ctrlPr>
                          <a:rPr lang="en-AU" sz="2459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AU" sz="2459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AU" sz="2459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AU" sz="2459" i="1">
                            <a:latin typeface="Cambria Math" panose="02040503050406030204" pitchFamily="18" charset="0"/>
                          </a:rPr>
                          <m:t>𝑎𝑑</m:t>
                        </m:r>
                      </m:sup>
                    </m:sSubSup>
                  </m:oMath>
                </a14:m>
                <a:endParaRPr lang="en-AU" sz="2459" dirty="0">
                  <a:latin typeface="Trebuchet MS" panose="020B0603020202020204" pitchFamily="34" charset="0"/>
                </a:endParaRPr>
              </a:p>
              <a:p>
                <a:endParaRPr lang="en-AU" sz="2459" dirty="0">
                  <a:latin typeface="Trebuchet MS" panose="020B0603020202020204" pitchFamily="34" charset="0"/>
                </a:endParaRPr>
              </a:p>
              <a:p>
                <a:pPr marL="401459" indent="-401459">
                  <a:buFont typeface="Arial" panose="020B0604020202020204" pitchFamily="34" charset="0"/>
                  <a:buChar char="•"/>
                </a:pPr>
                <a:r>
                  <a:rPr lang="en-AU" sz="2459" dirty="0">
                    <a:latin typeface="Trebuchet MS" panose="020B0603020202020204" pitchFamily="34" charset="0"/>
                  </a:rPr>
                  <a:t>“Stickiness”: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459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AU" sz="2459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p>
                        <m:r>
                          <a:rPr lang="en-AU" sz="2459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𝑖𝑖</m:t>
                        </m:r>
                      </m:sup>
                    </m:sSup>
                    <m:r>
                      <a:rPr lang="en-AU" sz="2459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&gt;</m:t>
                    </m:r>
                    <m:sSup>
                      <m:sSupPr>
                        <m:ctrlPr>
                          <a:rPr lang="en-AU" sz="2459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AU" sz="2459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p>
                        <m:r>
                          <a:rPr lang="en-AU" sz="2459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𝑖𝑑</m:t>
                        </m:r>
                      </m:sup>
                    </m:sSup>
                  </m:oMath>
                </a14:m>
                <a:r>
                  <a:rPr lang="en-AU" sz="2459" dirty="0">
                    <a:latin typeface="Trebuchet MS" panose="020B0603020202020204" pitchFamily="34" charset="0"/>
                    <a:ea typeface="SimSun" panose="02010600030101010101" pitchFamily="2" charset="-122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459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AU" sz="2459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p>
                        <m:r>
                          <a:rPr lang="en-AU" sz="2459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𝑎𝑎</m:t>
                        </m:r>
                      </m:sup>
                    </m:sSup>
                    <m:r>
                      <a:rPr lang="en-AU" sz="2459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&gt;</m:t>
                    </m:r>
                    <m:sSup>
                      <m:sSupPr>
                        <m:ctrlPr>
                          <a:rPr lang="en-AU" sz="2459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AU" sz="2459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p>
                        <m:r>
                          <a:rPr lang="en-AU" sz="2459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𝑎𝑖</m:t>
                        </m:r>
                      </m:sup>
                    </m:sSup>
                    <m:r>
                      <a:rPr lang="en-AU" sz="2459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,</m:t>
                    </m:r>
                    <m:sSup>
                      <m:sSupPr>
                        <m:ctrlPr>
                          <a:rPr lang="en-AU" sz="2459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AU" sz="2459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p>
                        <m:r>
                          <a:rPr lang="en-AU" sz="2459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𝑎𝑑</m:t>
                        </m:r>
                      </m:sup>
                    </m:sSup>
                  </m:oMath>
                </a14:m>
                <a:endParaRPr lang="en-AU" sz="2459" dirty="0">
                  <a:latin typeface="Trebuchet MS" panose="020B0603020202020204" pitchFamily="34" charset="0"/>
                </a:endParaRPr>
              </a:p>
              <a:p>
                <a:pPr marL="11152" marR="4461">
                  <a:lnSpc>
                    <a:spcPct val="107700"/>
                  </a:lnSpc>
                </a:pPr>
                <a:endParaRPr sz="1317" dirty="0">
                  <a:latin typeface="Trebuchet MS" pitchFamily="34" charset="0"/>
                  <a:cs typeface="Lucida Sans"/>
                </a:endParaRPr>
              </a:p>
            </p:txBody>
          </p:sp>
        </mc:Choice>
        <mc:Fallback>
          <p:sp>
            <p:nvSpPr>
              <p:cNvPr id="6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422" y="2185658"/>
                <a:ext cx="6923652" cy="4028026"/>
              </a:xfrm>
              <a:prstGeom prst="rect">
                <a:avLst/>
              </a:prstGeom>
              <a:blipFill>
                <a:blip r:embed="rId3"/>
                <a:stretch>
                  <a:fillRect l="-2553" t="-2424" r="-79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bject 9"/>
          <p:cNvSpPr/>
          <p:nvPr/>
        </p:nvSpPr>
        <p:spPr>
          <a:xfrm>
            <a:off x="77484" y="6168937"/>
            <a:ext cx="321180" cy="321180"/>
          </a:xfrm>
          <a:custGeom>
            <a:avLst/>
            <a:gdLst/>
            <a:ahLst/>
            <a:cxnLst/>
            <a:rect l="l" t="t" r="r" b="b"/>
            <a:pathLst>
              <a:path w="365759" h="365759">
                <a:moveTo>
                  <a:pt x="0" y="0"/>
                </a:moveTo>
                <a:lnTo>
                  <a:pt x="365759" y="0"/>
                </a:lnTo>
                <a:lnTo>
                  <a:pt x="365759" y="365760"/>
                </a:lnTo>
                <a:lnTo>
                  <a:pt x="0" y="365760"/>
                </a:lnTo>
                <a:lnTo>
                  <a:pt x="0" y="0"/>
                </a:lnTo>
                <a:close/>
              </a:path>
            </a:pathLst>
          </a:custGeom>
          <a:solidFill>
            <a:srgbClr val="9ED2F1"/>
          </a:solidFill>
        </p:spPr>
        <p:txBody>
          <a:bodyPr wrap="square" lIns="0" tIns="0" rIns="0" bIns="0" rtlCol="0"/>
          <a:lstStyle/>
          <a:p>
            <a:endParaRPr sz="1581"/>
          </a:p>
        </p:txBody>
      </p:sp>
      <p:sp>
        <p:nvSpPr>
          <p:cNvPr id="10" name="object 10"/>
          <p:cNvSpPr/>
          <p:nvPr/>
        </p:nvSpPr>
        <p:spPr>
          <a:xfrm>
            <a:off x="78065" y="1112223"/>
            <a:ext cx="5888305" cy="752320"/>
          </a:xfrm>
          <a:custGeom>
            <a:avLst/>
            <a:gdLst/>
            <a:ahLst/>
            <a:cxnLst/>
            <a:rect l="l" t="t" r="r" b="b"/>
            <a:pathLst>
              <a:path w="5699760" h="684530">
                <a:moveTo>
                  <a:pt x="5618975" y="0"/>
                </a:moveTo>
                <a:lnTo>
                  <a:pt x="0" y="0"/>
                </a:lnTo>
                <a:lnTo>
                  <a:pt x="0" y="684466"/>
                </a:lnTo>
                <a:lnTo>
                  <a:pt x="5699721" y="684466"/>
                </a:lnTo>
                <a:lnTo>
                  <a:pt x="5676476" y="640577"/>
                </a:lnTo>
                <a:lnTo>
                  <a:pt x="5655643" y="595283"/>
                </a:lnTo>
                <a:lnTo>
                  <a:pt x="5637308" y="548670"/>
                </a:lnTo>
                <a:lnTo>
                  <a:pt x="5621557" y="500821"/>
                </a:lnTo>
                <a:lnTo>
                  <a:pt x="5608476" y="451823"/>
                </a:lnTo>
                <a:lnTo>
                  <a:pt x="5598152" y="401759"/>
                </a:lnTo>
                <a:lnTo>
                  <a:pt x="5590671" y="350715"/>
                </a:lnTo>
                <a:lnTo>
                  <a:pt x="5586120" y="298775"/>
                </a:lnTo>
                <a:lnTo>
                  <a:pt x="5584583" y="246024"/>
                </a:lnTo>
                <a:lnTo>
                  <a:pt x="5586012" y="195167"/>
                </a:lnTo>
                <a:lnTo>
                  <a:pt x="5590244" y="145060"/>
                </a:lnTo>
                <a:lnTo>
                  <a:pt x="5597202" y="95779"/>
                </a:lnTo>
                <a:lnTo>
                  <a:pt x="5606805" y="47400"/>
                </a:lnTo>
                <a:lnTo>
                  <a:pt x="5618975" y="0"/>
                </a:lnTo>
                <a:close/>
              </a:path>
            </a:pathLst>
          </a:custGeom>
          <a:solidFill>
            <a:srgbClr val="005583"/>
          </a:solidFill>
        </p:spPr>
        <p:txBody>
          <a:bodyPr wrap="square" lIns="0" tIns="0" rIns="0" bIns="0" rtlCol="0"/>
          <a:lstStyle/>
          <a:p>
            <a:endParaRPr sz="1581"/>
          </a:p>
        </p:txBody>
      </p:sp>
      <p:sp>
        <p:nvSpPr>
          <p:cNvPr id="11" name="object 11"/>
          <p:cNvSpPr txBox="1"/>
          <p:nvPr/>
        </p:nvSpPr>
        <p:spPr>
          <a:xfrm>
            <a:off x="370729" y="1434699"/>
            <a:ext cx="4228874" cy="2432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52"/>
            <a:r>
              <a:rPr lang="en-US" sz="1581" b="1" dirty="0">
                <a:solidFill>
                  <a:srgbClr val="FFFFFF"/>
                </a:solidFill>
                <a:latin typeface="Trebuchet MS" pitchFamily="34" charset="0"/>
                <a:cs typeface="Lucida Sans"/>
              </a:rPr>
              <a:t>Conditions to reduce ‘feasible set’</a:t>
            </a:r>
            <a:endParaRPr sz="1581" b="1" dirty="0">
              <a:latin typeface="Trebuchet MS" pitchFamily="34" charset="0"/>
              <a:cs typeface="Lucida Sans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xfrm>
            <a:off x="133410" y="6245194"/>
            <a:ext cx="224714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4717">
              <a:lnSpc>
                <a:spcPts val="1348"/>
              </a:lnSpc>
            </a:pPr>
            <a:r>
              <a:rPr lang="en-AU" spc="-119" dirty="0"/>
              <a:t>8</a:t>
            </a:r>
            <a:endParaRPr spc="-119" dirty="0"/>
          </a:p>
        </p:txBody>
      </p:sp>
      <p:grpSp>
        <p:nvGrpSpPr>
          <p:cNvPr id="29" name="Group 48"/>
          <p:cNvGrpSpPr/>
          <p:nvPr/>
        </p:nvGrpSpPr>
        <p:grpSpPr>
          <a:xfrm>
            <a:off x="6069125" y="559526"/>
            <a:ext cx="3242872" cy="1559842"/>
            <a:chOff x="6911518" y="148463"/>
            <a:chExt cx="3692982" cy="1776349"/>
          </a:xfrm>
        </p:grpSpPr>
        <p:sp>
          <p:nvSpPr>
            <p:cNvPr id="30" name="object 2"/>
            <p:cNvSpPr/>
            <p:nvPr/>
          </p:nvSpPr>
          <p:spPr>
            <a:xfrm>
              <a:off x="6911518" y="379476"/>
              <a:ext cx="1548384" cy="154533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31" name="object 12"/>
            <p:cNvSpPr/>
            <p:nvPr/>
          </p:nvSpPr>
          <p:spPr>
            <a:xfrm>
              <a:off x="8190637" y="1444256"/>
              <a:ext cx="2413635" cy="170815"/>
            </a:xfrm>
            <a:custGeom>
              <a:avLst/>
              <a:gdLst/>
              <a:ahLst/>
              <a:cxnLst/>
              <a:rect l="l" t="t" r="r" b="b"/>
              <a:pathLst>
                <a:path w="2413634" h="170814">
                  <a:moveTo>
                    <a:pt x="2413431" y="0"/>
                  </a:moveTo>
                  <a:lnTo>
                    <a:pt x="102958" y="0"/>
                  </a:lnTo>
                  <a:lnTo>
                    <a:pt x="81812" y="45583"/>
                  </a:lnTo>
                  <a:lnTo>
                    <a:pt x="57504" y="89288"/>
                  </a:lnTo>
                  <a:lnTo>
                    <a:pt x="30183" y="130968"/>
                  </a:lnTo>
                  <a:lnTo>
                    <a:pt x="0" y="170472"/>
                  </a:lnTo>
                  <a:lnTo>
                    <a:pt x="2413431" y="170472"/>
                  </a:lnTo>
                  <a:lnTo>
                    <a:pt x="2413431" y="0"/>
                  </a:lnTo>
                  <a:close/>
                </a:path>
              </a:pathLst>
            </a:custGeom>
            <a:solidFill>
              <a:srgbClr val="00A650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32" name="object 13"/>
            <p:cNvSpPr/>
            <p:nvPr/>
          </p:nvSpPr>
          <p:spPr>
            <a:xfrm>
              <a:off x="8300720" y="930275"/>
              <a:ext cx="2303780" cy="496570"/>
            </a:xfrm>
            <a:custGeom>
              <a:avLst/>
              <a:gdLst/>
              <a:ahLst/>
              <a:cxnLst/>
              <a:rect l="l" t="t" r="r" b="b"/>
              <a:pathLst>
                <a:path w="2303779" h="496569">
                  <a:moveTo>
                    <a:pt x="2303348" y="0"/>
                  </a:moveTo>
                  <a:lnTo>
                    <a:pt x="0" y="0"/>
                  </a:lnTo>
                  <a:lnTo>
                    <a:pt x="16257" y="46965"/>
                  </a:lnTo>
                  <a:lnTo>
                    <a:pt x="29149" y="95399"/>
                  </a:lnTo>
                  <a:lnTo>
                    <a:pt x="38535" y="145165"/>
                  </a:lnTo>
                  <a:lnTo>
                    <a:pt x="44271" y="196126"/>
                  </a:lnTo>
                  <a:lnTo>
                    <a:pt x="46215" y="248145"/>
                  </a:lnTo>
                  <a:lnTo>
                    <a:pt x="44274" y="300125"/>
                  </a:lnTo>
                  <a:lnTo>
                    <a:pt x="38546" y="351049"/>
                  </a:lnTo>
                  <a:lnTo>
                    <a:pt x="29174" y="400779"/>
                  </a:lnTo>
                  <a:lnTo>
                    <a:pt x="16299" y="449179"/>
                  </a:lnTo>
                  <a:lnTo>
                    <a:pt x="63" y="496112"/>
                  </a:lnTo>
                  <a:lnTo>
                    <a:pt x="2303348" y="496112"/>
                  </a:lnTo>
                  <a:lnTo>
                    <a:pt x="2303348" y="0"/>
                  </a:lnTo>
                  <a:close/>
                </a:path>
              </a:pathLst>
            </a:custGeom>
            <a:solidFill>
              <a:srgbClr val="4196CE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33" name="object 14"/>
            <p:cNvSpPr txBox="1"/>
            <p:nvPr/>
          </p:nvSpPr>
          <p:spPr>
            <a:xfrm>
              <a:off x="8394700" y="992594"/>
              <a:ext cx="2165490" cy="60577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1152">
                <a:lnSpc>
                  <a:spcPts val="1335"/>
                </a:lnSpc>
              </a:pPr>
              <a:r>
                <a:rPr sz="1273" b="1" dirty="0">
                  <a:solidFill>
                    <a:srgbClr val="005583"/>
                  </a:solidFill>
                  <a:latin typeface="Trebuchet MS" pitchFamily="34" charset="0"/>
                  <a:cs typeface="Lucida Sans"/>
                </a:rPr>
                <a:t>19th Global</a:t>
              </a:r>
              <a:endParaRPr sz="1273" b="1" dirty="0">
                <a:latin typeface="Trebuchet MS" pitchFamily="34" charset="0"/>
                <a:cs typeface="Lucida Sans"/>
              </a:endParaRPr>
            </a:p>
            <a:p>
              <a:pPr marL="11152">
                <a:lnSpc>
                  <a:spcPts val="1335"/>
                </a:lnSpc>
              </a:pPr>
              <a:r>
                <a:rPr sz="1273" b="1" dirty="0">
                  <a:solidFill>
                    <a:srgbClr val="005583"/>
                  </a:solidFill>
                  <a:latin typeface="Trebuchet MS" pitchFamily="34" charset="0"/>
                  <a:cs typeface="Lucida Sans"/>
                </a:rPr>
                <a:t>Conference of Actuaries</a:t>
              </a:r>
              <a:endParaRPr sz="1273" b="1" dirty="0">
                <a:latin typeface="Trebuchet MS" pitchFamily="34" charset="0"/>
                <a:cs typeface="Lucida Sans"/>
              </a:endParaRPr>
            </a:p>
            <a:p>
              <a:pPr marL="11152">
                <a:spcBef>
                  <a:spcPts val="645"/>
                </a:spcBef>
              </a:pPr>
              <a:r>
                <a:rPr sz="790" b="1" spc="-40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30th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22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– </a:t>
              </a:r>
              <a:r>
                <a:rPr sz="790" b="1" spc="-40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31st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9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January,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48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2018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61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|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26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Mumbai,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31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India</a:t>
              </a:r>
              <a:endParaRPr sz="790" b="1" dirty="0">
                <a:latin typeface="Trebuchet MS" pitchFamily="34" charset="0"/>
                <a:cs typeface="Lucida Sans"/>
              </a:endParaRPr>
            </a:p>
          </p:txBody>
        </p:sp>
        <p:pic>
          <p:nvPicPr>
            <p:cNvPr id="34" name="Picture 3" descr="E:\shirish-sir_11-11-14\Actuaries\corel\actuaries_logo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21851" y="148463"/>
              <a:ext cx="880452" cy="684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992" y="2038845"/>
            <a:ext cx="2427593" cy="4574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44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E:\shirish-sir_11-11-14\Actuaries\corel\actuaries_partnership_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20"/>
          <a:stretch>
            <a:fillRect/>
          </a:stretch>
        </p:blipFill>
        <p:spPr bwMode="auto">
          <a:xfrm>
            <a:off x="78478" y="429159"/>
            <a:ext cx="9233933" cy="6132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object 6"/>
              <p:cNvSpPr txBox="1"/>
              <p:nvPr/>
            </p:nvSpPr>
            <p:spPr>
              <a:xfrm>
                <a:off x="1250836" y="2664400"/>
                <a:ext cx="6923652" cy="2830647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r>
                  <a:rPr lang="en-AU" sz="2459" dirty="0">
                    <a:latin typeface="Trebuchet MS" panose="020B0603020202020204" pitchFamily="34" charset="0"/>
                  </a:rPr>
                  <a:t>Two approaches:</a:t>
                </a:r>
              </a:p>
              <a:p>
                <a:pPr marL="702554" lvl="1" indent="-301094">
                  <a:buFont typeface="Wingdings" panose="05000000000000000000" pitchFamily="2" charset="2"/>
                  <a:buChar char="Ø"/>
                </a:pPr>
                <a:r>
                  <a:rPr lang="en-AU" sz="2107" u="sng" dirty="0">
                    <a:latin typeface="Trebuchet MS" panose="020B0603020202020204" pitchFamily="34" charset="0"/>
                  </a:rPr>
                  <a:t>‘Extra Mortality</a:t>
                </a:r>
                <a:r>
                  <a:rPr lang="en-AU" sz="2107" dirty="0">
                    <a:latin typeface="Trebuchet MS" panose="020B0603020202020204" pitchFamily="34" charset="0"/>
                  </a:rPr>
                  <a:t>’ (</a:t>
                </a:r>
                <a:r>
                  <a:rPr lang="en-AU" sz="2107" dirty="0" err="1">
                    <a:latin typeface="Trebuchet MS" panose="020B0603020202020204" pitchFamily="34" charset="0"/>
                  </a:rPr>
                  <a:t>Rickayzen</a:t>
                </a:r>
                <a:r>
                  <a:rPr lang="en-AU" sz="2107" dirty="0">
                    <a:latin typeface="Trebuchet MS" panose="020B0603020202020204" pitchFamily="34" charset="0"/>
                  </a:rPr>
                  <a:t> and Walsh, 2002):</a:t>
                </a: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107" i="1">
                          <a:latin typeface="Cambria Math" panose="02040503050406030204" pitchFamily="18" charset="0"/>
                        </a:rPr>
                        <m:t>𝐸𝑥𝑡𝑟𝑎𝑀𝑜𝑟</m:t>
                      </m:r>
                      <m:sSub>
                        <m:sSubPr>
                          <m:ctrlPr>
                            <a:rPr lang="en-AU" sz="2107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107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AU" sz="2107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AU" sz="2107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107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107" i="1">
                              <a:latin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r>
                            <a:rPr lang="en-AU" sz="2107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AU" sz="2107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107">
                                  <a:latin typeface="Cambria Math" panose="02040503050406030204" pitchFamily="18" charset="0"/>
                                </a:rPr>
                                <m:t>1.1</m:t>
                              </m:r>
                            </m:e>
                            <m:sup>
                              <m:r>
                                <a:rPr lang="en-AU" sz="2107">
                                  <a:latin typeface="Cambria Math" panose="02040503050406030204" pitchFamily="18" charset="0"/>
                                </a:rPr>
                                <m:t>50</m:t>
                              </m:r>
                              <m:r>
                                <a:rPr lang="en-AU" sz="2107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AU" sz="2107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  <m:r>
                        <a:rPr lang="en-AU" sz="2107" i="1">
                          <a:latin typeface="Cambria Math" panose="02040503050406030204" pitchFamily="18" charset="0"/>
                        </a:rPr>
                        <m:t>    </m:t>
                      </m:r>
                      <m:d>
                        <m:dPr>
                          <m:ctrlPr>
                            <a:rPr lang="en-AU" sz="2107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107">
                              <a:latin typeface="Cambria Math" panose="02040503050406030204" pitchFamily="18" charset="0"/>
                            </a:rPr>
                            <m:t>=</m:t>
                          </m:r>
                          <m:sSubSup>
                            <m:sSubSupPr>
                              <m:ctrlPr>
                                <a:rPr lang="en-AU" sz="2459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AU" sz="2459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AU" sz="2459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  <m:sup>
                              <m:r>
                                <a:rPr lang="en-AU" sz="2459" i="1">
                                  <a:latin typeface="Cambria Math" panose="02040503050406030204" pitchFamily="18" charset="0"/>
                                </a:rPr>
                                <m:t>𝑖𝑑</m:t>
                              </m:r>
                            </m:sup>
                          </m:sSubSup>
                          <m:r>
                            <a:rPr lang="en-AU" sz="2459" i="1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AU" sz="2459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AU" sz="2459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AU" sz="2459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  <m:sup>
                              <m:r>
                                <a:rPr lang="en-AU" sz="2459" i="1">
                                  <a:latin typeface="Cambria Math" panose="02040503050406030204" pitchFamily="18" charset="0"/>
                                </a:rPr>
                                <m:t>𝑎𝑑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AU" sz="2107" dirty="0">
                  <a:latin typeface="Trebuchet MS" panose="020B0603020202020204" pitchFamily="34" charset="0"/>
                </a:endParaRPr>
              </a:p>
              <a:p>
                <a:pPr marL="702554" lvl="1" indent="-301094">
                  <a:buFont typeface="Arial" panose="020B0604020202020204" pitchFamily="34" charset="0"/>
                  <a:buChar char="•"/>
                </a:pPr>
                <a:endParaRPr lang="en-AU" sz="2107" dirty="0">
                  <a:latin typeface="Trebuchet MS" panose="020B0603020202020204" pitchFamily="34" charset="0"/>
                </a:endParaRPr>
              </a:p>
              <a:p>
                <a:pPr marL="702554" lvl="1" indent="-301094">
                  <a:buFont typeface="Wingdings" panose="05000000000000000000" pitchFamily="2" charset="2"/>
                  <a:buChar char="Ø"/>
                </a:pPr>
                <a:r>
                  <a:rPr lang="en-AU" sz="2107" u="sng" dirty="0">
                    <a:latin typeface="Trebuchet MS" panose="020B0603020202020204" pitchFamily="34" charset="0"/>
                  </a:rPr>
                  <a:t>Least Squares procedure:</a:t>
                </a:r>
                <a:r>
                  <a:rPr lang="en-AU" sz="2107" dirty="0">
                    <a:latin typeface="Trebuchet MS" panose="020B0603020202020204" pitchFamily="34" charset="0"/>
                  </a:rPr>
                  <a:t> Minimize the </a:t>
                </a:r>
                <a:r>
                  <a:rPr lang="en-AU" sz="2107" b="1" i="1" dirty="0">
                    <a:latin typeface="Trebuchet MS" panose="020B0603020202020204" pitchFamily="34" charset="0"/>
                  </a:rPr>
                  <a:t>total squared distance</a:t>
                </a:r>
                <a:r>
                  <a:rPr lang="en-AU" sz="2107" b="1" dirty="0">
                    <a:latin typeface="Trebuchet MS" panose="020B0603020202020204" pitchFamily="34" charset="0"/>
                  </a:rPr>
                  <a:t> </a:t>
                </a:r>
                <a:r>
                  <a:rPr lang="en-AU" sz="2107" dirty="0">
                    <a:latin typeface="Trebuchet MS" panose="020B0603020202020204" pitchFamily="34" charset="0"/>
                  </a:rPr>
                  <a:t>from the mid-point of the range for all the transition probabilities, simultaneously</a:t>
                </a:r>
              </a:p>
              <a:p>
                <a:pPr marL="11152" marR="4461">
                  <a:lnSpc>
                    <a:spcPct val="107700"/>
                  </a:lnSpc>
                </a:pPr>
                <a:endParaRPr sz="1317" dirty="0">
                  <a:latin typeface="Trebuchet MS" pitchFamily="34" charset="0"/>
                  <a:cs typeface="Lucida Sans"/>
                </a:endParaRPr>
              </a:p>
            </p:txBody>
          </p:sp>
        </mc:Choice>
        <mc:Fallback>
          <p:sp>
            <p:nvSpPr>
              <p:cNvPr id="6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0836" y="2664400"/>
                <a:ext cx="6923652" cy="2830647"/>
              </a:xfrm>
              <a:prstGeom prst="rect">
                <a:avLst/>
              </a:prstGeom>
              <a:blipFill>
                <a:blip r:embed="rId3"/>
                <a:stretch>
                  <a:fillRect l="-2729" t="-3448" r="-184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bject 9"/>
          <p:cNvSpPr/>
          <p:nvPr/>
        </p:nvSpPr>
        <p:spPr>
          <a:xfrm>
            <a:off x="77484" y="6168937"/>
            <a:ext cx="321180" cy="321180"/>
          </a:xfrm>
          <a:custGeom>
            <a:avLst/>
            <a:gdLst/>
            <a:ahLst/>
            <a:cxnLst/>
            <a:rect l="l" t="t" r="r" b="b"/>
            <a:pathLst>
              <a:path w="365759" h="365759">
                <a:moveTo>
                  <a:pt x="0" y="0"/>
                </a:moveTo>
                <a:lnTo>
                  <a:pt x="365759" y="0"/>
                </a:lnTo>
                <a:lnTo>
                  <a:pt x="365759" y="365760"/>
                </a:lnTo>
                <a:lnTo>
                  <a:pt x="0" y="365760"/>
                </a:lnTo>
                <a:lnTo>
                  <a:pt x="0" y="0"/>
                </a:lnTo>
                <a:close/>
              </a:path>
            </a:pathLst>
          </a:custGeom>
          <a:solidFill>
            <a:srgbClr val="9ED2F1"/>
          </a:solidFill>
        </p:spPr>
        <p:txBody>
          <a:bodyPr wrap="square" lIns="0" tIns="0" rIns="0" bIns="0" rtlCol="0"/>
          <a:lstStyle/>
          <a:p>
            <a:endParaRPr sz="1581"/>
          </a:p>
        </p:txBody>
      </p:sp>
      <p:sp>
        <p:nvSpPr>
          <p:cNvPr id="10" name="object 10"/>
          <p:cNvSpPr/>
          <p:nvPr/>
        </p:nvSpPr>
        <p:spPr>
          <a:xfrm>
            <a:off x="78065" y="1112223"/>
            <a:ext cx="5888305" cy="752320"/>
          </a:xfrm>
          <a:custGeom>
            <a:avLst/>
            <a:gdLst/>
            <a:ahLst/>
            <a:cxnLst/>
            <a:rect l="l" t="t" r="r" b="b"/>
            <a:pathLst>
              <a:path w="5699760" h="684530">
                <a:moveTo>
                  <a:pt x="5618975" y="0"/>
                </a:moveTo>
                <a:lnTo>
                  <a:pt x="0" y="0"/>
                </a:lnTo>
                <a:lnTo>
                  <a:pt x="0" y="684466"/>
                </a:lnTo>
                <a:lnTo>
                  <a:pt x="5699721" y="684466"/>
                </a:lnTo>
                <a:lnTo>
                  <a:pt x="5676476" y="640577"/>
                </a:lnTo>
                <a:lnTo>
                  <a:pt x="5655643" y="595283"/>
                </a:lnTo>
                <a:lnTo>
                  <a:pt x="5637308" y="548670"/>
                </a:lnTo>
                <a:lnTo>
                  <a:pt x="5621557" y="500821"/>
                </a:lnTo>
                <a:lnTo>
                  <a:pt x="5608476" y="451823"/>
                </a:lnTo>
                <a:lnTo>
                  <a:pt x="5598152" y="401759"/>
                </a:lnTo>
                <a:lnTo>
                  <a:pt x="5590671" y="350715"/>
                </a:lnTo>
                <a:lnTo>
                  <a:pt x="5586120" y="298775"/>
                </a:lnTo>
                <a:lnTo>
                  <a:pt x="5584583" y="246024"/>
                </a:lnTo>
                <a:lnTo>
                  <a:pt x="5586012" y="195167"/>
                </a:lnTo>
                <a:lnTo>
                  <a:pt x="5590244" y="145060"/>
                </a:lnTo>
                <a:lnTo>
                  <a:pt x="5597202" y="95779"/>
                </a:lnTo>
                <a:lnTo>
                  <a:pt x="5606805" y="47400"/>
                </a:lnTo>
                <a:lnTo>
                  <a:pt x="5618975" y="0"/>
                </a:lnTo>
                <a:close/>
              </a:path>
            </a:pathLst>
          </a:custGeom>
          <a:solidFill>
            <a:srgbClr val="005583"/>
          </a:solidFill>
        </p:spPr>
        <p:txBody>
          <a:bodyPr wrap="square" lIns="0" tIns="0" rIns="0" bIns="0" rtlCol="0"/>
          <a:lstStyle/>
          <a:p>
            <a:endParaRPr sz="1581"/>
          </a:p>
        </p:txBody>
      </p:sp>
      <p:sp>
        <p:nvSpPr>
          <p:cNvPr id="11" name="object 11"/>
          <p:cNvSpPr txBox="1"/>
          <p:nvPr/>
        </p:nvSpPr>
        <p:spPr>
          <a:xfrm>
            <a:off x="370729" y="1434699"/>
            <a:ext cx="4228874" cy="2432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52"/>
            <a:r>
              <a:rPr lang="en-US" sz="1581" b="1" dirty="0">
                <a:solidFill>
                  <a:srgbClr val="FFFFFF"/>
                </a:solidFill>
                <a:latin typeface="Trebuchet MS" pitchFamily="34" charset="0"/>
                <a:cs typeface="Lucida Sans"/>
              </a:rPr>
              <a:t>Generating point estimate</a:t>
            </a:r>
            <a:endParaRPr sz="1581" b="1" dirty="0">
              <a:latin typeface="Trebuchet MS" pitchFamily="34" charset="0"/>
              <a:cs typeface="Lucida Sans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xfrm>
            <a:off x="133410" y="6245194"/>
            <a:ext cx="224714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4717">
              <a:lnSpc>
                <a:spcPts val="1348"/>
              </a:lnSpc>
            </a:pPr>
            <a:r>
              <a:rPr lang="en-AU" spc="-119" dirty="0"/>
              <a:t>9</a:t>
            </a:r>
            <a:endParaRPr spc="-119" dirty="0"/>
          </a:p>
        </p:txBody>
      </p:sp>
      <p:grpSp>
        <p:nvGrpSpPr>
          <p:cNvPr id="29" name="Group 48"/>
          <p:cNvGrpSpPr/>
          <p:nvPr/>
        </p:nvGrpSpPr>
        <p:grpSpPr>
          <a:xfrm>
            <a:off x="6069125" y="559526"/>
            <a:ext cx="3242872" cy="1559842"/>
            <a:chOff x="6911518" y="148463"/>
            <a:chExt cx="3692982" cy="1776349"/>
          </a:xfrm>
        </p:grpSpPr>
        <p:sp>
          <p:nvSpPr>
            <p:cNvPr id="30" name="object 2"/>
            <p:cNvSpPr/>
            <p:nvPr/>
          </p:nvSpPr>
          <p:spPr>
            <a:xfrm>
              <a:off x="6911518" y="379476"/>
              <a:ext cx="1548384" cy="154533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31" name="object 12"/>
            <p:cNvSpPr/>
            <p:nvPr/>
          </p:nvSpPr>
          <p:spPr>
            <a:xfrm>
              <a:off x="8190637" y="1444256"/>
              <a:ext cx="2413635" cy="170815"/>
            </a:xfrm>
            <a:custGeom>
              <a:avLst/>
              <a:gdLst/>
              <a:ahLst/>
              <a:cxnLst/>
              <a:rect l="l" t="t" r="r" b="b"/>
              <a:pathLst>
                <a:path w="2413634" h="170814">
                  <a:moveTo>
                    <a:pt x="2413431" y="0"/>
                  </a:moveTo>
                  <a:lnTo>
                    <a:pt x="102958" y="0"/>
                  </a:lnTo>
                  <a:lnTo>
                    <a:pt x="81812" y="45583"/>
                  </a:lnTo>
                  <a:lnTo>
                    <a:pt x="57504" y="89288"/>
                  </a:lnTo>
                  <a:lnTo>
                    <a:pt x="30183" y="130968"/>
                  </a:lnTo>
                  <a:lnTo>
                    <a:pt x="0" y="170472"/>
                  </a:lnTo>
                  <a:lnTo>
                    <a:pt x="2413431" y="170472"/>
                  </a:lnTo>
                  <a:lnTo>
                    <a:pt x="2413431" y="0"/>
                  </a:lnTo>
                  <a:close/>
                </a:path>
              </a:pathLst>
            </a:custGeom>
            <a:solidFill>
              <a:srgbClr val="00A650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32" name="object 13"/>
            <p:cNvSpPr/>
            <p:nvPr/>
          </p:nvSpPr>
          <p:spPr>
            <a:xfrm>
              <a:off x="8300720" y="930275"/>
              <a:ext cx="2303780" cy="496570"/>
            </a:xfrm>
            <a:custGeom>
              <a:avLst/>
              <a:gdLst/>
              <a:ahLst/>
              <a:cxnLst/>
              <a:rect l="l" t="t" r="r" b="b"/>
              <a:pathLst>
                <a:path w="2303779" h="496569">
                  <a:moveTo>
                    <a:pt x="2303348" y="0"/>
                  </a:moveTo>
                  <a:lnTo>
                    <a:pt x="0" y="0"/>
                  </a:lnTo>
                  <a:lnTo>
                    <a:pt x="16257" y="46965"/>
                  </a:lnTo>
                  <a:lnTo>
                    <a:pt x="29149" y="95399"/>
                  </a:lnTo>
                  <a:lnTo>
                    <a:pt x="38535" y="145165"/>
                  </a:lnTo>
                  <a:lnTo>
                    <a:pt x="44271" y="196126"/>
                  </a:lnTo>
                  <a:lnTo>
                    <a:pt x="46215" y="248145"/>
                  </a:lnTo>
                  <a:lnTo>
                    <a:pt x="44274" y="300125"/>
                  </a:lnTo>
                  <a:lnTo>
                    <a:pt x="38546" y="351049"/>
                  </a:lnTo>
                  <a:lnTo>
                    <a:pt x="29174" y="400779"/>
                  </a:lnTo>
                  <a:lnTo>
                    <a:pt x="16299" y="449179"/>
                  </a:lnTo>
                  <a:lnTo>
                    <a:pt x="63" y="496112"/>
                  </a:lnTo>
                  <a:lnTo>
                    <a:pt x="2303348" y="496112"/>
                  </a:lnTo>
                  <a:lnTo>
                    <a:pt x="2303348" y="0"/>
                  </a:lnTo>
                  <a:close/>
                </a:path>
              </a:pathLst>
            </a:custGeom>
            <a:solidFill>
              <a:srgbClr val="4196CE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33" name="object 14"/>
            <p:cNvSpPr txBox="1"/>
            <p:nvPr/>
          </p:nvSpPr>
          <p:spPr>
            <a:xfrm>
              <a:off x="8394700" y="992594"/>
              <a:ext cx="2165490" cy="60577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1152">
                <a:lnSpc>
                  <a:spcPts val="1335"/>
                </a:lnSpc>
              </a:pPr>
              <a:r>
                <a:rPr sz="1273" b="1" dirty="0">
                  <a:solidFill>
                    <a:srgbClr val="005583"/>
                  </a:solidFill>
                  <a:latin typeface="Trebuchet MS" pitchFamily="34" charset="0"/>
                  <a:cs typeface="Lucida Sans"/>
                </a:rPr>
                <a:t>19th Global</a:t>
              </a:r>
              <a:endParaRPr sz="1273" b="1" dirty="0">
                <a:latin typeface="Trebuchet MS" pitchFamily="34" charset="0"/>
                <a:cs typeface="Lucida Sans"/>
              </a:endParaRPr>
            </a:p>
            <a:p>
              <a:pPr marL="11152">
                <a:lnSpc>
                  <a:spcPts val="1335"/>
                </a:lnSpc>
              </a:pPr>
              <a:r>
                <a:rPr sz="1273" b="1" dirty="0">
                  <a:solidFill>
                    <a:srgbClr val="005583"/>
                  </a:solidFill>
                  <a:latin typeface="Trebuchet MS" pitchFamily="34" charset="0"/>
                  <a:cs typeface="Lucida Sans"/>
                </a:rPr>
                <a:t>Conference of Actuaries</a:t>
              </a:r>
              <a:endParaRPr sz="1273" b="1" dirty="0">
                <a:latin typeface="Trebuchet MS" pitchFamily="34" charset="0"/>
                <a:cs typeface="Lucida Sans"/>
              </a:endParaRPr>
            </a:p>
            <a:p>
              <a:pPr marL="11152">
                <a:spcBef>
                  <a:spcPts val="645"/>
                </a:spcBef>
              </a:pPr>
              <a:r>
                <a:rPr sz="790" b="1" spc="-40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30th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22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– </a:t>
              </a:r>
              <a:r>
                <a:rPr sz="790" b="1" spc="-40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31st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9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January,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48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2018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61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|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26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Mumbai,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31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India</a:t>
              </a:r>
              <a:endParaRPr sz="790" b="1" dirty="0">
                <a:latin typeface="Trebuchet MS" pitchFamily="34" charset="0"/>
                <a:cs typeface="Lucida Sans"/>
              </a:endParaRPr>
            </a:p>
          </p:txBody>
        </p:sp>
        <p:pic>
          <p:nvPicPr>
            <p:cNvPr id="34" name="Picture 3" descr="E:\shirish-sir_11-11-14\Actuaries\corel\actuaries_logo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21851" y="148463"/>
              <a:ext cx="880452" cy="684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992" y="2038845"/>
            <a:ext cx="2427593" cy="4574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46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2" descr="E:\shirish-sir_11-11-14\Actuaries\corel\actuaries_partnership_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20"/>
          <a:stretch>
            <a:fillRect/>
          </a:stretch>
        </p:blipFill>
        <p:spPr bwMode="auto">
          <a:xfrm>
            <a:off x="78478" y="429159"/>
            <a:ext cx="9233933" cy="6132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ject 3"/>
          <p:cNvSpPr/>
          <p:nvPr/>
        </p:nvSpPr>
        <p:spPr>
          <a:xfrm>
            <a:off x="77484" y="6168937"/>
            <a:ext cx="321180" cy="321180"/>
          </a:xfrm>
          <a:custGeom>
            <a:avLst/>
            <a:gdLst/>
            <a:ahLst/>
            <a:cxnLst/>
            <a:rect l="l" t="t" r="r" b="b"/>
            <a:pathLst>
              <a:path w="365759" h="365759">
                <a:moveTo>
                  <a:pt x="0" y="0"/>
                </a:moveTo>
                <a:lnTo>
                  <a:pt x="365759" y="0"/>
                </a:lnTo>
                <a:lnTo>
                  <a:pt x="365759" y="365760"/>
                </a:lnTo>
                <a:lnTo>
                  <a:pt x="0" y="365760"/>
                </a:lnTo>
                <a:lnTo>
                  <a:pt x="0" y="0"/>
                </a:lnTo>
                <a:close/>
              </a:path>
            </a:pathLst>
          </a:custGeom>
          <a:solidFill>
            <a:srgbClr val="9ED2F1"/>
          </a:solidFill>
        </p:spPr>
        <p:txBody>
          <a:bodyPr wrap="square" lIns="0" tIns="0" rIns="0" bIns="0" rtlCol="0"/>
          <a:lstStyle/>
          <a:p>
            <a:endParaRPr sz="1581"/>
          </a:p>
        </p:txBody>
      </p:sp>
      <p:sp>
        <p:nvSpPr>
          <p:cNvPr id="54" name="object 54"/>
          <p:cNvSpPr txBox="1">
            <a:spLocks noGrp="1"/>
          </p:cNvSpPr>
          <p:nvPr>
            <p:ph type="sldNum" sz="quarter" idx="7"/>
          </p:nvPr>
        </p:nvSpPr>
        <p:spPr>
          <a:xfrm>
            <a:off x="117150" y="6245198"/>
            <a:ext cx="32118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340">
              <a:lnSpc>
                <a:spcPts val="1365"/>
              </a:lnSpc>
            </a:pPr>
            <a:r>
              <a:rPr lang="en-US" spc="-119" dirty="0"/>
              <a:t>10</a:t>
            </a:r>
            <a:endParaRPr spc="-119" dirty="0"/>
          </a:p>
        </p:txBody>
      </p:sp>
      <p:sp>
        <p:nvSpPr>
          <p:cNvPr id="47" name="object 10"/>
          <p:cNvSpPr/>
          <p:nvPr/>
        </p:nvSpPr>
        <p:spPr>
          <a:xfrm>
            <a:off x="78065" y="1112223"/>
            <a:ext cx="5888305" cy="752320"/>
          </a:xfrm>
          <a:custGeom>
            <a:avLst/>
            <a:gdLst/>
            <a:ahLst/>
            <a:cxnLst/>
            <a:rect l="l" t="t" r="r" b="b"/>
            <a:pathLst>
              <a:path w="5699760" h="684530">
                <a:moveTo>
                  <a:pt x="5618975" y="0"/>
                </a:moveTo>
                <a:lnTo>
                  <a:pt x="0" y="0"/>
                </a:lnTo>
                <a:lnTo>
                  <a:pt x="0" y="684466"/>
                </a:lnTo>
                <a:lnTo>
                  <a:pt x="5699721" y="684466"/>
                </a:lnTo>
                <a:lnTo>
                  <a:pt x="5676476" y="640577"/>
                </a:lnTo>
                <a:lnTo>
                  <a:pt x="5655643" y="595283"/>
                </a:lnTo>
                <a:lnTo>
                  <a:pt x="5637308" y="548670"/>
                </a:lnTo>
                <a:lnTo>
                  <a:pt x="5621557" y="500821"/>
                </a:lnTo>
                <a:lnTo>
                  <a:pt x="5608476" y="451823"/>
                </a:lnTo>
                <a:lnTo>
                  <a:pt x="5598152" y="401759"/>
                </a:lnTo>
                <a:lnTo>
                  <a:pt x="5590671" y="350715"/>
                </a:lnTo>
                <a:lnTo>
                  <a:pt x="5586120" y="298775"/>
                </a:lnTo>
                <a:lnTo>
                  <a:pt x="5584583" y="246024"/>
                </a:lnTo>
                <a:lnTo>
                  <a:pt x="5586012" y="195167"/>
                </a:lnTo>
                <a:lnTo>
                  <a:pt x="5590244" y="145060"/>
                </a:lnTo>
                <a:lnTo>
                  <a:pt x="5597202" y="95779"/>
                </a:lnTo>
                <a:lnTo>
                  <a:pt x="5606805" y="47400"/>
                </a:lnTo>
                <a:lnTo>
                  <a:pt x="5618975" y="0"/>
                </a:lnTo>
                <a:close/>
              </a:path>
            </a:pathLst>
          </a:custGeom>
          <a:solidFill>
            <a:srgbClr val="005583"/>
          </a:solidFill>
        </p:spPr>
        <p:txBody>
          <a:bodyPr wrap="square" lIns="0" tIns="0" rIns="0" bIns="0" rtlCol="0"/>
          <a:lstStyle/>
          <a:p>
            <a:endParaRPr sz="1581"/>
          </a:p>
        </p:txBody>
      </p:sp>
      <p:sp>
        <p:nvSpPr>
          <p:cNvPr id="48" name="object 11"/>
          <p:cNvSpPr txBox="1"/>
          <p:nvPr/>
        </p:nvSpPr>
        <p:spPr>
          <a:xfrm>
            <a:off x="370729" y="1434699"/>
            <a:ext cx="4228874" cy="2432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52"/>
            <a:r>
              <a:rPr lang="en-US" sz="1581" b="1" dirty="0">
                <a:solidFill>
                  <a:srgbClr val="FFFFFF"/>
                </a:solidFill>
                <a:latin typeface="Trebuchet MS" pitchFamily="34" charset="0"/>
                <a:cs typeface="Lucida Sans"/>
              </a:rPr>
              <a:t>Australian Data</a:t>
            </a:r>
            <a:endParaRPr sz="1581" b="1" dirty="0">
              <a:latin typeface="Trebuchet MS" pitchFamily="34" charset="0"/>
              <a:cs typeface="Lucida Sans"/>
            </a:endParaRPr>
          </a:p>
        </p:txBody>
      </p:sp>
      <p:grpSp>
        <p:nvGrpSpPr>
          <p:cNvPr id="2" name="Group 48"/>
          <p:cNvGrpSpPr/>
          <p:nvPr/>
        </p:nvGrpSpPr>
        <p:grpSpPr>
          <a:xfrm>
            <a:off x="6069125" y="559526"/>
            <a:ext cx="3242872" cy="1559842"/>
            <a:chOff x="6911518" y="148463"/>
            <a:chExt cx="3692982" cy="1776349"/>
          </a:xfrm>
        </p:grpSpPr>
        <p:sp>
          <p:nvSpPr>
            <p:cNvPr id="50" name="object 2"/>
            <p:cNvSpPr/>
            <p:nvPr/>
          </p:nvSpPr>
          <p:spPr>
            <a:xfrm>
              <a:off x="6911518" y="379476"/>
              <a:ext cx="1548384" cy="154533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51" name="object 12"/>
            <p:cNvSpPr/>
            <p:nvPr/>
          </p:nvSpPr>
          <p:spPr>
            <a:xfrm>
              <a:off x="8190637" y="1444256"/>
              <a:ext cx="2413635" cy="170815"/>
            </a:xfrm>
            <a:custGeom>
              <a:avLst/>
              <a:gdLst/>
              <a:ahLst/>
              <a:cxnLst/>
              <a:rect l="l" t="t" r="r" b="b"/>
              <a:pathLst>
                <a:path w="2413634" h="170814">
                  <a:moveTo>
                    <a:pt x="2413431" y="0"/>
                  </a:moveTo>
                  <a:lnTo>
                    <a:pt x="102958" y="0"/>
                  </a:lnTo>
                  <a:lnTo>
                    <a:pt x="81812" y="45583"/>
                  </a:lnTo>
                  <a:lnTo>
                    <a:pt x="57504" y="89288"/>
                  </a:lnTo>
                  <a:lnTo>
                    <a:pt x="30183" y="130968"/>
                  </a:lnTo>
                  <a:lnTo>
                    <a:pt x="0" y="170472"/>
                  </a:lnTo>
                  <a:lnTo>
                    <a:pt x="2413431" y="170472"/>
                  </a:lnTo>
                  <a:lnTo>
                    <a:pt x="2413431" y="0"/>
                  </a:lnTo>
                  <a:close/>
                </a:path>
              </a:pathLst>
            </a:custGeom>
            <a:solidFill>
              <a:srgbClr val="00A650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52" name="object 13"/>
            <p:cNvSpPr/>
            <p:nvPr/>
          </p:nvSpPr>
          <p:spPr>
            <a:xfrm>
              <a:off x="8300720" y="930275"/>
              <a:ext cx="2303780" cy="496570"/>
            </a:xfrm>
            <a:custGeom>
              <a:avLst/>
              <a:gdLst/>
              <a:ahLst/>
              <a:cxnLst/>
              <a:rect l="l" t="t" r="r" b="b"/>
              <a:pathLst>
                <a:path w="2303779" h="496569">
                  <a:moveTo>
                    <a:pt x="2303348" y="0"/>
                  </a:moveTo>
                  <a:lnTo>
                    <a:pt x="0" y="0"/>
                  </a:lnTo>
                  <a:lnTo>
                    <a:pt x="16257" y="46965"/>
                  </a:lnTo>
                  <a:lnTo>
                    <a:pt x="29149" y="95399"/>
                  </a:lnTo>
                  <a:lnTo>
                    <a:pt x="38535" y="145165"/>
                  </a:lnTo>
                  <a:lnTo>
                    <a:pt x="44271" y="196126"/>
                  </a:lnTo>
                  <a:lnTo>
                    <a:pt x="46215" y="248145"/>
                  </a:lnTo>
                  <a:lnTo>
                    <a:pt x="44274" y="300125"/>
                  </a:lnTo>
                  <a:lnTo>
                    <a:pt x="38546" y="351049"/>
                  </a:lnTo>
                  <a:lnTo>
                    <a:pt x="29174" y="400779"/>
                  </a:lnTo>
                  <a:lnTo>
                    <a:pt x="16299" y="449179"/>
                  </a:lnTo>
                  <a:lnTo>
                    <a:pt x="63" y="496112"/>
                  </a:lnTo>
                  <a:lnTo>
                    <a:pt x="2303348" y="496112"/>
                  </a:lnTo>
                  <a:lnTo>
                    <a:pt x="2303348" y="0"/>
                  </a:lnTo>
                  <a:close/>
                </a:path>
              </a:pathLst>
            </a:custGeom>
            <a:solidFill>
              <a:srgbClr val="4196CE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53" name="object 14"/>
            <p:cNvSpPr txBox="1"/>
            <p:nvPr/>
          </p:nvSpPr>
          <p:spPr>
            <a:xfrm>
              <a:off x="8394700" y="992594"/>
              <a:ext cx="2165490" cy="60577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1152">
                <a:lnSpc>
                  <a:spcPts val="1335"/>
                </a:lnSpc>
              </a:pPr>
              <a:r>
                <a:rPr sz="1273" b="1" dirty="0">
                  <a:solidFill>
                    <a:srgbClr val="005583"/>
                  </a:solidFill>
                  <a:latin typeface="Trebuchet MS" pitchFamily="34" charset="0"/>
                  <a:cs typeface="Lucida Sans"/>
                </a:rPr>
                <a:t>19th Global</a:t>
              </a:r>
              <a:endParaRPr sz="1273" b="1" dirty="0">
                <a:latin typeface="Trebuchet MS" pitchFamily="34" charset="0"/>
                <a:cs typeface="Lucida Sans"/>
              </a:endParaRPr>
            </a:p>
            <a:p>
              <a:pPr marL="11152">
                <a:lnSpc>
                  <a:spcPts val="1335"/>
                </a:lnSpc>
              </a:pPr>
              <a:r>
                <a:rPr sz="1273" b="1" dirty="0">
                  <a:solidFill>
                    <a:srgbClr val="005583"/>
                  </a:solidFill>
                  <a:latin typeface="Trebuchet MS" pitchFamily="34" charset="0"/>
                  <a:cs typeface="Lucida Sans"/>
                </a:rPr>
                <a:t>Conference of Actuaries</a:t>
              </a:r>
              <a:endParaRPr sz="1273" b="1" dirty="0">
                <a:latin typeface="Trebuchet MS" pitchFamily="34" charset="0"/>
                <a:cs typeface="Lucida Sans"/>
              </a:endParaRPr>
            </a:p>
            <a:p>
              <a:pPr marL="11152">
                <a:spcBef>
                  <a:spcPts val="645"/>
                </a:spcBef>
              </a:pPr>
              <a:r>
                <a:rPr sz="790" b="1" spc="-40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30th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22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– </a:t>
              </a:r>
              <a:r>
                <a:rPr sz="790" b="1" spc="-40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31st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9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January,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48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2018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61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|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26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Mumbai,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31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India</a:t>
              </a:r>
              <a:endParaRPr sz="790" b="1" dirty="0">
                <a:latin typeface="Trebuchet MS" pitchFamily="34" charset="0"/>
                <a:cs typeface="Lucida Sans"/>
              </a:endParaRPr>
            </a:p>
          </p:txBody>
        </p:sp>
        <p:pic>
          <p:nvPicPr>
            <p:cNvPr id="55" name="Picture 3" descr="E:\shirish-sir_11-11-14\Actuaries\corel\actuaries_logo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21851" y="148463"/>
              <a:ext cx="880452" cy="684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1" name="Picture 6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992" y="2038845"/>
            <a:ext cx="2427593" cy="45741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EE48F02-990A-4567-BDA0-76778183E41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41" y="2204563"/>
            <a:ext cx="8029507" cy="3964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856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2" descr="E:\shirish-sir_11-11-14\Actuaries\corel\actuaries_partnership_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20"/>
          <a:stretch>
            <a:fillRect/>
          </a:stretch>
        </p:blipFill>
        <p:spPr bwMode="auto">
          <a:xfrm>
            <a:off x="78478" y="429159"/>
            <a:ext cx="9233933" cy="6132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ject 3"/>
          <p:cNvSpPr/>
          <p:nvPr/>
        </p:nvSpPr>
        <p:spPr>
          <a:xfrm>
            <a:off x="77484" y="6168937"/>
            <a:ext cx="321180" cy="321180"/>
          </a:xfrm>
          <a:custGeom>
            <a:avLst/>
            <a:gdLst/>
            <a:ahLst/>
            <a:cxnLst/>
            <a:rect l="l" t="t" r="r" b="b"/>
            <a:pathLst>
              <a:path w="365759" h="365759">
                <a:moveTo>
                  <a:pt x="0" y="0"/>
                </a:moveTo>
                <a:lnTo>
                  <a:pt x="365759" y="0"/>
                </a:lnTo>
                <a:lnTo>
                  <a:pt x="365759" y="365760"/>
                </a:lnTo>
                <a:lnTo>
                  <a:pt x="0" y="365760"/>
                </a:lnTo>
                <a:lnTo>
                  <a:pt x="0" y="0"/>
                </a:lnTo>
                <a:close/>
              </a:path>
            </a:pathLst>
          </a:custGeom>
          <a:solidFill>
            <a:srgbClr val="9ED2F1"/>
          </a:solidFill>
        </p:spPr>
        <p:txBody>
          <a:bodyPr wrap="square" lIns="0" tIns="0" rIns="0" bIns="0" rtlCol="0"/>
          <a:lstStyle/>
          <a:p>
            <a:endParaRPr sz="1581"/>
          </a:p>
        </p:txBody>
      </p:sp>
      <p:sp>
        <p:nvSpPr>
          <p:cNvPr id="54" name="object 54"/>
          <p:cNvSpPr txBox="1">
            <a:spLocks noGrp="1"/>
          </p:cNvSpPr>
          <p:nvPr>
            <p:ph type="sldNum" sz="quarter" idx="7"/>
          </p:nvPr>
        </p:nvSpPr>
        <p:spPr>
          <a:xfrm>
            <a:off x="117150" y="6245198"/>
            <a:ext cx="281514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340">
              <a:lnSpc>
                <a:spcPts val="1365"/>
              </a:lnSpc>
            </a:pPr>
            <a:r>
              <a:rPr lang="en-US" spc="-119" dirty="0"/>
              <a:t>11</a:t>
            </a:r>
            <a:endParaRPr spc="-119" dirty="0"/>
          </a:p>
        </p:txBody>
      </p:sp>
      <p:sp>
        <p:nvSpPr>
          <p:cNvPr id="47" name="object 10"/>
          <p:cNvSpPr/>
          <p:nvPr/>
        </p:nvSpPr>
        <p:spPr>
          <a:xfrm>
            <a:off x="78065" y="1112223"/>
            <a:ext cx="5888305" cy="752320"/>
          </a:xfrm>
          <a:custGeom>
            <a:avLst/>
            <a:gdLst/>
            <a:ahLst/>
            <a:cxnLst/>
            <a:rect l="l" t="t" r="r" b="b"/>
            <a:pathLst>
              <a:path w="5699760" h="684530">
                <a:moveTo>
                  <a:pt x="5618975" y="0"/>
                </a:moveTo>
                <a:lnTo>
                  <a:pt x="0" y="0"/>
                </a:lnTo>
                <a:lnTo>
                  <a:pt x="0" y="684466"/>
                </a:lnTo>
                <a:lnTo>
                  <a:pt x="5699721" y="684466"/>
                </a:lnTo>
                <a:lnTo>
                  <a:pt x="5676476" y="640577"/>
                </a:lnTo>
                <a:lnTo>
                  <a:pt x="5655643" y="595283"/>
                </a:lnTo>
                <a:lnTo>
                  <a:pt x="5637308" y="548670"/>
                </a:lnTo>
                <a:lnTo>
                  <a:pt x="5621557" y="500821"/>
                </a:lnTo>
                <a:lnTo>
                  <a:pt x="5608476" y="451823"/>
                </a:lnTo>
                <a:lnTo>
                  <a:pt x="5598152" y="401759"/>
                </a:lnTo>
                <a:lnTo>
                  <a:pt x="5590671" y="350715"/>
                </a:lnTo>
                <a:lnTo>
                  <a:pt x="5586120" y="298775"/>
                </a:lnTo>
                <a:lnTo>
                  <a:pt x="5584583" y="246024"/>
                </a:lnTo>
                <a:lnTo>
                  <a:pt x="5586012" y="195167"/>
                </a:lnTo>
                <a:lnTo>
                  <a:pt x="5590244" y="145060"/>
                </a:lnTo>
                <a:lnTo>
                  <a:pt x="5597202" y="95779"/>
                </a:lnTo>
                <a:lnTo>
                  <a:pt x="5606805" y="47400"/>
                </a:lnTo>
                <a:lnTo>
                  <a:pt x="5618975" y="0"/>
                </a:lnTo>
                <a:close/>
              </a:path>
            </a:pathLst>
          </a:custGeom>
          <a:solidFill>
            <a:srgbClr val="005583"/>
          </a:solidFill>
        </p:spPr>
        <p:txBody>
          <a:bodyPr wrap="square" lIns="0" tIns="0" rIns="0" bIns="0" rtlCol="0"/>
          <a:lstStyle/>
          <a:p>
            <a:endParaRPr sz="1581"/>
          </a:p>
        </p:txBody>
      </p:sp>
      <p:sp>
        <p:nvSpPr>
          <p:cNvPr id="48" name="object 11"/>
          <p:cNvSpPr txBox="1"/>
          <p:nvPr/>
        </p:nvSpPr>
        <p:spPr>
          <a:xfrm>
            <a:off x="370729" y="1434699"/>
            <a:ext cx="4228874" cy="2432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52"/>
            <a:r>
              <a:rPr lang="en-AU" sz="1581" b="1" dirty="0">
                <a:solidFill>
                  <a:srgbClr val="FFFFFF"/>
                </a:solidFill>
                <a:latin typeface="Trebuchet MS" pitchFamily="34" charset="0"/>
                <a:cs typeface="Lucida Sans"/>
              </a:rPr>
              <a:t>Root mean square error of the two methods</a:t>
            </a:r>
            <a:endParaRPr sz="1581" b="1" dirty="0">
              <a:latin typeface="Trebuchet MS" pitchFamily="34" charset="0"/>
              <a:cs typeface="Lucida Sans"/>
            </a:endParaRPr>
          </a:p>
        </p:txBody>
      </p:sp>
      <p:grpSp>
        <p:nvGrpSpPr>
          <p:cNvPr id="2" name="Group 48"/>
          <p:cNvGrpSpPr/>
          <p:nvPr/>
        </p:nvGrpSpPr>
        <p:grpSpPr>
          <a:xfrm>
            <a:off x="6069125" y="559526"/>
            <a:ext cx="3242872" cy="1559842"/>
            <a:chOff x="6911518" y="148463"/>
            <a:chExt cx="3692982" cy="1776349"/>
          </a:xfrm>
        </p:grpSpPr>
        <p:sp>
          <p:nvSpPr>
            <p:cNvPr id="50" name="object 2"/>
            <p:cNvSpPr/>
            <p:nvPr/>
          </p:nvSpPr>
          <p:spPr>
            <a:xfrm>
              <a:off x="6911518" y="379476"/>
              <a:ext cx="1548384" cy="154533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51" name="object 12"/>
            <p:cNvSpPr/>
            <p:nvPr/>
          </p:nvSpPr>
          <p:spPr>
            <a:xfrm>
              <a:off x="8190637" y="1444256"/>
              <a:ext cx="2413635" cy="170815"/>
            </a:xfrm>
            <a:custGeom>
              <a:avLst/>
              <a:gdLst/>
              <a:ahLst/>
              <a:cxnLst/>
              <a:rect l="l" t="t" r="r" b="b"/>
              <a:pathLst>
                <a:path w="2413634" h="170814">
                  <a:moveTo>
                    <a:pt x="2413431" y="0"/>
                  </a:moveTo>
                  <a:lnTo>
                    <a:pt x="102958" y="0"/>
                  </a:lnTo>
                  <a:lnTo>
                    <a:pt x="81812" y="45583"/>
                  </a:lnTo>
                  <a:lnTo>
                    <a:pt x="57504" y="89288"/>
                  </a:lnTo>
                  <a:lnTo>
                    <a:pt x="30183" y="130968"/>
                  </a:lnTo>
                  <a:lnTo>
                    <a:pt x="0" y="170472"/>
                  </a:lnTo>
                  <a:lnTo>
                    <a:pt x="2413431" y="170472"/>
                  </a:lnTo>
                  <a:lnTo>
                    <a:pt x="2413431" y="0"/>
                  </a:lnTo>
                  <a:close/>
                </a:path>
              </a:pathLst>
            </a:custGeom>
            <a:solidFill>
              <a:srgbClr val="00A650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52" name="object 13"/>
            <p:cNvSpPr/>
            <p:nvPr/>
          </p:nvSpPr>
          <p:spPr>
            <a:xfrm>
              <a:off x="8300720" y="930275"/>
              <a:ext cx="2303780" cy="496570"/>
            </a:xfrm>
            <a:custGeom>
              <a:avLst/>
              <a:gdLst/>
              <a:ahLst/>
              <a:cxnLst/>
              <a:rect l="l" t="t" r="r" b="b"/>
              <a:pathLst>
                <a:path w="2303779" h="496569">
                  <a:moveTo>
                    <a:pt x="2303348" y="0"/>
                  </a:moveTo>
                  <a:lnTo>
                    <a:pt x="0" y="0"/>
                  </a:lnTo>
                  <a:lnTo>
                    <a:pt x="16257" y="46965"/>
                  </a:lnTo>
                  <a:lnTo>
                    <a:pt x="29149" y="95399"/>
                  </a:lnTo>
                  <a:lnTo>
                    <a:pt x="38535" y="145165"/>
                  </a:lnTo>
                  <a:lnTo>
                    <a:pt x="44271" y="196126"/>
                  </a:lnTo>
                  <a:lnTo>
                    <a:pt x="46215" y="248145"/>
                  </a:lnTo>
                  <a:lnTo>
                    <a:pt x="44274" y="300125"/>
                  </a:lnTo>
                  <a:lnTo>
                    <a:pt x="38546" y="351049"/>
                  </a:lnTo>
                  <a:lnTo>
                    <a:pt x="29174" y="400779"/>
                  </a:lnTo>
                  <a:lnTo>
                    <a:pt x="16299" y="449179"/>
                  </a:lnTo>
                  <a:lnTo>
                    <a:pt x="63" y="496112"/>
                  </a:lnTo>
                  <a:lnTo>
                    <a:pt x="2303348" y="496112"/>
                  </a:lnTo>
                  <a:lnTo>
                    <a:pt x="2303348" y="0"/>
                  </a:lnTo>
                  <a:close/>
                </a:path>
              </a:pathLst>
            </a:custGeom>
            <a:solidFill>
              <a:srgbClr val="4196CE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53" name="object 14"/>
            <p:cNvSpPr txBox="1"/>
            <p:nvPr/>
          </p:nvSpPr>
          <p:spPr>
            <a:xfrm>
              <a:off x="8394700" y="992594"/>
              <a:ext cx="2165490" cy="60577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1152">
                <a:lnSpc>
                  <a:spcPts val="1335"/>
                </a:lnSpc>
              </a:pPr>
              <a:r>
                <a:rPr sz="1273" b="1" dirty="0">
                  <a:solidFill>
                    <a:srgbClr val="005583"/>
                  </a:solidFill>
                  <a:latin typeface="Trebuchet MS" pitchFamily="34" charset="0"/>
                  <a:cs typeface="Lucida Sans"/>
                </a:rPr>
                <a:t>19th Global</a:t>
              </a:r>
              <a:endParaRPr sz="1273" b="1" dirty="0">
                <a:latin typeface="Trebuchet MS" pitchFamily="34" charset="0"/>
                <a:cs typeface="Lucida Sans"/>
              </a:endParaRPr>
            </a:p>
            <a:p>
              <a:pPr marL="11152">
                <a:lnSpc>
                  <a:spcPts val="1335"/>
                </a:lnSpc>
              </a:pPr>
              <a:r>
                <a:rPr sz="1273" b="1" dirty="0">
                  <a:solidFill>
                    <a:srgbClr val="005583"/>
                  </a:solidFill>
                  <a:latin typeface="Trebuchet MS" pitchFamily="34" charset="0"/>
                  <a:cs typeface="Lucida Sans"/>
                </a:rPr>
                <a:t>Conference of Actuaries</a:t>
              </a:r>
              <a:endParaRPr sz="1273" b="1" dirty="0">
                <a:latin typeface="Trebuchet MS" pitchFamily="34" charset="0"/>
                <a:cs typeface="Lucida Sans"/>
              </a:endParaRPr>
            </a:p>
            <a:p>
              <a:pPr marL="11152">
                <a:spcBef>
                  <a:spcPts val="645"/>
                </a:spcBef>
              </a:pPr>
              <a:r>
                <a:rPr sz="790" b="1" spc="-40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30th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22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– </a:t>
              </a:r>
              <a:r>
                <a:rPr sz="790" b="1" spc="-40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31st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9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January,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48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2018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61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|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26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Mumbai,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31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India</a:t>
              </a:r>
              <a:endParaRPr sz="790" b="1" dirty="0">
                <a:latin typeface="Trebuchet MS" pitchFamily="34" charset="0"/>
                <a:cs typeface="Lucida Sans"/>
              </a:endParaRPr>
            </a:p>
          </p:txBody>
        </p:sp>
        <p:pic>
          <p:nvPicPr>
            <p:cNvPr id="55" name="Picture 3" descr="E:\shirish-sir_11-11-14\Actuaries\corel\actuaries_logo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21851" y="148463"/>
              <a:ext cx="880452" cy="684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1" name="Picture 6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992" y="2038845"/>
            <a:ext cx="2427593" cy="4574152"/>
          </a:xfrm>
          <a:prstGeom prst="rect">
            <a:avLst/>
          </a:prstGeom>
        </p:spPr>
      </p:pic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A0DDC0FA-1B92-4DD8-8F1E-99DBC8A918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273109"/>
              </p:ext>
            </p:extLst>
          </p:nvPr>
        </p:nvGraphicFramePr>
        <p:xfrm>
          <a:off x="987744" y="2947225"/>
          <a:ext cx="6417233" cy="1603507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2562558">
                  <a:extLst>
                    <a:ext uri="{9D8B030D-6E8A-4147-A177-3AD203B41FA5}">
                      <a16:colId xmlns:a16="http://schemas.microsoft.com/office/drawing/2014/main" val="3127799542"/>
                    </a:ext>
                  </a:extLst>
                </a:gridCol>
                <a:gridCol w="2039609">
                  <a:extLst>
                    <a:ext uri="{9D8B030D-6E8A-4147-A177-3AD203B41FA5}">
                      <a16:colId xmlns:a16="http://schemas.microsoft.com/office/drawing/2014/main" val="2089411119"/>
                    </a:ext>
                  </a:extLst>
                </a:gridCol>
                <a:gridCol w="1815066">
                  <a:extLst>
                    <a:ext uri="{9D8B030D-6E8A-4147-A177-3AD203B41FA5}">
                      <a16:colId xmlns:a16="http://schemas.microsoft.com/office/drawing/2014/main" val="4122086371"/>
                    </a:ext>
                  </a:extLst>
                </a:gridCol>
              </a:tblGrid>
              <a:tr h="3475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AU" sz="1600" dirty="0">
                          <a:effectLst/>
                          <a:latin typeface="Trebuchet MS" panose="020B0603020202020204" pitchFamily="34" charset="0"/>
                        </a:rPr>
                        <a:t>Estimation method</a:t>
                      </a:r>
                      <a:endParaRPr lang="en-AU" sz="16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AU" sz="1600" dirty="0">
                          <a:effectLst/>
                          <a:latin typeface="Trebuchet MS" panose="020B0603020202020204" pitchFamily="34" charset="0"/>
                        </a:rPr>
                        <a:t>Australian Females</a:t>
                      </a:r>
                      <a:endParaRPr lang="en-AU" sz="16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AU" sz="1600" dirty="0">
                          <a:effectLst/>
                          <a:latin typeface="Trebuchet MS" panose="020B0603020202020204" pitchFamily="34" charset="0"/>
                        </a:rPr>
                        <a:t>Australian Males</a:t>
                      </a:r>
                      <a:endParaRPr lang="en-AU" sz="16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extLst>
                  <a:ext uri="{0D108BD9-81ED-4DB2-BD59-A6C34878D82A}">
                    <a16:rowId xmlns:a16="http://schemas.microsoft.com/office/drawing/2014/main" val="286877976"/>
                  </a:ext>
                </a:extLst>
              </a:tr>
              <a:tr h="560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AU" sz="1600" dirty="0">
                          <a:effectLst/>
                          <a:latin typeface="Trebuchet MS" panose="020B0603020202020204" pitchFamily="34" charset="0"/>
                        </a:rPr>
                        <a:t>Extra mortality</a:t>
                      </a:r>
                      <a:endParaRPr lang="en-AU" sz="16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AU" sz="1600" dirty="0">
                          <a:effectLst/>
                          <a:latin typeface="Trebuchet MS" panose="020B0603020202020204" pitchFamily="34" charset="0"/>
                        </a:rPr>
                        <a:t>0.600</a:t>
                      </a:r>
                      <a:endParaRPr lang="en-AU" sz="16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AU" sz="1600" dirty="0">
                          <a:effectLst/>
                          <a:latin typeface="Trebuchet MS" panose="020B0603020202020204" pitchFamily="34" charset="0"/>
                        </a:rPr>
                        <a:t>0.632</a:t>
                      </a:r>
                      <a:endParaRPr lang="en-AU" sz="16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extLst>
                  <a:ext uri="{0D108BD9-81ED-4DB2-BD59-A6C34878D82A}">
                    <a16:rowId xmlns:a16="http://schemas.microsoft.com/office/drawing/2014/main" val="3991431887"/>
                  </a:ext>
                </a:extLst>
              </a:tr>
              <a:tr h="695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AU" sz="1600" dirty="0">
                          <a:effectLst/>
                          <a:latin typeface="Trebuchet MS" panose="020B0603020202020204" pitchFamily="34" charset="0"/>
                        </a:rPr>
                        <a:t>Optimisation procedure</a:t>
                      </a:r>
                      <a:endParaRPr lang="en-AU" sz="16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AU" sz="1600" dirty="0">
                          <a:effectLst/>
                          <a:latin typeface="Trebuchet MS" panose="020B0603020202020204" pitchFamily="34" charset="0"/>
                        </a:rPr>
                        <a:t>0.215</a:t>
                      </a:r>
                      <a:endParaRPr lang="en-AU" sz="16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AU" sz="1600" dirty="0">
                          <a:effectLst/>
                          <a:latin typeface="Trebuchet MS" panose="020B0603020202020204" pitchFamily="34" charset="0"/>
                        </a:rPr>
                        <a:t>0.408</a:t>
                      </a:r>
                      <a:endParaRPr lang="en-AU" sz="1600" dirty="0">
                        <a:effectLst/>
                        <a:latin typeface="Trebuchet MS" panose="020B0603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extLst>
                  <a:ext uri="{0D108BD9-81ED-4DB2-BD59-A6C34878D82A}">
                    <a16:rowId xmlns:a16="http://schemas.microsoft.com/office/drawing/2014/main" val="376862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9701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2" descr="E:\shirish-sir_11-11-14\Actuaries\corel\actuaries_partnership_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20"/>
          <a:stretch>
            <a:fillRect/>
          </a:stretch>
        </p:blipFill>
        <p:spPr bwMode="auto">
          <a:xfrm>
            <a:off x="78478" y="429159"/>
            <a:ext cx="9233933" cy="6132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ject 3"/>
          <p:cNvSpPr/>
          <p:nvPr/>
        </p:nvSpPr>
        <p:spPr>
          <a:xfrm>
            <a:off x="77484" y="6168937"/>
            <a:ext cx="321180" cy="321180"/>
          </a:xfrm>
          <a:custGeom>
            <a:avLst/>
            <a:gdLst/>
            <a:ahLst/>
            <a:cxnLst/>
            <a:rect l="l" t="t" r="r" b="b"/>
            <a:pathLst>
              <a:path w="365759" h="365759">
                <a:moveTo>
                  <a:pt x="0" y="0"/>
                </a:moveTo>
                <a:lnTo>
                  <a:pt x="365759" y="0"/>
                </a:lnTo>
                <a:lnTo>
                  <a:pt x="365759" y="365760"/>
                </a:lnTo>
                <a:lnTo>
                  <a:pt x="0" y="365760"/>
                </a:lnTo>
                <a:lnTo>
                  <a:pt x="0" y="0"/>
                </a:lnTo>
                <a:close/>
              </a:path>
            </a:pathLst>
          </a:custGeom>
          <a:solidFill>
            <a:srgbClr val="9ED2F1"/>
          </a:solidFill>
        </p:spPr>
        <p:txBody>
          <a:bodyPr wrap="square" lIns="0" tIns="0" rIns="0" bIns="0" rtlCol="0"/>
          <a:lstStyle/>
          <a:p>
            <a:endParaRPr sz="1581"/>
          </a:p>
        </p:txBody>
      </p:sp>
      <p:sp>
        <p:nvSpPr>
          <p:cNvPr id="54" name="object 54"/>
          <p:cNvSpPr txBox="1">
            <a:spLocks noGrp="1"/>
          </p:cNvSpPr>
          <p:nvPr>
            <p:ph type="sldNum" sz="quarter" idx="7"/>
          </p:nvPr>
        </p:nvSpPr>
        <p:spPr>
          <a:xfrm>
            <a:off x="117150" y="6245198"/>
            <a:ext cx="32118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340">
              <a:lnSpc>
                <a:spcPts val="1365"/>
              </a:lnSpc>
            </a:pPr>
            <a:r>
              <a:rPr lang="en-US" spc="-119" dirty="0"/>
              <a:t>12</a:t>
            </a:r>
            <a:endParaRPr spc="-119" dirty="0"/>
          </a:p>
        </p:txBody>
      </p:sp>
      <p:sp>
        <p:nvSpPr>
          <p:cNvPr id="47" name="object 10"/>
          <p:cNvSpPr/>
          <p:nvPr/>
        </p:nvSpPr>
        <p:spPr>
          <a:xfrm>
            <a:off x="78065" y="1112223"/>
            <a:ext cx="5888305" cy="752320"/>
          </a:xfrm>
          <a:custGeom>
            <a:avLst/>
            <a:gdLst/>
            <a:ahLst/>
            <a:cxnLst/>
            <a:rect l="l" t="t" r="r" b="b"/>
            <a:pathLst>
              <a:path w="5699760" h="684530">
                <a:moveTo>
                  <a:pt x="5618975" y="0"/>
                </a:moveTo>
                <a:lnTo>
                  <a:pt x="0" y="0"/>
                </a:lnTo>
                <a:lnTo>
                  <a:pt x="0" y="684466"/>
                </a:lnTo>
                <a:lnTo>
                  <a:pt x="5699721" y="684466"/>
                </a:lnTo>
                <a:lnTo>
                  <a:pt x="5676476" y="640577"/>
                </a:lnTo>
                <a:lnTo>
                  <a:pt x="5655643" y="595283"/>
                </a:lnTo>
                <a:lnTo>
                  <a:pt x="5637308" y="548670"/>
                </a:lnTo>
                <a:lnTo>
                  <a:pt x="5621557" y="500821"/>
                </a:lnTo>
                <a:lnTo>
                  <a:pt x="5608476" y="451823"/>
                </a:lnTo>
                <a:lnTo>
                  <a:pt x="5598152" y="401759"/>
                </a:lnTo>
                <a:lnTo>
                  <a:pt x="5590671" y="350715"/>
                </a:lnTo>
                <a:lnTo>
                  <a:pt x="5586120" y="298775"/>
                </a:lnTo>
                <a:lnTo>
                  <a:pt x="5584583" y="246024"/>
                </a:lnTo>
                <a:lnTo>
                  <a:pt x="5586012" y="195167"/>
                </a:lnTo>
                <a:lnTo>
                  <a:pt x="5590244" y="145060"/>
                </a:lnTo>
                <a:lnTo>
                  <a:pt x="5597202" y="95779"/>
                </a:lnTo>
                <a:lnTo>
                  <a:pt x="5606805" y="47400"/>
                </a:lnTo>
                <a:lnTo>
                  <a:pt x="5618975" y="0"/>
                </a:lnTo>
                <a:close/>
              </a:path>
            </a:pathLst>
          </a:custGeom>
          <a:solidFill>
            <a:srgbClr val="005583"/>
          </a:solidFill>
        </p:spPr>
        <p:txBody>
          <a:bodyPr wrap="square" lIns="0" tIns="0" rIns="0" bIns="0" rtlCol="0"/>
          <a:lstStyle/>
          <a:p>
            <a:endParaRPr sz="1581"/>
          </a:p>
        </p:txBody>
      </p:sp>
      <p:sp>
        <p:nvSpPr>
          <p:cNvPr id="48" name="object 11"/>
          <p:cNvSpPr txBox="1"/>
          <p:nvPr/>
        </p:nvSpPr>
        <p:spPr>
          <a:xfrm>
            <a:off x="370729" y="1434699"/>
            <a:ext cx="4228874" cy="2432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52"/>
            <a:r>
              <a:rPr lang="en-US" sz="1581" b="1" dirty="0">
                <a:solidFill>
                  <a:srgbClr val="FFFFFF"/>
                </a:solidFill>
                <a:latin typeface="Trebuchet MS" pitchFamily="34" charset="0"/>
                <a:cs typeface="Lucida Sans"/>
              </a:rPr>
              <a:t>Application to Indian Data</a:t>
            </a:r>
            <a:endParaRPr sz="1581" b="1" dirty="0">
              <a:latin typeface="Trebuchet MS" pitchFamily="34" charset="0"/>
              <a:cs typeface="Lucida Sans"/>
            </a:endParaRPr>
          </a:p>
        </p:txBody>
      </p:sp>
      <p:grpSp>
        <p:nvGrpSpPr>
          <p:cNvPr id="2" name="Group 48"/>
          <p:cNvGrpSpPr/>
          <p:nvPr/>
        </p:nvGrpSpPr>
        <p:grpSpPr>
          <a:xfrm>
            <a:off x="6069125" y="559526"/>
            <a:ext cx="3242872" cy="1559842"/>
            <a:chOff x="6911518" y="148463"/>
            <a:chExt cx="3692982" cy="1776349"/>
          </a:xfrm>
        </p:grpSpPr>
        <p:sp>
          <p:nvSpPr>
            <p:cNvPr id="50" name="object 2"/>
            <p:cNvSpPr/>
            <p:nvPr/>
          </p:nvSpPr>
          <p:spPr>
            <a:xfrm>
              <a:off x="6911518" y="379476"/>
              <a:ext cx="1548384" cy="154533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51" name="object 12"/>
            <p:cNvSpPr/>
            <p:nvPr/>
          </p:nvSpPr>
          <p:spPr>
            <a:xfrm>
              <a:off x="8190637" y="1444256"/>
              <a:ext cx="2413635" cy="170815"/>
            </a:xfrm>
            <a:custGeom>
              <a:avLst/>
              <a:gdLst/>
              <a:ahLst/>
              <a:cxnLst/>
              <a:rect l="l" t="t" r="r" b="b"/>
              <a:pathLst>
                <a:path w="2413634" h="170814">
                  <a:moveTo>
                    <a:pt x="2413431" y="0"/>
                  </a:moveTo>
                  <a:lnTo>
                    <a:pt x="102958" y="0"/>
                  </a:lnTo>
                  <a:lnTo>
                    <a:pt x="81812" y="45583"/>
                  </a:lnTo>
                  <a:lnTo>
                    <a:pt x="57504" y="89288"/>
                  </a:lnTo>
                  <a:lnTo>
                    <a:pt x="30183" y="130968"/>
                  </a:lnTo>
                  <a:lnTo>
                    <a:pt x="0" y="170472"/>
                  </a:lnTo>
                  <a:lnTo>
                    <a:pt x="2413431" y="170472"/>
                  </a:lnTo>
                  <a:lnTo>
                    <a:pt x="2413431" y="0"/>
                  </a:lnTo>
                  <a:close/>
                </a:path>
              </a:pathLst>
            </a:custGeom>
            <a:solidFill>
              <a:srgbClr val="00A650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52" name="object 13"/>
            <p:cNvSpPr/>
            <p:nvPr/>
          </p:nvSpPr>
          <p:spPr>
            <a:xfrm>
              <a:off x="8300720" y="930275"/>
              <a:ext cx="2303780" cy="496570"/>
            </a:xfrm>
            <a:custGeom>
              <a:avLst/>
              <a:gdLst/>
              <a:ahLst/>
              <a:cxnLst/>
              <a:rect l="l" t="t" r="r" b="b"/>
              <a:pathLst>
                <a:path w="2303779" h="496569">
                  <a:moveTo>
                    <a:pt x="2303348" y="0"/>
                  </a:moveTo>
                  <a:lnTo>
                    <a:pt x="0" y="0"/>
                  </a:lnTo>
                  <a:lnTo>
                    <a:pt x="16257" y="46965"/>
                  </a:lnTo>
                  <a:lnTo>
                    <a:pt x="29149" y="95399"/>
                  </a:lnTo>
                  <a:lnTo>
                    <a:pt x="38535" y="145165"/>
                  </a:lnTo>
                  <a:lnTo>
                    <a:pt x="44271" y="196126"/>
                  </a:lnTo>
                  <a:lnTo>
                    <a:pt x="46215" y="248145"/>
                  </a:lnTo>
                  <a:lnTo>
                    <a:pt x="44274" y="300125"/>
                  </a:lnTo>
                  <a:lnTo>
                    <a:pt x="38546" y="351049"/>
                  </a:lnTo>
                  <a:lnTo>
                    <a:pt x="29174" y="400779"/>
                  </a:lnTo>
                  <a:lnTo>
                    <a:pt x="16299" y="449179"/>
                  </a:lnTo>
                  <a:lnTo>
                    <a:pt x="63" y="496112"/>
                  </a:lnTo>
                  <a:lnTo>
                    <a:pt x="2303348" y="496112"/>
                  </a:lnTo>
                  <a:lnTo>
                    <a:pt x="2303348" y="0"/>
                  </a:lnTo>
                  <a:close/>
                </a:path>
              </a:pathLst>
            </a:custGeom>
            <a:solidFill>
              <a:srgbClr val="4196CE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53" name="object 14"/>
            <p:cNvSpPr txBox="1"/>
            <p:nvPr/>
          </p:nvSpPr>
          <p:spPr>
            <a:xfrm>
              <a:off x="8394700" y="992594"/>
              <a:ext cx="2165490" cy="60577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1152">
                <a:lnSpc>
                  <a:spcPts val="1335"/>
                </a:lnSpc>
              </a:pPr>
              <a:r>
                <a:rPr sz="1273" b="1" dirty="0">
                  <a:solidFill>
                    <a:srgbClr val="005583"/>
                  </a:solidFill>
                  <a:latin typeface="Trebuchet MS" pitchFamily="34" charset="0"/>
                  <a:cs typeface="Lucida Sans"/>
                </a:rPr>
                <a:t>19th Global</a:t>
              </a:r>
              <a:endParaRPr sz="1273" b="1" dirty="0">
                <a:latin typeface="Trebuchet MS" pitchFamily="34" charset="0"/>
                <a:cs typeface="Lucida Sans"/>
              </a:endParaRPr>
            </a:p>
            <a:p>
              <a:pPr marL="11152">
                <a:lnSpc>
                  <a:spcPts val="1335"/>
                </a:lnSpc>
              </a:pPr>
              <a:r>
                <a:rPr sz="1273" b="1" dirty="0">
                  <a:solidFill>
                    <a:srgbClr val="005583"/>
                  </a:solidFill>
                  <a:latin typeface="Trebuchet MS" pitchFamily="34" charset="0"/>
                  <a:cs typeface="Lucida Sans"/>
                </a:rPr>
                <a:t>Conference of Actuaries</a:t>
              </a:r>
              <a:endParaRPr sz="1273" b="1" dirty="0">
                <a:latin typeface="Trebuchet MS" pitchFamily="34" charset="0"/>
                <a:cs typeface="Lucida Sans"/>
              </a:endParaRPr>
            </a:p>
            <a:p>
              <a:pPr marL="11152">
                <a:spcBef>
                  <a:spcPts val="645"/>
                </a:spcBef>
              </a:pPr>
              <a:r>
                <a:rPr sz="790" b="1" spc="-40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30th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22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– </a:t>
              </a:r>
              <a:r>
                <a:rPr sz="790" b="1" spc="-40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31st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9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January,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48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2018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61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|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26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Mumbai,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31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India</a:t>
              </a:r>
              <a:endParaRPr sz="790" b="1" dirty="0">
                <a:latin typeface="Trebuchet MS" pitchFamily="34" charset="0"/>
                <a:cs typeface="Lucida Sans"/>
              </a:endParaRPr>
            </a:p>
          </p:txBody>
        </p:sp>
        <p:pic>
          <p:nvPicPr>
            <p:cNvPr id="55" name="Picture 3" descr="E:\shirish-sir_11-11-14\Actuaries\corel\actuaries_logo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21851" y="148463"/>
              <a:ext cx="880452" cy="684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1" name="Picture 6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992" y="2038845"/>
            <a:ext cx="2427593" cy="45741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B77ACFA-31A9-4F0D-981A-B6BB444D438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64" y="2321285"/>
            <a:ext cx="8029507" cy="3845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394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2" descr="E:\shirish-sir_11-11-14\Actuaries\corel\actuaries_partnership_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20"/>
          <a:stretch>
            <a:fillRect/>
          </a:stretch>
        </p:blipFill>
        <p:spPr bwMode="auto">
          <a:xfrm>
            <a:off x="78478" y="429159"/>
            <a:ext cx="9233933" cy="6132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ject 3"/>
          <p:cNvSpPr/>
          <p:nvPr/>
        </p:nvSpPr>
        <p:spPr>
          <a:xfrm>
            <a:off x="77484" y="6168937"/>
            <a:ext cx="321180" cy="321180"/>
          </a:xfrm>
          <a:custGeom>
            <a:avLst/>
            <a:gdLst/>
            <a:ahLst/>
            <a:cxnLst/>
            <a:rect l="l" t="t" r="r" b="b"/>
            <a:pathLst>
              <a:path w="365759" h="365759">
                <a:moveTo>
                  <a:pt x="0" y="0"/>
                </a:moveTo>
                <a:lnTo>
                  <a:pt x="365759" y="0"/>
                </a:lnTo>
                <a:lnTo>
                  <a:pt x="365759" y="365760"/>
                </a:lnTo>
                <a:lnTo>
                  <a:pt x="0" y="365760"/>
                </a:lnTo>
                <a:lnTo>
                  <a:pt x="0" y="0"/>
                </a:lnTo>
                <a:close/>
              </a:path>
            </a:pathLst>
          </a:custGeom>
          <a:solidFill>
            <a:srgbClr val="9ED2F1"/>
          </a:solidFill>
        </p:spPr>
        <p:txBody>
          <a:bodyPr wrap="square" lIns="0" tIns="0" rIns="0" bIns="0" rtlCol="0"/>
          <a:lstStyle/>
          <a:p>
            <a:endParaRPr sz="1581"/>
          </a:p>
        </p:txBody>
      </p:sp>
      <p:sp>
        <p:nvSpPr>
          <p:cNvPr id="54" name="object 54"/>
          <p:cNvSpPr txBox="1">
            <a:spLocks noGrp="1"/>
          </p:cNvSpPr>
          <p:nvPr>
            <p:ph type="sldNum" sz="quarter" idx="7"/>
          </p:nvPr>
        </p:nvSpPr>
        <p:spPr>
          <a:xfrm>
            <a:off x="133410" y="6245194"/>
            <a:ext cx="224714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340">
              <a:lnSpc>
                <a:spcPts val="1365"/>
              </a:lnSpc>
            </a:pPr>
            <a:r>
              <a:rPr lang="en-US" spc="-119" dirty="0"/>
              <a:t>13</a:t>
            </a:r>
            <a:endParaRPr spc="-119" dirty="0"/>
          </a:p>
        </p:txBody>
      </p:sp>
      <p:sp>
        <p:nvSpPr>
          <p:cNvPr id="47" name="object 10"/>
          <p:cNvSpPr/>
          <p:nvPr/>
        </p:nvSpPr>
        <p:spPr>
          <a:xfrm>
            <a:off x="78065" y="1112223"/>
            <a:ext cx="5888305" cy="752320"/>
          </a:xfrm>
          <a:custGeom>
            <a:avLst/>
            <a:gdLst/>
            <a:ahLst/>
            <a:cxnLst/>
            <a:rect l="l" t="t" r="r" b="b"/>
            <a:pathLst>
              <a:path w="5699760" h="684530">
                <a:moveTo>
                  <a:pt x="5618975" y="0"/>
                </a:moveTo>
                <a:lnTo>
                  <a:pt x="0" y="0"/>
                </a:lnTo>
                <a:lnTo>
                  <a:pt x="0" y="684466"/>
                </a:lnTo>
                <a:lnTo>
                  <a:pt x="5699721" y="684466"/>
                </a:lnTo>
                <a:lnTo>
                  <a:pt x="5676476" y="640577"/>
                </a:lnTo>
                <a:lnTo>
                  <a:pt x="5655643" y="595283"/>
                </a:lnTo>
                <a:lnTo>
                  <a:pt x="5637308" y="548670"/>
                </a:lnTo>
                <a:lnTo>
                  <a:pt x="5621557" y="500821"/>
                </a:lnTo>
                <a:lnTo>
                  <a:pt x="5608476" y="451823"/>
                </a:lnTo>
                <a:lnTo>
                  <a:pt x="5598152" y="401759"/>
                </a:lnTo>
                <a:lnTo>
                  <a:pt x="5590671" y="350715"/>
                </a:lnTo>
                <a:lnTo>
                  <a:pt x="5586120" y="298775"/>
                </a:lnTo>
                <a:lnTo>
                  <a:pt x="5584583" y="246024"/>
                </a:lnTo>
                <a:lnTo>
                  <a:pt x="5586012" y="195167"/>
                </a:lnTo>
                <a:lnTo>
                  <a:pt x="5590244" y="145060"/>
                </a:lnTo>
                <a:lnTo>
                  <a:pt x="5597202" y="95779"/>
                </a:lnTo>
                <a:lnTo>
                  <a:pt x="5606805" y="47400"/>
                </a:lnTo>
                <a:lnTo>
                  <a:pt x="5618975" y="0"/>
                </a:lnTo>
                <a:close/>
              </a:path>
            </a:pathLst>
          </a:custGeom>
          <a:solidFill>
            <a:srgbClr val="005583"/>
          </a:solidFill>
        </p:spPr>
        <p:txBody>
          <a:bodyPr wrap="square" lIns="0" tIns="0" rIns="0" bIns="0" rtlCol="0"/>
          <a:lstStyle/>
          <a:p>
            <a:endParaRPr sz="1581"/>
          </a:p>
        </p:txBody>
      </p:sp>
      <p:sp>
        <p:nvSpPr>
          <p:cNvPr id="48" name="object 11"/>
          <p:cNvSpPr txBox="1"/>
          <p:nvPr/>
        </p:nvSpPr>
        <p:spPr>
          <a:xfrm>
            <a:off x="370732" y="1434699"/>
            <a:ext cx="4993427" cy="2432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52"/>
            <a:r>
              <a:rPr lang="en-AU" sz="1581" b="1" dirty="0">
                <a:solidFill>
                  <a:srgbClr val="FFFFFF"/>
                </a:solidFill>
                <a:latin typeface="Trebuchet MS" pitchFamily="34" charset="0"/>
                <a:cs typeface="Lucida Sans"/>
              </a:rPr>
              <a:t>Application results for Life Care Annuity (AU)</a:t>
            </a:r>
            <a:endParaRPr sz="1581" b="1" dirty="0">
              <a:latin typeface="Trebuchet MS" pitchFamily="34" charset="0"/>
              <a:cs typeface="Lucida Sans"/>
            </a:endParaRPr>
          </a:p>
        </p:txBody>
      </p:sp>
      <p:grpSp>
        <p:nvGrpSpPr>
          <p:cNvPr id="2" name="Group 48"/>
          <p:cNvGrpSpPr/>
          <p:nvPr/>
        </p:nvGrpSpPr>
        <p:grpSpPr>
          <a:xfrm>
            <a:off x="6069125" y="559526"/>
            <a:ext cx="3242872" cy="1559842"/>
            <a:chOff x="6911518" y="148463"/>
            <a:chExt cx="3692982" cy="1776349"/>
          </a:xfrm>
        </p:grpSpPr>
        <p:sp>
          <p:nvSpPr>
            <p:cNvPr id="50" name="object 2"/>
            <p:cNvSpPr/>
            <p:nvPr/>
          </p:nvSpPr>
          <p:spPr>
            <a:xfrm>
              <a:off x="6911518" y="379476"/>
              <a:ext cx="1548384" cy="154533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51" name="object 12"/>
            <p:cNvSpPr/>
            <p:nvPr/>
          </p:nvSpPr>
          <p:spPr>
            <a:xfrm>
              <a:off x="8190637" y="1444256"/>
              <a:ext cx="2413635" cy="170815"/>
            </a:xfrm>
            <a:custGeom>
              <a:avLst/>
              <a:gdLst/>
              <a:ahLst/>
              <a:cxnLst/>
              <a:rect l="l" t="t" r="r" b="b"/>
              <a:pathLst>
                <a:path w="2413634" h="170814">
                  <a:moveTo>
                    <a:pt x="2413431" y="0"/>
                  </a:moveTo>
                  <a:lnTo>
                    <a:pt x="102958" y="0"/>
                  </a:lnTo>
                  <a:lnTo>
                    <a:pt x="81812" y="45583"/>
                  </a:lnTo>
                  <a:lnTo>
                    <a:pt x="57504" y="89288"/>
                  </a:lnTo>
                  <a:lnTo>
                    <a:pt x="30183" y="130968"/>
                  </a:lnTo>
                  <a:lnTo>
                    <a:pt x="0" y="170472"/>
                  </a:lnTo>
                  <a:lnTo>
                    <a:pt x="2413431" y="170472"/>
                  </a:lnTo>
                  <a:lnTo>
                    <a:pt x="2413431" y="0"/>
                  </a:lnTo>
                  <a:close/>
                </a:path>
              </a:pathLst>
            </a:custGeom>
            <a:solidFill>
              <a:srgbClr val="00A650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52" name="object 13"/>
            <p:cNvSpPr/>
            <p:nvPr/>
          </p:nvSpPr>
          <p:spPr>
            <a:xfrm>
              <a:off x="8300720" y="930275"/>
              <a:ext cx="2303780" cy="496570"/>
            </a:xfrm>
            <a:custGeom>
              <a:avLst/>
              <a:gdLst/>
              <a:ahLst/>
              <a:cxnLst/>
              <a:rect l="l" t="t" r="r" b="b"/>
              <a:pathLst>
                <a:path w="2303779" h="496569">
                  <a:moveTo>
                    <a:pt x="2303348" y="0"/>
                  </a:moveTo>
                  <a:lnTo>
                    <a:pt x="0" y="0"/>
                  </a:lnTo>
                  <a:lnTo>
                    <a:pt x="16257" y="46965"/>
                  </a:lnTo>
                  <a:lnTo>
                    <a:pt x="29149" y="95399"/>
                  </a:lnTo>
                  <a:lnTo>
                    <a:pt x="38535" y="145165"/>
                  </a:lnTo>
                  <a:lnTo>
                    <a:pt x="44271" y="196126"/>
                  </a:lnTo>
                  <a:lnTo>
                    <a:pt x="46215" y="248145"/>
                  </a:lnTo>
                  <a:lnTo>
                    <a:pt x="44274" y="300125"/>
                  </a:lnTo>
                  <a:lnTo>
                    <a:pt x="38546" y="351049"/>
                  </a:lnTo>
                  <a:lnTo>
                    <a:pt x="29174" y="400779"/>
                  </a:lnTo>
                  <a:lnTo>
                    <a:pt x="16299" y="449179"/>
                  </a:lnTo>
                  <a:lnTo>
                    <a:pt x="63" y="496112"/>
                  </a:lnTo>
                  <a:lnTo>
                    <a:pt x="2303348" y="496112"/>
                  </a:lnTo>
                  <a:lnTo>
                    <a:pt x="2303348" y="0"/>
                  </a:lnTo>
                  <a:close/>
                </a:path>
              </a:pathLst>
            </a:custGeom>
            <a:solidFill>
              <a:srgbClr val="4196CE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53" name="object 14"/>
            <p:cNvSpPr txBox="1"/>
            <p:nvPr/>
          </p:nvSpPr>
          <p:spPr>
            <a:xfrm>
              <a:off x="8394700" y="992594"/>
              <a:ext cx="2165490" cy="60577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1152">
                <a:lnSpc>
                  <a:spcPts val="1335"/>
                </a:lnSpc>
              </a:pPr>
              <a:r>
                <a:rPr sz="1273" b="1" dirty="0">
                  <a:solidFill>
                    <a:srgbClr val="005583"/>
                  </a:solidFill>
                  <a:latin typeface="Trebuchet MS" pitchFamily="34" charset="0"/>
                  <a:cs typeface="Lucida Sans"/>
                </a:rPr>
                <a:t>19th Global</a:t>
              </a:r>
              <a:endParaRPr sz="1273" b="1" dirty="0">
                <a:latin typeface="Trebuchet MS" pitchFamily="34" charset="0"/>
                <a:cs typeface="Lucida Sans"/>
              </a:endParaRPr>
            </a:p>
            <a:p>
              <a:pPr marL="11152">
                <a:lnSpc>
                  <a:spcPts val="1335"/>
                </a:lnSpc>
              </a:pPr>
              <a:r>
                <a:rPr sz="1273" b="1" dirty="0">
                  <a:solidFill>
                    <a:srgbClr val="005583"/>
                  </a:solidFill>
                  <a:latin typeface="Trebuchet MS" pitchFamily="34" charset="0"/>
                  <a:cs typeface="Lucida Sans"/>
                </a:rPr>
                <a:t>Conference of Actuaries</a:t>
              </a:r>
              <a:endParaRPr sz="1273" b="1" dirty="0">
                <a:latin typeface="Trebuchet MS" pitchFamily="34" charset="0"/>
                <a:cs typeface="Lucida Sans"/>
              </a:endParaRPr>
            </a:p>
            <a:p>
              <a:pPr marL="11152">
                <a:spcBef>
                  <a:spcPts val="645"/>
                </a:spcBef>
              </a:pPr>
              <a:r>
                <a:rPr sz="790" b="1" spc="-40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30th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22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– </a:t>
              </a:r>
              <a:r>
                <a:rPr sz="790" b="1" spc="-40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31st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9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January,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48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2018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61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|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26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Mumbai,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31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India</a:t>
              </a:r>
              <a:endParaRPr sz="790" b="1" dirty="0">
                <a:latin typeface="Trebuchet MS" pitchFamily="34" charset="0"/>
                <a:cs typeface="Lucida Sans"/>
              </a:endParaRPr>
            </a:p>
          </p:txBody>
        </p:sp>
        <p:pic>
          <p:nvPicPr>
            <p:cNvPr id="55" name="Picture 3" descr="E:\shirish-sir_11-11-14\Actuaries\corel\actuaries_logo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21851" y="148463"/>
              <a:ext cx="880452" cy="684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1" name="Picture 6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992" y="2038845"/>
            <a:ext cx="2427593" cy="4574152"/>
          </a:xfrm>
          <a:prstGeom prst="rect">
            <a:avLst/>
          </a:prstGeom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2B400C3D-0064-4A08-9D30-EF630C2DA9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494374"/>
              </p:ext>
            </p:extLst>
          </p:nvPr>
        </p:nvGraphicFramePr>
        <p:xfrm>
          <a:off x="479542" y="2547608"/>
          <a:ext cx="8163330" cy="344923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166190">
                  <a:extLst>
                    <a:ext uri="{9D8B030D-6E8A-4147-A177-3AD203B41FA5}">
                      <a16:colId xmlns:a16="http://schemas.microsoft.com/office/drawing/2014/main" val="290965703"/>
                    </a:ext>
                  </a:extLst>
                </a:gridCol>
                <a:gridCol w="1166190">
                  <a:extLst>
                    <a:ext uri="{9D8B030D-6E8A-4147-A177-3AD203B41FA5}">
                      <a16:colId xmlns:a16="http://schemas.microsoft.com/office/drawing/2014/main" val="3447330817"/>
                    </a:ext>
                  </a:extLst>
                </a:gridCol>
                <a:gridCol w="1166190">
                  <a:extLst>
                    <a:ext uri="{9D8B030D-6E8A-4147-A177-3AD203B41FA5}">
                      <a16:colId xmlns:a16="http://schemas.microsoft.com/office/drawing/2014/main" val="1315812425"/>
                    </a:ext>
                  </a:extLst>
                </a:gridCol>
                <a:gridCol w="1166190">
                  <a:extLst>
                    <a:ext uri="{9D8B030D-6E8A-4147-A177-3AD203B41FA5}">
                      <a16:colId xmlns:a16="http://schemas.microsoft.com/office/drawing/2014/main" val="1362779735"/>
                    </a:ext>
                  </a:extLst>
                </a:gridCol>
                <a:gridCol w="1166190">
                  <a:extLst>
                    <a:ext uri="{9D8B030D-6E8A-4147-A177-3AD203B41FA5}">
                      <a16:colId xmlns:a16="http://schemas.microsoft.com/office/drawing/2014/main" val="1356979128"/>
                    </a:ext>
                  </a:extLst>
                </a:gridCol>
                <a:gridCol w="1166190">
                  <a:extLst>
                    <a:ext uri="{9D8B030D-6E8A-4147-A177-3AD203B41FA5}">
                      <a16:colId xmlns:a16="http://schemas.microsoft.com/office/drawing/2014/main" val="1103450414"/>
                    </a:ext>
                  </a:extLst>
                </a:gridCol>
                <a:gridCol w="1166190">
                  <a:extLst>
                    <a:ext uri="{9D8B030D-6E8A-4147-A177-3AD203B41FA5}">
                      <a16:colId xmlns:a16="http://schemas.microsoft.com/office/drawing/2014/main" val="1142565109"/>
                    </a:ext>
                  </a:extLst>
                </a:gridCol>
              </a:tblGrid>
              <a:tr h="57487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Transition probabilities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Age 65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Age 75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Age 85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277866"/>
                  </a:ext>
                </a:extLst>
              </a:tr>
              <a:tr h="5748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Price ($)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Difference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Price ($)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Difference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Price ($)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Difference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extLst>
                  <a:ext uri="{0D108BD9-81ED-4DB2-BD59-A6C34878D82A}">
                    <a16:rowId xmlns:a16="http://schemas.microsoft.com/office/drawing/2014/main" val="4096764077"/>
                  </a:ext>
                </a:extLst>
              </a:tr>
              <a:tr h="5748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True NR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551,235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417,886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270,586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extLst>
                  <a:ext uri="{0D108BD9-81ED-4DB2-BD59-A6C34878D82A}">
                    <a16:rowId xmlns:a16="http://schemas.microsoft.com/office/drawing/2014/main" val="1228569848"/>
                  </a:ext>
                </a:extLst>
              </a:tr>
              <a:tr h="5748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True WR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538,955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- 2.2%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407,233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- 2.5%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262,455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- 3.0%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extLst>
                  <a:ext uri="{0D108BD9-81ED-4DB2-BD59-A6C34878D82A}">
                    <a16:rowId xmlns:a16="http://schemas.microsoft.com/office/drawing/2014/main" val="2938635972"/>
                  </a:ext>
                </a:extLst>
              </a:tr>
              <a:tr h="5748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ExtraMort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551,741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+ 0.1%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409,961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- 1.9%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252,901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- 6.5%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extLst>
                  <a:ext uri="{0D108BD9-81ED-4DB2-BD59-A6C34878D82A}">
                    <a16:rowId xmlns:a16="http://schemas.microsoft.com/office/drawing/2014/main" val="1487748745"/>
                  </a:ext>
                </a:extLst>
              </a:tr>
              <a:tr h="5748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LeastSq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552,233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+ 0.2%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411,841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- 1.4%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256,785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- 5.1%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extLst>
                  <a:ext uri="{0D108BD9-81ED-4DB2-BD59-A6C34878D82A}">
                    <a16:rowId xmlns:a16="http://schemas.microsoft.com/office/drawing/2014/main" val="3772708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36226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2" descr="E:\shirish-sir_11-11-14\Actuaries\corel\actuaries_partnership_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20"/>
          <a:stretch>
            <a:fillRect/>
          </a:stretch>
        </p:blipFill>
        <p:spPr bwMode="auto">
          <a:xfrm>
            <a:off x="78478" y="429159"/>
            <a:ext cx="9233933" cy="6132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ject 3"/>
          <p:cNvSpPr/>
          <p:nvPr/>
        </p:nvSpPr>
        <p:spPr>
          <a:xfrm>
            <a:off x="77651" y="6130665"/>
            <a:ext cx="321180" cy="321180"/>
          </a:xfrm>
          <a:custGeom>
            <a:avLst/>
            <a:gdLst/>
            <a:ahLst/>
            <a:cxnLst/>
            <a:rect l="l" t="t" r="r" b="b"/>
            <a:pathLst>
              <a:path w="365759" h="365759">
                <a:moveTo>
                  <a:pt x="0" y="0"/>
                </a:moveTo>
                <a:lnTo>
                  <a:pt x="365759" y="0"/>
                </a:lnTo>
                <a:lnTo>
                  <a:pt x="365759" y="365760"/>
                </a:lnTo>
                <a:lnTo>
                  <a:pt x="0" y="365760"/>
                </a:lnTo>
                <a:lnTo>
                  <a:pt x="0" y="0"/>
                </a:lnTo>
                <a:close/>
              </a:path>
            </a:pathLst>
          </a:custGeom>
          <a:solidFill>
            <a:srgbClr val="9ED2F1"/>
          </a:solidFill>
        </p:spPr>
        <p:txBody>
          <a:bodyPr wrap="square" lIns="0" tIns="0" rIns="0" bIns="0" rtlCol="0"/>
          <a:lstStyle/>
          <a:p>
            <a:endParaRPr sz="1581"/>
          </a:p>
        </p:txBody>
      </p:sp>
      <p:sp>
        <p:nvSpPr>
          <p:cNvPr id="54" name="object 54"/>
          <p:cNvSpPr txBox="1">
            <a:spLocks noGrp="1"/>
          </p:cNvSpPr>
          <p:nvPr>
            <p:ph type="sldNum" sz="quarter" idx="7"/>
          </p:nvPr>
        </p:nvSpPr>
        <p:spPr>
          <a:xfrm>
            <a:off x="117150" y="6245198"/>
            <a:ext cx="281681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340">
              <a:lnSpc>
                <a:spcPts val="1365"/>
              </a:lnSpc>
            </a:pPr>
            <a:r>
              <a:rPr lang="en-US" spc="-119" dirty="0"/>
              <a:t>14</a:t>
            </a:r>
            <a:endParaRPr spc="-119" dirty="0"/>
          </a:p>
        </p:txBody>
      </p:sp>
      <p:sp>
        <p:nvSpPr>
          <p:cNvPr id="47" name="object 10"/>
          <p:cNvSpPr/>
          <p:nvPr/>
        </p:nvSpPr>
        <p:spPr>
          <a:xfrm>
            <a:off x="78065" y="1112223"/>
            <a:ext cx="5888305" cy="752320"/>
          </a:xfrm>
          <a:custGeom>
            <a:avLst/>
            <a:gdLst/>
            <a:ahLst/>
            <a:cxnLst/>
            <a:rect l="l" t="t" r="r" b="b"/>
            <a:pathLst>
              <a:path w="5699760" h="684530">
                <a:moveTo>
                  <a:pt x="5618975" y="0"/>
                </a:moveTo>
                <a:lnTo>
                  <a:pt x="0" y="0"/>
                </a:lnTo>
                <a:lnTo>
                  <a:pt x="0" y="684466"/>
                </a:lnTo>
                <a:lnTo>
                  <a:pt x="5699721" y="684466"/>
                </a:lnTo>
                <a:lnTo>
                  <a:pt x="5676476" y="640577"/>
                </a:lnTo>
                <a:lnTo>
                  <a:pt x="5655643" y="595283"/>
                </a:lnTo>
                <a:lnTo>
                  <a:pt x="5637308" y="548670"/>
                </a:lnTo>
                <a:lnTo>
                  <a:pt x="5621557" y="500821"/>
                </a:lnTo>
                <a:lnTo>
                  <a:pt x="5608476" y="451823"/>
                </a:lnTo>
                <a:lnTo>
                  <a:pt x="5598152" y="401759"/>
                </a:lnTo>
                <a:lnTo>
                  <a:pt x="5590671" y="350715"/>
                </a:lnTo>
                <a:lnTo>
                  <a:pt x="5586120" y="298775"/>
                </a:lnTo>
                <a:lnTo>
                  <a:pt x="5584583" y="246024"/>
                </a:lnTo>
                <a:lnTo>
                  <a:pt x="5586012" y="195167"/>
                </a:lnTo>
                <a:lnTo>
                  <a:pt x="5590244" y="145060"/>
                </a:lnTo>
                <a:lnTo>
                  <a:pt x="5597202" y="95779"/>
                </a:lnTo>
                <a:lnTo>
                  <a:pt x="5606805" y="47400"/>
                </a:lnTo>
                <a:lnTo>
                  <a:pt x="5618975" y="0"/>
                </a:lnTo>
                <a:close/>
              </a:path>
            </a:pathLst>
          </a:custGeom>
          <a:solidFill>
            <a:srgbClr val="005583"/>
          </a:solidFill>
        </p:spPr>
        <p:txBody>
          <a:bodyPr wrap="square" lIns="0" tIns="0" rIns="0" bIns="0" rtlCol="0"/>
          <a:lstStyle/>
          <a:p>
            <a:endParaRPr sz="1581"/>
          </a:p>
        </p:txBody>
      </p:sp>
      <p:sp>
        <p:nvSpPr>
          <p:cNvPr id="48" name="object 11"/>
          <p:cNvSpPr txBox="1"/>
          <p:nvPr/>
        </p:nvSpPr>
        <p:spPr>
          <a:xfrm>
            <a:off x="370732" y="1434699"/>
            <a:ext cx="4993427" cy="2432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52"/>
            <a:r>
              <a:rPr lang="en-AU" sz="1581" b="1" dirty="0">
                <a:solidFill>
                  <a:srgbClr val="FFFFFF"/>
                </a:solidFill>
                <a:latin typeface="Trebuchet MS" pitchFamily="34" charset="0"/>
                <a:cs typeface="Lucida Sans"/>
              </a:rPr>
              <a:t>Application results for Disability Annuity (AU)</a:t>
            </a:r>
            <a:endParaRPr sz="1581" b="1" dirty="0">
              <a:latin typeface="Trebuchet MS" pitchFamily="34" charset="0"/>
              <a:cs typeface="Lucida Sans"/>
            </a:endParaRPr>
          </a:p>
        </p:txBody>
      </p:sp>
      <p:grpSp>
        <p:nvGrpSpPr>
          <p:cNvPr id="2" name="Group 48"/>
          <p:cNvGrpSpPr/>
          <p:nvPr/>
        </p:nvGrpSpPr>
        <p:grpSpPr>
          <a:xfrm>
            <a:off x="6069125" y="559526"/>
            <a:ext cx="3242872" cy="1559842"/>
            <a:chOff x="6911518" y="148463"/>
            <a:chExt cx="3692982" cy="1776349"/>
          </a:xfrm>
        </p:grpSpPr>
        <p:sp>
          <p:nvSpPr>
            <p:cNvPr id="50" name="object 2"/>
            <p:cNvSpPr/>
            <p:nvPr/>
          </p:nvSpPr>
          <p:spPr>
            <a:xfrm>
              <a:off x="6911518" y="379476"/>
              <a:ext cx="1548384" cy="154533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51" name="object 12"/>
            <p:cNvSpPr/>
            <p:nvPr/>
          </p:nvSpPr>
          <p:spPr>
            <a:xfrm>
              <a:off x="8190637" y="1444256"/>
              <a:ext cx="2413635" cy="170815"/>
            </a:xfrm>
            <a:custGeom>
              <a:avLst/>
              <a:gdLst/>
              <a:ahLst/>
              <a:cxnLst/>
              <a:rect l="l" t="t" r="r" b="b"/>
              <a:pathLst>
                <a:path w="2413634" h="170814">
                  <a:moveTo>
                    <a:pt x="2413431" y="0"/>
                  </a:moveTo>
                  <a:lnTo>
                    <a:pt x="102958" y="0"/>
                  </a:lnTo>
                  <a:lnTo>
                    <a:pt x="81812" y="45583"/>
                  </a:lnTo>
                  <a:lnTo>
                    <a:pt x="57504" y="89288"/>
                  </a:lnTo>
                  <a:lnTo>
                    <a:pt x="30183" y="130968"/>
                  </a:lnTo>
                  <a:lnTo>
                    <a:pt x="0" y="170472"/>
                  </a:lnTo>
                  <a:lnTo>
                    <a:pt x="2413431" y="170472"/>
                  </a:lnTo>
                  <a:lnTo>
                    <a:pt x="2413431" y="0"/>
                  </a:lnTo>
                  <a:close/>
                </a:path>
              </a:pathLst>
            </a:custGeom>
            <a:solidFill>
              <a:srgbClr val="00A650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52" name="object 13"/>
            <p:cNvSpPr/>
            <p:nvPr/>
          </p:nvSpPr>
          <p:spPr>
            <a:xfrm>
              <a:off x="8300720" y="930275"/>
              <a:ext cx="2303780" cy="496570"/>
            </a:xfrm>
            <a:custGeom>
              <a:avLst/>
              <a:gdLst/>
              <a:ahLst/>
              <a:cxnLst/>
              <a:rect l="l" t="t" r="r" b="b"/>
              <a:pathLst>
                <a:path w="2303779" h="496569">
                  <a:moveTo>
                    <a:pt x="2303348" y="0"/>
                  </a:moveTo>
                  <a:lnTo>
                    <a:pt x="0" y="0"/>
                  </a:lnTo>
                  <a:lnTo>
                    <a:pt x="16257" y="46965"/>
                  </a:lnTo>
                  <a:lnTo>
                    <a:pt x="29149" y="95399"/>
                  </a:lnTo>
                  <a:lnTo>
                    <a:pt x="38535" y="145165"/>
                  </a:lnTo>
                  <a:lnTo>
                    <a:pt x="44271" y="196126"/>
                  </a:lnTo>
                  <a:lnTo>
                    <a:pt x="46215" y="248145"/>
                  </a:lnTo>
                  <a:lnTo>
                    <a:pt x="44274" y="300125"/>
                  </a:lnTo>
                  <a:lnTo>
                    <a:pt x="38546" y="351049"/>
                  </a:lnTo>
                  <a:lnTo>
                    <a:pt x="29174" y="400779"/>
                  </a:lnTo>
                  <a:lnTo>
                    <a:pt x="16299" y="449179"/>
                  </a:lnTo>
                  <a:lnTo>
                    <a:pt x="63" y="496112"/>
                  </a:lnTo>
                  <a:lnTo>
                    <a:pt x="2303348" y="496112"/>
                  </a:lnTo>
                  <a:lnTo>
                    <a:pt x="2303348" y="0"/>
                  </a:lnTo>
                  <a:close/>
                </a:path>
              </a:pathLst>
            </a:custGeom>
            <a:solidFill>
              <a:srgbClr val="4196CE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53" name="object 14"/>
            <p:cNvSpPr txBox="1"/>
            <p:nvPr/>
          </p:nvSpPr>
          <p:spPr>
            <a:xfrm>
              <a:off x="8394700" y="992594"/>
              <a:ext cx="2165490" cy="60577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1152">
                <a:lnSpc>
                  <a:spcPts val="1335"/>
                </a:lnSpc>
              </a:pPr>
              <a:r>
                <a:rPr sz="1273" b="1" dirty="0">
                  <a:solidFill>
                    <a:srgbClr val="005583"/>
                  </a:solidFill>
                  <a:latin typeface="Trebuchet MS" pitchFamily="34" charset="0"/>
                  <a:cs typeface="Lucida Sans"/>
                </a:rPr>
                <a:t>19th Global</a:t>
              </a:r>
              <a:endParaRPr sz="1273" b="1" dirty="0">
                <a:latin typeface="Trebuchet MS" pitchFamily="34" charset="0"/>
                <a:cs typeface="Lucida Sans"/>
              </a:endParaRPr>
            </a:p>
            <a:p>
              <a:pPr marL="11152">
                <a:lnSpc>
                  <a:spcPts val="1335"/>
                </a:lnSpc>
              </a:pPr>
              <a:r>
                <a:rPr sz="1273" b="1" dirty="0">
                  <a:solidFill>
                    <a:srgbClr val="005583"/>
                  </a:solidFill>
                  <a:latin typeface="Trebuchet MS" pitchFamily="34" charset="0"/>
                  <a:cs typeface="Lucida Sans"/>
                </a:rPr>
                <a:t>Conference of Actuaries</a:t>
              </a:r>
              <a:endParaRPr sz="1273" b="1" dirty="0">
                <a:latin typeface="Trebuchet MS" pitchFamily="34" charset="0"/>
                <a:cs typeface="Lucida Sans"/>
              </a:endParaRPr>
            </a:p>
            <a:p>
              <a:pPr marL="11152">
                <a:spcBef>
                  <a:spcPts val="645"/>
                </a:spcBef>
              </a:pPr>
              <a:r>
                <a:rPr sz="790" b="1" spc="-40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30th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22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– </a:t>
              </a:r>
              <a:r>
                <a:rPr sz="790" b="1" spc="-40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31st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9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January,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48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2018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61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|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26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Mumbai,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31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India</a:t>
              </a:r>
              <a:endParaRPr sz="790" b="1" dirty="0">
                <a:latin typeface="Trebuchet MS" pitchFamily="34" charset="0"/>
                <a:cs typeface="Lucida Sans"/>
              </a:endParaRPr>
            </a:p>
          </p:txBody>
        </p:sp>
        <p:pic>
          <p:nvPicPr>
            <p:cNvPr id="55" name="Picture 3" descr="E:\shirish-sir_11-11-14\Actuaries\corel\actuaries_logo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21851" y="148463"/>
              <a:ext cx="880452" cy="684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1" name="Picture 6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992" y="2038845"/>
            <a:ext cx="2427593" cy="4574152"/>
          </a:xfrm>
          <a:prstGeom prst="rect">
            <a:avLst/>
          </a:prstGeom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2B400C3D-0064-4A08-9D30-EF630C2DA9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894783"/>
              </p:ext>
            </p:extLst>
          </p:nvPr>
        </p:nvGraphicFramePr>
        <p:xfrm>
          <a:off x="479542" y="2496949"/>
          <a:ext cx="8163330" cy="344923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166190">
                  <a:extLst>
                    <a:ext uri="{9D8B030D-6E8A-4147-A177-3AD203B41FA5}">
                      <a16:colId xmlns:a16="http://schemas.microsoft.com/office/drawing/2014/main" val="290965703"/>
                    </a:ext>
                  </a:extLst>
                </a:gridCol>
                <a:gridCol w="1166190">
                  <a:extLst>
                    <a:ext uri="{9D8B030D-6E8A-4147-A177-3AD203B41FA5}">
                      <a16:colId xmlns:a16="http://schemas.microsoft.com/office/drawing/2014/main" val="3447330817"/>
                    </a:ext>
                  </a:extLst>
                </a:gridCol>
                <a:gridCol w="1166190">
                  <a:extLst>
                    <a:ext uri="{9D8B030D-6E8A-4147-A177-3AD203B41FA5}">
                      <a16:colId xmlns:a16="http://schemas.microsoft.com/office/drawing/2014/main" val="1315812425"/>
                    </a:ext>
                  </a:extLst>
                </a:gridCol>
                <a:gridCol w="1166190">
                  <a:extLst>
                    <a:ext uri="{9D8B030D-6E8A-4147-A177-3AD203B41FA5}">
                      <a16:colId xmlns:a16="http://schemas.microsoft.com/office/drawing/2014/main" val="1362779735"/>
                    </a:ext>
                  </a:extLst>
                </a:gridCol>
                <a:gridCol w="1166190">
                  <a:extLst>
                    <a:ext uri="{9D8B030D-6E8A-4147-A177-3AD203B41FA5}">
                      <a16:colId xmlns:a16="http://schemas.microsoft.com/office/drawing/2014/main" val="1356979128"/>
                    </a:ext>
                  </a:extLst>
                </a:gridCol>
                <a:gridCol w="1166190">
                  <a:extLst>
                    <a:ext uri="{9D8B030D-6E8A-4147-A177-3AD203B41FA5}">
                      <a16:colId xmlns:a16="http://schemas.microsoft.com/office/drawing/2014/main" val="1103450414"/>
                    </a:ext>
                  </a:extLst>
                </a:gridCol>
                <a:gridCol w="1166190">
                  <a:extLst>
                    <a:ext uri="{9D8B030D-6E8A-4147-A177-3AD203B41FA5}">
                      <a16:colId xmlns:a16="http://schemas.microsoft.com/office/drawing/2014/main" val="1142565109"/>
                    </a:ext>
                  </a:extLst>
                </a:gridCol>
              </a:tblGrid>
              <a:tr h="57487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Transition probabilities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Age 65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Age 75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Age 85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277866"/>
                  </a:ext>
                </a:extLst>
              </a:tr>
              <a:tr h="5748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Price ($)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Difference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Price ($)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Difference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Price ($)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Difference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extLst>
                  <a:ext uri="{0D108BD9-81ED-4DB2-BD59-A6C34878D82A}">
                    <a16:rowId xmlns:a16="http://schemas.microsoft.com/office/drawing/2014/main" val="4096764077"/>
                  </a:ext>
                </a:extLst>
              </a:tr>
              <a:tr h="5748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True NR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231,597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218,415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162,745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extLst>
                  <a:ext uri="{0D108BD9-81ED-4DB2-BD59-A6C34878D82A}">
                    <a16:rowId xmlns:a16="http://schemas.microsoft.com/office/drawing/2014/main" val="1228569848"/>
                  </a:ext>
                </a:extLst>
              </a:tr>
              <a:tr h="5748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True WR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202,522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- 12.6%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199,663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- 8.6%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151,170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- 7.1%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extLst>
                  <a:ext uri="{0D108BD9-81ED-4DB2-BD59-A6C34878D82A}">
                    <a16:rowId xmlns:a16="http://schemas.microsoft.com/office/drawing/2014/main" val="2938635972"/>
                  </a:ext>
                </a:extLst>
              </a:tr>
              <a:tr h="5748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ExtraMort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232,103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+ 0.2%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210,490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- 3.6%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145,060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- 10.9%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extLst>
                  <a:ext uri="{0D108BD9-81ED-4DB2-BD59-A6C34878D82A}">
                    <a16:rowId xmlns:a16="http://schemas.microsoft.com/office/drawing/2014/main" val="1487748745"/>
                  </a:ext>
                </a:extLst>
              </a:tr>
              <a:tr h="5748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LeastSq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232,595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+ 0.4%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212,369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- 2.8%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148,944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- 8.5%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21" marR="60221" marT="0" marB="0" anchor="ctr"/>
                </a:tc>
                <a:extLst>
                  <a:ext uri="{0D108BD9-81ED-4DB2-BD59-A6C34878D82A}">
                    <a16:rowId xmlns:a16="http://schemas.microsoft.com/office/drawing/2014/main" val="3772708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36143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377098" y="1156613"/>
            <a:ext cx="3002701" cy="3002701"/>
          </a:xfrm>
          <a:custGeom>
            <a:avLst/>
            <a:gdLst/>
            <a:ahLst/>
            <a:cxnLst/>
            <a:rect l="l" t="t" r="r" b="b"/>
            <a:pathLst>
              <a:path w="3419475" h="3419475">
                <a:moveTo>
                  <a:pt x="1709635" y="0"/>
                </a:moveTo>
                <a:lnTo>
                  <a:pt x="1660960" y="679"/>
                </a:lnTo>
                <a:lnTo>
                  <a:pt x="1612621" y="2706"/>
                </a:lnTo>
                <a:lnTo>
                  <a:pt x="1564637" y="6062"/>
                </a:lnTo>
                <a:lnTo>
                  <a:pt x="1517026" y="10729"/>
                </a:lnTo>
                <a:lnTo>
                  <a:pt x="1469806" y="16689"/>
                </a:lnTo>
                <a:lnTo>
                  <a:pt x="1422995" y="23924"/>
                </a:lnTo>
                <a:lnTo>
                  <a:pt x="1376611" y="32416"/>
                </a:lnTo>
                <a:lnTo>
                  <a:pt x="1330672" y="42147"/>
                </a:lnTo>
                <a:lnTo>
                  <a:pt x="1285197" y="53100"/>
                </a:lnTo>
                <a:lnTo>
                  <a:pt x="1240203" y="65254"/>
                </a:lnTo>
                <a:lnTo>
                  <a:pt x="1195708" y="78594"/>
                </a:lnTo>
                <a:lnTo>
                  <a:pt x="1151730" y="93101"/>
                </a:lnTo>
                <a:lnTo>
                  <a:pt x="1108288" y="108756"/>
                </a:lnTo>
                <a:lnTo>
                  <a:pt x="1065399" y="125542"/>
                </a:lnTo>
                <a:lnTo>
                  <a:pt x="1023081" y="143440"/>
                </a:lnTo>
                <a:lnTo>
                  <a:pt x="981353" y="162433"/>
                </a:lnTo>
                <a:lnTo>
                  <a:pt x="940233" y="182503"/>
                </a:lnTo>
                <a:lnTo>
                  <a:pt x="899738" y="203631"/>
                </a:lnTo>
                <a:lnTo>
                  <a:pt x="859887" y="225800"/>
                </a:lnTo>
                <a:lnTo>
                  <a:pt x="820697" y="248992"/>
                </a:lnTo>
                <a:lnTo>
                  <a:pt x="782187" y="273187"/>
                </a:lnTo>
                <a:lnTo>
                  <a:pt x="744375" y="298369"/>
                </a:lnTo>
                <a:lnTo>
                  <a:pt x="707278" y="324520"/>
                </a:lnTo>
                <a:lnTo>
                  <a:pt x="670915" y="351620"/>
                </a:lnTo>
                <a:lnTo>
                  <a:pt x="635304" y="379653"/>
                </a:lnTo>
                <a:lnTo>
                  <a:pt x="600463" y="408600"/>
                </a:lnTo>
                <a:lnTo>
                  <a:pt x="566410" y="438443"/>
                </a:lnTo>
                <a:lnTo>
                  <a:pt x="533163" y="469165"/>
                </a:lnTo>
                <a:lnTo>
                  <a:pt x="500740" y="500746"/>
                </a:lnTo>
                <a:lnTo>
                  <a:pt x="469159" y="533170"/>
                </a:lnTo>
                <a:lnTo>
                  <a:pt x="438438" y="566417"/>
                </a:lnTo>
                <a:lnTo>
                  <a:pt x="408595" y="600471"/>
                </a:lnTo>
                <a:lnTo>
                  <a:pt x="379648" y="635312"/>
                </a:lnTo>
                <a:lnTo>
                  <a:pt x="351615" y="670923"/>
                </a:lnTo>
                <a:lnTo>
                  <a:pt x="324515" y="707286"/>
                </a:lnTo>
                <a:lnTo>
                  <a:pt x="298365" y="744383"/>
                </a:lnTo>
                <a:lnTo>
                  <a:pt x="273183" y="782196"/>
                </a:lnTo>
                <a:lnTo>
                  <a:pt x="248988" y="820706"/>
                </a:lnTo>
                <a:lnTo>
                  <a:pt x="225797" y="859896"/>
                </a:lnTo>
                <a:lnTo>
                  <a:pt x="203629" y="899748"/>
                </a:lnTo>
                <a:lnTo>
                  <a:pt x="182501" y="940243"/>
                </a:lnTo>
                <a:lnTo>
                  <a:pt x="162431" y="981364"/>
                </a:lnTo>
                <a:lnTo>
                  <a:pt x="143438" y="1023092"/>
                </a:lnTo>
                <a:lnTo>
                  <a:pt x="125540" y="1065410"/>
                </a:lnTo>
                <a:lnTo>
                  <a:pt x="108754" y="1108299"/>
                </a:lnTo>
                <a:lnTo>
                  <a:pt x="93099" y="1151741"/>
                </a:lnTo>
                <a:lnTo>
                  <a:pt x="78593" y="1195719"/>
                </a:lnTo>
                <a:lnTo>
                  <a:pt x="65253" y="1240214"/>
                </a:lnTo>
                <a:lnTo>
                  <a:pt x="53099" y="1285209"/>
                </a:lnTo>
                <a:lnTo>
                  <a:pt x="42147" y="1330684"/>
                </a:lnTo>
                <a:lnTo>
                  <a:pt x="32416" y="1376623"/>
                </a:lnTo>
                <a:lnTo>
                  <a:pt x="23924" y="1423007"/>
                </a:lnTo>
                <a:lnTo>
                  <a:pt x="16689" y="1469818"/>
                </a:lnTo>
                <a:lnTo>
                  <a:pt x="10729" y="1517038"/>
                </a:lnTo>
                <a:lnTo>
                  <a:pt x="6062" y="1564649"/>
                </a:lnTo>
                <a:lnTo>
                  <a:pt x="2706" y="1612633"/>
                </a:lnTo>
                <a:lnTo>
                  <a:pt x="679" y="1660972"/>
                </a:lnTo>
                <a:lnTo>
                  <a:pt x="0" y="1709648"/>
                </a:lnTo>
                <a:lnTo>
                  <a:pt x="679" y="1758324"/>
                </a:lnTo>
                <a:lnTo>
                  <a:pt x="2706" y="1806663"/>
                </a:lnTo>
                <a:lnTo>
                  <a:pt x="6062" y="1854647"/>
                </a:lnTo>
                <a:lnTo>
                  <a:pt x="10729" y="1902258"/>
                </a:lnTo>
                <a:lnTo>
                  <a:pt x="16689" y="1949478"/>
                </a:lnTo>
                <a:lnTo>
                  <a:pt x="23924" y="1996289"/>
                </a:lnTo>
                <a:lnTo>
                  <a:pt x="32416" y="2042673"/>
                </a:lnTo>
                <a:lnTo>
                  <a:pt x="42147" y="2088612"/>
                </a:lnTo>
                <a:lnTo>
                  <a:pt x="53099" y="2134088"/>
                </a:lnTo>
                <a:lnTo>
                  <a:pt x="65253" y="2179082"/>
                </a:lnTo>
                <a:lnTo>
                  <a:pt x="78593" y="2223577"/>
                </a:lnTo>
                <a:lnTo>
                  <a:pt x="93099" y="2267555"/>
                </a:lnTo>
                <a:lnTo>
                  <a:pt x="108754" y="2310997"/>
                </a:lnTo>
                <a:lnTo>
                  <a:pt x="125540" y="2353887"/>
                </a:lnTo>
                <a:lnTo>
                  <a:pt x="143438" y="2396204"/>
                </a:lnTo>
                <a:lnTo>
                  <a:pt x="162431" y="2437933"/>
                </a:lnTo>
                <a:lnTo>
                  <a:pt x="182501" y="2479053"/>
                </a:lnTo>
                <a:lnTo>
                  <a:pt x="203629" y="2519548"/>
                </a:lnTo>
                <a:lnTo>
                  <a:pt x="225797" y="2559400"/>
                </a:lnTo>
                <a:lnTo>
                  <a:pt x="248988" y="2598590"/>
                </a:lnTo>
                <a:lnTo>
                  <a:pt x="273183" y="2637100"/>
                </a:lnTo>
                <a:lnTo>
                  <a:pt x="298365" y="2674913"/>
                </a:lnTo>
                <a:lnTo>
                  <a:pt x="324515" y="2712010"/>
                </a:lnTo>
                <a:lnTo>
                  <a:pt x="351615" y="2748373"/>
                </a:lnTo>
                <a:lnTo>
                  <a:pt x="379648" y="2783984"/>
                </a:lnTo>
                <a:lnTo>
                  <a:pt x="408595" y="2818826"/>
                </a:lnTo>
                <a:lnTo>
                  <a:pt x="438438" y="2852879"/>
                </a:lnTo>
                <a:lnTo>
                  <a:pt x="469159" y="2886126"/>
                </a:lnTo>
                <a:lnTo>
                  <a:pt x="500740" y="2918550"/>
                </a:lnTo>
                <a:lnTo>
                  <a:pt x="533163" y="2950131"/>
                </a:lnTo>
                <a:lnTo>
                  <a:pt x="566410" y="2980853"/>
                </a:lnTo>
                <a:lnTo>
                  <a:pt x="600463" y="3010696"/>
                </a:lnTo>
                <a:lnTo>
                  <a:pt x="635304" y="3039643"/>
                </a:lnTo>
                <a:lnTo>
                  <a:pt x="670915" y="3067676"/>
                </a:lnTo>
                <a:lnTo>
                  <a:pt x="707278" y="3094777"/>
                </a:lnTo>
                <a:lnTo>
                  <a:pt x="744375" y="3120927"/>
                </a:lnTo>
                <a:lnTo>
                  <a:pt x="782187" y="3146109"/>
                </a:lnTo>
                <a:lnTo>
                  <a:pt x="820697" y="3170305"/>
                </a:lnTo>
                <a:lnTo>
                  <a:pt x="859887" y="3193496"/>
                </a:lnTo>
                <a:lnTo>
                  <a:pt x="899738" y="3215665"/>
                </a:lnTo>
                <a:lnTo>
                  <a:pt x="940233" y="3236793"/>
                </a:lnTo>
                <a:lnTo>
                  <a:pt x="981353" y="3256863"/>
                </a:lnTo>
                <a:lnTo>
                  <a:pt x="1023081" y="3275856"/>
                </a:lnTo>
                <a:lnTo>
                  <a:pt x="1065399" y="3293755"/>
                </a:lnTo>
                <a:lnTo>
                  <a:pt x="1108288" y="3310540"/>
                </a:lnTo>
                <a:lnTo>
                  <a:pt x="1151730" y="3326196"/>
                </a:lnTo>
                <a:lnTo>
                  <a:pt x="1195708" y="3340702"/>
                </a:lnTo>
                <a:lnTo>
                  <a:pt x="1240203" y="3354042"/>
                </a:lnTo>
                <a:lnTo>
                  <a:pt x="1285197" y="3366197"/>
                </a:lnTo>
                <a:lnTo>
                  <a:pt x="1330672" y="3377149"/>
                </a:lnTo>
                <a:lnTo>
                  <a:pt x="1376611" y="3386880"/>
                </a:lnTo>
                <a:lnTo>
                  <a:pt x="1422995" y="3395372"/>
                </a:lnTo>
                <a:lnTo>
                  <a:pt x="1469806" y="3402607"/>
                </a:lnTo>
                <a:lnTo>
                  <a:pt x="1517026" y="3408567"/>
                </a:lnTo>
                <a:lnTo>
                  <a:pt x="1564637" y="3413234"/>
                </a:lnTo>
                <a:lnTo>
                  <a:pt x="1612621" y="3416590"/>
                </a:lnTo>
                <a:lnTo>
                  <a:pt x="1660960" y="3418617"/>
                </a:lnTo>
                <a:lnTo>
                  <a:pt x="1709635" y="3419297"/>
                </a:lnTo>
                <a:lnTo>
                  <a:pt x="1758311" y="3418617"/>
                </a:lnTo>
                <a:lnTo>
                  <a:pt x="1806650" y="3416590"/>
                </a:lnTo>
                <a:lnTo>
                  <a:pt x="1854634" y="3413234"/>
                </a:lnTo>
                <a:lnTo>
                  <a:pt x="1902245" y="3408567"/>
                </a:lnTo>
                <a:lnTo>
                  <a:pt x="1949465" y="3402607"/>
                </a:lnTo>
                <a:lnTo>
                  <a:pt x="1996276" y="3395372"/>
                </a:lnTo>
                <a:lnTo>
                  <a:pt x="2042660" y="3386880"/>
                </a:lnTo>
                <a:lnTo>
                  <a:pt x="2088599" y="3377149"/>
                </a:lnTo>
                <a:lnTo>
                  <a:pt x="2134075" y="3366197"/>
                </a:lnTo>
                <a:lnTo>
                  <a:pt x="2179069" y="3354042"/>
                </a:lnTo>
                <a:lnTo>
                  <a:pt x="2223564" y="3340702"/>
                </a:lnTo>
                <a:lnTo>
                  <a:pt x="2267542" y="3326196"/>
                </a:lnTo>
                <a:lnTo>
                  <a:pt x="2310985" y="3310540"/>
                </a:lnTo>
                <a:lnTo>
                  <a:pt x="2353874" y="3293755"/>
                </a:lnTo>
                <a:lnTo>
                  <a:pt x="2396192" y="3275856"/>
                </a:lnTo>
                <a:lnTo>
                  <a:pt x="2437920" y="3256863"/>
                </a:lnTo>
                <a:lnTo>
                  <a:pt x="2479041" y="3236793"/>
                </a:lnTo>
                <a:lnTo>
                  <a:pt x="2519536" y="3215665"/>
                </a:lnTo>
                <a:lnTo>
                  <a:pt x="2559387" y="3193496"/>
                </a:lnTo>
                <a:lnTo>
                  <a:pt x="2598577" y="3170305"/>
                </a:lnTo>
                <a:lnTo>
                  <a:pt x="2637088" y="3146109"/>
                </a:lnTo>
                <a:lnTo>
                  <a:pt x="2674900" y="3120927"/>
                </a:lnTo>
                <a:lnTo>
                  <a:pt x="2711997" y="3094777"/>
                </a:lnTo>
                <a:lnTo>
                  <a:pt x="2748360" y="3067676"/>
                </a:lnTo>
                <a:lnTo>
                  <a:pt x="2783971" y="3039643"/>
                </a:lnTo>
                <a:lnTo>
                  <a:pt x="2818813" y="3010696"/>
                </a:lnTo>
                <a:lnTo>
                  <a:pt x="2852866" y="2980853"/>
                </a:lnTo>
                <a:lnTo>
                  <a:pt x="2886114" y="2950131"/>
                </a:lnTo>
                <a:lnTo>
                  <a:pt x="2918537" y="2918550"/>
                </a:lnTo>
                <a:lnTo>
                  <a:pt x="2950119" y="2886126"/>
                </a:lnTo>
                <a:lnTo>
                  <a:pt x="2980840" y="2852879"/>
                </a:lnTo>
                <a:lnTo>
                  <a:pt x="3010683" y="2818826"/>
                </a:lnTo>
                <a:lnTo>
                  <a:pt x="3039630" y="2783984"/>
                </a:lnTo>
                <a:lnTo>
                  <a:pt x="3067663" y="2748373"/>
                </a:lnTo>
                <a:lnTo>
                  <a:pt x="3094764" y="2712010"/>
                </a:lnTo>
                <a:lnTo>
                  <a:pt x="3120914" y="2674913"/>
                </a:lnTo>
                <a:lnTo>
                  <a:pt x="3146096" y="2637100"/>
                </a:lnTo>
                <a:lnTo>
                  <a:pt x="3170292" y="2598590"/>
                </a:lnTo>
                <a:lnTo>
                  <a:pt x="3193483" y="2559400"/>
                </a:lnTo>
                <a:lnTo>
                  <a:pt x="3215652" y="2519548"/>
                </a:lnTo>
                <a:lnTo>
                  <a:pt x="3236780" y="2479053"/>
                </a:lnTo>
                <a:lnTo>
                  <a:pt x="3256850" y="2437933"/>
                </a:lnTo>
                <a:lnTo>
                  <a:pt x="3275843" y="2396204"/>
                </a:lnTo>
                <a:lnTo>
                  <a:pt x="3293742" y="2353887"/>
                </a:lnTo>
                <a:lnTo>
                  <a:pt x="3310528" y="2310997"/>
                </a:lnTo>
                <a:lnTo>
                  <a:pt x="3326183" y="2267555"/>
                </a:lnTo>
                <a:lnTo>
                  <a:pt x="3340689" y="2223577"/>
                </a:lnTo>
                <a:lnTo>
                  <a:pt x="3354029" y="2179082"/>
                </a:lnTo>
                <a:lnTo>
                  <a:pt x="3366184" y="2134088"/>
                </a:lnTo>
                <a:lnTo>
                  <a:pt x="3377136" y="2088612"/>
                </a:lnTo>
                <a:lnTo>
                  <a:pt x="3386867" y="2042673"/>
                </a:lnTo>
                <a:lnTo>
                  <a:pt x="3395359" y="1996289"/>
                </a:lnTo>
                <a:lnTo>
                  <a:pt x="3402594" y="1949478"/>
                </a:lnTo>
                <a:lnTo>
                  <a:pt x="3408555" y="1902258"/>
                </a:lnTo>
                <a:lnTo>
                  <a:pt x="3413222" y="1854647"/>
                </a:lnTo>
                <a:lnTo>
                  <a:pt x="3416578" y="1806663"/>
                </a:lnTo>
                <a:lnTo>
                  <a:pt x="3418604" y="1758324"/>
                </a:lnTo>
                <a:lnTo>
                  <a:pt x="3419284" y="1709648"/>
                </a:lnTo>
                <a:lnTo>
                  <a:pt x="3418604" y="1660972"/>
                </a:lnTo>
                <a:lnTo>
                  <a:pt x="3416578" y="1612633"/>
                </a:lnTo>
                <a:lnTo>
                  <a:pt x="3413222" y="1564649"/>
                </a:lnTo>
                <a:lnTo>
                  <a:pt x="3408555" y="1517038"/>
                </a:lnTo>
                <a:lnTo>
                  <a:pt x="3402594" y="1469818"/>
                </a:lnTo>
                <a:lnTo>
                  <a:pt x="3395359" y="1423007"/>
                </a:lnTo>
                <a:lnTo>
                  <a:pt x="3386867" y="1376623"/>
                </a:lnTo>
                <a:lnTo>
                  <a:pt x="3377136" y="1330684"/>
                </a:lnTo>
                <a:lnTo>
                  <a:pt x="3366184" y="1285209"/>
                </a:lnTo>
                <a:lnTo>
                  <a:pt x="3354029" y="1240214"/>
                </a:lnTo>
                <a:lnTo>
                  <a:pt x="3340689" y="1195719"/>
                </a:lnTo>
                <a:lnTo>
                  <a:pt x="3326183" y="1151741"/>
                </a:lnTo>
                <a:lnTo>
                  <a:pt x="3310528" y="1108299"/>
                </a:lnTo>
                <a:lnTo>
                  <a:pt x="3293742" y="1065410"/>
                </a:lnTo>
                <a:lnTo>
                  <a:pt x="3275843" y="1023092"/>
                </a:lnTo>
                <a:lnTo>
                  <a:pt x="3256850" y="981364"/>
                </a:lnTo>
                <a:lnTo>
                  <a:pt x="3236780" y="940243"/>
                </a:lnTo>
                <a:lnTo>
                  <a:pt x="3215652" y="899748"/>
                </a:lnTo>
                <a:lnTo>
                  <a:pt x="3193483" y="859896"/>
                </a:lnTo>
                <a:lnTo>
                  <a:pt x="3170292" y="820706"/>
                </a:lnTo>
                <a:lnTo>
                  <a:pt x="3146096" y="782196"/>
                </a:lnTo>
                <a:lnTo>
                  <a:pt x="3120914" y="744383"/>
                </a:lnTo>
                <a:lnTo>
                  <a:pt x="3094764" y="707286"/>
                </a:lnTo>
                <a:lnTo>
                  <a:pt x="3067663" y="670923"/>
                </a:lnTo>
                <a:lnTo>
                  <a:pt x="3039630" y="635312"/>
                </a:lnTo>
                <a:lnTo>
                  <a:pt x="3010683" y="600471"/>
                </a:lnTo>
                <a:lnTo>
                  <a:pt x="2980840" y="566417"/>
                </a:lnTo>
                <a:lnTo>
                  <a:pt x="2950119" y="533170"/>
                </a:lnTo>
                <a:lnTo>
                  <a:pt x="2918537" y="500746"/>
                </a:lnTo>
                <a:lnTo>
                  <a:pt x="2886114" y="469165"/>
                </a:lnTo>
                <a:lnTo>
                  <a:pt x="2852866" y="438443"/>
                </a:lnTo>
                <a:lnTo>
                  <a:pt x="2818813" y="408600"/>
                </a:lnTo>
                <a:lnTo>
                  <a:pt x="2783971" y="379653"/>
                </a:lnTo>
                <a:lnTo>
                  <a:pt x="2748360" y="351620"/>
                </a:lnTo>
                <a:lnTo>
                  <a:pt x="2711997" y="324520"/>
                </a:lnTo>
                <a:lnTo>
                  <a:pt x="2674900" y="298369"/>
                </a:lnTo>
                <a:lnTo>
                  <a:pt x="2637088" y="273187"/>
                </a:lnTo>
                <a:lnTo>
                  <a:pt x="2598577" y="248992"/>
                </a:lnTo>
                <a:lnTo>
                  <a:pt x="2559387" y="225800"/>
                </a:lnTo>
                <a:lnTo>
                  <a:pt x="2519536" y="203631"/>
                </a:lnTo>
                <a:lnTo>
                  <a:pt x="2479041" y="182503"/>
                </a:lnTo>
                <a:lnTo>
                  <a:pt x="2437920" y="162433"/>
                </a:lnTo>
                <a:lnTo>
                  <a:pt x="2396192" y="143440"/>
                </a:lnTo>
                <a:lnTo>
                  <a:pt x="2353874" y="125542"/>
                </a:lnTo>
                <a:lnTo>
                  <a:pt x="2310985" y="108756"/>
                </a:lnTo>
                <a:lnTo>
                  <a:pt x="2267542" y="93101"/>
                </a:lnTo>
                <a:lnTo>
                  <a:pt x="2223564" y="78594"/>
                </a:lnTo>
                <a:lnTo>
                  <a:pt x="2179069" y="65254"/>
                </a:lnTo>
                <a:lnTo>
                  <a:pt x="2134075" y="53100"/>
                </a:lnTo>
                <a:lnTo>
                  <a:pt x="2088599" y="42147"/>
                </a:lnTo>
                <a:lnTo>
                  <a:pt x="2042660" y="32416"/>
                </a:lnTo>
                <a:lnTo>
                  <a:pt x="1996276" y="23924"/>
                </a:lnTo>
                <a:lnTo>
                  <a:pt x="1949465" y="16689"/>
                </a:lnTo>
                <a:lnTo>
                  <a:pt x="1902245" y="10729"/>
                </a:lnTo>
                <a:lnTo>
                  <a:pt x="1854634" y="6062"/>
                </a:lnTo>
                <a:lnTo>
                  <a:pt x="1806650" y="2706"/>
                </a:lnTo>
                <a:lnTo>
                  <a:pt x="1758311" y="679"/>
                </a:lnTo>
                <a:lnTo>
                  <a:pt x="17096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581"/>
          </a:p>
        </p:txBody>
      </p:sp>
      <p:pic>
        <p:nvPicPr>
          <p:cNvPr id="13" name="Picture 3" descr="E:\shirish-sir_11-11-14\Actuaries\corel\actuaries_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6619" y="710752"/>
            <a:ext cx="1480440" cy="1151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8" name="Group 27"/>
          <p:cNvGrpSpPr/>
          <p:nvPr/>
        </p:nvGrpSpPr>
        <p:grpSpPr>
          <a:xfrm>
            <a:off x="1247120" y="916285"/>
            <a:ext cx="8064814" cy="3372392"/>
            <a:chOff x="1420215" y="554736"/>
            <a:chExt cx="9184208" cy="3840479"/>
          </a:xfrm>
        </p:grpSpPr>
        <p:sp>
          <p:nvSpPr>
            <p:cNvPr id="7" name="object 7"/>
            <p:cNvSpPr/>
            <p:nvPr/>
          </p:nvSpPr>
          <p:spPr>
            <a:xfrm>
              <a:off x="1420215" y="554736"/>
              <a:ext cx="3846576" cy="384047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9" name="object 9"/>
            <p:cNvSpPr/>
            <p:nvPr/>
          </p:nvSpPr>
          <p:spPr>
            <a:xfrm>
              <a:off x="4598593" y="3199536"/>
              <a:ext cx="6005830" cy="424180"/>
            </a:xfrm>
            <a:custGeom>
              <a:avLst/>
              <a:gdLst/>
              <a:ahLst/>
              <a:cxnLst/>
              <a:rect l="l" t="t" r="r" b="b"/>
              <a:pathLst>
                <a:path w="6005830" h="424179">
                  <a:moveTo>
                    <a:pt x="6005245" y="0"/>
                  </a:moveTo>
                  <a:lnTo>
                    <a:pt x="256209" y="0"/>
                  </a:lnTo>
                  <a:lnTo>
                    <a:pt x="236128" y="45908"/>
                  </a:lnTo>
                  <a:lnTo>
                    <a:pt x="214754" y="91105"/>
                  </a:lnTo>
                  <a:lnTo>
                    <a:pt x="192110" y="135565"/>
                  </a:lnTo>
                  <a:lnTo>
                    <a:pt x="168220" y="179266"/>
                  </a:lnTo>
                  <a:lnTo>
                    <a:pt x="143106" y="222183"/>
                  </a:lnTo>
                  <a:lnTo>
                    <a:pt x="116793" y="264293"/>
                  </a:lnTo>
                  <a:lnTo>
                    <a:pt x="89302" y="305573"/>
                  </a:lnTo>
                  <a:lnTo>
                    <a:pt x="60657" y="345998"/>
                  </a:lnTo>
                  <a:lnTo>
                    <a:pt x="30882" y="385546"/>
                  </a:lnTo>
                  <a:lnTo>
                    <a:pt x="0" y="424192"/>
                  </a:lnTo>
                  <a:lnTo>
                    <a:pt x="6005245" y="424192"/>
                  </a:lnTo>
                  <a:lnTo>
                    <a:pt x="6005245" y="0"/>
                  </a:lnTo>
                  <a:close/>
                </a:path>
              </a:pathLst>
            </a:custGeom>
            <a:solidFill>
              <a:srgbClr val="00A650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10" name="object 10"/>
            <p:cNvSpPr/>
            <p:nvPr/>
          </p:nvSpPr>
          <p:spPr>
            <a:xfrm>
              <a:off x="4872520" y="1920633"/>
              <a:ext cx="5731510" cy="1234440"/>
            </a:xfrm>
            <a:custGeom>
              <a:avLst/>
              <a:gdLst/>
              <a:ahLst/>
              <a:cxnLst/>
              <a:rect l="l" t="t" r="r" b="b"/>
              <a:pathLst>
                <a:path w="5731509" h="1234439">
                  <a:moveTo>
                    <a:pt x="5731319" y="0"/>
                  </a:moveTo>
                  <a:lnTo>
                    <a:pt x="0" y="0"/>
                  </a:lnTo>
                  <a:lnTo>
                    <a:pt x="16530" y="44491"/>
                  </a:lnTo>
                  <a:lnTo>
                    <a:pt x="31853" y="89554"/>
                  </a:lnTo>
                  <a:lnTo>
                    <a:pt x="45949" y="135169"/>
                  </a:lnTo>
                  <a:lnTo>
                    <a:pt x="58798" y="181317"/>
                  </a:lnTo>
                  <a:lnTo>
                    <a:pt x="70379" y="227979"/>
                  </a:lnTo>
                  <a:lnTo>
                    <a:pt x="80673" y="275135"/>
                  </a:lnTo>
                  <a:lnTo>
                    <a:pt x="89659" y="322766"/>
                  </a:lnTo>
                  <a:lnTo>
                    <a:pt x="97318" y="370852"/>
                  </a:lnTo>
                  <a:lnTo>
                    <a:pt x="103629" y="419374"/>
                  </a:lnTo>
                  <a:lnTo>
                    <a:pt x="108573" y="468313"/>
                  </a:lnTo>
                  <a:lnTo>
                    <a:pt x="112129" y="517649"/>
                  </a:lnTo>
                  <a:lnTo>
                    <a:pt x="114277" y="567363"/>
                  </a:lnTo>
                  <a:lnTo>
                    <a:pt x="114998" y="617435"/>
                  </a:lnTo>
                  <a:lnTo>
                    <a:pt x="114154" y="671624"/>
                  </a:lnTo>
                  <a:lnTo>
                    <a:pt x="111638" y="725390"/>
                  </a:lnTo>
                  <a:lnTo>
                    <a:pt x="107476" y="778709"/>
                  </a:lnTo>
                  <a:lnTo>
                    <a:pt x="101694" y="831557"/>
                  </a:lnTo>
                  <a:lnTo>
                    <a:pt x="94317" y="883910"/>
                  </a:lnTo>
                  <a:lnTo>
                    <a:pt x="85370" y="935742"/>
                  </a:lnTo>
                  <a:lnTo>
                    <a:pt x="74880" y="987029"/>
                  </a:lnTo>
                  <a:lnTo>
                    <a:pt x="62872" y="1037746"/>
                  </a:lnTo>
                  <a:lnTo>
                    <a:pt x="49370" y="1087869"/>
                  </a:lnTo>
                  <a:lnTo>
                    <a:pt x="34402" y="1137373"/>
                  </a:lnTo>
                  <a:lnTo>
                    <a:pt x="17991" y="1186234"/>
                  </a:lnTo>
                  <a:lnTo>
                    <a:pt x="165" y="1234427"/>
                  </a:lnTo>
                  <a:lnTo>
                    <a:pt x="5731319" y="1234427"/>
                  </a:lnTo>
                  <a:lnTo>
                    <a:pt x="5731319" y="0"/>
                  </a:lnTo>
                  <a:close/>
                </a:path>
              </a:pathLst>
            </a:custGeom>
            <a:solidFill>
              <a:srgbClr val="4196CE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5059812" y="1844675"/>
              <a:ext cx="5316088" cy="167456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>
                <a:spcBef>
                  <a:spcPts val="26"/>
                </a:spcBef>
              </a:pPr>
              <a:endParaRPr sz="1273" dirty="0">
                <a:latin typeface="Trebuchet MS" pitchFamily="34" charset="0"/>
                <a:cs typeface="Times New Roman"/>
              </a:endParaRPr>
            </a:p>
            <a:p>
              <a:pPr marL="11152">
                <a:lnSpc>
                  <a:spcPts val="3315"/>
                </a:lnSpc>
              </a:pPr>
              <a:r>
                <a:rPr sz="3161" b="1" dirty="0">
                  <a:solidFill>
                    <a:srgbClr val="005583"/>
                  </a:solidFill>
                  <a:latin typeface="Trebuchet MS" pitchFamily="34" charset="0"/>
                  <a:cs typeface="Lucida Sans"/>
                </a:rPr>
                <a:t>19th Global</a:t>
              </a:r>
              <a:endParaRPr sz="3161" b="1" dirty="0">
                <a:latin typeface="Trebuchet MS" pitchFamily="34" charset="0"/>
                <a:cs typeface="Lucida Sans"/>
              </a:endParaRPr>
            </a:p>
            <a:p>
              <a:pPr marL="11152">
                <a:lnSpc>
                  <a:spcPts val="3315"/>
                </a:lnSpc>
              </a:pPr>
              <a:r>
                <a:rPr sz="3161" b="1" dirty="0">
                  <a:solidFill>
                    <a:srgbClr val="005583"/>
                  </a:solidFill>
                  <a:latin typeface="Trebuchet MS" pitchFamily="34" charset="0"/>
                  <a:cs typeface="Lucida Sans"/>
                </a:rPr>
                <a:t>Conference of Actuaries</a:t>
              </a:r>
              <a:endParaRPr sz="3161" b="1" dirty="0">
                <a:latin typeface="Trebuchet MS" pitchFamily="34" charset="0"/>
                <a:cs typeface="Lucida Sans"/>
              </a:endParaRPr>
            </a:p>
            <a:p>
              <a:pPr marL="11152">
                <a:spcBef>
                  <a:spcPts val="1585"/>
                </a:spcBef>
              </a:pPr>
              <a:r>
                <a:rPr sz="1449" b="1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30th – 31st January, 2018 | Mumbai, India</a:t>
              </a:r>
              <a:endParaRPr sz="1449" b="1" dirty="0">
                <a:latin typeface="Trebuchet MS" pitchFamily="34" charset="0"/>
                <a:cs typeface="Lucida Sans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574364" y="1628487"/>
              <a:ext cx="815415" cy="3052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42" spc="-201" dirty="0">
                  <a:solidFill>
                    <a:srgbClr val="A7A9AC"/>
                  </a:solidFill>
                  <a:latin typeface="Trebuchet MS" pitchFamily="34" charset="0"/>
                  <a:cs typeface="Lucida Sans"/>
                </a:rPr>
                <a:t>O</a:t>
              </a:r>
              <a:r>
                <a:rPr lang="en-US" sz="1142" spc="-53" dirty="0">
                  <a:solidFill>
                    <a:srgbClr val="A7A9AC"/>
                  </a:solidFill>
                  <a:latin typeface="Trebuchet MS" pitchFamily="34" charset="0"/>
                  <a:cs typeface="Lucida Sans"/>
                </a:rPr>
                <a:t>r</a:t>
              </a:r>
              <a:r>
                <a:rPr lang="en-US" sz="1142" spc="-127" dirty="0">
                  <a:solidFill>
                    <a:srgbClr val="A7A9AC"/>
                  </a:solidFill>
                  <a:latin typeface="Trebuchet MS" pitchFamily="34" charset="0"/>
                  <a:cs typeface="Lucida Sans"/>
                </a:rPr>
                <a:t>g</a:t>
              </a:r>
              <a:r>
                <a:rPr lang="en-US" sz="1142" spc="-70" dirty="0">
                  <a:solidFill>
                    <a:srgbClr val="A7A9AC"/>
                  </a:solidFill>
                  <a:latin typeface="Trebuchet MS" pitchFamily="34" charset="0"/>
                  <a:cs typeface="Lucida Sans"/>
                </a:rPr>
                <a:t>a</a:t>
              </a:r>
              <a:r>
                <a:rPr lang="en-US" sz="1142" spc="-105" dirty="0">
                  <a:solidFill>
                    <a:srgbClr val="A7A9AC"/>
                  </a:solidFill>
                  <a:latin typeface="Trebuchet MS" pitchFamily="34" charset="0"/>
                  <a:cs typeface="Lucida Sans"/>
                </a:rPr>
                <a:t>n</a:t>
              </a:r>
              <a:r>
                <a:rPr lang="en-US" sz="1142" spc="-70" dirty="0">
                  <a:solidFill>
                    <a:srgbClr val="A7A9AC"/>
                  </a:solidFill>
                  <a:latin typeface="Trebuchet MS" pitchFamily="34" charset="0"/>
                  <a:cs typeface="Lucida Sans"/>
                </a:rPr>
                <a:t>i</a:t>
              </a:r>
              <a:r>
                <a:rPr lang="en-US" sz="1142" spc="-136" dirty="0">
                  <a:solidFill>
                    <a:srgbClr val="A7A9AC"/>
                  </a:solidFill>
                  <a:latin typeface="Trebuchet MS" pitchFamily="34" charset="0"/>
                  <a:cs typeface="Lucida Sans"/>
                </a:rPr>
                <a:t>z</a:t>
              </a:r>
              <a:r>
                <a:rPr lang="en-US" sz="1142" spc="-57" dirty="0">
                  <a:solidFill>
                    <a:srgbClr val="A7A9AC"/>
                  </a:solidFill>
                  <a:latin typeface="Trebuchet MS" pitchFamily="34" charset="0"/>
                  <a:cs typeface="Lucida Sans"/>
                </a:rPr>
                <a:t>e</a:t>
              </a:r>
              <a:r>
                <a:rPr lang="en-US" sz="1142" dirty="0">
                  <a:solidFill>
                    <a:srgbClr val="A7A9AC"/>
                  </a:solidFill>
                  <a:latin typeface="Trebuchet MS" pitchFamily="34" charset="0"/>
                  <a:cs typeface="Lucida Sans"/>
                </a:rPr>
                <a:t>r</a:t>
              </a:r>
              <a:endParaRPr lang="en-US" sz="1142" dirty="0">
                <a:latin typeface="Trebuchet MS" pitchFamily="34" charset="0"/>
                <a:cs typeface="Lucida Sans"/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78064" y="4457854"/>
            <a:ext cx="6423606" cy="1739727"/>
          </a:xfrm>
          <a:prstGeom prst="rect">
            <a:avLst/>
          </a:prstGeom>
          <a:solidFill>
            <a:srgbClr val="A9D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1"/>
          </a:p>
        </p:txBody>
      </p:sp>
      <p:sp>
        <p:nvSpPr>
          <p:cNvPr id="25" name="object 11"/>
          <p:cNvSpPr txBox="1"/>
          <p:nvPr/>
        </p:nvSpPr>
        <p:spPr>
          <a:xfrm>
            <a:off x="947929" y="5471785"/>
            <a:ext cx="5170219" cy="324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52">
              <a:spcBef>
                <a:spcPts val="1585"/>
              </a:spcBef>
            </a:pPr>
            <a:r>
              <a:rPr lang="en-US" sz="2107" b="1" dirty="0">
                <a:solidFill>
                  <a:srgbClr val="00854A"/>
                </a:solidFill>
                <a:latin typeface="Trebuchet MS" pitchFamily="34" charset="0"/>
                <a:cs typeface="Lucida Sans"/>
              </a:rPr>
              <a:t>Gaurav.Khemka@anu.edu.au</a:t>
            </a:r>
            <a:endParaRPr sz="2107" b="1" dirty="0">
              <a:latin typeface="Trebuchet MS" pitchFamily="34" charset="0"/>
              <a:cs typeface="Lucida Sans"/>
            </a:endParaRPr>
          </a:p>
        </p:txBody>
      </p:sp>
      <p:sp>
        <p:nvSpPr>
          <p:cNvPr id="27" name="object 11"/>
          <p:cNvSpPr txBox="1"/>
          <p:nvPr/>
        </p:nvSpPr>
        <p:spPr>
          <a:xfrm>
            <a:off x="947929" y="4718972"/>
            <a:ext cx="5170219" cy="6756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52"/>
            <a:r>
              <a:rPr lang="en-US" sz="4391" b="1" dirty="0">
                <a:solidFill>
                  <a:srgbClr val="005583"/>
                </a:solidFill>
                <a:latin typeface="Trebuchet MS" pitchFamily="34" charset="0"/>
                <a:cs typeface="Lucida Sans"/>
              </a:rPr>
              <a:t>Thank You</a:t>
            </a:r>
            <a:endParaRPr sz="4391" b="1" dirty="0">
              <a:latin typeface="Trebuchet MS" pitchFamily="34" charset="0"/>
              <a:cs typeface="Lucida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 descr="E:\shirish-sir_11-11-14\Actuaries\corel\actuaries_partnership_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20"/>
          <a:stretch>
            <a:fillRect/>
          </a:stretch>
        </p:blipFill>
        <p:spPr bwMode="auto">
          <a:xfrm>
            <a:off x="78478" y="413019"/>
            <a:ext cx="9233933" cy="6132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398664" y="2178418"/>
            <a:ext cx="8230245" cy="2104644"/>
          </a:xfrm>
          <a:prstGeom prst="rect">
            <a:avLst/>
          </a:prstGeom>
          <a:solidFill>
            <a:srgbClr val="A9D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1"/>
          </a:p>
        </p:txBody>
      </p:sp>
      <p:sp>
        <p:nvSpPr>
          <p:cNvPr id="11" name="object 11"/>
          <p:cNvSpPr txBox="1"/>
          <p:nvPr/>
        </p:nvSpPr>
        <p:spPr>
          <a:xfrm>
            <a:off x="947928" y="3926145"/>
            <a:ext cx="4228874" cy="2432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52"/>
            <a:r>
              <a:rPr lang="en-US" sz="1581" b="1" dirty="0">
                <a:solidFill>
                  <a:srgbClr val="FFFFFF"/>
                </a:solidFill>
                <a:latin typeface="Trebuchet MS" pitchFamily="34" charset="0"/>
                <a:cs typeface="Lucida Sans"/>
              </a:rPr>
              <a:t>31 January 2018 14:50 </a:t>
            </a:r>
            <a:r>
              <a:rPr lang="en-US" sz="1581" b="1" dirty="0" err="1">
                <a:solidFill>
                  <a:srgbClr val="FFFFFF"/>
                </a:solidFill>
                <a:latin typeface="Trebuchet MS" pitchFamily="34" charset="0"/>
                <a:cs typeface="Lucida Sans"/>
              </a:rPr>
              <a:t>hrs</a:t>
            </a:r>
            <a:endParaRPr sz="1581" b="1" dirty="0">
              <a:latin typeface="Trebuchet MS" pitchFamily="34" charset="0"/>
              <a:cs typeface="Lucida Sans"/>
            </a:endParaRPr>
          </a:p>
        </p:txBody>
      </p:sp>
      <p:sp>
        <p:nvSpPr>
          <p:cNvPr id="21" name="object 6"/>
          <p:cNvSpPr txBox="1"/>
          <p:nvPr/>
        </p:nvSpPr>
        <p:spPr>
          <a:xfrm>
            <a:off x="463229" y="4337787"/>
            <a:ext cx="8189274" cy="185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52" marR="4461">
              <a:lnSpc>
                <a:spcPct val="107700"/>
              </a:lnSpc>
            </a:pPr>
            <a:r>
              <a:rPr lang="en-AU" sz="1229" spc="-79" dirty="0">
                <a:solidFill>
                  <a:srgbClr val="231F20"/>
                </a:solidFill>
                <a:latin typeface="Trebuchet MS" pitchFamily="34" charset="0"/>
                <a:cs typeface="Lucida Sans"/>
              </a:rPr>
              <a:t>In order to ascertain the value (and price) of various social and insurance contracts, the minimum data requirements are a no-recovery three state (healthy, ill, dead) transition matrix. Estimating a transition matrix requires the availability of longitudinal data. However, in many countries, the only credible statistical information available is the age-specific population mortality and disability prevalence rates. </a:t>
            </a:r>
          </a:p>
          <a:p>
            <a:pPr marL="11152" marR="4461">
              <a:lnSpc>
                <a:spcPct val="107700"/>
              </a:lnSpc>
            </a:pPr>
            <a:r>
              <a:rPr lang="en-AU" sz="1229" spc="-79" dirty="0">
                <a:solidFill>
                  <a:srgbClr val="231F20"/>
                </a:solidFill>
                <a:latin typeface="Trebuchet MS" pitchFamily="34" charset="0"/>
                <a:cs typeface="Lucida Sans"/>
              </a:rPr>
              <a:t>In this study, first, we propose a simple method of estimating the ranges that the transition probabilities can take (‘feasible set’). Second, we provide two methods of estimating a unique solution, using the extra-mortality concept proposed by </a:t>
            </a:r>
            <a:r>
              <a:rPr lang="en-AU" sz="1229" spc="-79" dirty="0" err="1">
                <a:solidFill>
                  <a:srgbClr val="231F20"/>
                </a:solidFill>
                <a:latin typeface="Trebuchet MS" pitchFamily="34" charset="0"/>
                <a:cs typeface="Lucida Sans"/>
              </a:rPr>
              <a:t>Rickayzen</a:t>
            </a:r>
            <a:r>
              <a:rPr lang="en-AU" sz="1229" spc="-79" dirty="0">
                <a:solidFill>
                  <a:srgbClr val="231F20"/>
                </a:solidFill>
                <a:latin typeface="Trebuchet MS" pitchFamily="34" charset="0"/>
                <a:cs typeface="Lucida Sans"/>
              </a:rPr>
              <a:t> and Walsh (2002) and an optimization procedure. Finally, we provide a practical example of using such a transition matrix to price a long-term care insurance. Another application of the feasible set can be by insurers to set solvency capital for such products.</a:t>
            </a:r>
          </a:p>
          <a:p>
            <a:pPr marL="11152" marR="4461">
              <a:lnSpc>
                <a:spcPct val="107700"/>
              </a:lnSpc>
            </a:pPr>
            <a:r>
              <a:rPr lang="en-US" sz="1317" spc="-79" dirty="0">
                <a:solidFill>
                  <a:srgbClr val="231F20"/>
                </a:solidFill>
                <a:latin typeface="Trebuchet MS" pitchFamily="34" charset="0"/>
                <a:cs typeface="Lucida Sans"/>
              </a:rPr>
              <a:t> </a:t>
            </a:r>
            <a:endParaRPr sz="1317" dirty="0">
              <a:latin typeface="Trebuchet MS" pitchFamily="34" charset="0"/>
              <a:cs typeface="Lucida Sans"/>
            </a:endParaRPr>
          </a:p>
        </p:txBody>
      </p:sp>
      <p:sp>
        <p:nvSpPr>
          <p:cNvPr id="22" name="object 11"/>
          <p:cNvSpPr txBox="1"/>
          <p:nvPr/>
        </p:nvSpPr>
        <p:spPr>
          <a:xfrm>
            <a:off x="881015" y="2421622"/>
            <a:ext cx="6624343" cy="12972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52"/>
            <a:r>
              <a:rPr lang="en-AU" sz="2810" b="1" dirty="0">
                <a:solidFill>
                  <a:srgbClr val="005583"/>
                </a:solidFill>
                <a:latin typeface="Trebuchet MS" pitchFamily="34" charset="0"/>
                <a:cs typeface="Lucida Sans"/>
              </a:rPr>
              <a:t>A method of estimating a three-state no-recovery transition matrix using readily available population data</a:t>
            </a:r>
            <a:endParaRPr sz="2810" b="1" dirty="0">
              <a:latin typeface="Trebuchet MS" pitchFamily="34" charset="0"/>
              <a:cs typeface="Lucida Sans"/>
            </a:endParaRPr>
          </a:p>
        </p:txBody>
      </p:sp>
      <p:grpSp>
        <p:nvGrpSpPr>
          <p:cNvPr id="26" name="Group 48"/>
          <p:cNvGrpSpPr/>
          <p:nvPr/>
        </p:nvGrpSpPr>
        <p:grpSpPr>
          <a:xfrm>
            <a:off x="6069125" y="559526"/>
            <a:ext cx="3242872" cy="1559842"/>
            <a:chOff x="6911518" y="148463"/>
            <a:chExt cx="3692982" cy="1776349"/>
          </a:xfrm>
        </p:grpSpPr>
        <p:sp>
          <p:nvSpPr>
            <p:cNvPr id="27" name="object 2"/>
            <p:cNvSpPr/>
            <p:nvPr/>
          </p:nvSpPr>
          <p:spPr>
            <a:xfrm>
              <a:off x="6911518" y="379476"/>
              <a:ext cx="1548384" cy="154533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28" name="object 12"/>
            <p:cNvSpPr/>
            <p:nvPr/>
          </p:nvSpPr>
          <p:spPr>
            <a:xfrm>
              <a:off x="8190637" y="1444256"/>
              <a:ext cx="2413635" cy="170815"/>
            </a:xfrm>
            <a:custGeom>
              <a:avLst/>
              <a:gdLst/>
              <a:ahLst/>
              <a:cxnLst/>
              <a:rect l="l" t="t" r="r" b="b"/>
              <a:pathLst>
                <a:path w="2413634" h="170814">
                  <a:moveTo>
                    <a:pt x="2413431" y="0"/>
                  </a:moveTo>
                  <a:lnTo>
                    <a:pt x="102958" y="0"/>
                  </a:lnTo>
                  <a:lnTo>
                    <a:pt x="81812" y="45583"/>
                  </a:lnTo>
                  <a:lnTo>
                    <a:pt x="57504" y="89288"/>
                  </a:lnTo>
                  <a:lnTo>
                    <a:pt x="30183" y="130968"/>
                  </a:lnTo>
                  <a:lnTo>
                    <a:pt x="0" y="170472"/>
                  </a:lnTo>
                  <a:lnTo>
                    <a:pt x="2413431" y="170472"/>
                  </a:lnTo>
                  <a:lnTo>
                    <a:pt x="2413431" y="0"/>
                  </a:lnTo>
                  <a:close/>
                </a:path>
              </a:pathLst>
            </a:custGeom>
            <a:solidFill>
              <a:srgbClr val="00A650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29" name="object 13"/>
            <p:cNvSpPr/>
            <p:nvPr/>
          </p:nvSpPr>
          <p:spPr>
            <a:xfrm>
              <a:off x="8300720" y="930275"/>
              <a:ext cx="2303780" cy="496570"/>
            </a:xfrm>
            <a:custGeom>
              <a:avLst/>
              <a:gdLst/>
              <a:ahLst/>
              <a:cxnLst/>
              <a:rect l="l" t="t" r="r" b="b"/>
              <a:pathLst>
                <a:path w="2303779" h="496569">
                  <a:moveTo>
                    <a:pt x="2303348" y="0"/>
                  </a:moveTo>
                  <a:lnTo>
                    <a:pt x="0" y="0"/>
                  </a:lnTo>
                  <a:lnTo>
                    <a:pt x="16257" y="46965"/>
                  </a:lnTo>
                  <a:lnTo>
                    <a:pt x="29149" y="95399"/>
                  </a:lnTo>
                  <a:lnTo>
                    <a:pt x="38535" y="145165"/>
                  </a:lnTo>
                  <a:lnTo>
                    <a:pt x="44271" y="196126"/>
                  </a:lnTo>
                  <a:lnTo>
                    <a:pt x="46215" y="248145"/>
                  </a:lnTo>
                  <a:lnTo>
                    <a:pt x="44274" y="300125"/>
                  </a:lnTo>
                  <a:lnTo>
                    <a:pt x="38546" y="351049"/>
                  </a:lnTo>
                  <a:lnTo>
                    <a:pt x="29174" y="400779"/>
                  </a:lnTo>
                  <a:lnTo>
                    <a:pt x="16299" y="449179"/>
                  </a:lnTo>
                  <a:lnTo>
                    <a:pt x="63" y="496112"/>
                  </a:lnTo>
                  <a:lnTo>
                    <a:pt x="2303348" y="496112"/>
                  </a:lnTo>
                  <a:lnTo>
                    <a:pt x="2303348" y="0"/>
                  </a:lnTo>
                  <a:close/>
                </a:path>
              </a:pathLst>
            </a:custGeom>
            <a:solidFill>
              <a:srgbClr val="4196CE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30" name="object 14"/>
            <p:cNvSpPr txBox="1"/>
            <p:nvPr/>
          </p:nvSpPr>
          <p:spPr>
            <a:xfrm>
              <a:off x="8394700" y="992594"/>
              <a:ext cx="2165490" cy="60577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1152">
                <a:lnSpc>
                  <a:spcPts val="1335"/>
                </a:lnSpc>
              </a:pPr>
              <a:r>
                <a:rPr sz="1273" b="1" dirty="0">
                  <a:solidFill>
                    <a:srgbClr val="005583"/>
                  </a:solidFill>
                  <a:latin typeface="Trebuchet MS" pitchFamily="34" charset="0"/>
                  <a:cs typeface="Lucida Sans"/>
                </a:rPr>
                <a:t>19th Global</a:t>
              </a:r>
              <a:endParaRPr sz="1273" b="1" dirty="0">
                <a:latin typeface="Trebuchet MS" pitchFamily="34" charset="0"/>
                <a:cs typeface="Lucida Sans"/>
              </a:endParaRPr>
            </a:p>
            <a:p>
              <a:pPr marL="11152">
                <a:lnSpc>
                  <a:spcPts val="1335"/>
                </a:lnSpc>
              </a:pPr>
              <a:r>
                <a:rPr sz="1273" b="1" dirty="0">
                  <a:solidFill>
                    <a:srgbClr val="005583"/>
                  </a:solidFill>
                  <a:latin typeface="Trebuchet MS" pitchFamily="34" charset="0"/>
                  <a:cs typeface="Lucida Sans"/>
                </a:rPr>
                <a:t>Conference of Actuaries</a:t>
              </a:r>
              <a:endParaRPr sz="1273" b="1" dirty="0">
                <a:latin typeface="Trebuchet MS" pitchFamily="34" charset="0"/>
                <a:cs typeface="Lucida Sans"/>
              </a:endParaRPr>
            </a:p>
            <a:p>
              <a:pPr marL="11152">
                <a:spcBef>
                  <a:spcPts val="645"/>
                </a:spcBef>
              </a:pPr>
              <a:r>
                <a:rPr sz="790" b="1" spc="-40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30th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22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– </a:t>
              </a:r>
              <a:r>
                <a:rPr sz="790" b="1" spc="-40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31st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9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January,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48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2018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61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|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26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Mumbai,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31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India</a:t>
              </a:r>
              <a:endParaRPr sz="790" b="1" dirty="0">
                <a:latin typeface="Trebuchet MS" pitchFamily="34" charset="0"/>
                <a:cs typeface="Lucida Sans"/>
              </a:endParaRPr>
            </a:p>
          </p:txBody>
        </p:sp>
        <p:pic>
          <p:nvPicPr>
            <p:cNvPr id="31" name="Picture 3" descr="E:\shirish-sir_11-11-14\Actuaries\corel\actuaries_logo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21851" y="148463"/>
              <a:ext cx="880452" cy="684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E:\shirish-sir_11-11-14\Actuaries\corel\actuaries_partnership_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20"/>
          <a:stretch>
            <a:fillRect/>
          </a:stretch>
        </p:blipFill>
        <p:spPr bwMode="auto">
          <a:xfrm>
            <a:off x="95693" y="453858"/>
            <a:ext cx="9233933" cy="6132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ject 6"/>
          <p:cNvSpPr txBox="1"/>
          <p:nvPr/>
        </p:nvSpPr>
        <p:spPr>
          <a:xfrm>
            <a:off x="1250836" y="2664400"/>
            <a:ext cx="6923652" cy="1513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912" indent="-250912">
              <a:buFont typeface="Arial" panose="020B0604020202020204" pitchFamily="34" charset="0"/>
              <a:buChar char="•"/>
            </a:pPr>
            <a:r>
              <a:rPr lang="en-AU" sz="2459" dirty="0">
                <a:latin typeface="Trebuchet MS" panose="020B0603020202020204" pitchFamily="34" charset="0"/>
              </a:rPr>
              <a:t>Pricing and valuation of LTC contracts and aged care needs</a:t>
            </a:r>
          </a:p>
          <a:p>
            <a:pPr marL="250912" indent="-250912">
              <a:buFont typeface="Arial" panose="020B0604020202020204" pitchFamily="34" charset="0"/>
              <a:buChar char="•"/>
            </a:pPr>
            <a:r>
              <a:rPr lang="en-AU" sz="2459" dirty="0">
                <a:latin typeface="Trebuchet MS" panose="020B0603020202020204" pitchFamily="34" charset="0"/>
              </a:rPr>
              <a:t>Longitudinal data</a:t>
            </a:r>
          </a:p>
          <a:p>
            <a:pPr marL="250912" indent="-250912">
              <a:buFont typeface="Arial" panose="020B0604020202020204" pitchFamily="34" charset="0"/>
              <a:buChar char="•"/>
            </a:pPr>
            <a:r>
              <a:rPr lang="en-AU" sz="2459" dirty="0">
                <a:latin typeface="Trebuchet MS" panose="020B0603020202020204" pitchFamily="34" charset="0"/>
              </a:rPr>
              <a:t>No recovery assumption</a:t>
            </a:r>
            <a:r>
              <a:rPr lang="en-US" sz="1317" dirty="0">
                <a:solidFill>
                  <a:srgbClr val="231F20"/>
                </a:solidFill>
                <a:latin typeface="Trebuchet MS" pitchFamily="34" charset="0"/>
                <a:cs typeface="Lucida Sans"/>
              </a:rPr>
              <a:t> </a:t>
            </a:r>
            <a:endParaRPr sz="1317" dirty="0">
              <a:latin typeface="Trebuchet MS" pitchFamily="34" charset="0"/>
              <a:cs typeface="Lucida San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7484" y="6168937"/>
            <a:ext cx="321180" cy="321180"/>
          </a:xfrm>
          <a:custGeom>
            <a:avLst/>
            <a:gdLst/>
            <a:ahLst/>
            <a:cxnLst/>
            <a:rect l="l" t="t" r="r" b="b"/>
            <a:pathLst>
              <a:path w="365759" h="365759">
                <a:moveTo>
                  <a:pt x="0" y="0"/>
                </a:moveTo>
                <a:lnTo>
                  <a:pt x="365759" y="0"/>
                </a:lnTo>
                <a:lnTo>
                  <a:pt x="365759" y="365760"/>
                </a:lnTo>
                <a:lnTo>
                  <a:pt x="0" y="365760"/>
                </a:lnTo>
                <a:lnTo>
                  <a:pt x="0" y="0"/>
                </a:lnTo>
                <a:close/>
              </a:path>
            </a:pathLst>
          </a:custGeom>
          <a:solidFill>
            <a:srgbClr val="9ED2F1"/>
          </a:solidFill>
        </p:spPr>
        <p:txBody>
          <a:bodyPr wrap="square" lIns="0" tIns="0" rIns="0" bIns="0" rtlCol="0"/>
          <a:lstStyle/>
          <a:p>
            <a:endParaRPr sz="1581"/>
          </a:p>
        </p:txBody>
      </p:sp>
      <p:sp>
        <p:nvSpPr>
          <p:cNvPr id="10" name="object 10"/>
          <p:cNvSpPr/>
          <p:nvPr/>
        </p:nvSpPr>
        <p:spPr>
          <a:xfrm>
            <a:off x="78065" y="1112223"/>
            <a:ext cx="5888305" cy="752320"/>
          </a:xfrm>
          <a:custGeom>
            <a:avLst/>
            <a:gdLst/>
            <a:ahLst/>
            <a:cxnLst/>
            <a:rect l="l" t="t" r="r" b="b"/>
            <a:pathLst>
              <a:path w="5699760" h="684530">
                <a:moveTo>
                  <a:pt x="5618975" y="0"/>
                </a:moveTo>
                <a:lnTo>
                  <a:pt x="0" y="0"/>
                </a:lnTo>
                <a:lnTo>
                  <a:pt x="0" y="684466"/>
                </a:lnTo>
                <a:lnTo>
                  <a:pt x="5699721" y="684466"/>
                </a:lnTo>
                <a:lnTo>
                  <a:pt x="5676476" y="640577"/>
                </a:lnTo>
                <a:lnTo>
                  <a:pt x="5655643" y="595283"/>
                </a:lnTo>
                <a:lnTo>
                  <a:pt x="5637308" y="548670"/>
                </a:lnTo>
                <a:lnTo>
                  <a:pt x="5621557" y="500821"/>
                </a:lnTo>
                <a:lnTo>
                  <a:pt x="5608476" y="451823"/>
                </a:lnTo>
                <a:lnTo>
                  <a:pt x="5598152" y="401759"/>
                </a:lnTo>
                <a:lnTo>
                  <a:pt x="5590671" y="350715"/>
                </a:lnTo>
                <a:lnTo>
                  <a:pt x="5586120" y="298775"/>
                </a:lnTo>
                <a:lnTo>
                  <a:pt x="5584583" y="246024"/>
                </a:lnTo>
                <a:lnTo>
                  <a:pt x="5586012" y="195167"/>
                </a:lnTo>
                <a:lnTo>
                  <a:pt x="5590244" y="145060"/>
                </a:lnTo>
                <a:lnTo>
                  <a:pt x="5597202" y="95779"/>
                </a:lnTo>
                <a:lnTo>
                  <a:pt x="5606805" y="47400"/>
                </a:lnTo>
                <a:lnTo>
                  <a:pt x="5618975" y="0"/>
                </a:lnTo>
                <a:close/>
              </a:path>
            </a:pathLst>
          </a:custGeom>
          <a:solidFill>
            <a:srgbClr val="005583"/>
          </a:solidFill>
        </p:spPr>
        <p:txBody>
          <a:bodyPr wrap="square" lIns="0" tIns="0" rIns="0" bIns="0" rtlCol="0"/>
          <a:lstStyle/>
          <a:p>
            <a:endParaRPr sz="1581"/>
          </a:p>
        </p:txBody>
      </p:sp>
      <p:sp>
        <p:nvSpPr>
          <p:cNvPr id="11" name="object 11"/>
          <p:cNvSpPr txBox="1"/>
          <p:nvPr/>
        </p:nvSpPr>
        <p:spPr>
          <a:xfrm>
            <a:off x="370729" y="1434699"/>
            <a:ext cx="4228874" cy="2432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52"/>
            <a:r>
              <a:rPr lang="en-US" sz="1581" b="1" dirty="0">
                <a:solidFill>
                  <a:srgbClr val="FFFFFF"/>
                </a:solidFill>
                <a:latin typeface="Trebuchet MS" pitchFamily="34" charset="0"/>
                <a:cs typeface="Lucida Sans"/>
              </a:rPr>
              <a:t>Motivation</a:t>
            </a:r>
            <a:endParaRPr sz="1581" b="1" dirty="0">
              <a:latin typeface="Trebuchet MS" pitchFamily="34" charset="0"/>
              <a:cs typeface="Lucida Sans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xfrm>
            <a:off x="133410" y="6245194"/>
            <a:ext cx="224714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4717">
              <a:lnSpc>
                <a:spcPts val="1348"/>
              </a:lnSpc>
            </a:pPr>
            <a:r>
              <a:rPr lang="en-AU" spc="-119" dirty="0"/>
              <a:t>1</a:t>
            </a:r>
            <a:endParaRPr spc="-119" dirty="0"/>
          </a:p>
        </p:txBody>
      </p:sp>
      <p:grpSp>
        <p:nvGrpSpPr>
          <p:cNvPr id="29" name="Group 48"/>
          <p:cNvGrpSpPr/>
          <p:nvPr/>
        </p:nvGrpSpPr>
        <p:grpSpPr>
          <a:xfrm>
            <a:off x="6069125" y="559526"/>
            <a:ext cx="3242872" cy="1559842"/>
            <a:chOff x="6911518" y="148463"/>
            <a:chExt cx="3692982" cy="1776349"/>
          </a:xfrm>
        </p:grpSpPr>
        <p:sp>
          <p:nvSpPr>
            <p:cNvPr id="30" name="object 2"/>
            <p:cNvSpPr/>
            <p:nvPr/>
          </p:nvSpPr>
          <p:spPr>
            <a:xfrm>
              <a:off x="6911518" y="379476"/>
              <a:ext cx="1548384" cy="154533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31" name="object 12"/>
            <p:cNvSpPr/>
            <p:nvPr/>
          </p:nvSpPr>
          <p:spPr>
            <a:xfrm>
              <a:off x="8190637" y="1444256"/>
              <a:ext cx="2413635" cy="170815"/>
            </a:xfrm>
            <a:custGeom>
              <a:avLst/>
              <a:gdLst/>
              <a:ahLst/>
              <a:cxnLst/>
              <a:rect l="l" t="t" r="r" b="b"/>
              <a:pathLst>
                <a:path w="2413634" h="170814">
                  <a:moveTo>
                    <a:pt x="2413431" y="0"/>
                  </a:moveTo>
                  <a:lnTo>
                    <a:pt x="102958" y="0"/>
                  </a:lnTo>
                  <a:lnTo>
                    <a:pt x="81812" y="45583"/>
                  </a:lnTo>
                  <a:lnTo>
                    <a:pt x="57504" y="89288"/>
                  </a:lnTo>
                  <a:lnTo>
                    <a:pt x="30183" y="130968"/>
                  </a:lnTo>
                  <a:lnTo>
                    <a:pt x="0" y="170472"/>
                  </a:lnTo>
                  <a:lnTo>
                    <a:pt x="2413431" y="170472"/>
                  </a:lnTo>
                  <a:lnTo>
                    <a:pt x="2413431" y="0"/>
                  </a:lnTo>
                  <a:close/>
                </a:path>
              </a:pathLst>
            </a:custGeom>
            <a:solidFill>
              <a:srgbClr val="00A650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32" name="object 13"/>
            <p:cNvSpPr/>
            <p:nvPr/>
          </p:nvSpPr>
          <p:spPr>
            <a:xfrm>
              <a:off x="8300720" y="930275"/>
              <a:ext cx="2303780" cy="496570"/>
            </a:xfrm>
            <a:custGeom>
              <a:avLst/>
              <a:gdLst/>
              <a:ahLst/>
              <a:cxnLst/>
              <a:rect l="l" t="t" r="r" b="b"/>
              <a:pathLst>
                <a:path w="2303779" h="496569">
                  <a:moveTo>
                    <a:pt x="2303348" y="0"/>
                  </a:moveTo>
                  <a:lnTo>
                    <a:pt x="0" y="0"/>
                  </a:lnTo>
                  <a:lnTo>
                    <a:pt x="16257" y="46965"/>
                  </a:lnTo>
                  <a:lnTo>
                    <a:pt x="29149" y="95399"/>
                  </a:lnTo>
                  <a:lnTo>
                    <a:pt x="38535" y="145165"/>
                  </a:lnTo>
                  <a:lnTo>
                    <a:pt x="44271" y="196126"/>
                  </a:lnTo>
                  <a:lnTo>
                    <a:pt x="46215" y="248145"/>
                  </a:lnTo>
                  <a:lnTo>
                    <a:pt x="44274" y="300125"/>
                  </a:lnTo>
                  <a:lnTo>
                    <a:pt x="38546" y="351049"/>
                  </a:lnTo>
                  <a:lnTo>
                    <a:pt x="29174" y="400779"/>
                  </a:lnTo>
                  <a:lnTo>
                    <a:pt x="16299" y="449179"/>
                  </a:lnTo>
                  <a:lnTo>
                    <a:pt x="63" y="496112"/>
                  </a:lnTo>
                  <a:lnTo>
                    <a:pt x="2303348" y="496112"/>
                  </a:lnTo>
                  <a:lnTo>
                    <a:pt x="2303348" y="0"/>
                  </a:lnTo>
                  <a:close/>
                </a:path>
              </a:pathLst>
            </a:custGeom>
            <a:solidFill>
              <a:srgbClr val="4196CE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33" name="object 14"/>
            <p:cNvSpPr txBox="1"/>
            <p:nvPr/>
          </p:nvSpPr>
          <p:spPr>
            <a:xfrm>
              <a:off x="8394700" y="992594"/>
              <a:ext cx="2165490" cy="60577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1152">
                <a:lnSpc>
                  <a:spcPts val="1335"/>
                </a:lnSpc>
              </a:pPr>
              <a:r>
                <a:rPr sz="1273" b="1" dirty="0">
                  <a:solidFill>
                    <a:srgbClr val="005583"/>
                  </a:solidFill>
                  <a:latin typeface="Trebuchet MS" pitchFamily="34" charset="0"/>
                  <a:cs typeface="Lucida Sans"/>
                </a:rPr>
                <a:t>19th Global</a:t>
              </a:r>
              <a:endParaRPr sz="1273" b="1" dirty="0">
                <a:latin typeface="Trebuchet MS" pitchFamily="34" charset="0"/>
                <a:cs typeface="Lucida Sans"/>
              </a:endParaRPr>
            </a:p>
            <a:p>
              <a:pPr marL="11152">
                <a:lnSpc>
                  <a:spcPts val="1335"/>
                </a:lnSpc>
              </a:pPr>
              <a:r>
                <a:rPr sz="1273" b="1" dirty="0">
                  <a:solidFill>
                    <a:srgbClr val="005583"/>
                  </a:solidFill>
                  <a:latin typeface="Trebuchet MS" pitchFamily="34" charset="0"/>
                  <a:cs typeface="Lucida Sans"/>
                </a:rPr>
                <a:t>Conference of Actuaries</a:t>
              </a:r>
              <a:endParaRPr sz="1273" b="1" dirty="0">
                <a:latin typeface="Trebuchet MS" pitchFamily="34" charset="0"/>
                <a:cs typeface="Lucida Sans"/>
              </a:endParaRPr>
            </a:p>
            <a:p>
              <a:pPr marL="11152">
                <a:spcBef>
                  <a:spcPts val="645"/>
                </a:spcBef>
              </a:pPr>
              <a:r>
                <a:rPr sz="790" b="1" spc="-40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30th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22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– </a:t>
              </a:r>
              <a:r>
                <a:rPr sz="790" b="1" spc="-40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31st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9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January,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48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2018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61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|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26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Mumbai,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31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India</a:t>
              </a:r>
              <a:endParaRPr sz="790" b="1" dirty="0">
                <a:latin typeface="Trebuchet MS" pitchFamily="34" charset="0"/>
                <a:cs typeface="Lucida Sans"/>
              </a:endParaRPr>
            </a:p>
          </p:txBody>
        </p:sp>
        <p:pic>
          <p:nvPicPr>
            <p:cNvPr id="34" name="Picture 3" descr="E:\shirish-sir_11-11-14\Actuaries\corel\actuaries_logo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21851" y="148463"/>
              <a:ext cx="880452" cy="684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992" y="2038845"/>
            <a:ext cx="2427593" cy="45741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E:\shirish-sir_11-11-14\Actuaries\corel\actuaries_partnership_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20"/>
          <a:stretch>
            <a:fillRect/>
          </a:stretch>
        </p:blipFill>
        <p:spPr bwMode="auto">
          <a:xfrm>
            <a:off x="78478" y="429159"/>
            <a:ext cx="9233933" cy="6132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ject 6"/>
          <p:cNvSpPr txBox="1"/>
          <p:nvPr/>
        </p:nvSpPr>
        <p:spPr>
          <a:xfrm>
            <a:off x="1250836" y="2664400"/>
            <a:ext cx="6923652" cy="27054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1459" indent="-401459">
              <a:buFont typeface="Arial" panose="020B0604020202020204" pitchFamily="34" charset="0"/>
              <a:buChar char="•"/>
            </a:pPr>
            <a:r>
              <a:rPr lang="en-AU" sz="2459" dirty="0">
                <a:latin typeface="Trebuchet MS" panose="020B0603020202020204" pitchFamily="34" charset="0"/>
              </a:rPr>
              <a:t>Three state model</a:t>
            </a:r>
          </a:p>
          <a:p>
            <a:pPr marL="702554" lvl="1" indent="-301094">
              <a:buFont typeface="Wingdings" panose="05000000000000000000" pitchFamily="2" charset="2"/>
              <a:buChar char="Ø"/>
            </a:pPr>
            <a:r>
              <a:rPr lang="en-AU" sz="2107" i="1" dirty="0">
                <a:latin typeface="Trebuchet MS" panose="020B0603020202020204" pitchFamily="34" charset="0"/>
              </a:rPr>
              <a:t>active (or healthy) (a)</a:t>
            </a:r>
            <a:endParaRPr lang="en-AU" sz="2107" dirty="0">
              <a:latin typeface="Trebuchet MS" panose="020B0603020202020204" pitchFamily="34" charset="0"/>
            </a:endParaRPr>
          </a:p>
          <a:p>
            <a:pPr marL="702554" lvl="1" indent="-301094">
              <a:buFont typeface="Wingdings" panose="05000000000000000000" pitchFamily="2" charset="2"/>
              <a:buChar char="Ø"/>
            </a:pPr>
            <a:r>
              <a:rPr lang="en-AU" sz="2107" i="1" dirty="0">
                <a:latin typeface="Trebuchet MS" panose="020B0603020202020204" pitchFamily="34" charset="0"/>
              </a:rPr>
              <a:t>invalid (or disable)</a:t>
            </a:r>
            <a:r>
              <a:rPr lang="en-AU" sz="2107" dirty="0">
                <a:latin typeface="Trebuchet MS" panose="020B0603020202020204" pitchFamily="34" charset="0"/>
              </a:rPr>
              <a:t> </a:t>
            </a:r>
            <a:r>
              <a:rPr lang="en-AU" sz="2107" i="1" dirty="0">
                <a:latin typeface="Trebuchet MS" panose="020B0603020202020204" pitchFamily="34" charset="0"/>
              </a:rPr>
              <a:t>(</a:t>
            </a:r>
            <a:r>
              <a:rPr lang="en-AU" sz="2107" i="1" dirty="0" err="1">
                <a:latin typeface="Trebuchet MS" panose="020B0603020202020204" pitchFamily="34" charset="0"/>
              </a:rPr>
              <a:t>i</a:t>
            </a:r>
            <a:r>
              <a:rPr lang="en-AU" sz="2107" i="1" dirty="0">
                <a:latin typeface="Trebuchet MS" panose="020B0603020202020204" pitchFamily="34" charset="0"/>
              </a:rPr>
              <a:t>)</a:t>
            </a:r>
            <a:r>
              <a:rPr lang="en-AU" sz="2107" dirty="0">
                <a:latin typeface="Trebuchet MS" panose="020B0603020202020204" pitchFamily="34" charset="0"/>
              </a:rPr>
              <a:t> </a:t>
            </a:r>
          </a:p>
          <a:p>
            <a:pPr marL="702554" lvl="1" indent="-301094">
              <a:buFont typeface="Wingdings" panose="05000000000000000000" pitchFamily="2" charset="2"/>
              <a:buChar char="Ø"/>
            </a:pPr>
            <a:r>
              <a:rPr lang="en-AU" sz="2107" i="1" dirty="0">
                <a:latin typeface="Trebuchet MS" panose="020B0603020202020204" pitchFamily="34" charset="0"/>
              </a:rPr>
              <a:t>Dead (d)</a:t>
            </a:r>
            <a:r>
              <a:rPr lang="en-AU" sz="2107" dirty="0">
                <a:latin typeface="Trebuchet MS" panose="020B0603020202020204" pitchFamily="34" charset="0"/>
              </a:rPr>
              <a:t> </a:t>
            </a:r>
          </a:p>
          <a:p>
            <a:pPr marL="401459" indent="-401459">
              <a:buFont typeface="Arial" panose="020B0604020202020204" pitchFamily="34" charset="0"/>
              <a:buChar char="•"/>
            </a:pPr>
            <a:r>
              <a:rPr lang="en-AU" sz="2459" dirty="0">
                <a:latin typeface="Trebuchet MS" panose="020B0603020202020204" pitchFamily="34" charset="0"/>
              </a:rPr>
              <a:t>Discrete time Markov chain</a:t>
            </a:r>
          </a:p>
          <a:p>
            <a:pPr marL="401459" indent="-401459">
              <a:buFont typeface="Arial" panose="020B0604020202020204" pitchFamily="34" charset="0"/>
              <a:buChar char="•"/>
            </a:pPr>
            <a:r>
              <a:rPr lang="en-AU" sz="2459" dirty="0">
                <a:latin typeface="Trebuchet MS" panose="020B0603020202020204" pitchFamily="34" charset="0"/>
              </a:rPr>
              <a:t>Time-homogeneous, and age-specific transition probabilities </a:t>
            </a:r>
          </a:p>
          <a:p>
            <a:pPr marL="11152" marR="4461">
              <a:lnSpc>
                <a:spcPct val="107700"/>
              </a:lnSpc>
            </a:pPr>
            <a:endParaRPr sz="1317" dirty="0">
              <a:latin typeface="Trebuchet MS" pitchFamily="34" charset="0"/>
              <a:cs typeface="Lucida San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7484" y="6168937"/>
            <a:ext cx="321180" cy="321180"/>
          </a:xfrm>
          <a:custGeom>
            <a:avLst/>
            <a:gdLst/>
            <a:ahLst/>
            <a:cxnLst/>
            <a:rect l="l" t="t" r="r" b="b"/>
            <a:pathLst>
              <a:path w="365759" h="365759">
                <a:moveTo>
                  <a:pt x="0" y="0"/>
                </a:moveTo>
                <a:lnTo>
                  <a:pt x="365759" y="0"/>
                </a:lnTo>
                <a:lnTo>
                  <a:pt x="365759" y="365760"/>
                </a:lnTo>
                <a:lnTo>
                  <a:pt x="0" y="365760"/>
                </a:lnTo>
                <a:lnTo>
                  <a:pt x="0" y="0"/>
                </a:lnTo>
                <a:close/>
              </a:path>
            </a:pathLst>
          </a:custGeom>
          <a:solidFill>
            <a:srgbClr val="9ED2F1"/>
          </a:solidFill>
        </p:spPr>
        <p:txBody>
          <a:bodyPr wrap="square" lIns="0" tIns="0" rIns="0" bIns="0" rtlCol="0"/>
          <a:lstStyle/>
          <a:p>
            <a:endParaRPr sz="1581"/>
          </a:p>
        </p:txBody>
      </p:sp>
      <p:sp>
        <p:nvSpPr>
          <p:cNvPr id="10" name="object 10"/>
          <p:cNvSpPr/>
          <p:nvPr/>
        </p:nvSpPr>
        <p:spPr>
          <a:xfrm>
            <a:off x="78065" y="1112223"/>
            <a:ext cx="5888305" cy="752320"/>
          </a:xfrm>
          <a:custGeom>
            <a:avLst/>
            <a:gdLst/>
            <a:ahLst/>
            <a:cxnLst/>
            <a:rect l="l" t="t" r="r" b="b"/>
            <a:pathLst>
              <a:path w="5699760" h="684530">
                <a:moveTo>
                  <a:pt x="5618975" y="0"/>
                </a:moveTo>
                <a:lnTo>
                  <a:pt x="0" y="0"/>
                </a:lnTo>
                <a:lnTo>
                  <a:pt x="0" y="684466"/>
                </a:lnTo>
                <a:lnTo>
                  <a:pt x="5699721" y="684466"/>
                </a:lnTo>
                <a:lnTo>
                  <a:pt x="5676476" y="640577"/>
                </a:lnTo>
                <a:lnTo>
                  <a:pt x="5655643" y="595283"/>
                </a:lnTo>
                <a:lnTo>
                  <a:pt x="5637308" y="548670"/>
                </a:lnTo>
                <a:lnTo>
                  <a:pt x="5621557" y="500821"/>
                </a:lnTo>
                <a:lnTo>
                  <a:pt x="5608476" y="451823"/>
                </a:lnTo>
                <a:lnTo>
                  <a:pt x="5598152" y="401759"/>
                </a:lnTo>
                <a:lnTo>
                  <a:pt x="5590671" y="350715"/>
                </a:lnTo>
                <a:lnTo>
                  <a:pt x="5586120" y="298775"/>
                </a:lnTo>
                <a:lnTo>
                  <a:pt x="5584583" y="246024"/>
                </a:lnTo>
                <a:lnTo>
                  <a:pt x="5586012" y="195167"/>
                </a:lnTo>
                <a:lnTo>
                  <a:pt x="5590244" y="145060"/>
                </a:lnTo>
                <a:lnTo>
                  <a:pt x="5597202" y="95779"/>
                </a:lnTo>
                <a:lnTo>
                  <a:pt x="5606805" y="47400"/>
                </a:lnTo>
                <a:lnTo>
                  <a:pt x="5618975" y="0"/>
                </a:lnTo>
                <a:close/>
              </a:path>
            </a:pathLst>
          </a:custGeom>
          <a:solidFill>
            <a:srgbClr val="005583"/>
          </a:solidFill>
        </p:spPr>
        <p:txBody>
          <a:bodyPr wrap="square" lIns="0" tIns="0" rIns="0" bIns="0" rtlCol="0"/>
          <a:lstStyle/>
          <a:p>
            <a:endParaRPr sz="1581"/>
          </a:p>
        </p:txBody>
      </p:sp>
      <p:sp>
        <p:nvSpPr>
          <p:cNvPr id="11" name="object 11"/>
          <p:cNvSpPr txBox="1"/>
          <p:nvPr/>
        </p:nvSpPr>
        <p:spPr>
          <a:xfrm>
            <a:off x="370729" y="1434699"/>
            <a:ext cx="4228874" cy="2432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52"/>
            <a:r>
              <a:rPr lang="en-US" sz="1581" b="1" dirty="0">
                <a:solidFill>
                  <a:srgbClr val="FFFFFF"/>
                </a:solidFill>
                <a:latin typeface="Trebuchet MS" pitchFamily="34" charset="0"/>
                <a:cs typeface="Lucida Sans"/>
              </a:rPr>
              <a:t>Assumptions</a:t>
            </a:r>
            <a:endParaRPr sz="1581" b="1" dirty="0">
              <a:latin typeface="Trebuchet MS" pitchFamily="34" charset="0"/>
              <a:cs typeface="Lucida Sans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xfrm>
            <a:off x="133410" y="6245194"/>
            <a:ext cx="224714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4717">
              <a:lnSpc>
                <a:spcPts val="1348"/>
              </a:lnSpc>
            </a:pPr>
            <a:r>
              <a:rPr lang="en-AU" spc="-119" dirty="0"/>
              <a:t>2</a:t>
            </a:r>
            <a:endParaRPr spc="-119" dirty="0"/>
          </a:p>
        </p:txBody>
      </p:sp>
      <p:grpSp>
        <p:nvGrpSpPr>
          <p:cNvPr id="29" name="Group 48"/>
          <p:cNvGrpSpPr/>
          <p:nvPr/>
        </p:nvGrpSpPr>
        <p:grpSpPr>
          <a:xfrm>
            <a:off x="6069125" y="559526"/>
            <a:ext cx="3242872" cy="1559842"/>
            <a:chOff x="6911518" y="148463"/>
            <a:chExt cx="3692982" cy="1776349"/>
          </a:xfrm>
        </p:grpSpPr>
        <p:sp>
          <p:nvSpPr>
            <p:cNvPr id="30" name="object 2"/>
            <p:cNvSpPr/>
            <p:nvPr/>
          </p:nvSpPr>
          <p:spPr>
            <a:xfrm>
              <a:off x="6911518" y="379476"/>
              <a:ext cx="1548384" cy="154533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31" name="object 12"/>
            <p:cNvSpPr/>
            <p:nvPr/>
          </p:nvSpPr>
          <p:spPr>
            <a:xfrm>
              <a:off x="8190637" y="1444256"/>
              <a:ext cx="2413635" cy="170815"/>
            </a:xfrm>
            <a:custGeom>
              <a:avLst/>
              <a:gdLst/>
              <a:ahLst/>
              <a:cxnLst/>
              <a:rect l="l" t="t" r="r" b="b"/>
              <a:pathLst>
                <a:path w="2413634" h="170814">
                  <a:moveTo>
                    <a:pt x="2413431" y="0"/>
                  </a:moveTo>
                  <a:lnTo>
                    <a:pt x="102958" y="0"/>
                  </a:lnTo>
                  <a:lnTo>
                    <a:pt x="81812" y="45583"/>
                  </a:lnTo>
                  <a:lnTo>
                    <a:pt x="57504" y="89288"/>
                  </a:lnTo>
                  <a:lnTo>
                    <a:pt x="30183" y="130968"/>
                  </a:lnTo>
                  <a:lnTo>
                    <a:pt x="0" y="170472"/>
                  </a:lnTo>
                  <a:lnTo>
                    <a:pt x="2413431" y="170472"/>
                  </a:lnTo>
                  <a:lnTo>
                    <a:pt x="2413431" y="0"/>
                  </a:lnTo>
                  <a:close/>
                </a:path>
              </a:pathLst>
            </a:custGeom>
            <a:solidFill>
              <a:srgbClr val="00A650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32" name="object 13"/>
            <p:cNvSpPr/>
            <p:nvPr/>
          </p:nvSpPr>
          <p:spPr>
            <a:xfrm>
              <a:off x="8300720" y="930275"/>
              <a:ext cx="2303780" cy="496570"/>
            </a:xfrm>
            <a:custGeom>
              <a:avLst/>
              <a:gdLst/>
              <a:ahLst/>
              <a:cxnLst/>
              <a:rect l="l" t="t" r="r" b="b"/>
              <a:pathLst>
                <a:path w="2303779" h="496569">
                  <a:moveTo>
                    <a:pt x="2303348" y="0"/>
                  </a:moveTo>
                  <a:lnTo>
                    <a:pt x="0" y="0"/>
                  </a:lnTo>
                  <a:lnTo>
                    <a:pt x="16257" y="46965"/>
                  </a:lnTo>
                  <a:lnTo>
                    <a:pt x="29149" y="95399"/>
                  </a:lnTo>
                  <a:lnTo>
                    <a:pt x="38535" y="145165"/>
                  </a:lnTo>
                  <a:lnTo>
                    <a:pt x="44271" y="196126"/>
                  </a:lnTo>
                  <a:lnTo>
                    <a:pt x="46215" y="248145"/>
                  </a:lnTo>
                  <a:lnTo>
                    <a:pt x="44274" y="300125"/>
                  </a:lnTo>
                  <a:lnTo>
                    <a:pt x="38546" y="351049"/>
                  </a:lnTo>
                  <a:lnTo>
                    <a:pt x="29174" y="400779"/>
                  </a:lnTo>
                  <a:lnTo>
                    <a:pt x="16299" y="449179"/>
                  </a:lnTo>
                  <a:lnTo>
                    <a:pt x="63" y="496112"/>
                  </a:lnTo>
                  <a:lnTo>
                    <a:pt x="2303348" y="496112"/>
                  </a:lnTo>
                  <a:lnTo>
                    <a:pt x="2303348" y="0"/>
                  </a:lnTo>
                  <a:close/>
                </a:path>
              </a:pathLst>
            </a:custGeom>
            <a:solidFill>
              <a:srgbClr val="4196CE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33" name="object 14"/>
            <p:cNvSpPr txBox="1"/>
            <p:nvPr/>
          </p:nvSpPr>
          <p:spPr>
            <a:xfrm>
              <a:off x="8394700" y="992594"/>
              <a:ext cx="2165490" cy="60577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1152">
                <a:lnSpc>
                  <a:spcPts val="1335"/>
                </a:lnSpc>
              </a:pPr>
              <a:r>
                <a:rPr sz="1273" b="1" dirty="0">
                  <a:solidFill>
                    <a:srgbClr val="005583"/>
                  </a:solidFill>
                  <a:latin typeface="Trebuchet MS" pitchFamily="34" charset="0"/>
                  <a:cs typeface="Lucida Sans"/>
                </a:rPr>
                <a:t>19th Global</a:t>
              </a:r>
              <a:endParaRPr sz="1273" b="1" dirty="0">
                <a:latin typeface="Trebuchet MS" pitchFamily="34" charset="0"/>
                <a:cs typeface="Lucida Sans"/>
              </a:endParaRPr>
            </a:p>
            <a:p>
              <a:pPr marL="11152">
                <a:lnSpc>
                  <a:spcPts val="1335"/>
                </a:lnSpc>
              </a:pPr>
              <a:r>
                <a:rPr sz="1273" b="1" dirty="0">
                  <a:solidFill>
                    <a:srgbClr val="005583"/>
                  </a:solidFill>
                  <a:latin typeface="Trebuchet MS" pitchFamily="34" charset="0"/>
                  <a:cs typeface="Lucida Sans"/>
                </a:rPr>
                <a:t>Conference of Actuaries</a:t>
              </a:r>
              <a:endParaRPr sz="1273" b="1" dirty="0">
                <a:latin typeface="Trebuchet MS" pitchFamily="34" charset="0"/>
                <a:cs typeface="Lucida Sans"/>
              </a:endParaRPr>
            </a:p>
            <a:p>
              <a:pPr marL="11152">
                <a:spcBef>
                  <a:spcPts val="645"/>
                </a:spcBef>
              </a:pPr>
              <a:r>
                <a:rPr sz="790" b="1" spc="-40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30th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22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– </a:t>
              </a:r>
              <a:r>
                <a:rPr sz="790" b="1" spc="-40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31st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9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January,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48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2018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61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|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26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Mumbai,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31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India</a:t>
              </a:r>
              <a:endParaRPr sz="790" b="1" dirty="0">
                <a:latin typeface="Trebuchet MS" pitchFamily="34" charset="0"/>
                <a:cs typeface="Lucida Sans"/>
              </a:endParaRPr>
            </a:p>
          </p:txBody>
        </p:sp>
        <p:pic>
          <p:nvPicPr>
            <p:cNvPr id="34" name="Picture 3" descr="E:\shirish-sir_11-11-14\Actuaries\corel\actuaries_logo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21851" y="148463"/>
              <a:ext cx="880452" cy="684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992" y="2038845"/>
            <a:ext cx="2427593" cy="4574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42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E:\shirish-sir_11-11-14\Actuaries\corel\actuaries_partnership_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20"/>
          <a:stretch>
            <a:fillRect/>
          </a:stretch>
        </p:blipFill>
        <p:spPr bwMode="auto">
          <a:xfrm>
            <a:off x="78478" y="429159"/>
            <a:ext cx="9233933" cy="6132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object 6"/>
              <p:cNvSpPr txBox="1"/>
              <p:nvPr/>
            </p:nvSpPr>
            <p:spPr>
              <a:xfrm>
                <a:off x="1250836" y="2664400"/>
                <a:ext cx="6923652" cy="2111091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250912" indent="-250912">
                  <a:buFont typeface="Arial" panose="020B0604020202020204" pitchFamily="34" charset="0"/>
                  <a:buChar char="•"/>
                </a:pPr>
                <a:r>
                  <a:rPr lang="en-AU" sz="2459" dirty="0">
                    <a:latin typeface="Trebuchet MS" panose="020B0603020202020204" pitchFamily="34" charset="0"/>
                  </a:rPr>
                  <a:t>Develop a method of generating the transition matrix using population level age- and gender-specific:</a:t>
                </a:r>
              </a:p>
              <a:p>
                <a:pPr marL="652371" lvl="1" indent="-250912">
                  <a:buFont typeface="Wingdings" panose="05000000000000000000" pitchFamily="2" charset="2"/>
                  <a:buChar char="Ø"/>
                </a:pPr>
                <a:r>
                  <a:rPr lang="en-AU" sz="2459" dirty="0">
                    <a:latin typeface="Trebuchet MS" panose="020B0603020202020204" pitchFamily="34" charset="0"/>
                  </a:rPr>
                  <a:t>mortality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459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59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AU" sz="2459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AU" sz="2459" dirty="0">
                    <a:latin typeface="Trebuchet MS" panose="020B0603020202020204" pitchFamily="34" charset="0"/>
                  </a:rPr>
                  <a:t>), and </a:t>
                </a:r>
              </a:p>
              <a:p>
                <a:pPr marL="652371" lvl="1" indent="-250912">
                  <a:buFont typeface="Wingdings" panose="05000000000000000000" pitchFamily="2" charset="2"/>
                  <a:buChar char="Ø"/>
                </a:pPr>
                <a:r>
                  <a:rPr lang="en-AU" sz="2459" dirty="0">
                    <a:latin typeface="Trebuchet MS" panose="020B0603020202020204" pitchFamily="34" charset="0"/>
                  </a:rPr>
                  <a:t>disability prevalence rates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459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59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AU" sz="2459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AU" sz="2459" dirty="0">
                    <a:latin typeface="Trebuchet MS" panose="020B0603020202020204" pitchFamily="34" charset="0"/>
                  </a:rPr>
                  <a:t>)</a:t>
                </a:r>
              </a:p>
              <a:p>
                <a:pPr marL="11152" marR="4461">
                  <a:lnSpc>
                    <a:spcPct val="107700"/>
                  </a:lnSpc>
                </a:pPr>
                <a:endParaRPr sz="1317" dirty="0">
                  <a:latin typeface="Trebuchet MS" pitchFamily="34" charset="0"/>
                  <a:cs typeface="Lucida Sans"/>
                </a:endParaRPr>
              </a:p>
            </p:txBody>
          </p:sp>
        </mc:Choice>
        <mc:Fallback>
          <p:sp>
            <p:nvSpPr>
              <p:cNvPr id="6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0836" y="2664400"/>
                <a:ext cx="6923652" cy="2111091"/>
              </a:xfrm>
              <a:prstGeom prst="rect">
                <a:avLst/>
              </a:prstGeom>
              <a:blipFill>
                <a:blip r:embed="rId3"/>
                <a:stretch>
                  <a:fillRect l="-2553" t="-4624" r="-140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bject 9"/>
          <p:cNvSpPr/>
          <p:nvPr/>
        </p:nvSpPr>
        <p:spPr>
          <a:xfrm>
            <a:off x="77484" y="6168937"/>
            <a:ext cx="321180" cy="321180"/>
          </a:xfrm>
          <a:custGeom>
            <a:avLst/>
            <a:gdLst/>
            <a:ahLst/>
            <a:cxnLst/>
            <a:rect l="l" t="t" r="r" b="b"/>
            <a:pathLst>
              <a:path w="365759" h="365759">
                <a:moveTo>
                  <a:pt x="0" y="0"/>
                </a:moveTo>
                <a:lnTo>
                  <a:pt x="365759" y="0"/>
                </a:lnTo>
                <a:lnTo>
                  <a:pt x="365759" y="365760"/>
                </a:lnTo>
                <a:lnTo>
                  <a:pt x="0" y="365760"/>
                </a:lnTo>
                <a:lnTo>
                  <a:pt x="0" y="0"/>
                </a:lnTo>
                <a:close/>
              </a:path>
            </a:pathLst>
          </a:custGeom>
          <a:solidFill>
            <a:srgbClr val="9ED2F1"/>
          </a:solidFill>
        </p:spPr>
        <p:txBody>
          <a:bodyPr wrap="square" lIns="0" tIns="0" rIns="0" bIns="0" rtlCol="0"/>
          <a:lstStyle/>
          <a:p>
            <a:endParaRPr sz="1581"/>
          </a:p>
        </p:txBody>
      </p:sp>
      <p:sp>
        <p:nvSpPr>
          <p:cNvPr id="10" name="object 10"/>
          <p:cNvSpPr/>
          <p:nvPr/>
        </p:nvSpPr>
        <p:spPr>
          <a:xfrm>
            <a:off x="78065" y="1112223"/>
            <a:ext cx="5888305" cy="752320"/>
          </a:xfrm>
          <a:custGeom>
            <a:avLst/>
            <a:gdLst/>
            <a:ahLst/>
            <a:cxnLst/>
            <a:rect l="l" t="t" r="r" b="b"/>
            <a:pathLst>
              <a:path w="5699760" h="684530">
                <a:moveTo>
                  <a:pt x="5618975" y="0"/>
                </a:moveTo>
                <a:lnTo>
                  <a:pt x="0" y="0"/>
                </a:lnTo>
                <a:lnTo>
                  <a:pt x="0" y="684466"/>
                </a:lnTo>
                <a:lnTo>
                  <a:pt x="5699721" y="684466"/>
                </a:lnTo>
                <a:lnTo>
                  <a:pt x="5676476" y="640577"/>
                </a:lnTo>
                <a:lnTo>
                  <a:pt x="5655643" y="595283"/>
                </a:lnTo>
                <a:lnTo>
                  <a:pt x="5637308" y="548670"/>
                </a:lnTo>
                <a:lnTo>
                  <a:pt x="5621557" y="500821"/>
                </a:lnTo>
                <a:lnTo>
                  <a:pt x="5608476" y="451823"/>
                </a:lnTo>
                <a:lnTo>
                  <a:pt x="5598152" y="401759"/>
                </a:lnTo>
                <a:lnTo>
                  <a:pt x="5590671" y="350715"/>
                </a:lnTo>
                <a:lnTo>
                  <a:pt x="5586120" y="298775"/>
                </a:lnTo>
                <a:lnTo>
                  <a:pt x="5584583" y="246024"/>
                </a:lnTo>
                <a:lnTo>
                  <a:pt x="5586012" y="195167"/>
                </a:lnTo>
                <a:lnTo>
                  <a:pt x="5590244" y="145060"/>
                </a:lnTo>
                <a:lnTo>
                  <a:pt x="5597202" y="95779"/>
                </a:lnTo>
                <a:lnTo>
                  <a:pt x="5606805" y="47400"/>
                </a:lnTo>
                <a:lnTo>
                  <a:pt x="5618975" y="0"/>
                </a:lnTo>
                <a:close/>
              </a:path>
            </a:pathLst>
          </a:custGeom>
          <a:solidFill>
            <a:srgbClr val="005583"/>
          </a:solidFill>
        </p:spPr>
        <p:txBody>
          <a:bodyPr wrap="square" lIns="0" tIns="0" rIns="0" bIns="0" rtlCol="0"/>
          <a:lstStyle/>
          <a:p>
            <a:endParaRPr sz="1581"/>
          </a:p>
        </p:txBody>
      </p:sp>
      <p:sp>
        <p:nvSpPr>
          <p:cNvPr id="11" name="object 11"/>
          <p:cNvSpPr txBox="1"/>
          <p:nvPr/>
        </p:nvSpPr>
        <p:spPr>
          <a:xfrm>
            <a:off x="370729" y="1434699"/>
            <a:ext cx="4228874" cy="2432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52"/>
            <a:r>
              <a:rPr lang="en-US" sz="1581" b="1" dirty="0">
                <a:solidFill>
                  <a:srgbClr val="FFFFFF"/>
                </a:solidFill>
                <a:latin typeface="Trebuchet MS" pitchFamily="34" charset="0"/>
                <a:cs typeface="Lucida Sans"/>
              </a:rPr>
              <a:t>Aim</a:t>
            </a:r>
            <a:endParaRPr sz="1581" b="1" dirty="0">
              <a:latin typeface="Trebuchet MS" pitchFamily="34" charset="0"/>
              <a:cs typeface="Lucida Sans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xfrm>
            <a:off x="133410" y="6245194"/>
            <a:ext cx="224714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4717">
              <a:lnSpc>
                <a:spcPts val="1348"/>
              </a:lnSpc>
            </a:pPr>
            <a:r>
              <a:rPr lang="en-AU" spc="-119" dirty="0"/>
              <a:t>3</a:t>
            </a:r>
            <a:endParaRPr spc="-119" dirty="0"/>
          </a:p>
        </p:txBody>
      </p:sp>
      <p:grpSp>
        <p:nvGrpSpPr>
          <p:cNvPr id="29" name="Group 48"/>
          <p:cNvGrpSpPr/>
          <p:nvPr/>
        </p:nvGrpSpPr>
        <p:grpSpPr>
          <a:xfrm>
            <a:off x="6069125" y="559526"/>
            <a:ext cx="3242872" cy="1559842"/>
            <a:chOff x="6911518" y="148463"/>
            <a:chExt cx="3692982" cy="1776349"/>
          </a:xfrm>
        </p:grpSpPr>
        <p:sp>
          <p:nvSpPr>
            <p:cNvPr id="30" name="object 2"/>
            <p:cNvSpPr/>
            <p:nvPr/>
          </p:nvSpPr>
          <p:spPr>
            <a:xfrm>
              <a:off x="6911518" y="379476"/>
              <a:ext cx="1548384" cy="154533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31" name="object 12"/>
            <p:cNvSpPr/>
            <p:nvPr/>
          </p:nvSpPr>
          <p:spPr>
            <a:xfrm>
              <a:off x="8190637" y="1444256"/>
              <a:ext cx="2413635" cy="170815"/>
            </a:xfrm>
            <a:custGeom>
              <a:avLst/>
              <a:gdLst/>
              <a:ahLst/>
              <a:cxnLst/>
              <a:rect l="l" t="t" r="r" b="b"/>
              <a:pathLst>
                <a:path w="2413634" h="170814">
                  <a:moveTo>
                    <a:pt x="2413431" y="0"/>
                  </a:moveTo>
                  <a:lnTo>
                    <a:pt x="102958" y="0"/>
                  </a:lnTo>
                  <a:lnTo>
                    <a:pt x="81812" y="45583"/>
                  </a:lnTo>
                  <a:lnTo>
                    <a:pt x="57504" y="89288"/>
                  </a:lnTo>
                  <a:lnTo>
                    <a:pt x="30183" y="130968"/>
                  </a:lnTo>
                  <a:lnTo>
                    <a:pt x="0" y="170472"/>
                  </a:lnTo>
                  <a:lnTo>
                    <a:pt x="2413431" y="170472"/>
                  </a:lnTo>
                  <a:lnTo>
                    <a:pt x="2413431" y="0"/>
                  </a:lnTo>
                  <a:close/>
                </a:path>
              </a:pathLst>
            </a:custGeom>
            <a:solidFill>
              <a:srgbClr val="00A650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32" name="object 13"/>
            <p:cNvSpPr/>
            <p:nvPr/>
          </p:nvSpPr>
          <p:spPr>
            <a:xfrm>
              <a:off x="8300720" y="930275"/>
              <a:ext cx="2303780" cy="496570"/>
            </a:xfrm>
            <a:custGeom>
              <a:avLst/>
              <a:gdLst/>
              <a:ahLst/>
              <a:cxnLst/>
              <a:rect l="l" t="t" r="r" b="b"/>
              <a:pathLst>
                <a:path w="2303779" h="496569">
                  <a:moveTo>
                    <a:pt x="2303348" y="0"/>
                  </a:moveTo>
                  <a:lnTo>
                    <a:pt x="0" y="0"/>
                  </a:lnTo>
                  <a:lnTo>
                    <a:pt x="16257" y="46965"/>
                  </a:lnTo>
                  <a:lnTo>
                    <a:pt x="29149" y="95399"/>
                  </a:lnTo>
                  <a:lnTo>
                    <a:pt x="38535" y="145165"/>
                  </a:lnTo>
                  <a:lnTo>
                    <a:pt x="44271" y="196126"/>
                  </a:lnTo>
                  <a:lnTo>
                    <a:pt x="46215" y="248145"/>
                  </a:lnTo>
                  <a:lnTo>
                    <a:pt x="44274" y="300125"/>
                  </a:lnTo>
                  <a:lnTo>
                    <a:pt x="38546" y="351049"/>
                  </a:lnTo>
                  <a:lnTo>
                    <a:pt x="29174" y="400779"/>
                  </a:lnTo>
                  <a:lnTo>
                    <a:pt x="16299" y="449179"/>
                  </a:lnTo>
                  <a:lnTo>
                    <a:pt x="63" y="496112"/>
                  </a:lnTo>
                  <a:lnTo>
                    <a:pt x="2303348" y="496112"/>
                  </a:lnTo>
                  <a:lnTo>
                    <a:pt x="2303348" y="0"/>
                  </a:lnTo>
                  <a:close/>
                </a:path>
              </a:pathLst>
            </a:custGeom>
            <a:solidFill>
              <a:srgbClr val="4196CE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33" name="object 14"/>
            <p:cNvSpPr txBox="1"/>
            <p:nvPr/>
          </p:nvSpPr>
          <p:spPr>
            <a:xfrm>
              <a:off x="8394700" y="992594"/>
              <a:ext cx="2165490" cy="60577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1152">
                <a:lnSpc>
                  <a:spcPts val="1335"/>
                </a:lnSpc>
              </a:pPr>
              <a:r>
                <a:rPr sz="1273" b="1" dirty="0">
                  <a:solidFill>
                    <a:srgbClr val="005583"/>
                  </a:solidFill>
                  <a:latin typeface="Trebuchet MS" pitchFamily="34" charset="0"/>
                  <a:cs typeface="Lucida Sans"/>
                </a:rPr>
                <a:t>19th Global</a:t>
              </a:r>
              <a:endParaRPr sz="1273" b="1" dirty="0">
                <a:latin typeface="Trebuchet MS" pitchFamily="34" charset="0"/>
                <a:cs typeface="Lucida Sans"/>
              </a:endParaRPr>
            </a:p>
            <a:p>
              <a:pPr marL="11152">
                <a:lnSpc>
                  <a:spcPts val="1335"/>
                </a:lnSpc>
              </a:pPr>
              <a:r>
                <a:rPr sz="1273" b="1" dirty="0">
                  <a:solidFill>
                    <a:srgbClr val="005583"/>
                  </a:solidFill>
                  <a:latin typeface="Trebuchet MS" pitchFamily="34" charset="0"/>
                  <a:cs typeface="Lucida Sans"/>
                </a:rPr>
                <a:t>Conference of Actuaries</a:t>
              </a:r>
              <a:endParaRPr sz="1273" b="1" dirty="0">
                <a:latin typeface="Trebuchet MS" pitchFamily="34" charset="0"/>
                <a:cs typeface="Lucida Sans"/>
              </a:endParaRPr>
            </a:p>
            <a:p>
              <a:pPr marL="11152">
                <a:spcBef>
                  <a:spcPts val="645"/>
                </a:spcBef>
              </a:pPr>
              <a:r>
                <a:rPr sz="790" b="1" spc="-40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30th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22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– </a:t>
              </a:r>
              <a:r>
                <a:rPr sz="790" b="1" spc="-40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31st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9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January,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48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2018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61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|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26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Mumbai,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31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India</a:t>
              </a:r>
              <a:endParaRPr sz="790" b="1" dirty="0">
                <a:latin typeface="Trebuchet MS" pitchFamily="34" charset="0"/>
                <a:cs typeface="Lucida Sans"/>
              </a:endParaRPr>
            </a:p>
          </p:txBody>
        </p:sp>
        <p:pic>
          <p:nvPicPr>
            <p:cNvPr id="34" name="Picture 3" descr="E:\shirish-sir_11-11-14\Actuaries\corel\actuaries_logo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21851" y="148463"/>
              <a:ext cx="880452" cy="684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992" y="2038845"/>
            <a:ext cx="2427593" cy="4574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25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77484" y="6168937"/>
            <a:ext cx="321180" cy="321180"/>
          </a:xfrm>
          <a:custGeom>
            <a:avLst/>
            <a:gdLst/>
            <a:ahLst/>
            <a:cxnLst/>
            <a:rect l="l" t="t" r="r" b="b"/>
            <a:pathLst>
              <a:path w="365759" h="365759">
                <a:moveTo>
                  <a:pt x="0" y="0"/>
                </a:moveTo>
                <a:lnTo>
                  <a:pt x="365759" y="0"/>
                </a:lnTo>
                <a:lnTo>
                  <a:pt x="365759" y="365760"/>
                </a:lnTo>
                <a:lnTo>
                  <a:pt x="0" y="365760"/>
                </a:lnTo>
                <a:lnTo>
                  <a:pt x="0" y="0"/>
                </a:lnTo>
                <a:close/>
              </a:path>
            </a:pathLst>
          </a:custGeom>
          <a:solidFill>
            <a:srgbClr val="9ED2F1"/>
          </a:solidFill>
        </p:spPr>
        <p:txBody>
          <a:bodyPr wrap="square" lIns="0" tIns="0" rIns="0" bIns="0" rtlCol="0"/>
          <a:lstStyle/>
          <a:p>
            <a:endParaRPr sz="1581"/>
          </a:p>
        </p:txBody>
      </p:sp>
      <p:sp>
        <p:nvSpPr>
          <p:cNvPr id="27" name="object 27"/>
          <p:cNvSpPr/>
          <p:nvPr/>
        </p:nvSpPr>
        <p:spPr>
          <a:xfrm>
            <a:off x="1459453" y="3902213"/>
            <a:ext cx="6836173" cy="321180"/>
          </a:xfrm>
          <a:custGeom>
            <a:avLst/>
            <a:gdLst/>
            <a:ahLst/>
            <a:cxnLst/>
            <a:rect l="l" t="t" r="r" b="b"/>
            <a:pathLst>
              <a:path w="5135880" h="365760">
                <a:moveTo>
                  <a:pt x="0" y="365759"/>
                </a:moveTo>
                <a:lnTo>
                  <a:pt x="5135880" y="365759"/>
                </a:lnTo>
                <a:lnTo>
                  <a:pt x="5135880" y="0"/>
                </a:lnTo>
                <a:lnTo>
                  <a:pt x="0" y="0"/>
                </a:lnTo>
                <a:lnTo>
                  <a:pt x="0" y="365759"/>
                </a:lnTo>
                <a:close/>
              </a:path>
            </a:pathLst>
          </a:custGeom>
          <a:solidFill>
            <a:srgbClr val="EDFFCF"/>
          </a:solidFill>
        </p:spPr>
        <p:txBody>
          <a:bodyPr wrap="square" lIns="0" tIns="0" rIns="0" bIns="0" rtlCol="0"/>
          <a:lstStyle/>
          <a:p>
            <a:endParaRPr sz="1581"/>
          </a:p>
        </p:txBody>
      </p:sp>
      <p:sp>
        <p:nvSpPr>
          <p:cNvPr id="54" name="object 54"/>
          <p:cNvSpPr txBox="1">
            <a:spLocks noGrp="1"/>
          </p:cNvSpPr>
          <p:nvPr>
            <p:ph type="sldNum" sz="quarter" idx="7"/>
          </p:nvPr>
        </p:nvSpPr>
        <p:spPr>
          <a:xfrm>
            <a:off x="117150" y="6245194"/>
            <a:ext cx="19732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340">
              <a:lnSpc>
                <a:spcPts val="1365"/>
              </a:lnSpc>
            </a:pPr>
            <a:r>
              <a:rPr lang="en-US" spc="-119" dirty="0"/>
              <a:t>4</a:t>
            </a:r>
            <a:endParaRPr spc="-119" dirty="0"/>
          </a:p>
        </p:txBody>
      </p:sp>
      <p:sp>
        <p:nvSpPr>
          <p:cNvPr id="65" name="object 49"/>
          <p:cNvSpPr txBox="1"/>
          <p:nvPr/>
        </p:nvSpPr>
        <p:spPr>
          <a:xfrm>
            <a:off x="1617053" y="3800972"/>
            <a:ext cx="3011065" cy="318157"/>
          </a:xfrm>
          <a:prstGeom prst="rect">
            <a:avLst/>
          </a:prstGeom>
        </p:spPr>
        <p:txBody>
          <a:bodyPr vert="horz" wrap="square" lIns="0" tIns="127691" rIns="0" bIns="0" rtlCol="0">
            <a:spAutoFit/>
          </a:bodyPr>
          <a:lstStyle/>
          <a:p>
            <a:pPr marL="2230">
              <a:spcBef>
                <a:spcPts val="1005"/>
              </a:spcBef>
              <a:tabLst>
                <a:tab pos="1795974" algn="l"/>
              </a:tabLst>
            </a:pPr>
            <a:r>
              <a:rPr lang="en-US" sz="1844" b="1" baseline="1984" dirty="0">
                <a:solidFill>
                  <a:srgbClr val="00854A"/>
                </a:solidFill>
                <a:latin typeface="Trebuchet MS" pitchFamily="34" charset="0"/>
                <a:cs typeface="Lucida Sans"/>
              </a:rPr>
              <a:t>Mortality and prevalence conditions</a:t>
            </a:r>
            <a:endParaRPr sz="1844" baseline="1984" dirty="0">
              <a:latin typeface="Trebuchet MS" pitchFamily="34" charset="0"/>
              <a:cs typeface="Lucida Sans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5058459" y="579041"/>
            <a:ext cx="4119718" cy="1356987"/>
            <a:chOff x="5760567" y="399288"/>
            <a:chExt cx="4691533" cy="1545336"/>
          </a:xfrm>
        </p:grpSpPr>
        <p:sp>
          <p:nvSpPr>
            <p:cNvPr id="30" name="object 2"/>
            <p:cNvSpPr/>
            <p:nvPr/>
          </p:nvSpPr>
          <p:spPr>
            <a:xfrm>
              <a:off x="5760567" y="399288"/>
              <a:ext cx="1548384" cy="154533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31" name="object 12"/>
            <p:cNvSpPr/>
            <p:nvPr/>
          </p:nvSpPr>
          <p:spPr>
            <a:xfrm>
              <a:off x="7039686" y="1464068"/>
              <a:ext cx="2413635" cy="170815"/>
            </a:xfrm>
            <a:custGeom>
              <a:avLst/>
              <a:gdLst/>
              <a:ahLst/>
              <a:cxnLst/>
              <a:rect l="l" t="t" r="r" b="b"/>
              <a:pathLst>
                <a:path w="2413634" h="170814">
                  <a:moveTo>
                    <a:pt x="2413431" y="0"/>
                  </a:moveTo>
                  <a:lnTo>
                    <a:pt x="102958" y="0"/>
                  </a:lnTo>
                  <a:lnTo>
                    <a:pt x="81812" y="45583"/>
                  </a:lnTo>
                  <a:lnTo>
                    <a:pt x="57504" y="89288"/>
                  </a:lnTo>
                  <a:lnTo>
                    <a:pt x="30183" y="130968"/>
                  </a:lnTo>
                  <a:lnTo>
                    <a:pt x="0" y="170472"/>
                  </a:lnTo>
                  <a:lnTo>
                    <a:pt x="2413431" y="170472"/>
                  </a:lnTo>
                  <a:lnTo>
                    <a:pt x="2413431" y="0"/>
                  </a:lnTo>
                  <a:close/>
                </a:path>
              </a:pathLst>
            </a:custGeom>
            <a:solidFill>
              <a:srgbClr val="00A650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32" name="object 13"/>
            <p:cNvSpPr/>
            <p:nvPr/>
          </p:nvSpPr>
          <p:spPr>
            <a:xfrm>
              <a:off x="7149769" y="950087"/>
              <a:ext cx="2303780" cy="496570"/>
            </a:xfrm>
            <a:custGeom>
              <a:avLst/>
              <a:gdLst/>
              <a:ahLst/>
              <a:cxnLst/>
              <a:rect l="l" t="t" r="r" b="b"/>
              <a:pathLst>
                <a:path w="2303779" h="496569">
                  <a:moveTo>
                    <a:pt x="2303348" y="0"/>
                  </a:moveTo>
                  <a:lnTo>
                    <a:pt x="0" y="0"/>
                  </a:lnTo>
                  <a:lnTo>
                    <a:pt x="16257" y="46965"/>
                  </a:lnTo>
                  <a:lnTo>
                    <a:pt x="29149" y="95399"/>
                  </a:lnTo>
                  <a:lnTo>
                    <a:pt x="38535" y="145165"/>
                  </a:lnTo>
                  <a:lnTo>
                    <a:pt x="44271" y="196126"/>
                  </a:lnTo>
                  <a:lnTo>
                    <a:pt x="46215" y="248145"/>
                  </a:lnTo>
                  <a:lnTo>
                    <a:pt x="44274" y="300125"/>
                  </a:lnTo>
                  <a:lnTo>
                    <a:pt x="38546" y="351049"/>
                  </a:lnTo>
                  <a:lnTo>
                    <a:pt x="29174" y="400779"/>
                  </a:lnTo>
                  <a:lnTo>
                    <a:pt x="16299" y="449179"/>
                  </a:lnTo>
                  <a:lnTo>
                    <a:pt x="63" y="496112"/>
                  </a:lnTo>
                  <a:lnTo>
                    <a:pt x="2303348" y="496112"/>
                  </a:lnTo>
                  <a:lnTo>
                    <a:pt x="2303348" y="0"/>
                  </a:lnTo>
                  <a:close/>
                </a:path>
              </a:pathLst>
            </a:custGeom>
            <a:solidFill>
              <a:srgbClr val="4196CE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35" name="object 14"/>
            <p:cNvSpPr txBox="1"/>
            <p:nvPr/>
          </p:nvSpPr>
          <p:spPr>
            <a:xfrm>
              <a:off x="7251700" y="1012406"/>
              <a:ext cx="2165490" cy="605773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1152">
                <a:lnSpc>
                  <a:spcPts val="1335"/>
                </a:lnSpc>
              </a:pPr>
              <a:r>
                <a:rPr sz="1273" b="1" dirty="0">
                  <a:solidFill>
                    <a:srgbClr val="005583"/>
                  </a:solidFill>
                  <a:latin typeface="Trebuchet MS" pitchFamily="34" charset="0"/>
                  <a:cs typeface="Lucida Sans"/>
                </a:rPr>
                <a:t>19th Global</a:t>
              </a:r>
              <a:endParaRPr sz="1273" b="1" dirty="0">
                <a:latin typeface="Trebuchet MS" pitchFamily="34" charset="0"/>
                <a:cs typeface="Lucida Sans"/>
              </a:endParaRPr>
            </a:p>
            <a:p>
              <a:pPr marL="11152">
                <a:lnSpc>
                  <a:spcPts val="1335"/>
                </a:lnSpc>
              </a:pPr>
              <a:r>
                <a:rPr sz="1273" b="1" dirty="0">
                  <a:solidFill>
                    <a:srgbClr val="005583"/>
                  </a:solidFill>
                  <a:latin typeface="Trebuchet MS" pitchFamily="34" charset="0"/>
                  <a:cs typeface="Lucida Sans"/>
                </a:rPr>
                <a:t>Conference of Actuaries</a:t>
              </a:r>
              <a:endParaRPr sz="1273" b="1" dirty="0">
                <a:latin typeface="Trebuchet MS" pitchFamily="34" charset="0"/>
                <a:cs typeface="Lucida Sans"/>
              </a:endParaRPr>
            </a:p>
            <a:p>
              <a:pPr marL="11152">
                <a:spcBef>
                  <a:spcPts val="645"/>
                </a:spcBef>
              </a:pPr>
              <a:r>
                <a:rPr sz="790" b="1" spc="-40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30th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22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– </a:t>
              </a:r>
              <a:r>
                <a:rPr sz="790" b="1" spc="-40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31st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9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January,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48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2018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61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|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26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Mumbai,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31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India</a:t>
              </a:r>
              <a:endParaRPr sz="790" b="1" dirty="0">
                <a:latin typeface="Trebuchet MS" pitchFamily="34" charset="0"/>
                <a:cs typeface="Lucida Sans"/>
              </a:endParaRPr>
            </a:p>
          </p:txBody>
        </p:sp>
        <p:pic>
          <p:nvPicPr>
            <p:cNvPr id="36" name="Picture 3" descr="E:\shirish-sir_11-11-14\Actuaries\corel\actuaries_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71648" y="940598"/>
              <a:ext cx="880452" cy="684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3" name="object 43"/>
          <p:cNvSpPr/>
          <p:nvPr/>
        </p:nvSpPr>
        <p:spPr>
          <a:xfrm>
            <a:off x="77487" y="1080897"/>
            <a:ext cx="5005059" cy="601098"/>
          </a:xfrm>
          <a:custGeom>
            <a:avLst/>
            <a:gdLst/>
            <a:ahLst/>
            <a:cxnLst/>
            <a:rect l="l" t="t" r="r" b="b"/>
            <a:pathLst>
              <a:path w="5699760" h="684530">
                <a:moveTo>
                  <a:pt x="5618975" y="0"/>
                </a:moveTo>
                <a:lnTo>
                  <a:pt x="0" y="0"/>
                </a:lnTo>
                <a:lnTo>
                  <a:pt x="0" y="684466"/>
                </a:lnTo>
                <a:lnTo>
                  <a:pt x="5699721" y="684466"/>
                </a:lnTo>
                <a:lnTo>
                  <a:pt x="5676476" y="640577"/>
                </a:lnTo>
                <a:lnTo>
                  <a:pt x="5655643" y="595283"/>
                </a:lnTo>
                <a:lnTo>
                  <a:pt x="5637308" y="548670"/>
                </a:lnTo>
                <a:lnTo>
                  <a:pt x="5621557" y="500821"/>
                </a:lnTo>
                <a:lnTo>
                  <a:pt x="5608476" y="451823"/>
                </a:lnTo>
                <a:lnTo>
                  <a:pt x="5598152" y="401759"/>
                </a:lnTo>
                <a:lnTo>
                  <a:pt x="5590671" y="350715"/>
                </a:lnTo>
                <a:lnTo>
                  <a:pt x="5586120" y="298775"/>
                </a:lnTo>
                <a:lnTo>
                  <a:pt x="5584583" y="246024"/>
                </a:lnTo>
                <a:lnTo>
                  <a:pt x="5586012" y="195167"/>
                </a:lnTo>
                <a:lnTo>
                  <a:pt x="5590244" y="145060"/>
                </a:lnTo>
                <a:lnTo>
                  <a:pt x="5597202" y="95779"/>
                </a:lnTo>
                <a:lnTo>
                  <a:pt x="5606805" y="47400"/>
                </a:lnTo>
                <a:lnTo>
                  <a:pt x="5618975" y="0"/>
                </a:lnTo>
                <a:close/>
              </a:path>
            </a:pathLst>
          </a:custGeom>
          <a:solidFill>
            <a:srgbClr val="005583"/>
          </a:solidFill>
        </p:spPr>
        <p:txBody>
          <a:bodyPr wrap="square" lIns="0" tIns="0" rIns="0" bIns="0" rtlCol="0"/>
          <a:lstStyle/>
          <a:p>
            <a:endParaRPr sz="1581"/>
          </a:p>
        </p:txBody>
      </p:sp>
      <p:sp>
        <p:nvSpPr>
          <p:cNvPr id="44" name="object 44"/>
          <p:cNvSpPr txBox="1"/>
          <p:nvPr/>
        </p:nvSpPr>
        <p:spPr>
          <a:xfrm>
            <a:off x="934407" y="1252152"/>
            <a:ext cx="2908466" cy="2432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52"/>
            <a:r>
              <a:rPr lang="en-US" sz="1581" b="1" dirty="0">
                <a:solidFill>
                  <a:srgbClr val="FFFFFF"/>
                </a:solidFill>
                <a:latin typeface="Trebuchet MS" pitchFamily="34" charset="0"/>
                <a:cs typeface="Lucida Sans"/>
              </a:rPr>
              <a:t>Some notations and conditions</a:t>
            </a:r>
            <a:endParaRPr lang="en-US" sz="1581" b="1" dirty="0">
              <a:latin typeface="Trebuchet MS" pitchFamily="34" charset="0"/>
              <a:cs typeface="Lucida Sans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468613" y="1682026"/>
            <a:ext cx="3589843" cy="425452"/>
          </a:xfrm>
          <a:custGeom>
            <a:avLst/>
            <a:gdLst/>
            <a:ahLst/>
            <a:cxnLst/>
            <a:rect l="l" t="t" r="r" b="b"/>
            <a:pathLst>
              <a:path w="5135880" h="484505">
                <a:moveTo>
                  <a:pt x="0" y="484428"/>
                </a:moveTo>
                <a:lnTo>
                  <a:pt x="5135880" y="484428"/>
                </a:lnTo>
                <a:lnTo>
                  <a:pt x="5135880" y="0"/>
                </a:lnTo>
                <a:lnTo>
                  <a:pt x="0" y="0"/>
                </a:lnTo>
                <a:lnTo>
                  <a:pt x="0" y="484428"/>
                </a:lnTo>
                <a:close/>
              </a:path>
            </a:pathLst>
          </a:custGeom>
          <a:solidFill>
            <a:srgbClr val="EDFFCF"/>
          </a:solidFill>
        </p:spPr>
        <p:txBody>
          <a:bodyPr wrap="square" lIns="0" tIns="0" rIns="0" bIns="0" rtlCol="0"/>
          <a:lstStyle/>
          <a:p>
            <a:endParaRPr sz="1581"/>
          </a:p>
        </p:txBody>
      </p:sp>
      <p:sp>
        <p:nvSpPr>
          <p:cNvPr id="49" name="object 49"/>
          <p:cNvSpPr txBox="1"/>
          <p:nvPr/>
        </p:nvSpPr>
        <p:spPr>
          <a:xfrm>
            <a:off x="1683971" y="1598801"/>
            <a:ext cx="2158907" cy="318157"/>
          </a:xfrm>
          <a:prstGeom prst="rect">
            <a:avLst/>
          </a:prstGeom>
        </p:spPr>
        <p:txBody>
          <a:bodyPr vert="horz" wrap="square" lIns="0" tIns="127691" rIns="0" bIns="0" rtlCol="0">
            <a:spAutoFit/>
          </a:bodyPr>
          <a:lstStyle/>
          <a:p>
            <a:pPr marL="2230">
              <a:spcBef>
                <a:spcPts val="1005"/>
              </a:spcBef>
              <a:tabLst>
                <a:tab pos="1795974" algn="l"/>
              </a:tabLst>
            </a:pPr>
            <a:r>
              <a:rPr lang="en-US" sz="1844" b="1" baseline="1984" dirty="0">
                <a:solidFill>
                  <a:srgbClr val="00854A"/>
                </a:solidFill>
                <a:latin typeface="Trebuchet MS" pitchFamily="34" charset="0"/>
                <a:cs typeface="Lucida Sans"/>
              </a:rPr>
              <a:t>Transition matrix conditions</a:t>
            </a:r>
            <a:endParaRPr sz="1844" baseline="1984" dirty="0">
              <a:latin typeface="Trebuchet MS" pitchFamily="34" charset="0"/>
              <a:cs typeface="Lucida Sans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38424" y="1785263"/>
            <a:ext cx="372480" cy="1622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52"/>
            <a:r>
              <a:rPr sz="1054" b="1" spc="-193" dirty="0">
                <a:solidFill>
                  <a:srgbClr val="FFFFFF"/>
                </a:solidFill>
                <a:latin typeface="Lucida Sans"/>
                <a:cs typeface="Lucida Sans"/>
              </a:rPr>
              <a:t>T</a:t>
            </a:r>
            <a:r>
              <a:rPr sz="1054" b="1" spc="-79" dirty="0">
                <a:solidFill>
                  <a:srgbClr val="FFFFFF"/>
                </a:solidFill>
                <a:latin typeface="Lucida Sans"/>
                <a:cs typeface="Lucida Sans"/>
              </a:rPr>
              <a:t>ypes</a:t>
            </a:r>
            <a:endParaRPr sz="1054" dirty="0">
              <a:latin typeface="Lucida Sans"/>
              <a:cs typeface="Lucida Sans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992" y="2038845"/>
            <a:ext cx="2427593" cy="457415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9D5A199F-8866-41EC-A2D3-BDA7D94151B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20860606"/>
                  </p:ext>
                </p:extLst>
              </p:nvPr>
            </p:nvGraphicFramePr>
            <p:xfrm>
              <a:off x="2620746" y="2502279"/>
              <a:ext cx="4550055" cy="894938"/>
            </p:xfrm>
            <a:graphic>
              <a:graphicData uri="http://schemas.openxmlformats.org/drawingml/2006/table">
                <a:tbl>
                  <a:tblPr firstRow="1" bandRow="1">
                    <a:tableStyleId>{9D7B26C5-4107-4FEC-AEDC-1716B250A1EF}</a:tableStyleId>
                  </a:tblPr>
                  <a:tblGrid>
                    <a:gridCol w="3847131">
                      <a:extLst>
                        <a:ext uri="{9D8B030D-6E8A-4147-A177-3AD203B41FA5}">
                          <a16:colId xmlns:a16="http://schemas.microsoft.com/office/drawing/2014/main" val="1040901974"/>
                        </a:ext>
                      </a:extLst>
                    </a:gridCol>
                    <a:gridCol w="702924">
                      <a:extLst>
                        <a:ext uri="{9D8B030D-6E8A-4147-A177-3AD203B41FA5}">
                          <a16:colId xmlns:a16="http://schemas.microsoft.com/office/drawing/2014/main" val="3513679281"/>
                        </a:ext>
                      </a:extLst>
                    </a:gridCol>
                  </a:tblGrid>
                  <a:tr h="89493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AU" sz="16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Sup>
                                        <m:sSubSupPr>
                                          <m:ctrlPr>
                                            <a:rPr lang="en-AU" sz="1600" i="1" kern="12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AU" sz="1600" kern="12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en-AU" sz="1600" kern="12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  <m:sup>
                                          <m:r>
                                            <a:rPr lang="en-AU" sz="1600" kern="12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𝑎𝑎</m:t>
                                          </m:r>
                                        </m:sup>
                                      </m:sSubSup>
                                      <m:r>
                                        <a:rPr lang="en-AU" sz="1600" kern="12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Sup>
                                        <m:sSubSupPr>
                                          <m:ctrlPr>
                                            <a:rPr lang="en-AU" sz="1600" i="1" kern="12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AU" sz="1600" kern="12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en-AU" sz="1600" kern="12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  <m:sup>
                                          <m:r>
                                            <a:rPr lang="en-AU" sz="1600" kern="12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𝑎𝑖</m:t>
                                          </m:r>
                                        </m:sup>
                                      </m:sSubSup>
                                      <m:r>
                                        <a:rPr lang="en-AU" sz="1600" kern="12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Sup>
                                        <m:sSubSupPr>
                                          <m:ctrlPr>
                                            <a:rPr lang="en-AU" sz="1600" i="1" kern="12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AU" sz="1600" kern="12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en-AU" sz="1600" kern="12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  <m:sup>
                                          <m:r>
                                            <a:rPr lang="en-AU" sz="1600" kern="12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𝑎𝑑</m:t>
                                          </m:r>
                                        </m:sup>
                                      </m:sSubSup>
                                    </m:e>
                                    <m:e>
                                      <m:r>
                                        <a:rPr lang="en-AU" sz="1600" kern="12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=1</m:t>
                                      </m:r>
                                    </m:e>
                                  </m:mr>
                                  <m:mr>
                                    <m:e>
                                      <m:sSubSup>
                                        <m:sSubSupPr>
                                          <m:ctrlPr>
                                            <a:rPr lang="en-AU" sz="1600" i="1" kern="12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AU" sz="1600" kern="12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en-AU" sz="1600" kern="12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  <m:sup>
                                          <m:r>
                                            <a:rPr lang="en-AU" sz="1600" kern="12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𝑖𝑖</m:t>
                                          </m:r>
                                        </m:sup>
                                      </m:sSubSup>
                                      <m:r>
                                        <a:rPr lang="en-AU" sz="1600" kern="12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Sup>
                                        <m:sSubSupPr>
                                          <m:ctrlPr>
                                            <a:rPr lang="en-AU" sz="1600" i="1" kern="12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AU" sz="1600" kern="12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en-AU" sz="1600" kern="12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  <m:sup>
                                          <m:r>
                                            <a:rPr lang="en-AU" sz="1600" kern="12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𝑖𝑑</m:t>
                                          </m:r>
                                        </m:sup>
                                      </m:sSubSup>
                                    </m:e>
                                    <m:e>
                                      <m:r>
                                        <a:rPr lang="en-AU" sz="1600" kern="12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=1</m:t>
                                      </m:r>
                                    </m:e>
                                  </m:mr>
                                  <m:mr>
                                    <m:e>
                                      <m:sSubSup>
                                        <m:sSubSupPr>
                                          <m:ctrlPr>
                                            <a:rPr lang="en-AU" sz="1600" i="1" kern="12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AU" sz="1600" kern="12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en-AU" sz="1600" kern="12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  <m:sup>
                                          <m:r>
                                            <a:rPr lang="en-AU" sz="1600" kern="120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𝑑𝑑</m:t>
                                          </m:r>
                                        </m:sup>
                                      </m:sSubSup>
                                    </m:e>
                                    <m:e>
                                      <m:r>
                                        <a:rPr lang="en-AU" sz="1600" kern="12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=1</m:t>
                                      </m:r>
                                    </m:e>
                                  </m:mr>
                                </m:m>
                              </m:oMath>
                            </m:oMathPara>
                          </a14:m>
                          <a:endParaRPr lang="en-AU" sz="1600" dirty="0">
                            <a:latin typeface="Trebuchet MS" panose="020B0603020202020204" pitchFamily="34" charset="0"/>
                          </a:endParaRPr>
                        </a:p>
                      </a:txBody>
                      <a:tcPr marL="80295" marR="80295" marT="40148" marB="40148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>
                              <a:latin typeface="Trebuchet MS" panose="020B0603020202020204" pitchFamily="34" charset="0"/>
                            </a:rPr>
                            <a:t>(1)</a:t>
                          </a:r>
                        </a:p>
                      </a:txBody>
                      <a:tcPr marL="80295" marR="80295" marT="40148" marB="40148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11273372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9D5A199F-8866-41EC-A2D3-BDA7D94151B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20860606"/>
                  </p:ext>
                </p:extLst>
              </p:nvPr>
            </p:nvGraphicFramePr>
            <p:xfrm>
              <a:off x="2620746" y="2502279"/>
              <a:ext cx="4550055" cy="894938"/>
            </p:xfrm>
            <a:graphic>
              <a:graphicData uri="http://schemas.openxmlformats.org/drawingml/2006/table">
                <a:tbl>
                  <a:tblPr firstRow="1" bandRow="1">
                    <a:tableStyleId>{9D7B26C5-4107-4FEC-AEDC-1716B250A1EF}</a:tableStyleId>
                  </a:tblPr>
                  <a:tblGrid>
                    <a:gridCol w="3847131">
                      <a:extLst>
                        <a:ext uri="{9D8B030D-6E8A-4147-A177-3AD203B41FA5}">
                          <a16:colId xmlns:a16="http://schemas.microsoft.com/office/drawing/2014/main" val="1040901974"/>
                        </a:ext>
                      </a:extLst>
                    </a:gridCol>
                    <a:gridCol w="702924">
                      <a:extLst>
                        <a:ext uri="{9D8B030D-6E8A-4147-A177-3AD203B41FA5}">
                          <a16:colId xmlns:a16="http://schemas.microsoft.com/office/drawing/2014/main" val="3513679281"/>
                        </a:ext>
                      </a:extLst>
                    </a:gridCol>
                  </a:tblGrid>
                  <a:tr h="8949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0295" marR="80295" marT="40148" marB="40148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t="-676" r="-18513" b="-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>
                              <a:latin typeface="Trebuchet MS" panose="020B0603020202020204" pitchFamily="34" charset="0"/>
                            </a:rPr>
                            <a:t>(1)</a:t>
                          </a:r>
                        </a:p>
                      </a:txBody>
                      <a:tcPr marL="80295" marR="80295" marT="40148" marB="40148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11273372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0C8F7CB6-C8D4-4A00-B4FA-0BF94D1F140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83380217"/>
                  </p:ext>
                </p:extLst>
              </p:nvPr>
            </p:nvGraphicFramePr>
            <p:xfrm>
              <a:off x="2620745" y="4383673"/>
              <a:ext cx="4683880" cy="1413162"/>
            </p:xfrm>
            <a:graphic>
              <a:graphicData uri="http://schemas.openxmlformats.org/drawingml/2006/table">
                <a:tbl>
                  <a:tblPr firstRow="1" bandRow="1">
                    <a:tableStyleId>{9D7B26C5-4107-4FEC-AEDC-1716B250A1EF}</a:tableStyleId>
                  </a:tblPr>
                  <a:tblGrid>
                    <a:gridCol w="4215492">
                      <a:extLst>
                        <a:ext uri="{9D8B030D-6E8A-4147-A177-3AD203B41FA5}">
                          <a16:colId xmlns:a16="http://schemas.microsoft.com/office/drawing/2014/main" val="2667937927"/>
                        </a:ext>
                      </a:extLst>
                    </a:gridCol>
                    <a:gridCol w="468388">
                      <a:extLst>
                        <a:ext uri="{9D8B030D-6E8A-4147-A177-3AD203B41FA5}">
                          <a16:colId xmlns:a16="http://schemas.microsoft.com/office/drawing/2014/main" val="2495782998"/>
                        </a:ext>
                      </a:extLst>
                    </a:gridCol>
                  </a:tblGrid>
                  <a:tr h="46167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AU" sz="160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AU" sz="16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AU" sz="16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AU" sz="1600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AU" sz="16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AU" sz="16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AU" sz="16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AU" sz="16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AU" sz="16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AU" sz="16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𝑙</m:t>
                                      </m:r>
                                    </m:e>
                                    <m:sub>
                                      <m:r>
                                        <a:rPr lang="en-AU" sz="16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AU" sz="1600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AU" sz="16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AU" sz="16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AU" sz="16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𝑙</m:t>
                                      </m:r>
                                    </m:e>
                                    <m:sub>
                                      <m:r>
                                        <a:rPr lang="en-AU" sz="16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</m:sub>
                                  </m:sSub>
                                  <m:r>
                                    <a:rPr lang="en-AU" sz="16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AU" sz="16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AU" sz="16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𝑙</m:t>
                                      </m:r>
                                    </m:e>
                                    <m:sub>
                                      <m:r>
                                        <a:rPr lang="en-AU" sz="16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  <m:r>
                                        <a:rPr lang="en-AU" sz="1600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+1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AU" sz="16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AU" sz="16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𝑙</m:t>
                                      </m:r>
                                    </m:e>
                                    <m:sub>
                                      <m:r>
                                        <a:rPr lang="en-AU" sz="16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</m:sub>
                                  </m:sSub>
                                </m:den>
                              </m:f>
                            </m:oMath>
                          </a14:m>
                          <a:r>
                            <a:rPr lang="en-AU" sz="1600" kern="1200" dirty="0">
                              <a:solidFill>
                                <a:schemeClr val="tx1"/>
                              </a:solidFill>
                              <a:effectLst/>
                              <a:latin typeface="Trebuchet MS" panose="020B0603020202020204" pitchFamily="34" charset="0"/>
                              <a:ea typeface="+mn-ea"/>
                              <a:cs typeface="+mn-cs"/>
                            </a:rPr>
                            <a:t> </a:t>
                          </a:r>
                          <a:endParaRPr lang="en-AU" sz="1600" dirty="0">
                            <a:latin typeface="Trebuchet MS" panose="020B0603020202020204" pitchFamily="34" charset="0"/>
                          </a:endParaRPr>
                        </a:p>
                      </a:txBody>
                      <a:tcPr marL="80295" marR="80295" marT="40148" marB="40148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b="1" dirty="0">
                              <a:latin typeface="Trebuchet MS" panose="020B0603020202020204" pitchFamily="34" charset="0"/>
                            </a:rPr>
                            <a:t>(2)</a:t>
                          </a:r>
                        </a:p>
                      </a:txBody>
                      <a:tcPr marL="80295" marR="80295" marT="40148" marB="40148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61254732"/>
                      </a:ext>
                    </a:extLst>
                  </a:tr>
                  <a:tr h="33207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AU" sz="160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AU" sz="16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AU" sz="16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AU" sz="1600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sSubSup>
                                <m:sSubSupPr>
                                  <m:ctrlPr>
                                    <a:rPr lang="en-AU" sz="16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SupPr>
                                <m:e>
                                  <m:r>
                                    <a:rPr lang="en-AU" sz="16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AU" sz="16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b>
                                <m:sup>
                                  <m:r>
                                    <a:rPr lang="en-AU" sz="16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𝑎</m:t>
                                  </m:r>
                                </m:sup>
                              </m:sSubSup>
                              <m:r>
                                <a:rPr lang="en-AU" sz="1600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AU" sz="16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SupPr>
                                <m:e>
                                  <m:r>
                                    <a:rPr lang="en-AU" sz="16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AU" sz="16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sub>
                                <m:sup>
                                  <m:r>
                                    <a:rPr lang="en-AU" sz="16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𝑖</m:t>
                                  </m:r>
                                </m:sup>
                              </m:sSubSup>
                            </m:oMath>
                          </a14:m>
                          <a:r>
                            <a:rPr lang="en-AU" sz="1600" kern="1200" dirty="0">
                              <a:solidFill>
                                <a:schemeClr val="tx1"/>
                              </a:solidFill>
                              <a:effectLst/>
                              <a:latin typeface="Trebuchet MS" panose="020B0603020202020204" pitchFamily="34" charset="0"/>
                              <a:ea typeface="+mn-ea"/>
                              <a:cs typeface="+mn-cs"/>
                            </a:rPr>
                            <a:t> </a:t>
                          </a:r>
                          <a:endParaRPr lang="en-AU" sz="1600" dirty="0">
                            <a:latin typeface="Trebuchet MS" panose="020B0603020202020204" pitchFamily="34" charset="0"/>
                          </a:endParaRPr>
                        </a:p>
                      </a:txBody>
                      <a:tcPr marL="80295" marR="80295" marT="40148" marB="4014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b="1" dirty="0">
                              <a:latin typeface="Trebuchet MS" panose="020B0603020202020204" pitchFamily="34" charset="0"/>
                            </a:rPr>
                            <a:t>(3)</a:t>
                          </a:r>
                        </a:p>
                      </a:txBody>
                      <a:tcPr marL="80295" marR="80295" marT="40148" marB="40148" anchor="ctr"/>
                    </a:tc>
                    <a:extLst>
                      <a:ext uri="{0D108BD9-81ED-4DB2-BD59-A6C34878D82A}">
                        <a16:rowId xmlns:a16="http://schemas.microsoft.com/office/drawing/2014/main" val="1078275855"/>
                      </a:ext>
                    </a:extLst>
                  </a:tr>
                  <a:tr h="61941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AU" sz="160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AU" sz="16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𝜋</m:t>
                                    </m:r>
                                  </m:e>
                                  <m:sub>
                                    <m:r>
                                      <a:rPr lang="en-AU" sz="16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</m:sub>
                                </m:sSub>
                                <m:r>
                                  <a:rPr lang="en-AU" sz="16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AU" sz="16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sSubSup>
                                      <m:sSubSupPr>
                                        <m:ctrlPr>
                                          <a:rPr lang="en-AU" sz="1600" i="1" kern="12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AU" sz="1600" i="1" kern="12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𝑙</m:t>
                                        </m:r>
                                      </m:e>
                                      <m:sub>
                                        <m:r>
                                          <a:rPr lang="en-AU" sz="1600" i="1" kern="12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𝑥</m:t>
                                        </m:r>
                                      </m:sub>
                                      <m:sup>
                                        <m:r>
                                          <a:rPr lang="en-AU" sz="1600" i="1" kern="12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𝑖</m:t>
                                        </m:r>
                                      </m:sup>
                                    </m:sSubSup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AU" sz="1600" i="1" kern="12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AU" sz="1600" i="1" kern="12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𝑙</m:t>
                                        </m:r>
                                      </m:e>
                                      <m:sub>
                                        <m:r>
                                          <a:rPr lang="en-AU" sz="1600" i="1" kern="12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en-AU" sz="16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=1−</m:t>
                                </m:r>
                                <m:f>
                                  <m:fPr>
                                    <m:ctrlPr>
                                      <a:rPr lang="en-AU" sz="16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sSubSup>
                                      <m:sSubSupPr>
                                        <m:ctrlPr>
                                          <a:rPr lang="en-AU" sz="1600" i="1" kern="12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AU" sz="1600" i="1" kern="12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𝑙</m:t>
                                        </m:r>
                                      </m:e>
                                      <m:sub>
                                        <m:r>
                                          <a:rPr lang="en-AU" sz="1600" i="1" kern="12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𝑥</m:t>
                                        </m:r>
                                      </m:sub>
                                      <m:sup>
                                        <m:r>
                                          <a:rPr lang="en-AU" sz="1600" i="1" kern="12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𝑎</m:t>
                                        </m:r>
                                      </m:sup>
                                    </m:sSubSup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AU" sz="1600" i="1" kern="12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AU" sz="1600" i="1" kern="12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𝑙</m:t>
                                        </m:r>
                                      </m:e>
                                      <m:sub>
                                        <m:r>
                                          <a:rPr lang="en-AU" sz="1600" i="1" kern="12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</m:den>
                                </m:f>
                              </m:oMath>
                            </m:oMathPara>
                          </a14:m>
                          <a:endParaRPr lang="en-AU" sz="1600" dirty="0">
                            <a:latin typeface="Trebuchet MS" panose="020B0603020202020204" pitchFamily="34" charset="0"/>
                          </a:endParaRPr>
                        </a:p>
                      </a:txBody>
                      <a:tcPr marL="80295" marR="80295" marT="40148" marB="40148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b="1" dirty="0">
                              <a:latin typeface="Trebuchet MS" panose="020B0603020202020204" pitchFamily="34" charset="0"/>
                            </a:rPr>
                            <a:t>(4)</a:t>
                          </a:r>
                        </a:p>
                      </a:txBody>
                      <a:tcPr marL="80295" marR="80295" marT="40148" marB="40148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3349191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0C8F7CB6-C8D4-4A00-B4FA-0BF94D1F140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83380217"/>
                  </p:ext>
                </p:extLst>
              </p:nvPr>
            </p:nvGraphicFramePr>
            <p:xfrm>
              <a:off x="2620745" y="4383673"/>
              <a:ext cx="4683880" cy="1413162"/>
            </p:xfrm>
            <a:graphic>
              <a:graphicData uri="http://schemas.openxmlformats.org/drawingml/2006/table">
                <a:tbl>
                  <a:tblPr firstRow="1" bandRow="1">
                    <a:tableStyleId>{9D7B26C5-4107-4FEC-AEDC-1716B250A1EF}</a:tableStyleId>
                  </a:tblPr>
                  <a:tblGrid>
                    <a:gridCol w="4215492">
                      <a:extLst>
                        <a:ext uri="{9D8B030D-6E8A-4147-A177-3AD203B41FA5}">
                          <a16:colId xmlns:a16="http://schemas.microsoft.com/office/drawing/2014/main" val="2667937927"/>
                        </a:ext>
                      </a:extLst>
                    </a:gridCol>
                    <a:gridCol w="468388">
                      <a:extLst>
                        <a:ext uri="{9D8B030D-6E8A-4147-A177-3AD203B41FA5}">
                          <a16:colId xmlns:a16="http://schemas.microsoft.com/office/drawing/2014/main" val="2495782998"/>
                        </a:ext>
                      </a:extLst>
                    </a:gridCol>
                  </a:tblGrid>
                  <a:tr h="4616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0295" marR="80295" marT="40148" marB="40148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6"/>
                          <a:stretch>
                            <a:fillRect t="-1316" r="-11255" b="-2065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b="1" dirty="0">
                              <a:latin typeface="Trebuchet MS" panose="020B0603020202020204" pitchFamily="34" charset="0"/>
                            </a:rPr>
                            <a:t>(2)</a:t>
                          </a:r>
                        </a:p>
                      </a:txBody>
                      <a:tcPr marL="80295" marR="80295" marT="40148" marB="40148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61254732"/>
                      </a:ext>
                    </a:extLst>
                  </a:tr>
                  <a:tr h="33207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0295" marR="80295" marT="40148" marB="40148" anchor="ctr">
                        <a:blipFill>
                          <a:blip r:embed="rId6"/>
                          <a:stretch>
                            <a:fillRect t="-142593" r="-11255" b="-1907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b="1" dirty="0">
                              <a:latin typeface="Trebuchet MS" panose="020B0603020202020204" pitchFamily="34" charset="0"/>
                            </a:rPr>
                            <a:t>(3)</a:t>
                          </a:r>
                        </a:p>
                      </a:txBody>
                      <a:tcPr marL="80295" marR="80295" marT="40148" marB="40148" anchor="ctr"/>
                    </a:tc>
                    <a:extLst>
                      <a:ext uri="{0D108BD9-81ED-4DB2-BD59-A6C34878D82A}">
                        <a16:rowId xmlns:a16="http://schemas.microsoft.com/office/drawing/2014/main" val="1078275855"/>
                      </a:ext>
                    </a:extLst>
                  </a:tr>
                  <a:tr h="6194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0295" marR="80295" marT="40148" marB="40148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t="-128431" r="-11255" b="-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b="1" dirty="0">
                              <a:latin typeface="Trebuchet MS" panose="020B0603020202020204" pitchFamily="34" charset="0"/>
                            </a:rPr>
                            <a:t>(4)</a:t>
                          </a:r>
                        </a:p>
                      </a:txBody>
                      <a:tcPr marL="80295" marR="80295" marT="40148" marB="40148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3349191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5280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E:\shirish-sir_11-11-14\Actuaries\corel\actuaries_partnership_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20"/>
          <a:stretch>
            <a:fillRect/>
          </a:stretch>
        </p:blipFill>
        <p:spPr bwMode="auto">
          <a:xfrm>
            <a:off x="78478" y="429159"/>
            <a:ext cx="9233933" cy="6132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object 6"/>
              <p:cNvSpPr txBox="1"/>
              <p:nvPr/>
            </p:nvSpPr>
            <p:spPr>
              <a:xfrm>
                <a:off x="1250836" y="2664400"/>
                <a:ext cx="6923652" cy="975780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indent="-250912"/>
                <a:r>
                  <a:rPr lang="en-AU" sz="2459" dirty="0">
                    <a:latin typeface="Trebuchet MS" panose="020B0603020202020204" pitchFamily="34" charset="0"/>
                  </a:rPr>
                  <a:t>the number of individuals in state </a:t>
                </a:r>
                <a14:m>
                  <m:oMath xmlns:m="http://schemas.openxmlformats.org/officeDocument/2006/math">
                    <m:r>
                      <a:rPr lang="en-AU" sz="2459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AU" sz="2459" dirty="0">
                    <a:latin typeface="Trebuchet MS" panose="020B0603020202020204" pitchFamily="34" charset="0"/>
                  </a:rPr>
                  <a:t> at age </a:t>
                </a:r>
                <a14:m>
                  <m:oMath xmlns:m="http://schemas.openxmlformats.org/officeDocument/2006/math">
                    <m:r>
                      <a:rPr lang="en-AU" sz="2459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459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AU" sz="2459" dirty="0">
                    <a:latin typeface="Trebuchet MS" panose="020B0603020202020204" pitchFamily="34" charset="0"/>
                  </a:rPr>
                  <a:t>, given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AU" sz="2459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AU" sz="2459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AU" sz="2459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AU" sz="2459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bSup>
                  </m:oMath>
                </a14:m>
                <a:r>
                  <a:rPr lang="en-AU" sz="2459" dirty="0">
                    <a:latin typeface="Trebuchet MS" panose="020B0603020202020204" pitchFamily="34" charset="0"/>
                  </a:rPr>
                  <a:t> individuals in state </a:t>
                </a:r>
                <a14:m>
                  <m:oMath xmlns:m="http://schemas.openxmlformats.org/officeDocument/2006/math">
                    <m:r>
                      <a:rPr lang="en-AU" sz="2459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AU" sz="2459" dirty="0">
                    <a:latin typeface="Trebuchet MS" panose="020B0603020202020204" pitchFamily="34" charset="0"/>
                  </a:rPr>
                  <a:t> at age </a:t>
                </a:r>
                <a14:m>
                  <m:oMath xmlns:m="http://schemas.openxmlformats.org/officeDocument/2006/math">
                    <m:r>
                      <a:rPr lang="en-AU" sz="2459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459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59" dirty="0">
                    <a:latin typeface="Trebuchet MS" panose="020B0603020202020204" pitchFamily="34" charset="0"/>
                  </a:rPr>
                  <a:t>is</a:t>
                </a:r>
              </a:p>
              <a:p>
                <a:pPr marL="11152" marR="4461">
                  <a:lnSpc>
                    <a:spcPct val="107700"/>
                  </a:lnSpc>
                </a:pPr>
                <a:endParaRPr sz="1317" dirty="0">
                  <a:latin typeface="Trebuchet MS" pitchFamily="34" charset="0"/>
                  <a:cs typeface="Lucida Sans"/>
                </a:endParaRPr>
              </a:p>
            </p:txBody>
          </p:sp>
        </mc:Choice>
        <mc:Fallback>
          <p:sp>
            <p:nvSpPr>
              <p:cNvPr id="6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0836" y="2664400"/>
                <a:ext cx="6923652" cy="975780"/>
              </a:xfrm>
              <a:prstGeom prst="rect">
                <a:avLst/>
              </a:prstGeom>
              <a:blipFill>
                <a:blip r:embed="rId3"/>
                <a:stretch>
                  <a:fillRect l="-2729" t="-10000" r="-378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bject 9"/>
          <p:cNvSpPr/>
          <p:nvPr/>
        </p:nvSpPr>
        <p:spPr>
          <a:xfrm>
            <a:off x="77484" y="6168937"/>
            <a:ext cx="321180" cy="321180"/>
          </a:xfrm>
          <a:custGeom>
            <a:avLst/>
            <a:gdLst/>
            <a:ahLst/>
            <a:cxnLst/>
            <a:rect l="l" t="t" r="r" b="b"/>
            <a:pathLst>
              <a:path w="365759" h="365759">
                <a:moveTo>
                  <a:pt x="0" y="0"/>
                </a:moveTo>
                <a:lnTo>
                  <a:pt x="365759" y="0"/>
                </a:lnTo>
                <a:lnTo>
                  <a:pt x="365759" y="365760"/>
                </a:lnTo>
                <a:lnTo>
                  <a:pt x="0" y="365760"/>
                </a:lnTo>
                <a:lnTo>
                  <a:pt x="0" y="0"/>
                </a:lnTo>
                <a:close/>
              </a:path>
            </a:pathLst>
          </a:custGeom>
          <a:solidFill>
            <a:srgbClr val="9ED2F1"/>
          </a:solidFill>
        </p:spPr>
        <p:txBody>
          <a:bodyPr wrap="square" lIns="0" tIns="0" rIns="0" bIns="0" rtlCol="0"/>
          <a:lstStyle/>
          <a:p>
            <a:endParaRPr sz="1581"/>
          </a:p>
        </p:txBody>
      </p:sp>
      <p:sp>
        <p:nvSpPr>
          <p:cNvPr id="10" name="object 10"/>
          <p:cNvSpPr/>
          <p:nvPr/>
        </p:nvSpPr>
        <p:spPr>
          <a:xfrm>
            <a:off x="78065" y="1112223"/>
            <a:ext cx="5888305" cy="752320"/>
          </a:xfrm>
          <a:custGeom>
            <a:avLst/>
            <a:gdLst/>
            <a:ahLst/>
            <a:cxnLst/>
            <a:rect l="l" t="t" r="r" b="b"/>
            <a:pathLst>
              <a:path w="5699760" h="684530">
                <a:moveTo>
                  <a:pt x="5618975" y="0"/>
                </a:moveTo>
                <a:lnTo>
                  <a:pt x="0" y="0"/>
                </a:lnTo>
                <a:lnTo>
                  <a:pt x="0" y="684466"/>
                </a:lnTo>
                <a:lnTo>
                  <a:pt x="5699721" y="684466"/>
                </a:lnTo>
                <a:lnTo>
                  <a:pt x="5676476" y="640577"/>
                </a:lnTo>
                <a:lnTo>
                  <a:pt x="5655643" y="595283"/>
                </a:lnTo>
                <a:lnTo>
                  <a:pt x="5637308" y="548670"/>
                </a:lnTo>
                <a:lnTo>
                  <a:pt x="5621557" y="500821"/>
                </a:lnTo>
                <a:lnTo>
                  <a:pt x="5608476" y="451823"/>
                </a:lnTo>
                <a:lnTo>
                  <a:pt x="5598152" y="401759"/>
                </a:lnTo>
                <a:lnTo>
                  <a:pt x="5590671" y="350715"/>
                </a:lnTo>
                <a:lnTo>
                  <a:pt x="5586120" y="298775"/>
                </a:lnTo>
                <a:lnTo>
                  <a:pt x="5584583" y="246024"/>
                </a:lnTo>
                <a:lnTo>
                  <a:pt x="5586012" y="195167"/>
                </a:lnTo>
                <a:lnTo>
                  <a:pt x="5590244" y="145060"/>
                </a:lnTo>
                <a:lnTo>
                  <a:pt x="5597202" y="95779"/>
                </a:lnTo>
                <a:lnTo>
                  <a:pt x="5606805" y="47400"/>
                </a:lnTo>
                <a:lnTo>
                  <a:pt x="5618975" y="0"/>
                </a:lnTo>
                <a:close/>
              </a:path>
            </a:pathLst>
          </a:custGeom>
          <a:solidFill>
            <a:srgbClr val="005583"/>
          </a:solidFill>
        </p:spPr>
        <p:txBody>
          <a:bodyPr wrap="square" lIns="0" tIns="0" rIns="0" bIns="0" rtlCol="0"/>
          <a:lstStyle/>
          <a:p>
            <a:endParaRPr sz="1581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object 11"/>
              <p:cNvSpPr txBox="1"/>
              <p:nvPr/>
            </p:nvSpPr>
            <p:spPr>
              <a:xfrm>
                <a:off x="370729" y="1434699"/>
                <a:ext cx="4228874" cy="243272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1152"/>
                <a:r>
                  <a:rPr lang="en-US" sz="1581" b="1" dirty="0">
                    <a:solidFill>
                      <a:srgbClr val="FFFFFF"/>
                    </a:solidFill>
                    <a:latin typeface="Trebuchet MS" pitchFamily="34" charset="0"/>
                    <a:cs typeface="Lucida Sans"/>
                  </a:rPr>
                  <a:t>Solving for</a:t>
                </a:r>
                <a14:m>
                  <m:oMath xmlns:m="http://schemas.openxmlformats.org/officeDocument/2006/math">
                    <m:r>
                      <a:rPr lang="en-AU" sz="1581" b="1" dirty="0">
                        <a:solidFill>
                          <a:srgbClr val="FFFFFF"/>
                        </a:solidFill>
                        <a:latin typeface="Cambria Math" panose="02040503050406030204" pitchFamily="18" charset="0"/>
                        <a:cs typeface="Lucida Sans"/>
                      </a:rPr>
                      <m:t> </m:t>
                    </m:r>
                    <m:sSubSup>
                      <m:sSubSupPr>
                        <m:ctrlPr>
                          <a:rPr lang="en-US" sz="1581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Lucida Sans"/>
                          </a:rPr>
                        </m:ctrlPr>
                      </m:sSubSupPr>
                      <m:e>
                        <m:r>
                          <a:rPr lang="en-US" sz="1581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Lucida Sans"/>
                          </a:rPr>
                          <m:t>𝑝</m:t>
                        </m:r>
                      </m:e>
                      <m:sub>
                        <m:r>
                          <a:rPr lang="en-US" sz="1581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Lucida Sans"/>
                          </a:rPr>
                          <m:t>𝑥</m:t>
                        </m:r>
                      </m:sub>
                      <m:sup>
                        <m:r>
                          <a:rPr lang="en-US" sz="1581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Lucida Sans"/>
                          </a:rPr>
                          <m:t>𝑎𝑎</m:t>
                        </m:r>
                      </m:sup>
                    </m:sSubSup>
                  </m:oMath>
                </a14:m>
                <a:endParaRPr sz="1581" b="1" dirty="0">
                  <a:latin typeface="Trebuchet MS" pitchFamily="34" charset="0"/>
                  <a:cs typeface="Lucida Sans"/>
                </a:endParaRPr>
              </a:p>
            </p:txBody>
          </p:sp>
        </mc:Choice>
        <mc:Fallback>
          <p:sp>
            <p:nvSpPr>
              <p:cNvPr id="11" name="object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29" y="1434699"/>
                <a:ext cx="4228874" cy="243272"/>
              </a:xfrm>
              <a:prstGeom prst="rect">
                <a:avLst/>
              </a:prstGeom>
              <a:blipFill>
                <a:blip r:embed="rId4"/>
                <a:stretch>
                  <a:fillRect l="-2738" t="-27500" b="-500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xfrm>
            <a:off x="133410" y="6245194"/>
            <a:ext cx="224714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4717">
              <a:lnSpc>
                <a:spcPts val="1348"/>
              </a:lnSpc>
            </a:pPr>
            <a:r>
              <a:rPr lang="en-AU" spc="-119" dirty="0"/>
              <a:t>5</a:t>
            </a:r>
            <a:endParaRPr spc="-119" dirty="0"/>
          </a:p>
        </p:txBody>
      </p:sp>
      <p:grpSp>
        <p:nvGrpSpPr>
          <p:cNvPr id="29" name="Group 48"/>
          <p:cNvGrpSpPr/>
          <p:nvPr/>
        </p:nvGrpSpPr>
        <p:grpSpPr>
          <a:xfrm>
            <a:off x="6069125" y="559526"/>
            <a:ext cx="3242872" cy="1559842"/>
            <a:chOff x="6911518" y="148463"/>
            <a:chExt cx="3692982" cy="1776349"/>
          </a:xfrm>
        </p:grpSpPr>
        <p:sp>
          <p:nvSpPr>
            <p:cNvPr id="30" name="object 2"/>
            <p:cNvSpPr/>
            <p:nvPr/>
          </p:nvSpPr>
          <p:spPr>
            <a:xfrm>
              <a:off x="6911518" y="379476"/>
              <a:ext cx="1548384" cy="154533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31" name="object 12"/>
            <p:cNvSpPr/>
            <p:nvPr/>
          </p:nvSpPr>
          <p:spPr>
            <a:xfrm>
              <a:off x="8190637" y="1444256"/>
              <a:ext cx="2413635" cy="170815"/>
            </a:xfrm>
            <a:custGeom>
              <a:avLst/>
              <a:gdLst/>
              <a:ahLst/>
              <a:cxnLst/>
              <a:rect l="l" t="t" r="r" b="b"/>
              <a:pathLst>
                <a:path w="2413634" h="170814">
                  <a:moveTo>
                    <a:pt x="2413431" y="0"/>
                  </a:moveTo>
                  <a:lnTo>
                    <a:pt x="102958" y="0"/>
                  </a:lnTo>
                  <a:lnTo>
                    <a:pt x="81812" y="45583"/>
                  </a:lnTo>
                  <a:lnTo>
                    <a:pt x="57504" y="89288"/>
                  </a:lnTo>
                  <a:lnTo>
                    <a:pt x="30183" y="130968"/>
                  </a:lnTo>
                  <a:lnTo>
                    <a:pt x="0" y="170472"/>
                  </a:lnTo>
                  <a:lnTo>
                    <a:pt x="2413431" y="170472"/>
                  </a:lnTo>
                  <a:lnTo>
                    <a:pt x="2413431" y="0"/>
                  </a:lnTo>
                  <a:close/>
                </a:path>
              </a:pathLst>
            </a:custGeom>
            <a:solidFill>
              <a:srgbClr val="00A650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32" name="object 13"/>
            <p:cNvSpPr/>
            <p:nvPr/>
          </p:nvSpPr>
          <p:spPr>
            <a:xfrm>
              <a:off x="8300720" y="930275"/>
              <a:ext cx="2303780" cy="496570"/>
            </a:xfrm>
            <a:custGeom>
              <a:avLst/>
              <a:gdLst/>
              <a:ahLst/>
              <a:cxnLst/>
              <a:rect l="l" t="t" r="r" b="b"/>
              <a:pathLst>
                <a:path w="2303779" h="496569">
                  <a:moveTo>
                    <a:pt x="2303348" y="0"/>
                  </a:moveTo>
                  <a:lnTo>
                    <a:pt x="0" y="0"/>
                  </a:lnTo>
                  <a:lnTo>
                    <a:pt x="16257" y="46965"/>
                  </a:lnTo>
                  <a:lnTo>
                    <a:pt x="29149" y="95399"/>
                  </a:lnTo>
                  <a:lnTo>
                    <a:pt x="38535" y="145165"/>
                  </a:lnTo>
                  <a:lnTo>
                    <a:pt x="44271" y="196126"/>
                  </a:lnTo>
                  <a:lnTo>
                    <a:pt x="46215" y="248145"/>
                  </a:lnTo>
                  <a:lnTo>
                    <a:pt x="44274" y="300125"/>
                  </a:lnTo>
                  <a:lnTo>
                    <a:pt x="38546" y="351049"/>
                  </a:lnTo>
                  <a:lnTo>
                    <a:pt x="29174" y="400779"/>
                  </a:lnTo>
                  <a:lnTo>
                    <a:pt x="16299" y="449179"/>
                  </a:lnTo>
                  <a:lnTo>
                    <a:pt x="63" y="496112"/>
                  </a:lnTo>
                  <a:lnTo>
                    <a:pt x="2303348" y="496112"/>
                  </a:lnTo>
                  <a:lnTo>
                    <a:pt x="2303348" y="0"/>
                  </a:lnTo>
                  <a:close/>
                </a:path>
              </a:pathLst>
            </a:custGeom>
            <a:solidFill>
              <a:srgbClr val="4196CE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33" name="object 14"/>
            <p:cNvSpPr txBox="1"/>
            <p:nvPr/>
          </p:nvSpPr>
          <p:spPr>
            <a:xfrm>
              <a:off x="8394700" y="992594"/>
              <a:ext cx="2165490" cy="60577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1152">
                <a:lnSpc>
                  <a:spcPts val="1335"/>
                </a:lnSpc>
              </a:pPr>
              <a:r>
                <a:rPr sz="1273" b="1" dirty="0">
                  <a:solidFill>
                    <a:srgbClr val="005583"/>
                  </a:solidFill>
                  <a:latin typeface="Trebuchet MS" pitchFamily="34" charset="0"/>
                  <a:cs typeface="Lucida Sans"/>
                </a:rPr>
                <a:t>19th Global</a:t>
              </a:r>
              <a:endParaRPr sz="1273" b="1" dirty="0">
                <a:latin typeface="Trebuchet MS" pitchFamily="34" charset="0"/>
                <a:cs typeface="Lucida Sans"/>
              </a:endParaRPr>
            </a:p>
            <a:p>
              <a:pPr marL="11152">
                <a:lnSpc>
                  <a:spcPts val="1335"/>
                </a:lnSpc>
              </a:pPr>
              <a:r>
                <a:rPr sz="1273" b="1" dirty="0">
                  <a:solidFill>
                    <a:srgbClr val="005583"/>
                  </a:solidFill>
                  <a:latin typeface="Trebuchet MS" pitchFamily="34" charset="0"/>
                  <a:cs typeface="Lucida Sans"/>
                </a:rPr>
                <a:t>Conference of Actuaries</a:t>
              </a:r>
              <a:endParaRPr sz="1273" b="1" dirty="0">
                <a:latin typeface="Trebuchet MS" pitchFamily="34" charset="0"/>
                <a:cs typeface="Lucida Sans"/>
              </a:endParaRPr>
            </a:p>
            <a:p>
              <a:pPr marL="11152">
                <a:spcBef>
                  <a:spcPts val="645"/>
                </a:spcBef>
              </a:pPr>
              <a:r>
                <a:rPr sz="790" b="1" spc="-40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30th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22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– </a:t>
              </a:r>
              <a:r>
                <a:rPr sz="790" b="1" spc="-40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31st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9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January,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48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2018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61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|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26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Mumbai,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31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India</a:t>
              </a:r>
              <a:endParaRPr sz="790" b="1" dirty="0">
                <a:latin typeface="Trebuchet MS" pitchFamily="34" charset="0"/>
                <a:cs typeface="Lucida Sans"/>
              </a:endParaRPr>
            </a:p>
          </p:txBody>
        </p:sp>
        <p:pic>
          <p:nvPicPr>
            <p:cNvPr id="34" name="Picture 3" descr="E:\shirish-sir_11-11-14\Actuaries\corel\actuaries_logo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21851" y="148463"/>
              <a:ext cx="880452" cy="684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992" y="2038845"/>
            <a:ext cx="2427593" cy="457415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7" name="Table 16">
                <a:extLst>
                  <a:ext uri="{FF2B5EF4-FFF2-40B4-BE49-F238E27FC236}">
                    <a16:creationId xmlns:a16="http://schemas.microsoft.com/office/drawing/2014/main" id="{49BD6D34-E650-4905-957F-AEC164C47D6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05428058"/>
                  </p:ext>
                </p:extLst>
              </p:nvPr>
            </p:nvGraphicFramePr>
            <p:xfrm>
              <a:off x="1349404" y="3932231"/>
              <a:ext cx="6678571" cy="1876412"/>
            </p:xfrm>
            <a:graphic>
              <a:graphicData uri="http://schemas.openxmlformats.org/drawingml/2006/table">
                <a:tbl>
                  <a:tblPr firstRow="1" bandRow="1">
                    <a:tableStyleId>{9D7B26C5-4107-4FEC-AEDC-1716B250A1EF}</a:tableStyleId>
                  </a:tblPr>
                  <a:tblGrid>
                    <a:gridCol w="6172446">
                      <a:extLst>
                        <a:ext uri="{9D8B030D-6E8A-4147-A177-3AD203B41FA5}">
                          <a16:colId xmlns:a16="http://schemas.microsoft.com/office/drawing/2014/main" val="1741664955"/>
                        </a:ext>
                      </a:extLst>
                    </a:gridCol>
                    <a:gridCol w="506125">
                      <a:extLst>
                        <a:ext uri="{9D8B030D-6E8A-4147-A177-3AD203B41FA5}">
                          <a16:colId xmlns:a16="http://schemas.microsoft.com/office/drawing/2014/main" val="1995546771"/>
                        </a:ext>
                      </a:extLst>
                    </a:gridCol>
                  </a:tblGrid>
                  <a:tr h="34327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AU" sz="16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e>
                                  <m:sub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b>
                                  <m:sup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sup>
                                </m:sSubSup>
                                <m:r>
                                  <a:rPr lang="en-AU" sz="16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Sup>
                                  <m:sSubSupPr>
                                    <m:ctrlPr>
                                      <a:rPr lang="en-AU" sz="16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e>
                                  <m:sub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  <m:sup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sup>
                                </m:sSubSup>
                                <m:sSubSup>
                                  <m:sSubSupPr>
                                    <m:ctrlPr>
                                      <a:rPr lang="en-AU" sz="16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  <m:sup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𝑎𝑎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AU" sz="1600" kern="1200" dirty="0">
                            <a:effectLst/>
                            <a:latin typeface="Trebuchet MS" panose="020B0603020202020204" pitchFamily="34" charset="0"/>
                          </a:endParaRPr>
                        </a:p>
                      </a:txBody>
                      <a:tcPr marL="80295" marR="80295" marT="40148" marB="40148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b="1" dirty="0">
                            <a:latin typeface="Trebuchet MS" panose="020B0603020202020204" pitchFamily="34" charset="0"/>
                          </a:endParaRPr>
                        </a:p>
                      </a:txBody>
                      <a:tcPr marL="80295" marR="80295" marT="40148" marB="40148" anchor="b"/>
                    </a:tc>
                    <a:extLst>
                      <a:ext uri="{0D108BD9-81ED-4DB2-BD59-A6C34878D82A}">
                        <a16:rowId xmlns:a16="http://schemas.microsoft.com/office/drawing/2014/main" val="3615726566"/>
                      </a:ext>
                    </a:extLst>
                  </a:tr>
                  <a:tr h="59515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sz="16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⇒</m:t>
                                </m:r>
                                <m:f>
                                  <m:fPr>
                                    <m:ctrlPr>
                                      <a:rPr lang="en-AU" sz="16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Sup>
                                      <m:sSubSupPr>
                                        <m:ctrlPr>
                                          <a:rPr lang="en-AU" sz="16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AU" sz="1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𝑙</m:t>
                                        </m:r>
                                      </m:e>
                                      <m:sub>
                                        <m:r>
                                          <a:rPr lang="en-AU" sz="1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AU" sz="1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+1</m:t>
                                        </m:r>
                                      </m:sub>
                                      <m:sup>
                                        <m:r>
                                          <a:rPr lang="en-AU" sz="1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sup>
                                    </m:sSubSup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AU" sz="16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AU" sz="1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𝑙</m:t>
                                        </m:r>
                                      </m:e>
                                      <m:sub>
                                        <m:r>
                                          <a:rPr lang="en-AU" sz="1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AU" sz="1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+1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en-AU" sz="16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f>
                                  <m:fPr>
                                    <m:ctrlPr>
                                      <a:rPr lang="en-AU" sz="16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AU" sz="16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AU" sz="1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𝑙</m:t>
                                        </m:r>
                                      </m:e>
                                      <m:sub>
                                        <m:r>
                                          <a:rPr lang="en-AU" sz="1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AU" sz="1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+1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AU" sz="16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AU" sz="1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𝑙</m:t>
                                        </m:r>
                                      </m:e>
                                      <m:sub>
                                        <m:r>
                                          <a:rPr lang="en-AU" sz="1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en-AU" sz="16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AU" sz="16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Sup>
                                      <m:sSubSupPr>
                                        <m:ctrlPr>
                                          <a:rPr lang="en-AU" sz="16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AU" sz="1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𝑙</m:t>
                                        </m:r>
                                      </m:e>
                                      <m:sub>
                                        <m:r>
                                          <a:rPr lang="en-AU" sz="1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  <m:sup>
                                        <m:r>
                                          <a:rPr lang="en-AU" sz="1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sup>
                                    </m:sSubSup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AU" sz="16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AU" sz="1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𝑙</m:t>
                                        </m:r>
                                      </m:e>
                                      <m:sub>
                                        <m:r>
                                          <a:rPr lang="en-AU" sz="1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</m:den>
                                </m:f>
                                <m:sSubSup>
                                  <m:sSubSupPr>
                                    <m:ctrlPr>
                                      <a:rPr lang="en-AU" sz="16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  <m:sup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𝑎𝑎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AU" sz="1600" kern="1200" dirty="0">
                            <a:effectLst/>
                            <a:latin typeface="Trebuchet MS" panose="020B0603020202020204" pitchFamily="34" charset="0"/>
                          </a:endParaRPr>
                        </a:p>
                      </a:txBody>
                      <a:tcPr marL="80295" marR="80295" marT="40148" marB="40148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b="1" dirty="0">
                            <a:latin typeface="Trebuchet MS" panose="020B0603020202020204" pitchFamily="34" charset="0"/>
                          </a:endParaRPr>
                        </a:p>
                      </a:txBody>
                      <a:tcPr marL="80295" marR="80295" marT="40148" marB="40148" anchor="b"/>
                    </a:tc>
                    <a:extLst>
                      <a:ext uri="{0D108BD9-81ED-4DB2-BD59-A6C34878D82A}">
                        <a16:rowId xmlns:a16="http://schemas.microsoft.com/office/drawing/2014/main" val="2698807887"/>
                      </a:ext>
                    </a:extLst>
                  </a:tr>
                  <a:tr h="34327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AU" sz="1600" kern="1200" smtClean="0">
                                  <a:effectLst/>
                                  <a:latin typeface="Cambria Math" panose="02040503050406030204" pitchFamily="18" charset="0"/>
                                </a:rPr>
                                <m:t>⇒</m:t>
                              </m:r>
                              <m:d>
                                <m:dPr>
                                  <m:ctrlPr>
                                    <a:rPr lang="en-AU" sz="1600" i="1" kern="12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AU" sz="16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b>
                                    <m:sSubPr>
                                      <m:ctrlPr>
                                        <a:rPr lang="en-AU" sz="1600" i="1" kern="12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AU" sz="1600" kern="12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  <m:sub>
                                      <m:r>
                                        <a:rPr lang="en-AU" sz="1600" kern="12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AU" sz="1600" kern="12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sub>
                                  </m:sSub>
                                </m:e>
                              </m:d>
                              <m:d>
                                <m:dPr>
                                  <m:ctrlPr>
                                    <a:rPr lang="en-AU" sz="1600" i="1" kern="12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AU" sz="16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b>
                                    <m:sSubPr>
                                      <m:ctrlPr>
                                        <a:rPr lang="en-AU" sz="1600" i="1" kern="12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AU" sz="1600" kern="12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en-AU" sz="1600" kern="12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AU" sz="1600" kern="1200">
                                  <a:effectLst/>
                                  <a:latin typeface="Cambria Math" panose="02040503050406030204" pitchFamily="18" charset="0"/>
                                </a:rPr>
                                <m:t>=(1−</m:t>
                              </m:r>
                              <m:sSub>
                                <m:sSubPr>
                                  <m:ctrlPr>
                                    <a:rPr lang="en-AU" sz="1600" i="1" kern="12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sz="16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en-AU" sz="16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AU" sz="1600" kern="1200"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sSubSup>
                                <m:sSubSupPr>
                                  <m:ctrlPr>
                                    <a:rPr lang="en-AU" sz="1600" i="1" kern="12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AU" sz="16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AU" sz="16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  <m:sup>
                                  <m:r>
                                    <a:rPr lang="en-AU" sz="16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𝑎𝑎</m:t>
                                  </m:r>
                                </m:sup>
                              </m:sSubSup>
                            </m:oMath>
                          </a14:m>
                          <a:r>
                            <a:rPr lang="en-AU" sz="1600" kern="1200" dirty="0">
                              <a:effectLst/>
                              <a:latin typeface="Trebuchet MS" panose="020B0603020202020204" pitchFamily="34" charset="0"/>
                            </a:rPr>
                            <a:t> </a:t>
                          </a:r>
                        </a:p>
                      </a:txBody>
                      <a:tcPr marL="80295" marR="80295" marT="40148" marB="40148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b="1" dirty="0">
                            <a:latin typeface="Trebuchet MS" panose="020B0603020202020204" pitchFamily="34" charset="0"/>
                          </a:endParaRPr>
                        </a:p>
                      </a:txBody>
                      <a:tcPr marL="80295" marR="80295" marT="40148" marB="40148" anchor="b"/>
                    </a:tc>
                    <a:extLst>
                      <a:ext uri="{0D108BD9-81ED-4DB2-BD59-A6C34878D82A}">
                        <a16:rowId xmlns:a16="http://schemas.microsoft.com/office/drawing/2014/main" val="3631478043"/>
                      </a:ext>
                    </a:extLst>
                  </a:tr>
                  <a:tr h="59471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sz="16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⇒</m:t>
                                </m:r>
                                <m:sSubSup>
                                  <m:sSubSupPr>
                                    <m:ctrlPr>
                                      <a:rPr lang="en-AU" sz="16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  <m:sup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𝑎𝑎</m:t>
                                    </m:r>
                                  </m:sup>
                                </m:sSubSup>
                                <m:r>
                                  <a:rPr lang="en-AU" sz="16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AU" sz="16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ctrlPr>
                                          <a:rPr lang="en-AU" sz="16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AU" sz="1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1−</m:t>
                                        </m:r>
                                        <m:sSub>
                                          <m:sSubPr>
                                            <m:ctrlPr>
                                              <a:rPr lang="en-AU" sz="1600" i="1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AU" sz="16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𝜋</m:t>
                                            </m:r>
                                          </m:e>
                                          <m:sub>
                                            <m:r>
                                              <a:rPr lang="en-AU" sz="16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n-AU" sz="16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+1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d>
                                      <m:dPr>
                                        <m:ctrlPr>
                                          <a:rPr lang="en-AU" sz="16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AU" sz="1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1−</m:t>
                                        </m:r>
                                        <m:sSub>
                                          <m:sSubPr>
                                            <m:ctrlPr>
                                              <a:rPr lang="en-AU" sz="1600" i="1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AU" sz="16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</m:e>
                                          <m:sub>
                                            <m:r>
                                              <a:rPr lang="en-AU" sz="16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num>
                                  <m:den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sSub>
                                      <m:sSubPr>
                                        <m:ctrlPr>
                                          <a:rPr lang="en-AU" sz="16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AU" sz="1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𝜋</m:t>
                                        </m:r>
                                      </m:e>
                                      <m:sub>
                                        <m:r>
                                          <a:rPr lang="en-AU" sz="1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</m:den>
                                </m:f>
                              </m:oMath>
                            </m:oMathPara>
                          </a14:m>
                          <a:endParaRPr lang="en-AU" sz="1600" dirty="0">
                            <a:latin typeface="Trebuchet MS" panose="020B0603020202020204" pitchFamily="34" charset="0"/>
                          </a:endParaRPr>
                        </a:p>
                      </a:txBody>
                      <a:tcPr marL="80295" marR="80295" marT="40148" marB="40148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AU" sz="1600" b="1" dirty="0">
                              <a:latin typeface="Trebuchet MS" panose="020B0603020202020204" pitchFamily="34" charset="0"/>
                            </a:rPr>
                            <a:t>(5)</a:t>
                          </a:r>
                        </a:p>
                      </a:txBody>
                      <a:tcPr marL="80295" marR="80295" marT="40148" marB="40148" anchor="ctr"/>
                    </a:tc>
                    <a:extLst>
                      <a:ext uri="{0D108BD9-81ED-4DB2-BD59-A6C34878D82A}">
                        <a16:rowId xmlns:a16="http://schemas.microsoft.com/office/drawing/2014/main" val="36611364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7" name="Table 16">
                <a:extLst>
                  <a:ext uri="{FF2B5EF4-FFF2-40B4-BE49-F238E27FC236}">
                    <a16:creationId xmlns:a16="http://schemas.microsoft.com/office/drawing/2014/main" id="{49BD6D34-E650-4905-957F-AEC164C47D6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05428058"/>
                  </p:ext>
                </p:extLst>
              </p:nvPr>
            </p:nvGraphicFramePr>
            <p:xfrm>
              <a:off x="1349404" y="3932231"/>
              <a:ext cx="6678571" cy="1876412"/>
            </p:xfrm>
            <a:graphic>
              <a:graphicData uri="http://schemas.openxmlformats.org/drawingml/2006/table">
                <a:tbl>
                  <a:tblPr firstRow="1" bandRow="1">
                    <a:tableStyleId>{9D7B26C5-4107-4FEC-AEDC-1716B250A1EF}</a:tableStyleId>
                  </a:tblPr>
                  <a:tblGrid>
                    <a:gridCol w="6172446">
                      <a:extLst>
                        <a:ext uri="{9D8B030D-6E8A-4147-A177-3AD203B41FA5}">
                          <a16:colId xmlns:a16="http://schemas.microsoft.com/office/drawing/2014/main" val="1741664955"/>
                        </a:ext>
                      </a:extLst>
                    </a:gridCol>
                    <a:gridCol w="506125">
                      <a:extLst>
                        <a:ext uri="{9D8B030D-6E8A-4147-A177-3AD203B41FA5}">
                          <a16:colId xmlns:a16="http://schemas.microsoft.com/office/drawing/2014/main" val="1995546771"/>
                        </a:ext>
                      </a:extLst>
                    </a:gridCol>
                  </a:tblGrid>
                  <a:tr h="34327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0295" marR="80295" marT="40148" marB="40148">
                        <a:blipFill>
                          <a:blip r:embed="rId8"/>
                          <a:stretch>
                            <a:fillRect t="-1786" r="-8292" b="-4517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b="1" dirty="0">
                            <a:latin typeface="Trebuchet MS" panose="020B0603020202020204" pitchFamily="34" charset="0"/>
                          </a:endParaRPr>
                        </a:p>
                      </a:txBody>
                      <a:tcPr marL="80295" marR="80295" marT="40148" marB="40148" anchor="b"/>
                    </a:tc>
                    <a:extLst>
                      <a:ext uri="{0D108BD9-81ED-4DB2-BD59-A6C34878D82A}">
                        <a16:rowId xmlns:a16="http://schemas.microsoft.com/office/drawing/2014/main" val="3615726566"/>
                      </a:ext>
                    </a:extLst>
                  </a:tr>
                  <a:tr h="5951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0295" marR="80295" marT="40148" marB="40148">
                        <a:blipFill>
                          <a:blip r:embed="rId8"/>
                          <a:stretch>
                            <a:fillRect t="-58163" r="-8292" b="-158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b="1" dirty="0">
                            <a:latin typeface="Trebuchet MS" panose="020B0603020202020204" pitchFamily="34" charset="0"/>
                          </a:endParaRPr>
                        </a:p>
                      </a:txBody>
                      <a:tcPr marL="80295" marR="80295" marT="40148" marB="40148" anchor="b"/>
                    </a:tc>
                    <a:extLst>
                      <a:ext uri="{0D108BD9-81ED-4DB2-BD59-A6C34878D82A}">
                        <a16:rowId xmlns:a16="http://schemas.microsoft.com/office/drawing/2014/main" val="2698807887"/>
                      </a:ext>
                    </a:extLst>
                  </a:tr>
                  <a:tr h="34327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0295" marR="80295" marT="40148" marB="40148">
                        <a:blipFill>
                          <a:blip r:embed="rId8"/>
                          <a:stretch>
                            <a:fillRect t="-276786" r="-8292" b="-1767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b="1" dirty="0">
                            <a:latin typeface="Trebuchet MS" panose="020B0603020202020204" pitchFamily="34" charset="0"/>
                          </a:endParaRPr>
                        </a:p>
                      </a:txBody>
                      <a:tcPr marL="80295" marR="80295" marT="40148" marB="40148" anchor="b"/>
                    </a:tc>
                    <a:extLst>
                      <a:ext uri="{0D108BD9-81ED-4DB2-BD59-A6C34878D82A}">
                        <a16:rowId xmlns:a16="http://schemas.microsoft.com/office/drawing/2014/main" val="3631478043"/>
                      </a:ext>
                    </a:extLst>
                  </a:tr>
                  <a:tr h="59471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0295" marR="80295" marT="40148" marB="40148">
                        <a:blipFill>
                          <a:blip r:embed="rId8"/>
                          <a:stretch>
                            <a:fillRect t="-215306" r="-8292" b="-10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AU" sz="1600" b="1" dirty="0">
                              <a:latin typeface="Trebuchet MS" panose="020B0603020202020204" pitchFamily="34" charset="0"/>
                            </a:rPr>
                            <a:t>(5)</a:t>
                          </a:r>
                        </a:p>
                      </a:txBody>
                      <a:tcPr marL="80295" marR="80295" marT="40148" marB="40148" anchor="ctr"/>
                    </a:tc>
                    <a:extLst>
                      <a:ext uri="{0D108BD9-81ED-4DB2-BD59-A6C34878D82A}">
                        <a16:rowId xmlns:a16="http://schemas.microsoft.com/office/drawing/2014/main" val="36611364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4155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E:\shirish-sir_11-11-14\Actuaries\corel\actuaries_partnership_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20"/>
          <a:stretch>
            <a:fillRect/>
          </a:stretch>
        </p:blipFill>
        <p:spPr bwMode="auto">
          <a:xfrm>
            <a:off x="78478" y="413019"/>
            <a:ext cx="9233933" cy="6132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ject 6"/>
          <p:cNvSpPr txBox="1"/>
          <p:nvPr/>
        </p:nvSpPr>
        <p:spPr>
          <a:xfrm>
            <a:off x="1250836" y="2664396"/>
            <a:ext cx="6923652" cy="24895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-250912"/>
            <a:r>
              <a:rPr lang="en-AU" sz="2459" dirty="0">
                <a:latin typeface="Trebuchet MS" panose="020B0603020202020204" pitchFamily="34" charset="0"/>
              </a:rPr>
              <a:t>The number of individuals in state 𝑖 at age 𝑥+1 can be calculated as:</a:t>
            </a:r>
          </a:p>
          <a:p>
            <a:pPr indent="-250912"/>
            <a:endParaRPr lang="en-AU" sz="2459" dirty="0">
              <a:latin typeface="Trebuchet MS" panose="020B0603020202020204" pitchFamily="34" charset="0"/>
            </a:endParaRPr>
          </a:p>
          <a:p>
            <a:pPr indent="-250912"/>
            <a:endParaRPr lang="en-AU" sz="2459" dirty="0">
              <a:latin typeface="Trebuchet MS" panose="020B0603020202020204" pitchFamily="34" charset="0"/>
            </a:endParaRPr>
          </a:p>
          <a:p>
            <a:pPr indent="-250912"/>
            <a:r>
              <a:rPr lang="en-AU" sz="2459" dirty="0">
                <a:latin typeface="Trebuchet MS" panose="020B0603020202020204" pitchFamily="34" charset="0"/>
              </a:rPr>
              <a:t>The number of individuals in state 𝑑 at age 𝑥+1 is:</a:t>
            </a:r>
          </a:p>
          <a:p>
            <a:pPr marL="11152" marR="4461">
              <a:lnSpc>
                <a:spcPct val="107700"/>
              </a:lnSpc>
            </a:pPr>
            <a:endParaRPr sz="1317" dirty="0">
              <a:latin typeface="Trebuchet MS" pitchFamily="34" charset="0"/>
              <a:cs typeface="Lucida San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7484" y="6168937"/>
            <a:ext cx="321180" cy="321180"/>
          </a:xfrm>
          <a:custGeom>
            <a:avLst/>
            <a:gdLst/>
            <a:ahLst/>
            <a:cxnLst/>
            <a:rect l="l" t="t" r="r" b="b"/>
            <a:pathLst>
              <a:path w="365759" h="365759">
                <a:moveTo>
                  <a:pt x="0" y="0"/>
                </a:moveTo>
                <a:lnTo>
                  <a:pt x="365759" y="0"/>
                </a:lnTo>
                <a:lnTo>
                  <a:pt x="365759" y="365760"/>
                </a:lnTo>
                <a:lnTo>
                  <a:pt x="0" y="365760"/>
                </a:lnTo>
                <a:lnTo>
                  <a:pt x="0" y="0"/>
                </a:lnTo>
                <a:close/>
              </a:path>
            </a:pathLst>
          </a:custGeom>
          <a:solidFill>
            <a:srgbClr val="9ED2F1"/>
          </a:solidFill>
        </p:spPr>
        <p:txBody>
          <a:bodyPr wrap="square" lIns="0" tIns="0" rIns="0" bIns="0" rtlCol="0"/>
          <a:lstStyle/>
          <a:p>
            <a:endParaRPr sz="1581"/>
          </a:p>
        </p:txBody>
      </p:sp>
      <p:sp>
        <p:nvSpPr>
          <p:cNvPr id="10" name="object 10"/>
          <p:cNvSpPr/>
          <p:nvPr/>
        </p:nvSpPr>
        <p:spPr>
          <a:xfrm>
            <a:off x="78065" y="1112223"/>
            <a:ext cx="5888305" cy="752320"/>
          </a:xfrm>
          <a:custGeom>
            <a:avLst/>
            <a:gdLst/>
            <a:ahLst/>
            <a:cxnLst/>
            <a:rect l="l" t="t" r="r" b="b"/>
            <a:pathLst>
              <a:path w="5699760" h="684530">
                <a:moveTo>
                  <a:pt x="5618975" y="0"/>
                </a:moveTo>
                <a:lnTo>
                  <a:pt x="0" y="0"/>
                </a:lnTo>
                <a:lnTo>
                  <a:pt x="0" y="684466"/>
                </a:lnTo>
                <a:lnTo>
                  <a:pt x="5699721" y="684466"/>
                </a:lnTo>
                <a:lnTo>
                  <a:pt x="5676476" y="640577"/>
                </a:lnTo>
                <a:lnTo>
                  <a:pt x="5655643" y="595283"/>
                </a:lnTo>
                <a:lnTo>
                  <a:pt x="5637308" y="548670"/>
                </a:lnTo>
                <a:lnTo>
                  <a:pt x="5621557" y="500821"/>
                </a:lnTo>
                <a:lnTo>
                  <a:pt x="5608476" y="451823"/>
                </a:lnTo>
                <a:lnTo>
                  <a:pt x="5598152" y="401759"/>
                </a:lnTo>
                <a:lnTo>
                  <a:pt x="5590671" y="350715"/>
                </a:lnTo>
                <a:lnTo>
                  <a:pt x="5586120" y="298775"/>
                </a:lnTo>
                <a:lnTo>
                  <a:pt x="5584583" y="246024"/>
                </a:lnTo>
                <a:lnTo>
                  <a:pt x="5586012" y="195167"/>
                </a:lnTo>
                <a:lnTo>
                  <a:pt x="5590244" y="145060"/>
                </a:lnTo>
                <a:lnTo>
                  <a:pt x="5597202" y="95779"/>
                </a:lnTo>
                <a:lnTo>
                  <a:pt x="5606805" y="47400"/>
                </a:lnTo>
                <a:lnTo>
                  <a:pt x="5618975" y="0"/>
                </a:lnTo>
                <a:close/>
              </a:path>
            </a:pathLst>
          </a:custGeom>
          <a:solidFill>
            <a:srgbClr val="005583"/>
          </a:solidFill>
        </p:spPr>
        <p:txBody>
          <a:bodyPr wrap="square" lIns="0" tIns="0" rIns="0" bIns="0" rtlCol="0"/>
          <a:lstStyle/>
          <a:p>
            <a:endParaRPr sz="1581"/>
          </a:p>
        </p:txBody>
      </p:sp>
      <p:sp>
        <p:nvSpPr>
          <p:cNvPr id="11" name="object 11"/>
          <p:cNvSpPr txBox="1"/>
          <p:nvPr/>
        </p:nvSpPr>
        <p:spPr>
          <a:xfrm>
            <a:off x="370729" y="1434699"/>
            <a:ext cx="4228874" cy="2432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52"/>
            <a:r>
              <a:rPr lang="en-US" sz="1581" b="1" dirty="0">
                <a:solidFill>
                  <a:srgbClr val="FFFFFF"/>
                </a:solidFill>
                <a:latin typeface="Trebuchet MS" pitchFamily="34" charset="0"/>
                <a:cs typeface="Lucida Sans"/>
              </a:rPr>
              <a:t>Remaining transition probabilities</a:t>
            </a:r>
            <a:endParaRPr sz="1581" b="1" dirty="0">
              <a:latin typeface="Trebuchet MS" pitchFamily="34" charset="0"/>
              <a:cs typeface="Lucida Sans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xfrm>
            <a:off x="133410" y="6245194"/>
            <a:ext cx="224714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4717">
              <a:lnSpc>
                <a:spcPts val="1348"/>
              </a:lnSpc>
            </a:pPr>
            <a:r>
              <a:rPr lang="en-AU" spc="-119" dirty="0"/>
              <a:t>6</a:t>
            </a:r>
            <a:endParaRPr spc="-119" dirty="0"/>
          </a:p>
        </p:txBody>
      </p:sp>
      <p:grpSp>
        <p:nvGrpSpPr>
          <p:cNvPr id="29" name="Group 48"/>
          <p:cNvGrpSpPr/>
          <p:nvPr/>
        </p:nvGrpSpPr>
        <p:grpSpPr>
          <a:xfrm>
            <a:off x="6069125" y="559526"/>
            <a:ext cx="3242872" cy="1559842"/>
            <a:chOff x="6911518" y="148463"/>
            <a:chExt cx="3692982" cy="1776349"/>
          </a:xfrm>
        </p:grpSpPr>
        <p:sp>
          <p:nvSpPr>
            <p:cNvPr id="30" name="object 2"/>
            <p:cNvSpPr/>
            <p:nvPr/>
          </p:nvSpPr>
          <p:spPr>
            <a:xfrm>
              <a:off x="6911518" y="379476"/>
              <a:ext cx="1548384" cy="154533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31" name="object 12"/>
            <p:cNvSpPr/>
            <p:nvPr/>
          </p:nvSpPr>
          <p:spPr>
            <a:xfrm>
              <a:off x="8190637" y="1444256"/>
              <a:ext cx="2413635" cy="170815"/>
            </a:xfrm>
            <a:custGeom>
              <a:avLst/>
              <a:gdLst/>
              <a:ahLst/>
              <a:cxnLst/>
              <a:rect l="l" t="t" r="r" b="b"/>
              <a:pathLst>
                <a:path w="2413634" h="170814">
                  <a:moveTo>
                    <a:pt x="2413431" y="0"/>
                  </a:moveTo>
                  <a:lnTo>
                    <a:pt x="102958" y="0"/>
                  </a:lnTo>
                  <a:lnTo>
                    <a:pt x="81812" y="45583"/>
                  </a:lnTo>
                  <a:lnTo>
                    <a:pt x="57504" y="89288"/>
                  </a:lnTo>
                  <a:lnTo>
                    <a:pt x="30183" y="130968"/>
                  </a:lnTo>
                  <a:lnTo>
                    <a:pt x="0" y="170472"/>
                  </a:lnTo>
                  <a:lnTo>
                    <a:pt x="2413431" y="170472"/>
                  </a:lnTo>
                  <a:lnTo>
                    <a:pt x="2413431" y="0"/>
                  </a:lnTo>
                  <a:close/>
                </a:path>
              </a:pathLst>
            </a:custGeom>
            <a:solidFill>
              <a:srgbClr val="00A650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32" name="object 13"/>
            <p:cNvSpPr/>
            <p:nvPr/>
          </p:nvSpPr>
          <p:spPr>
            <a:xfrm>
              <a:off x="8300720" y="930275"/>
              <a:ext cx="2303780" cy="496570"/>
            </a:xfrm>
            <a:custGeom>
              <a:avLst/>
              <a:gdLst/>
              <a:ahLst/>
              <a:cxnLst/>
              <a:rect l="l" t="t" r="r" b="b"/>
              <a:pathLst>
                <a:path w="2303779" h="496569">
                  <a:moveTo>
                    <a:pt x="2303348" y="0"/>
                  </a:moveTo>
                  <a:lnTo>
                    <a:pt x="0" y="0"/>
                  </a:lnTo>
                  <a:lnTo>
                    <a:pt x="16257" y="46965"/>
                  </a:lnTo>
                  <a:lnTo>
                    <a:pt x="29149" y="95399"/>
                  </a:lnTo>
                  <a:lnTo>
                    <a:pt x="38535" y="145165"/>
                  </a:lnTo>
                  <a:lnTo>
                    <a:pt x="44271" y="196126"/>
                  </a:lnTo>
                  <a:lnTo>
                    <a:pt x="46215" y="248145"/>
                  </a:lnTo>
                  <a:lnTo>
                    <a:pt x="44274" y="300125"/>
                  </a:lnTo>
                  <a:lnTo>
                    <a:pt x="38546" y="351049"/>
                  </a:lnTo>
                  <a:lnTo>
                    <a:pt x="29174" y="400779"/>
                  </a:lnTo>
                  <a:lnTo>
                    <a:pt x="16299" y="449179"/>
                  </a:lnTo>
                  <a:lnTo>
                    <a:pt x="63" y="496112"/>
                  </a:lnTo>
                  <a:lnTo>
                    <a:pt x="2303348" y="496112"/>
                  </a:lnTo>
                  <a:lnTo>
                    <a:pt x="2303348" y="0"/>
                  </a:lnTo>
                  <a:close/>
                </a:path>
              </a:pathLst>
            </a:custGeom>
            <a:solidFill>
              <a:srgbClr val="4196CE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33" name="object 14"/>
            <p:cNvSpPr txBox="1"/>
            <p:nvPr/>
          </p:nvSpPr>
          <p:spPr>
            <a:xfrm>
              <a:off x="8394700" y="992594"/>
              <a:ext cx="2165490" cy="60577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1152">
                <a:lnSpc>
                  <a:spcPts val="1335"/>
                </a:lnSpc>
              </a:pPr>
              <a:r>
                <a:rPr sz="1273" b="1" dirty="0">
                  <a:solidFill>
                    <a:srgbClr val="005583"/>
                  </a:solidFill>
                  <a:latin typeface="Trebuchet MS" pitchFamily="34" charset="0"/>
                  <a:cs typeface="Lucida Sans"/>
                </a:rPr>
                <a:t>19th Global</a:t>
              </a:r>
              <a:endParaRPr sz="1273" b="1" dirty="0">
                <a:latin typeface="Trebuchet MS" pitchFamily="34" charset="0"/>
                <a:cs typeface="Lucida Sans"/>
              </a:endParaRPr>
            </a:p>
            <a:p>
              <a:pPr marL="11152">
                <a:lnSpc>
                  <a:spcPts val="1335"/>
                </a:lnSpc>
              </a:pPr>
              <a:r>
                <a:rPr sz="1273" b="1" dirty="0">
                  <a:solidFill>
                    <a:srgbClr val="005583"/>
                  </a:solidFill>
                  <a:latin typeface="Trebuchet MS" pitchFamily="34" charset="0"/>
                  <a:cs typeface="Lucida Sans"/>
                </a:rPr>
                <a:t>Conference of Actuaries</a:t>
              </a:r>
              <a:endParaRPr sz="1273" b="1" dirty="0">
                <a:latin typeface="Trebuchet MS" pitchFamily="34" charset="0"/>
                <a:cs typeface="Lucida Sans"/>
              </a:endParaRPr>
            </a:p>
            <a:p>
              <a:pPr marL="11152">
                <a:spcBef>
                  <a:spcPts val="645"/>
                </a:spcBef>
              </a:pPr>
              <a:r>
                <a:rPr sz="790" b="1" spc="-40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30th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22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– </a:t>
              </a:r>
              <a:r>
                <a:rPr sz="790" b="1" spc="-40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31st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9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January,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48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2018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61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|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26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Mumbai,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31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India</a:t>
              </a:r>
              <a:endParaRPr sz="790" b="1" dirty="0">
                <a:latin typeface="Trebuchet MS" pitchFamily="34" charset="0"/>
                <a:cs typeface="Lucida Sans"/>
              </a:endParaRPr>
            </a:p>
          </p:txBody>
        </p:sp>
        <p:pic>
          <p:nvPicPr>
            <p:cNvPr id="34" name="Picture 3" descr="E:\shirish-sir_11-11-14\Actuaries\corel\actuaries_logo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21851" y="148463"/>
              <a:ext cx="880452" cy="684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992" y="2038845"/>
            <a:ext cx="2427593" cy="457415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0" name="Table 19">
                <a:extLst>
                  <a:ext uri="{FF2B5EF4-FFF2-40B4-BE49-F238E27FC236}">
                    <a16:creationId xmlns:a16="http://schemas.microsoft.com/office/drawing/2014/main" id="{3A1339BF-D182-4BD1-B516-DEB2B9D779C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86635993"/>
                  </p:ext>
                </p:extLst>
              </p:nvPr>
            </p:nvGraphicFramePr>
            <p:xfrm>
              <a:off x="1231904" y="3590573"/>
              <a:ext cx="6659544" cy="332074"/>
            </p:xfrm>
            <a:graphic>
              <a:graphicData uri="http://schemas.openxmlformats.org/drawingml/2006/table">
                <a:tbl>
                  <a:tblPr firstRow="1" bandRow="1">
                    <a:tableStyleId>{9D7B26C5-4107-4FEC-AEDC-1716B250A1EF}</a:tableStyleId>
                  </a:tblPr>
                  <a:tblGrid>
                    <a:gridCol w="6092532">
                      <a:extLst>
                        <a:ext uri="{9D8B030D-6E8A-4147-A177-3AD203B41FA5}">
                          <a16:colId xmlns:a16="http://schemas.microsoft.com/office/drawing/2014/main" val="2722886800"/>
                        </a:ext>
                      </a:extLst>
                    </a:gridCol>
                    <a:gridCol w="567012">
                      <a:extLst>
                        <a:ext uri="{9D8B030D-6E8A-4147-A177-3AD203B41FA5}">
                          <a16:colId xmlns:a16="http://schemas.microsoft.com/office/drawing/2014/main" val="78292700"/>
                        </a:ext>
                      </a:extLst>
                    </a:gridCol>
                  </a:tblGrid>
                  <a:tr h="33207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AU" sz="16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  <m:sub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AU" sz="16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sSub>
                                      <m:sSubPr>
                                        <m:ctrlPr>
                                          <a:rPr lang="en-AU" sz="16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AU" sz="1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  <m:sub>
                                        <m:r>
                                          <a:rPr lang="en-AU" sz="1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AU" sz="16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d>
                                  <m:dPr>
                                    <m:ctrlPr>
                                      <a:rPr lang="en-AU" sz="16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sSub>
                                      <m:sSubPr>
                                        <m:ctrlPr>
                                          <a:rPr lang="en-AU" sz="16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AU" sz="1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𝜋</m:t>
                                        </m:r>
                                      </m:e>
                                      <m:sub>
                                        <m:r>
                                          <a:rPr lang="en-AU" sz="1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</m:e>
                                </m:d>
                                <m:sSubSup>
                                  <m:sSubSupPr>
                                    <m:ctrlPr>
                                      <a:rPr lang="en-AU" sz="16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  <m:sup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𝑎𝑖</m:t>
                                    </m:r>
                                  </m:sup>
                                </m:sSubSup>
                                <m:r>
                                  <a:rPr lang="en-AU" sz="16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AU" sz="16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  <m:sub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en-AU" sz="16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  <m:sup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𝑖𝑖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AU" sz="1600" dirty="0">
                            <a:latin typeface="Trebuchet MS" panose="020B0603020202020204" pitchFamily="34" charset="0"/>
                          </a:endParaRPr>
                        </a:p>
                      </a:txBody>
                      <a:tcPr marL="80295" marR="80295" marT="40148" marB="40148"/>
                    </a:tc>
                    <a:tc>
                      <a:txBody>
                        <a:bodyPr/>
                        <a:lstStyle/>
                        <a:p>
                          <a:r>
                            <a:rPr lang="en-AU" sz="1600" dirty="0">
                              <a:latin typeface="Trebuchet MS" panose="020B0603020202020204" pitchFamily="34" charset="0"/>
                            </a:rPr>
                            <a:t>(6)</a:t>
                          </a:r>
                          <a:endParaRPr lang="en-AU" sz="1600" b="1" dirty="0">
                            <a:latin typeface="Trebuchet MS" panose="020B0603020202020204" pitchFamily="34" charset="0"/>
                          </a:endParaRPr>
                        </a:p>
                      </a:txBody>
                      <a:tcPr marL="80295" marR="80295" marT="40148" marB="40148"/>
                    </a:tc>
                    <a:extLst>
                      <a:ext uri="{0D108BD9-81ED-4DB2-BD59-A6C34878D82A}">
                        <a16:rowId xmlns:a16="http://schemas.microsoft.com/office/drawing/2014/main" val="20647999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0" name="Table 19">
                <a:extLst>
                  <a:ext uri="{FF2B5EF4-FFF2-40B4-BE49-F238E27FC236}">
                    <a16:creationId xmlns:a16="http://schemas.microsoft.com/office/drawing/2014/main" id="{3A1339BF-D182-4BD1-B516-DEB2B9D779C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86635993"/>
                  </p:ext>
                </p:extLst>
              </p:nvPr>
            </p:nvGraphicFramePr>
            <p:xfrm>
              <a:off x="1231904" y="3590573"/>
              <a:ext cx="6659544" cy="332074"/>
            </p:xfrm>
            <a:graphic>
              <a:graphicData uri="http://schemas.openxmlformats.org/drawingml/2006/table">
                <a:tbl>
                  <a:tblPr firstRow="1" bandRow="1">
                    <a:tableStyleId>{9D7B26C5-4107-4FEC-AEDC-1716B250A1EF}</a:tableStyleId>
                  </a:tblPr>
                  <a:tblGrid>
                    <a:gridCol w="6092532">
                      <a:extLst>
                        <a:ext uri="{9D8B030D-6E8A-4147-A177-3AD203B41FA5}">
                          <a16:colId xmlns:a16="http://schemas.microsoft.com/office/drawing/2014/main" val="2722886800"/>
                        </a:ext>
                      </a:extLst>
                    </a:gridCol>
                    <a:gridCol w="567012">
                      <a:extLst>
                        <a:ext uri="{9D8B030D-6E8A-4147-A177-3AD203B41FA5}">
                          <a16:colId xmlns:a16="http://schemas.microsoft.com/office/drawing/2014/main" val="78292700"/>
                        </a:ext>
                      </a:extLst>
                    </a:gridCol>
                  </a:tblGrid>
                  <a:tr h="33207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0295" marR="80295" marT="40148" marB="40148">
                        <a:blipFill>
                          <a:blip r:embed="rId6"/>
                          <a:stretch>
                            <a:fillRect t="-9091" r="-9400" b="-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AU" sz="1600" dirty="0">
                              <a:latin typeface="Trebuchet MS" panose="020B0603020202020204" pitchFamily="34" charset="0"/>
                            </a:rPr>
                            <a:t>(6)</a:t>
                          </a:r>
                          <a:endParaRPr lang="en-AU" sz="1600" b="1" dirty="0">
                            <a:latin typeface="Trebuchet MS" panose="020B0603020202020204" pitchFamily="34" charset="0"/>
                          </a:endParaRPr>
                        </a:p>
                      </a:txBody>
                      <a:tcPr marL="80295" marR="80295" marT="40148" marB="40148"/>
                    </a:tc>
                    <a:extLst>
                      <a:ext uri="{0D108BD9-81ED-4DB2-BD59-A6C34878D82A}">
                        <a16:rowId xmlns:a16="http://schemas.microsoft.com/office/drawing/2014/main" val="20647999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1" name="Table 20">
                <a:extLst>
                  <a:ext uri="{FF2B5EF4-FFF2-40B4-BE49-F238E27FC236}">
                    <a16:creationId xmlns:a16="http://schemas.microsoft.com/office/drawing/2014/main" id="{740A9F13-B335-4A35-A4C1-3FBCED53117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33451144"/>
                  </p:ext>
                </p:extLst>
              </p:nvPr>
            </p:nvGraphicFramePr>
            <p:xfrm>
              <a:off x="1250005" y="5003305"/>
              <a:ext cx="6659544" cy="332074"/>
            </p:xfrm>
            <a:graphic>
              <a:graphicData uri="http://schemas.openxmlformats.org/drawingml/2006/table">
                <a:tbl>
                  <a:tblPr firstRow="1" bandRow="1">
                    <a:tableStyleId>{9D7B26C5-4107-4FEC-AEDC-1716B250A1EF}</a:tableStyleId>
                  </a:tblPr>
                  <a:tblGrid>
                    <a:gridCol w="6092532">
                      <a:extLst>
                        <a:ext uri="{9D8B030D-6E8A-4147-A177-3AD203B41FA5}">
                          <a16:colId xmlns:a16="http://schemas.microsoft.com/office/drawing/2014/main" val="2722886800"/>
                        </a:ext>
                      </a:extLst>
                    </a:gridCol>
                    <a:gridCol w="567012">
                      <a:extLst>
                        <a:ext uri="{9D8B030D-6E8A-4147-A177-3AD203B41FA5}">
                          <a16:colId xmlns:a16="http://schemas.microsoft.com/office/drawing/2014/main" val="78292700"/>
                        </a:ext>
                      </a:extLst>
                    </a:gridCol>
                  </a:tblGrid>
                  <a:tr h="33207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AU" sz="16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r>
                                  <a:rPr lang="en-AU" sz="16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d>
                                  <m:dPr>
                                    <m:ctrlPr>
                                      <a:rPr lang="en-AU" sz="16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sSub>
                                      <m:sSubPr>
                                        <m:ctrlPr>
                                          <a:rPr lang="en-AU" sz="16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AU" sz="1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𝜋</m:t>
                                        </m:r>
                                      </m:e>
                                      <m:sub>
                                        <m:r>
                                          <a:rPr lang="en-AU" sz="1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</m:e>
                                </m:d>
                                <m:sSubSup>
                                  <m:sSubSupPr>
                                    <m:ctrlPr>
                                      <a:rPr lang="en-AU" sz="16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  <m:sup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𝑎𝑑</m:t>
                                    </m:r>
                                  </m:sup>
                                </m:sSubSup>
                                <m:r>
                                  <a:rPr lang="en-AU" sz="16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AU" sz="16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  <m:sub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en-AU" sz="16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  <m:sup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𝑖𝑑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AU" sz="1600" dirty="0">
                            <a:latin typeface="Trebuchet MS" panose="020B0603020202020204" pitchFamily="34" charset="0"/>
                          </a:endParaRPr>
                        </a:p>
                      </a:txBody>
                      <a:tcPr marL="80295" marR="80295" marT="40148" marB="40148"/>
                    </a:tc>
                    <a:tc>
                      <a:txBody>
                        <a:bodyPr/>
                        <a:lstStyle/>
                        <a:p>
                          <a:r>
                            <a:rPr lang="en-AU" sz="1600" dirty="0">
                              <a:latin typeface="Trebuchet MS" panose="020B0603020202020204" pitchFamily="34" charset="0"/>
                            </a:rPr>
                            <a:t>(7)</a:t>
                          </a:r>
                          <a:endParaRPr lang="en-AU" sz="1600" b="1" dirty="0">
                            <a:latin typeface="Trebuchet MS" panose="020B0603020202020204" pitchFamily="34" charset="0"/>
                          </a:endParaRPr>
                        </a:p>
                      </a:txBody>
                      <a:tcPr marL="80295" marR="80295" marT="40148" marB="40148"/>
                    </a:tc>
                    <a:extLst>
                      <a:ext uri="{0D108BD9-81ED-4DB2-BD59-A6C34878D82A}">
                        <a16:rowId xmlns:a16="http://schemas.microsoft.com/office/drawing/2014/main" val="20647999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1" name="Table 20">
                <a:extLst>
                  <a:ext uri="{FF2B5EF4-FFF2-40B4-BE49-F238E27FC236}">
                    <a16:creationId xmlns:a16="http://schemas.microsoft.com/office/drawing/2014/main" id="{740A9F13-B335-4A35-A4C1-3FBCED53117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33451144"/>
                  </p:ext>
                </p:extLst>
              </p:nvPr>
            </p:nvGraphicFramePr>
            <p:xfrm>
              <a:off x="1250005" y="5003305"/>
              <a:ext cx="6659544" cy="332074"/>
            </p:xfrm>
            <a:graphic>
              <a:graphicData uri="http://schemas.openxmlformats.org/drawingml/2006/table">
                <a:tbl>
                  <a:tblPr firstRow="1" bandRow="1">
                    <a:tableStyleId>{9D7B26C5-4107-4FEC-AEDC-1716B250A1EF}</a:tableStyleId>
                  </a:tblPr>
                  <a:tblGrid>
                    <a:gridCol w="6092532">
                      <a:extLst>
                        <a:ext uri="{9D8B030D-6E8A-4147-A177-3AD203B41FA5}">
                          <a16:colId xmlns:a16="http://schemas.microsoft.com/office/drawing/2014/main" val="2722886800"/>
                        </a:ext>
                      </a:extLst>
                    </a:gridCol>
                    <a:gridCol w="567012">
                      <a:extLst>
                        <a:ext uri="{9D8B030D-6E8A-4147-A177-3AD203B41FA5}">
                          <a16:colId xmlns:a16="http://schemas.microsoft.com/office/drawing/2014/main" val="78292700"/>
                        </a:ext>
                      </a:extLst>
                    </a:gridCol>
                  </a:tblGrid>
                  <a:tr h="33207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0295" marR="80295" marT="40148" marB="40148">
                        <a:blipFill>
                          <a:blip r:embed="rId7"/>
                          <a:stretch>
                            <a:fillRect t="-7143" r="-9400" b="-196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AU" sz="1600" dirty="0">
                              <a:latin typeface="Trebuchet MS" panose="020B0603020202020204" pitchFamily="34" charset="0"/>
                            </a:rPr>
                            <a:t>(7)</a:t>
                          </a:r>
                          <a:endParaRPr lang="en-AU" sz="1600" b="1" dirty="0">
                            <a:latin typeface="Trebuchet MS" panose="020B0603020202020204" pitchFamily="34" charset="0"/>
                          </a:endParaRPr>
                        </a:p>
                      </a:txBody>
                      <a:tcPr marL="80295" marR="80295" marT="40148" marB="40148"/>
                    </a:tc>
                    <a:extLst>
                      <a:ext uri="{0D108BD9-81ED-4DB2-BD59-A6C34878D82A}">
                        <a16:rowId xmlns:a16="http://schemas.microsoft.com/office/drawing/2014/main" val="20647999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9483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E:\shirish-sir_11-11-14\Actuaries\corel\actuaries_partnership_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20"/>
          <a:stretch>
            <a:fillRect/>
          </a:stretch>
        </p:blipFill>
        <p:spPr bwMode="auto">
          <a:xfrm>
            <a:off x="78478" y="413019"/>
            <a:ext cx="9233933" cy="6132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ject 9"/>
          <p:cNvSpPr/>
          <p:nvPr/>
        </p:nvSpPr>
        <p:spPr>
          <a:xfrm>
            <a:off x="77484" y="6168937"/>
            <a:ext cx="321180" cy="321180"/>
          </a:xfrm>
          <a:custGeom>
            <a:avLst/>
            <a:gdLst/>
            <a:ahLst/>
            <a:cxnLst/>
            <a:rect l="l" t="t" r="r" b="b"/>
            <a:pathLst>
              <a:path w="365759" h="365759">
                <a:moveTo>
                  <a:pt x="0" y="0"/>
                </a:moveTo>
                <a:lnTo>
                  <a:pt x="365759" y="0"/>
                </a:lnTo>
                <a:lnTo>
                  <a:pt x="365759" y="365760"/>
                </a:lnTo>
                <a:lnTo>
                  <a:pt x="0" y="365760"/>
                </a:lnTo>
                <a:lnTo>
                  <a:pt x="0" y="0"/>
                </a:lnTo>
                <a:close/>
              </a:path>
            </a:pathLst>
          </a:custGeom>
          <a:solidFill>
            <a:srgbClr val="9ED2F1"/>
          </a:solidFill>
        </p:spPr>
        <p:txBody>
          <a:bodyPr wrap="square" lIns="0" tIns="0" rIns="0" bIns="0" rtlCol="0"/>
          <a:lstStyle/>
          <a:p>
            <a:endParaRPr sz="1581"/>
          </a:p>
        </p:txBody>
      </p:sp>
      <p:sp>
        <p:nvSpPr>
          <p:cNvPr id="10" name="object 10"/>
          <p:cNvSpPr/>
          <p:nvPr/>
        </p:nvSpPr>
        <p:spPr>
          <a:xfrm>
            <a:off x="78065" y="1112223"/>
            <a:ext cx="5888305" cy="752320"/>
          </a:xfrm>
          <a:custGeom>
            <a:avLst/>
            <a:gdLst/>
            <a:ahLst/>
            <a:cxnLst/>
            <a:rect l="l" t="t" r="r" b="b"/>
            <a:pathLst>
              <a:path w="5699760" h="684530">
                <a:moveTo>
                  <a:pt x="5618975" y="0"/>
                </a:moveTo>
                <a:lnTo>
                  <a:pt x="0" y="0"/>
                </a:lnTo>
                <a:lnTo>
                  <a:pt x="0" y="684466"/>
                </a:lnTo>
                <a:lnTo>
                  <a:pt x="5699721" y="684466"/>
                </a:lnTo>
                <a:lnTo>
                  <a:pt x="5676476" y="640577"/>
                </a:lnTo>
                <a:lnTo>
                  <a:pt x="5655643" y="595283"/>
                </a:lnTo>
                <a:lnTo>
                  <a:pt x="5637308" y="548670"/>
                </a:lnTo>
                <a:lnTo>
                  <a:pt x="5621557" y="500821"/>
                </a:lnTo>
                <a:lnTo>
                  <a:pt x="5608476" y="451823"/>
                </a:lnTo>
                <a:lnTo>
                  <a:pt x="5598152" y="401759"/>
                </a:lnTo>
                <a:lnTo>
                  <a:pt x="5590671" y="350715"/>
                </a:lnTo>
                <a:lnTo>
                  <a:pt x="5586120" y="298775"/>
                </a:lnTo>
                <a:lnTo>
                  <a:pt x="5584583" y="246024"/>
                </a:lnTo>
                <a:lnTo>
                  <a:pt x="5586012" y="195167"/>
                </a:lnTo>
                <a:lnTo>
                  <a:pt x="5590244" y="145060"/>
                </a:lnTo>
                <a:lnTo>
                  <a:pt x="5597202" y="95779"/>
                </a:lnTo>
                <a:lnTo>
                  <a:pt x="5606805" y="47400"/>
                </a:lnTo>
                <a:lnTo>
                  <a:pt x="5618975" y="0"/>
                </a:lnTo>
                <a:close/>
              </a:path>
            </a:pathLst>
          </a:custGeom>
          <a:solidFill>
            <a:srgbClr val="005583"/>
          </a:solidFill>
        </p:spPr>
        <p:txBody>
          <a:bodyPr wrap="square" lIns="0" tIns="0" rIns="0" bIns="0" rtlCol="0"/>
          <a:lstStyle/>
          <a:p>
            <a:endParaRPr sz="1581"/>
          </a:p>
        </p:txBody>
      </p:sp>
      <p:sp>
        <p:nvSpPr>
          <p:cNvPr id="11" name="object 11"/>
          <p:cNvSpPr txBox="1"/>
          <p:nvPr/>
        </p:nvSpPr>
        <p:spPr>
          <a:xfrm>
            <a:off x="370729" y="1434699"/>
            <a:ext cx="4228874" cy="2432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52"/>
            <a:r>
              <a:rPr lang="en-US" sz="1581" b="1" dirty="0">
                <a:solidFill>
                  <a:srgbClr val="FFFFFF"/>
                </a:solidFill>
                <a:latin typeface="Trebuchet MS" pitchFamily="34" charset="0"/>
                <a:cs typeface="Lucida Sans"/>
              </a:rPr>
              <a:t>Rearranging last two equations</a:t>
            </a:r>
            <a:endParaRPr sz="1581" b="1" dirty="0">
              <a:latin typeface="Trebuchet MS" pitchFamily="34" charset="0"/>
              <a:cs typeface="Lucida Sans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xfrm>
            <a:off x="133410" y="6245194"/>
            <a:ext cx="224714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4717">
              <a:lnSpc>
                <a:spcPts val="1348"/>
              </a:lnSpc>
            </a:pPr>
            <a:r>
              <a:rPr lang="en-AU" spc="-119" dirty="0"/>
              <a:t>7</a:t>
            </a:r>
            <a:endParaRPr spc="-119" dirty="0"/>
          </a:p>
        </p:txBody>
      </p:sp>
      <p:grpSp>
        <p:nvGrpSpPr>
          <p:cNvPr id="29" name="Group 48"/>
          <p:cNvGrpSpPr/>
          <p:nvPr/>
        </p:nvGrpSpPr>
        <p:grpSpPr>
          <a:xfrm>
            <a:off x="6069125" y="559526"/>
            <a:ext cx="3242872" cy="1559842"/>
            <a:chOff x="6911518" y="148463"/>
            <a:chExt cx="3692982" cy="1776349"/>
          </a:xfrm>
        </p:grpSpPr>
        <p:sp>
          <p:nvSpPr>
            <p:cNvPr id="30" name="object 2"/>
            <p:cNvSpPr/>
            <p:nvPr/>
          </p:nvSpPr>
          <p:spPr>
            <a:xfrm>
              <a:off x="6911518" y="379476"/>
              <a:ext cx="1548384" cy="154533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31" name="object 12"/>
            <p:cNvSpPr/>
            <p:nvPr/>
          </p:nvSpPr>
          <p:spPr>
            <a:xfrm>
              <a:off x="8190637" y="1444256"/>
              <a:ext cx="2413635" cy="170815"/>
            </a:xfrm>
            <a:custGeom>
              <a:avLst/>
              <a:gdLst/>
              <a:ahLst/>
              <a:cxnLst/>
              <a:rect l="l" t="t" r="r" b="b"/>
              <a:pathLst>
                <a:path w="2413634" h="170814">
                  <a:moveTo>
                    <a:pt x="2413431" y="0"/>
                  </a:moveTo>
                  <a:lnTo>
                    <a:pt x="102958" y="0"/>
                  </a:lnTo>
                  <a:lnTo>
                    <a:pt x="81812" y="45583"/>
                  </a:lnTo>
                  <a:lnTo>
                    <a:pt x="57504" y="89288"/>
                  </a:lnTo>
                  <a:lnTo>
                    <a:pt x="30183" y="130968"/>
                  </a:lnTo>
                  <a:lnTo>
                    <a:pt x="0" y="170472"/>
                  </a:lnTo>
                  <a:lnTo>
                    <a:pt x="2413431" y="170472"/>
                  </a:lnTo>
                  <a:lnTo>
                    <a:pt x="2413431" y="0"/>
                  </a:lnTo>
                  <a:close/>
                </a:path>
              </a:pathLst>
            </a:custGeom>
            <a:solidFill>
              <a:srgbClr val="00A650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32" name="object 13"/>
            <p:cNvSpPr/>
            <p:nvPr/>
          </p:nvSpPr>
          <p:spPr>
            <a:xfrm>
              <a:off x="8300720" y="930275"/>
              <a:ext cx="2303780" cy="496570"/>
            </a:xfrm>
            <a:custGeom>
              <a:avLst/>
              <a:gdLst/>
              <a:ahLst/>
              <a:cxnLst/>
              <a:rect l="l" t="t" r="r" b="b"/>
              <a:pathLst>
                <a:path w="2303779" h="496569">
                  <a:moveTo>
                    <a:pt x="2303348" y="0"/>
                  </a:moveTo>
                  <a:lnTo>
                    <a:pt x="0" y="0"/>
                  </a:lnTo>
                  <a:lnTo>
                    <a:pt x="16257" y="46965"/>
                  </a:lnTo>
                  <a:lnTo>
                    <a:pt x="29149" y="95399"/>
                  </a:lnTo>
                  <a:lnTo>
                    <a:pt x="38535" y="145165"/>
                  </a:lnTo>
                  <a:lnTo>
                    <a:pt x="44271" y="196126"/>
                  </a:lnTo>
                  <a:lnTo>
                    <a:pt x="46215" y="248145"/>
                  </a:lnTo>
                  <a:lnTo>
                    <a:pt x="44274" y="300125"/>
                  </a:lnTo>
                  <a:lnTo>
                    <a:pt x="38546" y="351049"/>
                  </a:lnTo>
                  <a:lnTo>
                    <a:pt x="29174" y="400779"/>
                  </a:lnTo>
                  <a:lnTo>
                    <a:pt x="16299" y="449179"/>
                  </a:lnTo>
                  <a:lnTo>
                    <a:pt x="63" y="496112"/>
                  </a:lnTo>
                  <a:lnTo>
                    <a:pt x="2303348" y="496112"/>
                  </a:lnTo>
                  <a:lnTo>
                    <a:pt x="2303348" y="0"/>
                  </a:lnTo>
                  <a:close/>
                </a:path>
              </a:pathLst>
            </a:custGeom>
            <a:solidFill>
              <a:srgbClr val="4196CE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 sz="1581"/>
            </a:p>
          </p:txBody>
        </p:sp>
        <p:sp>
          <p:nvSpPr>
            <p:cNvPr id="33" name="object 14"/>
            <p:cNvSpPr txBox="1"/>
            <p:nvPr/>
          </p:nvSpPr>
          <p:spPr>
            <a:xfrm>
              <a:off x="8394700" y="992594"/>
              <a:ext cx="2165490" cy="60577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1152">
                <a:lnSpc>
                  <a:spcPts val="1335"/>
                </a:lnSpc>
              </a:pPr>
              <a:r>
                <a:rPr sz="1273" b="1" dirty="0">
                  <a:solidFill>
                    <a:srgbClr val="005583"/>
                  </a:solidFill>
                  <a:latin typeface="Trebuchet MS" pitchFamily="34" charset="0"/>
                  <a:cs typeface="Lucida Sans"/>
                </a:rPr>
                <a:t>19th Global</a:t>
              </a:r>
              <a:endParaRPr sz="1273" b="1" dirty="0">
                <a:latin typeface="Trebuchet MS" pitchFamily="34" charset="0"/>
                <a:cs typeface="Lucida Sans"/>
              </a:endParaRPr>
            </a:p>
            <a:p>
              <a:pPr marL="11152">
                <a:lnSpc>
                  <a:spcPts val="1335"/>
                </a:lnSpc>
              </a:pPr>
              <a:r>
                <a:rPr sz="1273" b="1" dirty="0">
                  <a:solidFill>
                    <a:srgbClr val="005583"/>
                  </a:solidFill>
                  <a:latin typeface="Trebuchet MS" pitchFamily="34" charset="0"/>
                  <a:cs typeface="Lucida Sans"/>
                </a:rPr>
                <a:t>Conference of Actuaries</a:t>
              </a:r>
              <a:endParaRPr sz="1273" b="1" dirty="0">
                <a:latin typeface="Trebuchet MS" pitchFamily="34" charset="0"/>
                <a:cs typeface="Lucida Sans"/>
              </a:endParaRPr>
            </a:p>
            <a:p>
              <a:pPr marL="11152">
                <a:spcBef>
                  <a:spcPts val="645"/>
                </a:spcBef>
              </a:pPr>
              <a:r>
                <a:rPr sz="790" b="1" spc="-40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30th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22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– </a:t>
              </a:r>
              <a:r>
                <a:rPr sz="790" b="1" spc="-40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31st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9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January,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48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2018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61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|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26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Mumbai,</a:t>
              </a:r>
              <a:r>
                <a:rPr sz="790" b="1" spc="-53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 </a:t>
              </a:r>
              <a:r>
                <a:rPr sz="790" b="1" spc="-31" dirty="0">
                  <a:solidFill>
                    <a:srgbClr val="00854A"/>
                  </a:solidFill>
                  <a:latin typeface="Trebuchet MS" pitchFamily="34" charset="0"/>
                  <a:cs typeface="Lucida Sans"/>
                </a:rPr>
                <a:t>India</a:t>
              </a:r>
              <a:endParaRPr sz="790" b="1" dirty="0">
                <a:latin typeface="Trebuchet MS" pitchFamily="34" charset="0"/>
                <a:cs typeface="Lucida Sans"/>
              </a:endParaRPr>
            </a:p>
          </p:txBody>
        </p:sp>
        <p:pic>
          <p:nvPicPr>
            <p:cNvPr id="34" name="Picture 3" descr="E:\shirish-sir_11-11-14\Actuaries\corel\actuaries_logo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21851" y="148463"/>
              <a:ext cx="880452" cy="684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992" y="2038845"/>
            <a:ext cx="2427593" cy="457415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7" name="Content Placeholder 4">
                <a:extLst>
                  <a:ext uri="{FF2B5EF4-FFF2-40B4-BE49-F238E27FC236}">
                    <a16:creationId xmlns:a16="http://schemas.microsoft.com/office/drawing/2014/main" id="{561692CB-6003-48D3-9DE7-62FA22D776DE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40062463"/>
                  </p:ext>
                </p:extLst>
              </p:nvPr>
            </p:nvGraphicFramePr>
            <p:xfrm>
              <a:off x="871232" y="3099521"/>
              <a:ext cx="7226557" cy="1580484"/>
            </p:xfrm>
            <a:graphic>
              <a:graphicData uri="http://schemas.openxmlformats.org/drawingml/2006/table">
                <a:tbl>
                  <a:tblPr firstRow="1" bandRow="1">
                    <a:tableStyleId>{9D7B26C5-4107-4FEC-AEDC-1716B250A1EF}</a:tableStyleId>
                  </a:tblPr>
                  <a:tblGrid>
                    <a:gridCol w="6600560">
                      <a:extLst>
                        <a:ext uri="{9D8B030D-6E8A-4147-A177-3AD203B41FA5}">
                          <a16:colId xmlns:a16="http://schemas.microsoft.com/office/drawing/2014/main" val="2096587033"/>
                        </a:ext>
                      </a:extLst>
                    </a:gridCol>
                    <a:gridCol w="625997">
                      <a:extLst>
                        <a:ext uri="{9D8B030D-6E8A-4147-A177-3AD203B41FA5}">
                          <a16:colId xmlns:a16="http://schemas.microsoft.com/office/drawing/2014/main" val="1465017174"/>
                        </a:ext>
                      </a:extLst>
                    </a:gridCol>
                  </a:tblGrid>
                  <a:tr h="62817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AU" sz="16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  <m:sup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𝑖𝑖</m:t>
                                    </m:r>
                                  </m:sup>
                                </m:sSubSup>
                                <m:r>
                                  <a:rPr lang="en-AU" sz="16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AU" sz="16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AU" sz="16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AU" sz="1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𝜋</m:t>
                                        </m:r>
                                      </m:e>
                                      <m:sub>
                                        <m:r>
                                          <a:rPr lang="en-AU" sz="1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AU" sz="1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+1</m:t>
                                        </m:r>
                                      </m:sub>
                                    </m:sSub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(1−</m:t>
                                    </m:r>
                                    <m:sSub>
                                      <m:sSubPr>
                                        <m:ctrlPr>
                                          <a:rPr lang="en-AU" sz="16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AU" sz="1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  <m:sub>
                                        <m:r>
                                          <a:rPr lang="en-AU" sz="1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AU" sz="16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AU" sz="1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𝜋</m:t>
                                        </m:r>
                                      </m:e>
                                      <m:sub>
                                        <m:r>
                                          <a:rPr lang="en-AU" sz="1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en-AU" sz="16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d>
                                  <m:dPr>
                                    <m:ctrlPr>
                                      <a:rPr lang="en-AU" sz="16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AU" sz="16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AU" sz="1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1−</m:t>
                                        </m:r>
                                        <m:sSub>
                                          <m:sSubPr>
                                            <m:ctrlPr>
                                              <a:rPr lang="en-AU" sz="1600" i="1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AU" sz="16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𝜋</m:t>
                                            </m:r>
                                          </m:e>
                                          <m:sub>
                                            <m:r>
                                              <a:rPr lang="en-AU" sz="16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n-AU" sz="1600" i="1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AU" sz="16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𝜋</m:t>
                                            </m:r>
                                          </m:e>
                                          <m:sub>
                                            <m:r>
                                              <a:rPr lang="en-AU" sz="16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</m:d>
                                <m:sSubSup>
                                  <m:sSubSupPr>
                                    <m:ctrlPr>
                                      <a:rPr lang="en-AU" sz="16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  <m:sup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𝑎𝑖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AU" sz="1600" dirty="0">
                            <a:latin typeface="Trebuchet MS" panose="020B0603020202020204" pitchFamily="34" charset="0"/>
                          </a:endParaRPr>
                        </a:p>
                      </a:txBody>
                      <a:tcPr marL="80295" marR="80295" marT="40148" marB="4014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>
                              <a:latin typeface="Trebuchet MS" panose="020B0603020202020204" pitchFamily="34" charset="0"/>
                            </a:rPr>
                            <a:t>(6a)</a:t>
                          </a:r>
                          <a:endParaRPr lang="en-AU" sz="1600" b="1" dirty="0">
                            <a:latin typeface="Trebuchet MS" panose="020B0603020202020204" pitchFamily="34" charset="0"/>
                          </a:endParaRPr>
                        </a:p>
                      </a:txBody>
                      <a:tcPr marL="80295" marR="80295" marT="40148" marB="40148" anchor="ctr"/>
                    </a:tc>
                    <a:extLst>
                      <a:ext uri="{0D108BD9-81ED-4DB2-BD59-A6C34878D82A}">
                        <a16:rowId xmlns:a16="http://schemas.microsoft.com/office/drawing/2014/main" val="3937053387"/>
                      </a:ext>
                    </a:extLst>
                  </a:tr>
                  <a:tr h="324136"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>
                            <a:latin typeface="Trebuchet MS" panose="020B0603020202020204" pitchFamily="34" charset="0"/>
                          </a:endParaRPr>
                        </a:p>
                      </a:txBody>
                      <a:tcPr marL="80295" marR="80295" marT="40148" marB="4014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b="1" dirty="0">
                            <a:latin typeface="Trebuchet MS" panose="020B0603020202020204" pitchFamily="34" charset="0"/>
                          </a:endParaRPr>
                        </a:p>
                      </a:txBody>
                      <a:tcPr marL="80295" marR="80295" marT="40148" marB="40148" anchor="ctr"/>
                    </a:tc>
                    <a:extLst>
                      <a:ext uri="{0D108BD9-81ED-4DB2-BD59-A6C34878D82A}">
                        <a16:rowId xmlns:a16="http://schemas.microsoft.com/office/drawing/2014/main" val="3378497181"/>
                      </a:ext>
                    </a:extLst>
                  </a:tr>
                  <a:tr h="62817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AU" sz="16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  <m:sup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𝑖𝑑</m:t>
                                    </m:r>
                                  </m:sup>
                                </m:sSubSup>
                                <m:r>
                                  <a:rPr lang="en-AU" sz="16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AU" sz="16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AU" sz="16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AU" sz="1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  <m:sub>
                                        <m:r>
                                          <a:rPr lang="en-AU" sz="1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AU" sz="16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AU" sz="1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𝜋</m:t>
                                        </m:r>
                                      </m:e>
                                      <m:sub>
                                        <m:r>
                                          <a:rPr lang="en-AU" sz="1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en-AU" sz="16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d>
                                  <m:dPr>
                                    <m:ctrlPr>
                                      <a:rPr lang="en-AU" sz="16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AU" sz="1600" i="1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AU" sz="1600" kern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1−</m:t>
                                        </m:r>
                                        <m:sSub>
                                          <m:sSubPr>
                                            <m:ctrlPr>
                                              <a:rPr lang="en-AU" sz="1600" i="1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AU" sz="16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𝜋</m:t>
                                            </m:r>
                                          </m:e>
                                          <m:sub>
                                            <m:r>
                                              <a:rPr lang="en-AU" sz="16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n-AU" sz="1600" i="1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AU" sz="16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𝜋</m:t>
                                            </m:r>
                                          </m:e>
                                          <m:sub>
                                            <m:r>
                                              <a:rPr lang="en-AU" sz="1600" kern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</m:d>
                                <m:sSubSup>
                                  <m:sSubSupPr>
                                    <m:ctrlPr>
                                      <a:rPr lang="en-AU" sz="16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  <m:sup>
                                    <m:r>
                                      <a:rPr lang="en-AU" sz="16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𝑎𝑑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AU" sz="1600" dirty="0">
                            <a:latin typeface="Trebuchet MS" panose="020B0603020202020204" pitchFamily="34" charset="0"/>
                          </a:endParaRPr>
                        </a:p>
                      </a:txBody>
                      <a:tcPr marL="80295" marR="80295" marT="40148" marB="4014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b="1" dirty="0">
                              <a:latin typeface="Trebuchet MS" panose="020B0603020202020204" pitchFamily="34" charset="0"/>
                            </a:rPr>
                            <a:t>(7a)</a:t>
                          </a:r>
                        </a:p>
                      </a:txBody>
                      <a:tcPr marL="80295" marR="80295" marT="40148" marB="40148" anchor="ctr"/>
                    </a:tc>
                    <a:extLst>
                      <a:ext uri="{0D108BD9-81ED-4DB2-BD59-A6C34878D82A}">
                        <a16:rowId xmlns:a16="http://schemas.microsoft.com/office/drawing/2014/main" val="34692154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7" name="Content Placeholder 4">
                <a:extLst>
                  <a:ext uri="{FF2B5EF4-FFF2-40B4-BE49-F238E27FC236}">
                    <a16:creationId xmlns:a16="http://schemas.microsoft.com/office/drawing/2014/main" id="{561692CB-6003-48D3-9DE7-62FA22D776DE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40062463"/>
                  </p:ext>
                </p:extLst>
              </p:nvPr>
            </p:nvGraphicFramePr>
            <p:xfrm>
              <a:off x="871232" y="3099521"/>
              <a:ext cx="7226557" cy="1580484"/>
            </p:xfrm>
            <a:graphic>
              <a:graphicData uri="http://schemas.openxmlformats.org/drawingml/2006/table">
                <a:tbl>
                  <a:tblPr firstRow="1" bandRow="1">
                    <a:tableStyleId>{9D7B26C5-4107-4FEC-AEDC-1716B250A1EF}</a:tableStyleId>
                  </a:tblPr>
                  <a:tblGrid>
                    <a:gridCol w="6600560">
                      <a:extLst>
                        <a:ext uri="{9D8B030D-6E8A-4147-A177-3AD203B41FA5}">
                          <a16:colId xmlns:a16="http://schemas.microsoft.com/office/drawing/2014/main" val="2096587033"/>
                        </a:ext>
                      </a:extLst>
                    </a:gridCol>
                    <a:gridCol w="625997">
                      <a:extLst>
                        <a:ext uri="{9D8B030D-6E8A-4147-A177-3AD203B41FA5}">
                          <a16:colId xmlns:a16="http://schemas.microsoft.com/office/drawing/2014/main" val="1465017174"/>
                        </a:ext>
                      </a:extLst>
                    </a:gridCol>
                  </a:tblGrid>
                  <a:tr h="62817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0295" marR="80295" marT="40148" marB="40148" anchor="ctr">
                        <a:blipFill>
                          <a:blip r:embed="rId6"/>
                          <a:stretch>
                            <a:fillRect t="-971" r="-9594" b="-1533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dirty="0">
                              <a:latin typeface="Trebuchet MS" panose="020B0603020202020204" pitchFamily="34" charset="0"/>
                            </a:rPr>
                            <a:t>(6a)</a:t>
                          </a:r>
                          <a:endParaRPr lang="en-AU" sz="1600" b="1" dirty="0">
                            <a:latin typeface="Trebuchet MS" panose="020B0603020202020204" pitchFamily="34" charset="0"/>
                          </a:endParaRPr>
                        </a:p>
                      </a:txBody>
                      <a:tcPr marL="80295" marR="80295" marT="40148" marB="40148" anchor="ctr"/>
                    </a:tc>
                    <a:extLst>
                      <a:ext uri="{0D108BD9-81ED-4DB2-BD59-A6C34878D82A}">
                        <a16:rowId xmlns:a16="http://schemas.microsoft.com/office/drawing/2014/main" val="3937053387"/>
                      </a:ext>
                    </a:extLst>
                  </a:tr>
                  <a:tr h="324136">
                    <a:tc>
                      <a:txBody>
                        <a:bodyPr/>
                        <a:lstStyle/>
                        <a:p>
                          <a:pPr algn="ctr"/>
                          <a:endParaRPr lang="en-AU" sz="1600" dirty="0">
                            <a:latin typeface="Trebuchet MS" panose="020B0603020202020204" pitchFamily="34" charset="0"/>
                          </a:endParaRPr>
                        </a:p>
                      </a:txBody>
                      <a:tcPr marL="80295" marR="80295" marT="40148" marB="4014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AU" sz="1600" b="1" dirty="0">
                            <a:latin typeface="Trebuchet MS" panose="020B0603020202020204" pitchFamily="34" charset="0"/>
                          </a:endParaRPr>
                        </a:p>
                      </a:txBody>
                      <a:tcPr marL="80295" marR="80295" marT="40148" marB="40148" anchor="ctr"/>
                    </a:tc>
                    <a:extLst>
                      <a:ext uri="{0D108BD9-81ED-4DB2-BD59-A6C34878D82A}">
                        <a16:rowId xmlns:a16="http://schemas.microsoft.com/office/drawing/2014/main" val="3378497181"/>
                      </a:ext>
                    </a:extLst>
                  </a:tr>
                  <a:tr h="62817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0295" marR="80295" marT="40148" marB="40148" anchor="ctr">
                        <a:blipFill>
                          <a:blip r:embed="rId6"/>
                          <a:stretch>
                            <a:fillRect t="-153398" r="-9594" b="-9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600" b="1" dirty="0">
                              <a:latin typeface="Trebuchet MS" panose="020B0603020202020204" pitchFamily="34" charset="0"/>
                            </a:rPr>
                            <a:t>(7a)</a:t>
                          </a:r>
                        </a:p>
                      </a:txBody>
                      <a:tcPr marL="80295" marR="80295" marT="40148" marB="40148" anchor="ctr"/>
                    </a:tc>
                    <a:extLst>
                      <a:ext uri="{0D108BD9-81ED-4DB2-BD59-A6C34878D82A}">
                        <a16:rowId xmlns:a16="http://schemas.microsoft.com/office/drawing/2014/main" val="346921540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49048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</TotalTime>
  <Words>999</Words>
  <Application>Microsoft Office PowerPoint</Application>
  <PresentationFormat>Custom</PresentationFormat>
  <Paragraphs>224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30" baseType="lpstr">
      <vt:lpstr>SimSun</vt:lpstr>
      <vt:lpstr>Arial</vt:lpstr>
      <vt:lpstr>Calibri</vt:lpstr>
      <vt:lpstr>Calibri Light</vt:lpstr>
      <vt:lpstr>Cambria Math</vt:lpstr>
      <vt:lpstr>Lucida Sans</vt:lpstr>
      <vt:lpstr>Times New Roman</vt:lpstr>
      <vt:lpstr>Trebuchet MS</vt:lpstr>
      <vt:lpstr>Wingdings</vt:lpstr>
      <vt:lpstr>Office Theme</vt:lpstr>
      <vt:lpstr>Custom Design</vt:lpstr>
      <vt:lpstr>1_Custom Design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actuaries_partnership_bro_3</dc:title>
  <dc:creator>DELL</dc:creator>
  <cp:lastModifiedBy>Gaurav Khemka</cp:lastModifiedBy>
  <cp:revision>49</cp:revision>
  <dcterms:created xsi:type="dcterms:W3CDTF">2017-09-27T11:06:47Z</dcterms:created>
  <dcterms:modified xsi:type="dcterms:W3CDTF">2018-01-24T14:43:33Z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2017-09-27T00:00:00Z</vt:filetime>
  </property>
  <property fmtid="{D5CDD505-2E9C-101B-9397-08002B2CF9AE}" pid="3" name="Creator">
    <vt:lpwstr>CorelDRAW X5</vt:lpwstr>
  </property>
  <property fmtid="{D5CDD505-2E9C-101B-9397-08002B2CF9AE}" pid="4" name="LastSaved">
    <vt:filetime>2017-09-27T00:00:00Z</vt:filetime>
  </property>
</Properties>
</file>