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91" r:id="rId3"/>
    <p:sldId id="268" r:id="rId4"/>
    <p:sldId id="280" r:id="rId5"/>
    <p:sldId id="281" r:id="rId6"/>
    <p:sldId id="270" r:id="rId7"/>
    <p:sldId id="292" r:id="rId8"/>
    <p:sldId id="271" r:id="rId9"/>
    <p:sldId id="288" r:id="rId10"/>
    <p:sldId id="263" r:id="rId11"/>
    <p:sldId id="258" r:id="rId12"/>
    <p:sldId id="294" r:id="rId13"/>
    <p:sldId id="274" r:id="rId14"/>
    <p:sldId id="287" r:id="rId15"/>
    <p:sldId id="283" r:id="rId16"/>
    <p:sldId id="285" r:id="rId17"/>
    <p:sldId id="295" r:id="rId18"/>
    <p:sldId id="289" r:id="rId19"/>
    <p:sldId id="290" r:id="rId20"/>
    <p:sldId id="296" r:id="rId21"/>
    <p:sldId id="275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8123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5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5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9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96534\Desktop\Industry%20Meet%20Slides\Global%20Rates%20and%20Capaciti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96534\Desktop\Industry%20Meet%20Slides\Global%20Rates%20and%20Capacitie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Sheet1!$C$2</c:f>
              <c:strCache>
                <c:ptCount val="1"/>
                <c:pt idx="0">
                  <c:v>GWP</c:v>
                </c:pt>
              </c:strCache>
            </c:strRef>
          </c:tx>
          <c:dLbls>
            <c:numFmt formatCode="_ * #,##0_ ;_ * \-#,##0_ ;_ * &quot;-&quot;_ ;_ @_ 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Sheet1!$B$3:$B$9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Sheet1!$C$3:$C$9</c:f>
              <c:numCache>
                <c:formatCode>General</c:formatCode>
                <c:ptCount val="7"/>
                <c:pt idx="0">
                  <c:v>128111</c:v>
                </c:pt>
                <c:pt idx="1">
                  <c:v>158035</c:v>
                </c:pt>
                <c:pt idx="2">
                  <c:v>208648</c:v>
                </c:pt>
                <c:pt idx="3">
                  <c:v>244625</c:v>
                </c:pt>
                <c:pt idx="4">
                  <c:v>299290</c:v>
                </c:pt>
                <c:pt idx="5">
                  <c:v>402689</c:v>
                </c:pt>
                <c:pt idx="6">
                  <c:v>462238</c:v>
                </c:pt>
              </c:numCache>
            </c:numRef>
          </c:val>
        </c:ser>
        <c:axId val="100405632"/>
        <c:axId val="100408704"/>
      </c:barChart>
      <c:catAx>
        <c:axId val="1004056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100408704"/>
        <c:crosses val="autoZero"/>
        <c:auto val="1"/>
        <c:lblAlgn val="ctr"/>
        <c:lblOffset val="100"/>
      </c:catAx>
      <c:valAx>
        <c:axId val="10040870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100405632"/>
        <c:crosses val="autoZero"/>
        <c:crossBetween val="between"/>
        <c:majorUnit val="50000"/>
      </c:valAx>
    </c:plotArea>
    <c:legend>
      <c:legendPos val="b"/>
      <c:layout/>
      <c:txPr>
        <a:bodyPr/>
        <a:lstStyle/>
        <a:p>
          <a:pPr>
            <a:defRPr lang="en-IN"/>
          </a:pPr>
          <a:endParaRPr lang="en-US"/>
        </a:p>
      </c:txPr>
    </c:legend>
    <c:plotVisOnly val="1"/>
    <c:dispBlanksAs val="gap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2.5185102924131602E-2"/>
          <c:y val="1.9047485731883453E-2"/>
          <c:w val="0.90082995354462725"/>
          <c:h val="0.84754550634610526"/>
        </c:manualLayout>
      </c:layout>
      <c:lineChart>
        <c:grouping val="standard"/>
        <c:ser>
          <c:idx val="0"/>
          <c:order val="0"/>
          <c:tx>
            <c:strRef>
              <c:f>Sheet1!$C$11</c:f>
              <c:strCache>
                <c:ptCount val="1"/>
                <c:pt idx="0">
                  <c:v>Combined Ratio</c:v>
                </c:pt>
              </c:strCache>
            </c:strRef>
          </c:tx>
          <c:spPr>
            <a:ln>
              <a:solidFill>
                <a:srgbClr val="972926"/>
              </a:solidFill>
            </a:ln>
          </c:spPr>
          <c:marker>
            <c:symbol val="square"/>
            <c:size val="5"/>
            <c:spPr>
              <a:solidFill>
                <a:srgbClr val="972926"/>
              </a:solidFill>
              <a:ln>
                <a:solidFill>
                  <a:srgbClr val="972926"/>
                </a:solidFill>
              </a:ln>
            </c:spPr>
          </c:marker>
          <c:dLbls>
            <c:dLbl>
              <c:idx val="0"/>
              <c:layout>
                <c:manualLayout>
                  <c:x val="-1.9444444444444483E-2"/>
                  <c:y val="-5.5555555555555455E-2"/>
                </c:manualLayout>
              </c:layout>
              <c:dLblPos val="t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1666666666666664E-2"/>
                  <c:y val="-1.3888888888888947E-2"/>
                </c:manualLayout>
              </c:layout>
              <c:dLblPos val="t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0540731975445283E-2"/>
                  <c:y val="4.2199345508725866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4.1666666666666664E-2"/>
                  <c:y val="-4.629629629629646E-2"/>
                </c:manualLayout>
              </c:layout>
              <c:dLblPos val="t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2962855297760475E-2"/>
                  <c:y val="-0.10201503401551014"/>
                </c:manualLayout>
              </c:layout>
              <c:dLblPos val="t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8148056209323549E-2"/>
                  <c:y val="-3.1372329440749205E-2"/>
                </c:manualLayout>
              </c:layout>
              <c:dLblPos val="t"/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/>
                </a:pPr>
                <a:endParaRPr lang="en-US"/>
              </a:p>
            </c:txPr>
            <c:dLblPos val="t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Sheet1!$B$12:$B$18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Sheet1!$C$12:$C$18</c:f>
              <c:numCache>
                <c:formatCode>0.0%</c:formatCode>
                <c:ptCount val="7"/>
                <c:pt idx="0">
                  <c:v>0.98199999999999998</c:v>
                </c:pt>
                <c:pt idx="1">
                  <c:v>1.042999999999997</c:v>
                </c:pt>
                <c:pt idx="2">
                  <c:v>1.0940000000000001</c:v>
                </c:pt>
                <c:pt idx="3">
                  <c:v>1.0820000000000001</c:v>
                </c:pt>
                <c:pt idx="4">
                  <c:v>1.0349999999999968</c:v>
                </c:pt>
                <c:pt idx="5">
                  <c:v>0.97700000000000065</c:v>
                </c:pt>
                <c:pt idx="6">
                  <c:v>0.96700000000000064</c:v>
                </c:pt>
              </c:numCache>
            </c:numRef>
          </c:val>
        </c:ser>
        <c:marker val="1"/>
        <c:axId val="100363264"/>
        <c:axId val="100430592"/>
      </c:lineChart>
      <c:catAx>
        <c:axId val="100363264"/>
        <c:scaling>
          <c:orientation val="minMax"/>
        </c:scaling>
        <c:delete val="1"/>
        <c:axPos val="b"/>
        <c:numFmt formatCode="General" sourceLinked="1"/>
        <c:tickLblPos val="none"/>
        <c:crossAx val="100430592"/>
        <c:crosses val="autoZero"/>
        <c:auto val="1"/>
        <c:lblAlgn val="ctr"/>
        <c:lblOffset val="100"/>
      </c:catAx>
      <c:valAx>
        <c:axId val="100430592"/>
        <c:scaling>
          <c:orientation val="minMax"/>
          <c:max val="1.1000000000000001"/>
        </c:scaling>
        <c:axPos val="r"/>
        <c:numFmt formatCode="0.0%" sourceLinked="1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100363264"/>
        <c:crosses val="max"/>
        <c:crossBetween val="between"/>
        <c:majorUnit val="0.05"/>
      </c:valAx>
    </c:plotArea>
    <c:legend>
      <c:legendPos val="b"/>
      <c:layout>
        <c:manualLayout>
          <c:xMode val="edge"/>
          <c:yMode val="edge"/>
          <c:x val="0.49886812851471662"/>
          <c:y val="0.95112512840612762"/>
          <c:w val="0.17411491685999744"/>
          <c:h val="4.8874871593872687E-2"/>
        </c:manualLayout>
      </c:layout>
      <c:txPr>
        <a:bodyPr/>
        <a:lstStyle/>
        <a:p>
          <a:pPr>
            <a:defRPr lang="en-IN"/>
          </a:pPr>
          <a:endParaRPr lang="en-US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/>
            </a:pPr>
            <a:r>
              <a:rPr lang="en-US" sz="1200" b="0" dirty="0" smtClean="0"/>
              <a:t>Indian GI Industry Combined Ratio</a:t>
            </a:r>
            <a:endParaRPr lang="en-US" sz="1200" b="0" dirty="0"/>
          </a:p>
        </c:rich>
      </c:tx>
      <c:layout>
        <c:manualLayout>
          <c:xMode val="edge"/>
          <c:yMode val="edge"/>
          <c:x val="2.2912115824231652E-2"/>
          <c:y val="9.0909090909091037E-2"/>
        </c:manualLayout>
      </c:layout>
    </c:title>
    <c:plotArea>
      <c:layout>
        <c:manualLayout>
          <c:layoutTarget val="inner"/>
          <c:xMode val="edge"/>
          <c:yMode val="edge"/>
          <c:x val="2.0146520146520148E-2"/>
          <c:y val="0"/>
          <c:w val="0.95970695970695918"/>
          <c:h val="1"/>
        </c:manualLayout>
      </c:layout>
      <c:lineChart>
        <c:grouping val="stacked"/>
        <c:ser>
          <c:idx val="0"/>
          <c:order val="0"/>
          <c:spPr>
            <a:ln>
              <a:solidFill>
                <a:srgbClr val="E78123"/>
              </a:solidFill>
            </a:ln>
          </c:spPr>
          <c:marker>
            <c:spPr>
              <a:solidFill>
                <a:srgbClr val="E78123"/>
              </a:solidFill>
              <a:ln>
                <a:solidFill>
                  <a:srgbClr val="E78123"/>
                </a:solidFill>
              </a:ln>
            </c:spPr>
          </c:marker>
          <c:dLbls>
            <c:dLbl>
              <c:idx val="5"/>
              <c:layout>
                <c:manualLayout>
                  <c:x val="-5.4423149029448302E-2"/>
                  <c:y val="-0.12494750656167988"/>
                </c:manualLayout>
              </c:layout>
              <c:dLblPos val="r"/>
              <c:showVal val="1"/>
            </c:dLbl>
            <c:dLblPos val="t"/>
            <c:showVal val="1"/>
          </c:dLbls>
          <c:cat>
            <c:strRef>
              <c:f>Sheet1!$B$3:$B$8</c:f>
              <c:strCache>
                <c:ptCount val="6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</c:strCache>
            </c:strRef>
          </c:cat>
          <c:val>
            <c:numRef>
              <c:f>Sheet1!$C$3:$C$8</c:f>
              <c:numCache>
                <c:formatCode>0%</c:formatCode>
                <c:ptCount val="6"/>
                <c:pt idx="0">
                  <c:v>1.1000000000000001</c:v>
                </c:pt>
                <c:pt idx="1">
                  <c:v>1.135</c:v>
                </c:pt>
                <c:pt idx="2">
                  <c:v>1.1859999999999991</c:v>
                </c:pt>
                <c:pt idx="3">
                  <c:v>1.1970000000000001</c:v>
                </c:pt>
                <c:pt idx="4">
                  <c:v>1.256</c:v>
                </c:pt>
                <c:pt idx="5">
                  <c:v>1.1700000000000008</c:v>
                </c:pt>
              </c:numCache>
            </c:numRef>
          </c:val>
        </c:ser>
        <c:marker val="1"/>
        <c:axId val="100453376"/>
        <c:axId val="100463360"/>
      </c:lineChart>
      <c:catAx>
        <c:axId val="100453376"/>
        <c:scaling>
          <c:orientation val="minMax"/>
        </c:scaling>
        <c:delete val="1"/>
        <c:axPos val="b"/>
        <c:tickLblPos val="none"/>
        <c:crossAx val="100463360"/>
        <c:crosses val="autoZero"/>
        <c:auto val="1"/>
        <c:lblAlgn val="ctr"/>
        <c:lblOffset val="100"/>
      </c:catAx>
      <c:valAx>
        <c:axId val="100463360"/>
        <c:scaling>
          <c:orientation val="minMax"/>
        </c:scaling>
        <c:delete val="1"/>
        <c:axPos val="l"/>
        <c:numFmt formatCode="0%" sourceLinked="1"/>
        <c:tickLblPos val="none"/>
        <c:crossAx val="100453376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454396325459317"/>
          <c:y val="0.20140057779542744"/>
          <c:w val="0.89545603674540686"/>
          <c:h val="0.64822510452102655"/>
        </c:manualLayout>
      </c:layout>
      <c:lineChart>
        <c:grouping val="standard"/>
        <c:ser>
          <c:idx val="1"/>
          <c:order val="0"/>
          <c:trendline>
            <c:trendlineType val="poly"/>
            <c:order val="6"/>
          </c:trendline>
          <c:cat>
            <c:strRef>
              <c:f>Japan!$E$3:$O$3</c:f>
              <c:strCache>
                <c:ptCount val="11"/>
                <c:pt idx="0">
                  <c:v>1996</c:v>
                </c:pt>
                <c:pt idx="1">
                  <c:v>1997</c:v>
                </c:pt>
                <c:pt idx="2">
                  <c:v>1988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</c:strCache>
            </c:strRef>
          </c:cat>
          <c:val>
            <c:numRef>
              <c:f>Japan!$E$4:$O$4</c:f>
              <c:numCache>
                <c:formatCode>0%</c:formatCode>
                <c:ptCount val="11"/>
                <c:pt idx="0">
                  <c:v>1.02</c:v>
                </c:pt>
                <c:pt idx="1">
                  <c:v>1.03</c:v>
                </c:pt>
                <c:pt idx="2">
                  <c:v>1.05</c:v>
                </c:pt>
                <c:pt idx="3" formatCode="0.0%">
                  <c:v>1.075</c:v>
                </c:pt>
                <c:pt idx="4">
                  <c:v>1.0900000000000001</c:v>
                </c:pt>
                <c:pt idx="5">
                  <c:v>1.07</c:v>
                </c:pt>
                <c:pt idx="6">
                  <c:v>1.02</c:v>
                </c:pt>
                <c:pt idx="7" formatCode="0.00%">
                  <c:v>0.96200000000000063</c:v>
                </c:pt>
                <c:pt idx="8" formatCode="0.00%">
                  <c:v>0.92700000000000005</c:v>
                </c:pt>
                <c:pt idx="9" formatCode="0.00%">
                  <c:v>0.94199999999999995</c:v>
                </c:pt>
                <c:pt idx="10">
                  <c:v>0.96000000000000063</c:v>
                </c:pt>
              </c:numCache>
            </c:numRef>
          </c:val>
        </c:ser>
        <c:marker val="1"/>
        <c:axId val="99110912"/>
        <c:axId val="99112448"/>
      </c:lineChart>
      <c:catAx>
        <c:axId val="99110912"/>
        <c:scaling>
          <c:orientation val="minMax"/>
        </c:scaling>
        <c:axPos val="b"/>
        <c:numFmt formatCode="General" sourceLinked="0"/>
        <c:tickLblPos val="nextTo"/>
        <c:crossAx val="99112448"/>
        <c:crosses val="autoZero"/>
        <c:auto val="1"/>
        <c:lblAlgn val="ctr"/>
        <c:lblOffset val="100"/>
      </c:catAx>
      <c:valAx>
        <c:axId val="99112448"/>
        <c:scaling>
          <c:orientation val="minMax"/>
        </c:scaling>
        <c:axPos val="l"/>
        <c:numFmt formatCode="0%" sourceLinked="1"/>
        <c:tickLblPos val="nextTo"/>
        <c:crossAx val="99110912"/>
        <c:crosses val="autoZero"/>
        <c:crossBetween val="between"/>
      </c:valAx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"/>
          <c:y val="0.13910461192350879"/>
          <c:w val="0.87535125492125987"/>
          <c:h val="0.73137157855268164"/>
        </c:manualLayout>
      </c:layout>
      <c:barChart>
        <c:barDir val="col"/>
        <c:grouping val="percentStacked"/>
        <c:ser>
          <c:idx val="2"/>
          <c:order val="0"/>
          <c:tx>
            <c:strRef>
              <c:f>Sheet1!$C$5</c:f>
              <c:strCache>
                <c:ptCount val="1"/>
                <c:pt idx="0">
                  <c:v>Saudi Arabia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Sheet1!$D$3:$F$3</c:f>
              <c:strCache>
                <c:ptCount val="3"/>
                <c:pt idx="0">
                  <c:v>Domestic Capacity</c:v>
                </c:pt>
                <c:pt idx="1">
                  <c:v>Gross Written Premium</c:v>
                </c:pt>
                <c:pt idx="2">
                  <c:v>Rate( Per Mille)</c:v>
                </c:pt>
              </c:strCache>
            </c:strRef>
          </c:cat>
          <c:val>
            <c:numRef>
              <c:f>Sheet1!$D$5:$F$5</c:f>
              <c:numCache>
                <c:formatCode>_(* #,##0_);_(* \(#,##0\);_(* "-"??_);_(@_)</c:formatCode>
                <c:ptCount val="3"/>
                <c:pt idx="0">
                  <c:v>19080</c:v>
                </c:pt>
                <c:pt idx="1">
                  <c:v>23160</c:v>
                </c:pt>
                <c:pt idx="2" formatCode="_(* #,##0.0_);_(* \(#,##0.0\);_(* &quot;-&quot;??_);_(@_)">
                  <c:v>1.2</c:v>
                </c:pt>
              </c:numCache>
            </c:numRef>
          </c:val>
        </c:ser>
        <c:ser>
          <c:idx val="3"/>
          <c:order val="1"/>
          <c:tx>
            <c:strRef>
              <c:f>Sheet1!$C$8</c:f>
              <c:strCache>
                <c:ptCount val="1"/>
                <c:pt idx="0">
                  <c:v>South Africa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Sheet1!$D$3:$F$3</c:f>
              <c:strCache>
                <c:ptCount val="3"/>
                <c:pt idx="0">
                  <c:v>Domestic Capacity</c:v>
                </c:pt>
                <c:pt idx="1">
                  <c:v>Gross Written Premium</c:v>
                </c:pt>
                <c:pt idx="2">
                  <c:v>Rate( Per Mille)</c:v>
                </c:pt>
              </c:strCache>
            </c:strRef>
          </c:cat>
          <c:val>
            <c:numRef>
              <c:f>Sheet1!$D$8:$F$8</c:f>
              <c:numCache>
                <c:formatCode>_(* #,##0_);_(* \(#,##0\);_(* "-"??_);_(@_)</c:formatCode>
                <c:ptCount val="3"/>
                <c:pt idx="0">
                  <c:v>11400</c:v>
                </c:pt>
                <c:pt idx="1">
                  <c:v>99750</c:v>
                </c:pt>
                <c:pt idx="2" formatCode="General">
                  <c:v>1.5</c:v>
                </c:pt>
              </c:numCache>
            </c:numRef>
          </c:val>
        </c:ser>
        <c:ser>
          <c:idx val="1"/>
          <c:order val="2"/>
          <c:tx>
            <c:strRef>
              <c:f>Sheet1!$C$7</c:f>
              <c:strCache>
                <c:ptCount val="1"/>
                <c:pt idx="0">
                  <c:v>Brazil</c:v>
                </c:pt>
              </c:strCache>
            </c:strRef>
          </c:tx>
          <c:spPr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Sheet1!$D$3:$F$3</c:f>
              <c:strCache>
                <c:ptCount val="3"/>
                <c:pt idx="0">
                  <c:v>Domestic Capacity</c:v>
                </c:pt>
                <c:pt idx="1">
                  <c:v>Gross Written Premium</c:v>
                </c:pt>
                <c:pt idx="2">
                  <c:v>Rate( Per Mille)</c:v>
                </c:pt>
              </c:strCache>
            </c:strRef>
          </c:cat>
          <c:val>
            <c:numRef>
              <c:f>Sheet1!$D$7:$F$7</c:f>
              <c:numCache>
                <c:formatCode>_(* #,##0_);_(* \(#,##0\);_(* "-"??_);_(@_)</c:formatCode>
                <c:ptCount val="3"/>
                <c:pt idx="0">
                  <c:v>44400</c:v>
                </c:pt>
                <c:pt idx="1">
                  <c:v>150000</c:v>
                </c:pt>
                <c:pt idx="2" formatCode="General">
                  <c:v>1</c:v>
                </c:pt>
              </c:numCache>
            </c:numRef>
          </c:val>
        </c:ser>
        <c:ser>
          <c:idx val="0"/>
          <c:order val="3"/>
          <c:tx>
            <c:strRef>
              <c:f>Sheet1!$C$4</c:f>
              <c:strCache>
                <c:ptCount val="1"/>
                <c:pt idx="0">
                  <c:v>Singapore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Sheet1!$D$3:$F$3</c:f>
              <c:strCache>
                <c:ptCount val="3"/>
                <c:pt idx="0">
                  <c:v>Domestic Capacity</c:v>
                </c:pt>
                <c:pt idx="1">
                  <c:v>Gross Written Premium</c:v>
                </c:pt>
                <c:pt idx="2">
                  <c:v>Rate( Per Mille)</c:v>
                </c:pt>
              </c:strCache>
            </c:strRef>
          </c:cat>
          <c:val>
            <c:numRef>
              <c:f>Sheet1!$D$4:$F$4</c:f>
              <c:numCache>
                <c:formatCode>_(* #,##0_);_(* \(#,##0\);_(* "-"??_);_(@_)</c:formatCode>
                <c:ptCount val="3"/>
                <c:pt idx="0">
                  <c:v>54000</c:v>
                </c:pt>
                <c:pt idx="1">
                  <c:v>24540</c:v>
                </c:pt>
                <c:pt idx="2" formatCode="_(* #,##0.0_);_(* \(#,##0.0\);_(* &quot;-&quot;??_);_(@_)">
                  <c:v>0.5</c:v>
                </c:pt>
              </c:numCache>
            </c:numRef>
          </c:val>
        </c:ser>
        <c:ser>
          <c:idx val="4"/>
          <c:order val="4"/>
          <c:tx>
            <c:strRef>
              <c:f>Sheet1!$C$6</c:f>
              <c:strCache>
                <c:ptCount val="1"/>
                <c:pt idx="0">
                  <c:v>India</c:v>
                </c:pt>
              </c:strCache>
            </c:strRef>
          </c:tx>
          <c:spPr>
            <a:solidFill>
              <a:srgbClr val="E78119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Sheet1!$D$3:$F$3</c:f>
              <c:strCache>
                <c:ptCount val="3"/>
                <c:pt idx="0">
                  <c:v>Domestic Capacity</c:v>
                </c:pt>
                <c:pt idx="1">
                  <c:v>Gross Written Premium</c:v>
                </c:pt>
                <c:pt idx="2">
                  <c:v>Rate( Per Mille)</c:v>
                </c:pt>
              </c:strCache>
            </c:strRef>
          </c:cat>
          <c:val>
            <c:numRef>
              <c:f>Sheet1!$D$6:$F$6</c:f>
              <c:numCache>
                <c:formatCode>_(* #,##0_);_(* \(#,##0\);_(* "-"??_);_(@_)</c:formatCode>
                <c:ptCount val="3"/>
                <c:pt idx="0">
                  <c:v>60000</c:v>
                </c:pt>
                <c:pt idx="1">
                  <c:v>73000</c:v>
                </c:pt>
                <c:pt idx="2" formatCode="_(* #,##0.0_);_(* \(#,##0.0\);_(* &quot;-&quot;??_);_(@_)">
                  <c:v>0.5</c:v>
                </c:pt>
              </c:numCache>
            </c:numRef>
          </c:val>
        </c:ser>
        <c:overlap val="100"/>
        <c:axId val="71114752"/>
        <c:axId val="71116288"/>
      </c:barChart>
      <c:catAx>
        <c:axId val="71114752"/>
        <c:scaling>
          <c:orientation val="minMax"/>
        </c:scaling>
        <c:axPos val="b"/>
        <c:numFmt formatCode="General" sourceLinked="0"/>
        <c:tickLblPos val="nextTo"/>
        <c:crossAx val="71116288"/>
        <c:crosses val="autoZero"/>
        <c:auto val="1"/>
        <c:lblAlgn val="ctr"/>
        <c:lblOffset val="100"/>
      </c:catAx>
      <c:valAx>
        <c:axId val="71116288"/>
        <c:scaling>
          <c:orientation val="minMax"/>
        </c:scaling>
        <c:delete val="1"/>
        <c:axPos val="l"/>
        <c:numFmt formatCode="0%" sourceLinked="1"/>
        <c:tickLblPos val="none"/>
        <c:crossAx val="711147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368889435695533"/>
          <c:y val="0.11200299962504656"/>
          <c:w val="0.18964443897637895"/>
          <c:h val="0.68961754780652451"/>
        </c:manualLayout>
      </c:layout>
    </c:legend>
    <c:plotVisOnly val="1"/>
    <c:dispBlanksAs val="gap"/>
  </c:chart>
  <c:spPr>
    <a:solidFill>
      <a:schemeClr val="bg1">
        <a:lumMod val="85000"/>
      </a:schemeClr>
    </a:solidFill>
    <a:scene3d>
      <a:camera prst="orthographicFront"/>
      <a:lightRig rig="threePt" dir="t"/>
    </a:scene3d>
    <a:sp3d>
      <a:bevelT w="190500" h="38100"/>
    </a:sp3d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Industry Net</a:t>
            </a:r>
            <a:r>
              <a:rPr lang="en-US" baseline="0" dirty="0" smtClean="0"/>
              <a:t> LR</a:t>
            </a:r>
            <a:endParaRPr lang="en-US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"/>
          <c:y val="5.9740259740259725E-2"/>
          <c:w val="0.88411350940613842"/>
          <c:h val="0.84762777380100263"/>
        </c:manualLayout>
      </c:layout>
      <c:line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Engineering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t"/>
            <c:showVal val="1"/>
          </c:dLbls>
          <c:cat>
            <c:strRef>
              <c:f>Sheet1!$A$2:$A$8</c:f>
              <c:strCache>
                <c:ptCount val="7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0.37000000000000022</c:v>
                </c:pt>
                <c:pt idx="1">
                  <c:v>0.56000000000000005</c:v>
                </c:pt>
                <c:pt idx="2">
                  <c:v>0.54</c:v>
                </c:pt>
                <c:pt idx="3">
                  <c:v>0.53</c:v>
                </c:pt>
                <c:pt idx="4">
                  <c:v>0.59</c:v>
                </c:pt>
                <c:pt idx="5">
                  <c:v>0.4</c:v>
                </c:pt>
                <c:pt idx="6">
                  <c:v>0.73000000000000043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Fire</c:v>
                </c:pt>
              </c:strCache>
            </c:strRef>
          </c:tx>
          <c:dLbls>
            <c:dLbl>
              <c:idx val="0"/>
              <c:layout>
                <c:manualLayout>
                  <c:x val="-1.5732436592706019E-2"/>
                  <c:y val="2.7210767750740817E-2"/>
                </c:manualLayout>
              </c:layout>
              <c:showVal val="1"/>
            </c:dLbl>
            <c:dLbl>
              <c:idx val="1"/>
              <c:layout>
                <c:manualLayout>
                  <c:x val="-1.5732436592706046E-2"/>
                  <c:y val="5.7822881470324237E-2"/>
                </c:manualLayout>
              </c:layout>
              <c:showVal val="1"/>
            </c:dLbl>
            <c:dLbl>
              <c:idx val="2"/>
              <c:layout>
                <c:manualLayout>
                  <c:x val="-9.4394619556236441E-3"/>
                  <c:y val="2.7210767750740817E-2"/>
                </c:manualLayout>
              </c:layout>
              <c:showVal val="1"/>
            </c:dLbl>
            <c:dLbl>
              <c:idx val="3"/>
              <c:layout>
                <c:manualLayout>
                  <c:x val="5.7684934458637184E-17"/>
                  <c:y val="3.4013459688426034E-2"/>
                </c:manualLayout>
              </c:layout>
              <c:showVal val="1"/>
            </c:dLbl>
            <c:dLbl>
              <c:idx val="4"/>
              <c:layout>
                <c:manualLayout>
                  <c:x val="-2.2025411229788464E-2"/>
                  <c:y val="3.4013459688426034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Sheet1!$A$2:$A$8</c:f>
              <c:strCache>
                <c:ptCount val="7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0.88</c:v>
                </c:pt>
                <c:pt idx="1">
                  <c:v>0.9</c:v>
                </c:pt>
                <c:pt idx="2">
                  <c:v>0.86000000000000043</c:v>
                </c:pt>
                <c:pt idx="3">
                  <c:v>0.81</c:v>
                </c:pt>
                <c:pt idx="4">
                  <c:v>0.93</c:v>
                </c:pt>
                <c:pt idx="5">
                  <c:v>0.69000000000000039</c:v>
                </c:pt>
                <c:pt idx="6">
                  <c:v>0.77000000000000046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Marine</c:v>
                </c:pt>
              </c:strCache>
            </c:strRef>
          </c:tx>
          <c:dLbls>
            <c:dLbl>
              <c:idx val="0"/>
              <c:layout>
                <c:manualLayout>
                  <c:x val="-2.5171898548329689E-2"/>
                  <c:y val="-5.1020189532638996E-2"/>
                </c:manualLayout>
              </c:layout>
              <c:showVal val="1"/>
            </c:dLbl>
            <c:dLbl>
              <c:idx val="1"/>
              <c:layout>
                <c:manualLayout>
                  <c:x val="1.5732436592706046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4.7618843563796386E-2"/>
                </c:manualLayout>
              </c:layout>
              <c:showVal val="1"/>
            </c:dLbl>
            <c:dLbl>
              <c:idx val="3"/>
              <c:layout>
                <c:manualLayout>
                  <c:x val="-3.1464873185412124E-3"/>
                  <c:y val="-2.7210767750740817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2.7210767750740817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Sheet1!$A$2:$A$8</c:f>
              <c:strCache>
                <c:ptCount val="7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7"/>
                <c:pt idx="0">
                  <c:v>0.87000000000000044</c:v>
                </c:pt>
                <c:pt idx="1">
                  <c:v>1.03</c:v>
                </c:pt>
                <c:pt idx="2">
                  <c:v>0.78</c:v>
                </c:pt>
                <c:pt idx="3">
                  <c:v>0.9</c:v>
                </c:pt>
                <c:pt idx="4">
                  <c:v>0.8300000000000004</c:v>
                </c:pt>
                <c:pt idx="5">
                  <c:v>0.65000000000000058</c:v>
                </c:pt>
                <c:pt idx="6">
                  <c:v>0.66000000000000059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Health</c:v>
                </c:pt>
              </c:strCache>
            </c:strRef>
          </c:tx>
          <c:dLbls>
            <c:dLbl>
              <c:idx val="0"/>
              <c:layout>
                <c:manualLayout>
                  <c:x val="-2.8318385866870879E-2"/>
                  <c:y val="-5.7822881470324237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5.1020189532638996E-2"/>
                </c:manualLayout>
              </c:layout>
              <c:showVal val="1"/>
            </c:dLbl>
            <c:dLbl>
              <c:idx val="2"/>
              <c:layout>
                <c:manualLayout>
                  <c:x val="1.2585949274164837E-2"/>
                  <c:y val="-4.7618843563796386E-2"/>
                </c:manualLayout>
              </c:layout>
              <c:showVal val="1"/>
            </c:dLbl>
            <c:dLbl>
              <c:idx val="3"/>
              <c:layout>
                <c:manualLayout>
                  <c:x val="4.7197309778118125E-3"/>
                  <c:y val="-7.4829611314537303E-2"/>
                </c:manualLayout>
              </c:layout>
              <c:showVal val="1"/>
            </c:dLbl>
            <c:dLbl>
              <c:idx val="4"/>
              <c:layout>
                <c:manualLayout>
                  <c:x val="-4.7197309778118125E-3"/>
                  <c:y val="-6.8026919376851999E-2"/>
                </c:manualLayout>
              </c:layout>
              <c:showVal val="1"/>
            </c:dLbl>
            <c:dLbl>
              <c:idx val="5"/>
              <c:layout>
                <c:manualLayout>
                  <c:x val="-2.9891629526141491E-2"/>
                  <c:y val="-7.823095728337979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96%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>
                <c:manualLayout>
                  <c:x val="-3.3038116844682698E-2"/>
                  <c:y val="-6.1224227439166792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97%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Sheet1!$A$2:$A$8</c:f>
              <c:strCache>
                <c:ptCount val="7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</c:strCache>
            </c:strRef>
          </c:cat>
          <c:val>
            <c:numRef>
              <c:f>Sheet1!$E$2:$E$8</c:f>
              <c:numCache>
                <c:formatCode>0%</c:formatCode>
                <c:ptCount val="7"/>
                <c:pt idx="0">
                  <c:v>1.07</c:v>
                </c:pt>
                <c:pt idx="1">
                  <c:v>1.06</c:v>
                </c:pt>
                <c:pt idx="2">
                  <c:v>1.1100000000000001</c:v>
                </c:pt>
                <c:pt idx="3">
                  <c:v>1</c:v>
                </c:pt>
                <c:pt idx="4">
                  <c:v>0.94000000000000039</c:v>
                </c:pt>
                <c:pt idx="5">
                  <c:v>1.55</c:v>
                </c:pt>
                <c:pt idx="6">
                  <c:v>1.2</c:v>
                </c:pt>
              </c:numCache>
            </c:numRef>
          </c:val>
        </c:ser>
        <c:marker val="1"/>
        <c:axId val="68819584"/>
        <c:axId val="71153152"/>
      </c:lineChart>
      <c:catAx>
        <c:axId val="6881958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1153152"/>
        <c:crosses val="autoZero"/>
        <c:auto val="1"/>
        <c:lblAlgn val="ctr"/>
        <c:lblOffset val="100"/>
      </c:catAx>
      <c:valAx>
        <c:axId val="71153152"/>
        <c:scaling>
          <c:orientation val="minMax"/>
        </c:scaling>
        <c:delete val="1"/>
        <c:axPos val="l"/>
        <c:numFmt formatCode="0%" sourceLinked="1"/>
        <c:tickLblPos val="none"/>
        <c:crossAx val="68819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848870745521754"/>
          <c:y val="0.14148527940316291"/>
          <c:w val="0.15151129254478249"/>
          <c:h val="0.28710766914538832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</c:chart>
  <c:spPr>
    <a:solidFill>
      <a:schemeClr val="bg1">
        <a:lumMod val="85000"/>
      </a:schemeClr>
    </a:solidFill>
    <a:scene3d>
      <a:camera prst="orthographicFront"/>
      <a:lightRig rig="threePt" dir="t"/>
    </a:scene3d>
    <a:sp3d>
      <a:bevelT w="190500" h="38100"/>
    </a:sp3d>
  </c:spPr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31D372-9148-448A-BBE7-3B54338A014B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F00070-0BE5-456C-9AE3-60465B9BE3A4}">
      <dgm:prSet phldrT="[Text]" custT="1"/>
      <dgm:spPr/>
      <dgm:t>
        <a:bodyPr/>
        <a:lstStyle/>
        <a:p>
          <a:r>
            <a:rPr lang="en-US" sz="1600" dirty="0" smtClean="0"/>
            <a:t>Burning Cost to be the  starting point of Pricing</a:t>
          </a:r>
          <a:endParaRPr lang="en-US" sz="1600" dirty="0"/>
        </a:p>
      </dgm:t>
    </dgm:pt>
    <dgm:pt modelId="{19C8A994-F1D0-4A97-8F81-666FFF194645}" type="parTrans" cxnId="{0794AF2E-8CD6-42B3-A3BD-03005A7EEB7B}">
      <dgm:prSet/>
      <dgm:spPr/>
      <dgm:t>
        <a:bodyPr/>
        <a:lstStyle/>
        <a:p>
          <a:endParaRPr lang="en-US"/>
        </a:p>
      </dgm:t>
    </dgm:pt>
    <dgm:pt modelId="{2360A84E-A9CF-4227-87FB-638CC5BFCB5B}" type="sibTrans" cxnId="{0794AF2E-8CD6-42B3-A3BD-03005A7EEB7B}">
      <dgm:prSet/>
      <dgm:spPr/>
      <dgm:t>
        <a:bodyPr/>
        <a:lstStyle/>
        <a:p>
          <a:endParaRPr lang="en-US"/>
        </a:p>
      </dgm:t>
    </dgm:pt>
    <dgm:pt modelId="{447E386B-A07D-456F-B001-C7077A0B944B}">
      <dgm:prSet custT="1"/>
      <dgm:spPr/>
      <dgm:t>
        <a:bodyPr/>
        <a:lstStyle/>
        <a:p>
          <a:r>
            <a:rPr lang="en-US" sz="1600" dirty="0" smtClean="0"/>
            <a:t>IIB has published the FLEXA burning cost of 89   Occupancy</a:t>
          </a:r>
        </a:p>
      </dgm:t>
    </dgm:pt>
    <dgm:pt modelId="{BC2BA947-5537-4201-8755-809C60FB98A5}" type="parTrans" cxnId="{9569A1C9-6AD1-4E0B-B624-46950B7E17B2}">
      <dgm:prSet/>
      <dgm:spPr/>
      <dgm:t>
        <a:bodyPr/>
        <a:lstStyle/>
        <a:p>
          <a:endParaRPr lang="en-US"/>
        </a:p>
      </dgm:t>
    </dgm:pt>
    <dgm:pt modelId="{3F4461A1-A3B5-4A49-A7C4-0F1501533680}" type="sibTrans" cxnId="{9569A1C9-6AD1-4E0B-B624-46950B7E17B2}">
      <dgm:prSet/>
      <dgm:spPr/>
      <dgm:t>
        <a:bodyPr/>
        <a:lstStyle/>
        <a:p>
          <a:endParaRPr lang="en-US"/>
        </a:p>
      </dgm:t>
    </dgm:pt>
    <dgm:pt modelId="{59EB3D12-2772-4267-B844-21560F37CB4A}">
      <dgm:prSet custT="1"/>
      <dgm:spPr/>
      <dgm:t>
        <a:bodyPr/>
        <a:lstStyle/>
        <a:p>
          <a:r>
            <a:rPr lang="en-US" sz="1600" dirty="0" smtClean="0"/>
            <a:t> Insurer can calculate their own burning cost from their past acceptance</a:t>
          </a:r>
        </a:p>
      </dgm:t>
    </dgm:pt>
    <dgm:pt modelId="{EFDBE04B-88CC-4AF3-95C6-5DE8C6488580}" type="parTrans" cxnId="{0BEC3BF5-BA0B-452D-9B85-DBFC87527F84}">
      <dgm:prSet/>
      <dgm:spPr/>
      <dgm:t>
        <a:bodyPr/>
        <a:lstStyle/>
        <a:p>
          <a:endParaRPr lang="en-US"/>
        </a:p>
      </dgm:t>
    </dgm:pt>
    <dgm:pt modelId="{7F099461-3626-4A77-968C-5D71E415F406}" type="sibTrans" cxnId="{0BEC3BF5-BA0B-452D-9B85-DBFC87527F84}">
      <dgm:prSet/>
      <dgm:spPr/>
      <dgm:t>
        <a:bodyPr/>
        <a:lstStyle/>
        <a:p>
          <a:endParaRPr lang="en-US"/>
        </a:p>
      </dgm:t>
    </dgm:pt>
    <dgm:pt modelId="{06918227-3876-4B37-A74C-6B8E08730845}">
      <dgm:prSet custT="1"/>
      <dgm:spPr/>
      <dgm:t>
        <a:bodyPr/>
        <a:lstStyle/>
        <a:p>
          <a:r>
            <a:rPr lang="en-US" sz="1600" dirty="0" smtClean="0"/>
            <a:t> Insurer can use lower of the two for FLEXA rating</a:t>
          </a:r>
        </a:p>
      </dgm:t>
    </dgm:pt>
    <dgm:pt modelId="{F5E2CA5D-C9E9-4C29-A38E-0C7AFCBA3183}" type="parTrans" cxnId="{DAA4782C-144B-4FF8-BF9B-F3D9135D7D2D}">
      <dgm:prSet/>
      <dgm:spPr/>
      <dgm:t>
        <a:bodyPr/>
        <a:lstStyle/>
        <a:p>
          <a:endParaRPr lang="en-US"/>
        </a:p>
      </dgm:t>
    </dgm:pt>
    <dgm:pt modelId="{484BC0E1-33A8-4994-9C38-CDE20ADFEE0A}" type="sibTrans" cxnId="{DAA4782C-144B-4FF8-BF9B-F3D9135D7D2D}">
      <dgm:prSet/>
      <dgm:spPr/>
      <dgm:t>
        <a:bodyPr/>
        <a:lstStyle/>
        <a:p>
          <a:endParaRPr lang="en-US"/>
        </a:p>
      </dgm:t>
    </dgm:pt>
    <dgm:pt modelId="{365DF497-424C-4BEF-91C4-7DA08375CFD7}">
      <dgm:prSet custT="1"/>
      <dgm:spPr/>
      <dgm:t>
        <a:bodyPr/>
        <a:lstStyle/>
        <a:p>
          <a:r>
            <a:rPr lang="en-US" sz="1600" dirty="0" smtClean="0"/>
            <a:t>Burning rate has to loaded for acquisition, management cost and CAT cost</a:t>
          </a:r>
        </a:p>
      </dgm:t>
    </dgm:pt>
    <dgm:pt modelId="{63D2F52F-29A4-4BEA-AE2A-B056550DF02E}" type="parTrans" cxnId="{364EA883-A0A0-47C0-9978-194DD95F5FB0}">
      <dgm:prSet/>
      <dgm:spPr/>
      <dgm:t>
        <a:bodyPr/>
        <a:lstStyle/>
        <a:p>
          <a:endParaRPr lang="en-US"/>
        </a:p>
      </dgm:t>
    </dgm:pt>
    <dgm:pt modelId="{0E8E921B-978F-49AA-A2D4-AE85B3D1192F}" type="sibTrans" cxnId="{364EA883-A0A0-47C0-9978-194DD95F5FB0}">
      <dgm:prSet/>
      <dgm:spPr/>
      <dgm:t>
        <a:bodyPr/>
        <a:lstStyle/>
        <a:p>
          <a:endParaRPr lang="en-US"/>
        </a:p>
      </dgm:t>
    </dgm:pt>
    <dgm:pt modelId="{82E406CF-A7C3-4C42-80FB-492AC84CD173}">
      <dgm:prSet custT="1"/>
      <dgm:spPr/>
      <dgm:t>
        <a:bodyPr/>
        <a:lstStyle/>
        <a:p>
          <a:r>
            <a:rPr lang="en-US" sz="1600" dirty="0" smtClean="0"/>
            <a:t>Risk accepted at the rate lower than the two needs to be report to the </a:t>
          </a:r>
          <a:r>
            <a:rPr lang="en-US" sz="1600" b="1" dirty="0" smtClean="0">
              <a:solidFill>
                <a:srgbClr val="FF0000"/>
              </a:solidFill>
            </a:rPr>
            <a:t>Board of the company </a:t>
          </a:r>
          <a:r>
            <a:rPr lang="en-US" sz="1600" dirty="0" smtClean="0"/>
            <a:t>.</a:t>
          </a:r>
        </a:p>
      </dgm:t>
    </dgm:pt>
    <dgm:pt modelId="{4E2A0AE6-94CF-43A5-BBA9-D06E5B9AA9DB}" type="parTrans" cxnId="{DC86E47D-8694-4505-A44C-C55314834839}">
      <dgm:prSet/>
      <dgm:spPr/>
      <dgm:t>
        <a:bodyPr/>
        <a:lstStyle/>
        <a:p>
          <a:endParaRPr lang="en-US"/>
        </a:p>
      </dgm:t>
    </dgm:pt>
    <dgm:pt modelId="{2EFDF341-E0BE-4681-ACE0-71708D50899F}" type="sibTrans" cxnId="{DC86E47D-8694-4505-A44C-C55314834839}">
      <dgm:prSet/>
      <dgm:spPr/>
      <dgm:t>
        <a:bodyPr/>
        <a:lstStyle/>
        <a:p>
          <a:endParaRPr lang="en-US"/>
        </a:p>
      </dgm:t>
    </dgm:pt>
    <dgm:pt modelId="{697B1924-12A2-4DED-A00B-3BB6FDD5AC36}" type="pres">
      <dgm:prSet presAssocID="{3E31D372-9148-448A-BBE7-3B54338A01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209216-0783-4D71-83B3-FB856AD57445}" type="pres">
      <dgm:prSet presAssocID="{82E406CF-A7C3-4C42-80FB-492AC84CD173}" presName="boxAndChildren" presStyleCnt="0"/>
      <dgm:spPr/>
    </dgm:pt>
    <dgm:pt modelId="{BFFA28A1-DF61-4F81-B0CA-4E24447CB351}" type="pres">
      <dgm:prSet presAssocID="{82E406CF-A7C3-4C42-80FB-492AC84CD173}" presName="parentTextBox" presStyleLbl="node1" presStyleIdx="0" presStyleCnt="6"/>
      <dgm:spPr/>
      <dgm:t>
        <a:bodyPr/>
        <a:lstStyle/>
        <a:p>
          <a:endParaRPr lang="en-US"/>
        </a:p>
      </dgm:t>
    </dgm:pt>
    <dgm:pt modelId="{8E7DEB59-AAD4-4CE1-B2F3-6EBA8A090B6C}" type="pres">
      <dgm:prSet presAssocID="{0E8E921B-978F-49AA-A2D4-AE85B3D1192F}" presName="sp" presStyleCnt="0"/>
      <dgm:spPr/>
    </dgm:pt>
    <dgm:pt modelId="{5CF60253-B66E-427F-8FF7-3E2809D4C145}" type="pres">
      <dgm:prSet presAssocID="{365DF497-424C-4BEF-91C4-7DA08375CFD7}" presName="arrowAndChildren" presStyleCnt="0"/>
      <dgm:spPr/>
    </dgm:pt>
    <dgm:pt modelId="{4348E174-F5D7-4400-ABE8-7E9E881E0D2A}" type="pres">
      <dgm:prSet presAssocID="{365DF497-424C-4BEF-91C4-7DA08375CFD7}" presName="parentTextArrow" presStyleLbl="node1" presStyleIdx="1" presStyleCnt="6"/>
      <dgm:spPr/>
      <dgm:t>
        <a:bodyPr/>
        <a:lstStyle/>
        <a:p>
          <a:endParaRPr lang="en-US"/>
        </a:p>
      </dgm:t>
    </dgm:pt>
    <dgm:pt modelId="{E37FEC0D-63CF-440A-A291-848560458F92}" type="pres">
      <dgm:prSet presAssocID="{484BC0E1-33A8-4994-9C38-CDE20ADFEE0A}" presName="sp" presStyleCnt="0"/>
      <dgm:spPr/>
    </dgm:pt>
    <dgm:pt modelId="{43F2DC07-A0D1-4136-8FFE-6F63850A05D2}" type="pres">
      <dgm:prSet presAssocID="{06918227-3876-4B37-A74C-6B8E08730845}" presName="arrowAndChildren" presStyleCnt="0"/>
      <dgm:spPr/>
    </dgm:pt>
    <dgm:pt modelId="{7512D1ED-F0DA-4DB7-A924-9CFBFA1E35B1}" type="pres">
      <dgm:prSet presAssocID="{06918227-3876-4B37-A74C-6B8E08730845}" presName="parentTextArrow" presStyleLbl="node1" presStyleIdx="2" presStyleCnt="6"/>
      <dgm:spPr/>
      <dgm:t>
        <a:bodyPr/>
        <a:lstStyle/>
        <a:p>
          <a:endParaRPr lang="en-US"/>
        </a:p>
      </dgm:t>
    </dgm:pt>
    <dgm:pt modelId="{20CD22FD-65C6-43D8-8A35-CD3DB24394D5}" type="pres">
      <dgm:prSet presAssocID="{7F099461-3626-4A77-968C-5D71E415F406}" presName="sp" presStyleCnt="0"/>
      <dgm:spPr/>
    </dgm:pt>
    <dgm:pt modelId="{F440B6F0-595F-410E-B56D-B7AA728DDAB4}" type="pres">
      <dgm:prSet presAssocID="{59EB3D12-2772-4267-B844-21560F37CB4A}" presName="arrowAndChildren" presStyleCnt="0"/>
      <dgm:spPr/>
    </dgm:pt>
    <dgm:pt modelId="{5B404AE8-549D-4CFA-8C3C-93CE952762B8}" type="pres">
      <dgm:prSet presAssocID="{59EB3D12-2772-4267-B844-21560F37CB4A}" presName="parentTextArrow" presStyleLbl="node1" presStyleIdx="3" presStyleCnt="6"/>
      <dgm:spPr/>
      <dgm:t>
        <a:bodyPr/>
        <a:lstStyle/>
        <a:p>
          <a:endParaRPr lang="en-US"/>
        </a:p>
      </dgm:t>
    </dgm:pt>
    <dgm:pt modelId="{CEB5A4F3-88A7-4BBF-95C5-6797E62A2EC3}" type="pres">
      <dgm:prSet presAssocID="{3F4461A1-A3B5-4A49-A7C4-0F1501533680}" presName="sp" presStyleCnt="0"/>
      <dgm:spPr/>
    </dgm:pt>
    <dgm:pt modelId="{696F62B2-DF3C-4026-A768-35A75796A993}" type="pres">
      <dgm:prSet presAssocID="{447E386B-A07D-456F-B001-C7077A0B944B}" presName="arrowAndChildren" presStyleCnt="0"/>
      <dgm:spPr/>
    </dgm:pt>
    <dgm:pt modelId="{E526742F-9C18-4EA7-B44D-5FC7435E16FD}" type="pres">
      <dgm:prSet presAssocID="{447E386B-A07D-456F-B001-C7077A0B944B}" presName="parentTextArrow" presStyleLbl="node1" presStyleIdx="4" presStyleCnt="6"/>
      <dgm:spPr/>
      <dgm:t>
        <a:bodyPr/>
        <a:lstStyle/>
        <a:p>
          <a:endParaRPr lang="en-US"/>
        </a:p>
      </dgm:t>
    </dgm:pt>
    <dgm:pt modelId="{4EDB3388-5E9B-445D-9D51-2195648FFCA0}" type="pres">
      <dgm:prSet presAssocID="{2360A84E-A9CF-4227-87FB-638CC5BFCB5B}" presName="sp" presStyleCnt="0"/>
      <dgm:spPr/>
    </dgm:pt>
    <dgm:pt modelId="{EEDBD173-5CE5-4BF5-A614-EFF477808F56}" type="pres">
      <dgm:prSet presAssocID="{D9F00070-0BE5-456C-9AE3-60465B9BE3A4}" presName="arrowAndChildren" presStyleCnt="0"/>
      <dgm:spPr/>
    </dgm:pt>
    <dgm:pt modelId="{943BCD45-B84E-496C-9BBF-D87029B970E3}" type="pres">
      <dgm:prSet presAssocID="{D9F00070-0BE5-456C-9AE3-60465B9BE3A4}" presName="parentTextArrow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B9C85E09-0846-4A19-963C-D33633237386}" type="presOf" srcId="{3E31D372-9148-448A-BBE7-3B54338A014B}" destId="{697B1924-12A2-4DED-A00B-3BB6FDD5AC36}" srcOrd="0" destOrd="0" presId="urn:microsoft.com/office/officeart/2005/8/layout/process4"/>
    <dgm:cxn modelId="{0BEC3BF5-BA0B-452D-9B85-DBFC87527F84}" srcId="{3E31D372-9148-448A-BBE7-3B54338A014B}" destId="{59EB3D12-2772-4267-B844-21560F37CB4A}" srcOrd="2" destOrd="0" parTransId="{EFDBE04B-88CC-4AF3-95C6-5DE8C6488580}" sibTransId="{7F099461-3626-4A77-968C-5D71E415F406}"/>
    <dgm:cxn modelId="{DC86E47D-8694-4505-A44C-C55314834839}" srcId="{3E31D372-9148-448A-BBE7-3B54338A014B}" destId="{82E406CF-A7C3-4C42-80FB-492AC84CD173}" srcOrd="5" destOrd="0" parTransId="{4E2A0AE6-94CF-43A5-BBA9-D06E5B9AA9DB}" sibTransId="{2EFDF341-E0BE-4681-ACE0-71708D50899F}"/>
    <dgm:cxn modelId="{DAA4782C-144B-4FF8-BF9B-F3D9135D7D2D}" srcId="{3E31D372-9148-448A-BBE7-3B54338A014B}" destId="{06918227-3876-4B37-A74C-6B8E08730845}" srcOrd="3" destOrd="0" parTransId="{F5E2CA5D-C9E9-4C29-A38E-0C7AFCBA3183}" sibTransId="{484BC0E1-33A8-4994-9C38-CDE20ADFEE0A}"/>
    <dgm:cxn modelId="{9569A1C9-6AD1-4E0B-B624-46950B7E17B2}" srcId="{3E31D372-9148-448A-BBE7-3B54338A014B}" destId="{447E386B-A07D-456F-B001-C7077A0B944B}" srcOrd="1" destOrd="0" parTransId="{BC2BA947-5537-4201-8755-809C60FB98A5}" sibTransId="{3F4461A1-A3B5-4A49-A7C4-0F1501533680}"/>
    <dgm:cxn modelId="{364EA883-A0A0-47C0-9978-194DD95F5FB0}" srcId="{3E31D372-9148-448A-BBE7-3B54338A014B}" destId="{365DF497-424C-4BEF-91C4-7DA08375CFD7}" srcOrd="4" destOrd="0" parTransId="{63D2F52F-29A4-4BEA-AE2A-B056550DF02E}" sibTransId="{0E8E921B-978F-49AA-A2D4-AE85B3D1192F}"/>
    <dgm:cxn modelId="{0794AF2E-8CD6-42B3-A3BD-03005A7EEB7B}" srcId="{3E31D372-9148-448A-BBE7-3B54338A014B}" destId="{D9F00070-0BE5-456C-9AE3-60465B9BE3A4}" srcOrd="0" destOrd="0" parTransId="{19C8A994-F1D0-4A97-8F81-666FFF194645}" sibTransId="{2360A84E-A9CF-4227-87FB-638CC5BFCB5B}"/>
    <dgm:cxn modelId="{ED23ED27-C76A-4DCB-ADB4-15DEDBED3EF9}" type="presOf" srcId="{447E386B-A07D-456F-B001-C7077A0B944B}" destId="{E526742F-9C18-4EA7-B44D-5FC7435E16FD}" srcOrd="0" destOrd="0" presId="urn:microsoft.com/office/officeart/2005/8/layout/process4"/>
    <dgm:cxn modelId="{92477E72-7C17-4836-895F-6A603F3B3438}" type="presOf" srcId="{82E406CF-A7C3-4C42-80FB-492AC84CD173}" destId="{BFFA28A1-DF61-4F81-B0CA-4E24447CB351}" srcOrd="0" destOrd="0" presId="urn:microsoft.com/office/officeart/2005/8/layout/process4"/>
    <dgm:cxn modelId="{CF4A9A75-EA35-49B0-81F9-52AAC4D06A19}" type="presOf" srcId="{365DF497-424C-4BEF-91C4-7DA08375CFD7}" destId="{4348E174-F5D7-4400-ABE8-7E9E881E0D2A}" srcOrd="0" destOrd="0" presId="urn:microsoft.com/office/officeart/2005/8/layout/process4"/>
    <dgm:cxn modelId="{5F5CB9D2-AE85-43AD-9AC0-F2B68163A332}" type="presOf" srcId="{06918227-3876-4B37-A74C-6B8E08730845}" destId="{7512D1ED-F0DA-4DB7-A924-9CFBFA1E35B1}" srcOrd="0" destOrd="0" presId="urn:microsoft.com/office/officeart/2005/8/layout/process4"/>
    <dgm:cxn modelId="{E2F84B66-10A8-45C4-B7A8-D8B8D6D79D76}" type="presOf" srcId="{59EB3D12-2772-4267-B844-21560F37CB4A}" destId="{5B404AE8-549D-4CFA-8C3C-93CE952762B8}" srcOrd="0" destOrd="0" presId="urn:microsoft.com/office/officeart/2005/8/layout/process4"/>
    <dgm:cxn modelId="{85187031-D0C9-4258-AFAA-27A6A14DBB11}" type="presOf" srcId="{D9F00070-0BE5-456C-9AE3-60465B9BE3A4}" destId="{943BCD45-B84E-496C-9BBF-D87029B970E3}" srcOrd="0" destOrd="0" presId="urn:microsoft.com/office/officeart/2005/8/layout/process4"/>
    <dgm:cxn modelId="{A0916298-CB15-4874-80C5-8FFD6362AC2B}" type="presParOf" srcId="{697B1924-12A2-4DED-A00B-3BB6FDD5AC36}" destId="{83209216-0783-4D71-83B3-FB856AD57445}" srcOrd="0" destOrd="0" presId="urn:microsoft.com/office/officeart/2005/8/layout/process4"/>
    <dgm:cxn modelId="{5C5BD031-C03A-48EE-BE86-84A2449B752A}" type="presParOf" srcId="{83209216-0783-4D71-83B3-FB856AD57445}" destId="{BFFA28A1-DF61-4F81-B0CA-4E24447CB351}" srcOrd="0" destOrd="0" presId="urn:microsoft.com/office/officeart/2005/8/layout/process4"/>
    <dgm:cxn modelId="{E4361326-A400-4275-8561-8AE8BE44B7CA}" type="presParOf" srcId="{697B1924-12A2-4DED-A00B-3BB6FDD5AC36}" destId="{8E7DEB59-AAD4-4CE1-B2F3-6EBA8A090B6C}" srcOrd="1" destOrd="0" presId="urn:microsoft.com/office/officeart/2005/8/layout/process4"/>
    <dgm:cxn modelId="{360FC19A-3571-4920-B78C-F3530A695C2E}" type="presParOf" srcId="{697B1924-12A2-4DED-A00B-3BB6FDD5AC36}" destId="{5CF60253-B66E-427F-8FF7-3E2809D4C145}" srcOrd="2" destOrd="0" presId="urn:microsoft.com/office/officeart/2005/8/layout/process4"/>
    <dgm:cxn modelId="{32891D80-29FB-4655-92FD-33D8B7D171E9}" type="presParOf" srcId="{5CF60253-B66E-427F-8FF7-3E2809D4C145}" destId="{4348E174-F5D7-4400-ABE8-7E9E881E0D2A}" srcOrd="0" destOrd="0" presId="urn:microsoft.com/office/officeart/2005/8/layout/process4"/>
    <dgm:cxn modelId="{C4C85A0F-C428-44FA-AE55-D0AE0A158CD2}" type="presParOf" srcId="{697B1924-12A2-4DED-A00B-3BB6FDD5AC36}" destId="{E37FEC0D-63CF-440A-A291-848560458F92}" srcOrd="3" destOrd="0" presId="urn:microsoft.com/office/officeart/2005/8/layout/process4"/>
    <dgm:cxn modelId="{7B8AA7DA-57A3-49DE-A907-1F051D48ED13}" type="presParOf" srcId="{697B1924-12A2-4DED-A00B-3BB6FDD5AC36}" destId="{43F2DC07-A0D1-4136-8FFE-6F63850A05D2}" srcOrd="4" destOrd="0" presId="urn:microsoft.com/office/officeart/2005/8/layout/process4"/>
    <dgm:cxn modelId="{9E0C2821-07E0-4F91-9336-1ED69FD57570}" type="presParOf" srcId="{43F2DC07-A0D1-4136-8FFE-6F63850A05D2}" destId="{7512D1ED-F0DA-4DB7-A924-9CFBFA1E35B1}" srcOrd="0" destOrd="0" presId="urn:microsoft.com/office/officeart/2005/8/layout/process4"/>
    <dgm:cxn modelId="{572B00CC-EB88-4657-A9EE-8D0E0E50CC46}" type="presParOf" srcId="{697B1924-12A2-4DED-A00B-3BB6FDD5AC36}" destId="{20CD22FD-65C6-43D8-8A35-CD3DB24394D5}" srcOrd="5" destOrd="0" presId="urn:microsoft.com/office/officeart/2005/8/layout/process4"/>
    <dgm:cxn modelId="{FF8359A1-AE6F-406A-A247-192B3121295D}" type="presParOf" srcId="{697B1924-12A2-4DED-A00B-3BB6FDD5AC36}" destId="{F440B6F0-595F-410E-B56D-B7AA728DDAB4}" srcOrd="6" destOrd="0" presId="urn:microsoft.com/office/officeart/2005/8/layout/process4"/>
    <dgm:cxn modelId="{83669E8D-9BEA-42DE-996C-B2DBB08C36F7}" type="presParOf" srcId="{F440B6F0-595F-410E-B56D-B7AA728DDAB4}" destId="{5B404AE8-549D-4CFA-8C3C-93CE952762B8}" srcOrd="0" destOrd="0" presId="urn:microsoft.com/office/officeart/2005/8/layout/process4"/>
    <dgm:cxn modelId="{AE5BC71C-2FE2-4C52-B411-67B0ADF516C5}" type="presParOf" srcId="{697B1924-12A2-4DED-A00B-3BB6FDD5AC36}" destId="{CEB5A4F3-88A7-4BBF-95C5-6797E62A2EC3}" srcOrd="7" destOrd="0" presId="urn:microsoft.com/office/officeart/2005/8/layout/process4"/>
    <dgm:cxn modelId="{42C78A2A-4281-4F18-851E-8894E38F046A}" type="presParOf" srcId="{697B1924-12A2-4DED-A00B-3BB6FDD5AC36}" destId="{696F62B2-DF3C-4026-A768-35A75796A993}" srcOrd="8" destOrd="0" presId="urn:microsoft.com/office/officeart/2005/8/layout/process4"/>
    <dgm:cxn modelId="{60F35C07-5CFF-4B39-A108-1EE3611C0FE7}" type="presParOf" srcId="{696F62B2-DF3C-4026-A768-35A75796A993}" destId="{E526742F-9C18-4EA7-B44D-5FC7435E16FD}" srcOrd="0" destOrd="0" presId="urn:microsoft.com/office/officeart/2005/8/layout/process4"/>
    <dgm:cxn modelId="{D5AAE5C7-0AC4-43C4-BF0C-CB90683ACA6D}" type="presParOf" srcId="{697B1924-12A2-4DED-A00B-3BB6FDD5AC36}" destId="{4EDB3388-5E9B-445D-9D51-2195648FFCA0}" srcOrd="9" destOrd="0" presId="urn:microsoft.com/office/officeart/2005/8/layout/process4"/>
    <dgm:cxn modelId="{28198529-86BB-4925-9419-55BFD31243DD}" type="presParOf" srcId="{697B1924-12A2-4DED-A00B-3BB6FDD5AC36}" destId="{EEDBD173-5CE5-4BF5-A614-EFF477808F56}" srcOrd="10" destOrd="0" presId="urn:microsoft.com/office/officeart/2005/8/layout/process4"/>
    <dgm:cxn modelId="{553DE7EA-01B7-4C2D-AE24-36724733E177}" type="presParOf" srcId="{EEDBD173-5CE5-4BF5-A614-EFF477808F56}" destId="{943BCD45-B84E-496C-9BBF-D87029B970E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009F8C-5D36-4BB2-A5F9-26EE5557253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CD64A3-BA0E-446A-A11E-D11C81C7C71D}">
      <dgm:prSet phldrT="[Text]"/>
      <dgm:spPr/>
      <dgm:t>
        <a:bodyPr/>
        <a:lstStyle/>
        <a:p>
          <a:r>
            <a:rPr lang="en-US" dirty="0" smtClean="0"/>
            <a:t>All premium and claims data for FY 12, FY 13 and FY 14 considered.</a:t>
          </a:r>
        </a:p>
        <a:p>
          <a:r>
            <a:rPr lang="en-US" dirty="0" smtClean="0"/>
            <a:t>out of 255 occupancies IIB has provided data for 89 of them</a:t>
          </a:r>
          <a:endParaRPr lang="en-US" dirty="0"/>
        </a:p>
      </dgm:t>
    </dgm:pt>
    <dgm:pt modelId="{A8258D00-298A-4B0C-9860-834166A7D73E}" type="parTrans" cxnId="{AE6BB6D2-8144-493D-96E1-647B5060EEC0}">
      <dgm:prSet/>
      <dgm:spPr/>
      <dgm:t>
        <a:bodyPr/>
        <a:lstStyle/>
        <a:p>
          <a:endParaRPr lang="en-US"/>
        </a:p>
      </dgm:t>
    </dgm:pt>
    <dgm:pt modelId="{384B34B9-3A25-45DC-A019-101EC57FF9DE}" type="sibTrans" cxnId="{AE6BB6D2-8144-493D-96E1-647B5060EEC0}">
      <dgm:prSet/>
      <dgm:spPr/>
      <dgm:t>
        <a:bodyPr/>
        <a:lstStyle/>
        <a:p>
          <a:endParaRPr lang="en-US"/>
        </a:p>
      </dgm:t>
    </dgm:pt>
    <dgm:pt modelId="{673A675C-F53B-432D-B594-6C4628E8A7F4}">
      <dgm:prSet/>
      <dgm:spPr/>
      <dgm:t>
        <a:bodyPr/>
        <a:lstStyle/>
        <a:p>
          <a:r>
            <a:rPr lang="en-US" dirty="0" smtClean="0"/>
            <a:t>In claim data, only Non AOG losses considered for calculation.</a:t>
          </a:r>
        </a:p>
      </dgm:t>
    </dgm:pt>
    <dgm:pt modelId="{52CA56E4-E209-427D-83AD-55DC5A1BECE1}" type="parTrans" cxnId="{DDC65C3B-33F7-487F-A83C-DD48958FD584}">
      <dgm:prSet/>
      <dgm:spPr/>
      <dgm:t>
        <a:bodyPr/>
        <a:lstStyle/>
        <a:p>
          <a:endParaRPr lang="en-US"/>
        </a:p>
      </dgm:t>
    </dgm:pt>
    <dgm:pt modelId="{01C55B7E-7496-4CC5-9899-3434D49085FC}" type="sibTrans" cxnId="{DDC65C3B-33F7-487F-A83C-DD48958FD584}">
      <dgm:prSet/>
      <dgm:spPr/>
      <dgm:t>
        <a:bodyPr/>
        <a:lstStyle/>
        <a:p>
          <a:endParaRPr lang="en-US"/>
        </a:p>
      </dgm:t>
    </dgm:pt>
    <dgm:pt modelId="{80BEFF89-5EC3-44A7-AB00-DE073A40D814}">
      <dgm:prSet/>
      <dgm:spPr/>
      <dgm:t>
        <a:bodyPr/>
        <a:lstStyle/>
        <a:p>
          <a:r>
            <a:rPr lang="en-US" dirty="0" smtClean="0"/>
            <a:t>All losses which are </a:t>
          </a:r>
          <a:r>
            <a:rPr lang="en-US" dirty="0" err="1" smtClean="0"/>
            <a:t>upto</a:t>
          </a:r>
          <a:r>
            <a:rPr lang="en-US" dirty="0" smtClean="0"/>
            <a:t> 5 Cr (100% of the loss) are being considered as frequency losses</a:t>
          </a:r>
        </a:p>
        <a:p>
          <a:r>
            <a:rPr lang="en-US" dirty="0" smtClean="0"/>
            <a:t>losses above 5 Cr ( 100% of the loss) are being termed as large loss</a:t>
          </a:r>
        </a:p>
      </dgm:t>
    </dgm:pt>
    <dgm:pt modelId="{1303F7E0-C3FE-4941-BA8A-42DE930F1F2B}" type="parTrans" cxnId="{AB87086E-11C1-408A-BA7D-C983B39AD895}">
      <dgm:prSet/>
      <dgm:spPr/>
      <dgm:t>
        <a:bodyPr/>
        <a:lstStyle/>
        <a:p>
          <a:endParaRPr lang="en-US"/>
        </a:p>
      </dgm:t>
    </dgm:pt>
    <dgm:pt modelId="{43C5AE48-EA8C-4D18-ABB8-55A4C643C710}" type="sibTrans" cxnId="{AB87086E-11C1-408A-BA7D-C983B39AD895}">
      <dgm:prSet/>
      <dgm:spPr/>
      <dgm:t>
        <a:bodyPr/>
        <a:lstStyle/>
        <a:p>
          <a:endParaRPr lang="en-US"/>
        </a:p>
      </dgm:t>
    </dgm:pt>
    <dgm:pt modelId="{09751CB7-660E-4F4D-B7BA-407574511390}">
      <dgm:prSet/>
      <dgm:spPr/>
      <dgm:t>
        <a:bodyPr/>
        <a:lstStyle/>
        <a:p>
          <a:r>
            <a:rPr lang="en-US" dirty="0" smtClean="0"/>
            <a:t>The large loss loading % need to be applied on frequency burning rates</a:t>
          </a:r>
        </a:p>
        <a:p>
          <a:r>
            <a:rPr lang="en-US" dirty="0" smtClean="0"/>
            <a:t>The overall burning rate = frequency loss burning rate + large loss loading on this rate.</a:t>
          </a:r>
        </a:p>
      </dgm:t>
    </dgm:pt>
    <dgm:pt modelId="{CBD554BC-FD14-4289-BA1A-1FCCCEF557CB}" type="parTrans" cxnId="{C0E92F18-58E8-4F7F-9AA0-8CC5D1573929}">
      <dgm:prSet/>
      <dgm:spPr/>
      <dgm:t>
        <a:bodyPr/>
        <a:lstStyle/>
        <a:p>
          <a:endParaRPr lang="en-US"/>
        </a:p>
      </dgm:t>
    </dgm:pt>
    <dgm:pt modelId="{54410C21-40B8-4408-8D1D-A277AB2DEC14}" type="sibTrans" cxnId="{C0E92F18-58E8-4F7F-9AA0-8CC5D1573929}">
      <dgm:prSet/>
      <dgm:spPr/>
      <dgm:t>
        <a:bodyPr/>
        <a:lstStyle/>
        <a:p>
          <a:endParaRPr lang="en-US"/>
        </a:p>
      </dgm:t>
    </dgm:pt>
    <dgm:pt modelId="{E06A898B-06B5-4344-8621-E72B096878DC}">
      <dgm:prSet/>
      <dgm:spPr/>
      <dgm:t>
        <a:bodyPr/>
        <a:lstStyle/>
        <a:p>
          <a:endParaRPr lang="en-US" b="1" dirty="0" smtClean="0">
            <a:solidFill>
              <a:srgbClr val="00004D"/>
            </a:solidFill>
          </a:endParaRPr>
        </a:p>
      </dgm:t>
    </dgm:pt>
    <dgm:pt modelId="{B67A5BA1-8800-4661-BBF6-808B7D6D69B4}" type="parTrans" cxnId="{D6934EE5-B88C-4668-9721-49F8E9A6ED8C}">
      <dgm:prSet/>
      <dgm:spPr/>
      <dgm:t>
        <a:bodyPr/>
        <a:lstStyle/>
        <a:p>
          <a:endParaRPr lang="en-US"/>
        </a:p>
      </dgm:t>
    </dgm:pt>
    <dgm:pt modelId="{FEBBEBD4-3D11-464D-B357-3636089FE9E4}" type="sibTrans" cxnId="{D6934EE5-B88C-4668-9721-49F8E9A6ED8C}">
      <dgm:prSet/>
      <dgm:spPr/>
      <dgm:t>
        <a:bodyPr/>
        <a:lstStyle/>
        <a:p>
          <a:endParaRPr lang="en-US"/>
        </a:p>
      </dgm:t>
    </dgm:pt>
    <dgm:pt modelId="{67131773-8E6A-41DC-A7C4-815D88AB9374}" type="pres">
      <dgm:prSet presAssocID="{06009F8C-5D36-4BB2-A5F9-26EE555725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F9AECD2-5AE0-4FAC-B391-649144B10A97}" type="pres">
      <dgm:prSet presAssocID="{82CD64A3-BA0E-446A-A11E-D11C81C7C71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5E9B44-261C-4F2A-A4A1-9C60134C3D4E}" type="pres">
      <dgm:prSet presAssocID="{384B34B9-3A25-45DC-A019-101EC57FF9DE}" presName="spacer" presStyleCnt="0"/>
      <dgm:spPr/>
    </dgm:pt>
    <dgm:pt modelId="{0E3ADA1A-2383-4462-911A-95C7DC94D44F}" type="pres">
      <dgm:prSet presAssocID="{673A675C-F53B-432D-B594-6C4628E8A7F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9764D9-C604-4066-9AB1-E0324DD07FCC}" type="pres">
      <dgm:prSet presAssocID="{01C55B7E-7496-4CC5-9899-3434D49085FC}" presName="spacer" presStyleCnt="0"/>
      <dgm:spPr/>
    </dgm:pt>
    <dgm:pt modelId="{088012BB-81E7-4A16-8A83-A8E91FDF47C5}" type="pres">
      <dgm:prSet presAssocID="{80BEFF89-5EC3-44A7-AB00-DE073A40D81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C28CA-5080-4309-93C6-CBA3A471B51A}" type="pres">
      <dgm:prSet presAssocID="{80BEFF89-5EC3-44A7-AB00-DE073A40D81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DAA1B9-E3CD-4676-B6E7-9354FE24747F}" type="pres">
      <dgm:prSet presAssocID="{09751CB7-660E-4F4D-B7BA-407574511390}" presName="parentText" presStyleLbl="node1" presStyleIdx="3" presStyleCnt="4" custLinFactNeighborY="-7224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6BB6D2-8144-493D-96E1-647B5060EEC0}" srcId="{06009F8C-5D36-4BB2-A5F9-26EE55572537}" destId="{82CD64A3-BA0E-446A-A11E-D11C81C7C71D}" srcOrd="0" destOrd="0" parTransId="{A8258D00-298A-4B0C-9860-834166A7D73E}" sibTransId="{384B34B9-3A25-45DC-A019-101EC57FF9DE}"/>
    <dgm:cxn modelId="{1F9AB1A8-4317-4C3C-86D6-3A25155E27CC}" type="presOf" srcId="{82CD64A3-BA0E-446A-A11E-D11C81C7C71D}" destId="{BF9AECD2-5AE0-4FAC-B391-649144B10A97}" srcOrd="0" destOrd="0" presId="urn:microsoft.com/office/officeart/2005/8/layout/vList2"/>
    <dgm:cxn modelId="{16D096AE-F6D0-465B-82B9-5E1F2CD49943}" type="presOf" srcId="{06009F8C-5D36-4BB2-A5F9-26EE55572537}" destId="{67131773-8E6A-41DC-A7C4-815D88AB9374}" srcOrd="0" destOrd="0" presId="urn:microsoft.com/office/officeart/2005/8/layout/vList2"/>
    <dgm:cxn modelId="{AB87086E-11C1-408A-BA7D-C983B39AD895}" srcId="{06009F8C-5D36-4BB2-A5F9-26EE55572537}" destId="{80BEFF89-5EC3-44A7-AB00-DE073A40D814}" srcOrd="2" destOrd="0" parTransId="{1303F7E0-C3FE-4941-BA8A-42DE930F1F2B}" sibTransId="{43C5AE48-EA8C-4D18-ABB8-55A4C643C710}"/>
    <dgm:cxn modelId="{DDC65C3B-33F7-487F-A83C-DD48958FD584}" srcId="{06009F8C-5D36-4BB2-A5F9-26EE55572537}" destId="{673A675C-F53B-432D-B594-6C4628E8A7F4}" srcOrd="1" destOrd="0" parTransId="{52CA56E4-E209-427D-83AD-55DC5A1BECE1}" sibTransId="{01C55B7E-7496-4CC5-9899-3434D49085FC}"/>
    <dgm:cxn modelId="{C71CEC8E-22BE-4BE3-BAF9-AA88F6846DDF}" type="presOf" srcId="{673A675C-F53B-432D-B594-6C4628E8A7F4}" destId="{0E3ADA1A-2383-4462-911A-95C7DC94D44F}" srcOrd="0" destOrd="0" presId="urn:microsoft.com/office/officeart/2005/8/layout/vList2"/>
    <dgm:cxn modelId="{E250FF27-CC0D-48DA-86BF-4423F9707673}" type="presOf" srcId="{80BEFF89-5EC3-44A7-AB00-DE073A40D814}" destId="{088012BB-81E7-4A16-8A83-A8E91FDF47C5}" srcOrd="0" destOrd="0" presId="urn:microsoft.com/office/officeart/2005/8/layout/vList2"/>
    <dgm:cxn modelId="{C0E92F18-58E8-4F7F-9AA0-8CC5D1573929}" srcId="{06009F8C-5D36-4BB2-A5F9-26EE55572537}" destId="{09751CB7-660E-4F4D-B7BA-407574511390}" srcOrd="3" destOrd="0" parTransId="{CBD554BC-FD14-4289-BA1A-1FCCCEF557CB}" sibTransId="{54410C21-40B8-4408-8D1D-A277AB2DEC14}"/>
    <dgm:cxn modelId="{445E6D5A-193D-4E2B-A9D2-CD7B9DDD1086}" type="presOf" srcId="{09751CB7-660E-4F4D-B7BA-407574511390}" destId="{67DAA1B9-E3CD-4676-B6E7-9354FE24747F}" srcOrd="0" destOrd="0" presId="urn:microsoft.com/office/officeart/2005/8/layout/vList2"/>
    <dgm:cxn modelId="{435C869B-ACE7-4346-9D9C-EA346B42958F}" type="presOf" srcId="{E06A898B-06B5-4344-8621-E72B096878DC}" destId="{2A2C28CA-5080-4309-93C6-CBA3A471B51A}" srcOrd="0" destOrd="0" presId="urn:microsoft.com/office/officeart/2005/8/layout/vList2"/>
    <dgm:cxn modelId="{D6934EE5-B88C-4668-9721-49F8E9A6ED8C}" srcId="{80BEFF89-5EC3-44A7-AB00-DE073A40D814}" destId="{E06A898B-06B5-4344-8621-E72B096878DC}" srcOrd="0" destOrd="0" parTransId="{B67A5BA1-8800-4661-BBF6-808B7D6D69B4}" sibTransId="{FEBBEBD4-3D11-464D-B357-3636089FE9E4}"/>
    <dgm:cxn modelId="{F5F9668E-90A2-4168-9CA6-F9334101E719}" type="presParOf" srcId="{67131773-8E6A-41DC-A7C4-815D88AB9374}" destId="{BF9AECD2-5AE0-4FAC-B391-649144B10A97}" srcOrd="0" destOrd="0" presId="urn:microsoft.com/office/officeart/2005/8/layout/vList2"/>
    <dgm:cxn modelId="{9D2BF1DE-B94F-4EED-9B89-5362E3ABA23B}" type="presParOf" srcId="{67131773-8E6A-41DC-A7C4-815D88AB9374}" destId="{B95E9B44-261C-4F2A-A4A1-9C60134C3D4E}" srcOrd="1" destOrd="0" presId="urn:microsoft.com/office/officeart/2005/8/layout/vList2"/>
    <dgm:cxn modelId="{F05F51F6-4EA4-494B-824E-670E82DC548B}" type="presParOf" srcId="{67131773-8E6A-41DC-A7C4-815D88AB9374}" destId="{0E3ADA1A-2383-4462-911A-95C7DC94D44F}" srcOrd="2" destOrd="0" presId="urn:microsoft.com/office/officeart/2005/8/layout/vList2"/>
    <dgm:cxn modelId="{72A3D44C-46B1-4887-A2B8-C12C98DA21A1}" type="presParOf" srcId="{67131773-8E6A-41DC-A7C4-815D88AB9374}" destId="{559764D9-C604-4066-9AB1-E0324DD07FCC}" srcOrd="3" destOrd="0" presId="urn:microsoft.com/office/officeart/2005/8/layout/vList2"/>
    <dgm:cxn modelId="{40DFF054-F990-4462-8475-368EF8D6527D}" type="presParOf" srcId="{67131773-8E6A-41DC-A7C4-815D88AB9374}" destId="{088012BB-81E7-4A16-8A83-A8E91FDF47C5}" srcOrd="4" destOrd="0" presId="urn:microsoft.com/office/officeart/2005/8/layout/vList2"/>
    <dgm:cxn modelId="{DE71591A-909E-45F9-9D84-2E2D543491A2}" type="presParOf" srcId="{67131773-8E6A-41DC-A7C4-815D88AB9374}" destId="{2A2C28CA-5080-4309-93C6-CBA3A471B51A}" srcOrd="5" destOrd="0" presId="urn:microsoft.com/office/officeart/2005/8/layout/vList2"/>
    <dgm:cxn modelId="{1E7B34CC-EFF4-42FF-BC12-ECF594BFB83F}" type="presParOf" srcId="{67131773-8E6A-41DC-A7C4-815D88AB9374}" destId="{67DAA1B9-E3CD-4676-B6E7-9354FE24747F}" srcOrd="6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C6CEEC-CE29-4A56-9975-6B42D813D71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4FB861-9F5B-49B3-AFB6-181D740E9661}">
      <dgm:prSet phldrT="[Text]" custT="1"/>
      <dgm:spPr/>
      <dgm:t>
        <a:bodyPr/>
        <a:lstStyle/>
        <a:p>
          <a:r>
            <a:rPr lang="en-US" sz="1900" dirty="0" smtClean="0"/>
            <a:t>Burn rate is currently for 89 occupancies . 40% market is still unaddressed</a:t>
          </a:r>
          <a:endParaRPr lang="en-US" sz="1900" dirty="0"/>
        </a:p>
      </dgm:t>
    </dgm:pt>
    <dgm:pt modelId="{F45C20D6-E167-4524-BC72-BB33046A396F}" type="parTrans" cxnId="{D7E0298A-D70A-493B-A32A-061C86F7CBF0}">
      <dgm:prSet/>
      <dgm:spPr/>
      <dgm:t>
        <a:bodyPr/>
        <a:lstStyle/>
        <a:p>
          <a:endParaRPr lang="en-US" sz="1900"/>
        </a:p>
      </dgm:t>
    </dgm:pt>
    <dgm:pt modelId="{8B1B8319-3A8F-4D7E-82B1-48886C82632F}" type="sibTrans" cxnId="{D7E0298A-D70A-493B-A32A-061C86F7CBF0}">
      <dgm:prSet/>
      <dgm:spPr/>
      <dgm:t>
        <a:bodyPr/>
        <a:lstStyle/>
        <a:p>
          <a:endParaRPr lang="en-US" sz="1900"/>
        </a:p>
      </dgm:t>
    </dgm:pt>
    <dgm:pt modelId="{ED9D7780-F40E-4370-9ED2-4D3CE6DC1877}">
      <dgm:prSet custT="1"/>
      <dgm:spPr/>
      <dgm:t>
        <a:bodyPr/>
        <a:lstStyle/>
        <a:p>
          <a:r>
            <a:rPr lang="en-US" sz="1900" dirty="0" smtClean="0"/>
            <a:t>Inadequacy of claims data with some of the insurance companies</a:t>
          </a:r>
        </a:p>
      </dgm:t>
    </dgm:pt>
    <dgm:pt modelId="{6E45A50F-0BA9-4A3A-81DC-65617B1745F7}" type="parTrans" cxnId="{A2EAC5AB-0B36-4431-A41E-93F0FBD83DCB}">
      <dgm:prSet/>
      <dgm:spPr/>
      <dgm:t>
        <a:bodyPr/>
        <a:lstStyle/>
        <a:p>
          <a:endParaRPr lang="en-US" sz="1900"/>
        </a:p>
      </dgm:t>
    </dgm:pt>
    <dgm:pt modelId="{1701EEE2-E78F-4FD1-AF8B-E5BBFC166E34}" type="sibTrans" cxnId="{A2EAC5AB-0B36-4431-A41E-93F0FBD83DCB}">
      <dgm:prSet/>
      <dgm:spPr/>
      <dgm:t>
        <a:bodyPr/>
        <a:lstStyle/>
        <a:p>
          <a:endParaRPr lang="en-US" sz="1900"/>
        </a:p>
      </dgm:t>
    </dgm:pt>
    <dgm:pt modelId="{056E11FC-2444-4974-97C4-D671443B7597}">
      <dgm:prSet custT="1"/>
      <dgm:spPr/>
      <dgm:t>
        <a:bodyPr/>
        <a:lstStyle/>
        <a:p>
          <a:r>
            <a:rPr lang="en-US" sz="1900" dirty="0" smtClean="0"/>
            <a:t>Guidance on AOG pricing to be developed</a:t>
          </a:r>
        </a:p>
      </dgm:t>
    </dgm:pt>
    <dgm:pt modelId="{9DD3AC7E-0C2C-4A00-B1BD-DB5C5CE1A9A9}" type="parTrans" cxnId="{0805CA16-3665-4799-ADD9-102565CADDE1}">
      <dgm:prSet/>
      <dgm:spPr/>
      <dgm:t>
        <a:bodyPr/>
        <a:lstStyle/>
        <a:p>
          <a:endParaRPr lang="en-US" sz="1900"/>
        </a:p>
      </dgm:t>
    </dgm:pt>
    <dgm:pt modelId="{6E976430-7B76-47C4-872B-BF0928905E60}" type="sibTrans" cxnId="{0805CA16-3665-4799-ADD9-102565CADDE1}">
      <dgm:prSet/>
      <dgm:spPr/>
      <dgm:t>
        <a:bodyPr/>
        <a:lstStyle/>
        <a:p>
          <a:endParaRPr lang="en-US" sz="1900"/>
        </a:p>
      </dgm:t>
    </dgm:pt>
    <dgm:pt modelId="{096622FD-3CF7-4749-963C-2C89C66C21EB}">
      <dgm:prSet phldrT="[Text]" custT="1"/>
      <dgm:spPr/>
      <dgm:t>
        <a:bodyPr/>
        <a:lstStyle/>
        <a:p>
          <a:r>
            <a:rPr lang="en-US" sz="1900" dirty="0" smtClean="0"/>
            <a:t>No uniform methodology for calculation of burning rates among companies</a:t>
          </a:r>
          <a:endParaRPr lang="en-US" sz="1900" dirty="0"/>
        </a:p>
      </dgm:t>
    </dgm:pt>
    <dgm:pt modelId="{2C3C7C66-6928-4324-81C9-A9CF8FC2E5C5}" type="parTrans" cxnId="{A674CB60-02F9-4478-9095-B8A0A7EDFDB3}">
      <dgm:prSet/>
      <dgm:spPr/>
      <dgm:t>
        <a:bodyPr/>
        <a:lstStyle/>
        <a:p>
          <a:endParaRPr lang="en-US" sz="1900"/>
        </a:p>
      </dgm:t>
    </dgm:pt>
    <dgm:pt modelId="{C9BF94FE-A631-47CB-9F93-24638C981472}" type="sibTrans" cxnId="{A674CB60-02F9-4478-9095-B8A0A7EDFDB3}">
      <dgm:prSet/>
      <dgm:spPr/>
      <dgm:t>
        <a:bodyPr/>
        <a:lstStyle/>
        <a:p>
          <a:endParaRPr lang="en-US" sz="1900"/>
        </a:p>
      </dgm:t>
    </dgm:pt>
    <dgm:pt modelId="{6B9D35B0-3F8E-4543-A818-CBDA31AE601A}" type="pres">
      <dgm:prSet presAssocID="{B0C6CEEC-CE29-4A56-9975-6B42D813D71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83F844-453E-43CD-956B-BA1E07A2B59E}" type="pres">
      <dgm:prSet presAssocID="{C04FB861-9F5B-49B3-AFB6-181D740E9661}" presName="parentLin" presStyleCnt="0"/>
      <dgm:spPr/>
    </dgm:pt>
    <dgm:pt modelId="{47AA4DBD-6DD0-4596-AC0B-0A7AC4CE935A}" type="pres">
      <dgm:prSet presAssocID="{C04FB861-9F5B-49B3-AFB6-181D740E9661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6BCAC6A0-B235-4FE9-94B5-DBAEB1D701EB}" type="pres">
      <dgm:prSet presAssocID="{C04FB861-9F5B-49B3-AFB6-181D740E966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7F89C4-5817-432C-A1BA-68D5E60ECCDC}" type="pres">
      <dgm:prSet presAssocID="{C04FB861-9F5B-49B3-AFB6-181D740E9661}" presName="negativeSpace" presStyleCnt="0"/>
      <dgm:spPr/>
    </dgm:pt>
    <dgm:pt modelId="{7701F508-0489-4A23-A068-9F7C709ED73A}" type="pres">
      <dgm:prSet presAssocID="{C04FB861-9F5B-49B3-AFB6-181D740E9661}" presName="childText" presStyleLbl="conFgAcc1" presStyleIdx="0" presStyleCnt="4">
        <dgm:presLayoutVars>
          <dgm:bulletEnabled val="1"/>
        </dgm:presLayoutVars>
      </dgm:prSet>
      <dgm:spPr/>
    </dgm:pt>
    <dgm:pt modelId="{DA92A755-67B1-4EB4-A555-55036687DF35}" type="pres">
      <dgm:prSet presAssocID="{8B1B8319-3A8F-4D7E-82B1-48886C82632F}" presName="spaceBetweenRectangles" presStyleCnt="0"/>
      <dgm:spPr/>
    </dgm:pt>
    <dgm:pt modelId="{31D13A8C-013E-4A0B-A76B-CF7C3F92F81C}" type="pres">
      <dgm:prSet presAssocID="{096622FD-3CF7-4749-963C-2C89C66C21EB}" presName="parentLin" presStyleCnt="0"/>
      <dgm:spPr/>
    </dgm:pt>
    <dgm:pt modelId="{1C3D94E1-814B-45AE-9D23-39E3C7893C08}" type="pres">
      <dgm:prSet presAssocID="{096622FD-3CF7-4749-963C-2C89C66C21EB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F863A1C6-7E32-485E-8AE3-65BD219FE0F6}" type="pres">
      <dgm:prSet presAssocID="{096622FD-3CF7-4749-963C-2C89C66C21E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F200FF-3FEB-4913-BD37-0406DEAAE697}" type="pres">
      <dgm:prSet presAssocID="{096622FD-3CF7-4749-963C-2C89C66C21EB}" presName="negativeSpace" presStyleCnt="0"/>
      <dgm:spPr/>
    </dgm:pt>
    <dgm:pt modelId="{D5A99572-A01E-4387-A420-540C872A5508}" type="pres">
      <dgm:prSet presAssocID="{096622FD-3CF7-4749-963C-2C89C66C21EB}" presName="childText" presStyleLbl="conFgAcc1" presStyleIdx="1" presStyleCnt="4">
        <dgm:presLayoutVars>
          <dgm:bulletEnabled val="1"/>
        </dgm:presLayoutVars>
      </dgm:prSet>
      <dgm:spPr/>
    </dgm:pt>
    <dgm:pt modelId="{157B6298-4791-4604-9EA3-68A14302CC8A}" type="pres">
      <dgm:prSet presAssocID="{C9BF94FE-A631-47CB-9F93-24638C981472}" presName="spaceBetweenRectangles" presStyleCnt="0"/>
      <dgm:spPr/>
    </dgm:pt>
    <dgm:pt modelId="{FD42EB42-2233-45F6-99B7-CB61F6EAB205}" type="pres">
      <dgm:prSet presAssocID="{ED9D7780-F40E-4370-9ED2-4D3CE6DC1877}" presName="parentLin" presStyleCnt="0"/>
      <dgm:spPr/>
    </dgm:pt>
    <dgm:pt modelId="{FACFB64D-F7DF-4D12-922B-32D472FB8702}" type="pres">
      <dgm:prSet presAssocID="{ED9D7780-F40E-4370-9ED2-4D3CE6DC1877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F6F580CE-A240-48DF-9B15-04FD9A9D3FE3}" type="pres">
      <dgm:prSet presAssocID="{ED9D7780-F40E-4370-9ED2-4D3CE6DC187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3911DC-BEC5-49C6-847B-9207430736F1}" type="pres">
      <dgm:prSet presAssocID="{ED9D7780-F40E-4370-9ED2-4D3CE6DC1877}" presName="negativeSpace" presStyleCnt="0"/>
      <dgm:spPr/>
    </dgm:pt>
    <dgm:pt modelId="{AB5FDFA0-1D48-4836-83D4-D83F0415E047}" type="pres">
      <dgm:prSet presAssocID="{ED9D7780-F40E-4370-9ED2-4D3CE6DC1877}" presName="childText" presStyleLbl="conFgAcc1" presStyleIdx="2" presStyleCnt="4">
        <dgm:presLayoutVars>
          <dgm:bulletEnabled val="1"/>
        </dgm:presLayoutVars>
      </dgm:prSet>
      <dgm:spPr/>
    </dgm:pt>
    <dgm:pt modelId="{62245004-765E-4AA4-B544-CB58EA91F2DD}" type="pres">
      <dgm:prSet presAssocID="{1701EEE2-E78F-4FD1-AF8B-E5BBFC166E34}" presName="spaceBetweenRectangles" presStyleCnt="0"/>
      <dgm:spPr/>
    </dgm:pt>
    <dgm:pt modelId="{931269AE-3B15-42A6-AD4C-D515685940AB}" type="pres">
      <dgm:prSet presAssocID="{056E11FC-2444-4974-97C4-D671443B7597}" presName="parentLin" presStyleCnt="0"/>
      <dgm:spPr/>
    </dgm:pt>
    <dgm:pt modelId="{35A18C9B-F861-47A1-968A-8CF7F502B3AB}" type="pres">
      <dgm:prSet presAssocID="{056E11FC-2444-4974-97C4-D671443B7597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F04C8AC3-6886-476C-9906-BE607B9E69D5}" type="pres">
      <dgm:prSet presAssocID="{056E11FC-2444-4974-97C4-D671443B759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092543-31A5-43B4-837E-F894915069D3}" type="pres">
      <dgm:prSet presAssocID="{056E11FC-2444-4974-97C4-D671443B7597}" presName="negativeSpace" presStyleCnt="0"/>
      <dgm:spPr/>
    </dgm:pt>
    <dgm:pt modelId="{79EE445A-7B59-4972-BEA5-E0C809862A48}" type="pres">
      <dgm:prSet presAssocID="{056E11FC-2444-4974-97C4-D671443B7597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C2E1C09B-C47D-455F-ACBF-F81FB572B055}" type="presOf" srcId="{ED9D7780-F40E-4370-9ED2-4D3CE6DC1877}" destId="{F6F580CE-A240-48DF-9B15-04FD9A9D3FE3}" srcOrd="1" destOrd="0" presId="urn:microsoft.com/office/officeart/2005/8/layout/list1"/>
    <dgm:cxn modelId="{1C8E17AE-D876-486F-9119-0F571C485D10}" type="presOf" srcId="{056E11FC-2444-4974-97C4-D671443B7597}" destId="{F04C8AC3-6886-476C-9906-BE607B9E69D5}" srcOrd="1" destOrd="0" presId="urn:microsoft.com/office/officeart/2005/8/layout/list1"/>
    <dgm:cxn modelId="{0805CA16-3665-4799-ADD9-102565CADDE1}" srcId="{B0C6CEEC-CE29-4A56-9975-6B42D813D713}" destId="{056E11FC-2444-4974-97C4-D671443B7597}" srcOrd="3" destOrd="0" parTransId="{9DD3AC7E-0C2C-4A00-B1BD-DB5C5CE1A9A9}" sibTransId="{6E976430-7B76-47C4-872B-BF0928905E60}"/>
    <dgm:cxn modelId="{874886D5-B18B-46AC-9CCD-1222B59CEAF4}" type="presOf" srcId="{C04FB861-9F5B-49B3-AFB6-181D740E9661}" destId="{6BCAC6A0-B235-4FE9-94B5-DBAEB1D701EB}" srcOrd="1" destOrd="0" presId="urn:microsoft.com/office/officeart/2005/8/layout/list1"/>
    <dgm:cxn modelId="{A2EAC5AB-0B36-4431-A41E-93F0FBD83DCB}" srcId="{B0C6CEEC-CE29-4A56-9975-6B42D813D713}" destId="{ED9D7780-F40E-4370-9ED2-4D3CE6DC1877}" srcOrd="2" destOrd="0" parTransId="{6E45A50F-0BA9-4A3A-81DC-65617B1745F7}" sibTransId="{1701EEE2-E78F-4FD1-AF8B-E5BBFC166E34}"/>
    <dgm:cxn modelId="{13C7ABC4-C66F-4E93-9EAC-44B52273DF7F}" type="presOf" srcId="{C04FB861-9F5B-49B3-AFB6-181D740E9661}" destId="{47AA4DBD-6DD0-4596-AC0B-0A7AC4CE935A}" srcOrd="0" destOrd="0" presId="urn:microsoft.com/office/officeart/2005/8/layout/list1"/>
    <dgm:cxn modelId="{C5920D08-00CA-47C2-B8F6-BD319798D6D7}" type="presOf" srcId="{B0C6CEEC-CE29-4A56-9975-6B42D813D713}" destId="{6B9D35B0-3F8E-4543-A818-CBDA31AE601A}" srcOrd="0" destOrd="0" presId="urn:microsoft.com/office/officeart/2005/8/layout/list1"/>
    <dgm:cxn modelId="{BA129D97-2F7A-4121-8774-490D036BE503}" type="presOf" srcId="{096622FD-3CF7-4749-963C-2C89C66C21EB}" destId="{F863A1C6-7E32-485E-8AE3-65BD219FE0F6}" srcOrd="1" destOrd="0" presId="urn:microsoft.com/office/officeart/2005/8/layout/list1"/>
    <dgm:cxn modelId="{A674CB60-02F9-4478-9095-B8A0A7EDFDB3}" srcId="{B0C6CEEC-CE29-4A56-9975-6B42D813D713}" destId="{096622FD-3CF7-4749-963C-2C89C66C21EB}" srcOrd="1" destOrd="0" parTransId="{2C3C7C66-6928-4324-81C9-A9CF8FC2E5C5}" sibTransId="{C9BF94FE-A631-47CB-9F93-24638C981472}"/>
    <dgm:cxn modelId="{D7E0298A-D70A-493B-A32A-061C86F7CBF0}" srcId="{B0C6CEEC-CE29-4A56-9975-6B42D813D713}" destId="{C04FB861-9F5B-49B3-AFB6-181D740E9661}" srcOrd="0" destOrd="0" parTransId="{F45C20D6-E167-4524-BC72-BB33046A396F}" sibTransId="{8B1B8319-3A8F-4D7E-82B1-48886C82632F}"/>
    <dgm:cxn modelId="{AF1E7A14-C16B-4C4A-8F47-D1ED1EE8A028}" type="presOf" srcId="{056E11FC-2444-4974-97C4-D671443B7597}" destId="{35A18C9B-F861-47A1-968A-8CF7F502B3AB}" srcOrd="0" destOrd="0" presId="urn:microsoft.com/office/officeart/2005/8/layout/list1"/>
    <dgm:cxn modelId="{8BCD8155-1CB8-4B1B-B5B0-96BE3B473420}" type="presOf" srcId="{096622FD-3CF7-4749-963C-2C89C66C21EB}" destId="{1C3D94E1-814B-45AE-9D23-39E3C7893C08}" srcOrd="0" destOrd="0" presId="urn:microsoft.com/office/officeart/2005/8/layout/list1"/>
    <dgm:cxn modelId="{5CBFB9A2-C72B-426A-BBAF-CF861BBE060B}" type="presOf" srcId="{ED9D7780-F40E-4370-9ED2-4D3CE6DC1877}" destId="{FACFB64D-F7DF-4D12-922B-32D472FB8702}" srcOrd="0" destOrd="0" presId="urn:microsoft.com/office/officeart/2005/8/layout/list1"/>
    <dgm:cxn modelId="{3157E9B5-6510-4494-B265-3F476644E286}" type="presParOf" srcId="{6B9D35B0-3F8E-4543-A818-CBDA31AE601A}" destId="{0E83F844-453E-43CD-956B-BA1E07A2B59E}" srcOrd="0" destOrd="0" presId="urn:microsoft.com/office/officeart/2005/8/layout/list1"/>
    <dgm:cxn modelId="{D4708B02-32EF-4779-AFE2-417C70979EC0}" type="presParOf" srcId="{0E83F844-453E-43CD-956B-BA1E07A2B59E}" destId="{47AA4DBD-6DD0-4596-AC0B-0A7AC4CE935A}" srcOrd="0" destOrd="0" presId="urn:microsoft.com/office/officeart/2005/8/layout/list1"/>
    <dgm:cxn modelId="{BDF9A11D-1419-40FC-9D3B-1D806D4EE893}" type="presParOf" srcId="{0E83F844-453E-43CD-956B-BA1E07A2B59E}" destId="{6BCAC6A0-B235-4FE9-94B5-DBAEB1D701EB}" srcOrd="1" destOrd="0" presId="urn:microsoft.com/office/officeart/2005/8/layout/list1"/>
    <dgm:cxn modelId="{FF20DB32-273A-4F80-A3C7-03961C0B274A}" type="presParOf" srcId="{6B9D35B0-3F8E-4543-A818-CBDA31AE601A}" destId="{3E7F89C4-5817-432C-A1BA-68D5E60ECCDC}" srcOrd="1" destOrd="0" presId="urn:microsoft.com/office/officeart/2005/8/layout/list1"/>
    <dgm:cxn modelId="{30EC9A07-B15A-4233-A791-3C62EA2590A4}" type="presParOf" srcId="{6B9D35B0-3F8E-4543-A818-CBDA31AE601A}" destId="{7701F508-0489-4A23-A068-9F7C709ED73A}" srcOrd="2" destOrd="0" presId="urn:microsoft.com/office/officeart/2005/8/layout/list1"/>
    <dgm:cxn modelId="{8C6303A1-5F25-416B-9DEA-1C8380968E93}" type="presParOf" srcId="{6B9D35B0-3F8E-4543-A818-CBDA31AE601A}" destId="{DA92A755-67B1-4EB4-A555-55036687DF35}" srcOrd="3" destOrd="0" presId="urn:microsoft.com/office/officeart/2005/8/layout/list1"/>
    <dgm:cxn modelId="{3FF2966B-EA2B-4CBA-92D1-25AE0147A2E6}" type="presParOf" srcId="{6B9D35B0-3F8E-4543-A818-CBDA31AE601A}" destId="{31D13A8C-013E-4A0B-A76B-CF7C3F92F81C}" srcOrd="4" destOrd="0" presId="urn:microsoft.com/office/officeart/2005/8/layout/list1"/>
    <dgm:cxn modelId="{860A78C0-6690-4ECD-AC8F-68402EBEEC55}" type="presParOf" srcId="{31D13A8C-013E-4A0B-A76B-CF7C3F92F81C}" destId="{1C3D94E1-814B-45AE-9D23-39E3C7893C08}" srcOrd="0" destOrd="0" presId="urn:microsoft.com/office/officeart/2005/8/layout/list1"/>
    <dgm:cxn modelId="{9DF11E6E-EF20-4B09-B1BA-8BC0F6B9CF92}" type="presParOf" srcId="{31D13A8C-013E-4A0B-A76B-CF7C3F92F81C}" destId="{F863A1C6-7E32-485E-8AE3-65BD219FE0F6}" srcOrd="1" destOrd="0" presId="urn:microsoft.com/office/officeart/2005/8/layout/list1"/>
    <dgm:cxn modelId="{772FE3D3-8F7A-4658-830F-779471B2CBCC}" type="presParOf" srcId="{6B9D35B0-3F8E-4543-A818-CBDA31AE601A}" destId="{F1F200FF-3FEB-4913-BD37-0406DEAAE697}" srcOrd="5" destOrd="0" presId="urn:microsoft.com/office/officeart/2005/8/layout/list1"/>
    <dgm:cxn modelId="{A112FB64-0B77-46B5-945E-B50453F2864A}" type="presParOf" srcId="{6B9D35B0-3F8E-4543-A818-CBDA31AE601A}" destId="{D5A99572-A01E-4387-A420-540C872A5508}" srcOrd="6" destOrd="0" presId="urn:microsoft.com/office/officeart/2005/8/layout/list1"/>
    <dgm:cxn modelId="{2450ED21-6535-4C47-BAF4-6A128C9186C4}" type="presParOf" srcId="{6B9D35B0-3F8E-4543-A818-CBDA31AE601A}" destId="{157B6298-4791-4604-9EA3-68A14302CC8A}" srcOrd="7" destOrd="0" presId="urn:microsoft.com/office/officeart/2005/8/layout/list1"/>
    <dgm:cxn modelId="{1DDDD3DF-B816-4329-AB8D-8AAA9996CF9D}" type="presParOf" srcId="{6B9D35B0-3F8E-4543-A818-CBDA31AE601A}" destId="{FD42EB42-2233-45F6-99B7-CB61F6EAB205}" srcOrd="8" destOrd="0" presId="urn:microsoft.com/office/officeart/2005/8/layout/list1"/>
    <dgm:cxn modelId="{EFC9128E-B955-400B-9D49-157F97FCEABF}" type="presParOf" srcId="{FD42EB42-2233-45F6-99B7-CB61F6EAB205}" destId="{FACFB64D-F7DF-4D12-922B-32D472FB8702}" srcOrd="0" destOrd="0" presId="urn:microsoft.com/office/officeart/2005/8/layout/list1"/>
    <dgm:cxn modelId="{75DBE3F2-2671-4369-B33B-D3ECFD3901BB}" type="presParOf" srcId="{FD42EB42-2233-45F6-99B7-CB61F6EAB205}" destId="{F6F580CE-A240-48DF-9B15-04FD9A9D3FE3}" srcOrd="1" destOrd="0" presId="urn:microsoft.com/office/officeart/2005/8/layout/list1"/>
    <dgm:cxn modelId="{A2BE5601-E10B-4950-8D39-EA9854B85B94}" type="presParOf" srcId="{6B9D35B0-3F8E-4543-A818-CBDA31AE601A}" destId="{583911DC-BEC5-49C6-847B-9207430736F1}" srcOrd="9" destOrd="0" presId="urn:microsoft.com/office/officeart/2005/8/layout/list1"/>
    <dgm:cxn modelId="{C7EEF151-40BE-4279-A94C-5DD704C49A0E}" type="presParOf" srcId="{6B9D35B0-3F8E-4543-A818-CBDA31AE601A}" destId="{AB5FDFA0-1D48-4836-83D4-D83F0415E047}" srcOrd="10" destOrd="0" presId="urn:microsoft.com/office/officeart/2005/8/layout/list1"/>
    <dgm:cxn modelId="{53404D27-ABF6-4C5C-A972-91ADD60AF9AF}" type="presParOf" srcId="{6B9D35B0-3F8E-4543-A818-CBDA31AE601A}" destId="{62245004-765E-4AA4-B544-CB58EA91F2DD}" srcOrd="11" destOrd="0" presId="urn:microsoft.com/office/officeart/2005/8/layout/list1"/>
    <dgm:cxn modelId="{00131866-C19A-4B86-BB21-1D57355BD461}" type="presParOf" srcId="{6B9D35B0-3F8E-4543-A818-CBDA31AE601A}" destId="{931269AE-3B15-42A6-AD4C-D515685940AB}" srcOrd="12" destOrd="0" presId="urn:microsoft.com/office/officeart/2005/8/layout/list1"/>
    <dgm:cxn modelId="{0FC368F9-B821-4F44-929C-921257990FDB}" type="presParOf" srcId="{931269AE-3B15-42A6-AD4C-D515685940AB}" destId="{35A18C9B-F861-47A1-968A-8CF7F502B3AB}" srcOrd="0" destOrd="0" presId="urn:microsoft.com/office/officeart/2005/8/layout/list1"/>
    <dgm:cxn modelId="{0780F42C-C285-4524-9679-E1004FE6270D}" type="presParOf" srcId="{931269AE-3B15-42A6-AD4C-D515685940AB}" destId="{F04C8AC3-6886-476C-9906-BE607B9E69D5}" srcOrd="1" destOrd="0" presId="urn:microsoft.com/office/officeart/2005/8/layout/list1"/>
    <dgm:cxn modelId="{955EA9F9-F69E-4AB6-B2E3-9F8EEFBC1FAA}" type="presParOf" srcId="{6B9D35B0-3F8E-4543-A818-CBDA31AE601A}" destId="{F2092543-31A5-43B4-837E-F894915069D3}" srcOrd="13" destOrd="0" presId="urn:microsoft.com/office/officeart/2005/8/layout/list1"/>
    <dgm:cxn modelId="{8B62C720-C022-402E-981F-A2D4987E72D4}" type="presParOf" srcId="{6B9D35B0-3F8E-4543-A818-CBDA31AE601A}" destId="{79EE445A-7B59-4972-BEA5-E0C809862A4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820217-6D75-4DCC-80CB-2C09F737AE2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57E5EA-BEDF-429B-B539-5BE87EB14747}">
      <dgm:prSet phldrT="[Text]" custT="1"/>
      <dgm:spPr/>
      <dgm:t>
        <a:bodyPr/>
        <a:lstStyle/>
        <a:p>
          <a:r>
            <a:rPr lang="en-US" sz="2400" dirty="0" smtClean="0"/>
            <a:t>There is a need to pass on the cost of large loss objectively to the customer</a:t>
          </a:r>
          <a:endParaRPr lang="en-US" sz="2400" dirty="0"/>
        </a:p>
      </dgm:t>
    </dgm:pt>
    <dgm:pt modelId="{7B3DFDE1-5044-49CC-B940-E247B0146B7B}" type="parTrans" cxnId="{D28E6538-110D-4082-B0A7-C5F78C525906}">
      <dgm:prSet/>
      <dgm:spPr/>
      <dgm:t>
        <a:bodyPr/>
        <a:lstStyle/>
        <a:p>
          <a:endParaRPr lang="en-US" sz="1200"/>
        </a:p>
      </dgm:t>
    </dgm:pt>
    <dgm:pt modelId="{7D258C4A-A8F1-47E9-A9D8-12AD96E2D0A8}" type="sibTrans" cxnId="{D28E6538-110D-4082-B0A7-C5F78C525906}">
      <dgm:prSet/>
      <dgm:spPr/>
      <dgm:t>
        <a:bodyPr/>
        <a:lstStyle/>
        <a:p>
          <a:endParaRPr lang="en-US" sz="1200"/>
        </a:p>
      </dgm:t>
    </dgm:pt>
    <dgm:pt modelId="{FB3604AA-44F2-420E-AE42-D5496B076F10}">
      <dgm:prSet custT="1"/>
      <dgm:spPr/>
      <dgm:t>
        <a:bodyPr/>
        <a:lstStyle/>
        <a:p>
          <a:r>
            <a:rPr lang="en-US" sz="2000" dirty="0" smtClean="0"/>
            <a:t>The prescribed approach is subjective</a:t>
          </a:r>
        </a:p>
      </dgm:t>
    </dgm:pt>
    <dgm:pt modelId="{F7AB8B4F-E354-4CC5-AE78-02D32557D2AE}" type="parTrans" cxnId="{B2945831-5058-4F26-BD6F-F89C7017FC06}">
      <dgm:prSet/>
      <dgm:spPr/>
      <dgm:t>
        <a:bodyPr/>
        <a:lstStyle/>
        <a:p>
          <a:endParaRPr lang="en-US" sz="1600"/>
        </a:p>
      </dgm:t>
    </dgm:pt>
    <dgm:pt modelId="{E3B43E5B-FF29-4706-B8DF-3B8F473BDD29}" type="sibTrans" cxnId="{B2945831-5058-4F26-BD6F-F89C7017FC06}">
      <dgm:prSet/>
      <dgm:spPr/>
      <dgm:t>
        <a:bodyPr/>
        <a:lstStyle/>
        <a:p>
          <a:endParaRPr lang="en-US" sz="1600"/>
        </a:p>
      </dgm:t>
    </dgm:pt>
    <dgm:pt modelId="{BEEA8AF0-1B31-40AB-9527-1E1A600A26D1}">
      <dgm:prSet custT="1"/>
      <dgm:spPr/>
      <dgm:t>
        <a:bodyPr/>
        <a:lstStyle/>
        <a:p>
          <a:r>
            <a:rPr lang="en-US" sz="2400" dirty="0" smtClean="0"/>
            <a:t>The load for large losses will depend on:</a:t>
          </a:r>
        </a:p>
      </dgm:t>
    </dgm:pt>
    <dgm:pt modelId="{7A6C0D98-1640-4DAB-84EA-6DD15D35BAF5}" type="parTrans" cxnId="{444E7943-A732-4C0A-86BF-D9914E351FEA}">
      <dgm:prSet/>
      <dgm:spPr/>
      <dgm:t>
        <a:bodyPr/>
        <a:lstStyle/>
        <a:p>
          <a:endParaRPr lang="en-US" sz="1600"/>
        </a:p>
      </dgm:t>
    </dgm:pt>
    <dgm:pt modelId="{E804E72C-29B1-4743-8BF6-CCDD9FC32053}" type="sibTrans" cxnId="{444E7943-A732-4C0A-86BF-D9914E351FEA}">
      <dgm:prSet/>
      <dgm:spPr/>
      <dgm:t>
        <a:bodyPr/>
        <a:lstStyle/>
        <a:p>
          <a:endParaRPr lang="en-US" sz="1600"/>
        </a:p>
      </dgm:t>
    </dgm:pt>
    <dgm:pt modelId="{D885AACE-642B-45FB-BADD-6B7464C09E90}">
      <dgm:prSet custT="1"/>
      <dgm:spPr/>
      <dgm:t>
        <a:bodyPr/>
        <a:lstStyle/>
        <a:p>
          <a:r>
            <a:rPr lang="en-US" sz="2000" dirty="0" smtClean="0"/>
            <a:t>The distribution of large loss for the risk group</a:t>
          </a:r>
        </a:p>
      </dgm:t>
    </dgm:pt>
    <dgm:pt modelId="{3CF4D118-B045-44C1-B046-B3A69E057822}" type="parTrans" cxnId="{DEEA4559-280B-4110-AA8E-5A04A2B17555}">
      <dgm:prSet/>
      <dgm:spPr/>
      <dgm:t>
        <a:bodyPr/>
        <a:lstStyle/>
        <a:p>
          <a:endParaRPr lang="en-US" sz="1600"/>
        </a:p>
      </dgm:t>
    </dgm:pt>
    <dgm:pt modelId="{1C797C8B-5526-4ACC-9B63-C60811F07527}" type="sibTrans" cxnId="{DEEA4559-280B-4110-AA8E-5A04A2B17555}">
      <dgm:prSet/>
      <dgm:spPr/>
      <dgm:t>
        <a:bodyPr/>
        <a:lstStyle/>
        <a:p>
          <a:endParaRPr lang="en-US" sz="1600"/>
        </a:p>
      </dgm:t>
    </dgm:pt>
    <dgm:pt modelId="{CB75A342-8B9E-47B8-8C19-F0F4C2B00E14}">
      <dgm:prSet custT="1"/>
      <dgm:spPr/>
      <dgm:t>
        <a:bodyPr/>
        <a:lstStyle/>
        <a:p>
          <a:r>
            <a:rPr lang="en-US" sz="2000" dirty="0" smtClean="0"/>
            <a:t>The risk tolerance of the company</a:t>
          </a:r>
        </a:p>
      </dgm:t>
    </dgm:pt>
    <dgm:pt modelId="{A0D5F5DC-CE84-47E7-B9C9-E53A3709757C}" type="parTrans" cxnId="{9CF2E6E7-DB8C-4B63-9A7E-4C7A5E2698EA}">
      <dgm:prSet/>
      <dgm:spPr/>
      <dgm:t>
        <a:bodyPr/>
        <a:lstStyle/>
        <a:p>
          <a:endParaRPr lang="en-US" sz="1600"/>
        </a:p>
      </dgm:t>
    </dgm:pt>
    <dgm:pt modelId="{21AFAC9D-5839-47BD-9DC6-520970F157BA}" type="sibTrans" cxnId="{9CF2E6E7-DB8C-4B63-9A7E-4C7A5E2698EA}">
      <dgm:prSet/>
      <dgm:spPr/>
      <dgm:t>
        <a:bodyPr/>
        <a:lstStyle/>
        <a:p>
          <a:endParaRPr lang="en-US" sz="1600"/>
        </a:p>
      </dgm:t>
    </dgm:pt>
    <dgm:pt modelId="{EC8718FD-0509-41EF-92CA-9AD299125C07}">
      <dgm:prSet custT="1"/>
      <dgm:spPr/>
      <dgm:t>
        <a:bodyPr/>
        <a:lstStyle/>
        <a:p>
          <a:r>
            <a:rPr lang="en-US" sz="2000" smtClean="0"/>
            <a:t>RoE</a:t>
          </a:r>
          <a:endParaRPr lang="en-US" sz="2000" dirty="0" smtClean="0"/>
        </a:p>
      </dgm:t>
    </dgm:pt>
    <dgm:pt modelId="{25501A65-B8E7-4FF2-B915-86599A8A5CA9}" type="parTrans" cxnId="{AE38862F-372F-493F-9B4D-230C6688E30C}">
      <dgm:prSet/>
      <dgm:spPr/>
      <dgm:t>
        <a:bodyPr/>
        <a:lstStyle/>
        <a:p>
          <a:endParaRPr lang="en-US" sz="1600"/>
        </a:p>
      </dgm:t>
    </dgm:pt>
    <dgm:pt modelId="{82BC28B0-A5FF-4535-92AA-F80F6743F967}" type="sibTrans" cxnId="{AE38862F-372F-493F-9B4D-230C6688E30C}">
      <dgm:prSet/>
      <dgm:spPr/>
      <dgm:t>
        <a:bodyPr/>
        <a:lstStyle/>
        <a:p>
          <a:endParaRPr lang="en-US" sz="1600"/>
        </a:p>
      </dgm:t>
    </dgm:pt>
    <dgm:pt modelId="{9AE2A75D-DDE4-4E33-BE0E-7F7A79769944}" type="pres">
      <dgm:prSet presAssocID="{D2820217-6D75-4DCC-80CB-2C09F737AE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9572AE-9E6A-4BE3-A92E-AE1921228686}" type="pres">
      <dgm:prSet presAssocID="{8757E5EA-BEDF-429B-B539-5BE87EB1474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873E80-F3A0-4E81-BE32-1DDB0F40AA57}" type="pres">
      <dgm:prSet presAssocID="{8757E5EA-BEDF-429B-B539-5BE87EB1474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CF6404-F14C-4432-9B92-031BBA084A67}" type="pres">
      <dgm:prSet presAssocID="{BEEA8AF0-1B31-40AB-9527-1E1A600A26D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3C5775-A52F-4C8B-8205-953272673B58}" type="pres">
      <dgm:prSet presAssocID="{BEEA8AF0-1B31-40AB-9527-1E1A600A26D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4E7943-A732-4C0A-86BF-D9914E351FEA}" srcId="{D2820217-6D75-4DCC-80CB-2C09F737AE22}" destId="{BEEA8AF0-1B31-40AB-9527-1E1A600A26D1}" srcOrd="1" destOrd="0" parTransId="{7A6C0D98-1640-4DAB-84EA-6DD15D35BAF5}" sibTransId="{E804E72C-29B1-4743-8BF6-CCDD9FC32053}"/>
    <dgm:cxn modelId="{DEEA4559-280B-4110-AA8E-5A04A2B17555}" srcId="{BEEA8AF0-1B31-40AB-9527-1E1A600A26D1}" destId="{D885AACE-642B-45FB-BADD-6B7464C09E90}" srcOrd="0" destOrd="0" parTransId="{3CF4D118-B045-44C1-B046-B3A69E057822}" sibTransId="{1C797C8B-5526-4ACC-9B63-C60811F07527}"/>
    <dgm:cxn modelId="{B2F1A02E-8A62-4223-A486-81E1E664F9E1}" type="presOf" srcId="{CB75A342-8B9E-47B8-8C19-F0F4C2B00E14}" destId="{663C5775-A52F-4C8B-8205-953272673B58}" srcOrd="0" destOrd="1" presId="urn:microsoft.com/office/officeart/2005/8/layout/vList2"/>
    <dgm:cxn modelId="{57ED5A99-FC7E-4518-ADEF-DCC76C261FBB}" type="presOf" srcId="{D2820217-6D75-4DCC-80CB-2C09F737AE22}" destId="{9AE2A75D-DDE4-4E33-BE0E-7F7A79769944}" srcOrd="0" destOrd="0" presId="urn:microsoft.com/office/officeart/2005/8/layout/vList2"/>
    <dgm:cxn modelId="{9A2A6F54-0E7A-49E0-885E-9347F13B8353}" type="presOf" srcId="{BEEA8AF0-1B31-40AB-9527-1E1A600A26D1}" destId="{85CF6404-F14C-4432-9B92-031BBA084A67}" srcOrd="0" destOrd="0" presId="urn:microsoft.com/office/officeart/2005/8/layout/vList2"/>
    <dgm:cxn modelId="{1BEA97D8-486F-4874-AB4C-B2DD10689755}" type="presOf" srcId="{EC8718FD-0509-41EF-92CA-9AD299125C07}" destId="{663C5775-A52F-4C8B-8205-953272673B58}" srcOrd="0" destOrd="2" presId="urn:microsoft.com/office/officeart/2005/8/layout/vList2"/>
    <dgm:cxn modelId="{B2945831-5058-4F26-BD6F-F89C7017FC06}" srcId="{8757E5EA-BEDF-429B-B539-5BE87EB14747}" destId="{FB3604AA-44F2-420E-AE42-D5496B076F10}" srcOrd="0" destOrd="0" parTransId="{F7AB8B4F-E354-4CC5-AE78-02D32557D2AE}" sibTransId="{E3B43E5B-FF29-4706-B8DF-3B8F473BDD29}"/>
    <dgm:cxn modelId="{D5EFE126-5E5C-4E83-BBC5-4CDA484151F3}" type="presOf" srcId="{8757E5EA-BEDF-429B-B539-5BE87EB14747}" destId="{059572AE-9E6A-4BE3-A92E-AE1921228686}" srcOrd="0" destOrd="0" presId="urn:microsoft.com/office/officeart/2005/8/layout/vList2"/>
    <dgm:cxn modelId="{3495870E-F99F-46EF-96EB-774AC5C2B8A8}" type="presOf" srcId="{FB3604AA-44F2-420E-AE42-D5496B076F10}" destId="{24873E80-F3A0-4E81-BE32-1DDB0F40AA57}" srcOrd="0" destOrd="0" presId="urn:microsoft.com/office/officeart/2005/8/layout/vList2"/>
    <dgm:cxn modelId="{502D5209-15F1-40C7-8A2F-78DABB604A86}" type="presOf" srcId="{D885AACE-642B-45FB-BADD-6B7464C09E90}" destId="{663C5775-A52F-4C8B-8205-953272673B58}" srcOrd="0" destOrd="0" presId="urn:microsoft.com/office/officeart/2005/8/layout/vList2"/>
    <dgm:cxn modelId="{D28E6538-110D-4082-B0A7-C5F78C525906}" srcId="{D2820217-6D75-4DCC-80CB-2C09F737AE22}" destId="{8757E5EA-BEDF-429B-B539-5BE87EB14747}" srcOrd="0" destOrd="0" parTransId="{7B3DFDE1-5044-49CC-B940-E247B0146B7B}" sibTransId="{7D258C4A-A8F1-47E9-A9D8-12AD96E2D0A8}"/>
    <dgm:cxn modelId="{AE38862F-372F-493F-9B4D-230C6688E30C}" srcId="{BEEA8AF0-1B31-40AB-9527-1E1A600A26D1}" destId="{EC8718FD-0509-41EF-92CA-9AD299125C07}" srcOrd="2" destOrd="0" parTransId="{25501A65-B8E7-4FF2-B915-86599A8A5CA9}" sibTransId="{82BC28B0-A5FF-4535-92AA-F80F6743F967}"/>
    <dgm:cxn modelId="{9CF2E6E7-DB8C-4B63-9A7E-4C7A5E2698EA}" srcId="{BEEA8AF0-1B31-40AB-9527-1E1A600A26D1}" destId="{CB75A342-8B9E-47B8-8C19-F0F4C2B00E14}" srcOrd="1" destOrd="0" parTransId="{A0D5F5DC-CE84-47E7-B9C9-E53A3709757C}" sibTransId="{21AFAC9D-5839-47BD-9DC6-520970F157BA}"/>
    <dgm:cxn modelId="{59CBE84C-97A8-4D6F-BEBB-D480A8D98DB7}" type="presParOf" srcId="{9AE2A75D-DDE4-4E33-BE0E-7F7A79769944}" destId="{059572AE-9E6A-4BE3-A92E-AE1921228686}" srcOrd="0" destOrd="0" presId="urn:microsoft.com/office/officeart/2005/8/layout/vList2"/>
    <dgm:cxn modelId="{7EB37F48-3CC4-4DE0-9BA8-2B214B6D2AA9}" type="presParOf" srcId="{9AE2A75D-DDE4-4E33-BE0E-7F7A79769944}" destId="{24873E80-F3A0-4E81-BE32-1DDB0F40AA57}" srcOrd="1" destOrd="0" presId="urn:microsoft.com/office/officeart/2005/8/layout/vList2"/>
    <dgm:cxn modelId="{57A77562-2814-407C-AB51-6C16B5084EA2}" type="presParOf" srcId="{9AE2A75D-DDE4-4E33-BE0E-7F7A79769944}" destId="{85CF6404-F14C-4432-9B92-031BBA084A67}" srcOrd="2" destOrd="0" presId="urn:microsoft.com/office/officeart/2005/8/layout/vList2"/>
    <dgm:cxn modelId="{C9BD0E34-8701-443E-BCAA-3EA20FA781D6}" type="presParOf" srcId="{9AE2A75D-DDE4-4E33-BE0E-7F7A79769944}" destId="{663C5775-A52F-4C8B-8205-953272673B5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DB6DD53-07E3-46D8-91DF-2457E9C6BAA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030F12-58CC-4ECE-952F-EA5107DCC86A}">
      <dgm:prSet phldrT="[Text]" custT="1"/>
      <dgm:spPr/>
      <dgm:t>
        <a:bodyPr/>
        <a:lstStyle/>
        <a:p>
          <a:r>
            <a:rPr lang="en-US" sz="2000" dirty="0" smtClean="0"/>
            <a:t>Statistical distribution fitted on large claim experience</a:t>
          </a:r>
          <a:endParaRPr lang="en-US" sz="2000" dirty="0"/>
        </a:p>
      </dgm:t>
    </dgm:pt>
    <dgm:pt modelId="{BD2D50AD-74C0-4241-A7F5-A954B7B4CAF3}" type="parTrans" cxnId="{10E20CA8-778E-43AA-94B7-A050AC2EE2B9}">
      <dgm:prSet/>
      <dgm:spPr/>
      <dgm:t>
        <a:bodyPr/>
        <a:lstStyle/>
        <a:p>
          <a:endParaRPr lang="en-US" sz="5400"/>
        </a:p>
      </dgm:t>
    </dgm:pt>
    <dgm:pt modelId="{B32B5B5C-EACD-4A4D-94DD-C6A9C2528EBF}" type="sibTrans" cxnId="{10E20CA8-778E-43AA-94B7-A050AC2EE2B9}">
      <dgm:prSet/>
      <dgm:spPr/>
      <dgm:t>
        <a:bodyPr/>
        <a:lstStyle/>
        <a:p>
          <a:endParaRPr lang="en-US" sz="5400"/>
        </a:p>
      </dgm:t>
    </dgm:pt>
    <dgm:pt modelId="{8D4EB985-AF27-47EA-B816-4AD4709F18A9}">
      <dgm:prSet custT="1"/>
      <dgm:spPr/>
      <dgm:t>
        <a:bodyPr/>
        <a:lstStyle/>
        <a:p>
          <a:r>
            <a:rPr lang="en-US" sz="2000" dirty="0" smtClean="0"/>
            <a:t>Loss cost is typically simulated as a product of frequency and severity of large loss</a:t>
          </a:r>
        </a:p>
      </dgm:t>
    </dgm:pt>
    <dgm:pt modelId="{D25CF500-61DA-4C55-A5FC-7CC1BC545605}" type="parTrans" cxnId="{47E6267E-E643-4C5A-BB49-DEE8CFE09459}">
      <dgm:prSet/>
      <dgm:spPr/>
      <dgm:t>
        <a:bodyPr/>
        <a:lstStyle/>
        <a:p>
          <a:endParaRPr lang="en-US" sz="5400"/>
        </a:p>
      </dgm:t>
    </dgm:pt>
    <dgm:pt modelId="{88967427-2911-4400-B0FE-BB0D0B5C18A9}" type="sibTrans" cxnId="{47E6267E-E643-4C5A-BB49-DEE8CFE09459}">
      <dgm:prSet/>
      <dgm:spPr/>
      <dgm:t>
        <a:bodyPr/>
        <a:lstStyle/>
        <a:p>
          <a:endParaRPr lang="en-US" sz="5400"/>
        </a:p>
      </dgm:t>
    </dgm:pt>
    <dgm:pt modelId="{566E9ACE-8C5C-4CBB-98C6-A58DFF05A4FE}">
      <dgm:prSet custT="1"/>
      <dgm:spPr/>
      <dgm:t>
        <a:bodyPr/>
        <a:lstStyle/>
        <a:p>
          <a:r>
            <a:rPr lang="en-US" sz="2000" dirty="0" smtClean="0"/>
            <a:t>Load over and above average is defined as a cost of raising capital</a:t>
          </a:r>
        </a:p>
      </dgm:t>
    </dgm:pt>
    <dgm:pt modelId="{1CAB687D-E775-4198-81F4-31ABD951FE21}" type="parTrans" cxnId="{335E9DFD-0C6D-4EC0-8B01-BC528CB638F6}">
      <dgm:prSet/>
      <dgm:spPr/>
      <dgm:t>
        <a:bodyPr/>
        <a:lstStyle/>
        <a:p>
          <a:endParaRPr lang="en-US" sz="5400"/>
        </a:p>
      </dgm:t>
    </dgm:pt>
    <dgm:pt modelId="{6788F6DA-DF32-411E-9D6E-BBA734EDF54B}" type="sibTrans" cxnId="{335E9DFD-0C6D-4EC0-8B01-BC528CB638F6}">
      <dgm:prSet/>
      <dgm:spPr/>
      <dgm:t>
        <a:bodyPr/>
        <a:lstStyle/>
        <a:p>
          <a:endParaRPr lang="en-US" sz="5400"/>
        </a:p>
      </dgm:t>
    </dgm:pt>
    <dgm:pt modelId="{68A91035-1675-4C49-BA9E-F202A3C89CB4}">
      <dgm:prSet custT="1"/>
      <dgm:spPr/>
      <dgm:t>
        <a:bodyPr/>
        <a:lstStyle/>
        <a:p>
          <a:r>
            <a:rPr lang="en-US" sz="1800" dirty="0" smtClean="0"/>
            <a:t>Extreme loss defined as per risk tolerance of company (say 1 in 20 years (95%VaR))</a:t>
          </a:r>
        </a:p>
      </dgm:t>
    </dgm:pt>
    <dgm:pt modelId="{4E662A44-A411-4B07-8908-865955A9F3CD}" type="parTrans" cxnId="{E4F8519C-4EB3-43A8-821F-0C3438FA3D42}">
      <dgm:prSet/>
      <dgm:spPr/>
      <dgm:t>
        <a:bodyPr/>
        <a:lstStyle/>
        <a:p>
          <a:endParaRPr lang="en-US" sz="5400"/>
        </a:p>
      </dgm:t>
    </dgm:pt>
    <dgm:pt modelId="{584E74FD-85C2-4A0E-8E49-A13C8F73CB0A}" type="sibTrans" cxnId="{E4F8519C-4EB3-43A8-821F-0C3438FA3D42}">
      <dgm:prSet/>
      <dgm:spPr/>
      <dgm:t>
        <a:bodyPr/>
        <a:lstStyle/>
        <a:p>
          <a:endParaRPr lang="en-US" sz="5400"/>
        </a:p>
      </dgm:t>
    </dgm:pt>
    <dgm:pt modelId="{D3ABED7C-4D86-46AD-A680-B5993BFC9F04}">
      <dgm:prSet custT="1"/>
      <dgm:spPr/>
      <dgm:t>
        <a:bodyPr/>
        <a:lstStyle/>
        <a:p>
          <a:r>
            <a:rPr lang="en-US" sz="1800" dirty="0" smtClean="0"/>
            <a:t>Cost of raising capital is assumed (say 20%)</a:t>
          </a:r>
        </a:p>
      </dgm:t>
    </dgm:pt>
    <dgm:pt modelId="{30E165F6-0380-45A7-910F-C14C1D210D8E}" type="parTrans" cxnId="{C4205DD0-12C5-4579-9ABC-9A0FEAC94BAF}">
      <dgm:prSet/>
      <dgm:spPr/>
      <dgm:t>
        <a:bodyPr/>
        <a:lstStyle/>
        <a:p>
          <a:endParaRPr lang="en-US" sz="5400"/>
        </a:p>
      </dgm:t>
    </dgm:pt>
    <dgm:pt modelId="{B0E8623B-92F5-4F48-9220-1D3B081E41A5}" type="sibTrans" cxnId="{C4205DD0-12C5-4579-9ABC-9A0FEAC94BAF}">
      <dgm:prSet/>
      <dgm:spPr/>
      <dgm:t>
        <a:bodyPr/>
        <a:lstStyle/>
        <a:p>
          <a:endParaRPr lang="en-US" sz="5400"/>
        </a:p>
      </dgm:t>
    </dgm:pt>
    <dgm:pt modelId="{32804EC3-5FC9-445B-9236-305B5621FEB1}">
      <dgm:prSet custT="1"/>
      <dgm:spPr/>
      <dgm:t>
        <a:bodyPr/>
        <a:lstStyle/>
        <a:p>
          <a:r>
            <a:rPr lang="en-US" sz="2000" dirty="0" smtClean="0"/>
            <a:t>Large loss load is allocated in risk categories</a:t>
          </a:r>
        </a:p>
      </dgm:t>
    </dgm:pt>
    <dgm:pt modelId="{0BA2EAA0-2E96-4BA7-B671-DABD7F64A172}" type="parTrans" cxnId="{5200807C-F595-4D61-B522-FE5FDDFF0CCB}">
      <dgm:prSet/>
      <dgm:spPr/>
      <dgm:t>
        <a:bodyPr/>
        <a:lstStyle/>
        <a:p>
          <a:endParaRPr lang="en-US" sz="5400"/>
        </a:p>
      </dgm:t>
    </dgm:pt>
    <dgm:pt modelId="{02F6F4FD-81B0-4DB1-8030-2E3C78C3A267}" type="sibTrans" cxnId="{5200807C-F595-4D61-B522-FE5FDDFF0CCB}">
      <dgm:prSet/>
      <dgm:spPr/>
      <dgm:t>
        <a:bodyPr/>
        <a:lstStyle/>
        <a:p>
          <a:endParaRPr lang="en-US" sz="5400"/>
        </a:p>
      </dgm:t>
    </dgm:pt>
    <dgm:pt modelId="{E9DA6567-51D6-4439-A30B-F705C006E34D}" type="pres">
      <dgm:prSet presAssocID="{ADB6DD53-07E3-46D8-91DF-2457E9C6BAA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F29E83-6FCE-45A0-BE82-5E653462BB38}" type="pres">
      <dgm:prSet presAssocID="{AD030F12-58CC-4ECE-952F-EA5107DCC86A}" presName="parentLin" presStyleCnt="0"/>
      <dgm:spPr/>
    </dgm:pt>
    <dgm:pt modelId="{0B1F27B8-B520-4842-85E8-0136CB85816D}" type="pres">
      <dgm:prSet presAssocID="{AD030F12-58CC-4ECE-952F-EA5107DCC86A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C5EF683E-5E54-4206-896D-6A3105067C5F}" type="pres">
      <dgm:prSet presAssocID="{AD030F12-58CC-4ECE-952F-EA5107DCC86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7327A8-79FD-462C-90BD-EE7AE9845B22}" type="pres">
      <dgm:prSet presAssocID="{AD030F12-58CC-4ECE-952F-EA5107DCC86A}" presName="negativeSpace" presStyleCnt="0"/>
      <dgm:spPr/>
    </dgm:pt>
    <dgm:pt modelId="{4D3064A8-9849-4698-A083-26FF88FD688C}" type="pres">
      <dgm:prSet presAssocID="{AD030F12-58CC-4ECE-952F-EA5107DCC86A}" presName="childText" presStyleLbl="conFgAcc1" presStyleIdx="0" presStyleCnt="4">
        <dgm:presLayoutVars>
          <dgm:bulletEnabled val="1"/>
        </dgm:presLayoutVars>
      </dgm:prSet>
      <dgm:spPr/>
    </dgm:pt>
    <dgm:pt modelId="{6E386AC1-58D4-4C4E-AB79-3BB77C6F5B1C}" type="pres">
      <dgm:prSet presAssocID="{B32B5B5C-EACD-4A4D-94DD-C6A9C2528EBF}" presName="spaceBetweenRectangles" presStyleCnt="0"/>
      <dgm:spPr/>
    </dgm:pt>
    <dgm:pt modelId="{ACC38318-D807-4671-B483-7BF4633092F9}" type="pres">
      <dgm:prSet presAssocID="{8D4EB985-AF27-47EA-B816-4AD4709F18A9}" presName="parentLin" presStyleCnt="0"/>
      <dgm:spPr/>
    </dgm:pt>
    <dgm:pt modelId="{310A029A-26C6-48E1-8C22-F6A5BAE9088C}" type="pres">
      <dgm:prSet presAssocID="{8D4EB985-AF27-47EA-B816-4AD4709F18A9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4A45C16A-DE7D-4498-A72A-BF6206277633}" type="pres">
      <dgm:prSet presAssocID="{8D4EB985-AF27-47EA-B816-4AD4709F18A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E9955E-897B-48D9-A03E-50CBDA3753B6}" type="pres">
      <dgm:prSet presAssocID="{8D4EB985-AF27-47EA-B816-4AD4709F18A9}" presName="negativeSpace" presStyleCnt="0"/>
      <dgm:spPr/>
    </dgm:pt>
    <dgm:pt modelId="{78DAD079-84BF-411E-AA54-10F416F32FCF}" type="pres">
      <dgm:prSet presAssocID="{8D4EB985-AF27-47EA-B816-4AD4709F18A9}" presName="childText" presStyleLbl="conFgAcc1" presStyleIdx="1" presStyleCnt="4">
        <dgm:presLayoutVars>
          <dgm:bulletEnabled val="1"/>
        </dgm:presLayoutVars>
      </dgm:prSet>
      <dgm:spPr/>
    </dgm:pt>
    <dgm:pt modelId="{9FFCBB4D-8713-4391-8298-67CD65C0DB5F}" type="pres">
      <dgm:prSet presAssocID="{88967427-2911-4400-B0FE-BB0D0B5C18A9}" presName="spaceBetweenRectangles" presStyleCnt="0"/>
      <dgm:spPr/>
    </dgm:pt>
    <dgm:pt modelId="{DB6B947F-03CE-455C-AA52-DCC323BACA1E}" type="pres">
      <dgm:prSet presAssocID="{566E9ACE-8C5C-4CBB-98C6-A58DFF05A4FE}" presName="parentLin" presStyleCnt="0"/>
      <dgm:spPr/>
    </dgm:pt>
    <dgm:pt modelId="{68DAA598-1028-4727-83E9-DF1924025236}" type="pres">
      <dgm:prSet presAssocID="{566E9ACE-8C5C-4CBB-98C6-A58DFF05A4FE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5F69145E-4BB3-4ACF-A637-AEA548786F35}" type="pres">
      <dgm:prSet presAssocID="{566E9ACE-8C5C-4CBB-98C6-A58DFF05A4F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77B83-A0D9-41CF-82F6-03FD4C1FB92C}" type="pres">
      <dgm:prSet presAssocID="{566E9ACE-8C5C-4CBB-98C6-A58DFF05A4FE}" presName="negativeSpace" presStyleCnt="0"/>
      <dgm:spPr/>
    </dgm:pt>
    <dgm:pt modelId="{947BC661-BDA2-458B-B5F0-CED9E1B69031}" type="pres">
      <dgm:prSet presAssocID="{566E9ACE-8C5C-4CBB-98C6-A58DFF05A4FE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5500FE-1AA0-41DD-928E-E1558BF7D8E1}" type="pres">
      <dgm:prSet presAssocID="{6788F6DA-DF32-411E-9D6E-BBA734EDF54B}" presName="spaceBetweenRectangles" presStyleCnt="0"/>
      <dgm:spPr/>
    </dgm:pt>
    <dgm:pt modelId="{C43F552B-B6D0-451A-9B6D-E055B70A2614}" type="pres">
      <dgm:prSet presAssocID="{32804EC3-5FC9-445B-9236-305B5621FEB1}" presName="parentLin" presStyleCnt="0"/>
      <dgm:spPr/>
    </dgm:pt>
    <dgm:pt modelId="{5B008409-C152-47BB-88E2-BF60F2FDDCF3}" type="pres">
      <dgm:prSet presAssocID="{32804EC3-5FC9-445B-9236-305B5621FEB1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5D0F7B18-57D3-4260-A695-F2A262F2D3AA}" type="pres">
      <dgm:prSet presAssocID="{32804EC3-5FC9-445B-9236-305B5621FEB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2598CB-7C68-4F5C-8F8A-AD77D8B1DC42}" type="pres">
      <dgm:prSet presAssocID="{32804EC3-5FC9-445B-9236-305B5621FEB1}" presName="negativeSpace" presStyleCnt="0"/>
      <dgm:spPr/>
    </dgm:pt>
    <dgm:pt modelId="{3B562DAC-0117-484B-BF28-F33FDB21DCC2}" type="pres">
      <dgm:prSet presAssocID="{32804EC3-5FC9-445B-9236-305B5621FEB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0E0C297-FEC2-446D-BD75-132F539CCF3C}" type="presOf" srcId="{32804EC3-5FC9-445B-9236-305B5621FEB1}" destId="{5B008409-C152-47BB-88E2-BF60F2FDDCF3}" srcOrd="0" destOrd="0" presId="urn:microsoft.com/office/officeart/2005/8/layout/list1"/>
    <dgm:cxn modelId="{7C8E398A-42EF-4022-982A-8CEE53B3FCA0}" type="presOf" srcId="{32804EC3-5FC9-445B-9236-305B5621FEB1}" destId="{5D0F7B18-57D3-4260-A695-F2A262F2D3AA}" srcOrd="1" destOrd="0" presId="urn:microsoft.com/office/officeart/2005/8/layout/list1"/>
    <dgm:cxn modelId="{47E6267E-E643-4C5A-BB49-DEE8CFE09459}" srcId="{ADB6DD53-07E3-46D8-91DF-2457E9C6BAA4}" destId="{8D4EB985-AF27-47EA-B816-4AD4709F18A9}" srcOrd="1" destOrd="0" parTransId="{D25CF500-61DA-4C55-A5FC-7CC1BC545605}" sibTransId="{88967427-2911-4400-B0FE-BB0D0B5C18A9}"/>
    <dgm:cxn modelId="{FFC8175A-486C-49E3-900F-160E8909716C}" type="presOf" srcId="{68A91035-1675-4C49-BA9E-F202A3C89CB4}" destId="{947BC661-BDA2-458B-B5F0-CED9E1B69031}" srcOrd="0" destOrd="0" presId="urn:microsoft.com/office/officeart/2005/8/layout/list1"/>
    <dgm:cxn modelId="{5200807C-F595-4D61-B522-FE5FDDFF0CCB}" srcId="{ADB6DD53-07E3-46D8-91DF-2457E9C6BAA4}" destId="{32804EC3-5FC9-445B-9236-305B5621FEB1}" srcOrd="3" destOrd="0" parTransId="{0BA2EAA0-2E96-4BA7-B671-DABD7F64A172}" sibTransId="{02F6F4FD-81B0-4DB1-8030-2E3C78C3A267}"/>
    <dgm:cxn modelId="{C4205DD0-12C5-4579-9ABC-9A0FEAC94BAF}" srcId="{566E9ACE-8C5C-4CBB-98C6-A58DFF05A4FE}" destId="{D3ABED7C-4D86-46AD-A680-B5993BFC9F04}" srcOrd="1" destOrd="0" parTransId="{30E165F6-0380-45A7-910F-C14C1D210D8E}" sibTransId="{B0E8623B-92F5-4F48-9220-1D3B081E41A5}"/>
    <dgm:cxn modelId="{E4F8519C-4EB3-43A8-821F-0C3438FA3D42}" srcId="{566E9ACE-8C5C-4CBB-98C6-A58DFF05A4FE}" destId="{68A91035-1675-4C49-BA9E-F202A3C89CB4}" srcOrd="0" destOrd="0" parTransId="{4E662A44-A411-4B07-8908-865955A9F3CD}" sibTransId="{584E74FD-85C2-4A0E-8E49-A13C8F73CB0A}"/>
    <dgm:cxn modelId="{AE40B9DB-9E5F-47D8-A74D-5687BED0416F}" type="presOf" srcId="{AD030F12-58CC-4ECE-952F-EA5107DCC86A}" destId="{0B1F27B8-B520-4842-85E8-0136CB85816D}" srcOrd="0" destOrd="0" presId="urn:microsoft.com/office/officeart/2005/8/layout/list1"/>
    <dgm:cxn modelId="{10E20CA8-778E-43AA-94B7-A050AC2EE2B9}" srcId="{ADB6DD53-07E3-46D8-91DF-2457E9C6BAA4}" destId="{AD030F12-58CC-4ECE-952F-EA5107DCC86A}" srcOrd="0" destOrd="0" parTransId="{BD2D50AD-74C0-4241-A7F5-A954B7B4CAF3}" sibTransId="{B32B5B5C-EACD-4A4D-94DD-C6A9C2528EBF}"/>
    <dgm:cxn modelId="{F7CC8BC2-B6A4-4F9E-A6C2-7886E9508D09}" type="presOf" srcId="{AD030F12-58CC-4ECE-952F-EA5107DCC86A}" destId="{C5EF683E-5E54-4206-896D-6A3105067C5F}" srcOrd="1" destOrd="0" presId="urn:microsoft.com/office/officeart/2005/8/layout/list1"/>
    <dgm:cxn modelId="{335E9DFD-0C6D-4EC0-8B01-BC528CB638F6}" srcId="{ADB6DD53-07E3-46D8-91DF-2457E9C6BAA4}" destId="{566E9ACE-8C5C-4CBB-98C6-A58DFF05A4FE}" srcOrd="2" destOrd="0" parTransId="{1CAB687D-E775-4198-81F4-31ABD951FE21}" sibTransId="{6788F6DA-DF32-411E-9D6E-BBA734EDF54B}"/>
    <dgm:cxn modelId="{4450A99A-6C29-41A6-9696-4BB26A240BD0}" type="presOf" srcId="{ADB6DD53-07E3-46D8-91DF-2457E9C6BAA4}" destId="{E9DA6567-51D6-4439-A30B-F705C006E34D}" srcOrd="0" destOrd="0" presId="urn:microsoft.com/office/officeart/2005/8/layout/list1"/>
    <dgm:cxn modelId="{C34B407F-2370-49E9-AC72-67395FD607DF}" type="presOf" srcId="{8D4EB985-AF27-47EA-B816-4AD4709F18A9}" destId="{310A029A-26C6-48E1-8C22-F6A5BAE9088C}" srcOrd="0" destOrd="0" presId="urn:microsoft.com/office/officeart/2005/8/layout/list1"/>
    <dgm:cxn modelId="{B0F9D267-0767-490A-ADCC-12BEAEBEF97A}" type="presOf" srcId="{566E9ACE-8C5C-4CBB-98C6-A58DFF05A4FE}" destId="{5F69145E-4BB3-4ACF-A637-AEA548786F35}" srcOrd="1" destOrd="0" presId="urn:microsoft.com/office/officeart/2005/8/layout/list1"/>
    <dgm:cxn modelId="{BCDDA811-BA47-4E24-925B-9010B72702E1}" type="presOf" srcId="{566E9ACE-8C5C-4CBB-98C6-A58DFF05A4FE}" destId="{68DAA598-1028-4727-83E9-DF1924025236}" srcOrd="0" destOrd="0" presId="urn:microsoft.com/office/officeart/2005/8/layout/list1"/>
    <dgm:cxn modelId="{94C13C72-4264-4BD5-8E56-B826EB0F98A7}" type="presOf" srcId="{D3ABED7C-4D86-46AD-A680-B5993BFC9F04}" destId="{947BC661-BDA2-458B-B5F0-CED9E1B69031}" srcOrd="0" destOrd="1" presId="urn:microsoft.com/office/officeart/2005/8/layout/list1"/>
    <dgm:cxn modelId="{056CBE85-901D-4C08-A315-BB5716E7E684}" type="presOf" srcId="{8D4EB985-AF27-47EA-B816-4AD4709F18A9}" destId="{4A45C16A-DE7D-4498-A72A-BF6206277633}" srcOrd="1" destOrd="0" presId="urn:microsoft.com/office/officeart/2005/8/layout/list1"/>
    <dgm:cxn modelId="{799638B1-9E2A-4FBA-8621-D4E816A5BB93}" type="presParOf" srcId="{E9DA6567-51D6-4439-A30B-F705C006E34D}" destId="{5AF29E83-6FCE-45A0-BE82-5E653462BB38}" srcOrd="0" destOrd="0" presId="urn:microsoft.com/office/officeart/2005/8/layout/list1"/>
    <dgm:cxn modelId="{924E0832-B9DB-4647-8553-B55F343371A0}" type="presParOf" srcId="{5AF29E83-6FCE-45A0-BE82-5E653462BB38}" destId="{0B1F27B8-B520-4842-85E8-0136CB85816D}" srcOrd="0" destOrd="0" presId="urn:microsoft.com/office/officeart/2005/8/layout/list1"/>
    <dgm:cxn modelId="{5BFBDC67-EE9A-4FF9-BAAF-A1610AFC0796}" type="presParOf" srcId="{5AF29E83-6FCE-45A0-BE82-5E653462BB38}" destId="{C5EF683E-5E54-4206-896D-6A3105067C5F}" srcOrd="1" destOrd="0" presId="urn:microsoft.com/office/officeart/2005/8/layout/list1"/>
    <dgm:cxn modelId="{B640E7D7-EB45-49A9-A6B4-2AB144B2C6E0}" type="presParOf" srcId="{E9DA6567-51D6-4439-A30B-F705C006E34D}" destId="{377327A8-79FD-462C-90BD-EE7AE9845B22}" srcOrd="1" destOrd="0" presId="urn:microsoft.com/office/officeart/2005/8/layout/list1"/>
    <dgm:cxn modelId="{98736658-1026-471D-BB6A-D18B6C3AA68F}" type="presParOf" srcId="{E9DA6567-51D6-4439-A30B-F705C006E34D}" destId="{4D3064A8-9849-4698-A083-26FF88FD688C}" srcOrd="2" destOrd="0" presId="urn:microsoft.com/office/officeart/2005/8/layout/list1"/>
    <dgm:cxn modelId="{FC238D0A-E522-4D1E-89AF-D42ABD939200}" type="presParOf" srcId="{E9DA6567-51D6-4439-A30B-F705C006E34D}" destId="{6E386AC1-58D4-4C4E-AB79-3BB77C6F5B1C}" srcOrd="3" destOrd="0" presId="urn:microsoft.com/office/officeart/2005/8/layout/list1"/>
    <dgm:cxn modelId="{8B2D717B-A770-4A2B-80C7-997F26634D8A}" type="presParOf" srcId="{E9DA6567-51D6-4439-A30B-F705C006E34D}" destId="{ACC38318-D807-4671-B483-7BF4633092F9}" srcOrd="4" destOrd="0" presId="urn:microsoft.com/office/officeart/2005/8/layout/list1"/>
    <dgm:cxn modelId="{ED1DBDCC-47CB-4A39-9544-879E52D6644B}" type="presParOf" srcId="{ACC38318-D807-4671-B483-7BF4633092F9}" destId="{310A029A-26C6-48E1-8C22-F6A5BAE9088C}" srcOrd="0" destOrd="0" presId="urn:microsoft.com/office/officeart/2005/8/layout/list1"/>
    <dgm:cxn modelId="{F4C5FCB9-2F74-45B8-82A2-57578F7EFC06}" type="presParOf" srcId="{ACC38318-D807-4671-B483-7BF4633092F9}" destId="{4A45C16A-DE7D-4498-A72A-BF6206277633}" srcOrd="1" destOrd="0" presId="urn:microsoft.com/office/officeart/2005/8/layout/list1"/>
    <dgm:cxn modelId="{70F5C271-D191-4BC7-B873-10F0E020B1EC}" type="presParOf" srcId="{E9DA6567-51D6-4439-A30B-F705C006E34D}" destId="{87E9955E-897B-48D9-A03E-50CBDA3753B6}" srcOrd="5" destOrd="0" presId="urn:microsoft.com/office/officeart/2005/8/layout/list1"/>
    <dgm:cxn modelId="{3A9967E0-CF01-4C1D-A6C9-4AA6F77EB186}" type="presParOf" srcId="{E9DA6567-51D6-4439-A30B-F705C006E34D}" destId="{78DAD079-84BF-411E-AA54-10F416F32FCF}" srcOrd="6" destOrd="0" presId="urn:microsoft.com/office/officeart/2005/8/layout/list1"/>
    <dgm:cxn modelId="{07017031-A4C7-4140-ACFF-E366F764B522}" type="presParOf" srcId="{E9DA6567-51D6-4439-A30B-F705C006E34D}" destId="{9FFCBB4D-8713-4391-8298-67CD65C0DB5F}" srcOrd="7" destOrd="0" presId="urn:microsoft.com/office/officeart/2005/8/layout/list1"/>
    <dgm:cxn modelId="{39277909-6D05-4010-B9D1-7C7BB27B4621}" type="presParOf" srcId="{E9DA6567-51D6-4439-A30B-F705C006E34D}" destId="{DB6B947F-03CE-455C-AA52-DCC323BACA1E}" srcOrd="8" destOrd="0" presId="urn:microsoft.com/office/officeart/2005/8/layout/list1"/>
    <dgm:cxn modelId="{4F8CBB13-C4D6-4963-A520-D659D014AD1E}" type="presParOf" srcId="{DB6B947F-03CE-455C-AA52-DCC323BACA1E}" destId="{68DAA598-1028-4727-83E9-DF1924025236}" srcOrd="0" destOrd="0" presId="urn:microsoft.com/office/officeart/2005/8/layout/list1"/>
    <dgm:cxn modelId="{23EAAE94-7F9B-484F-9AD2-90825EC09857}" type="presParOf" srcId="{DB6B947F-03CE-455C-AA52-DCC323BACA1E}" destId="{5F69145E-4BB3-4ACF-A637-AEA548786F35}" srcOrd="1" destOrd="0" presId="urn:microsoft.com/office/officeart/2005/8/layout/list1"/>
    <dgm:cxn modelId="{68FA0F87-9CAE-4D74-BE00-349BC49A2C14}" type="presParOf" srcId="{E9DA6567-51D6-4439-A30B-F705C006E34D}" destId="{06F77B83-A0D9-41CF-82F6-03FD4C1FB92C}" srcOrd="9" destOrd="0" presId="urn:microsoft.com/office/officeart/2005/8/layout/list1"/>
    <dgm:cxn modelId="{0C649300-2EC5-4DDF-A120-4070761C0548}" type="presParOf" srcId="{E9DA6567-51D6-4439-A30B-F705C006E34D}" destId="{947BC661-BDA2-458B-B5F0-CED9E1B69031}" srcOrd="10" destOrd="0" presId="urn:microsoft.com/office/officeart/2005/8/layout/list1"/>
    <dgm:cxn modelId="{ECC830A3-9507-4C7C-90AE-FFBFB2CDC0E3}" type="presParOf" srcId="{E9DA6567-51D6-4439-A30B-F705C006E34D}" destId="{005500FE-1AA0-41DD-928E-E1558BF7D8E1}" srcOrd="11" destOrd="0" presId="urn:microsoft.com/office/officeart/2005/8/layout/list1"/>
    <dgm:cxn modelId="{9559A628-D4F4-4F3B-B0C4-76B42F4DA9EB}" type="presParOf" srcId="{E9DA6567-51D6-4439-A30B-F705C006E34D}" destId="{C43F552B-B6D0-451A-9B6D-E055B70A2614}" srcOrd="12" destOrd="0" presId="urn:microsoft.com/office/officeart/2005/8/layout/list1"/>
    <dgm:cxn modelId="{6B24FD4E-1D26-40E2-BB6E-87F1E6060B9A}" type="presParOf" srcId="{C43F552B-B6D0-451A-9B6D-E055B70A2614}" destId="{5B008409-C152-47BB-88E2-BF60F2FDDCF3}" srcOrd="0" destOrd="0" presId="urn:microsoft.com/office/officeart/2005/8/layout/list1"/>
    <dgm:cxn modelId="{6F18CBAC-5FF0-4133-9337-3C2B69FEB91B}" type="presParOf" srcId="{C43F552B-B6D0-451A-9B6D-E055B70A2614}" destId="{5D0F7B18-57D3-4260-A695-F2A262F2D3AA}" srcOrd="1" destOrd="0" presId="urn:microsoft.com/office/officeart/2005/8/layout/list1"/>
    <dgm:cxn modelId="{4051DADB-A3D4-400E-AC2C-ED3477B1C8F8}" type="presParOf" srcId="{E9DA6567-51D6-4439-A30B-F705C006E34D}" destId="{932598CB-7C68-4F5C-8F8A-AD77D8B1DC42}" srcOrd="13" destOrd="0" presId="urn:microsoft.com/office/officeart/2005/8/layout/list1"/>
    <dgm:cxn modelId="{A4357544-B11A-4EE1-BB0B-805A4DA80333}" type="presParOf" srcId="{E9DA6567-51D6-4439-A30B-F705C006E34D}" destId="{3B562DAC-0117-484B-BF28-F33FDB21DCC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2820217-6D75-4DCC-80CB-2C09F737AE2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783B56-BAA7-4E6E-9C05-E05F2B3A18CD}">
      <dgm:prSet custT="1"/>
      <dgm:spPr/>
      <dgm:t>
        <a:bodyPr/>
        <a:lstStyle/>
        <a:p>
          <a:r>
            <a:rPr lang="en-US" sz="2400" dirty="0" smtClean="0"/>
            <a:t>Pricing Mechanism for industry</a:t>
          </a:r>
        </a:p>
      </dgm:t>
    </dgm:pt>
    <dgm:pt modelId="{94E49D40-C1F4-479E-A5BF-99A09CD4664E}" type="parTrans" cxnId="{1B2460B5-E77A-4D22-A2DB-66441B30273D}">
      <dgm:prSet/>
      <dgm:spPr/>
      <dgm:t>
        <a:bodyPr/>
        <a:lstStyle/>
        <a:p>
          <a:endParaRPr lang="en-US" sz="1400"/>
        </a:p>
      </dgm:t>
    </dgm:pt>
    <dgm:pt modelId="{CB9F57BA-4A9D-4031-96F3-A0CCD1208A14}" type="sibTrans" cxnId="{1B2460B5-E77A-4D22-A2DB-66441B30273D}">
      <dgm:prSet/>
      <dgm:spPr/>
      <dgm:t>
        <a:bodyPr/>
        <a:lstStyle/>
        <a:p>
          <a:endParaRPr lang="en-US" sz="1400"/>
        </a:p>
      </dgm:t>
    </dgm:pt>
    <dgm:pt modelId="{F96F65D9-25B7-4BB2-94E6-814AF10073E2}">
      <dgm:prSet custT="1"/>
      <dgm:spPr/>
      <dgm:t>
        <a:bodyPr/>
        <a:lstStyle/>
        <a:p>
          <a:r>
            <a:rPr lang="en-US" sz="2000" dirty="0" smtClean="0"/>
            <a:t>Moving towards exposure based pricing from current burning cost approaches</a:t>
          </a:r>
        </a:p>
      </dgm:t>
    </dgm:pt>
    <dgm:pt modelId="{DA8A4833-8B26-4F55-9A95-41D263DAC68F}" type="parTrans" cxnId="{B90E1C0F-65EC-4121-86B6-279943F34C3F}">
      <dgm:prSet/>
      <dgm:spPr/>
      <dgm:t>
        <a:bodyPr/>
        <a:lstStyle/>
        <a:p>
          <a:endParaRPr lang="en-US" sz="1400"/>
        </a:p>
      </dgm:t>
    </dgm:pt>
    <dgm:pt modelId="{B1302556-27E4-489D-90EE-681527A3DEF2}" type="sibTrans" cxnId="{B90E1C0F-65EC-4121-86B6-279943F34C3F}">
      <dgm:prSet/>
      <dgm:spPr/>
      <dgm:t>
        <a:bodyPr/>
        <a:lstStyle/>
        <a:p>
          <a:endParaRPr lang="en-US" sz="1400"/>
        </a:p>
      </dgm:t>
    </dgm:pt>
    <dgm:pt modelId="{6793CCFC-7561-4CF3-8368-7FBB4975EB37}">
      <dgm:prSet custT="1"/>
      <dgm:spPr/>
      <dgm:t>
        <a:bodyPr/>
        <a:lstStyle/>
        <a:p>
          <a:r>
            <a:rPr lang="en-US" sz="2000" dirty="0" smtClean="0"/>
            <a:t>Research papers on pricing</a:t>
          </a:r>
        </a:p>
      </dgm:t>
    </dgm:pt>
    <dgm:pt modelId="{53F49C1D-DA49-41FD-A29F-507FBF8FF5AA}" type="parTrans" cxnId="{BF7D9523-4E7E-48DF-BFB3-42089D1821BD}">
      <dgm:prSet/>
      <dgm:spPr/>
      <dgm:t>
        <a:bodyPr/>
        <a:lstStyle/>
        <a:p>
          <a:endParaRPr lang="en-US"/>
        </a:p>
      </dgm:t>
    </dgm:pt>
    <dgm:pt modelId="{CC2DAB05-8118-4EC5-BFF7-522AA1268291}" type="sibTrans" cxnId="{BF7D9523-4E7E-48DF-BFB3-42089D1821BD}">
      <dgm:prSet/>
      <dgm:spPr/>
      <dgm:t>
        <a:bodyPr/>
        <a:lstStyle/>
        <a:p>
          <a:endParaRPr lang="en-US"/>
        </a:p>
      </dgm:t>
    </dgm:pt>
    <dgm:pt modelId="{7555BFEC-2452-47F3-BA08-97B589936A73}">
      <dgm:prSet custT="1"/>
      <dgm:spPr/>
      <dgm:t>
        <a:bodyPr/>
        <a:lstStyle/>
        <a:p>
          <a:r>
            <a:rPr lang="en-US" sz="2000" dirty="0" smtClean="0"/>
            <a:t>New dimension to price instead of base as tariff</a:t>
          </a:r>
        </a:p>
      </dgm:t>
    </dgm:pt>
    <dgm:pt modelId="{2EDE86B4-141A-4A43-8922-C981FCC75769}" type="parTrans" cxnId="{78DD9C34-23E9-457A-9E7C-8A782767D535}">
      <dgm:prSet/>
      <dgm:spPr/>
      <dgm:t>
        <a:bodyPr/>
        <a:lstStyle/>
        <a:p>
          <a:endParaRPr lang="en-US"/>
        </a:p>
      </dgm:t>
    </dgm:pt>
    <dgm:pt modelId="{AC14AB6E-C909-476F-B5E5-C971E12A5BD1}" type="sibTrans" cxnId="{78DD9C34-23E9-457A-9E7C-8A782767D535}">
      <dgm:prSet/>
      <dgm:spPr/>
      <dgm:t>
        <a:bodyPr/>
        <a:lstStyle/>
        <a:p>
          <a:endParaRPr lang="en-US"/>
        </a:p>
      </dgm:t>
    </dgm:pt>
    <dgm:pt modelId="{ADBD82C5-5E0E-4B5A-9EB3-5E8A795252C9}">
      <dgm:prSet custT="1"/>
      <dgm:spPr/>
      <dgm:t>
        <a:bodyPr/>
        <a:lstStyle/>
        <a:p>
          <a:r>
            <a:rPr lang="en-US" sz="2000" dirty="0" smtClean="0"/>
            <a:t>Industry exposure curves</a:t>
          </a:r>
        </a:p>
      </dgm:t>
    </dgm:pt>
    <dgm:pt modelId="{F6C4C221-E720-4C94-82C9-9C37A6CD54A3}" type="parTrans" cxnId="{5CB16953-44D1-407B-AEDF-D10CF19C68E9}">
      <dgm:prSet/>
      <dgm:spPr/>
      <dgm:t>
        <a:bodyPr/>
        <a:lstStyle/>
        <a:p>
          <a:endParaRPr lang="en-US"/>
        </a:p>
      </dgm:t>
    </dgm:pt>
    <dgm:pt modelId="{4F87D1DB-0DD0-4173-988D-66C5ED64C577}" type="sibTrans" cxnId="{5CB16953-44D1-407B-AEDF-D10CF19C68E9}">
      <dgm:prSet/>
      <dgm:spPr/>
      <dgm:t>
        <a:bodyPr/>
        <a:lstStyle/>
        <a:p>
          <a:endParaRPr lang="en-US"/>
        </a:p>
      </dgm:t>
    </dgm:pt>
    <dgm:pt modelId="{D8790170-04AE-404E-B25A-F78711949EFD}">
      <dgm:prSet custT="1"/>
      <dgm:spPr/>
      <dgm:t>
        <a:bodyPr/>
        <a:lstStyle/>
        <a:p>
          <a:endParaRPr lang="en-US" sz="2000" dirty="0" smtClean="0"/>
        </a:p>
      </dgm:t>
    </dgm:pt>
    <dgm:pt modelId="{CBF43C23-BA7B-4832-A2CC-99C3FCC6E1E5}" type="parTrans" cxnId="{554DE906-6B09-4063-94B8-285E3260E45A}">
      <dgm:prSet/>
      <dgm:spPr/>
      <dgm:t>
        <a:bodyPr/>
        <a:lstStyle/>
        <a:p>
          <a:endParaRPr lang="en-US"/>
        </a:p>
      </dgm:t>
    </dgm:pt>
    <dgm:pt modelId="{91230CF7-AE35-4BD6-AAD7-EB22D417F610}" type="sibTrans" cxnId="{554DE906-6B09-4063-94B8-285E3260E45A}">
      <dgm:prSet/>
      <dgm:spPr/>
      <dgm:t>
        <a:bodyPr/>
        <a:lstStyle/>
        <a:p>
          <a:endParaRPr lang="en-US"/>
        </a:p>
      </dgm:t>
    </dgm:pt>
    <dgm:pt modelId="{FED64141-9CFC-44B6-9926-ABC0CD9278F2}">
      <dgm:prSet custT="1"/>
      <dgm:spPr/>
      <dgm:t>
        <a:bodyPr/>
        <a:lstStyle/>
        <a:p>
          <a:endParaRPr lang="en-US" sz="2000" dirty="0" smtClean="0"/>
        </a:p>
      </dgm:t>
    </dgm:pt>
    <dgm:pt modelId="{90D8FE47-C5C2-46C5-8EF6-613F54B5D4B7}" type="parTrans" cxnId="{DD9DB952-7E81-4199-A3A6-10281BB40197}">
      <dgm:prSet/>
      <dgm:spPr/>
      <dgm:t>
        <a:bodyPr/>
        <a:lstStyle/>
        <a:p>
          <a:endParaRPr lang="en-US"/>
        </a:p>
      </dgm:t>
    </dgm:pt>
    <dgm:pt modelId="{DAF1EFCE-E0E8-4359-9C91-E59C2FDD6BB3}" type="sibTrans" cxnId="{DD9DB952-7E81-4199-A3A6-10281BB40197}">
      <dgm:prSet/>
      <dgm:spPr/>
      <dgm:t>
        <a:bodyPr/>
        <a:lstStyle/>
        <a:p>
          <a:endParaRPr lang="en-US"/>
        </a:p>
      </dgm:t>
    </dgm:pt>
    <dgm:pt modelId="{D0975DE8-0D42-400D-A99F-8ECF23173253}">
      <dgm:prSet custT="1"/>
      <dgm:spPr/>
      <dgm:t>
        <a:bodyPr/>
        <a:lstStyle/>
        <a:p>
          <a:endParaRPr lang="en-US" sz="2000" dirty="0" smtClean="0"/>
        </a:p>
      </dgm:t>
    </dgm:pt>
    <dgm:pt modelId="{8A490DD9-FA3B-4372-A7CE-721064B7C7E5}" type="parTrans" cxnId="{E8D702CE-8FFA-4E1A-96CA-61EEEFBB94E0}">
      <dgm:prSet/>
      <dgm:spPr/>
      <dgm:t>
        <a:bodyPr/>
        <a:lstStyle/>
        <a:p>
          <a:endParaRPr lang="en-US"/>
        </a:p>
      </dgm:t>
    </dgm:pt>
    <dgm:pt modelId="{83D1ADC4-4C3A-4401-80A6-C7D24A880005}" type="sibTrans" cxnId="{E8D702CE-8FFA-4E1A-96CA-61EEEFBB94E0}">
      <dgm:prSet/>
      <dgm:spPr/>
      <dgm:t>
        <a:bodyPr/>
        <a:lstStyle/>
        <a:p>
          <a:endParaRPr lang="en-US"/>
        </a:p>
      </dgm:t>
    </dgm:pt>
    <dgm:pt modelId="{D4F7340D-7608-495C-9A7D-965C2AD49AD8}">
      <dgm:prSet custT="1"/>
      <dgm:spPr/>
      <dgm:t>
        <a:bodyPr/>
        <a:lstStyle/>
        <a:p>
          <a:endParaRPr lang="en-US" sz="2000" dirty="0" smtClean="0"/>
        </a:p>
      </dgm:t>
    </dgm:pt>
    <dgm:pt modelId="{DE06D9C1-3172-43A8-B641-310E0147B56A}" type="parTrans" cxnId="{362110A6-A5E3-4319-ABD7-E55E77257242}">
      <dgm:prSet/>
      <dgm:spPr/>
      <dgm:t>
        <a:bodyPr/>
        <a:lstStyle/>
        <a:p>
          <a:endParaRPr lang="en-US"/>
        </a:p>
      </dgm:t>
    </dgm:pt>
    <dgm:pt modelId="{B11F2BCE-9289-41C0-8477-F4BB1D36C93E}" type="sibTrans" cxnId="{362110A6-A5E3-4319-ABD7-E55E77257242}">
      <dgm:prSet/>
      <dgm:spPr/>
      <dgm:t>
        <a:bodyPr/>
        <a:lstStyle/>
        <a:p>
          <a:endParaRPr lang="en-US"/>
        </a:p>
      </dgm:t>
    </dgm:pt>
    <dgm:pt modelId="{9491FB1F-D75A-442D-991B-63D33010D43B}">
      <dgm:prSet custT="1"/>
      <dgm:spPr/>
      <dgm:t>
        <a:bodyPr/>
        <a:lstStyle/>
        <a:p>
          <a:endParaRPr lang="en-US" sz="2000" dirty="0" smtClean="0"/>
        </a:p>
      </dgm:t>
    </dgm:pt>
    <dgm:pt modelId="{CEFD2440-DF4F-4522-A962-488703C4B817}" type="parTrans" cxnId="{C485BAFD-1A29-4F4F-88C5-D9C0A9A54CB9}">
      <dgm:prSet/>
      <dgm:spPr/>
      <dgm:t>
        <a:bodyPr/>
        <a:lstStyle/>
        <a:p>
          <a:endParaRPr lang="en-US"/>
        </a:p>
      </dgm:t>
    </dgm:pt>
    <dgm:pt modelId="{2B5B2205-F55B-4D44-A107-B359C6C3E984}" type="sibTrans" cxnId="{C485BAFD-1A29-4F4F-88C5-D9C0A9A54CB9}">
      <dgm:prSet/>
      <dgm:spPr/>
      <dgm:t>
        <a:bodyPr/>
        <a:lstStyle/>
        <a:p>
          <a:endParaRPr lang="en-US"/>
        </a:p>
      </dgm:t>
    </dgm:pt>
    <dgm:pt modelId="{C5E92FD1-F82D-4E69-8BDB-D64F428B275A}">
      <dgm:prSet custT="1"/>
      <dgm:spPr/>
      <dgm:t>
        <a:bodyPr/>
        <a:lstStyle/>
        <a:p>
          <a:endParaRPr lang="en-US" sz="2000" dirty="0" smtClean="0"/>
        </a:p>
      </dgm:t>
    </dgm:pt>
    <dgm:pt modelId="{183C4B99-3CE9-4321-A5E7-84865A2BC2E6}" type="parTrans" cxnId="{5A017AFA-5444-44BF-B699-D17720983240}">
      <dgm:prSet/>
      <dgm:spPr/>
      <dgm:t>
        <a:bodyPr/>
        <a:lstStyle/>
        <a:p>
          <a:endParaRPr lang="en-US"/>
        </a:p>
      </dgm:t>
    </dgm:pt>
    <dgm:pt modelId="{D84D4285-11DB-4F6D-BAB2-EE41534B44DE}" type="sibTrans" cxnId="{5A017AFA-5444-44BF-B699-D17720983240}">
      <dgm:prSet/>
      <dgm:spPr/>
      <dgm:t>
        <a:bodyPr/>
        <a:lstStyle/>
        <a:p>
          <a:endParaRPr lang="en-US"/>
        </a:p>
      </dgm:t>
    </dgm:pt>
    <dgm:pt modelId="{A48E97A8-11E2-4134-AAB9-C1BEE7E333B7}">
      <dgm:prSet custT="1"/>
      <dgm:spPr/>
      <dgm:t>
        <a:bodyPr/>
        <a:lstStyle/>
        <a:p>
          <a:endParaRPr lang="en-US" sz="2000" dirty="0" smtClean="0"/>
        </a:p>
      </dgm:t>
    </dgm:pt>
    <dgm:pt modelId="{3C50E4DD-D843-4507-B2FE-688E02D16856}" type="parTrans" cxnId="{30A10132-4004-4FF7-AAD0-86D09B5A5A39}">
      <dgm:prSet/>
      <dgm:spPr/>
      <dgm:t>
        <a:bodyPr/>
        <a:lstStyle/>
        <a:p>
          <a:endParaRPr lang="en-US"/>
        </a:p>
      </dgm:t>
    </dgm:pt>
    <dgm:pt modelId="{F3F5BB2A-A235-418E-847D-82B29373D5A5}" type="sibTrans" cxnId="{30A10132-4004-4FF7-AAD0-86D09B5A5A39}">
      <dgm:prSet/>
      <dgm:spPr/>
      <dgm:t>
        <a:bodyPr/>
        <a:lstStyle/>
        <a:p>
          <a:endParaRPr lang="en-US"/>
        </a:p>
      </dgm:t>
    </dgm:pt>
    <dgm:pt modelId="{9AE2A75D-DDE4-4E33-BE0E-7F7A79769944}" type="pres">
      <dgm:prSet presAssocID="{D2820217-6D75-4DCC-80CB-2C09F737AE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16A276-9D63-45A2-85FA-BEBE894E0A4E}" type="pres">
      <dgm:prSet presAssocID="{0A783B56-BAA7-4E6E-9C05-E05F2B3A18C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155914-666B-4FD4-894E-0CCB0D21A6BF}" type="pres">
      <dgm:prSet presAssocID="{0A783B56-BAA7-4E6E-9C05-E05F2B3A18C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4BB0A0-4435-4C96-A2AA-7E1F5825E5AC}" type="presOf" srcId="{D2820217-6D75-4DCC-80CB-2C09F737AE22}" destId="{9AE2A75D-DDE4-4E33-BE0E-7F7A79769944}" srcOrd="0" destOrd="0" presId="urn:microsoft.com/office/officeart/2005/8/layout/vList2"/>
    <dgm:cxn modelId="{B1A06862-C09C-4C85-997F-F613404DC453}" type="presOf" srcId="{D0975DE8-0D42-400D-A99F-8ECF23173253}" destId="{2D155914-666B-4FD4-894E-0CCB0D21A6BF}" srcOrd="0" destOrd="10" presId="urn:microsoft.com/office/officeart/2005/8/layout/vList2"/>
    <dgm:cxn modelId="{1B2460B5-E77A-4D22-A2DB-66441B30273D}" srcId="{D2820217-6D75-4DCC-80CB-2C09F737AE22}" destId="{0A783B56-BAA7-4E6E-9C05-E05F2B3A18CD}" srcOrd="0" destOrd="0" parTransId="{94E49D40-C1F4-479E-A5BF-99A09CD4664E}" sibTransId="{CB9F57BA-4A9D-4031-96F3-A0CCD1208A14}"/>
    <dgm:cxn modelId="{78DD9C34-23E9-457A-9E7C-8A782767D535}" srcId="{0A783B56-BAA7-4E6E-9C05-E05F2B3A18CD}" destId="{7555BFEC-2452-47F3-BA08-97B589936A73}" srcOrd="5" destOrd="0" parTransId="{2EDE86B4-141A-4A43-8922-C981FCC75769}" sibTransId="{AC14AB6E-C909-476F-B5E5-C971E12A5BD1}"/>
    <dgm:cxn modelId="{90BCF16E-2D43-4D9B-9160-7FEEC478FFD6}" type="presOf" srcId="{6793CCFC-7561-4CF3-8368-7FBB4975EB37}" destId="{2D155914-666B-4FD4-894E-0CCB0D21A6BF}" srcOrd="0" destOrd="3" presId="urn:microsoft.com/office/officeart/2005/8/layout/vList2"/>
    <dgm:cxn modelId="{5CB16953-44D1-407B-AEDF-D10CF19C68E9}" srcId="{0A783B56-BAA7-4E6E-9C05-E05F2B3A18CD}" destId="{ADBD82C5-5E0E-4B5A-9EB3-5E8A795252C9}" srcOrd="7" destOrd="0" parTransId="{F6C4C221-E720-4C94-82C9-9C37A6CD54A3}" sibTransId="{4F87D1DB-0DD0-4173-988D-66C5ED64C577}"/>
    <dgm:cxn modelId="{469B1F60-10C2-438F-93A1-5B75D9346539}" type="presOf" srcId="{FED64141-9CFC-44B6-9926-ABC0CD9278F2}" destId="{2D155914-666B-4FD4-894E-0CCB0D21A6BF}" srcOrd="0" destOrd="9" presId="urn:microsoft.com/office/officeart/2005/8/layout/vList2"/>
    <dgm:cxn modelId="{DD9DB952-7E81-4199-A3A6-10281BB40197}" srcId="{0A783B56-BAA7-4E6E-9C05-E05F2B3A18CD}" destId="{FED64141-9CFC-44B6-9926-ABC0CD9278F2}" srcOrd="9" destOrd="0" parTransId="{90D8FE47-C5C2-46C5-8EF6-613F54B5D4B7}" sibTransId="{DAF1EFCE-E0E8-4359-9C91-E59C2FDD6BB3}"/>
    <dgm:cxn modelId="{29C749FC-CB79-4F89-BB3B-B24605B4B152}" type="presOf" srcId="{F96F65D9-25B7-4BB2-94E6-814AF10073E2}" destId="{2D155914-666B-4FD4-894E-0CCB0D21A6BF}" srcOrd="0" destOrd="1" presId="urn:microsoft.com/office/officeart/2005/8/layout/vList2"/>
    <dgm:cxn modelId="{1B315FA9-7307-4C78-99A2-F2442EF8986E}" type="presOf" srcId="{9491FB1F-D75A-442D-991B-63D33010D43B}" destId="{2D155914-666B-4FD4-894E-0CCB0D21A6BF}" srcOrd="0" destOrd="2" presId="urn:microsoft.com/office/officeart/2005/8/layout/vList2"/>
    <dgm:cxn modelId="{17DFBC19-D756-4091-9AED-4702BE4E8BD2}" type="presOf" srcId="{A48E97A8-11E2-4134-AAB9-C1BEE7E333B7}" destId="{2D155914-666B-4FD4-894E-0CCB0D21A6BF}" srcOrd="0" destOrd="6" presId="urn:microsoft.com/office/officeart/2005/8/layout/vList2"/>
    <dgm:cxn modelId="{DE4BBA14-3A22-40D5-8D62-49067E6CEFEC}" type="presOf" srcId="{D8790170-04AE-404E-B25A-F78711949EFD}" destId="{2D155914-666B-4FD4-894E-0CCB0D21A6BF}" srcOrd="0" destOrd="8" presId="urn:microsoft.com/office/officeart/2005/8/layout/vList2"/>
    <dgm:cxn modelId="{5A017AFA-5444-44BF-B699-D17720983240}" srcId="{0A783B56-BAA7-4E6E-9C05-E05F2B3A18CD}" destId="{C5E92FD1-F82D-4E69-8BDB-D64F428B275A}" srcOrd="4" destOrd="0" parTransId="{183C4B99-3CE9-4321-A5E7-84865A2BC2E6}" sibTransId="{D84D4285-11DB-4F6D-BAB2-EE41534B44DE}"/>
    <dgm:cxn modelId="{C485BAFD-1A29-4F4F-88C5-D9C0A9A54CB9}" srcId="{0A783B56-BAA7-4E6E-9C05-E05F2B3A18CD}" destId="{9491FB1F-D75A-442D-991B-63D33010D43B}" srcOrd="2" destOrd="0" parTransId="{CEFD2440-DF4F-4522-A962-488703C4B817}" sibTransId="{2B5B2205-F55B-4D44-A107-B359C6C3E984}"/>
    <dgm:cxn modelId="{E8D702CE-8FFA-4E1A-96CA-61EEEFBB94E0}" srcId="{0A783B56-BAA7-4E6E-9C05-E05F2B3A18CD}" destId="{D0975DE8-0D42-400D-A99F-8ECF23173253}" srcOrd="10" destOrd="0" parTransId="{8A490DD9-FA3B-4372-A7CE-721064B7C7E5}" sibTransId="{83D1ADC4-4C3A-4401-80A6-C7D24A880005}"/>
    <dgm:cxn modelId="{47DD92FB-BA89-4255-A1D3-B4369D4CBB7E}" type="presOf" srcId="{ADBD82C5-5E0E-4B5A-9EB3-5E8A795252C9}" destId="{2D155914-666B-4FD4-894E-0CCB0D21A6BF}" srcOrd="0" destOrd="7" presId="urn:microsoft.com/office/officeart/2005/8/layout/vList2"/>
    <dgm:cxn modelId="{EF25508E-EC40-43F3-9D89-A35249C8DF23}" type="presOf" srcId="{D4F7340D-7608-495C-9A7D-965C2AD49AD8}" destId="{2D155914-666B-4FD4-894E-0CCB0D21A6BF}" srcOrd="0" destOrd="0" presId="urn:microsoft.com/office/officeart/2005/8/layout/vList2"/>
    <dgm:cxn modelId="{362110A6-A5E3-4319-ABD7-E55E77257242}" srcId="{0A783B56-BAA7-4E6E-9C05-E05F2B3A18CD}" destId="{D4F7340D-7608-495C-9A7D-965C2AD49AD8}" srcOrd="0" destOrd="0" parTransId="{DE06D9C1-3172-43A8-B641-310E0147B56A}" sibTransId="{B11F2BCE-9289-41C0-8477-F4BB1D36C93E}"/>
    <dgm:cxn modelId="{B90E1C0F-65EC-4121-86B6-279943F34C3F}" srcId="{0A783B56-BAA7-4E6E-9C05-E05F2B3A18CD}" destId="{F96F65D9-25B7-4BB2-94E6-814AF10073E2}" srcOrd="1" destOrd="0" parTransId="{DA8A4833-8B26-4F55-9A95-41D263DAC68F}" sibTransId="{B1302556-27E4-489D-90EE-681527A3DEF2}"/>
    <dgm:cxn modelId="{43AD892B-E899-4F9C-8988-729BBFF24D49}" type="presOf" srcId="{C5E92FD1-F82D-4E69-8BDB-D64F428B275A}" destId="{2D155914-666B-4FD4-894E-0CCB0D21A6BF}" srcOrd="0" destOrd="4" presId="urn:microsoft.com/office/officeart/2005/8/layout/vList2"/>
    <dgm:cxn modelId="{E69C945B-B312-4B66-96C7-E0720C071BB9}" type="presOf" srcId="{0A783B56-BAA7-4E6E-9C05-E05F2B3A18CD}" destId="{AD16A276-9D63-45A2-85FA-BEBE894E0A4E}" srcOrd="0" destOrd="0" presId="urn:microsoft.com/office/officeart/2005/8/layout/vList2"/>
    <dgm:cxn modelId="{BF7D9523-4E7E-48DF-BFB3-42089D1821BD}" srcId="{0A783B56-BAA7-4E6E-9C05-E05F2B3A18CD}" destId="{6793CCFC-7561-4CF3-8368-7FBB4975EB37}" srcOrd="3" destOrd="0" parTransId="{53F49C1D-DA49-41FD-A29F-507FBF8FF5AA}" sibTransId="{CC2DAB05-8118-4EC5-BFF7-522AA1268291}"/>
    <dgm:cxn modelId="{93622C19-15CE-4B69-80B9-D0E8D8F5EC90}" type="presOf" srcId="{7555BFEC-2452-47F3-BA08-97B589936A73}" destId="{2D155914-666B-4FD4-894E-0CCB0D21A6BF}" srcOrd="0" destOrd="5" presId="urn:microsoft.com/office/officeart/2005/8/layout/vList2"/>
    <dgm:cxn modelId="{30A10132-4004-4FF7-AAD0-86D09B5A5A39}" srcId="{0A783B56-BAA7-4E6E-9C05-E05F2B3A18CD}" destId="{A48E97A8-11E2-4134-AAB9-C1BEE7E333B7}" srcOrd="6" destOrd="0" parTransId="{3C50E4DD-D843-4507-B2FE-688E02D16856}" sibTransId="{F3F5BB2A-A235-418E-847D-82B29373D5A5}"/>
    <dgm:cxn modelId="{554DE906-6B09-4063-94B8-285E3260E45A}" srcId="{0A783B56-BAA7-4E6E-9C05-E05F2B3A18CD}" destId="{D8790170-04AE-404E-B25A-F78711949EFD}" srcOrd="8" destOrd="0" parTransId="{CBF43C23-BA7B-4832-A2CC-99C3FCC6E1E5}" sibTransId="{91230CF7-AE35-4BD6-AAD7-EB22D417F610}"/>
    <dgm:cxn modelId="{6749FF45-4484-44DC-A2DD-4D0935D29F46}" type="presParOf" srcId="{9AE2A75D-DDE4-4E33-BE0E-7F7A79769944}" destId="{AD16A276-9D63-45A2-85FA-BEBE894E0A4E}" srcOrd="0" destOrd="0" presId="urn:microsoft.com/office/officeart/2005/8/layout/vList2"/>
    <dgm:cxn modelId="{AB2E848B-2EDD-4854-8D1F-3DF3CA262E34}" type="presParOf" srcId="{9AE2A75D-DDE4-4E33-BE0E-7F7A79769944}" destId="{2D155914-666B-4FD4-894E-0CCB0D21A6B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FA28A1-DF61-4F81-B0CA-4E24447CB351}">
      <dsp:nvSpPr>
        <dsp:cNvPr id="0" name=""/>
        <dsp:cNvSpPr/>
      </dsp:nvSpPr>
      <dsp:spPr>
        <a:xfrm>
          <a:off x="0" y="4418384"/>
          <a:ext cx="7215237" cy="5799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Risk accepted at the rate lower than the two needs to be report to the </a:t>
          </a:r>
          <a:r>
            <a:rPr lang="en-US" sz="1600" b="1" kern="1200" dirty="0" smtClean="0">
              <a:solidFill>
                <a:srgbClr val="FF0000"/>
              </a:solidFill>
            </a:rPr>
            <a:t>Board of the company </a:t>
          </a:r>
          <a:r>
            <a:rPr lang="en-US" sz="1600" kern="1200" dirty="0" smtClean="0"/>
            <a:t>.</a:t>
          </a:r>
        </a:p>
      </dsp:txBody>
      <dsp:txXfrm>
        <a:off x="0" y="4418384"/>
        <a:ext cx="7215237" cy="579910"/>
      </dsp:txXfrm>
    </dsp:sp>
    <dsp:sp modelId="{4348E174-F5D7-4400-ABE8-7E9E881E0D2A}">
      <dsp:nvSpPr>
        <dsp:cNvPr id="0" name=""/>
        <dsp:cNvSpPr/>
      </dsp:nvSpPr>
      <dsp:spPr>
        <a:xfrm rot="10800000">
          <a:off x="0" y="3535180"/>
          <a:ext cx="7215237" cy="89190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Burning rate has to Loaded for Acquisition, Management Cost and CAT cost</a:t>
          </a:r>
        </a:p>
      </dsp:txBody>
      <dsp:txXfrm rot="10800000">
        <a:off x="0" y="3535180"/>
        <a:ext cx="7215237" cy="891902"/>
      </dsp:txXfrm>
    </dsp:sp>
    <dsp:sp modelId="{7512D1ED-F0DA-4DB7-A924-9CFBFA1E35B1}">
      <dsp:nvSpPr>
        <dsp:cNvPr id="0" name=""/>
        <dsp:cNvSpPr/>
      </dsp:nvSpPr>
      <dsp:spPr>
        <a:xfrm rot="10800000">
          <a:off x="0" y="2651976"/>
          <a:ext cx="7215237" cy="89190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 Insurer Can Use Lower of the Two for FLEXA rating</a:t>
          </a:r>
        </a:p>
      </dsp:txBody>
      <dsp:txXfrm rot="10800000">
        <a:off x="0" y="2651976"/>
        <a:ext cx="7215237" cy="891902"/>
      </dsp:txXfrm>
    </dsp:sp>
    <dsp:sp modelId="{5B404AE8-549D-4CFA-8C3C-93CE952762B8}">
      <dsp:nvSpPr>
        <dsp:cNvPr id="0" name=""/>
        <dsp:cNvSpPr/>
      </dsp:nvSpPr>
      <dsp:spPr>
        <a:xfrm rot="10800000">
          <a:off x="0" y="1768772"/>
          <a:ext cx="7215237" cy="89190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 Insurer can calculate their own Burning Cost from their Past acceptance</a:t>
          </a:r>
        </a:p>
      </dsp:txBody>
      <dsp:txXfrm rot="10800000">
        <a:off x="0" y="1768772"/>
        <a:ext cx="7215237" cy="891902"/>
      </dsp:txXfrm>
    </dsp:sp>
    <dsp:sp modelId="{E526742F-9C18-4EA7-B44D-5FC7435E16FD}">
      <dsp:nvSpPr>
        <dsp:cNvPr id="0" name=""/>
        <dsp:cNvSpPr/>
      </dsp:nvSpPr>
      <dsp:spPr>
        <a:xfrm rot="10800000">
          <a:off x="0" y="885569"/>
          <a:ext cx="7215237" cy="89190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IIB has Publish the FLEXA Burning cost of 89   Occupancy</a:t>
          </a:r>
        </a:p>
      </dsp:txBody>
      <dsp:txXfrm rot="10800000">
        <a:off x="0" y="885569"/>
        <a:ext cx="7215237" cy="891902"/>
      </dsp:txXfrm>
    </dsp:sp>
    <dsp:sp modelId="{943BCD45-B84E-496C-9BBF-D87029B970E3}">
      <dsp:nvSpPr>
        <dsp:cNvPr id="0" name=""/>
        <dsp:cNvSpPr/>
      </dsp:nvSpPr>
      <dsp:spPr>
        <a:xfrm rot="10800000">
          <a:off x="0" y="2365"/>
          <a:ext cx="7215237" cy="89190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Burning Cost to be the  starting point of Pricing</a:t>
          </a:r>
          <a:endParaRPr lang="en-US" sz="1600" kern="1200" dirty="0"/>
        </a:p>
      </dsp:txBody>
      <dsp:txXfrm rot="10800000">
        <a:off x="0" y="2365"/>
        <a:ext cx="7215237" cy="89190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9AECD2-5AE0-4FAC-B391-649144B10A97}">
      <dsp:nvSpPr>
        <dsp:cNvPr id="0" name=""/>
        <dsp:cNvSpPr/>
      </dsp:nvSpPr>
      <dsp:spPr>
        <a:xfrm>
          <a:off x="0" y="106368"/>
          <a:ext cx="8153399" cy="11036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All Premium and claims data for FY 12, FY 13 and FY 14 considered.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Out of 255 occupancies IIB has provided data for 89 of them</a:t>
          </a:r>
          <a:endParaRPr lang="en-US" sz="1800" kern="1200" dirty="0"/>
        </a:p>
      </dsp:txBody>
      <dsp:txXfrm>
        <a:off x="0" y="106368"/>
        <a:ext cx="8153399" cy="1103675"/>
      </dsp:txXfrm>
    </dsp:sp>
    <dsp:sp modelId="{0E3ADA1A-2383-4462-911A-95C7DC94D44F}">
      <dsp:nvSpPr>
        <dsp:cNvPr id="0" name=""/>
        <dsp:cNvSpPr/>
      </dsp:nvSpPr>
      <dsp:spPr>
        <a:xfrm>
          <a:off x="0" y="1261884"/>
          <a:ext cx="8153399" cy="11036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 Claim data, Only Non AOG losses considered for calculation.</a:t>
          </a:r>
        </a:p>
      </dsp:txBody>
      <dsp:txXfrm>
        <a:off x="0" y="1261884"/>
        <a:ext cx="8153399" cy="1103675"/>
      </dsp:txXfrm>
    </dsp:sp>
    <dsp:sp modelId="{088012BB-81E7-4A16-8A83-A8E91FDF47C5}">
      <dsp:nvSpPr>
        <dsp:cNvPr id="0" name=""/>
        <dsp:cNvSpPr/>
      </dsp:nvSpPr>
      <dsp:spPr>
        <a:xfrm>
          <a:off x="0" y="2417399"/>
          <a:ext cx="8153399" cy="11036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All Losses which are </a:t>
          </a:r>
          <a:r>
            <a:rPr lang="en-US" sz="1800" kern="1200" dirty="0" err="1" smtClean="0"/>
            <a:t>upto</a:t>
          </a:r>
          <a:r>
            <a:rPr lang="en-US" sz="1800" kern="1200" dirty="0" smtClean="0"/>
            <a:t> 5 Cr (100% of the Loss) are being considered as Frequency losses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Losses above 5 Cr ( 100% of the Loss) are being termed as Large loss</a:t>
          </a:r>
        </a:p>
      </dsp:txBody>
      <dsp:txXfrm>
        <a:off x="0" y="2417399"/>
        <a:ext cx="8153399" cy="1103675"/>
      </dsp:txXfrm>
    </dsp:sp>
    <dsp:sp modelId="{2A2C28CA-5080-4309-93C6-CBA3A471B51A}">
      <dsp:nvSpPr>
        <dsp:cNvPr id="0" name=""/>
        <dsp:cNvSpPr/>
      </dsp:nvSpPr>
      <dsp:spPr>
        <a:xfrm>
          <a:off x="0" y="3521075"/>
          <a:ext cx="8153399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870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400" b="1" kern="1200" dirty="0" smtClean="0">
            <a:solidFill>
              <a:srgbClr val="00004D"/>
            </a:solidFill>
          </a:endParaRPr>
        </a:p>
      </dsp:txBody>
      <dsp:txXfrm>
        <a:off x="0" y="3521075"/>
        <a:ext cx="8153399" cy="298080"/>
      </dsp:txXfrm>
    </dsp:sp>
    <dsp:sp modelId="{67DAA1B9-E3CD-4676-B6E7-9354FE24747F}">
      <dsp:nvSpPr>
        <dsp:cNvPr id="0" name=""/>
        <dsp:cNvSpPr/>
      </dsp:nvSpPr>
      <dsp:spPr>
        <a:xfrm>
          <a:off x="0" y="3819155"/>
          <a:ext cx="8153399" cy="11036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The Large loss loading % need to be applied on frequency burning rates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The Overall Burning rate = Frequency Loss burning rate + Large loss loading on this rate.</a:t>
          </a:r>
        </a:p>
      </dsp:txBody>
      <dsp:txXfrm>
        <a:off x="0" y="3819155"/>
        <a:ext cx="8153399" cy="110367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01F508-0489-4A23-A068-9F7C709ED73A}">
      <dsp:nvSpPr>
        <dsp:cNvPr id="0" name=""/>
        <dsp:cNvSpPr/>
      </dsp:nvSpPr>
      <dsp:spPr>
        <a:xfrm>
          <a:off x="0" y="463319"/>
          <a:ext cx="8229599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CAC6A0-B235-4FE9-94B5-DBAEB1D701EB}">
      <dsp:nvSpPr>
        <dsp:cNvPr id="0" name=""/>
        <dsp:cNvSpPr/>
      </dsp:nvSpPr>
      <dsp:spPr>
        <a:xfrm>
          <a:off x="411479" y="50039"/>
          <a:ext cx="5760720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IIB burn rate is only for 89 occupancies . 40% market is still unaddressed</a:t>
          </a:r>
          <a:endParaRPr lang="en-US" sz="1900" kern="1200" dirty="0"/>
        </a:p>
      </dsp:txBody>
      <dsp:txXfrm>
        <a:off x="411479" y="50039"/>
        <a:ext cx="5760720" cy="826560"/>
      </dsp:txXfrm>
    </dsp:sp>
    <dsp:sp modelId="{D5A99572-A01E-4387-A420-540C872A5508}">
      <dsp:nvSpPr>
        <dsp:cNvPr id="0" name=""/>
        <dsp:cNvSpPr/>
      </dsp:nvSpPr>
      <dsp:spPr>
        <a:xfrm>
          <a:off x="0" y="1733399"/>
          <a:ext cx="8229599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63A1C6-7E32-485E-8AE3-65BD219FE0F6}">
      <dsp:nvSpPr>
        <dsp:cNvPr id="0" name=""/>
        <dsp:cNvSpPr/>
      </dsp:nvSpPr>
      <dsp:spPr>
        <a:xfrm>
          <a:off x="411479" y="1320119"/>
          <a:ext cx="5760720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No uniform methodology for calculation of burning rates</a:t>
          </a:r>
          <a:endParaRPr lang="en-US" sz="1900" kern="1200" dirty="0"/>
        </a:p>
      </dsp:txBody>
      <dsp:txXfrm>
        <a:off x="411479" y="1320119"/>
        <a:ext cx="5760720" cy="826560"/>
      </dsp:txXfrm>
    </dsp:sp>
    <dsp:sp modelId="{AB5FDFA0-1D48-4836-83D4-D83F0415E047}">
      <dsp:nvSpPr>
        <dsp:cNvPr id="0" name=""/>
        <dsp:cNvSpPr/>
      </dsp:nvSpPr>
      <dsp:spPr>
        <a:xfrm>
          <a:off x="0" y="3003479"/>
          <a:ext cx="8229599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F580CE-A240-48DF-9B15-04FD9A9D3FE3}">
      <dsp:nvSpPr>
        <dsp:cNvPr id="0" name=""/>
        <dsp:cNvSpPr/>
      </dsp:nvSpPr>
      <dsp:spPr>
        <a:xfrm>
          <a:off x="411479" y="2590200"/>
          <a:ext cx="5760720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Even Newly formed  Insurance companies have their own burn rates </a:t>
          </a:r>
          <a:r>
            <a:rPr lang="en-US" sz="1900" kern="1200" dirty="0" err="1" smtClean="0"/>
            <a:t>inspite</a:t>
          </a:r>
          <a:r>
            <a:rPr lang="en-US" sz="1900" kern="1200" dirty="0" smtClean="0"/>
            <a:t> they having no major database for burn rate calculation</a:t>
          </a:r>
        </a:p>
      </dsp:txBody>
      <dsp:txXfrm>
        <a:off x="411479" y="2590200"/>
        <a:ext cx="5760720" cy="826560"/>
      </dsp:txXfrm>
    </dsp:sp>
    <dsp:sp modelId="{79EE445A-7B59-4972-BEA5-E0C809862A48}">
      <dsp:nvSpPr>
        <dsp:cNvPr id="0" name=""/>
        <dsp:cNvSpPr/>
      </dsp:nvSpPr>
      <dsp:spPr>
        <a:xfrm>
          <a:off x="0" y="4273559"/>
          <a:ext cx="8229599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4C8AC3-6886-476C-9906-BE607B9E69D5}">
      <dsp:nvSpPr>
        <dsp:cNvPr id="0" name=""/>
        <dsp:cNvSpPr/>
      </dsp:nvSpPr>
      <dsp:spPr>
        <a:xfrm>
          <a:off x="411479" y="3860280"/>
          <a:ext cx="5760720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No guidance on AOG pricing </a:t>
          </a:r>
        </a:p>
      </dsp:txBody>
      <dsp:txXfrm>
        <a:off x="411479" y="3860280"/>
        <a:ext cx="5760720" cy="82656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9572AE-9E6A-4BE3-A92E-AE1921228686}">
      <dsp:nvSpPr>
        <dsp:cNvPr id="0" name=""/>
        <dsp:cNvSpPr/>
      </dsp:nvSpPr>
      <dsp:spPr>
        <a:xfrm>
          <a:off x="0" y="26568"/>
          <a:ext cx="8153399" cy="102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Role of Regulator </a:t>
          </a:r>
          <a:endParaRPr lang="en-US" sz="2400" kern="1200" dirty="0"/>
        </a:p>
      </dsp:txBody>
      <dsp:txXfrm>
        <a:off x="0" y="26568"/>
        <a:ext cx="8153399" cy="1029600"/>
      </dsp:txXfrm>
    </dsp:sp>
    <dsp:sp modelId="{24873E80-F3A0-4E81-BE32-1DDB0F40AA57}">
      <dsp:nvSpPr>
        <dsp:cNvPr id="0" name=""/>
        <dsp:cNvSpPr/>
      </dsp:nvSpPr>
      <dsp:spPr>
        <a:xfrm>
          <a:off x="0" y="1056168"/>
          <a:ext cx="8153399" cy="91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87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Uniform Approach to calculate the burn cost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Periodic Review Mechanism for burning cost should be in place</a:t>
          </a:r>
        </a:p>
      </dsp:txBody>
      <dsp:txXfrm>
        <a:off x="0" y="1056168"/>
        <a:ext cx="8153399" cy="910800"/>
      </dsp:txXfrm>
    </dsp:sp>
    <dsp:sp modelId="{AD16A276-9D63-45A2-85FA-BEBE894E0A4E}">
      <dsp:nvSpPr>
        <dsp:cNvPr id="0" name=""/>
        <dsp:cNvSpPr/>
      </dsp:nvSpPr>
      <dsp:spPr>
        <a:xfrm>
          <a:off x="0" y="1966968"/>
          <a:ext cx="8153399" cy="102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Pricing Mechanism for industry</a:t>
          </a:r>
          <a:endParaRPr lang="en-US" sz="2400" kern="1200" dirty="0" smtClean="0"/>
        </a:p>
      </dsp:txBody>
      <dsp:txXfrm>
        <a:off x="0" y="1966968"/>
        <a:ext cx="8153399" cy="1029600"/>
      </dsp:txXfrm>
    </dsp:sp>
    <dsp:sp modelId="{2D155914-666B-4FD4-894E-0CCB0D21A6BF}">
      <dsp:nvSpPr>
        <dsp:cNvPr id="0" name=""/>
        <dsp:cNvSpPr/>
      </dsp:nvSpPr>
      <dsp:spPr>
        <a:xfrm>
          <a:off x="0" y="2996568"/>
          <a:ext cx="8153399" cy="9392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87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smtClean="0"/>
            <a:t>Moving towards exposure based pricing from current burning cost approaches</a:t>
          </a:r>
          <a:endParaRPr lang="en-US" sz="2000" kern="1200" dirty="0" smtClean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Predictive analysis</a:t>
          </a:r>
        </a:p>
      </dsp:txBody>
      <dsp:txXfrm>
        <a:off x="0" y="2996568"/>
        <a:ext cx="8153399" cy="93926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9572AE-9E6A-4BE3-A92E-AE1921228686}">
      <dsp:nvSpPr>
        <dsp:cNvPr id="0" name=""/>
        <dsp:cNvSpPr/>
      </dsp:nvSpPr>
      <dsp:spPr>
        <a:xfrm>
          <a:off x="0" y="20190"/>
          <a:ext cx="8153399" cy="101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There is a need to pass on the cost of large loss objectively to the customer</a:t>
          </a:r>
          <a:endParaRPr lang="en-US" sz="2400" kern="1200" dirty="0"/>
        </a:p>
      </dsp:txBody>
      <dsp:txXfrm>
        <a:off x="0" y="20190"/>
        <a:ext cx="8153399" cy="1010880"/>
      </dsp:txXfrm>
    </dsp:sp>
    <dsp:sp modelId="{24873E80-F3A0-4E81-BE32-1DDB0F40AA57}">
      <dsp:nvSpPr>
        <dsp:cNvPr id="0" name=""/>
        <dsp:cNvSpPr/>
      </dsp:nvSpPr>
      <dsp:spPr>
        <a:xfrm>
          <a:off x="0" y="1031070"/>
          <a:ext cx="8153399" cy="8942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87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The prescribed approach is subjective</a:t>
          </a:r>
        </a:p>
      </dsp:txBody>
      <dsp:txXfrm>
        <a:off x="0" y="1031070"/>
        <a:ext cx="8153399" cy="894239"/>
      </dsp:txXfrm>
    </dsp:sp>
    <dsp:sp modelId="{85CF6404-F14C-4432-9B92-031BBA084A67}">
      <dsp:nvSpPr>
        <dsp:cNvPr id="0" name=""/>
        <dsp:cNvSpPr/>
      </dsp:nvSpPr>
      <dsp:spPr>
        <a:xfrm>
          <a:off x="0" y="1925310"/>
          <a:ext cx="8153399" cy="101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The load for large losses will depend on:</a:t>
          </a:r>
        </a:p>
      </dsp:txBody>
      <dsp:txXfrm>
        <a:off x="0" y="1925310"/>
        <a:ext cx="8153399" cy="1010880"/>
      </dsp:txXfrm>
    </dsp:sp>
    <dsp:sp modelId="{663C5775-A52F-4C8B-8205-953272673B58}">
      <dsp:nvSpPr>
        <dsp:cNvPr id="0" name=""/>
        <dsp:cNvSpPr/>
      </dsp:nvSpPr>
      <dsp:spPr>
        <a:xfrm>
          <a:off x="0" y="2936190"/>
          <a:ext cx="8153399" cy="10060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87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The distribution of large loss for the risk group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The risk tolerance of the company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smtClean="0"/>
            <a:t>RoE</a:t>
          </a:r>
          <a:endParaRPr lang="en-US" sz="2000" kern="1200" dirty="0" smtClean="0"/>
        </a:p>
      </dsp:txBody>
      <dsp:txXfrm>
        <a:off x="0" y="2936190"/>
        <a:ext cx="8153399" cy="100601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3064A8-9849-4698-A083-26FF88FD688C}">
      <dsp:nvSpPr>
        <dsp:cNvPr id="0" name=""/>
        <dsp:cNvSpPr/>
      </dsp:nvSpPr>
      <dsp:spPr>
        <a:xfrm>
          <a:off x="0" y="374932"/>
          <a:ext cx="8153399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EF683E-5E54-4206-896D-6A3105067C5F}">
      <dsp:nvSpPr>
        <dsp:cNvPr id="0" name=""/>
        <dsp:cNvSpPr/>
      </dsp:nvSpPr>
      <dsp:spPr>
        <a:xfrm>
          <a:off x="407670" y="35452"/>
          <a:ext cx="5707379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Statistical distribution fitted on large claim experience</a:t>
          </a:r>
          <a:endParaRPr lang="en-US" sz="2000" kern="1200" dirty="0"/>
        </a:p>
      </dsp:txBody>
      <dsp:txXfrm>
        <a:off x="407670" y="35452"/>
        <a:ext cx="5707379" cy="678960"/>
      </dsp:txXfrm>
    </dsp:sp>
    <dsp:sp modelId="{78DAD079-84BF-411E-AA54-10F416F32FCF}">
      <dsp:nvSpPr>
        <dsp:cNvPr id="0" name=""/>
        <dsp:cNvSpPr/>
      </dsp:nvSpPr>
      <dsp:spPr>
        <a:xfrm>
          <a:off x="0" y="1418212"/>
          <a:ext cx="8153399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45C16A-DE7D-4498-A72A-BF6206277633}">
      <dsp:nvSpPr>
        <dsp:cNvPr id="0" name=""/>
        <dsp:cNvSpPr/>
      </dsp:nvSpPr>
      <dsp:spPr>
        <a:xfrm>
          <a:off x="407670" y="1078732"/>
          <a:ext cx="5707379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Loss cost is typically simulated as a product of frequency and severity of large loss</a:t>
          </a:r>
        </a:p>
      </dsp:txBody>
      <dsp:txXfrm>
        <a:off x="407670" y="1078732"/>
        <a:ext cx="5707379" cy="678960"/>
      </dsp:txXfrm>
    </dsp:sp>
    <dsp:sp modelId="{947BC661-BDA2-458B-B5F0-CED9E1B69031}">
      <dsp:nvSpPr>
        <dsp:cNvPr id="0" name=""/>
        <dsp:cNvSpPr/>
      </dsp:nvSpPr>
      <dsp:spPr>
        <a:xfrm>
          <a:off x="0" y="2461492"/>
          <a:ext cx="8153399" cy="14127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479044" rIns="63279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Extreme loss defined as per risk tolerance of company (say 1 in 20 years (95%VaR))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Cost of raising capital is assumed (say 20%)</a:t>
          </a:r>
        </a:p>
      </dsp:txBody>
      <dsp:txXfrm>
        <a:off x="0" y="2461492"/>
        <a:ext cx="8153399" cy="1412775"/>
      </dsp:txXfrm>
    </dsp:sp>
    <dsp:sp modelId="{5F69145E-4BB3-4ACF-A637-AEA548786F35}">
      <dsp:nvSpPr>
        <dsp:cNvPr id="0" name=""/>
        <dsp:cNvSpPr/>
      </dsp:nvSpPr>
      <dsp:spPr>
        <a:xfrm>
          <a:off x="407670" y="2122012"/>
          <a:ext cx="5707379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Load over and above average is defined as a cost of raising capital</a:t>
          </a:r>
        </a:p>
      </dsp:txBody>
      <dsp:txXfrm>
        <a:off x="407670" y="2122012"/>
        <a:ext cx="5707379" cy="678960"/>
      </dsp:txXfrm>
    </dsp:sp>
    <dsp:sp modelId="{3B562DAC-0117-484B-BF28-F33FDB21DCC2}">
      <dsp:nvSpPr>
        <dsp:cNvPr id="0" name=""/>
        <dsp:cNvSpPr/>
      </dsp:nvSpPr>
      <dsp:spPr>
        <a:xfrm>
          <a:off x="0" y="4337947"/>
          <a:ext cx="8153399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0F7B18-57D3-4260-A695-F2A262F2D3AA}">
      <dsp:nvSpPr>
        <dsp:cNvPr id="0" name=""/>
        <dsp:cNvSpPr/>
      </dsp:nvSpPr>
      <dsp:spPr>
        <a:xfrm>
          <a:off x="407670" y="3998467"/>
          <a:ext cx="5707379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Large loss load is allocated in risk categories</a:t>
          </a:r>
        </a:p>
      </dsp:txBody>
      <dsp:txXfrm>
        <a:off x="407670" y="3998467"/>
        <a:ext cx="5707379" cy="678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2B767E-4959-4B14-8996-37B5BBB82486}" type="datetimeFigureOut">
              <a:rPr lang="en-IN" smtClean="0"/>
              <a:pPr/>
              <a:t>02-07-2015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6D75F-3A3C-4FA1-80DE-D24FB6D70A1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72424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31719">
              <a:defRPr/>
            </a:pPr>
            <a:fld id="{575EE29B-14AA-4A57-B429-6A8D043CE7C6}" type="slidenum">
              <a:rPr lang="en-US" smtClean="0"/>
              <a:pPr defTabSz="931719">
                <a:defRPr/>
              </a:pPr>
              <a:t>2</a:t>
            </a:fld>
            <a:endParaRPr lang="en-US" dirty="0" smtClean="0"/>
          </a:p>
        </p:txBody>
      </p:sp>
      <p:sp>
        <p:nvSpPr>
          <p:cNvPr id="261122" name="Rectangle 7"/>
          <p:cNvSpPr txBox="1">
            <a:spLocks noGrp="1" noChangeArrowheads="1"/>
          </p:cNvSpPr>
          <p:nvPr/>
        </p:nvSpPr>
        <p:spPr bwMode="auto">
          <a:xfrm>
            <a:off x="3882480" y="8688053"/>
            <a:ext cx="2973975" cy="454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4" tIns="46657" rIns="93314" bIns="46657" anchor="b"/>
          <a:lstStyle/>
          <a:p>
            <a:pPr algn="r" defTabSz="931719"/>
            <a:fld id="{37874FB1-28EB-493B-ABC7-A121B7685CD6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algn="r" defTabSz="931719"/>
              <a:t>2</a:t>
            </a:fld>
            <a:endParaRPr lang="en-US" sz="12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61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IN" smtClean="0"/>
          </a:p>
        </p:txBody>
      </p:sp>
    </p:spTree>
    <p:extLst>
      <p:ext uri="{BB962C8B-B14F-4D97-AF65-F5344CB8AC3E}">
        <p14:creationId xmlns:p14="http://schemas.microsoft.com/office/powerpoint/2010/main" xmlns="" val="2788912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1AF0AC-C484-4951-8472-F0A980E7AFF2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6041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60420" name="Notes Placeholder 2"/>
          <p:cNvSpPr>
            <a:spLocks noGrp="1"/>
          </p:cNvSpPr>
          <p:nvPr>
            <p:ph type="body" idx="1"/>
          </p:nvPr>
        </p:nvSpPr>
        <p:spPr>
          <a:xfrm>
            <a:off x="686421" y="4344025"/>
            <a:ext cx="5485158" cy="4112926"/>
          </a:xfrm>
          <a:noFill/>
          <a:ln/>
        </p:spPr>
        <p:txBody>
          <a:bodyPr lIns="91430" tIns="45714" rIns="91430" bIns="45714"/>
          <a:lstStyle/>
          <a:p>
            <a:r>
              <a:rPr lang="en-US" dirty="0" smtClean="0">
                <a:latin typeface="Arial" pitchFamily="34" charset="0"/>
              </a:rPr>
              <a:t>Re-Tariff- In China, Motor</a:t>
            </a:r>
          </a:p>
          <a:p>
            <a:r>
              <a:rPr lang="en-US" dirty="0" smtClean="0">
                <a:latin typeface="Arial" pitchFamily="34" charset="0"/>
              </a:rPr>
              <a:t>Collaboration &amp; M&amp;A</a:t>
            </a:r>
            <a:r>
              <a:rPr lang="en-US" baseline="0" dirty="0" smtClean="0">
                <a:latin typeface="Arial" pitchFamily="34" charset="0"/>
              </a:rPr>
              <a:t> – Japan</a:t>
            </a:r>
          </a:p>
          <a:p>
            <a:r>
              <a:rPr lang="en-US" dirty="0" smtClean="0">
                <a:latin typeface="Arial" pitchFamily="34" charset="0"/>
              </a:rPr>
              <a:t>Capital Infusion-</a:t>
            </a:r>
            <a:r>
              <a:rPr lang="en-US" baseline="0" dirty="0" smtClean="0">
                <a:latin typeface="Arial" pitchFamily="34" charset="0"/>
              </a:rPr>
              <a:t> Insolvency- Korea</a:t>
            </a:r>
          </a:p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60421" name="Slide Number Placeholder 3"/>
          <p:cNvSpPr txBox="1">
            <a:spLocks noGrp="1"/>
          </p:cNvSpPr>
          <p:nvPr/>
        </p:nvSpPr>
        <p:spPr bwMode="auto">
          <a:xfrm>
            <a:off x="3884027" y="8686488"/>
            <a:ext cx="2972421" cy="455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 anchor="b"/>
          <a:lstStyle/>
          <a:p>
            <a:pPr algn="r"/>
            <a:fld id="{FD15CAF5-0863-4795-AB0E-800E354AE6FB}" type="slidenum">
              <a:rPr lang="en-US" sz="1200">
                <a:latin typeface="Arial" pitchFamily="34" charset="0"/>
              </a:rPr>
              <a:pPr algn="r"/>
              <a:t>3</a:t>
            </a:fld>
            <a:endParaRPr lang="en-US" sz="12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1821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6A9AE9-82D9-4B68-8BE8-B01079CEC3C6}" type="slidenum">
              <a:rPr lang="en-GB"/>
              <a:pPr/>
              <a:t>6</a:t>
            </a:fld>
            <a:endParaRPr lang="en-GB"/>
          </a:p>
        </p:txBody>
      </p:sp>
      <p:sp>
        <p:nvSpPr>
          <p:cNvPr id="949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7388"/>
            <a:ext cx="4568825" cy="3427412"/>
          </a:xfrm>
          <a:ln/>
        </p:spPr>
      </p:sp>
      <p:sp>
        <p:nvSpPr>
          <p:cNvPr id="949251" name="Notes Placeholder 2"/>
          <p:cNvSpPr>
            <a:spLocks noGrp="1"/>
          </p:cNvSpPr>
          <p:nvPr>
            <p:ph type="body" idx="1"/>
          </p:nvPr>
        </p:nvSpPr>
        <p:spPr>
          <a:xfrm>
            <a:off x="686949" y="4344096"/>
            <a:ext cx="5484104" cy="4112528"/>
          </a:xfrm>
        </p:spPr>
        <p:txBody>
          <a:bodyPr lIns="93172" tIns="46585" rIns="93172" bIns="46585"/>
          <a:lstStyle/>
          <a:p>
            <a:r>
              <a:rPr lang="en-US" dirty="0" smtClean="0"/>
              <a:t>From 20 Insurance companies</a:t>
            </a:r>
            <a:r>
              <a:rPr lang="en-US" baseline="0" dirty="0" smtClean="0"/>
              <a:t> (in 1998) initially , are merged to 10 companies (by 2009) with further consolidation </a:t>
            </a:r>
            <a:r>
              <a:rPr lang="en-US" baseline="0" smtClean="0"/>
              <a:t>in progress</a:t>
            </a:r>
            <a:endParaRPr lang="en-US" dirty="0"/>
          </a:p>
        </p:txBody>
      </p:sp>
      <p:sp>
        <p:nvSpPr>
          <p:cNvPr id="949252" name="Slide Number Placeholder 3"/>
          <p:cNvSpPr txBox="1">
            <a:spLocks noGrp="1"/>
          </p:cNvSpPr>
          <p:nvPr/>
        </p:nvSpPr>
        <p:spPr bwMode="auto">
          <a:xfrm>
            <a:off x="3883960" y="8686727"/>
            <a:ext cx="2972400" cy="455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2" tIns="46585" rIns="93172" bIns="46585" anchor="b"/>
          <a:lstStyle/>
          <a:p>
            <a:pPr algn="r" eaLnBrk="1" hangingPunct="1"/>
            <a:fld id="{153D888A-8431-4965-BF76-BB258B9DC0ED}" type="slidenum">
              <a:rPr lang="en-US" sz="1200">
                <a:latin typeface="Arial" charset="0"/>
              </a:rPr>
              <a:pPr algn="r" eaLnBrk="1" hangingPunct="1"/>
              <a:t>6</a:t>
            </a:fld>
            <a:endParaRPr 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2961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31719">
              <a:defRPr/>
            </a:pPr>
            <a:fld id="{575EE29B-14AA-4A57-B429-6A8D043CE7C6}" type="slidenum">
              <a:rPr lang="en-US" smtClean="0"/>
              <a:pPr defTabSz="931719">
                <a:defRPr/>
              </a:pPr>
              <a:t>7</a:t>
            </a:fld>
            <a:endParaRPr lang="en-US" dirty="0" smtClean="0"/>
          </a:p>
        </p:txBody>
      </p:sp>
      <p:sp>
        <p:nvSpPr>
          <p:cNvPr id="261122" name="Rectangle 7"/>
          <p:cNvSpPr txBox="1">
            <a:spLocks noGrp="1" noChangeArrowheads="1"/>
          </p:cNvSpPr>
          <p:nvPr/>
        </p:nvSpPr>
        <p:spPr bwMode="auto">
          <a:xfrm>
            <a:off x="3882480" y="8688053"/>
            <a:ext cx="2973975" cy="454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4" tIns="46657" rIns="93314" bIns="46657" anchor="b"/>
          <a:lstStyle/>
          <a:p>
            <a:pPr algn="r" defTabSz="931719"/>
            <a:fld id="{37874FB1-28EB-493B-ABC7-A121B7685CD6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algn="r" defTabSz="931719"/>
              <a:t>7</a:t>
            </a:fld>
            <a:endParaRPr lang="en-US" sz="12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61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IN" smtClean="0"/>
          </a:p>
        </p:txBody>
      </p:sp>
    </p:spTree>
    <p:extLst>
      <p:ext uri="{BB962C8B-B14F-4D97-AF65-F5344CB8AC3E}">
        <p14:creationId xmlns:p14="http://schemas.microsoft.com/office/powerpoint/2010/main" xmlns="" val="2788912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31719">
              <a:defRPr/>
            </a:pPr>
            <a:fld id="{575EE29B-14AA-4A57-B429-6A8D043CE7C6}" type="slidenum">
              <a:rPr lang="en-US" smtClean="0"/>
              <a:pPr defTabSz="931719">
                <a:defRPr/>
              </a:pPr>
              <a:t>12</a:t>
            </a:fld>
            <a:endParaRPr lang="en-US" dirty="0" smtClean="0"/>
          </a:p>
        </p:txBody>
      </p:sp>
      <p:sp>
        <p:nvSpPr>
          <p:cNvPr id="261122" name="Rectangle 7"/>
          <p:cNvSpPr txBox="1">
            <a:spLocks noGrp="1" noChangeArrowheads="1"/>
          </p:cNvSpPr>
          <p:nvPr/>
        </p:nvSpPr>
        <p:spPr bwMode="auto">
          <a:xfrm>
            <a:off x="3882480" y="8688053"/>
            <a:ext cx="2973975" cy="454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4" tIns="46657" rIns="93314" bIns="46657" anchor="b"/>
          <a:lstStyle/>
          <a:p>
            <a:pPr algn="r" defTabSz="931719"/>
            <a:fld id="{37874FB1-28EB-493B-ABC7-A121B7685CD6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algn="r" defTabSz="931719"/>
              <a:t>12</a:t>
            </a:fld>
            <a:endParaRPr lang="en-US" sz="12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61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IN" smtClean="0"/>
          </a:p>
        </p:txBody>
      </p:sp>
    </p:spTree>
    <p:extLst>
      <p:ext uri="{BB962C8B-B14F-4D97-AF65-F5344CB8AC3E}">
        <p14:creationId xmlns:p14="http://schemas.microsoft.com/office/powerpoint/2010/main" xmlns="" val="2788912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31719">
              <a:defRPr/>
            </a:pPr>
            <a:fld id="{575EE29B-14AA-4A57-B429-6A8D043CE7C6}" type="slidenum">
              <a:rPr lang="en-US" smtClean="0"/>
              <a:pPr defTabSz="931719">
                <a:defRPr/>
              </a:pPr>
              <a:t>17</a:t>
            </a:fld>
            <a:endParaRPr lang="en-US" dirty="0" smtClean="0"/>
          </a:p>
        </p:txBody>
      </p:sp>
      <p:sp>
        <p:nvSpPr>
          <p:cNvPr id="261122" name="Rectangle 7"/>
          <p:cNvSpPr txBox="1">
            <a:spLocks noGrp="1" noChangeArrowheads="1"/>
          </p:cNvSpPr>
          <p:nvPr/>
        </p:nvSpPr>
        <p:spPr bwMode="auto">
          <a:xfrm>
            <a:off x="3882480" y="8688053"/>
            <a:ext cx="2973975" cy="454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4" tIns="46657" rIns="93314" bIns="46657" anchor="b"/>
          <a:lstStyle/>
          <a:p>
            <a:pPr algn="r" defTabSz="931719"/>
            <a:fld id="{37874FB1-28EB-493B-ABC7-A121B7685CD6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algn="r" defTabSz="931719"/>
              <a:t>17</a:t>
            </a:fld>
            <a:endParaRPr lang="en-US" sz="12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61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IN" smtClean="0"/>
          </a:p>
        </p:txBody>
      </p:sp>
    </p:spTree>
    <p:extLst>
      <p:ext uri="{BB962C8B-B14F-4D97-AF65-F5344CB8AC3E}">
        <p14:creationId xmlns:p14="http://schemas.microsoft.com/office/powerpoint/2010/main" xmlns="" val="2788912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6D75F-3A3C-4FA1-80DE-D24FB6D70A15}" type="slidenum">
              <a:rPr lang="en-IN" smtClean="0"/>
              <a:pPr/>
              <a:t>18</a:t>
            </a:fld>
            <a:endParaRPr lang="en-I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31719">
              <a:defRPr/>
            </a:pPr>
            <a:fld id="{575EE29B-14AA-4A57-B429-6A8D043CE7C6}" type="slidenum">
              <a:rPr lang="en-US" smtClean="0"/>
              <a:pPr defTabSz="931719">
                <a:defRPr/>
              </a:pPr>
              <a:t>20</a:t>
            </a:fld>
            <a:endParaRPr lang="en-US" dirty="0" smtClean="0"/>
          </a:p>
        </p:txBody>
      </p:sp>
      <p:sp>
        <p:nvSpPr>
          <p:cNvPr id="261122" name="Rectangle 7"/>
          <p:cNvSpPr txBox="1">
            <a:spLocks noGrp="1" noChangeArrowheads="1"/>
          </p:cNvSpPr>
          <p:nvPr/>
        </p:nvSpPr>
        <p:spPr bwMode="auto">
          <a:xfrm>
            <a:off x="3882480" y="8688053"/>
            <a:ext cx="2973975" cy="454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4" tIns="46657" rIns="93314" bIns="46657" anchor="b"/>
          <a:lstStyle/>
          <a:p>
            <a:pPr algn="r" defTabSz="931719"/>
            <a:fld id="{37874FB1-28EB-493B-ABC7-A121B7685CD6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algn="r" defTabSz="931719"/>
              <a:t>20</a:t>
            </a:fld>
            <a:endParaRPr lang="en-US" sz="12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61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IN" smtClean="0"/>
          </a:p>
        </p:txBody>
      </p:sp>
    </p:spTree>
    <p:extLst>
      <p:ext uri="{BB962C8B-B14F-4D97-AF65-F5344CB8AC3E}">
        <p14:creationId xmlns:p14="http://schemas.microsoft.com/office/powerpoint/2010/main" xmlns="" val="27889123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6D75F-3A3C-4FA1-80DE-D24FB6D70A15}" type="slidenum">
              <a:rPr lang="en-IN" smtClean="0"/>
              <a:pPr/>
              <a:t>21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344613" y="4572000"/>
            <a:ext cx="7010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 sz="2400">
              <a:solidFill>
                <a:prstClr val="white"/>
              </a:solidFill>
              <a:latin typeface="Times New Roman" pitchFamily="18" charset="0"/>
            </a:endParaRPr>
          </a:p>
        </p:txBody>
      </p:sp>
      <p:pic>
        <p:nvPicPr>
          <p:cNvPr id="5" name="Picture 5" descr="Patch-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5610225"/>
            <a:ext cx="91440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01_Bottom-1_White-Logo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" y="5819775"/>
            <a:ext cx="42386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04925" y="2667000"/>
            <a:ext cx="7610475" cy="7620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57300" y="3657600"/>
            <a:ext cx="6438900" cy="6667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777" y="186485"/>
            <a:ext cx="7862047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952" y="1205752"/>
            <a:ext cx="7862047" cy="48902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964" y="186485"/>
            <a:ext cx="786503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1140" y="1201270"/>
            <a:ext cx="3810000" cy="489473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201270"/>
            <a:ext cx="3810000" cy="489473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 lang="en-US" sz="2400" b="1" dirty="0" smtClean="0">
                <a:solidFill>
                  <a:srgbClr val="00004D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 lang="en-US" sz="2200" b="1" dirty="0" smtClean="0">
                <a:solidFill>
                  <a:srgbClr val="000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 lang="en-US" sz="2000" b="1" dirty="0" smtClean="0">
                <a:solidFill>
                  <a:srgbClr val="00004D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 lang="en-US" sz="1800" b="1" dirty="0" smtClean="0">
                <a:solidFill>
                  <a:srgbClr val="00004D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 lang="en-GB" sz="1800" b="1" dirty="0">
                <a:solidFill>
                  <a:srgbClr val="00004D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14400" y="1279525"/>
          <a:ext cx="7848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2"/>
                <a:gridCol w="1752600"/>
                <a:gridCol w="1752600"/>
                <a:gridCol w="17525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97964" y="186485"/>
            <a:ext cx="786503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43175" y="1524000"/>
            <a:ext cx="6219825" cy="1600200"/>
          </a:xfrm>
          <a:prstGeom prst="rect">
            <a:avLst/>
          </a:prstGeom>
          <a:solidFill>
            <a:srgbClr val="EAEAE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85750" lvl="1" indent="-28575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b="1" dirty="0">
                <a:solidFill>
                  <a:srgbClr val="00004D"/>
                </a:solidFill>
              </a:rPr>
              <a:t>Click to edit bullet point</a:t>
            </a:r>
          </a:p>
          <a:p>
            <a:pPr marL="742950" lvl="2" indent="-28575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dirty="0">
                <a:solidFill>
                  <a:srgbClr val="00004D"/>
                </a:solidFill>
              </a:rPr>
              <a:t>Click to edit bullet points</a:t>
            </a:r>
          </a:p>
          <a:p>
            <a:pPr marL="742950" lvl="2" indent="-28575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dirty="0">
                <a:solidFill>
                  <a:srgbClr val="00004D"/>
                </a:solidFill>
              </a:rPr>
              <a:t>Click to edit bullet points</a:t>
            </a:r>
          </a:p>
          <a:p>
            <a:pPr marL="1200150" lvl="3" indent="-28575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dirty="0">
                <a:solidFill>
                  <a:srgbClr val="00004D"/>
                </a:solidFill>
              </a:rPr>
              <a:t>Click to edit bullet points</a:t>
            </a:r>
          </a:p>
          <a:p>
            <a:pPr marL="1200150" lvl="3" indent="-28575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dirty="0">
                <a:solidFill>
                  <a:srgbClr val="00004D"/>
                </a:solidFill>
              </a:rPr>
              <a:t>Click to edit bullet points</a:t>
            </a:r>
          </a:p>
        </p:txBody>
      </p:sp>
      <p:sp>
        <p:nvSpPr>
          <p:cNvPr id="5" name="Pentagon 4"/>
          <p:cNvSpPr/>
          <p:nvPr/>
        </p:nvSpPr>
        <p:spPr bwMode="auto">
          <a:xfrm>
            <a:off x="897964" y="1958340"/>
            <a:ext cx="1645920" cy="731520"/>
          </a:xfrm>
          <a:prstGeom prst="homePlate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 anchor="ctr"/>
          <a:lstStyle/>
          <a:p>
            <a:pPr>
              <a:defRPr/>
            </a:pPr>
            <a:r>
              <a:rPr lang="en-US" sz="1600" b="1" dirty="0">
                <a:solidFill>
                  <a:prstClr val="white"/>
                </a:solidFill>
              </a:rPr>
              <a:t>Team Composition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8363" y="3505200"/>
            <a:ext cx="7894637" cy="1600200"/>
          </a:xfrm>
          <a:prstGeom prst="rect">
            <a:avLst/>
          </a:prstGeom>
          <a:solidFill>
            <a:srgbClr val="EAEAE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85750" lvl="1" indent="-28575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2000" b="1" dirty="0">
                <a:solidFill>
                  <a:srgbClr val="00004D"/>
                </a:solidFill>
              </a:rPr>
              <a:t>Click to edit bullet points</a:t>
            </a:r>
          </a:p>
          <a:p>
            <a:pPr marL="742950" lvl="2" indent="-28575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b="1" dirty="0">
                <a:solidFill>
                  <a:srgbClr val="00004D"/>
                </a:solidFill>
              </a:rPr>
              <a:t>Click to edit bullet points</a:t>
            </a:r>
          </a:p>
          <a:p>
            <a:pPr marL="1200150" lvl="3" indent="-28575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dirty="0">
                <a:solidFill>
                  <a:srgbClr val="00004D"/>
                </a:solidFill>
              </a:rPr>
              <a:t>Click to edit bullet points</a:t>
            </a:r>
          </a:p>
          <a:p>
            <a:pPr marL="1200150" lvl="3" indent="-28575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dirty="0">
                <a:solidFill>
                  <a:srgbClr val="00004D"/>
                </a:solidFill>
              </a:rPr>
              <a:t>Click to edit bullet points</a:t>
            </a:r>
          </a:p>
          <a:p>
            <a:pPr marL="914400" lvl="3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None/>
              <a:defRPr/>
            </a:pPr>
            <a:endParaRPr lang="en-US" b="1" dirty="0">
              <a:solidFill>
                <a:srgbClr val="00004D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97964" y="186485"/>
            <a:ext cx="786503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2812" y="1219200"/>
            <a:ext cx="38877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2812" y="1858962"/>
            <a:ext cx="3887788" cy="431323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97964" y="186485"/>
            <a:ext cx="786503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Text Placeholder 2"/>
          <p:cNvSpPr>
            <a:spLocks noGrp="1"/>
          </p:cNvSpPr>
          <p:nvPr>
            <p:ph type="body" idx="10"/>
          </p:nvPr>
        </p:nvSpPr>
        <p:spPr>
          <a:xfrm>
            <a:off x="4899212" y="1200150"/>
            <a:ext cx="38877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11"/>
          </p:nvPr>
        </p:nvSpPr>
        <p:spPr>
          <a:xfrm>
            <a:off x="4899212" y="1839912"/>
            <a:ext cx="3887788" cy="4332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97964" y="186485"/>
            <a:ext cx="786503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8375" y="1206500"/>
            <a:ext cx="7772400" cy="488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65200" y="185738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295400" y="1981200"/>
            <a:ext cx="70294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endParaRPr lang="en-US" sz="2400">
              <a:solidFill>
                <a:srgbClr val="00004D"/>
              </a:solidFill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990600" y="6486525"/>
            <a:ext cx="190500" cy="133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defRPr/>
            </a:pPr>
            <a:fld id="{73224CFD-482A-4202-BDE2-1A0161E4C117}" type="slidenum">
              <a:rPr lang="en-US" sz="900">
                <a:solidFill>
                  <a:prstClr val="black"/>
                </a:solidFill>
              </a:rPr>
              <a:pPr algn="r">
                <a:defRPr/>
              </a:pPr>
              <a:t>‹#›</a:t>
            </a:fld>
            <a:endParaRPr lang="en-US" sz="900" dirty="0">
              <a:solidFill>
                <a:prstClr val="black"/>
              </a:solidFill>
            </a:endParaRPr>
          </a:p>
        </p:txBody>
      </p:sp>
      <p:pic>
        <p:nvPicPr>
          <p:cNvPr id="1030" name="Picture 12" descr="Patch-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13" descr="01_Bottom-1_White-Logo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6429375" y="6248400"/>
            <a:ext cx="24098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1" descr="Patch-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4375" y="1019175"/>
            <a:ext cx="8429625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ransition spd="slow"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400" b="1">
          <a:solidFill>
            <a:srgbClr val="00004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200" b="1">
          <a:solidFill>
            <a:srgbClr val="00004D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b="1">
          <a:solidFill>
            <a:srgbClr val="00004D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b="1">
          <a:solidFill>
            <a:srgbClr val="00004D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1304925" y="2701637"/>
            <a:ext cx="7610475" cy="692727"/>
          </a:xfrm>
        </p:spPr>
        <p:txBody>
          <a:bodyPr/>
          <a:lstStyle/>
          <a:p>
            <a:r>
              <a:rPr lang="en-US" dirty="0" smtClean="0"/>
              <a:t>Burning Cost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4404306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166847" cy="533400"/>
          </a:xfrm>
        </p:spPr>
        <p:txBody>
          <a:bodyPr/>
          <a:lstStyle/>
          <a:p>
            <a:r>
              <a:rPr lang="en-US" dirty="0" smtClean="0"/>
              <a:t>Regulator Intervention on Price</a:t>
            </a:r>
            <a:endParaRPr lang="en-US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Diagram 8"/>
          <p:cNvGraphicFramePr/>
          <p:nvPr/>
        </p:nvGraphicFramePr>
        <p:xfrm>
          <a:off x="1285852" y="1214422"/>
          <a:ext cx="7215238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30929570"/>
              </p:ext>
            </p:extLst>
          </p:nvPr>
        </p:nvGraphicFramePr>
        <p:xfrm>
          <a:off x="762000" y="1219200"/>
          <a:ext cx="81534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4282" y="304800"/>
            <a:ext cx="8572560" cy="685800"/>
          </a:xfrm>
        </p:spPr>
        <p:txBody>
          <a:bodyPr/>
          <a:lstStyle/>
          <a:p>
            <a:r>
              <a:rPr lang="en-US" dirty="0" smtClean="0"/>
              <a:t>IIB Approach to Burning 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79315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48665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762000" y="1981200"/>
            <a:ext cx="7424738" cy="666750"/>
            <a:chOff x="672" y="1440"/>
            <a:chExt cx="4677" cy="420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7" name="AutoShape 1028"/>
            <p:cNvSpPr>
              <a:spLocks noChangeArrowheads="1"/>
            </p:cNvSpPr>
            <p:nvPr/>
          </p:nvSpPr>
          <p:spPr bwMode="auto">
            <a:xfrm>
              <a:off x="672" y="1440"/>
              <a:ext cx="4677" cy="420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bg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8" name="Text Box 1029"/>
            <p:cNvSpPr txBox="1">
              <a:spLocks noChangeArrowheads="1"/>
            </p:cNvSpPr>
            <p:nvPr/>
          </p:nvSpPr>
          <p:spPr bwMode="auto">
            <a:xfrm>
              <a:off x="672" y="1486"/>
              <a:ext cx="4677" cy="3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90000" tIns="46800" rIns="90000" bIns="46800" anchor="ctr">
              <a:spAutoFit/>
            </a:bodyPr>
            <a:lstStyle/>
            <a:p>
              <a:pPr marL="223838" indent="-223838">
                <a:buClr>
                  <a:srgbClr val="FA8900"/>
                </a:buClr>
                <a:buSzPct val="120000"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solidFill>
                    <a:schemeClr val="bg1"/>
                  </a:solidFill>
                </a:rPr>
                <a:t>Need for burning cost &amp; its introduction</a:t>
              </a:r>
            </a:p>
          </p:txBody>
        </p:sp>
      </p:grpSp>
      <p:sp>
        <p:nvSpPr>
          <p:cNvPr id="260099" name="Line 1031"/>
          <p:cNvSpPr>
            <a:spLocks noChangeShapeType="1"/>
          </p:cNvSpPr>
          <p:nvPr/>
        </p:nvSpPr>
        <p:spPr bwMode="auto">
          <a:xfrm>
            <a:off x="774700" y="1873515"/>
            <a:ext cx="7429500" cy="1588"/>
          </a:xfrm>
          <a:prstGeom prst="line">
            <a:avLst/>
          </a:prstGeom>
          <a:noFill/>
          <a:ln w="7632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1046"/>
          <p:cNvGrpSpPr>
            <a:grpSpLocks/>
          </p:cNvGrpSpPr>
          <p:nvPr/>
        </p:nvGrpSpPr>
        <p:grpSpPr bwMode="auto">
          <a:xfrm>
            <a:off x="762000" y="1187715"/>
            <a:ext cx="7427913" cy="665163"/>
            <a:chOff x="672" y="960"/>
            <a:chExt cx="4679" cy="419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8" name="AutoShape 1047"/>
            <p:cNvSpPr>
              <a:spLocks noChangeArrowheads="1"/>
            </p:cNvSpPr>
            <p:nvPr/>
          </p:nvSpPr>
          <p:spPr bwMode="auto">
            <a:xfrm>
              <a:off x="672" y="960"/>
              <a:ext cx="4679" cy="419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bg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9" name="Text Box 1048"/>
            <p:cNvSpPr txBox="1">
              <a:spLocks noChangeArrowheads="1"/>
            </p:cNvSpPr>
            <p:nvPr/>
          </p:nvSpPr>
          <p:spPr bwMode="auto">
            <a:xfrm>
              <a:off x="672" y="1006"/>
              <a:ext cx="4679" cy="292"/>
            </a:xfrm>
            <a:prstGeom prst="rect">
              <a:avLst/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marL="223838" indent="-223838">
                <a:buClr>
                  <a:srgbClr val="FA8900"/>
                </a:buClr>
                <a:buSzPct val="120000"/>
                <a:buFont typeface="Zurich BT" pitchFamily="34" charset="0"/>
                <a:buNone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solidFill>
                    <a:schemeClr val="bg1"/>
                  </a:solidFill>
                </a:rPr>
                <a:t>Detariff Cycle &amp; its evolution</a:t>
              </a:r>
            </a:p>
          </p:txBody>
        </p:sp>
      </p:grpSp>
      <p:grpSp>
        <p:nvGrpSpPr>
          <p:cNvPr id="4" name="Group 1027"/>
          <p:cNvGrpSpPr>
            <a:grpSpLocks/>
          </p:cNvGrpSpPr>
          <p:nvPr/>
        </p:nvGrpSpPr>
        <p:grpSpPr bwMode="auto">
          <a:xfrm>
            <a:off x="762000" y="2762250"/>
            <a:ext cx="7424738" cy="666750"/>
            <a:chOff x="672" y="1440"/>
            <a:chExt cx="4677" cy="420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1" name="AutoShape 1028"/>
            <p:cNvSpPr>
              <a:spLocks noChangeArrowheads="1"/>
            </p:cNvSpPr>
            <p:nvPr/>
          </p:nvSpPr>
          <p:spPr bwMode="auto">
            <a:xfrm>
              <a:off x="672" y="1440"/>
              <a:ext cx="4677" cy="420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2" name="Text Box 1029"/>
            <p:cNvSpPr txBox="1">
              <a:spLocks noChangeArrowheads="1"/>
            </p:cNvSpPr>
            <p:nvPr/>
          </p:nvSpPr>
          <p:spPr bwMode="auto">
            <a:xfrm>
              <a:off x="672" y="1486"/>
              <a:ext cx="4677" cy="3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90000" tIns="46800" rIns="90000" bIns="46800" anchor="ctr">
              <a:spAutoFit/>
            </a:bodyPr>
            <a:lstStyle/>
            <a:p>
              <a:pPr marL="223838" lvl="0" indent="-223838">
                <a:buClr>
                  <a:srgbClr val="FA8900"/>
                </a:buClr>
                <a:buSzPct val="120000"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solidFill>
                    <a:prstClr val="white"/>
                  </a:solidFill>
                  <a:latin typeface="Zurich BT"/>
                  <a:cs typeface="Arial"/>
                </a:rPr>
                <a:t>Indian industry and reserving evolution</a:t>
              </a:r>
              <a:endParaRPr lang="en-GB" sz="2800" dirty="0">
                <a:solidFill>
                  <a:prstClr val="white"/>
                </a:solidFill>
                <a:latin typeface="Zurich BT"/>
                <a:cs typeface="Arial"/>
              </a:endParaRPr>
            </a:p>
          </p:txBody>
        </p:sp>
      </p:grpSp>
      <p:grpSp>
        <p:nvGrpSpPr>
          <p:cNvPr id="5" name="Group 1027"/>
          <p:cNvGrpSpPr>
            <a:grpSpLocks/>
          </p:cNvGrpSpPr>
          <p:nvPr/>
        </p:nvGrpSpPr>
        <p:grpSpPr bwMode="auto">
          <a:xfrm>
            <a:off x="762000" y="3524250"/>
            <a:ext cx="7424738" cy="666750"/>
            <a:chOff x="672" y="1440"/>
            <a:chExt cx="4677" cy="420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4" name="AutoShape 1028"/>
            <p:cNvSpPr>
              <a:spLocks noChangeArrowheads="1"/>
            </p:cNvSpPr>
            <p:nvPr/>
          </p:nvSpPr>
          <p:spPr bwMode="auto">
            <a:xfrm>
              <a:off x="672" y="1440"/>
              <a:ext cx="4677" cy="420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bg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5" name="Text Box 1029"/>
            <p:cNvSpPr txBox="1">
              <a:spLocks noChangeArrowheads="1"/>
            </p:cNvSpPr>
            <p:nvPr/>
          </p:nvSpPr>
          <p:spPr bwMode="auto">
            <a:xfrm>
              <a:off x="672" y="1486"/>
              <a:ext cx="4677" cy="3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90000" tIns="46800" rIns="90000" bIns="46800" anchor="ctr">
              <a:spAutoFit/>
            </a:bodyPr>
            <a:lstStyle/>
            <a:p>
              <a:pPr marL="223838" indent="-223838">
                <a:buClr>
                  <a:srgbClr val="FA8900"/>
                </a:buClr>
                <a:buSzPct val="120000"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solidFill>
                    <a:schemeClr val="bg1"/>
                  </a:solidFill>
                </a:rPr>
                <a:t>GHI burning cost</a:t>
              </a:r>
              <a:endParaRPr lang="en-GB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oup 1046"/>
          <p:cNvGrpSpPr>
            <a:grpSpLocks/>
          </p:cNvGrpSpPr>
          <p:nvPr/>
        </p:nvGrpSpPr>
        <p:grpSpPr bwMode="auto">
          <a:xfrm>
            <a:off x="762000" y="2743200"/>
            <a:ext cx="7427913" cy="665163"/>
            <a:chOff x="672" y="960"/>
            <a:chExt cx="4679" cy="419"/>
          </a:xfrm>
          <a:solidFill>
            <a:srgbClr val="97292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2" name="AutoShape 1047"/>
            <p:cNvSpPr>
              <a:spLocks noChangeArrowheads="1"/>
            </p:cNvSpPr>
            <p:nvPr/>
          </p:nvSpPr>
          <p:spPr bwMode="auto">
            <a:xfrm>
              <a:off x="672" y="960"/>
              <a:ext cx="4679" cy="419"/>
            </a:xfrm>
            <a:prstGeom prst="roundRect">
              <a:avLst>
                <a:gd name="adj" fmla="val 236"/>
              </a:avLst>
            </a:prstGeom>
            <a:grpFill/>
            <a:ln w="9360">
              <a:solidFill>
                <a:srgbClr val="A600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23" name="Text Box 1048"/>
            <p:cNvSpPr txBox="1">
              <a:spLocks noChangeArrowheads="1"/>
            </p:cNvSpPr>
            <p:nvPr/>
          </p:nvSpPr>
          <p:spPr bwMode="auto">
            <a:xfrm>
              <a:off x="672" y="1006"/>
              <a:ext cx="4679" cy="292"/>
            </a:xfrm>
            <a:prstGeom prst="rect">
              <a:avLst/>
            </a:prstGeom>
            <a:grpFill/>
            <a:ln w="9360">
              <a:solidFill>
                <a:srgbClr val="A600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marL="223838" lvl="0" indent="-223838">
                <a:buClr>
                  <a:srgbClr val="FA8900"/>
                </a:buClr>
                <a:buSzPct val="120000"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solidFill>
                    <a:schemeClr val="bg1"/>
                  </a:solidFill>
                  <a:latin typeface="+mj-lt"/>
                </a:rPr>
                <a:t>Challenges &amp; next step</a:t>
              </a:r>
            </a:p>
          </p:txBody>
        </p:sp>
      </p:grpSp>
      <p:grpSp>
        <p:nvGrpSpPr>
          <p:cNvPr id="9" name="Group 1027"/>
          <p:cNvGrpSpPr>
            <a:grpSpLocks/>
          </p:cNvGrpSpPr>
          <p:nvPr/>
        </p:nvGrpSpPr>
        <p:grpSpPr bwMode="auto">
          <a:xfrm>
            <a:off x="762000" y="4267200"/>
            <a:ext cx="7424738" cy="666750"/>
            <a:chOff x="672" y="1440"/>
            <a:chExt cx="4677" cy="420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1" name="AutoShape 1028"/>
            <p:cNvSpPr>
              <a:spLocks noChangeArrowheads="1"/>
            </p:cNvSpPr>
            <p:nvPr/>
          </p:nvSpPr>
          <p:spPr bwMode="auto">
            <a:xfrm>
              <a:off x="672" y="1440"/>
              <a:ext cx="4677" cy="420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bg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24" name="Text Box 1029"/>
            <p:cNvSpPr txBox="1">
              <a:spLocks noChangeArrowheads="1"/>
            </p:cNvSpPr>
            <p:nvPr/>
          </p:nvSpPr>
          <p:spPr bwMode="auto">
            <a:xfrm>
              <a:off x="672" y="1486"/>
              <a:ext cx="4677" cy="3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90000" tIns="46800" rIns="90000" bIns="46800" anchor="ctr">
              <a:spAutoFit/>
            </a:bodyPr>
            <a:lstStyle/>
            <a:p>
              <a:pPr marL="223838" indent="-223838">
                <a:buClr>
                  <a:srgbClr val="FA8900"/>
                </a:buClr>
                <a:buSzPct val="120000"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solidFill>
                    <a:schemeClr val="bg1"/>
                  </a:solidFill>
                  <a:latin typeface="+mj-lt"/>
                  <a:cs typeface="+mn-cs"/>
                </a:rPr>
                <a:t>Way forward</a:t>
              </a:r>
              <a:endParaRPr lang="en-GB" sz="2800" dirty="0">
                <a:solidFill>
                  <a:schemeClr val="bg1"/>
                </a:solidFill>
                <a:latin typeface="+mj-lt"/>
                <a:cs typeface="+mn-cs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8246223" cy="685800"/>
          </a:xfrm>
        </p:spPr>
        <p:txBody>
          <a:bodyPr/>
          <a:lstStyle/>
          <a:p>
            <a:r>
              <a:rPr lang="en-US" dirty="0" smtClean="0"/>
              <a:t>Challenge with current Burn cost approach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09600" y="1143000"/>
          <a:ext cx="8229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Exposure based pricing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762000" y="1143000"/>
          <a:ext cx="81534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2098210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Threshold for large loss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Separate losses into attritional and large </a:t>
            </a:r>
          </a:p>
          <a:p>
            <a:pPr lvl="1"/>
            <a:r>
              <a:rPr lang="en-US" dirty="0" smtClean="0"/>
              <a:t>Threshold is estimated separately for each risk band</a:t>
            </a:r>
          </a:p>
          <a:p>
            <a:pPr lvl="1"/>
            <a:r>
              <a:rPr lang="en-US" dirty="0" smtClean="0"/>
              <a:t>Probability of claims greater than threshold is low</a:t>
            </a:r>
          </a:p>
          <a:p>
            <a:pPr lvl="2"/>
            <a:r>
              <a:rPr lang="en-US" dirty="0" smtClean="0"/>
              <a:t>Large losses are low frequency-high severity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1693789" y="4379566"/>
            <a:ext cx="1332000" cy="0"/>
          </a:xfrm>
          <a:prstGeom prst="straightConnector1">
            <a:avLst/>
          </a:prstGeom>
          <a:solidFill>
            <a:srgbClr val="C0C0C0"/>
          </a:solidFill>
          <a:ln w="3240" cap="flat" cmpd="sng" algn="ctr">
            <a:solidFill>
              <a:srgbClr val="000000"/>
            </a:solidFill>
            <a:prstDash val="solid"/>
            <a:round/>
            <a:headEnd type="arrow"/>
            <a:tailEnd type="arrow"/>
          </a:ln>
          <a:effectLst/>
        </p:spPr>
      </p:cxn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924944"/>
            <a:ext cx="5688632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Arrow Connector 6"/>
          <p:cNvCxnSpPr/>
          <p:nvPr/>
        </p:nvCxnSpPr>
        <p:spPr bwMode="auto">
          <a:xfrm>
            <a:off x="3062309" y="3155430"/>
            <a:ext cx="3312000" cy="0"/>
          </a:xfrm>
          <a:prstGeom prst="straightConnector1">
            <a:avLst/>
          </a:prstGeom>
          <a:solidFill>
            <a:srgbClr val="C0C0C0"/>
          </a:solidFill>
          <a:ln w="3240" cap="flat" cmpd="sng" algn="ctr">
            <a:solidFill>
              <a:srgbClr val="00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1693789" y="3155430"/>
            <a:ext cx="1296000" cy="0"/>
          </a:xfrm>
          <a:prstGeom prst="straightConnector1">
            <a:avLst/>
          </a:prstGeom>
          <a:solidFill>
            <a:srgbClr val="C0C0C0"/>
          </a:solidFill>
          <a:ln w="3240" cap="flat" cmpd="sng" algn="ctr">
            <a:solidFill>
              <a:srgbClr val="00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837805" y="329944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Attritional</a:t>
            </a:r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3565997" y="329944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Large Loss</a:t>
            </a:r>
            <a:endParaRPr lang="en-IN" dirty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3059832" y="3371454"/>
            <a:ext cx="0" cy="2668592"/>
          </a:xfrm>
          <a:prstGeom prst="line">
            <a:avLst/>
          </a:prstGeom>
          <a:solidFill>
            <a:srgbClr val="C0C0C0"/>
          </a:solidFill>
          <a:ln w="324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xmlns="" val="9175900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large loss load </a:t>
            </a:r>
            <a:endParaRPr lang="en-IN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838200" y="1219200"/>
          <a:ext cx="81534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6765911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48665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762000" y="1965590"/>
            <a:ext cx="7424738" cy="666750"/>
            <a:chOff x="672" y="1440"/>
            <a:chExt cx="4677" cy="420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7" name="AutoShape 1028"/>
            <p:cNvSpPr>
              <a:spLocks noChangeArrowheads="1"/>
            </p:cNvSpPr>
            <p:nvPr/>
          </p:nvSpPr>
          <p:spPr bwMode="auto">
            <a:xfrm>
              <a:off x="672" y="1440"/>
              <a:ext cx="4677" cy="420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bg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8" name="Text Box 1029"/>
            <p:cNvSpPr txBox="1">
              <a:spLocks noChangeArrowheads="1"/>
            </p:cNvSpPr>
            <p:nvPr/>
          </p:nvSpPr>
          <p:spPr bwMode="auto">
            <a:xfrm>
              <a:off x="672" y="1486"/>
              <a:ext cx="4677" cy="3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90000" tIns="46800" rIns="90000" bIns="46800" anchor="ctr">
              <a:spAutoFit/>
            </a:bodyPr>
            <a:lstStyle/>
            <a:p>
              <a:pPr marL="223838" indent="-223838">
                <a:buClr>
                  <a:srgbClr val="FA8900"/>
                </a:buClr>
                <a:buSzPct val="120000"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solidFill>
                    <a:schemeClr val="bg1"/>
                  </a:solidFill>
                </a:rPr>
                <a:t>Need for burning cost &amp; its introduction</a:t>
              </a:r>
            </a:p>
          </p:txBody>
        </p:sp>
      </p:grpSp>
      <p:sp>
        <p:nvSpPr>
          <p:cNvPr id="260099" name="Line 1031"/>
          <p:cNvSpPr>
            <a:spLocks noChangeShapeType="1"/>
          </p:cNvSpPr>
          <p:nvPr/>
        </p:nvSpPr>
        <p:spPr bwMode="auto">
          <a:xfrm>
            <a:off x="774700" y="1873515"/>
            <a:ext cx="7429500" cy="1588"/>
          </a:xfrm>
          <a:prstGeom prst="line">
            <a:avLst/>
          </a:prstGeom>
          <a:noFill/>
          <a:ln w="7632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1046"/>
          <p:cNvGrpSpPr>
            <a:grpSpLocks/>
          </p:cNvGrpSpPr>
          <p:nvPr/>
        </p:nvGrpSpPr>
        <p:grpSpPr bwMode="auto">
          <a:xfrm>
            <a:off x="762000" y="1187715"/>
            <a:ext cx="7427913" cy="665163"/>
            <a:chOff x="672" y="960"/>
            <a:chExt cx="4679" cy="419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8" name="AutoShape 1047"/>
            <p:cNvSpPr>
              <a:spLocks noChangeArrowheads="1"/>
            </p:cNvSpPr>
            <p:nvPr/>
          </p:nvSpPr>
          <p:spPr bwMode="auto">
            <a:xfrm>
              <a:off x="672" y="960"/>
              <a:ext cx="4679" cy="419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bg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9" name="Text Box 1048"/>
            <p:cNvSpPr txBox="1">
              <a:spLocks noChangeArrowheads="1"/>
            </p:cNvSpPr>
            <p:nvPr/>
          </p:nvSpPr>
          <p:spPr bwMode="auto">
            <a:xfrm>
              <a:off x="672" y="1006"/>
              <a:ext cx="4679" cy="292"/>
            </a:xfrm>
            <a:prstGeom prst="rect">
              <a:avLst/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marL="223838" indent="-223838">
                <a:buClr>
                  <a:srgbClr val="FA8900"/>
                </a:buClr>
                <a:buSzPct val="120000"/>
                <a:buFont typeface="Zurich BT" pitchFamily="34" charset="0"/>
                <a:buNone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solidFill>
                    <a:schemeClr val="bg1"/>
                  </a:solidFill>
                </a:rPr>
                <a:t>Detariff Cycle &amp; its evolution</a:t>
              </a:r>
            </a:p>
          </p:txBody>
        </p:sp>
      </p:grpSp>
      <p:grpSp>
        <p:nvGrpSpPr>
          <p:cNvPr id="4" name="Group 1027"/>
          <p:cNvGrpSpPr>
            <a:grpSpLocks/>
          </p:cNvGrpSpPr>
          <p:nvPr/>
        </p:nvGrpSpPr>
        <p:grpSpPr bwMode="auto">
          <a:xfrm>
            <a:off x="762000" y="2762250"/>
            <a:ext cx="7424738" cy="666750"/>
            <a:chOff x="672" y="1440"/>
            <a:chExt cx="4677" cy="420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1" name="AutoShape 1028"/>
            <p:cNvSpPr>
              <a:spLocks noChangeArrowheads="1"/>
            </p:cNvSpPr>
            <p:nvPr/>
          </p:nvSpPr>
          <p:spPr bwMode="auto">
            <a:xfrm>
              <a:off x="672" y="1440"/>
              <a:ext cx="4677" cy="420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bg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2" name="Text Box 1029"/>
            <p:cNvSpPr txBox="1">
              <a:spLocks noChangeArrowheads="1"/>
            </p:cNvSpPr>
            <p:nvPr/>
          </p:nvSpPr>
          <p:spPr bwMode="auto">
            <a:xfrm>
              <a:off x="672" y="1486"/>
              <a:ext cx="4677" cy="3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90000" tIns="46800" rIns="90000" bIns="46800" anchor="ctr">
              <a:spAutoFit/>
            </a:bodyPr>
            <a:lstStyle/>
            <a:p>
              <a:pPr marL="223838" lvl="0" indent="-223838">
                <a:buClr>
                  <a:srgbClr val="FA8900"/>
                </a:buClr>
                <a:buSzPct val="120000"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solidFill>
                    <a:schemeClr val="bg1"/>
                  </a:solidFill>
                </a:rPr>
                <a:t>Challenges &amp; next step</a:t>
              </a:r>
            </a:p>
          </p:txBody>
        </p:sp>
      </p:grpSp>
      <p:grpSp>
        <p:nvGrpSpPr>
          <p:cNvPr id="5" name="Group 1027"/>
          <p:cNvGrpSpPr>
            <a:grpSpLocks/>
          </p:cNvGrpSpPr>
          <p:nvPr/>
        </p:nvGrpSpPr>
        <p:grpSpPr bwMode="auto">
          <a:xfrm>
            <a:off x="762000" y="3524250"/>
            <a:ext cx="7424738" cy="666750"/>
            <a:chOff x="672" y="1440"/>
            <a:chExt cx="4677" cy="420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4" name="AutoShape 1028"/>
            <p:cNvSpPr>
              <a:spLocks noChangeArrowheads="1"/>
            </p:cNvSpPr>
            <p:nvPr/>
          </p:nvSpPr>
          <p:spPr bwMode="auto">
            <a:xfrm>
              <a:off x="672" y="1440"/>
              <a:ext cx="4677" cy="420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5" name="Text Box 1029"/>
            <p:cNvSpPr txBox="1">
              <a:spLocks noChangeArrowheads="1"/>
            </p:cNvSpPr>
            <p:nvPr/>
          </p:nvSpPr>
          <p:spPr bwMode="auto">
            <a:xfrm>
              <a:off x="672" y="1486"/>
              <a:ext cx="4677" cy="3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90000" tIns="46800" rIns="90000" bIns="46800" anchor="ctr">
              <a:spAutoFit/>
            </a:bodyPr>
            <a:lstStyle/>
            <a:p>
              <a:pPr marL="223838" indent="-223838">
                <a:buClr>
                  <a:srgbClr val="FA8900"/>
                </a:buClr>
                <a:buSzPct val="120000"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latin typeface="+mj-lt"/>
                  <a:cs typeface="+mn-cs"/>
                </a:rPr>
                <a:t>Challenges</a:t>
              </a:r>
              <a:endParaRPr lang="en-GB" sz="2800" dirty="0">
                <a:latin typeface="+mj-lt"/>
                <a:cs typeface="+mn-cs"/>
              </a:endParaRPr>
            </a:p>
          </p:txBody>
        </p:sp>
      </p:grpSp>
      <p:grpSp>
        <p:nvGrpSpPr>
          <p:cNvPr id="6" name="Group 1046"/>
          <p:cNvGrpSpPr>
            <a:grpSpLocks/>
          </p:cNvGrpSpPr>
          <p:nvPr/>
        </p:nvGrpSpPr>
        <p:grpSpPr bwMode="auto">
          <a:xfrm>
            <a:off x="762000" y="3525837"/>
            <a:ext cx="7427913" cy="665163"/>
            <a:chOff x="672" y="960"/>
            <a:chExt cx="4679" cy="419"/>
          </a:xfrm>
          <a:solidFill>
            <a:srgbClr val="97292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2" name="AutoShape 1047"/>
            <p:cNvSpPr>
              <a:spLocks noChangeArrowheads="1"/>
            </p:cNvSpPr>
            <p:nvPr/>
          </p:nvSpPr>
          <p:spPr bwMode="auto">
            <a:xfrm>
              <a:off x="672" y="960"/>
              <a:ext cx="4679" cy="419"/>
            </a:xfrm>
            <a:prstGeom prst="roundRect">
              <a:avLst>
                <a:gd name="adj" fmla="val 236"/>
              </a:avLst>
            </a:prstGeom>
            <a:grpFill/>
            <a:ln w="9360">
              <a:solidFill>
                <a:srgbClr val="A600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23" name="Text Box 1048"/>
            <p:cNvSpPr txBox="1">
              <a:spLocks noChangeArrowheads="1"/>
            </p:cNvSpPr>
            <p:nvPr/>
          </p:nvSpPr>
          <p:spPr bwMode="auto">
            <a:xfrm>
              <a:off x="672" y="1006"/>
              <a:ext cx="4679" cy="292"/>
            </a:xfrm>
            <a:prstGeom prst="rect">
              <a:avLst/>
            </a:prstGeom>
            <a:grpFill/>
            <a:ln w="9360">
              <a:solidFill>
                <a:srgbClr val="A600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marL="223838" indent="-223838">
                <a:buClr>
                  <a:srgbClr val="FA8900"/>
                </a:buClr>
                <a:buSzPct val="120000"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solidFill>
                    <a:schemeClr val="bg1"/>
                  </a:solidFill>
                </a:rPr>
                <a:t>GHI burning cost</a:t>
              </a:r>
              <a:endParaRPr lang="en-GB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1027"/>
          <p:cNvGrpSpPr>
            <a:grpSpLocks/>
          </p:cNvGrpSpPr>
          <p:nvPr/>
        </p:nvGrpSpPr>
        <p:grpSpPr bwMode="auto">
          <a:xfrm>
            <a:off x="762000" y="4267200"/>
            <a:ext cx="7424738" cy="666750"/>
            <a:chOff x="672" y="1440"/>
            <a:chExt cx="4677" cy="420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1" name="AutoShape 1028"/>
            <p:cNvSpPr>
              <a:spLocks noChangeArrowheads="1"/>
            </p:cNvSpPr>
            <p:nvPr/>
          </p:nvSpPr>
          <p:spPr bwMode="auto">
            <a:xfrm>
              <a:off x="672" y="1440"/>
              <a:ext cx="4677" cy="420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bg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24" name="Text Box 1029"/>
            <p:cNvSpPr txBox="1">
              <a:spLocks noChangeArrowheads="1"/>
            </p:cNvSpPr>
            <p:nvPr/>
          </p:nvSpPr>
          <p:spPr bwMode="auto">
            <a:xfrm>
              <a:off x="672" y="1486"/>
              <a:ext cx="4677" cy="3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90000" tIns="46800" rIns="90000" bIns="46800" anchor="ctr">
              <a:spAutoFit/>
            </a:bodyPr>
            <a:lstStyle/>
            <a:p>
              <a:pPr marL="223838" indent="-223838">
                <a:buClr>
                  <a:srgbClr val="FA8900"/>
                </a:buClr>
                <a:buSzPct val="120000"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solidFill>
                    <a:schemeClr val="bg1"/>
                  </a:solidFill>
                  <a:latin typeface="+mj-lt"/>
                  <a:cs typeface="+mn-cs"/>
                </a:rPr>
                <a:t>Way forward</a:t>
              </a:r>
              <a:endParaRPr lang="en-GB" sz="2800" dirty="0">
                <a:solidFill>
                  <a:schemeClr val="bg1"/>
                </a:solidFill>
                <a:latin typeface="+mj-lt"/>
                <a:cs typeface="+mn-cs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Burning cost for GHI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industry wide loss cost per life per SI be collated?</a:t>
            </a:r>
          </a:p>
          <a:p>
            <a:pPr lvl="1"/>
            <a:r>
              <a:rPr lang="en-US" dirty="0" smtClean="0"/>
              <a:t>Demography (Age, Gender)</a:t>
            </a:r>
          </a:p>
          <a:p>
            <a:pPr lvl="1"/>
            <a:r>
              <a:rPr lang="en-US" dirty="0" err="1" smtClean="0"/>
              <a:t>Coverages</a:t>
            </a:r>
            <a:r>
              <a:rPr lang="en-US" dirty="0" smtClean="0"/>
              <a:t> (say maternity, PED etc)</a:t>
            </a:r>
          </a:p>
          <a:p>
            <a:pPr lvl="1"/>
            <a:r>
              <a:rPr lang="en-US" dirty="0" err="1" smtClean="0"/>
              <a:t>Copay</a:t>
            </a:r>
            <a:r>
              <a:rPr lang="en-US" dirty="0" smtClean="0"/>
              <a:t>, deductibles and </a:t>
            </a:r>
            <a:r>
              <a:rPr lang="en-US" dirty="0" err="1" smtClean="0"/>
              <a:t>sublimits</a:t>
            </a:r>
            <a:r>
              <a:rPr lang="en-US" dirty="0" smtClean="0"/>
              <a:t> customized for each risk</a:t>
            </a:r>
          </a:p>
          <a:p>
            <a:pPr lvl="1"/>
            <a:r>
              <a:rPr lang="en-US" dirty="0" smtClean="0"/>
              <a:t>Location (Tier I, Tier II; spread of lives in Tier I and Tier II)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1371600" y="5257800"/>
            <a:ext cx="6858000" cy="762000"/>
          </a:xfrm>
          <a:prstGeom prst="rect">
            <a:avLst/>
          </a:prstGeom>
          <a:solidFill>
            <a:srgbClr val="002060"/>
          </a:solidFill>
          <a:ln w="324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charset="0"/>
              </a:rPr>
              <a:t>Complex equation; numerous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charset="0"/>
              </a:rPr>
              <a:t> permutation and combination;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baseline="0" dirty="0" smtClean="0">
                <a:solidFill>
                  <a:schemeClr val="bg1"/>
                </a:solidFill>
                <a:cs typeface="Arial" charset="0"/>
              </a:rPr>
              <a:t>Per life risk rate not possible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29553"/>
            <a:ext cx="8243048" cy="4890247"/>
          </a:xfrm>
        </p:spPr>
        <p:txBody>
          <a:bodyPr/>
          <a:lstStyle/>
          <a:p>
            <a:r>
              <a:rPr lang="en-US" sz="2000" dirty="0" smtClean="0"/>
              <a:t>Segment wise approach </a:t>
            </a:r>
          </a:p>
          <a:p>
            <a:pPr lvl="1"/>
            <a:r>
              <a:rPr lang="en-US" sz="2000" dirty="0" smtClean="0"/>
              <a:t>One approach will not suit all types of policies</a:t>
            </a:r>
          </a:p>
          <a:p>
            <a:r>
              <a:rPr lang="en-US" sz="2000" dirty="0" smtClean="0"/>
              <a:t>Burning cost methodology v/s standard risk rate</a:t>
            </a:r>
          </a:p>
          <a:p>
            <a:pPr lvl="1"/>
            <a:r>
              <a:rPr lang="en-US" sz="2000" dirty="0" smtClean="0"/>
              <a:t>Rather than quantifying the burning cost, the approach to be adopted need to be agreed upon</a:t>
            </a:r>
          </a:p>
          <a:p>
            <a:endParaRPr lang="en-US" sz="900" dirty="0" smtClean="0"/>
          </a:p>
          <a:p>
            <a:r>
              <a:rPr lang="en-US" sz="2000" dirty="0" smtClean="0"/>
              <a:t>Policies with GWP &gt;25 </a:t>
            </a:r>
            <a:r>
              <a:rPr lang="en-US" sz="2000" dirty="0" err="1" smtClean="0"/>
              <a:t>Lacs</a:t>
            </a:r>
            <a:endParaRPr lang="en-US" sz="2000" dirty="0" smtClean="0"/>
          </a:p>
          <a:p>
            <a:pPr lvl="1"/>
            <a:r>
              <a:rPr lang="en-US" sz="2000" dirty="0" smtClean="0"/>
              <a:t>Standard methodology of burning cost to be agreed</a:t>
            </a:r>
          </a:p>
          <a:p>
            <a:pPr lvl="1"/>
            <a:r>
              <a:rPr lang="en-US" sz="2000" dirty="0" smtClean="0"/>
              <a:t>Factors to be considered to be standardized (IBNR, O/S claims, medical inflation)</a:t>
            </a:r>
          </a:p>
          <a:p>
            <a:pPr lvl="1"/>
            <a:r>
              <a:rPr lang="en-US" sz="2000" dirty="0" smtClean="0"/>
              <a:t>Policy level LR not to exceed threshold LR (recommended at 90%) </a:t>
            </a:r>
            <a:r>
              <a:rPr lang="en-US" sz="2000" dirty="0" err="1" smtClean="0"/>
              <a:t>incl</a:t>
            </a:r>
            <a:r>
              <a:rPr lang="en-US" sz="2000" dirty="0" smtClean="0"/>
              <a:t> IBNR</a:t>
            </a:r>
          </a:p>
          <a:p>
            <a:pPr lvl="1"/>
            <a:r>
              <a:rPr lang="en-US" sz="2000" dirty="0" smtClean="0"/>
              <a:t>Reporting to board for deviation cases</a:t>
            </a:r>
          </a:p>
          <a:p>
            <a:r>
              <a:rPr lang="en-US" sz="2000" dirty="0" smtClean="0"/>
              <a:t>Policies with GWP &lt;25 </a:t>
            </a:r>
            <a:r>
              <a:rPr lang="en-US" sz="2000" dirty="0" err="1" smtClean="0"/>
              <a:t>Lacs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Portfolio level monitoring</a:t>
            </a:r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48665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762000" y="1965590"/>
            <a:ext cx="7424738" cy="666750"/>
            <a:chOff x="672" y="1440"/>
            <a:chExt cx="4677" cy="420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7" name="AutoShape 1028"/>
            <p:cNvSpPr>
              <a:spLocks noChangeArrowheads="1"/>
            </p:cNvSpPr>
            <p:nvPr/>
          </p:nvSpPr>
          <p:spPr bwMode="auto">
            <a:xfrm>
              <a:off x="672" y="1440"/>
              <a:ext cx="4677" cy="420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bg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8" name="Text Box 1029"/>
            <p:cNvSpPr txBox="1">
              <a:spLocks noChangeArrowheads="1"/>
            </p:cNvSpPr>
            <p:nvPr/>
          </p:nvSpPr>
          <p:spPr bwMode="auto">
            <a:xfrm>
              <a:off x="672" y="1486"/>
              <a:ext cx="4677" cy="3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90000" tIns="46800" rIns="90000" bIns="46800" anchor="ctr">
              <a:spAutoFit/>
            </a:bodyPr>
            <a:lstStyle/>
            <a:p>
              <a:pPr marL="223838" indent="-223838">
                <a:buClr>
                  <a:srgbClr val="FA8900"/>
                </a:buClr>
                <a:buSzPct val="120000"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solidFill>
                    <a:schemeClr val="bg1"/>
                  </a:solidFill>
                  <a:latin typeface="+mj-lt"/>
                  <a:cs typeface="+mn-cs"/>
                </a:rPr>
                <a:t>Need for burning cost &amp; its introduction</a:t>
              </a:r>
              <a:endParaRPr lang="en-GB" sz="2800" dirty="0">
                <a:solidFill>
                  <a:schemeClr val="bg1"/>
                </a:solidFill>
                <a:latin typeface="+mj-lt"/>
                <a:cs typeface="+mn-cs"/>
              </a:endParaRPr>
            </a:p>
          </p:txBody>
        </p:sp>
      </p:grpSp>
      <p:sp>
        <p:nvSpPr>
          <p:cNvPr id="260099" name="Line 1031"/>
          <p:cNvSpPr>
            <a:spLocks noChangeShapeType="1"/>
          </p:cNvSpPr>
          <p:nvPr/>
        </p:nvSpPr>
        <p:spPr bwMode="auto">
          <a:xfrm>
            <a:off x="774700" y="1873515"/>
            <a:ext cx="7429500" cy="1588"/>
          </a:xfrm>
          <a:prstGeom prst="line">
            <a:avLst/>
          </a:prstGeom>
          <a:noFill/>
          <a:ln w="7632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1046"/>
          <p:cNvGrpSpPr>
            <a:grpSpLocks/>
          </p:cNvGrpSpPr>
          <p:nvPr/>
        </p:nvGrpSpPr>
        <p:grpSpPr bwMode="auto">
          <a:xfrm>
            <a:off x="762000" y="1187715"/>
            <a:ext cx="7427913" cy="665163"/>
            <a:chOff x="672" y="960"/>
            <a:chExt cx="4679" cy="419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8" name="AutoShape 1047"/>
            <p:cNvSpPr>
              <a:spLocks noChangeArrowheads="1"/>
            </p:cNvSpPr>
            <p:nvPr/>
          </p:nvSpPr>
          <p:spPr bwMode="auto">
            <a:xfrm>
              <a:off x="672" y="960"/>
              <a:ext cx="4679" cy="419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9" name="Text Box 1048"/>
            <p:cNvSpPr txBox="1">
              <a:spLocks noChangeArrowheads="1"/>
            </p:cNvSpPr>
            <p:nvPr/>
          </p:nvSpPr>
          <p:spPr bwMode="auto">
            <a:xfrm>
              <a:off x="672" y="1006"/>
              <a:ext cx="4679" cy="292"/>
            </a:xfrm>
            <a:prstGeom prst="rect">
              <a:avLst/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marL="223838" indent="-223838">
                <a:buClr>
                  <a:srgbClr val="FA8900"/>
                </a:buClr>
                <a:buSzPct val="120000"/>
                <a:buFont typeface="Zurich BT" pitchFamily="34" charset="0"/>
                <a:buNone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>
                  <a:solidFill>
                    <a:schemeClr val="bg1"/>
                  </a:solidFill>
                  <a:latin typeface="+mj-lt"/>
                  <a:cs typeface="+mn-cs"/>
                </a:rPr>
                <a:t>Market overview</a:t>
              </a:r>
            </a:p>
          </p:txBody>
        </p:sp>
      </p:grpSp>
      <p:grpSp>
        <p:nvGrpSpPr>
          <p:cNvPr id="4" name="Group 1027"/>
          <p:cNvGrpSpPr>
            <a:grpSpLocks/>
          </p:cNvGrpSpPr>
          <p:nvPr/>
        </p:nvGrpSpPr>
        <p:grpSpPr bwMode="auto">
          <a:xfrm>
            <a:off x="762000" y="2743200"/>
            <a:ext cx="7424738" cy="666750"/>
            <a:chOff x="672" y="1440"/>
            <a:chExt cx="4677" cy="420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1" name="AutoShape 1028"/>
            <p:cNvSpPr>
              <a:spLocks noChangeArrowheads="1"/>
            </p:cNvSpPr>
            <p:nvPr/>
          </p:nvSpPr>
          <p:spPr bwMode="auto">
            <a:xfrm>
              <a:off x="672" y="1440"/>
              <a:ext cx="4677" cy="420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bg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2" name="Text Box 1029"/>
            <p:cNvSpPr txBox="1">
              <a:spLocks noChangeArrowheads="1"/>
            </p:cNvSpPr>
            <p:nvPr/>
          </p:nvSpPr>
          <p:spPr bwMode="auto">
            <a:xfrm>
              <a:off x="672" y="1486"/>
              <a:ext cx="4677" cy="3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90000" tIns="46800" rIns="90000" bIns="46800" anchor="ctr">
              <a:spAutoFit/>
            </a:bodyPr>
            <a:lstStyle/>
            <a:p>
              <a:pPr marL="223838" lvl="0" indent="-223838">
                <a:buClr>
                  <a:srgbClr val="FA8900"/>
                </a:buClr>
                <a:buSzPct val="120000"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solidFill>
                    <a:schemeClr val="bg1"/>
                  </a:solidFill>
                  <a:latin typeface="+mj-lt"/>
                </a:rPr>
                <a:t>Challenges &amp; next step</a:t>
              </a:r>
              <a:endParaRPr lang="en-GB" sz="28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5" name="Group 1027"/>
          <p:cNvGrpSpPr>
            <a:grpSpLocks/>
          </p:cNvGrpSpPr>
          <p:nvPr/>
        </p:nvGrpSpPr>
        <p:grpSpPr bwMode="auto">
          <a:xfrm>
            <a:off x="762000" y="3524250"/>
            <a:ext cx="7424738" cy="666750"/>
            <a:chOff x="672" y="1440"/>
            <a:chExt cx="4677" cy="420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4" name="AutoShape 1028"/>
            <p:cNvSpPr>
              <a:spLocks noChangeArrowheads="1"/>
            </p:cNvSpPr>
            <p:nvPr/>
          </p:nvSpPr>
          <p:spPr bwMode="auto">
            <a:xfrm>
              <a:off x="672" y="1440"/>
              <a:ext cx="4677" cy="420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bg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5" name="Text Box 1029"/>
            <p:cNvSpPr txBox="1">
              <a:spLocks noChangeArrowheads="1"/>
            </p:cNvSpPr>
            <p:nvPr/>
          </p:nvSpPr>
          <p:spPr bwMode="auto">
            <a:xfrm>
              <a:off x="672" y="1486"/>
              <a:ext cx="4677" cy="3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90000" tIns="46800" rIns="90000" bIns="46800" anchor="ctr">
              <a:spAutoFit/>
            </a:bodyPr>
            <a:lstStyle/>
            <a:p>
              <a:pPr marL="223838" indent="-223838">
                <a:buClr>
                  <a:srgbClr val="FA8900"/>
                </a:buClr>
                <a:buSzPct val="120000"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solidFill>
                    <a:schemeClr val="bg1"/>
                  </a:solidFill>
                  <a:latin typeface="+mj-lt"/>
                </a:rPr>
                <a:t>GHI burning cost</a:t>
              </a:r>
              <a:endParaRPr lang="en-GB" sz="2800" dirty="0">
                <a:solidFill>
                  <a:schemeClr val="bg1"/>
                </a:solidFill>
                <a:latin typeface="+mj-lt"/>
                <a:cs typeface="+mn-cs"/>
              </a:endParaRPr>
            </a:p>
          </p:txBody>
        </p:sp>
      </p:grpSp>
      <p:grpSp>
        <p:nvGrpSpPr>
          <p:cNvPr id="6" name="Group 1046"/>
          <p:cNvGrpSpPr>
            <a:grpSpLocks/>
          </p:cNvGrpSpPr>
          <p:nvPr/>
        </p:nvGrpSpPr>
        <p:grpSpPr bwMode="auto">
          <a:xfrm>
            <a:off x="762000" y="1179403"/>
            <a:ext cx="7427913" cy="665163"/>
            <a:chOff x="672" y="960"/>
            <a:chExt cx="4679" cy="419"/>
          </a:xfrm>
          <a:solidFill>
            <a:srgbClr val="97292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2" name="AutoShape 1047"/>
            <p:cNvSpPr>
              <a:spLocks noChangeArrowheads="1"/>
            </p:cNvSpPr>
            <p:nvPr/>
          </p:nvSpPr>
          <p:spPr bwMode="auto">
            <a:xfrm>
              <a:off x="672" y="960"/>
              <a:ext cx="4679" cy="419"/>
            </a:xfrm>
            <a:prstGeom prst="roundRect">
              <a:avLst>
                <a:gd name="adj" fmla="val 236"/>
              </a:avLst>
            </a:prstGeom>
            <a:grpFill/>
            <a:ln w="9360">
              <a:solidFill>
                <a:srgbClr val="A600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23" name="Text Box 1048"/>
            <p:cNvSpPr txBox="1">
              <a:spLocks noChangeArrowheads="1"/>
            </p:cNvSpPr>
            <p:nvPr/>
          </p:nvSpPr>
          <p:spPr bwMode="auto">
            <a:xfrm>
              <a:off x="672" y="1006"/>
              <a:ext cx="4679" cy="292"/>
            </a:xfrm>
            <a:prstGeom prst="rect">
              <a:avLst/>
            </a:prstGeom>
            <a:grpFill/>
            <a:ln w="9360">
              <a:solidFill>
                <a:srgbClr val="A600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marL="223838" indent="-223838">
                <a:buClr>
                  <a:srgbClr val="FA8900"/>
                </a:buClr>
                <a:buSzPct val="120000"/>
                <a:buFont typeface="Zurich BT" pitchFamily="34" charset="0"/>
                <a:buNone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solidFill>
                    <a:schemeClr val="bg1"/>
                  </a:solidFill>
                  <a:latin typeface="+mj-lt"/>
                  <a:cs typeface="+mn-cs"/>
                </a:rPr>
                <a:t>Detariff Cycle &amp; its evolution</a:t>
              </a:r>
              <a:endParaRPr lang="en-GB" sz="2800" dirty="0">
                <a:solidFill>
                  <a:schemeClr val="bg1"/>
                </a:solidFill>
                <a:latin typeface="+mj-lt"/>
                <a:cs typeface="+mn-cs"/>
              </a:endParaRPr>
            </a:p>
          </p:txBody>
        </p:sp>
      </p:grpSp>
      <p:grpSp>
        <p:nvGrpSpPr>
          <p:cNvPr id="9" name="Group 1027"/>
          <p:cNvGrpSpPr>
            <a:grpSpLocks/>
          </p:cNvGrpSpPr>
          <p:nvPr/>
        </p:nvGrpSpPr>
        <p:grpSpPr bwMode="auto">
          <a:xfrm>
            <a:off x="762000" y="4286250"/>
            <a:ext cx="7424738" cy="666750"/>
            <a:chOff x="672" y="1440"/>
            <a:chExt cx="4677" cy="420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1" name="AutoShape 1028"/>
            <p:cNvSpPr>
              <a:spLocks noChangeArrowheads="1"/>
            </p:cNvSpPr>
            <p:nvPr/>
          </p:nvSpPr>
          <p:spPr bwMode="auto">
            <a:xfrm>
              <a:off x="672" y="1440"/>
              <a:ext cx="4677" cy="420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bg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24" name="Text Box 1029"/>
            <p:cNvSpPr txBox="1">
              <a:spLocks noChangeArrowheads="1"/>
            </p:cNvSpPr>
            <p:nvPr/>
          </p:nvSpPr>
          <p:spPr bwMode="auto">
            <a:xfrm>
              <a:off x="672" y="1486"/>
              <a:ext cx="4677" cy="3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90000" tIns="46800" rIns="90000" bIns="46800" anchor="ctr">
              <a:spAutoFit/>
            </a:bodyPr>
            <a:lstStyle/>
            <a:p>
              <a:pPr marL="223838" indent="-223838">
                <a:buClr>
                  <a:srgbClr val="FA8900"/>
                </a:buClr>
                <a:buSzPct val="120000"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solidFill>
                    <a:schemeClr val="bg1"/>
                  </a:solidFill>
                  <a:latin typeface="+mj-lt"/>
                  <a:cs typeface="+mn-cs"/>
                </a:rPr>
                <a:t>Way forward</a:t>
              </a:r>
              <a:endParaRPr lang="en-GB" sz="2800" dirty="0">
                <a:solidFill>
                  <a:schemeClr val="bg1"/>
                </a:solidFill>
                <a:latin typeface="+mj-lt"/>
                <a:cs typeface="+mn-cs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48665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762000" y="1965590"/>
            <a:ext cx="7424738" cy="666750"/>
            <a:chOff x="672" y="1440"/>
            <a:chExt cx="4677" cy="420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7" name="AutoShape 1028"/>
            <p:cNvSpPr>
              <a:spLocks noChangeArrowheads="1"/>
            </p:cNvSpPr>
            <p:nvPr/>
          </p:nvSpPr>
          <p:spPr bwMode="auto">
            <a:xfrm>
              <a:off x="672" y="1440"/>
              <a:ext cx="4677" cy="420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bg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8" name="Text Box 1029"/>
            <p:cNvSpPr txBox="1">
              <a:spLocks noChangeArrowheads="1"/>
            </p:cNvSpPr>
            <p:nvPr/>
          </p:nvSpPr>
          <p:spPr bwMode="auto">
            <a:xfrm>
              <a:off x="672" y="1486"/>
              <a:ext cx="4677" cy="3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90000" tIns="46800" rIns="90000" bIns="46800" anchor="ctr">
              <a:spAutoFit/>
            </a:bodyPr>
            <a:lstStyle/>
            <a:p>
              <a:pPr marL="223838" indent="-223838">
                <a:buClr>
                  <a:srgbClr val="FA8900"/>
                </a:buClr>
                <a:buSzPct val="120000"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solidFill>
                    <a:schemeClr val="bg1"/>
                  </a:solidFill>
                </a:rPr>
                <a:t>Need for burning cost &amp; its introduction</a:t>
              </a:r>
            </a:p>
          </p:txBody>
        </p:sp>
      </p:grpSp>
      <p:sp>
        <p:nvSpPr>
          <p:cNvPr id="260099" name="Line 1031"/>
          <p:cNvSpPr>
            <a:spLocks noChangeShapeType="1"/>
          </p:cNvSpPr>
          <p:nvPr/>
        </p:nvSpPr>
        <p:spPr bwMode="auto">
          <a:xfrm>
            <a:off x="774700" y="1873515"/>
            <a:ext cx="7429500" cy="1588"/>
          </a:xfrm>
          <a:prstGeom prst="line">
            <a:avLst/>
          </a:prstGeom>
          <a:noFill/>
          <a:ln w="7632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1046"/>
          <p:cNvGrpSpPr>
            <a:grpSpLocks/>
          </p:cNvGrpSpPr>
          <p:nvPr/>
        </p:nvGrpSpPr>
        <p:grpSpPr bwMode="auto">
          <a:xfrm>
            <a:off x="762000" y="1187715"/>
            <a:ext cx="7427913" cy="665163"/>
            <a:chOff x="672" y="960"/>
            <a:chExt cx="4679" cy="419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8" name="AutoShape 1047"/>
            <p:cNvSpPr>
              <a:spLocks noChangeArrowheads="1"/>
            </p:cNvSpPr>
            <p:nvPr/>
          </p:nvSpPr>
          <p:spPr bwMode="auto">
            <a:xfrm>
              <a:off x="672" y="960"/>
              <a:ext cx="4679" cy="419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bg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9" name="Text Box 1048"/>
            <p:cNvSpPr txBox="1">
              <a:spLocks noChangeArrowheads="1"/>
            </p:cNvSpPr>
            <p:nvPr/>
          </p:nvSpPr>
          <p:spPr bwMode="auto">
            <a:xfrm>
              <a:off x="672" y="1006"/>
              <a:ext cx="4679" cy="292"/>
            </a:xfrm>
            <a:prstGeom prst="rect">
              <a:avLst/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marL="223838" indent="-223838">
                <a:buClr>
                  <a:srgbClr val="FA8900"/>
                </a:buClr>
                <a:buSzPct val="120000"/>
                <a:buFont typeface="Zurich BT" pitchFamily="34" charset="0"/>
                <a:buNone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solidFill>
                    <a:schemeClr val="bg1"/>
                  </a:solidFill>
                </a:rPr>
                <a:t>Detariff Cycle &amp; its evolution</a:t>
              </a:r>
            </a:p>
          </p:txBody>
        </p:sp>
      </p:grpSp>
      <p:grpSp>
        <p:nvGrpSpPr>
          <p:cNvPr id="4" name="Group 1027"/>
          <p:cNvGrpSpPr>
            <a:grpSpLocks/>
          </p:cNvGrpSpPr>
          <p:nvPr/>
        </p:nvGrpSpPr>
        <p:grpSpPr bwMode="auto">
          <a:xfrm>
            <a:off x="762000" y="2762250"/>
            <a:ext cx="7424738" cy="666750"/>
            <a:chOff x="672" y="1440"/>
            <a:chExt cx="4677" cy="420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1" name="AutoShape 1028"/>
            <p:cNvSpPr>
              <a:spLocks noChangeArrowheads="1"/>
            </p:cNvSpPr>
            <p:nvPr/>
          </p:nvSpPr>
          <p:spPr bwMode="auto">
            <a:xfrm>
              <a:off x="672" y="1440"/>
              <a:ext cx="4677" cy="420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bg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2" name="Text Box 1029"/>
            <p:cNvSpPr txBox="1">
              <a:spLocks noChangeArrowheads="1"/>
            </p:cNvSpPr>
            <p:nvPr/>
          </p:nvSpPr>
          <p:spPr bwMode="auto">
            <a:xfrm>
              <a:off x="672" y="1486"/>
              <a:ext cx="4677" cy="3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90000" tIns="46800" rIns="90000" bIns="46800" anchor="ctr">
              <a:spAutoFit/>
            </a:bodyPr>
            <a:lstStyle/>
            <a:p>
              <a:pPr marL="223838" lvl="0" indent="-223838">
                <a:buClr>
                  <a:srgbClr val="FA8900"/>
                </a:buClr>
                <a:buSzPct val="120000"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solidFill>
                    <a:schemeClr val="bg1"/>
                  </a:solidFill>
                </a:rPr>
                <a:t>Challenges &amp; next step</a:t>
              </a:r>
            </a:p>
          </p:txBody>
        </p:sp>
      </p:grpSp>
      <p:grpSp>
        <p:nvGrpSpPr>
          <p:cNvPr id="5" name="Group 1027"/>
          <p:cNvGrpSpPr>
            <a:grpSpLocks/>
          </p:cNvGrpSpPr>
          <p:nvPr/>
        </p:nvGrpSpPr>
        <p:grpSpPr bwMode="auto">
          <a:xfrm>
            <a:off x="762000" y="3505200"/>
            <a:ext cx="7424738" cy="666750"/>
            <a:chOff x="672" y="1440"/>
            <a:chExt cx="4677" cy="420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4" name="AutoShape 1028"/>
            <p:cNvSpPr>
              <a:spLocks noChangeArrowheads="1"/>
            </p:cNvSpPr>
            <p:nvPr/>
          </p:nvSpPr>
          <p:spPr bwMode="auto">
            <a:xfrm>
              <a:off x="672" y="1440"/>
              <a:ext cx="4677" cy="420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bg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5" name="Text Box 1029"/>
            <p:cNvSpPr txBox="1">
              <a:spLocks noChangeArrowheads="1"/>
            </p:cNvSpPr>
            <p:nvPr/>
          </p:nvSpPr>
          <p:spPr bwMode="auto">
            <a:xfrm>
              <a:off x="672" y="1486"/>
              <a:ext cx="4677" cy="3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90000" tIns="46800" rIns="90000" bIns="46800" anchor="ctr">
              <a:spAutoFit/>
            </a:bodyPr>
            <a:lstStyle/>
            <a:p>
              <a:pPr marL="223838" indent="-223838">
                <a:buClr>
                  <a:srgbClr val="FA8900"/>
                </a:buClr>
                <a:buSzPct val="120000"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solidFill>
                    <a:schemeClr val="bg1"/>
                  </a:solidFill>
                </a:rPr>
                <a:t>GHI burning cost</a:t>
              </a:r>
            </a:p>
          </p:txBody>
        </p:sp>
      </p:grpSp>
      <p:grpSp>
        <p:nvGrpSpPr>
          <p:cNvPr id="6" name="Group 1027"/>
          <p:cNvGrpSpPr>
            <a:grpSpLocks/>
          </p:cNvGrpSpPr>
          <p:nvPr/>
        </p:nvGrpSpPr>
        <p:grpSpPr bwMode="auto">
          <a:xfrm>
            <a:off x="762000" y="4267200"/>
            <a:ext cx="7424738" cy="666750"/>
            <a:chOff x="672" y="1440"/>
            <a:chExt cx="4677" cy="420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1" name="AutoShape 1028"/>
            <p:cNvSpPr>
              <a:spLocks noChangeArrowheads="1"/>
            </p:cNvSpPr>
            <p:nvPr/>
          </p:nvSpPr>
          <p:spPr bwMode="auto">
            <a:xfrm>
              <a:off x="672" y="1440"/>
              <a:ext cx="4677" cy="420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24" name="Text Box 1029"/>
            <p:cNvSpPr txBox="1">
              <a:spLocks noChangeArrowheads="1"/>
            </p:cNvSpPr>
            <p:nvPr/>
          </p:nvSpPr>
          <p:spPr bwMode="auto">
            <a:xfrm>
              <a:off x="672" y="1486"/>
              <a:ext cx="4677" cy="3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90000" tIns="46800" rIns="90000" bIns="46800" anchor="ctr">
              <a:spAutoFit/>
            </a:bodyPr>
            <a:lstStyle/>
            <a:p>
              <a:pPr marL="223838" indent="-223838">
                <a:buClr>
                  <a:srgbClr val="FA8900"/>
                </a:buClr>
                <a:buSzPct val="120000"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latin typeface="+mj-lt"/>
                  <a:cs typeface="+mn-cs"/>
                </a:rPr>
                <a:t>Way forward</a:t>
              </a:r>
              <a:endParaRPr lang="en-GB" sz="2800" dirty="0">
                <a:latin typeface="+mj-lt"/>
                <a:cs typeface="+mn-cs"/>
              </a:endParaRPr>
            </a:p>
          </p:txBody>
        </p:sp>
      </p:grpSp>
      <p:grpSp>
        <p:nvGrpSpPr>
          <p:cNvPr id="9" name="Group 1046"/>
          <p:cNvGrpSpPr>
            <a:grpSpLocks/>
          </p:cNvGrpSpPr>
          <p:nvPr/>
        </p:nvGrpSpPr>
        <p:grpSpPr bwMode="auto">
          <a:xfrm>
            <a:off x="762000" y="4267200"/>
            <a:ext cx="7427913" cy="665163"/>
            <a:chOff x="672" y="960"/>
            <a:chExt cx="4679" cy="419"/>
          </a:xfrm>
          <a:solidFill>
            <a:srgbClr val="97292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2" name="AutoShape 1047"/>
            <p:cNvSpPr>
              <a:spLocks noChangeArrowheads="1"/>
            </p:cNvSpPr>
            <p:nvPr/>
          </p:nvSpPr>
          <p:spPr bwMode="auto">
            <a:xfrm>
              <a:off x="672" y="960"/>
              <a:ext cx="4679" cy="419"/>
            </a:xfrm>
            <a:prstGeom prst="roundRect">
              <a:avLst>
                <a:gd name="adj" fmla="val 236"/>
              </a:avLst>
            </a:prstGeom>
            <a:grpFill/>
            <a:ln w="9360">
              <a:solidFill>
                <a:srgbClr val="A600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23" name="Text Box 1048"/>
            <p:cNvSpPr txBox="1">
              <a:spLocks noChangeArrowheads="1"/>
            </p:cNvSpPr>
            <p:nvPr/>
          </p:nvSpPr>
          <p:spPr bwMode="auto">
            <a:xfrm>
              <a:off x="672" y="1006"/>
              <a:ext cx="4679" cy="292"/>
            </a:xfrm>
            <a:prstGeom prst="rect">
              <a:avLst/>
            </a:prstGeom>
            <a:grpFill/>
            <a:ln w="9360">
              <a:solidFill>
                <a:srgbClr val="A600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marL="223838" indent="-223838">
                <a:buClr>
                  <a:srgbClr val="FA8900"/>
                </a:buClr>
                <a:buSzPct val="120000"/>
                <a:buFont typeface="Zurich BT" pitchFamily="34" charset="0"/>
                <a:buNone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solidFill>
                    <a:schemeClr val="bg1"/>
                  </a:solidFill>
                  <a:latin typeface="+mj-lt"/>
                  <a:cs typeface="+mn-cs"/>
                </a:rPr>
                <a:t>Way forward</a:t>
              </a:r>
              <a:endParaRPr lang="en-GB" sz="2800" dirty="0">
                <a:solidFill>
                  <a:schemeClr val="bg1"/>
                </a:solidFill>
                <a:latin typeface="+mj-lt"/>
                <a:cs typeface="+mn-cs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Forward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85800" y="1143000"/>
          <a:ext cx="8153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2971800"/>
            <a:ext cx="7865035" cy="6858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 idx="4294967295"/>
          </p:nvPr>
        </p:nvSpPr>
        <p:spPr>
          <a:xfrm>
            <a:off x="685800" y="382587"/>
            <a:ext cx="8610600" cy="684213"/>
          </a:xfrm>
        </p:spPr>
        <p:txBody>
          <a:bodyPr/>
          <a:lstStyle/>
          <a:p>
            <a:r>
              <a:rPr lang="en-US" dirty="0" smtClean="0">
                <a:solidFill>
                  <a:srgbClr val="191966"/>
                </a:solidFill>
              </a:rPr>
              <a:t>De tariff cycle - learning from other markets</a:t>
            </a:r>
          </a:p>
        </p:txBody>
      </p:sp>
      <p:sp>
        <p:nvSpPr>
          <p:cNvPr id="18" name="AutoShape 3"/>
          <p:cNvSpPr>
            <a:spLocks noChangeArrowheads="1"/>
          </p:cNvSpPr>
          <p:nvPr/>
        </p:nvSpPr>
        <p:spPr bwMode="auto">
          <a:xfrm>
            <a:off x="913867" y="1419925"/>
            <a:ext cx="2057331" cy="647700"/>
          </a:xfrm>
          <a:prstGeom prst="homePlate">
            <a:avLst>
              <a:gd name="adj" fmla="val 79412"/>
            </a:avLst>
          </a:prstGeom>
          <a:solidFill>
            <a:srgbClr val="053C6D"/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rgbClr val="FFFFFF"/>
                </a:solidFill>
                <a:latin typeface="Zurich BT"/>
                <a:cs typeface="Arial"/>
              </a:rPr>
              <a:t>Phase I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913916" y="2181925"/>
            <a:ext cx="2058270" cy="382517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45720" rIns="45720" anchor="ctr"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kern="0" dirty="0">
                <a:solidFill>
                  <a:srgbClr val="003366"/>
                </a:solidFill>
              </a:rPr>
              <a:t>Price War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kern="0" dirty="0">
                <a:solidFill>
                  <a:srgbClr val="003366"/>
                </a:solidFill>
              </a:rPr>
              <a:t>Pressure on cost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kern="0" dirty="0" smtClean="0">
                <a:solidFill>
                  <a:srgbClr val="003366"/>
                </a:solidFill>
              </a:rPr>
              <a:t>Adequacy of Sum Insured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kern="0" dirty="0" smtClean="0">
                <a:solidFill>
                  <a:srgbClr val="003366"/>
                </a:solidFill>
              </a:rPr>
              <a:t>Coverage enhancement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endParaRPr lang="en-US" sz="1600" kern="0" dirty="0" smtClean="0">
              <a:solidFill>
                <a:srgbClr val="003366"/>
              </a:solidFill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endParaRPr lang="en-US" sz="1600" kern="0" dirty="0" smtClean="0">
              <a:solidFill>
                <a:srgbClr val="003366"/>
              </a:solidFill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endParaRPr lang="en-US" sz="1600" kern="0" dirty="0" smtClean="0">
              <a:solidFill>
                <a:srgbClr val="003366"/>
              </a:solidFill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endParaRPr lang="en-US" sz="1600" kern="0" dirty="0" smtClean="0">
              <a:solidFill>
                <a:srgbClr val="003366"/>
              </a:solidFill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endParaRPr lang="en-US" sz="1600" kern="0" dirty="0">
              <a:solidFill>
                <a:srgbClr val="003366"/>
              </a:solidFill>
            </a:endParaRPr>
          </a:p>
        </p:txBody>
      </p:sp>
      <p:sp>
        <p:nvSpPr>
          <p:cNvPr id="20" name="AutoShape 5"/>
          <p:cNvSpPr>
            <a:spLocks noChangeArrowheads="1"/>
          </p:cNvSpPr>
          <p:nvPr/>
        </p:nvSpPr>
        <p:spPr bwMode="auto">
          <a:xfrm>
            <a:off x="3479509" y="1419925"/>
            <a:ext cx="2057610" cy="647700"/>
          </a:xfrm>
          <a:prstGeom prst="homePlate">
            <a:avLst>
              <a:gd name="adj" fmla="val 79412"/>
            </a:avLst>
          </a:prstGeom>
          <a:solidFill>
            <a:srgbClr val="053C6D"/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rgbClr val="FFFFFF"/>
                </a:solidFill>
                <a:latin typeface="Zurich BT"/>
                <a:cs typeface="Arial"/>
              </a:rPr>
              <a:t>Phase II</a:t>
            </a:r>
            <a:endParaRPr lang="en-US" sz="1800" kern="0" dirty="0">
              <a:solidFill>
                <a:srgbClr val="FFFFFF"/>
              </a:solidFill>
              <a:latin typeface="Zurich BT"/>
              <a:cs typeface="Arial"/>
            </a:endParaRPr>
          </a:p>
        </p:txBody>
      </p:sp>
      <p:sp>
        <p:nvSpPr>
          <p:cNvPr id="21" name="AutoShape 6"/>
          <p:cNvSpPr>
            <a:spLocks noChangeArrowheads="1"/>
          </p:cNvSpPr>
          <p:nvPr/>
        </p:nvSpPr>
        <p:spPr bwMode="auto">
          <a:xfrm>
            <a:off x="6070914" y="1407225"/>
            <a:ext cx="2057610" cy="647700"/>
          </a:xfrm>
          <a:prstGeom prst="homePlate">
            <a:avLst>
              <a:gd name="adj" fmla="val 79412"/>
            </a:avLst>
          </a:prstGeom>
          <a:solidFill>
            <a:srgbClr val="053C6D"/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rgbClr val="FFFFFF"/>
                </a:solidFill>
                <a:latin typeface="Zurich BT"/>
                <a:cs typeface="Arial"/>
              </a:rPr>
              <a:t>Phase III</a:t>
            </a:r>
            <a:endParaRPr lang="en-US" sz="1800" kern="0" dirty="0">
              <a:solidFill>
                <a:srgbClr val="FFFFFF"/>
              </a:solidFill>
              <a:latin typeface="Zurich BT"/>
              <a:cs typeface="Arial"/>
            </a:endParaRPr>
          </a:p>
        </p:txBody>
      </p:sp>
      <p:grpSp>
        <p:nvGrpSpPr>
          <p:cNvPr id="3" name="AutoShape 10"/>
          <p:cNvGrpSpPr>
            <a:grpSpLocks/>
          </p:cNvGrpSpPr>
          <p:nvPr/>
        </p:nvGrpSpPr>
        <p:grpSpPr bwMode="auto">
          <a:xfrm>
            <a:off x="2987675" y="2146300"/>
            <a:ext cx="346075" cy="3852863"/>
            <a:chOff x="1882" y="1352"/>
            <a:chExt cx="218" cy="2427"/>
          </a:xfrm>
        </p:grpSpPr>
        <p:pic>
          <p:nvPicPr>
            <p:cNvPr id="37923" name="AutoShape 10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82" y="1352"/>
              <a:ext cx="218" cy="2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924" name="Text Box 17"/>
            <p:cNvSpPr txBox="1">
              <a:spLocks noChangeArrowheads="1"/>
            </p:cNvSpPr>
            <p:nvPr/>
          </p:nvSpPr>
          <p:spPr bwMode="auto">
            <a:xfrm rot="5400000">
              <a:off x="1368" y="2514"/>
              <a:ext cx="1176" cy="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10800000" vert="eaVert" anchor="ctr"/>
            <a:lstStyle/>
            <a:p>
              <a:endParaRPr lang="en-US" sz="1800">
                <a:solidFill>
                  <a:srgbClr val="FFFFFF"/>
                </a:solidFill>
                <a:cs typeface="Arial" pitchFamily="34" charset="0"/>
              </a:endParaRPr>
            </a:p>
          </p:txBody>
        </p:sp>
      </p:grpSp>
      <p:grpSp>
        <p:nvGrpSpPr>
          <p:cNvPr id="4" name="AutoShape 11"/>
          <p:cNvGrpSpPr>
            <a:grpSpLocks/>
          </p:cNvGrpSpPr>
          <p:nvPr/>
        </p:nvGrpSpPr>
        <p:grpSpPr bwMode="auto">
          <a:xfrm>
            <a:off x="5553075" y="2146300"/>
            <a:ext cx="542925" cy="4406900"/>
            <a:chOff x="3498" y="1352"/>
            <a:chExt cx="215" cy="2427"/>
          </a:xfrm>
        </p:grpSpPr>
        <p:pic>
          <p:nvPicPr>
            <p:cNvPr id="37921" name="AutoShape 11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8" y="1352"/>
              <a:ext cx="215" cy="2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922" name="Text Box 20"/>
            <p:cNvSpPr txBox="1">
              <a:spLocks noChangeArrowheads="1"/>
            </p:cNvSpPr>
            <p:nvPr/>
          </p:nvSpPr>
          <p:spPr bwMode="auto">
            <a:xfrm rot="5400000">
              <a:off x="2984" y="2514"/>
              <a:ext cx="1176" cy="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10800000" vert="eaVert" anchor="ctr"/>
            <a:lstStyle/>
            <a:p>
              <a:endParaRPr lang="en-US" sz="1800">
                <a:solidFill>
                  <a:srgbClr val="FFFFFF"/>
                </a:solidFill>
                <a:cs typeface="Arial" pitchFamily="34" charset="0"/>
              </a:endParaRPr>
            </a:p>
          </p:txBody>
        </p:sp>
      </p:grpSp>
      <p:sp>
        <p:nvSpPr>
          <p:cNvPr id="27" name="Rectangle 13"/>
          <p:cNvSpPr>
            <a:spLocks noChangeArrowheads="1"/>
          </p:cNvSpPr>
          <p:nvPr/>
        </p:nvSpPr>
        <p:spPr bwMode="auto">
          <a:xfrm>
            <a:off x="6070903" y="2169226"/>
            <a:ext cx="2057400" cy="106927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45720" rIns="45720" anchor="ctr"/>
          <a:lstStyle/>
          <a:p>
            <a:pPr marL="342900" indent="-342900">
              <a:spcBef>
                <a:spcPct val="20000"/>
              </a:spcBef>
              <a:buClr>
                <a:srgbClr val="FA8900"/>
              </a:buClr>
              <a:buSzPct val="80000"/>
              <a:defRPr/>
            </a:pPr>
            <a:r>
              <a:rPr lang="en-US" sz="1600">
                <a:solidFill>
                  <a:srgbClr val="003366"/>
                </a:solidFill>
              </a:rPr>
              <a:t>Rational Behavior</a:t>
            </a:r>
          </a:p>
          <a:p>
            <a:pPr marL="342900" indent="-34290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>
                <a:solidFill>
                  <a:srgbClr val="003366"/>
                </a:solidFill>
              </a:rPr>
              <a:t>Return of growth</a:t>
            </a:r>
          </a:p>
        </p:txBody>
      </p:sp>
      <p:sp>
        <p:nvSpPr>
          <p:cNvPr id="30" name="Rectangle 1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070917" y="4229100"/>
            <a:ext cx="2057607" cy="167392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45720" rIns="45720" anchor="ctr"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defRPr/>
            </a:pPr>
            <a:r>
              <a:rPr lang="en-US" sz="1600" kern="0">
                <a:solidFill>
                  <a:srgbClr val="003366"/>
                </a:solidFill>
              </a:rPr>
              <a:t>Value destruction</a:t>
            </a:r>
            <a:endParaRPr lang="en-US" sz="1600" kern="0" dirty="0">
              <a:solidFill>
                <a:srgbClr val="003366"/>
              </a:solidFill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kern="0">
                <a:solidFill>
                  <a:srgbClr val="003366"/>
                </a:solidFill>
              </a:rPr>
              <a:t>Companies go down under</a:t>
            </a:r>
            <a:endParaRPr lang="en-US" sz="1600" kern="0" dirty="0">
              <a:solidFill>
                <a:srgbClr val="003366"/>
              </a:solidFill>
            </a:endParaRPr>
          </a:p>
        </p:txBody>
      </p: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3493109" y="2181926"/>
            <a:ext cx="2057467" cy="172967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45720" rIns="45720" anchor="ctr"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defRPr/>
            </a:pPr>
            <a:r>
              <a:rPr lang="en-US" sz="1600" kern="0" dirty="0">
                <a:solidFill>
                  <a:srgbClr val="003366"/>
                </a:solidFill>
              </a:rPr>
              <a:t>Market Forces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kern="0" dirty="0" smtClean="0">
                <a:solidFill>
                  <a:srgbClr val="003366"/>
                </a:solidFill>
              </a:rPr>
              <a:t>Collaborations</a:t>
            </a:r>
            <a:endParaRPr lang="en-US" sz="1600" kern="0" dirty="0">
              <a:solidFill>
                <a:srgbClr val="003366"/>
              </a:solidFill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kern="0" dirty="0">
                <a:solidFill>
                  <a:srgbClr val="003366"/>
                </a:solidFill>
              </a:rPr>
              <a:t>Triggers M&amp;As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kern="0" dirty="0">
                <a:solidFill>
                  <a:srgbClr val="003366"/>
                </a:solidFill>
              </a:rPr>
              <a:t>Capacity difficult to come by</a:t>
            </a:r>
          </a:p>
        </p:txBody>
      </p:sp>
      <p:sp>
        <p:nvSpPr>
          <p:cNvPr id="33" name="Rectangle 1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057224" y="3337626"/>
            <a:ext cx="2057468" cy="82797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45720" rIns="45720" anchor="ctr"/>
          <a:lstStyle/>
          <a:p>
            <a:pPr marL="342900" indent="-342900">
              <a:spcBef>
                <a:spcPct val="20000"/>
              </a:spcBef>
              <a:buClr>
                <a:srgbClr val="FA8900"/>
              </a:buClr>
              <a:buSzPct val="80000"/>
              <a:defRPr/>
            </a:pPr>
            <a:r>
              <a:rPr lang="en-US" sz="1600">
                <a:solidFill>
                  <a:srgbClr val="003366"/>
                </a:solidFill>
              </a:rPr>
              <a:t>Induced Behavior</a:t>
            </a:r>
          </a:p>
          <a:p>
            <a:pPr marL="342900" indent="-34290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>
                <a:solidFill>
                  <a:srgbClr val="003366"/>
                </a:solidFill>
              </a:rPr>
              <a:t>Return of growth</a:t>
            </a:r>
          </a:p>
        </p:txBody>
      </p:sp>
      <p:sp>
        <p:nvSpPr>
          <p:cNvPr id="37917" name="Text Box 52"/>
          <p:cNvSpPr txBox="1">
            <a:spLocks noChangeArrowheads="1"/>
          </p:cNvSpPr>
          <p:nvPr/>
        </p:nvSpPr>
        <p:spPr bwMode="auto">
          <a:xfrm>
            <a:off x="3935413" y="4143375"/>
            <a:ext cx="1528762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3477990" y="4123773"/>
            <a:ext cx="2057467" cy="228548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45720" rIns="45720" anchor="ctr"/>
          <a:lstStyle/>
          <a:p>
            <a:pPr marL="342900" indent="-342900">
              <a:spcBef>
                <a:spcPct val="20000"/>
              </a:spcBef>
              <a:buClr>
                <a:srgbClr val="FA8900"/>
              </a:buClr>
              <a:buSzPct val="80000"/>
              <a:defRPr/>
            </a:pPr>
            <a:r>
              <a:rPr lang="en-US" sz="1600" dirty="0" smtClean="0">
                <a:solidFill>
                  <a:srgbClr val="003366"/>
                </a:solidFill>
              </a:rPr>
              <a:t>Regulatory</a:t>
            </a:r>
          </a:p>
          <a:p>
            <a:pPr marL="342900" indent="-342900">
              <a:spcBef>
                <a:spcPct val="20000"/>
              </a:spcBef>
              <a:buClr>
                <a:srgbClr val="FA8900"/>
              </a:buClr>
              <a:buSzPct val="80000"/>
              <a:defRPr/>
            </a:pPr>
            <a:r>
              <a:rPr lang="en-US" sz="1600" dirty="0" smtClean="0">
                <a:solidFill>
                  <a:srgbClr val="003366"/>
                </a:solidFill>
              </a:rPr>
              <a:t>Intervention</a:t>
            </a:r>
            <a:endParaRPr lang="en-US" sz="1600" dirty="0">
              <a:solidFill>
                <a:srgbClr val="003366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dirty="0">
                <a:solidFill>
                  <a:srgbClr val="003366"/>
                </a:solidFill>
              </a:rPr>
              <a:t>Re tariff</a:t>
            </a:r>
          </a:p>
          <a:p>
            <a:pPr marL="342900" indent="-34290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dirty="0">
                <a:solidFill>
                  <a:srgbClr val="003366"/>
                </a:solidFill>
              </a:rPr>
              <a:t>Capital infusion</a:t>
            </a:r>
          </a:p>
          <a:p>
            <a:pPr marL="342900" indent="-34290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dirty="0">
                <a:solidFill>
                  <a:srgbClr val="003366"/>
                </a:solidFill>
              </a:rPr>
              <a:t>Restriction on entry of new players</a:t>
            </a:r>
          </a:p>
        </p:txBody>
      </p:sp>
      <p:pic>
        <p:nvPicPr>
          <p:cNvPr id="23" name="Picture 2" descr="http://www.lookseeedit.com/resources/tic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1066800"/>
            <a:ext cx="381000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609600" y="0"/>
            <a:ext cx="77724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9D2926"/>
                </a:solidFill>
                <a:effectLst/>
                <a:uLnTx/>
                <a:uFillTx/>
                <a:latin typeface="Zurich BT" pitchFamily="34" charset="0"/>
                <a:ea typeface="+mj-ea"/>
                <a:cs typeface="+mj-cs"/>
              </a:rPr>
              <a:t>China – Evolution of Distribution, Regulation &amp; Pricing 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9D2926"/>
              </a:solidFill>
              <a:effectLst/>
              <a:uLnTx/>
              <a:uFillTx/>
              <a:latin typeface="Zurich BT" pitchFamily="34" charset="0"/>
              <a:ea typeface="+mj-ea"/>
              <a:cs typeface="+mj-cs"/>
            </a:endParaRPr>
          </a:p>
        </p:txBody>
      </p:sp>
      <p:sp>
        <p:nvSpPr>
          <p:cNvPr id="7" name="Notched Right Arrow 6"/>
          <p:cNvSpPr/>
          <p:nvPr/>
        </p:nvSpPr>
        <p:spPr>
          <a:xfrm>
            <a:off x="4286248" y="1000108"/>
            <a:ext cx="4648200" cy="609600"/>
          </a:xfrm>
          <a:prstGeom prst="notchedRightArrow">
            <a:avLst/>
          </a:prstGeom>
          <a:solidFill>
            <a:srgbClr val="053C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Zurich BT" pitchFamily="34" charset="0"/>
              </a:rPr>
              <a:t>6 Years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971800" y="1676400"/>
            <a:ext cx="1219200" cy="609600"/>
          </a:xfrm>
          <a:prstGeom prst="roundRect">
            <a:avLst/>
          </a:prstGeom>
          <a:solidFill>
            <a:srgbClr val="053C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Zurich BT" pitchFamily="34" charset="0"/>
              </a:rPr>
              <a:t>2003 – 2006 1H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495800" y="1676400"/>
            <a:ext cx="1066800" cy="609600"/>
          </a:xfrm>
          <a:prstGeom prst="roundRect">
            <a:avLst/>
          </a:prstGeom>
          <a:solidFill>
            <a:srgbClr val="053C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Zurich BT" pitchFamily="34" charset="0"/>
              </a:rPr>
              <a:t>2006 2H - 2008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867400" y="1676400"/>
            <a:ext cx="1447800" cy="609600"/>
          </a:xfrm>
          <a:prstGeom prst="roundRect">
            <a:avLst/>
          </a:prstGeom>
          <a:solidFill>
            <a:srgbClr val="053C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Zurich BT" pitchFamily="34" charset="0"/>
              </a:rPr>
              <a:t>2009-2011</a:t>
            </a:r>
            <a:endParaRPr lang="en-US" sz="1400" b="1" dirty="0">
              <a:solidFill>
                <a:schemeClr val="bg1"/>
              </a:solidFill>
              <a:latin typeface="Zurich BT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543800" y="1676400"/>
            <a:ext cx="1600200" cy="609600"/>
          </a:xfrm>
          <a:prstGeom prst="roundRect">
            <a:avLst/>
          </a:prstGeom>
          <a:solidFill>
            <a:srgbClr val="053C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Zurich BT" pitchFamily="34" charset="0"/>
              </a:rPr>
              <a:t>2012</a:t>
            </a:r>
            <a:r>
              <a:rPr lang="en-US" b="1" dirty="0" smtClean="0">
                <a:solidFill>
                  <a:schemeClr val="bg1"/>
                </a:solidFill>
                <a:latin typeface="Zurich BT" pitchFamily="34" charset="0"/>
              </a:rPr>
              <a:t>+</a:t>
            </a:r>
            <a:endParaRPr lang="en-US" b="1" dirty="0">
              <a:solidFill>
                <a:schemeClr val="bg1"/>
              </a:solidFill>
              <a:latin typeface="Zurich BT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600200" y="1676400"/>
            <a:ext cx="1143000" cy="609600"/>
          </a:xfrm>
          <a:prstGeom prst="roundRect">
            <a:avLst/>
          </a:prstGeom>
          <a:solidFill>
            <a:srgbClr val="053C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Zurich BT" pitchFamily="34" charset="0"/>
              </a:rPr>
              <a:t>To 2002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543800" y="2514600"/>
            <a:ext cx="1600200" cy="838200"/>
          </a:xfrm>
          <a:prstGeom prst="roundRect">
            <a:avLst/>
          </a:prstGeom>
          <a:solidFill>
            <a:srgbClr val="053C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Zurich BT" pitchFamily="34" charset="0"/>
              </a:rPr>
              <a:t>Sales Staff, Agency, Call Center, Cross Sell</a:t>
            </a:r>
            <a:endParaRPr lang="en-US" sz="1200" dirty="0">
              <a:solidFill>
                <a:schemeClr val="bg1"/>
              </a:solidFill>
              <a:latin typeface="Zurich BT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971800" y="2514600"/>
            <a:ext cx="1295400" cy="838200"/>
          </a:xfrm>
          <a:prstGeom prst="roundRect">
            <a:avLst/>
          </a:prstGeom>
          <a:solidFill>
            <a:srgbClr val="053C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Zurich BT" pitchFamily="34" charset="0"/>
              </a:rPr>
              <a:t>Sales Staff, Agency</a:t>
            </a:r>
            <a:endParaRPr lang="en-US" sz="1200" dirty="0">
              <a:solidFill>
                <a:schemeClr val="bg1"/>
              </a:solidFill>
              <a:latin typeface="Zurich BT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495800" y="2514600"/>
            <a:ext cx="1143000" cy="838200"/>
          </a:xfrm>
          <a:prstGeom prst="roundRect">
            <a:avLst/>
          </a:prstGeom>
          <a:solidFill>
            <a:srgbClr val="053C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Zurich BT" pitchFamily="34" charset="0"/>
              </a:rPr>
              <a:t>Sales Staff, Agency</a:t>
            </a:r>
            <a:endParaRPr lang="en-US" sz="1200" dirty="0">
              <a:solidFill>
                <a:schemeClr val="bg1"/>
              </a:solidFill>
              <a:latin typeface="Zurich BT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867400" y="2514600"/>
            <a:ext cx="1447800" cy="838200"/>
          </a:xfrm>
          <a:prstGeom prst="roundRect">
            <a:avLst/>
          </a:prstGeom>
          <a:solidFill>
            <a:srgbClr val="053C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Zurich BT" pitchFamily="34" charset="0"/>
              </a:rPr>
              <a:t>Sales Staff, Agency, Call Center, Cross Sell</a:t>
            </a:r>
            <a:endParaRPr lang="en-US" sz="1200" dirty="0">
              <a:solidFill>
                <a:schemeClr val="bg1"/>
              </a:solidFill>
              <a:latin typeface="Zurich BT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600200" y="2514600"/>
            <a:ext cx="1143000" cy="838200"/>
          </a:xfrm>
          <a:prstGeom prst="roundRect">
            <a:avLst/>
          </a:prstGeom>
          <a:solidFill>
            <a:srgbClr val="053C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Zurich BT" pitchFamily="34" charset="0"/>
              </a:rPr>
              <a:t>Sales Staff</a:t>
            </a:r>
            <a:endParaRPr lang="en-US" sz="1200" dirty="0">
              <a:solidFill>
                <a:schemeClr val="bg1"/>
              </a:solidFill>
              <a:latin typeface="Zurich BT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0" y="2514600"/>
            <a:ext cx="1371600" cy="762000"/>
          </a:xfrm>
          <a:prstGeom prst="roundRect">
            <a:avLst/>
          </a:prstGeom>
          <a:solidFill>
            <a:srgbClr val="053C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Zurich BT" pitchFamily="34" charset="0"/>
              </a:rPr>
              <a:t>Distribution</a:t>
            </a:r>
            <a:endParaRPr lang="en-US" sz="1200" dirty="0">
              <a:solidFill>
                <a:schemeClr val="bg1"/>
              </a:solidFill>
              <a:latin typeface="Zurich BT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543800" y="3429000"/>
            <a:ext cx="1600200" cy="838200"/>
          </a:xfrm>
          <a:prstGeom prst="roundRect">
            <a:avLst/>
          </a:prstGeom>
          <a:solidFill>
            <a:srgbClr val="9D29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atin typeface="Zurich BT" pitchFamily="34" charset="0"/>
              </a:rPr>
              <a:t>Tariff Reform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971800" y="3429000"/>
            <a:ext cx="1295400" cy="838200"/>
          </a:xfrm>
          <a:prstGeom prst="roundRect">
            <a:avLst/>
          </a:prstGeom>
          <a:solidFill>
            <a:srgbClr val="9D29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atin typeface="Zurich BT" pitchFamily="34" charset="0"/>
              </a:rPr>
              <a:t>File and use</a:t>
            </a:r>
            <a:endParaRPr lang="en-US" sz="1200" b="1" dirty="0">
              <a:latin typeface="Zurich BT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495800" y="3429000"/>
            <a:ext cx="1143000" cy="838200"/>
          </a:xfrm>
          <a:prstGeom prst="roundRect">
            <a:avLst/>
          </a:prstGeom>
          <a:solidFill>
            <a:srgbClr val="9D29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atin typeface="Zurich BT" pitchFamily="34" charset="0"/>
              </a:rPr>
              <a:t>Tariff</a:t>
            </a:r>
            <a:endParaRPr lang="en-US" sz="1200" b="1" dirty="0">
              <a:latin typeface="Zurich BT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867400" y="3429000"/>
            <a:ext cx="1447800" cy="838200"/>
          </a:xfrm>
          <a:prstGeom prst="roundRect">
            <a:avLst/>
          </a:prstGeom>
          <a:solidFill>
            <a:srgbClr val="9D29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atin typeface="Zurich BT" pitchFamily="34" charset="0"/>
              </a:rPr>
              <a:t>Tariff, Strengthened Market Practice Guideline</a:t>
            </a:r>
            <a:endParaRPr lang="en-US" sz="1200" b="1" dirty="0">
              <a:latin typeface="Zurich BT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600200" y="3429000"/>
            <a:ext cx="1143000" cy="838200"/>
          </a:xfrm>
          <a:prstGeom prst="roundRect">
            <a:avLst/>
          </a:prstGeom>
          <a:solidFill>
            <a:srgbClr val="9D29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atin typeface="Zurich BT" pitchFamily="34" charset="0"/>
              </a:rPr>
              <a:t>Tariff</a:t>
            </a:r>
            <a:endParaRPr lang="en-US" sz="1200" b="1" dirty="0">
              <a:latin typeface="Zurich BT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0" y="3429000"/>
            <a:ext cx="1371600" cy="762000"/>
          </a:xfrm>
          <a:prstGeom prst="roundRect">
            <a:avLst/>
          </a:prstGeom>
          <a:solidFill>
            <a:srgbClr val="9D29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atin typeface="Zurich BT" pitchFamily="34" charset="0"/>
              </a:rPr>
              <a:t>Rate Regulation</a:t>
            </a:r>
            <a:endParaRPr lang="en-US" sz="1200" b="1" dirty="0">
              <a:latin typeface="Zurich BT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543800" y="4343400"/>
            <a:ext cx="1600200" cy="838200"/>
          </a:xfrm>
          <a:prstGeom prst="roundRect">
            <a:avLst/>
          </a:prstGeom>
          <a:solidFill>
            <a:srgbClr val="053C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Zurich BT" pitchFamily="34" charset="0"/>
              </a:rPr>
              <a:t>GLM and more advanced risk classification gain momentum</a:t>
            </a:r>
            <a:endParaRPr lang="en-US" sz="1200" dirty="0">
              <a:solidFill>
                <a:schemeClr val="bg1"/>
              </a:solidFill>
              <a:latin typeface="Zurich BT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971800" y="4343400"/>
            <a:ext cx="1295400" cy="838200"/>
          </a:xfrm>
          <a:prstGeom prst="roundRect">
            <a:avLst/>
          </a:prstGeom>
          <a:solidFill>
            <a:srgbClr val="053C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Zurich BT" pitchFamily="34" charset="0"/>
              </a:rPr>
              <a:t>Basic Risk Segmentation</a:t>
            </a:r>
            <a:endParaRPr lang="en-US" sz="1200" dirty="0">
              <a:solidFill>
                <a:schemeClr val="bg1"/>
              </a:solidFill>
              <a:latin typeface="Zurich BT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4495800" y="4343400"/>
            <a:ext cx="1143000" cy="838200"/>
          </a:xfrm>
          <a:prstGeom prst="roundRect">
            <a:avLst/>
          </a:prstGeom>
          <a:solidFill>
            <a:srgbClr val="053C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  <a:latin typeface="Zurich BT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867400" y="4343400"/>
            <a:ext cx="1447800" cy="838200"/>
          </a:xfrm>
          <a:prstGeom prst="roundRect">
            <a:avLst/>
          </a:prstGeom>
          <a:solidFill>
            <a:srgbClr val="053C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Zurich BT" pitchFamily="34" charset="0"/>
              </a:rPr>
              <a:t>Some Insurers successfully adopted GLM</a:t>
            </a:r>
            <a:endParaRPr lang="en-US" sz="1200" dirty="0">
              <a:solidFill>
                <a:schemeClr val="bg1"/>
              </a:solidFill>
              <a:latin typeface="Zurich BT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600200" y="4343400"/>
            <a:ext cx="1143000" cy="838200"/>
          </a:xfrm>
          <a:prstGeom prst="roundRect">
            <a:avLst/>
          </a:prstGeom>
          <a:solidFill>
            <a:srgbClr val="053C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  <a:latin typeface="Zurich BT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0" y="4343400"/>
            <a:ext cx="1371600" cy="762000"/>
          </a:xfrm>
          <a:prstGeom prst="roundRect">
            <a:avLst/>
          </a:prstGeom>
          <a:solidFill>
            <a:srgbClr val="053C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Zurich BT" pitchFamily="34" charset="0"/>
              </a:rPr>
              <a:t>Pricing Technology</a:t>
            </a:r>
            <a:endParaRPr lang="en-US" sz="1200" dirty="0">
              <a:solidFill>
                <a:schemeClr val="bg1"/>
              </a:solidFill>
              <a:latin typeface="Zurich BT" pitchFamily="34" charset="0"/>
            </a:endParaRPr>
          </a:p>
        </p:txBody>
      </p:sp>
      <p:sp>
        <p:nvSpPr>
          <p:cNvPr id="31" name="Rounded Rectangular Callout 30"/>
          <p:cNvSpPr/>
          <p:nvPr/>
        </p:nvSpPr>
        <p:spPr>
          <a:xfrm rot="10800000">
            <a:off x="152400" y="5562600"/>
            <a:ext cx="4343400" cy="838200"/>
          </a:xfrm>
          <a:prstGeom prst="wedgeRoundRectCallout">
            <a:avLst>
              <a:gd name="adj1" fmla="val -36422"/>
              <a:gd name="adj2" fmla="val 92665"/>
              <a:gd name="adj3" fmla="val 16667"/>
            </a:avLst>
          </a:prstGeom>
          <a:solidFill>
            <a:srgbClr val="E7811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Rounded Rectangular Callout 31"/>
          <p:cNvSpPr/>
          <p:nvPr/>
        </p:nvSpPr>
        <p:spPr>
          <a:xfrm rot="10800000">
            <a:off x="5638800" y="5562600"/>
            <a:ext cx="3352800" cy="838200"/>
          </a:xfrm>
          <a:prstGeom prst="wedgeRoundRectCallout">
            <a:avLst>
              <a:gd name="adj1" fmla="val -10137"/>
              <a:gd name="adj2" fmla="val 88946"/>
              <a:gd name="adj3" fmla="val 16667"/>
            </a:avLst>
          </a:prstGeom>
          <a:solidFill>
            <a:srgbClr val="E7811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52400" y="5638800"/>
            <a:ext cx="4343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bg1"/>
                </a:solidFill>
                <a:latin typeface="Zurich BT" pitchFamily="34" charset="0"/>
              </a:rPr>
              <a:t> Deep Discount from previous tariff price offered by many insurers.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bg1"/>
                </a:solidFill>
                <a:latin typeface="Zurich BT" pitchFamily="34" charset="0"/>
              </a:rPr>
              <a:t> Regulators concerned by increased solvency risk</a:t>
            </a:r>
            <a:endParaRPr lang="en-US" sz="1400" b="1" dirty="0">
              <a:solidFill>
                <a:schemeClr val="bg1"/>
              </a:solidFill>
              <a:latin typeface="Zurich BT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791200" y="5715000"/>
            <a:ext cx="3200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bg1"/>
                </a:solidFill>
                <a:latin typeface="Zurich BT" pitchFamily="34" charset="0"/>
              </a:rPr>
              <a:t> Stiff Tariff-market but it is moving towards detariffication again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862047" cy="685800"/>
          </a:xfrm>
        </p:spPr>
        <p:txBody>
          <a:bodyPr/>
          <a:lstStyle/>
          <a:p>
            <a:r>
              <a:rPr lang="en-IN" sz="2400" dirty="0" smtClean="0"/>
              <a:t>Historical underwriting results of Chinese local market</a:t>
            </a:r>
            <a:endParaRPr lang="en-IN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14314" y="1142984"/>
          <a:ext cx="8620156" cy="5151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571472" y="1600200"/>
          <a:ext cx="8572528" cy="4614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-790194" y="2218931"/>
            <a:ext cx="1857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 smtClean="0">
                <a:latin typeface="+mn-lt"/>
              </a:rPr>
              <a:t>Millions RMB</a:t>
            </a:r>
            <a:endParaRPr lang="en-IN" sz="12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8694" y="6215082"/>
            <a:ext cx="5143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800" dirty="0" smtClean="0">
                <a:latin typeface="+mn-lt"/>
              </a:rPr>
              <a:t>Data Resource: CIRC, China Insurance </a:t>
            </a:r>
            <a:r>
              <a:rPr lang="en-IN" sz="800" dirty="0" err="1" smtClean="0">
                <a:latin typeface="+mn-lt"/>
              </a:rPr>
              <a:t>YearBook</a:t>
            </a:r>
            <a:r>
              <a:rPr lang="en-IN" sz="800" dirty="0" smtClean="0">
                <a:latin typeface="+mn-lt"/>
              </a:rPr>
              <a:t>, Annual Statements for P&amp;C insurers, Towers Watson</a:t>
            </a:r>
          </a:p>
          <a:p>
            <a:r>
              <a:rPr lang="en-IN" sz="800" dirty="0" smtClean="0">
                <a:latin typeface="+mn-lt"/>
              </a:rPr>
              <a:t>Data are for all domestic P&amp;C insurers combines.</a:t>
            </a:r>
            <a:endParaRPr lang="en-IN" sz="800" dirty="0">
              <a:latin typeface="+mn-lt"/>
            </a:endParaRPr>
          </a:p>
        </p:txBody>
      </p:sp>
      <p:graphicFrame>
        <p:nvGraphicFramePr>
          <p:cNvPr id="11" name="Chart 10"/>
          <p:cNvGraphicFramePr/>
          <p:nvPr/>
        </p:nvGraphicFramePr>
        <p:xfrm>
          <a:off x="1447800" y="1066800"/>
          <a:ext cx="7086600" cy="83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15"/>
          <p:cNvGraphicFramePr/>
          <p:nvPr/>
        </p:nvGraphicFramePr>
        <p:xfrm>
          <a:off x="762000" y="1219200"/>
          <a:ext cx="8077200" cy="3809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Japan 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5334000" y="3810000"/>
            <a:ext cx="3048000" cy="6096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defRPr/>
            </a:pPr>
            <a:r>
              <a:rPr lang="en-US" sz="1400" b="1" kern="0" dirty="0">
                <a:solidFill>
                  <a:schemeClr val="bg1"/>
                </a:solidFill>
                <a:latin typeface="+mn-lt"/>
              </a:rPr>
              <a:t>	Market agreement between market players to control price</a:t>
            </a:r>
          </a:p>
        </p:txBody>
      </p:sp>
      <p:sp>
        <p:nvSpPr>
          <p:cNvPr id="948230" name="Oval 9"/>
          <p:cNvSpPr>
            <a:spLocks noChangeArrowheads="1"/>
          </p:cNvSpPr>
          <p:nvPr/>
        </p:nvSpPr>
        <p:spPr bwMode="auto">
          <a:xfrm rot="-1459789">
            <a:off x="2302671" y="2221165"/>
            <a:ext cx="2819702" cy="895350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 algn="l"/>
            <a:endParaRPr lang="en-US"/>
          </a:p>
        </p:txBody>
      </p:sp>
      <p:cxnSp>
        <p:nvCxnSpPr>
          <p:cNvPr id="948231" name="Straight Arrow Connector 11"/>
          <p:cNvCxnSpPr>
            <a:cxnSpLocks noChangeShapeType="1"/>
          </p:cNvCxnSpPr>
          <p:nvPr/>
        </p:nvCxnSpPr>
        <p:spPr bwMode="auto">
          <a:xfrm rot="10800000">
            <a:off x="5181600" y="2743200"/>
            <a:ext cx="1143002" cy="1066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219200" y="1219200"/>
            <a:ext cx="304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FA8900"/>
              </a:buClr>
              <a:buSzPct val="80000"/>
              <a:defRPr/>
            </a:pPr>
            <a:r>
              <a:rPr lang="en-US" sz="1400" b="1" kern="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	Combined Ratio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1524000" y="4953000"/>
            <a:ext cx="3504595" cy="13716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defRPr/>
            </a:pPr>
            <a:r>
              <a:rPr lang="en-US" sz="1400" b="1" kern="0" dirty="0">
                <a:solidFill>
                  <a:schemeClr val="bg1"/>
                </a:solidFill>
                <a:latin typeface="+mn-lt"/>
              </a:rPr>
              <a:t>	Detarrification in 1998</a:t>
            </a:r>
          </a:p>
          <a:p>
            <a:pPr marL="342900" indent="-342900" algn="l" eaLnBrk="1" hangingPunct="1">
              <a:spcBef>
                <a:spcPct val="20000"/>
              </a:spcBef>
              <a:defRPr/>
            </a:pPr>
            <a:r>
              <a:rPr lang="en-US" sz="1400" b="1" kern="0" dirty="0">
                <a:solidFill>
                  <a:schemeClr val="bg1"/>
                </a:solidFill>
                <a:latin typeface="+mn-lt"/>
              </a:rPr>
              <a:t>	Massive erosion in premium</a:t>
            </a:r>
          </a:p>
          <a:p>
            <a:pPr marL="342900" indent="-342900" algn="l" eaLnBrk="1" hangingPunct="1">
              <a:spcBef>
                <a:spcPct val="20000"/>
              </a:spcBef>
              <a:defRPr/>
            </a:pPr>
            <a:r>
              <a:rPr lang="en-US" sz="1400" b="1" kern="0" dirty="0">
                <a:solidFill>
                  <a:schemeClr val="bg1"/>
                </a:solidFill>
                <a:latin typeface="+mn-lt"/>
              </a:rPr>
              <a:t>	Triggers consolidation</a:t>
            </a:r>
          </a:p>
          <a:p>
            <a:pPr marL="342900" indent="-342900" algn="l" eaLnBrk="1" hangingPunct="1">
              <a:spcBef>
                <a:spcPct val="20000"/>
              </a:spcBef>
              <a:defRPr/>
            </a:pPr>
            <a:r>
              <a:rPr lang="en-US" sz="1400" b="1" kern="0" dirty="0">
                <a:solidFill>
                  <a:schemeClr val="bg1"/>
                </a:solidFill>
                <a:latin typeface="+mn-lt"/>
              </a:rPr>
              <a:t>	Large agents close down</a:t>
            </a:r>
          </a:p>
          <a:p>
            <a:pPr marL="342900" indent="-342900" algn="l" eaLnBrk="1" hangingPunct="1">
              <a:spcBef>
                <a:spcPct val="20000"/>
              </a:spcBef>
              <a:defRPr/>
            </a:pPr>
            <a:r>
              <a:rPr lang="en-US" sz="1400" b="1" kern="0" dirty="0">
                <a:solidFill>
                  <a:schemeClr val="bg1"/>
                </a:solidFill>
                <a:latin typeface="+mn-lt"/>
              </a:rPr>
              <a:t>	Gives rise to increase in solicitors</a:t>
            </a:r>
          </a:p>
        </p:txBody>
      </p:sp>
      <p:cxnSp>
        <p:nvCxnSpPr>
          <p:cNvPr id="948234" name="Straight Arrow Connector 17"/>
          <p:cNvCxnSpPr>
            <a:cxnSpLocks noChangeShapeType="1"/>
            <a:stCxn id="14" idx="0"/>
            <a:endCxn id="948230" idx="4"/>
          </p:cNvCxnSpPr>
          <p:nvPr/>
        </p:nvCxnSpPr>
        <p:spPr bwMode="auto">
          <a:xfrm rot="5400000" flipH="1" flipV="1">
            <a:off x="2648507" y="3704549"/>
            <a:ext cx="1876243" cy="62066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6172200" y="1981200"/>
            <a:ext cx="2286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defRPr/>
            </a:pPr>
            <a:r>
              <a:rPr lang="en-US" sz="1400" b="1" kern="0" dirty="0" smtClean="0">
                <a:solidFill>
                  <a:schemeClr val="bg1"/>
                </a:solidFill>
                <a:latin typeface="+mn-lt"/>
              </a:rPr>
              <a:t>Mergers and Acquisitions </a:t>
            </a:r>
            <a:endParaRPr lang="en-US" sz="1400" b="1" kern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Right Brace 20"/>
          <p:cNvSpPr/>
          <p:nvPr/>
        </p:nvSpPr>
        <p:spPr bwMode="auto">
          <a:xfrm rot="16869770">
            <a:off x="6805197" y="1083242"/>
            <a:ext cx="451159" cy="3009083"/>
          </a:xfrm>
          <a:prstGeom prst="rightBrace">
            <a:avLst>
              <a:gd name="adj1" fmla="val 8333"/>
              <a:gd name="adj2" fmla="val 50544"/>
            </a:avLst>
          </a:prstGeom>
          <a:noFill/>
          <a:ln w="3240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48665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762000" y="1965590"/>
            <a:ext cx="7424738" cy="666750"/>
            <a:chOff x="672" y="1440"/>
            <a:chExt cx="4677" cy="420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7" name="AutoShape 1028"/>
            <p:cNvSpPr>
              <a:spLocks noChangeArrowheads="1"/>
            </p:cNvSpPr>
            <p:nvPr/>
          </p:nvSpPr>
          <p:spPr bwMode="auto">
            <a:xfrm>
              <a:off x="672" y="1440"/>
              <a:ext cx="4677" cy="420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8" name="Text Box 1029"/>
            <p:cNvSpPr txBox="1">
              <a:spLocks noChangeArrowheads="1"/>
            </p:cNvSpPr>
            <p:nvPr/>
          </p:nvSpPr>
          <p:spPr bwMode="auto">
            <a:xfrm>
              <a:off x="672" y="1486"/>
              <a:ext cx="4677" cy="3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90000" tIns="46800" rIns="90000" bIns="46800" anchor="ctr">
              <a:spAutoFit/>
            </a:bodyPr>
            <a:lstStyle/>
            <a:p>
              <a:pPr marL="223838" indent="-223838">
                <a:buClr>
                  <a:srgbClr val="FA8900"/>
                </a:buClr>
                <a:buSzPct val="120000"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latin typeface="+mj-lt"/>
                  <a:cs typeface="+mn-cs"/>
                </a:rPr>
                <a:t>Importance of reserves </a:t>
              </a:r>
              <a:endParaRPr lang="en-GB" sz="2800" dirty="0">
                <a:latin typeface="+mj-lt"/>
                <a:cs typeface="+mn-cs"/>
              </a:endParaRPr>
            </a:p>
          </p:txBody>
        </p:sp>
      </p:grpSp>
      <p:sp>
        <p:nvSpPr>
          <p:cNvPr id="260099" name="Line 1031"/>
          <p:cNvSpPr>
            <a:spLocks noChangeShapeType="1"/>
          </p:cNvSpPr>
          <p:nvPr/>
        </p:nvSpPr>
        <p:spPr bwMode="auto">
          <a:xfrm>
            <a:off x="774700" y="1873515"/>
            <a:ext cx="7429500" cy="1588"/>
          </a:xfrm>
          <a:prstGeom prst="line">
            <a:avLst/>
          </a:prstGeom>
          <a:noFill/>
          <a:ln w="7632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1046"/>
          <p:cNvGrpSpPr>
            <a:grpSpLocks/>
          </p:cNvGrpSpPr>
          <p:nvPr/>
        </p:nvGrpSpPr>
        <p:grpSpPr bwMode="auto">
          <a:xfrm>
            <a:off x="762000" y="1187715"/>
            <a:ext cx="7427913" cy="665163"/>
            <a:chOff x="672" y="960"/>
            <a:chExt cx="4679" cy="419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8" name="AutoShape 1047"/>
            <p:cNvSpPr>
              <a:spLocks noChangeArrowheads="1"/>
            </p:cNvSpPr>
            <p:nvPr/>
          </p:nvSpPr>
          <p:spPr bwMode="auto">
            <a:xfrm>
              <a:off x="672" y="960"/>
              <a:ext cx="4679" cy="419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bg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9" name="Text Box 1048"/>
            <p:cNvSpPr txBox="1">
              <a:spLocks noChangeArrowheads="1"/>
            </p:cNvSpPr>
            <p:nvPr/>
          </p:nvSpPr>
          <p:spPr bwMode="auto">
            <a:xfrm>
              <a:off x="672" y="1006"/>
              <a:ext cx="4679" cy="292"/>
            </a:xfrm>
            <a:prstGeom prst="rect">
              <a:avLst/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marL="223838" indent="-223838">
                <a:buClr>
                  <a:srgbClr val="FA8900"/>
                </a:buClr>
                <a:buSzPct val="120000"/>
                <a:buFont typeface="Zurich BT" pitchFamily="34" charset="0"/>
                <a:buNone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solidFill>
                    <a:schemeClr val="bg1"/>
                  </a:solidFill>
                </a:rPr>
                <a:t>Detariff Cycle &amp; its evolution</a:t>
              </a:r>
            </a:p>
          </p:txBody>
        </p:sp>
      </p:grpSp>
      <p:grpSp>
        <p:nvGrpSpPr>
          <p:cNvPr id="4" name="Group 1027"/>
          <p:cNvGrpSpPr>
            <a:grpSpLocks/>
          </p:cNvGrpSpPr>
          <p:nvPr/>
        </p:nvGrpSpPr>
        <p:grpSpPr bwMode="auto">
          <a:xfrm>
            <a:off x="762000" y="2743200"/>
            <a:ext cx="7424738" cy="666750"/>
            <a:chOff x="672" y="1440"/>
            <a:chExt cx="4677" cy="420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1" name="AutoShape 1028"/>
            <p:cNvSpPr>
              <a:spLocks noChangeArrowheads="1"/>
            </p:cNvSpPr>
            <p:nvPr/>
          </p:nvSpPr>
          <p:spPr bwMode="auto">
            <a:xfrm>
              <a:off x="672" y="1440"/>
              <a:ext cx="4677" cy="420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bg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2" name="Text Box 1029"/>
            <p:cNvSpPr txBox="1">
              <a:spLocks noChangeArrowheads="1"/>
            </p:cNvSpPr>
            <p:nvPr/>
          </p:nvSpPr>
          <p:spPr bwMode="auto">
            <a:xfrm>
              <a:off x="672" y="1486"/>
              <a:ext cx="4677" cy="3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90000" tIns="46800" rIns="90000" bIns="46800" anchor="ctr">
              <a:spAutoFit/>
            </a:bodyPr>
            <a:lstStyle/>
            <a:p>
              <a:pPr marL="223838" lvl="0" indent="-223838">
                <a:buClr>
                  <a:srgbClr val="FA8900"/>
                </a:buClr>
                <a:buSzPct val="120000"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solidFill>
                    <a:schemeClr val="bg1"/>
                  </a:solidFill>
                </a:rPr>
                <a:t>Challenges &amp; next step</a:t>
              </a:r>
            </a:p>
          </p:txBody>
        </p:sp>
      </p:grpSp>
      <p:grpSp>
        <p:nvGrpSpPr>
          <p:cNvPr id="5" name="Group 1027"/>
          <p:cNvGrpSpPr>
            <a:grpSpLocks/>
          </p:cNvGrpSpPr>
          <p:nvPr/>
        </p:nvGrpSpPr>
        <p:grpSpPr bwMode="auto">
          <a:xfrm>
            <a:off x="762000" y="3524250"/>
            <a:ext cx="7424738" cy="666750"/>
            <a:chOff x="672" y="1440"/>
            <a:chExt cx="4677" cy="420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4" name="AutoShape 1028"/>
            <p:cNvSpPr>
              <a:spLocks noChangeArrowheads="1"/>
            </p:cNvSpPr>
            <p:nvPr/>
          </p:nvSpPr>
          <p:spPr bwMode="auto">
            <a:xfrm>
              <a:off x="672" y="1440"/>
              <a:ext cx="4677" cy="420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bg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5" name="Text Box 1029"/>
            <p:cNvSpPr txBox="1">
              <a:spLocks noChangeArrowheads="1"/>
            </p:cNvSpPr>
            <p:nvPr/>
          </p:nvSpPr>
          <p:spPr bwMode="auto">
            <a:xfrm>
              <a:off x="672" y="1486"/>
              <a:ext cx="4677" cy="3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90000" tIns="46800" rIns="90000" bIns="46800" anchor="ctr">
              <a:spAutoFit/>
            </a:bodyPr>
            <a:lstStyle/>
            <a:p>
              <a:pPr marL="223838" indent="-223838">
                <a:buClr>
                  <a:srgbClr val="FA8900"/>
                </a:buClr>
                <a:buSzPct val="120000"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solidFill>
                    <a:schemeClr val="bg1"/>
                  </a:solidFill>
                </a:rPr>
                <a:t>GHI burning cost</a:t>
              </a:r>
              <a:endParaRPr lang="en-GB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oup 1046"/>
          <p:cNvGrpSpPr>
            <a:grpSpLocks/>
          </p:cNvGrpSpPr>
          <p:nvPr/>
        </p:nvGrpSpPr>
        <p:grpSpPr bwMode="auto">
          <a:xfrm>
            <a:off x="762000" y="1968500"/>
            <a:ext cx="7427913" cy="665163"/>
            <a:chOff x="672" y="960"/>
            <a:chExt cx="4679" cy="419"/>
          </a:xfrm>
          <a:solidFill>
            <a:srgbClr val="97292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2" name="AutoShape 1047"/>
            <p:cNvSpPr>
              <a:spLocks noChangeArrowheads="1"/>
            </p:cNvSpPr>
            <p:nvPr/>
          </p:nvSpPr>
          <p:spPr bwMode="auto">
            <a:xfrm>
              <a:off x="672" y="960"/>
              <a:ext cx="4679" cy="419"/>
            </a:xfrm>
            <a:prstGeom prst="roundRect">
              <a:avLst>
                <a:gd name="adj" fmla="val 236"/>
              </a:avLst>
            </a:prstGeom>
            <a:grpFill/>
            <a:ln w="9360">
              <a:solidFill>
                <a:srgbClr val="A600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23" name="Text Box 1048"/>
            <p:cNvSpPr txBox="1">
              <a:spLocks noChangeArrowheads="1"/>
            </p:cNvSpPr>
            <p:nvPr/>
          </p:nvSpPr>
          <p:spPr bwMode="auto">
            <a:xfrm>
              <a:off x="672" y="1006"/>
              <a:ext cx="4679" cy="292"/>
            </a:xfrm>
            <a:prstGeom prst="rect">
              <a:avLst/>
            </a:prstGeom>
            <a:grpFill/>
            <a:ln w="9360">
              <a:solidFill>
                <a:srgbClr val="A600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marL="223838" indent="-223838">
                <a:buClr>
                  <a:srgbClr val="FA8900"/>
                </a:buClr>
                <a:buSzPct val="120000"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solidFill>
                    <a:schemeClr val="bg1"/>
                  </a:solidFill>
                  <a:latin typeface="+mj-lt"/>
                </a:rPr>
                <a:t>Need for burning cost &amp; its introduction</a:t>
              </a:r>
            </a:p>
          </p:txBody>
        </p:sp>
      </p:grpSp>
      <p:grpSp>
        <p:nvGrpSpPr>
          <p:cNvPr id="9" name="Group 1027"/>
          <p:cNvGrpSpPr>
            <a:grpSpLocks/>
          </p:cNvGrpSpPr>
          <p:nvPr/>
        </p:nvGrpSpPr>
        <p:grpSpPr bwMode="auto">
          <a:xfrm>
            <a:off x="762000" y="4286250"/>
            <a:ext cx="7424738" cy="666750"/>
            <a:chOff x="672" y="1440"/>
            <a:chExt cx="4677" cy="420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1" name="AutoShape 1028"/>
            <p:cNvSpPr>
              <a:spLocks noChangeArrowheads="1"/>
            </p:cNvSpPr>
            <p:nvPr/>
          </p:nvSpPr>
          <p:spPr bwMode="auto">
            <a:xfrm>
              <a:off x="672" y="1440"/>
              <a:ext cx="4677" cy="420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bg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24" name="Text Box 1029"/>
            <p:cNvSpPr txBox="1">
              <a:spLocks noChangeArrowheads="1"/>
            </p:cNvSpPr>
            <p:nvPr/>
          </p:nvSpPr>
          <p:spPr bwMode="auto">
            <a:xfrm>
              <a:off x="672" y="1486"/>
              <a:ext cx="4677" cy="3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90000" tIns="46800" rIns="90000" bIns="46800" anchor="ctr">
              <a:spAutoFit/>
            </a:bodyPr>
            <a:lstStyle/>
            <a:p>
              <a:pPr marL="223838" indent="-223838">
                <a:buClr>
                  <a:srgbClr val="FA8900"/>
                </a:buClr>
                <a:buSzPct val="120000"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solidFill>
                    <a:schemeClr val="bg1"/>
                  </a:solidFill>
                  <a:latin typeface="+mj-lt"/>
                  <a:cs typeface="+mn-cs"/>
                </a:rPr>
                <a:t>Way forward</a:t>
              </a:r>
              <a:endParaRPr lang="en-GB" sz="2800" dirty="0">
                <a:solidFill>
                  <a:schemeClr val="bg1"/>
                </a:solidFill>
                <a:latin typeface="+mj-lt"/>
                <a:cs typeface="+mn-cs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862047" cy="685800"/>
          </a:xfrm>
        </p:spPr>
        <p:txBody>
          <a:bodyPr/>
          <a:lstStyle/>
          <a:p>
            <a:r>
              <a:rPr lang="en-US" dirty="0" smtClean="0"/>
              <a:t>Global Property Market Scenario:  Pricing and Market Capacities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153" y="4114800"/>
            <a:ext cx="8471647" cy="2057400"/>
          </a:xfr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en-US" sz="1800" dirty="0" smtClean="0"/>
          </a:p>
          <a:p>
            <a:r>
              <a:rPr lang="en-US" sz="1800" dirty="0" smtClean="0"/>
              <a:t>Capacity of Indian market is higher than the Southeast Asian, African and Middle East counterparts</a:t>
            </a:r>
          </a:p>
          <a:p>
            <a:endParaRPr lang="en-US" sz="1800" dirty="0" smtClean="0"/>
          </a:p>
          <a:p>
            <a:r>
              <a:rPr lang="en-US" sz="1800" dirty="0" smtClean="0"/>
              <a:t>Higher domestic capacity in the market lead to high competition thereby having an adverse impact on the Pricing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10200" y="1143000"/>
            <a:ext cx="3657600" cy="27584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marL="3429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</a:pPr>
            <a:r>
              <a:rPr lang="en-US" sz="1650" b="1" dirty="0" smtClean="0">
                <a:solidFill>
                  <a:srgbClr val="00004D"/>
                </a:solidFill>
              </a:rPr>
              <a:t>Gross Property Premium , Capacity in the domestic market and Average rates are being compared for Indian Market Context with Southeast Asian Market , African Market and Middle east market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6334780"/>
            <a:ext cx="57912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www. axco.co.uk – Country specific Insurance market research papers</a:t>
            </a:r>
          </a:p>
          <a:p>
            <a:r>
              <a:rPr lang="en-US" sz="1200" dirty="0" smtClean="0"/>
              <a:t>Period: 2010-11 to 2012-13</a:t>
            </a:r>
          </a:p>
        </p:txBody>
      </p:sp>
      <p:graphicFrame>
        <p:nvGraphicFramePr>
          <p:cNvPr id="9" name="Chart 8"/>
          <p:cNvGraphicFramePr/>
          <p:nvPr/>
        </p:nvGraphicFramePr>
        <p:xfrm>
          <a:off x="685800" y="1143000"/>
          <a:ext cx="46482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1155412"/>
            <a:ext cx="34290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i="1" dirty="0" smtClean="0"/>
              <a:t>Gross Premium and Capacity in INR </a:t>
            </a:r>
            <a:r>
              <a:rPr lang="en-US" sz="1300" i="1" dirty="0" err="1" smtClean="0"/>
              <a:t>Mn</a:t>
            </a:r>
            <a:endParaRPr lang="en-IN" sz="1300" i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Ratio : Industry trend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85786" y="1142984"/>
          <a:ext cx="8072494" cy="3581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4306" y="6140255"/>
            <a:ext cx="3429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IRDA published Numbers</a:t>
            </a:r>
          </a:p>
          <a:p>
            <a:r>
              <a:rPr lang="en-US" sz="1200" dirty="0" smtClean="0"/>
              <a:t>Period: 2007-08 to 2013-14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4800600"/>
            <a:ext cx="800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Loss ratio’s across products are consistently on an higher side for major products in General Insurance Industry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No benchmark data available for pricing the risk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ICI Theme">
  <a:themeElements>
    <a:clrScheme name="IL Corporate">
      <a:dk1>
        <a:sysClr val="windowText" lastClr="000000"/>
      </a:dk1>
      <a:lt1>
        <a:sysClr val="window" lastClr="FFFFFF"/>
      </a:lt1>
      <a:dk2>
        <a:srgbClr val="972926"/>
      </a:dk2>
      <a:lt2>
        <a:srgbClr val="E77817"/>
      </a:lt2>
      <a:accent1>
        <a:srgbClr val="053C6D"/>
      </a:accent1>
      <a:accent2>
        <a:srgbClr val="E77817"/>
      </a:accent2>
      <a:accent3>
        <a:srgbClr val="972926"/>
      </a:accent3>
      <a:accent4>
        <a:srgbClr val="7F7F7F"/>
      </a:accent4>
      <a:accent5>
        <a:srgbClr val="FFFF00"/>
      </a:accent5>
      <a:accent6>
        <a:srgbClr val="F79646"/>
      </a:accent6>
      <a:hlink>
        <a:srgbClr val="0000FF"/>
      </a:hlink>
      <a:folHlink>
        <a:srgbClr val="800080"/>
      </a:folHlink>
    </a:clrScheme>
    <a:fontScheme name="IL new">
      <a:majorFont>
        <a:latin typeface="Zurich BT"/>
        <a:ea typeface=""/>
        <a:cs typeface="Arial"/>
      </a:majorFont>
      <a:minorFont>
        <a:latin typeface="Zurich B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9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97292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0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1">
        <a:dk1>
          <a:srgbClr val="000000"/>
        </a:dk1>
        <a:lt1>
          <a:srgbClr val="FFFFFF"/>
        </a:lt1>
        <a:dk2>
          <a:srgbClr val="972926"/>
        </a:dk2>
        <a:lt2>
          <a:srgbClr val="800080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ICICI Lombard_Nibhaye Vaade PPT Template" id="{7E1BE590-B110-4A33-9AE3-09F2E935AC22}" vid="{45BD5ABB-AB9D-4F8A-B551-22EC7227F2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1191</Words>
  <Application>Microsoft Office PowerPoint</Application>
  <PresentationFormat>On-screen Show (4:3)</PresentationFormat>
  <Paragraphs>230</Paragraphs>
  <Slides>22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ICICI Theme</vt:lpstr>
      <vt:lpstr>Burning Cost</vt:lpstr>
      <vt:lpstr>Agenda</vt:lpstr>
      <vt:lpstr>De tariff cycle - learning from other markets</vt:lpstr>
      <vt:lpstr>Slide 4</vt:lpstr>
      <vt:lpstr>Historical underwriting results of Chinese local market</vt:lpstr>
      <vt:lpstr>Japan </vt:lpstr>
      <vt:lpstr>Agenda</vt:lpstr>
      <vt:lpstr>Global Property Market Scenario:  Pricing and Market Capacities</vt:lpstr>
      <vt:lpstr>Loss Ratio : Industry trend</vt:lpstr>
      <vt:lpstr>Regulator Intervention on Price</vt:lpstr>
      <vt:lpstr>IIB Approach to Burning rates</vt:lpstr>
      <vt:lpstr>Agenda</vt:lpstr>
      <vt:lpstr>Challenge with current Burn cost approach</vt:lpstr>
      <vt:lpstr>Exposure based pricing</vt:lpstr>
      <vt:lpstr>Threshold for large loss</vt:lpstr>
      <vt:lpstr>Estimating large loss load </vt:lpstr>
      <vt:lpstr>Agenda</vt:lpstr>
      <vt:lpstr>Burning cost for GHI</vt:lpstr>
      <vt:lpstr>Possible approach</vt:lpstr>
      <vt:lpstr>Agenda</vt:lpstr>
      <vt:lpstr>Way Forward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Regulatory changes in the offing and its impact</dc:title>
  <dc:creator>80225</dc:creator>
  <cp:lastModifiedBy>80957</cp:lastModifiedBy>
  <cp:revision>66</cp:revision>
  <dcterms:created xsi:type="dcterms:W3CDTF">2014-12-26T11:01:32Z</dcterms:created>
  <dcterms:modified xsi:type="dcterms:W3CDTF">2015-07-02T14:49:36Z</dcterms:modified>
</cp:coreProperties>
</file>