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7"/>
  </p:notesMasterIdLst>
  <p:sldIdLst>
    <p:sldId id="260" r:id="rId3"/>
    <p:sldId id="261" r:id="rId4"/>
    <p:sldId id="264" r:id="rId5"/>
    <p:sldId id="284" r:id="rId6"/>
    <p:sldId id="285" r:id="rId7"/>
    <p:sldId id="263" r:id="rId8"/>
    <p:sldId id="265" r:id="rId9"/>
    <p:sldId id="266" r:id="rId10"/>
    <p:sldId id="268" r:id="rId11"/>
    <p:sldId id="267" r:id="rId12"/>
    <p:sldId id="269" r:id="rId13"/>
    <p:sldId id="271" r:id="rId14"/>
    <p:sldId id="272" r:id="rId15"/>
    <p:sldId id="273" r:id="rId16"/>
    <p:sldId id="274" r:id="rId17"/>
    <p:sldId id="275" r:id="rId18"/>
    <p:sldId id="276" r:id="rId19"/>
    <p:sldId id="277" r:id="rId20"/>
    <p:sldId id="278" r:id="rId21"/>
    <p:sldId id="279" r:id="rId22"/>
    <p:sldId id="280" r:id="rId23"/>
    <p:sldId id="286" r:id="rId24"/>
    <p:sldId id="287" r:id="rId25"/>
    <p:sldId id="288" r:id="rId26"/>
    <p:sldId id="289" r:id="rId27"/>
    <p:sldId id="290" r:id="rId28"/>
    <p:sldId id="291" r:id="rId29"/>
    <p:sldId id="292" r:id="rId30"/>
    <p:sldId id="297" r:id="rId31"/>
    <p:sldId id="293" r:id="rId32"/>
    <p:sldId id="294" r:id="rId33"/>
    <p:sldId id="296" r:id="rId34"/>
    <p:sldId id="281"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5" autoAdjust="0"/>
    <p:restoredTop sz="91459" autoAdjust="0"/>
  </p:normalViewPr>
  <p:slideViewPr>
    <p:cSldViewPr>
      <p:cViewPr>
        <p:scale>
          <a:sx n="76" d="100"/>
          <a:sy n="76" d="100"/>
        </p:scale>
        <p:origin x="-9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36383-93A5-46D7-8269-01EF93974DA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IN"/>
        </a:p>
      </dgm:t>
    </dgm:pt>
    <dgm:pt modelId="{63757D60-213E-45DC-A37B-85491672F11E}">
      <dgm:prSet phldrT="[Text]" custT="1"/>
      <dgm:spPr/>
      <dgm:t>
        <a:bodyPr/>
        <a:lstStyle/>
        <a:p>
          <a:r>
            <a:rPr lang="en-IN" sz="2800" dirty="0" smtClean="0">
              <a:latin typeface="Arial" pitchFamily="34" charset="0"/>
              <a:cs typeface="Arial" pitchFamily="34" charset="0"/>
            </a:rPr>
            <a:t>Crop Insurance</a:t>
          </a:r>
          <a:endParaRPr lang="en-IN" sz="2800" dirty="0">
            <a:latin typeface="Arial" pitchFamily="34" charset="0"/>
            <a:cs typeface="Arial" pitchFamily="34" charset="0"/>
          </a:endParaRPr>
        </a:p>
      </dgm:t>
    </dgm:pt>
    <dgm:pt modelId="{EB20C261-B677-4354-A728-543C66B67448}" type="parTrans" cxnId="{EFC2563D-0AD6-4406-AA53-21BEEAAD0148}">
      <dgm:prSet/>
      <dgm:spPr/>
      <dgm:t>
        <a:bodyPr/>
        <a:lstStyle/>
        <a:p>
          <a:endParaRPr lang="en-IN">
            <a:latin typeface="Arial" pitchFamily="34" charset="0"/>
            <a:cs typeface="Arial" pitchFamily="34" charset="0"/>
          </a:endParaRPr>
        </a:p>
      </dgm:t>
    </dgm:pt>
    <dgm:pt modelId="{F9A91B65-53FE-465E-B8E1-57D5E2E1F83D}" type="sibTrans" cxnId="{EFC2563D-0AD6-4406-AA53-21BEEAAD0148}">
      <dgm:prSet/>
      <dgm:spPr/>
      <dgm:t>
        <a:bodyPr/>
        <a:lstStyle/>
        <a:p>
          <a:endParaRPr lang="en-IN">
            <a:latin typeface="Arial" pitchFamily="34" charset="0"/>
            <a:cs typeface="Arial" pitchFamily="34" charset="0"/>
          </a:endParaRPr>
        </a:p>
      </dgm:t>
    </dgm:pt>
    <dgm:pt modelId="{1EB50305-AB67-40C5-AB84-927494EE747D}">
      <dgm:prSet phldrT="[Text]" custT="1"/>
      <dgm:spPr/>
      <dgm:t>
        <a:bodyPr/>
        <a:lstStyle/>
        <a:p>
          <a:endParaRPr lang="en-IN" sz="2000" dirty="0" smtClean="0">
            <a:latin typeface="Arial" pitchFamily="34" charset="0"/>
            <a:cs typeface="Arial" pitchFamily="34" charset="0"/>
          </a:endParaRPr>
        </a:p>
        <a:p>
          <a:r>
            <a:rPr lang="en-IN" sz="2800" dirty="0" smtClean="0">
              <a:latin typeface="Arial" pitchFamily="34" charset="0"/>
              <a:cs typeface="Arial" pitchFamily="34" charset="0"/>
            </a:rPr>
            <a:t> State </a:t>
          </a:r>
        </a:p>
        <a:p>
          <a:r>
            <a:rPr lang="en-IN" sz="2800" dirty="0" smtClean="0">
              <a:latin typeface="Arial" pitchFamily="34" charset="0"/>
              <a:cs typeface="Arial" pitchFamily="34" charset="0"/>
            </a:rPr>
            <a:t>Govt and Agencies </a:t>
          </a:r>
        </a:p>
        <a:p>
          <a:endParaRPr lang="en-IN" sz="2000" dirty="0">
            <a:latin typeface="Arial" pitchFamily="34" charset="0"/>
            <a:cs typeface="Arial" pitchFamily="34" charset="0"/>
          </a:endParaRPr>
        </a:p>
      </dgm:t>
    </dgm:pt>
    <dgm:pt modelId="{324B0F78-54E2-4D95-89A0-83687F4760FB}" type="parTrans" cxnId="{A323DBC8-2B01-4193-A887-C16F617FD5BD}">
      <dgm:prSet/>
      <dgm:spPr/>
      <dgm:t>
        <a:bodyPr/>
        <a:lstStyle/>
        <a:p>
          <a:endParaRPr lang="en-IN">
            <a:latin typeface="Arial" pitchFamily="34" charset="0"/>
            <a:cs typeface="Arial" pitchFamily="34" charset="0"/>
          </a:endParaRPr>
        </a:p>
      </dgm:t>
    </dgm:pt>
    <dgm:pt modelId="{C86FFC3E-44F3-4D0E-890E-E0E26DEA07F7}" type="sibTrans" cxnId="{A323DBC8-2B01-4193-A887-C16F617FD5BD}">
      <dgm:prSet/>
      <dgm:spPr/>
      <dgm:t>
        <a:bodyPr/>
        <a:lstStyle/>
        <a:p>
          <a:endParaRPr lang="en-IN">
            <a:latin typeface="Arial" pitchFamily="34" charset="0"/>
            <a:cs typeface="Arial" pitchFamily="34" charset="0"/>
          </a:endParaRPr>
        </a:p>
      </dgm:t>
    </dgm:pt>
    <dgm:pt modelId="{551D69BF-C080-4399-A5F0-3DD329C576D2}">
      <dgm:prSet phldrT="[Text]"/>
      <dgm:spPr/>
      <dgm:t>
        <a:bodyPr/>
        <a:lstStyle/>
        <a:p>
          <a:endParaRPr lang="en-IN" dirty="0" smtClean="0">
            <a:latin typeface="Arial" pitchFamily="34" charset="0"/>
            <a:cs typeface="Arial" pitchFamily="34" charset="0"/>
          </a:endParaRPr>
        </a:p>
        <a:p>
          <a:r>
            <a:rPr lang="en-IN" dirty="0" smtClean="0">
              <a:latin typeface="Arial" pitchFamily="34" charset="0"/>
              <a:cs typeface="Arial" pitchFamily="34" charset="0"/>
            </a:rPr>
            <a:t>Banks</a:t>
          </a:r>
          <a:endParaRPr lang="en-IN" dirty="0">
            <a:latin typeface="Arial" pitchFamily="34" charset="0"/>
            <a:cs typeface="Arial" pitchFamily="34" charset="0"/>
          </a:endParaRPr>
        </a:p>
      </dgm:t>
    </dgm:pt>
    <dgm:pt modelId="{C6D6B492-1977-4384-97CA-05A3AD577841}" type="parTrans" cxnId="{0412BB70-B24B-44F7-B00A-878FF33C1A29}">
      <dgm:prSet/>
      <dgm:spPr/>
      <dgm:t>
        <a:bodyPr/>
        <a:lstStyle/>
        <a:p>
          <a:endParaRPr lang="en-IN">
            <a:latin typeface="Arial" pitchFamily="34" charset="0"/>
            <a:cs typeface="Arial" pitchFamily="34" charset="0"/>
          </a:endParaRPr>
        </a:p>
      </dgm:t>
    </dgm:pt>
    <dgm:pt modelId="{E302FBB7-19DF-4480-BA91-D5885B56EC89}" type="sibTrans" cxnId="{0412BB70-B24B-44F7-B00A-878FF33C1A29}">
      <dgm:prSet/>
      <dgm:spPr/>
      <dgm:t>
        <a:bodyPr/>
        <a:lstStyle/>
        <a:p>
          <a:endParaRPr lang="en-IN">
            <a:latin typeface="Arial" pitchFamily="34" charset="0"/>
            <a:cs typeface="Arial" pitchFamily="34" charset="0"/>
          </a:endParaRPr>
        </a:p>
      </dgm:t>
    </dgm:pt>
    <dgm:pt modelId="{4C4818B6-418C-41E5-998B-489ABF9C8D35}">
      <dgm:prSet phldrT="[Text]"/>
      <dgm:spPr/>
      <dgm:t>
        <a:bodyPr/>
        <a:lstStyle/>
        <a:p>
          <a:r>
            <a:rPr lang="en-IN" dirty="0" smtClean="0">
              <a:latin typeface="Arial" pitchFamily="34" charset="0"/>
              <a:cs typeface="Arial" pitchFamily="34" charset="0"/>
            </a:rPr>
            <a:t>Insurers</a:t>
          </a:r>
          <a:endParaRPr lang="en-IN" dirty="0">
            <a:latin typeface="Arial" pitchFamily="34" charset="0"/>
            <a:cs typeface="Arial" pitchFamily="34" charset="0"/>
          </a:endParaRPr>
        </a:p>
      </dgm:t>
    </dgm:pt>
    <dgm:pt modelId="{B1887F69-03E4-4EEB-8B0F-D167AD9606C9}" type="parTrans" cxnId="{FDA73793-968A-47B6-9883-07E26C20020A}">
      <dgm:prSet/>
      <dgm:spPr/>
      <dgm:t>
        <a:bodyPr/>
        <a:lstStyle/>
        <a:p>
          <a:endParaRPr lang="en-IN">
            <a:latin typeface="Arial" pitchFamily="34" charset="0"/>
            <a:cs typeface="Arial" pitchFamily="34" charset="0"/>
          </a:endParaRPr>
        </a:p>
      </dgm:t>
    </dgm:pt>
    <dgm:pt modelId="{4116FCA4-70F6-4DDD-A37A-C30FE8A5CF45}" type="sibTrans" cxnId="{FDA73793-968A-47B6-9883-07E26C20020A}">
      <dgm:prSet/>
      <dgm:spPr/>
      <dgm:t>
        <a:bodyPr/>
        <a:lstStyle/>
        <a:p>
          <a:endParaRPr lang="en-IN">
            <a:latin typeface="Arial" pitchFamily="34" charset="0"/>
            <a:cs typeface="Arial" pitchFamily="34" charset="0"/>
          </a:endParaRPr>
        </a:p>
      </dgm:t>
    </dgm:pt>
    <dgm:pt modelId="{C0EBCA17-607D-45E3-8401-F364DB1ADC25}">
      <dgm:prSet phldrT="[Text]"/>
      <dgm:spPr/>
      <dgm:t>
        <a:bodyPr/>
        <a:lstStyle/>
        <a:p>
          <a:r>
            <a:rPr lang="en-IN" dirty="0" smtClean="0">
              <a:latin typeface="Arial" pitchFamily="34" charset="0"/>
              <a:cs typeface="Arial" pitchFamily="34" charset="0"/>
            </a:rPr>
            <a:t>Farmers</a:t>
          </a:r>
          <a:endParaRPr lang="en-IN" dirty="0">
            <a:latin typeface="Arial" pitchFamily="34" charset="0"/>
            <a:cs typeface="Arial" pitchFamily="34" charset="0"/>
          </a:endParaRPr>
        </a:p>
      </dgm:t>
    </dgm:pt>
    <dgm:pt modelId="{2DD86FFF-25C0-4787-B1D8-9B040AB2F3A2}" type="parTrans" cxnId="{2BDA5B44-D2F3-4150-8294-ED8E0440F329}">
      <dgm:prSet/>
      <dgm:spPr/>
      <dgm:t>
        <a:bodyPr/>
        <a:lstStyle/>
        <a:p>
          <a:endParaRPr lang="en-IN">
            <a:latin typeface="Arial" pitchFamily="34" charset="0"/>
            <a:cs typeface="Arial" pitchFamily="34" charset="0"/>
          </a:endParaRPr>
        </a:p>
      </dgm:t>
    </dgm:pt>
    <dgm:pt modelId="{D08C0BB2-DC26-4A62-A1C0-80F4F824314A}" type="sibTrans" cxnId="{2BDA5B44-D2F3-4150-8294-ED8E0440F329}">
      <dgm:prSet/>
      <dgm:spPr/>
      <dgm:t>
        <a:bodyPr/>
        <a:lstStyle/>
        <a:p>
          <a:endParaRPr lang="en-IN">
            <a:latin typeface="Arial" pitchFamily="34" charset="0"/>
            <a:cs typeface="Arial" pitchFamily="34" charset="0"/>
          </a:endParaRPr>
        </a:p>
      </dgm:t>
    </dgm:pt>
    <dgm:pt modelId="{951FBB89-BA4C-481A-98C3-1AF1600C45CE}" type="pres">
      <dgm:prSet presAssocID="{F7236383-93A5-46D7-8269-01EF93974DA8}" presName="diagram" presStyleCnt="0">
        <dgm:presLayoutVars>
          <dgm:chMax val="1"/>
          <dgm:dir/>
          <dgm:animLvl val="ctr"/>
          <dgm:resizeHandles val="exact"/>
        </dgm:presLayoutVars>
      </dgm:prSet>
      <dgm:spPr/>
      <dgm:t>
        <a:bodyPr/>
        <a:lstStyle/>
        <a:p>
          <a:endParaRPr lang="en-US"/>
        </a:p>
      </dgm:t>
    </dgm:pt>
    <dgm:pt modelId="{3F1EBBC3-A970-4E80-92A9-04947F2B67C0}" type="pres">
      <dgm:prSet presAssocID="{F7236383-93A5-46D7-8269-01EF93974DA8}" presName="matrix" presStyleCnt="0"/>
      <dgm:spPr/>
    </dgm:pt>
    <dgm:pt modelId="{13481284-CBEF-406E-A4B0-7A5E173D58FB}" type="pres">
      <dgm:prSet presAssocID="{F7236383-93A5-46D7-8269-01EF93974DA8}" presName="tile1" presStyleLbl="node1" presStyleIdx="0" presStyleCnt="4" custLinFactNeighborX="-5825" custLinFactNeighborY="-21662"/>
      <dgm:spPr/>
      <dgm:t>
        <a:bodyPr/>
        <a:lstStyle/>
        <a:p>
          <a:endParaRPr lang="en-IN"/>
        </a:p>
      </dgm:t>
    </dgm:pt>
    <dgm:pt modelId="{250CEBC0-A89E-4C3D-B4BE-E0DFBA61E3D4}" type="pres">
      <dgm:prSet presAssocID="{F7236383-93A5-46D7-8269-01EF93974DA8}" presName="tile1text" presStyleLbl="node1" presStyleIdx="0" presStyleCnt="4">
        <dgm:presLayoutVars>
          <dgm:chMax val="0"/>
          <dgm:chPref val="0"/>
          <dgm:bulletEnabled val="1"/>
        </dgm:presLayoutVars>
      </dgm:prSet>
      <dgm:spPr/>
      <dgm:t>
        <a:bodyPr/>
        <a:lstStyle/>
        <a:p>
          <a:endParaRPr lang="en-IN"/>
        </a:p>
      </dgm:t>
    </dgm:pt>
    <dgm:pt modelId="{152029FE-EB34-49DF-82DA-743453023CDF}" type="pres">
      <dgm:prSet presAssocID="{F7236383-93A5-46D7-8269-01EF93974DA8}" presName="tile2" presStyleLbl="node1" presStyleIdx="1" presStyleCnt="4" custLinFactNeighborX="2222" custLinFactNeighborY="0"/>
      <dgm:spPr/>
      <dgm:t>
        <a:bodyPr/>
        <a:lstStyle/>
        <a:p>
          <a:endParaRPr lang="en-US"/>
        </a:p>
      </dgm:t>
    </dgm:pt>
    <dgm:pt modelId="{BC94AB17-B5E1-42D6-9E8F-2447A26FCDDD}" type="pres">
      <dgm:prSet presAssocID="{F7236383-93A5-46D7-8269-01EF93974DA8}" presName="tile2text" presStyleLbl="node1" presStyleIdx="1" presStyleCnt="4">
        <dgm:presLayoutVars>
          <dgm:chMax val="0"/>
          <dgm:chPref val="0"/>
          <dgm:bulletEnabled val="1"/>
        </dgm:presLayoutVars>
      </dgm:prSet>
      <dgm:spPr/>
      <dgm:t>
        <a:bodyPr/>
        <a:lstStyle/>
        <a:p>
          <a:endParaRPr lang="en-US"/>
        </a:p>
      </dgm:t>
    </dgm:pt>
    <dgm:pt modelId="{97C9F5F2-9661-480C-9B21-B0E665C6922B}" type="pres">
      <dgm:prSet presAssocID="{F7236383-93A5-46D7-8269-01EF93974DA8}" presName="tile3" presStyleLbl="node1" presStyleIdx="2" presStyleCnt="4"/>
      <dgm:spPr/>
      <dgm:t>
        <a:bodyPr/>
        <a:lstStyle/>
        <a:p>
          <a:endParaRPr lang="en-US"/>
        </a:p>
      </dgm:t>
    </dgm:pt>
    <dgm:pt modelId="{A8EDB777-9DBC-46C1-81C3-86458DAF058B}" type="pres">
      <dgm:prSet presAssocID="{F7236383-93A5-46D7-8269-01EF93974DA8}" presName="tile3text" presStyleLbl="node1" presStyleIdx="2" presStyleCnt="4">
        <dgm:presLayoutVars>
          <dgm:chMax val="0"/>
          <dgm:chPref val="0"/>
          <dgm:bulletEnabled val="1"/>
        </dgm:presLayoutVars>
      </dgm:prSet>
      <dgm:spPr/>
      <dgm:t>
        <a:bodyPr/>
        <a:lstStyle/>
        <a:p>
          <a:endParaRPr lang="en-US"/>
        </a:p>
      </dgm:t>
    </dgm:pt>
    <dgm:pt modelId="{F27A812F-2D41-4B24-98B3-BE7FD90D4F40}" type="pres">
      <dgm:prSet presAssocID="{F7236383-93A5-46D7-8269-01EF93974DA8}" presName="tile4" presStyleLbl="node1" presStyleIdx="3" presStyleCnt="4"/>
      <dgm:spPr/>
      <dgm:t>
        <a:bodyPr/>
        <a:lstStyle/>
        <a:p>
          <a:endParaRPr lang="en-US"/>
        </a:p>
      </dgm:t>
    </dgm:pt>
    <dgm:pt modelId="{8D9CECE3-9854-42C5-B93B-F479A18E9BB8}" type="pres">
      <dgm:prSet presAssocID="{F7236383-93A5-46D7-8269-01EF93974DA8}" presName="tile4text" presStyleLbl="node1" presStyleIdx="3" presStyleCnt="4">
        <dgm:presLayoutVars>
          <dgm:chMax val="0"/>
          <dgm:chPref val="0"/>
          <dgm:bulletEnabled val="1"/>
        </dgm:presLayoutVars>
      </dgm:prSet>
      <dgm:spPr/>
      <dgm:t>
        <a:bodyPr/>
        <a:lstStyle/>
        <a:p>
          <a:endParaRPr lang="en-US"/>
        </a:p>
      </dgm:t>
    </dgm:pt>
    <dgm:pt modelId="{1ABD893B-4CF7-4C88-9CD5-541B6C40ACAE}" type="pres">
      <dgm:prSet presAssocID="{F7236383-93A5-46D7-8269-01EF93974DA8}" presName="centerTile" presStyleLbl="fgShp" presStyleIdx="0" presStyleCnt="1">
        <dgm:presLayoutVars>
          <dgm:chMax val="0"/>
          <dgm:chPref val="0"/>
        </dgm:presLayoutVars>
      </dgm:prSet>
      <dgm:spPr/>
      <dgm:t>
        <a:bodyPr/>
        <a:lstStyle/>
        <a:p>
          <a:endParaRPr lang="en-US"/>
        </a:p>
      </dgm:t>
    </dgm:pt>
  </dgm:ptLst>
  <dgm:cxnLst>
    <dgm:cxn modelId="{620A252C-1454-4DC5-9737-C4C64C96F833}" type="presOf" srcId="{4C4818B6-418C-41E5-998B-489ABF9C8D35}" destId="{97C9F5F2-9661-480C-9B21-B0E665C6922B}" srcOrd="0" destOrd="0" presId="urn:microsoft.com/office/officeart/2005/8/layout/matrix1"/>
    <dgm:cxn modelId="{EFC2563D-0AD6-4406-AA53-21BEEAAD0148}" srcId="{F7236383-93A5-46D7-8269-01EF93974DA8}" destId="{63757D60-213E-45DC-A37B-85491672F11E}" srcOrd="0" destOrd="0" parTransId="{EB20C261-B677-4354-A728-543C66B67448}" sibTransId="{F9A91B65-53FE-465E-B8E1-57D5E2E1F83D}"/>
    <dgm:cxn modelId="{E6098F7A-9DB7-4320-B58E-F2A8B831E4CA}" type="presOf" srcId="{551D69BF-C080-4399-A5F0-3DD329C576D2}" destId="{BC94AB17-B5E1-42D6-9E8F-2447A26FCDDD}" srcOrd="1" destOrd="0" presId="urn:microsoft.com/office/officeart/2005/8/layout/matrix1"/>
    <dgm:cxn modelId="{FDA73793-968A-47B6-9883-07E26C20020A}" srcId="{63757D60-213E-45DC-A37B-85491672F11E}" destId="{4C4818B6-418C-41E5-998B-489ABF9C8D35}" srcOrd="2" destOrd="0" parTransId="{B1887F69-03E4-4EEB-8B0F-D167AD9606C9}" sibTransId="{4116FCA4-70F6-4DDD-A37A-C30FE8A5CF45}"/>
    <dgm:cxn modelId="{34785070-D3CC-49DD-97E5-DD9438452F93}" type="presOf" srcId="{1EB50305-AB67-40C5-AB84-927494EE747D}" destId="{250CEBC0-A89E-4C3D-B4BE-E0DFBA61E3D4}" srcOrd="1" destOrd="0" presId="urn:microsoft.com/office/officeart/2005/8/layout/matrix1"/>
    <dgm:cxn modelId="{C108273B-8E0B-4A2E-B92D-C000CFCBAC4F}" type="presOf" srcId="{1EB50305-AB67-40C5-AB84-927494EE747D}" destId="{13481284-CBEF-406E-A4B0-7A5E173D58FB}" srcOrd="0" destOrd="0" presId="urn:microsoft.com/office/officeart/2005/8/layout/matrix1"/>
    <dgm:cxn modelId="{A323DBC8-2B01-4193-A887-C16F617FD5BD}" srcId="{63757D60-213E-45DC-A37B-85491672F11E}" destId="{1EB50305-AB67-40C5-AB84-927494EE747D}" srcOrd="0" destOrd="0" parTransId="{324B0F78-54E2-4D95-89A0-83687F4760FB}" sibTransId="{C86FFC3E-44F3-4D0E-890E-E0E26DEA07F7}"/>
    <dgm:cxn modelId="{F23A3A4A-06BD-4497-B124-D6925C0FF87C}" type="presOf" srcId="{4C4818B6-418C-41E5-998B-489ABF9C8D35}" destId="{A8EDB777-9DBC-46C1-81C3-86458DAF058B}" srcOrd="1" destOrd="0" presId="urn:microsoft.com/office/officeart/2005/8/layout/matrix1"/>
    <dgm:cxn modelId="{14EE21F1-8B85-4922-BB40-F2832FAC5EE4}" type="presOf" srcId="{C0EBCA17-607D-45E3-8401-F364DB1ADC25}" destId="{8D9CECE3-9854-42C5-B93B-F479A18E9BB8}" srcOrd="1" destOrd="0" presId="urn:microsoft.com/office/officeart/2005/8/layout/matrix1"/>
    <dgm:cxn modelId="{75E053E4-D317-4A54-94C4-3A3A16943FB9}" type="presOf" srcId="{63757D60-213E-45DC-A37B-85491672F11E}" destId="{1ABD893B-4CF7-4C88-9CD5-541B6C40ACAE}" srcOrd="0" destOrd="0" presId="urn:microsoft.com/office/officeart/2005/8/layout/matrix1"/>
    <dgm:cxn modelId="{2BDA5B44-D2F3-4150-8294-ED8E0440F329}" srcId="{63757D60-213E-45DC-A37B-85491672F11E}" destId="{C0EBCA17-607D-45E3-8401-F364DB1ADC25}" srcOrd="3" destOrd="0" parTransId="{2DD86FFF-25C0-4787-B1D8-9B040AB2F3A2}" sibTransId="{D08C0BB2-DC26-4A62-A1C0-80F4F824314A}"/>
    <dgm:cxn modelId="{41C0EB4E-EA76-41C2-AB54-A3FA22703805}" type="presOf" srcId="{551D69BF-C080-4399-A5F0-3DD329C576D2}" destId="{152029FE-EB34-49DF-82DA-743453023CDF}" srcOrd="0" destOrd="0" presId="urn:microsoft.com/office/officeart/2005/8/layout/matrix1"/>
    <dgm:cxn modelId="{BCE69FCA-E184-4F41-8709-14039412C185}" type="presOf" srcId="{F7236383-93A5-46D7-8269-01EF93974DA8}" destId="{951FBB89-BA4C-481A-98C3-1AF1600C45CE}" srcOrd="0" destOrd="0" presId="urn:microsoft.com/office/officeart/2005/8/layout/matrix1"/>
    <dgm:cxn modelId="{0412BB70-B24B-44F7-B00A-878FF33C1A29}" srcId="{63757D60-213E-45DC-A37B-85491672F11E}" destId="{551D69BF-C080-4399-A5F0-3DD329C576D2}" srcOrd="1" destOrd="0" parTransId="{C6D6B492-1977-4384-97CA-05A3AD577841}" sibTransId="{E302FBB7-19DF-4480-BA91-D5885B56EC89}"/>
    <dgm:cxn modelId="{F7679634-C3B3-459A-8EBC-46ED95059F86}" type="presOf" srcId="{C0EBCA17-607D-45E3-8401-F364DB1ADC25}" destId="{F27A812F-2D41-4B24-98B3-BE7FD90D4F40}" srcOrd="0" destOrd="0" presId="urn:microsoft.com/office/officeart/2005/8/layout/matrix1"/>
    <dgm:cxn modelId="{04D06869-B244-43CC-8A4B-CEC17124651E}" type="presParOf" srcId="{951FBB89-BA4C-481A-98C3-1AF1600C45CE}" destId="{3F1EBBC3-A970-4E80-92A9-04947F2B67C0}" srcOrd="0" destOrd="0" presId="urn:microsoft.com/office/officeart/2005/8/layout/matrix1"/>
    <dgm:cxn modelId="{B258FAF3-DACF-408F-A1FF-D405735BAE0C}" type="presParOf" srcId="{3F1EBBC3-A970-4E80-92A9-04947F2B67C0}" destId="{13481284-CBEF-406E-A4B0-7A5E173D58FB}" srcOrd="0" destOrd="0" presId="urn:microsoft.com/office/officeart/2005/8/layout/matrix1"/>
    <dgm:cxn modelId="{828FE835-48E7-440A-AD0B-043ABE6E69EC}" type="presParOf" srcId="{3F1EBBC3-A970-4E80-92A9-04947F2B67C0}" destId="{250CEBC0-A89E-4C3D-B4BE-E0DFBA61E3D4}" srcOrd="1" destOrd="0" presId="urn:microsoft.com/office/officeart/2005/8/layout/matrix1"/>
    <dgm:cxn modelId="{7B7D8392-A9D3-4DB7-9277-3109878DA408}" type="presParOf" srcId="{3F1EBBC3-A970-4E80-92A9-04947F2B67C0}" destId="{152029FE-EB34-49DF-82DA-743453023CDF}" srcOrd="2" destOrd="0" presId="urn:microsoft.com/office/officeart/2005/8/layout/matrix1"/>
    <dgm:cxn modelId="{F47DD5C0-EA32-4AD4-A48A-95BD1EB89E08}" type="presParOf" srcId="{3F1EBBC3-A970-4E80-92A9-04947F2B67C0}" destId="{BC94AB17-B5E1-42D6-9E8F-2447A26FCDDD}" srcOrd="3" destOrd="0" presId="urn:microsoft.com/office/officeart/2005/8/layout/matrix1"/>
    <dgm:cxn modelId="{EB0E4ED5-3CC2-41BD-9FAF-A7E031B31ED2}" type="presParOf" srcId="{3F1EBBC3-A970-4E80-92A9-04947F2B67C0}" destId="{97C9F5F2-9661-480C-9B21-B0E665C6922B}" srcOrd="4" destOrd="0" presId="urn:microsoft.com/office/officeart/2005/8/layout/matrix1"/>
    <dgm:cxn modelId="{C6D8A9CC-DAFB-437F-9359-8464913A3963}" type="presParOf" srcId="{3F1EBBC3-A970-4E80-92A9-04947F2B67C0}" destId="{A8EDB777-9DBC-46C1-81C3-86458DAF058B}" srcOrd="5" destOrd="0" presId="urn:microsoft.com/office/officeart/2005/8/layout/matrix1"/>
    <dgm:cxn modelId="{D0AC3FAB-38D6-4EC0-9001-855B84D192F2}" type="presParOf" srcId="{3F1EBBC3-A970-4E80-92A9-04947F2B67C0}" destId="{F27A812F-2D41-4B24-98B3-BE7FD90D4F40}" srcOrd="6" destOrd="0" presId="urn:microsoft.com/office/officeart/2005/8/layout/matrix1"/>
    <dgm:cxn modelId="{D592EF1A-47F4-45E8-B699-1B100C1260D0}" type="presParOf" srcId="{3F1EBBC3-A970-4E80-92A9-04947F2B67C0}" destId="{8D9CECE3-9854-42C5-B93B-F479A18E9BB8}" srcOrd="7" destOrd="0" presId="urn:microsoft.com/office/officeart/2005/8/layout/matrix1"/>
    <dgm:cxn modelId="{3AD1037E-8112-49ED-9B4A-0FB13AB6E41B}" type="presParOf" srcId="{951FBB89-BA4C-481A-98C3-1AF1600C45CE}" destId="{1ABD893B-4CF7-4C88-9CD5-541B6C40ACA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81284-CBEF-406E-A4B0-7A5E173D58FB}">
      <dsp:nvSpPr>
        <dsp:cNvPr id="0" name=""/>
        <dsp:cNvSpPr/>
      </dsp:nvSpPr>
      <dsp:spPr>
        <a:xfrm rot="16200000">
          <a:off x="819150" y="-819150"/>
          <a:ext cx="1790700" cy="3429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IN" sz="2000" kern="1200" dirty="0" smtClean="0">
            <a:latin typeface="Arial" pitchFamily="34" charset="0"/>
            <a:cs typeface="Arial" pitchFamily="34" charset="0"/>
          </a:endParaRPr>
        </a:p>
        <a:p>
          <a:pPr lvl="0" algn="ctr" defTabSz="889000">
            <a:lnSpc>
              <a:spcPct val="90000"/>
            </a:lnSpc>
            <a:spcBef>
              <a:spcPct val="0"/>
            </a:spcBef>
            <a:spcAft>
              <a:spcPct val="35000"/>
            </a:spcAft>
          </a:pPr>
          <a:r>
            <a:rPr lang="en-IN" sz="2800" kern="1200" dirty="0" smtClean="0">
              <a:latin typeface="Arial" pitchFamily="34" charset="0"/>
              <a:cs typeface="Arial" pitchFamily="34" charset="0"/>
            </a:rPr>
            <a:t> State </a:t>
          </a:r>
        </a:p>
        <a:p>
          <a:pPr lvl="0" algn="ctr" defTabSz="889000">
            <a:lnSpc>
              <a:spcPct val="90000"/>
            </a:lnSpc>
            <a:spcBef>
              <a:spcPct val="0"/>
            </a:spcBef>
            <a:spcAft>
              <a:spcPct val="35000"/>
            </a:spcAft>
          </a:pPr>
          <a:r>
            <a:rPr lang="en-IN" sz="2800" kern="1200" dirty="0" smtClean="0">
              <a:latin typeface="Arial" pitchFamily="34" charset="0"/>
              <a:cs typeface="Arial" pitchFamily="34" charset="0"/>
            </a:rPr>
            <a:t>Govt and Agencies </a:t>
          </a:r>
        </a:p>
        <a:p>
          <a:pPr lvl="0" algn="ctr" defTabSz="889000">
            <a:lnSpc>
              <a:spcPct val="90000"/>
            </a:lnSpc>
            <a:spcBef>
              <a:spcPct val="0"/>
            </a:spcBef>
            <a:spcAft>
              <a:spcPct val="35000"/>
            </a:spcAft>
          </a:pPr>
          <a:endParaRPr lang="en-IN" sz="2000" kern="1200" dirty="0">
            <a:latin typeface="Arial" pitchFamily="34" charset="0"/>
            <a:cs typeface="Arial" pitchFamily="34" charset="0"/>
          </a:endParaRPr>
        </a:p>
      </dsp:txBody>
      <dsp:txXfrm rot="5400000">
        <a:off x="0" y="0"/>
        <a:ext cx="3429000" cy="1343025"/>
      </dsp:txXfrm>
    </dsp:sp>
    <dsp:sp modelId="{152029FE-EB34-49DF-82DA-743453023CDF}">
      <dsp:nvSpPr>
        <dsp:cNvPr id="0" name=""/>
        <dsp:cNvSpPr/>
      </dsp:nvSpPr>
      <dsp:spPr>
        <a:xfrm>
          <a:off x="3429000" y="0"/>
          <a:ext cx="3429000" cy="17907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endParaRPr lang="en-IN" sz="2900" kern="1200" dirty="0" smtClean="0">
            <a:latin typeface="Arial" pitchFamily="34" charset="0"/>
            <a:cs typeface="Arial" pitchFamily="34" charset="0"/>
          </a:endParaRPr>
        </a:p>
        <a:p>
          <a:pPr lvl="0" algn="ctr" defTabSz="1289050">
            <a:lnSpc>
              <a:spcPct val="90000"/>
            </a:lnSpc>
            <a:spcBef>
              <a:spcPct val="0"/>
            </a:spcBef>
            <a:spcAft>
              <a:spcPct val="35000"/>
            </a:spcAft>
          </a:pPr>
          <a:r>
            <a:rPr lang="en-IN" sz="2900" kern="1200" dirty="0" smtClean="0">
              <a:latin typeface="Arial" pitchFamily="34" charset="0"/>
              <a:cs typeface="Arial" pitchFamily="34" charset="0"/>
            </a:rPr>
            <a:t>Banks</a:t>
          </a:r>
          <a:endParaRPr lang="en-IN" sz="2900" kern="1200" dirty="0">
            <a:latin typeface="Arial" pitchFamily="34" charset="0"/>
            <a:cs typeface="Arial" pitchFamily="34" charset="0"/>
          </a:endParaRPr>
        </a:p>
      </dsp:txBody>
      <dsp:txXfrm>
        <a:off x="3429000" y="0"/>
        <a:ext cx="3429000" cy="1343025"/>
      </dsp:txXfrm>
    </dsp:sp>
    <dsp:sp modelId="{97C9F5F2-9661-480C-9B21-B0E665C6922B}">
      <dsp:nvSpPr>
        <dsp:cNvPr id="0" name=""/>
        <dsp:cNvSpPr/>
      </dsp:nvSpPr>
      <dsp:spPr>
        <a:xfrm rot="10800000">
          <a:off x="0" y="1790700"/>
          <a:ext cx="3429000" cy="17907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IN" sz="2900" kern="1200" dirty="0" smtClean="0">
              <a:latin typeface="Arial" pitchFamily="34" charset="0"/>
              <a:cs typeface="Arial" pitchFamily="34" charset="0"/>
            </a:rPr>
            <a:t>Insurers</a:t>
          </a:r>
          <a:endParaRPr lang="en-IN" sz="2900" kern="1200" dirty="0">
            <a:latin typeface="Arial" pitchFamily="34" charset="0"/>
            <a:cs typeface="Arial" pitchFamily="34" charset="0"/>
          </a:endParaRPr>
        </a:p>
      </dsp:txBody>
      <dsp:txXfrm rot="10800000">
        <a:off x="0" y="2238375"/>
        <a:ext cx="3429000" cy="1343025"/>
      </dsp:txXfrm>
    </dsp:sp>
    <dsp:sp modelId="{F27A812F-2D41-4B24-98B3-BE7FD90D4F40}">
      <dsp:nvSpPr>
        <dsp:cNvPr id="0" name=""/>
        <dsp:cNvSpPr/>
      </dsp:nvSpPr>
      <dsp:spPr>
        <a:xfrm rot="5400000">
          <a:off x="4248150" y="971550"/>
          <a:ext cx="1790700" cy="3429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IN" sz="2900" kern="1200" dirty="0" smtClean="0">
              <a:latin typeface="Arial" pitchFamily="34" charset="0"/>
              <a:cs typeface="Arial" pitchFamily="34" charset="0"/>
            </a:rPr>
            <a:t>Farmers</a:t>
          </a:r>
          <a:endParaRPr lang="en-IN" sz="2900" kern="1200" dirty="0">
            <a:latin typeface="Arial" pitchFamily="34" charset="0"/>
            <a:cs typeface="Arial" pitchFamily="34" charset="0"/>
          </a:endParaRPr>
        </a:p>
      </dsp:txBody>
      <dsp:txXfrm rot="-5400000">
        <a:off x="3429000" y="2238374"/>
        <a:ext cx="3429000" cy="1343025"/>
      </dsp:txXfrm>
    </dsp:sp>
    <dsp:sp modelId="{1ABD893B-4CF7-4C88-9CD5-541B6C40ACAE}">
      <dsp:nvSpPr>
        <dsp:cNvPr id="0" name=""/>
        <dsp:cNvSpPr/>
      </dsp:nvSpPr>
      <dsp:spPr>
        <a:xfrm>
          <a:off x="2400300" y="1343025"/>
          <a:ext cx="2057400" cy="89535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N" sz="2800" kern="1200" dirty="0" smtClean="0">
              <a:latin typeface="Arial" pitchFamily="34" charset="0"/>
              <a:cs typeface="Arial" pitchFamily="34" charset="0"/>
            </a:rPr>
            <a:t>Crop Insurance</a:t>
          </a:r>
          <a:endParaRPr lang="en-IN" sz="2800" kern="1200" dirty="0">
            <a:latin typeface="Arial" pitchFamily="34" charset="0"/>
            <a:cs typeface="Arial" pitchFamily="34" charset="0"/>
          </a:endParaRPr>
        </a:p>
      </dsp:txBody>
      <dsp:txXfrm>
        <a:off x="2444007" y="1386732"/>
        <a:ext cx="1969986" cy="80793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3925797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The</a:t>
            </a:r>
            <a:r>
              <a:rPr lang="en-IN" baseline="0" dirty="0" smtClean="0"/>
              <a:t>  group intends to discuss the existing mandatory crop insurance and its challenges.</a:t>
            </a:r>
          </a:p>
          <a:p>
            <a:r>
              <a:rPr lang="en-IN" baseline="0" dirty="0" smtClean="0"/>
              <a:t>Most of the challenges will remain even if the crop insurance is made mandatory for all the farmers including non-</a:t>
            </a:r>
            <a:r>
              <a:rPr lang="en-IN" baseline="0" dirty="0" err="1" smtClean="0"/>
              <a:t>loanee</a:t>
            </a:r>
            <a:r>
              <a:rPr lang="en-IN" baseline="0" dirty="0" smtClean="0"/>
              <a:t>.</a:t>
            </a:r>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Tree>
    <p:extLst>
      <p:ext uri="{BB962C8B-B14F-4D97-AF65-F5344CB8AC3E}">
        <p14:creationId xmlns:p14="http://schemas.microsoft.com/office/powerpoint/2010/main" val="1063977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699836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Tree>
    <p:extLst>
      <p:ext uri="{BB962C8B-B14F-4D97-AF65-F5344CB8AC3E}">
        <p14:creationId xmlns:p14="http://schemas.microsoft.com/office/powerpoint/2010/main" val="2786182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CCIS</a:t>
            </a:r>
            <a:r>
              <a:rPr lang="en-US" baseline="0" dirty="0" smtClean="0"/>
              <a:t> points:-</a:t>
            </a:r>
          </a:p>
          <a:p>
            <a:r>
              <a:rPr lang="en-US" baseline="0" dirty="0" smtClean="0"/>
              <a:t>Small and marginal farmers mean &lt;2 ha. land area</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Tree>
    <p:extLst>
      <p:ext uri="{BB962C8B-B14F-4D97-AF65-F5344CB8AC3E}">
        <p14:creationId xmlns:p14="http://schemas.microsoft.com/office/powerpoint/2010/main" val="579355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Premium rates too low</a:t>
            </a:r>
          </a:p>
          <a:p>
            <a:r>
              <a:rPr lang="en-IN" dirty="0" smtClean="0"/>
              <a:t>No rationality</a:t>
            </a:r>
            <a:r>
              <a:rPr lang="en-IN" baseline="0" dirty="0" smtClean="0"/>
              <a:t> in pricing….same rate charged uniformly charged across the country.</a:t>
            </a:r>
          </a:p>
          <a:p>
            <a:r>
              <a:rPr lang="en-IN" baseline="0" dirty="0" smtClean="0"/>
              <a:t>India is made up of heterogeneous weather conditions even in a small district…. </a:t>
            </a:r>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Tree>
    <p:extLst>
      <p:ext uri="{BB962C8B-B14F-4D97-AF65-F5344CB8AC3E}">
        <p14:creationId xmlns:p14="http://schemas.microsoft.com/office/powerpoint/2010/main" val="388943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NAIS Points:</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t>CCIS discontinued</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t>States were free to choose whether to implement it or not</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t>NAIS compulsory for farmers taking loans for crops production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t>50% subsidy for small and marginal farmers – initially was planned to be phased out gradually over 5 years but 10% remained till the end</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Garamond" pitchFamily="18" charset="0"/>
              </a:rPr>
              <a:t>Claims in excess of 100% of premiums (food crops &amp; oilseeds) and 150% for commercial/horticultural crops shared equally by Central and State </a:t>
            </a:r>
            <a:r>
              <a:rPr lang="en-IN" sz="1200" dirty="0" err="1" smtClean="0">
                <a:latin typeface="Garamond" pitchFamily="18" charset="0"/>
              </a:rPr>
              <a:t>govt</a:t>
            </a:r>
            <a:endParaRPr lang="en-IN" sz="1200" dirty="0" smtClean="0"/>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Tree>
    <p:extLst>
      <p:ext uri="{BB962C8B-B14F-4D97-AF65-F5344CB8AC3E}">
        <p14:creationId xmlns:p14="http://schemas.microsoft.com/office/powerpoint/2010/main" val="441540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Adverse selection</a:t>
            </a:r>
            <a:r>
              <a:rPr lang="en-IN" baseline="0" dirty="0" smtClean="0"/>
              <a:t> problems</a:t>
            </a:r>
          </a:p>
          <a:p>
            <a:r>
              <a:rPr lang="en-IN" baseline="0" dirty="0" smtClean="0"/>
              <a:t>Inflated claims resulting from false coverage or tampered yield data or both</a:t>
            </a:r>
          </a:p>
          <a:p>
            <a:r>
              <a:rPr lang="en-IN" baseline="0" dirty="0" smtClean="0"/>
              <a:t>Lack of spread due to non-participation of important states.</a:t>
            </a:r>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Tree>
    <p:extLst>
      <p:ext uri="{BB962C8B-B14F-4D97-AF65-F5344CB8AC3E}">
        <p14:creationId xmlns:p14="http://schemas.microsoft.com/office/powerpoint/2010/main" val="378964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 for MNAIS:-</a:t>
            </a:r>
          </a:p>
          <a:p>
            <a:r>
              <a:rPr lang="en-US" dirty="0" smtClean="0"/>
              <a:t>NAIS</a:t>
            </a:r>
            <a:r>
              <a:rPr lang="en-US" baseline="0" dirty="0" smtClean="0"/>
              <a:t> withdrawn from areas where MNAIS implemented</a:t>
            </a:r>
          </a:p>
          <a:p>
            <a:pPr marL="0" marR="0" lvl="1" indent="0" algn="l" defTabSz="914400" rtl="0" eaLnBrk="1" fontAlgn="auto" latinLnBrk="0" hangingPunct="1">
              <a:lnSpc>
                <a:spcPct val="100000"/>
              </a:lnSpc>
              <a:spcBef>
                <a:spcPts val="0"/>
              </a:spcBef>
              <a:spcAft>
                <a:spcPts val="0"/>
              </a:spcAft>
              <a:buClrTx/>
              <a:buSzTx/>
              <a:buFontTx/>
              <a:buNone/>
              <a:tabLst/>
              <a:defRPr/>
            </a:pPr>
            <a:r>
              <a:rPr lang="en-IN" sz="2000" dirty="0" smtClean="0"/>
              <a:t>25% of likely claims given to farmers as immediate relief</a:t>
            </a:r>
          </a:p>
          <a:p>
            <a:pPr marL="0" marR="0" lvl="1" indent="0" algn="l" defTabSz="914400" rtl="0" eaLnBrk="1" fontAlgn="auto" latinLnBrk="0" hangingPunct="1">
              <a:lnSpc>
                <a:spcPct val="100000"/>
              </a:lnSpc>
              <a:spcBef>
                <a:spcPts val="0"/>
              </a:spcBef>
              <a:spcAft>
                <a:spcPts val="0"/>
              </a:spcAft>
              <a:buClrTx/>
              <a:buSzTx/>
              <a:buFontTx/>
              <a:buNone/>
              <a:tabLst/>
              <a:defRPr/>
            </a:pPr>
            <a:r>
              <a:rPr lang="en-IN" sz="2000" dirty="0" smtClean="0"/>
              <a:t>Indemnity for prevented sowing and Post harvest</a:t>
            </a:r>
            <a:r>
              <a:rPr lang="en-IN" sz="2000" baseline="0" dirty="0" smtClean="0"/>
              <a:t> loss cover </a:t>
            </a:r>
            <a:r>
              <a:rPr lang="en-IN" sz="2000" baseline="0" dirty="0" err="1" smtClean="0"/>
              <a:t>upto</a:t>
            </a:r>
            <a:r>
              <a:rPr lang="en-IN" sz="2000" baseline="0" dirty="0" smtClean="0"/>
              <a:t> 14 days for the crops in “ cut and lying “ conditions.</a:t>
            </a:r>
            <a:endParaRPr lang="en-IN"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IN" sz="2000" dirty="0" smtClean="0"/>
              <a:t>Cat relief fund at national level </a:t>
            </a:r>
          </a:p>
          <a:p>
            <a:pPr marL="0" marR="0" lvl="1" indent="0" algn="l" defTabSz="914400" rtl="0" eaLnBrk="1" fontAlgn="auto" latinLnBrk="0" hangingPunct="1">
              <a:lnSpc>
                <a:spcPct val="100000"/>
              </a:lnSpc>
              <a:spcBef>
                <a:spcPts val="0"/>
              </a:spcBef>
              <a:spcAft>
                <a:spcPts val="0"/>
              </a:spcAft>
              <a:buClrTx/>
              <a:buSzTx/>
              <a:buFontTx/>
              <a:buNone/>
              <a:tabLst/>
              <a:defRPr/>
            </a:pPr>
            <a:r>
              <a:rPr lang="en-IN" sz="2000" dirty="0" err="1" smtClean="0"/>
              <a:t>Threhold</a:t>
            </a:r>
            <a:r>
              <a:rPr lang="en-IN" sz="2000" baseline="0" dirty="0" smtClean="0"/>
              <a:t> based on last 7 years average (and not 3-5) excluding 2 cat years</a:t>
            </a:r>
            <a:endParaRPr lang="en-IN" sz="200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Tree>
    <p:extLst>
      <p:ext uri="{BB962C8B-B14F-4D97-AF65-F5344CB8AC3E}">
        <p14:creationId xmlns:p14="http://schemas.microsoft.com/office/powerpoint/2010/main" val="2044314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WBCIS notes:</a:t>
            </a:r>
          </a:p>
          <a:p>
            <a:r>
              <a:rPr lang="en-US" dirty="0" smtClean="0"/>
              <a:t>Covers all crops</a:t>
            </a:r>
          </a:p>
          <a:p>
            <a:r>
              <a:rPr lang="en-US" dirty="0" smtClean="0"/>
              <a:t>Mandatory</a:t>
            </a:r>
            <a:r>
              <a:rPr lang="en-US" baseline="0" dirty="0" smtClean="0"/>
              <a:t> for </a:t>
            </a:r>
            <a:r>
              <a:rPr lang="en-US" baseline="0" dirty="0" err="1" smtClean="0"/>
              <a:t>loanees</a:t>
            </a:r>
            <a:r>
              <a:rPr lang="en-US" baseline="0" dirty="0" smtClean="0"/>
              <a:t> (Do </a:t>
            </a:r>
            <a:r>
              <a:rPr lang="en-US" baseline="0" dirty="0" err="1" smtClean="0"/>
              <a:t>loanees</a:t>
            </a:r>
            <a:r>
              <a:rPr lang="en-US" baseline="0" dirty="0" smtClean="0"/>
              <a:t> have a choice which insurance to take?)</a:t>
            </a:r>
          </a:p>
          <a:p>
            <a:r>
              <a:rPr lang="en-US" baseline="0" dirty="0" smtClean="0"/>
              <a:t>Up to 50% subsidy shared by Centre and state for the premiums (depending on the P/SI slab)</a:t>
            </a:r>
          </a:p>
          <a:p>
            <a:r>
              <a:rPr lang="en-US" baseline="0" dirty="0" smtClean="0"/>
              <a:t>Index acts as proxy for yield</a:t>
            </a:r>
          </a:p>
          <a:p>
            <a:r>
              <a:rPr lang="en-US" dirty="0" smtClean="0"/>
              <a:t>Share of farmers insured</a:t>
            </a:r>
            <a:r>
              <a:rPr lang="en-US" baseline="0" dirty="0" smtClean="0"/>
              <a:t> under WBCIS (78% AIC, 20% ICICI LOMBARD, 2% IFFCO-TOKIO)</a:t>
            </a:r>
          </a:p>
          <a:p>
            <a:r>
              <a:rPr lang="en-US" baseline="0" dirty="0" smtClean="0"/>
              <a:t>Private insurers claims ratio all under 45%, AIC around 65%</a:t>
            </a:r>
          </a:p>
          <a:p>
            <a:r>
              <a:rPr lang="en-US" baseline="0" dirty="0" smtClean="0"/>
              <a:t>WBCIS – </a:t>
            </a:r>
            <a:r>
              <a:rPr lang="en-US" baseline="0" dirty="0" err="1" smtClean="0"/>
              <a:t>musch</a:t>
            </a:r>
            <a:r>
              <a:rPr lang="en-US" baseline="0" dirty="0" smtClean="0"/>
              <a:t> fasters claims settlement</a:t>
            </a:r>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Tree>
    <p:extLst>
      <p:ext uri="{BB962C8B-B14F-4D97-AF65-F5344CB8AC3E}">
        <p14:creationId xmlns:p14="http://schemas.microsoft.com/office/powerpoint/2010/main" val="441540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NCIP</a:t>
            </a:r>
            <a:r>
              <a:rPr lang="en-US" baseline="0" dirty="0" smtClean="0"/>
              <a:t> notes:</a:t>
            </a:r>
          </a:p>
          <a:p>
            <a:r>
              <a:rPr lang="en-US" baseline="0" dirty="0" smtClean="0"/>
              <a:t>NAIS completely </a:t>
            </a:r>
            <a:r>
              <a:rPr lang="en-US" baseline="0" dirty="0" err="1" smtClean="0"/>
              <a:t>discontined</a:t>
            </a:r>
            <a:endParaRPr lang="en-US" baseline="0" dirty="0" smtClean="0"/>
          </a:p>
          <a:p>
            <a:r>
              <a:rPr lang="en-US" baseline="0" dirty="0" smtClean="0"/>
              <a:t>States have to implement MNAIS instead</a:t>
            </a:r>
          </a:p>
          <a:p>
            <a:r>
              <a:rPr lang="en-US" baseline="0" dirty="0" smtClean="0"/>
              <a:t>Two indemnity levels (80 and 90%) instead of three before under MNAIS</a:t>
            </a:r>
          </a:p>
          <a:p>
            <a:r>
              <a:rPr lang="en-US" baseline="0" dirty="0" smtClean="0"/>
              <a:t>Merged CPIS as well</a:t>
            </a:r>
          </a:p>
          <a:p>
            <a:pPr marL="171450" indent="-171450">
              <a:buFont typeface="Arial" panose="020B0604020202020204" pitchFamily="34" charset="0"/>
              <a:buChar char="•"/>
            </a:pPr>
            <a:r>
              <a:rPr lang="en-IN" sz="2400" dirty="0" smtClean="0">
                <a:latin typeface="Garamond" pitchFamily="18" charset="0"/>
              </a:rPr>
              <a:t>Actuarial rates – capped at varying threshold's (MNAIS)</a:t>
            </a:r>
          </a:p>
          <a:p>
            <a:pPr marL="628650" lvl="1" indent="-171450">
              <a:buFont typeface="Arial" panose="020B0604020202020204" pitchFamily="34" charset="0"/>
              <a:buChar char="•"/>
            </a:pPr>
            <a:r>
              <a:rPr lang="en-IN" sz="2400" dirty="0" smtClean="0">
                <a:latin typeface="Garamond" pitchFamily="18" charset="0"/>
              </a:rPr>
              <a:t>If  rates&gt;threshold , reducing SI in proportion to cap level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Tree>
    <p:extLst>
      <p:ext uri="{BB962C8B-B14F-4D97-AF65-F5344CB8AC3E}">
        <p14:creationId xmlns:p14="http://schemas.microsoft.com/office/powerpoint/2010/main" val="441540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194" r:id="rId14" imgW="3961905" imgH="3415873" progId="">
                  <p:embed/>
                </p:oleObj>
              </mc:Choice>
              <mc:Fallback>
                <p:oleObj r:id="rId14" imgW="3961905" imgH="3415873" progId="">
                  <p:embed/>
                  <p:pic>
                    <p:nvPicPr>
                      <p:cNvPr id="0" name="Picture 1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in/url?sa=i&amp;rct=j&amp;q=&amp;esrc=s&amp;frm=1&amp;source=images&amp;cd=&amp;cad=rja&amp;uact=8&amp;ved=0ahUKEwj3xYCRravJAhVHao4KHZbLD6oQjRwIBw&amp;url=http://www.dhan.org/mutuality-matters/?p=242&amp;psig=AFQjCNGxreiFK0G2WP3wC7_qj3R1LBx7Xg&amp;ust=144853321150654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n/url?sa=i&amp;rct=j&amp;q=&amp;esrc=s&amp;frm=1&amp;source=images&amp;cd=&amp;cad=rja&amp;uact=8&amp;ved=0ahUKEwixtuzrzavJAhXRkY4KHXpCCUsQjRwIBw&amp;url=http://www.wpro.who.int/topics/legislation/en/&amp;psig=AFQjCNHSsHRRGbBFZkDGM8VKcrW9g0XMng&amp;ust=144854191550438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n/url?sa=i&amp;rct=j&amp;q=&amp;esrc=s&amp;frm=1&amp;source=images&amp;cd=&amp;cad=rja&amp;uact=8&amp;ved=0ahUKEwixtuzrzavJAhXRkY4KHXpCCUsQjRwIBw&amp;url=http://www.wpro.who.int/topics/legislation/en/&amp;psig=AFQjCNHSsHRRGbBFZkDGM8VKcrW9g0XMng&amp;ust=144854191550438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in/url?sa=i&amp;rct=j&amp;q=&amp;esrc=s&amp;frm=1&amp;source=images&amp;cd=&amp;cad=rja&amp;uact=8&amp;ved=0ahUKEwiGsfzly6vJAhVBWI4KHfvlBusQjRwIBw&amp;url=http://kalyan-city.blogspot.com/2011/03/principles-of-insurance-7-basic-general.html&amp;psig=AFQjCNHifsaNiq0-2O9y10-ULaTe8ldYEw&amp;ust=144854150534048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81200" y="533400"/>
            <a:ext cx="6400800" cy="584775"/>
          </a:xfrm>
          <a:prstGeom prst="rect">
            <a:avLst/>
          </a:prstGeom>
          <a:noFill/>
        </p:spPr>
        <p:txBody>
          <a:bodyPr wrap="square" rtlCol="0">
            <a:spAutoFit/>
          </a:bodyPr>
          <a:lstStyle/>
          <a:p>
            <a:pPr algn="ctr"/>
            <a:r>
              <a:rPr lang="en-US" sz="3200" b="1" dirty="0">
                <a:solidFill>
                  <a:schemeClr val="tx2"/>
                </a:solidFill>
                <a:latin typeface="+mj-lt"/>
              </a:rPr>
              <a:t>24th India Fellowship Seminar</a:t>
            </a:r>
          </a:p>
        </p:txBody>
      </p:sp>
      <p:sp>
        <p:nvSpPr>
          <p:cNvPr id="17" name="TextBox 16"/>
          <p:cNvSpPr txBox="1"/>
          <p:nvPr/>
        </p:nvSpPr>
        <p:spPr>
          <a:xfrm>
            <a:off x="381000" y="1968964"/>
            <a:ext cx="8001000" cy="461665"/>
          </a:xfrm>
          <a:prstGeom prst="rect">
            <a:avLst/>
          </a:prstGeom>
          <a:noFill/>
        </p:spPr>
        <p:txBody>
          <a:bodyPr wrap="square" rtlCol="0">
            <a:spAutoFit/>
          </a:bodyPr>
          <a:lstStyle/>
          <a:p>
            <a:pPr algn="ctr"/>
            <a:r>
              <a:rPr lang="en-US" sz="2400" b="1" dirty="0" smtClean="0">
                <a:latin typeface="+mj-lt"/>
              </a:rPr>
              <a:t>MANDATORY CROP INSURANCE &amp; CHALLENGES</a:t>
            </a:r>
            <a:endParaRPr lang="en-US" sz="2400" b="1" dirty="0">
              <a:latin typeface="+mj-lt"/>
            </a:endParaRPr>
          </a:p>
        </p:txBody>
      </p:sp>
      <p:sp>
        <p:nvSpPr>
          <p:cNvPr id="18" name="TextBox 17"/>
          <p:cNvSpPr txBox="1"/>
          <p:nvPr/>
        </p:nvSpPr>
        <p:spPr>
          <a:xfrm>
            <a:off x="2513556" y="2743200"/>
            <a:ext cx="3810000" cy="461665"/>
          </a:xfrm>
          <a:prstGeom prst="rect">
            <a:avLst/>
          </a:prstGeom>
          <a:noFill/>
        </p:spPr>
        <p:txBody>
          <a:bodyPr wrap="square" rtlCol="0">
            <a:spAutoFit/>
          </a:bodyPr>
          <a:lstStyle/>
          <a:p>
            <a:pPr algn="ctr"/>
            <a:r>
              <a:rPr lang="en-US" sz="2400" b="1" dirty="0" smtClean="0">
                <a:latin typeface="+mj-lt"/>
              </a:rPr>
              <a:t>Mentor - Mrs. </a:t>
            </a:r>
            <a:r>
              <a:rPr lang="en-US" sz="2400" b="1" dirty="0" err="1" smtClean="0">
                <a:latin typeface="+mj-lt"/>
              </a:rPr>
              <a:t>Asha</a:t>
            </a:r>
            <a:r>
              <a:rPr lang="en-US" sz="2400" b="1" dirty="0" smtClean="0">
                <a:latin typeface="+mj-lt"/>
              </a:rPr>
              <a:t> Joshi</a:t>
            </a:r>
            <a:endParaRPr lang="en-US" sz="2400" b="1" dirty="0">
              <a:latin typeface="+mj-lt"/>
            </a:endParaRPr>
          </a:p>
        </p:txBody>
      </p:sp>
      <p:sp>
        <p:nvSpPr>
          <p:cNvPr id="20" name="TextBox 19"/>
          <p:cNvSpPr txBox="1"/>
          <p:nvPr/>
        </p:nvSpPr>
        <p:spPr>
          <a:xfrm>
            <a:off x="2494767" y="3528164"/>
            <a:ext cx="3581400" cy="1569660"/>
          </a:xfrm>
          <a:prstGeom prst="rect">
            <a:avLst/>
          </a:prstGeom>
          <a:noFill/>
        </p:spPr>
        <p:txBody>
          <a:bodyPr wrap="square" rtlCol="0">
            <a:spAutoFit/>
          </a:bodyPr>
          <a:lstStyle/>
          <a:p>
            <a:pPr algn="ctr"/>
            <a:r>
              <a:rPr lang="en-US" sz="2400" b="1" dirty="0" smtClean="0">
                <a:latin typeface="+mj-lt"/>
              </a:rPr>
              <a:t>Presented by</a:t>
            </a:r>
          </a:p>
          <a:p>
            <a:pPr algn="ctr"/>
            <a:r>
              <a:rPr lang="en-US" sz="2400" b="1" dirty="0" err="1" smtClean="0">
                <a:latin typeface="+mj-lt"/>
              </a:rPr>
              <a:t>Prasunkumar</a:t>
            </a:r>
            <a:r>
              <a:rPr lang="en-US" sz="2400" b="1" dirty="0" smtClean="0">
                <a:latin typeface="+mj-lt"/>
              </a:rPr>
              <a:t> </a:t>
            </a:r>
            <a:r>
              <a:rPr lang="en-US" sz="2400" b="1" dirty="0" err="1" smtClean="0">
                <a:latin typeface="+mj-lt"/>
              </a:rPr>
              <a:t>Sarkar</a:t>
            </a:r>
            <a:endParaRPr lang="en-US" sz="2400" b="1" dirty="0" smtClean="0">
              <a:latin typeface="+mj-lt"/>
            </a:endParaRPr>
          </a:p>
          <a:p>
            <a:pPr algn="ctr"/>
            <a:r>
              <a:rPr lang="en-US" sz="2400" b="1" dirty="0" err="1" smtClean="0">
                <a:latin typeface="+mj-lt"/>
              </a:rPr>
              <a:t>Ananthanarayanan</a:t>
            </a:r>
            <a:r>
              <a:rPr lang="en-US" sz="2400" b="1" dirty="0" smtClean="0">
                <a:latin typeface="+mj-lt"/>
              </a:rPr>
              <a:t> C</a:t>
            </a:r>
          </a:p>
          <a:p>
            <a:pPr algn="ctr"/>
            <a:r>
              <a:rPr lang="en-US" sz="2400" b="1" dirty="0" err="1" smtClean="0">
                <a:latin typeface="+mj-lt"/>
              </a:rPr>
              <a:t>Anshul</a:t>
            </a:r>
            <a:r>
              <a:rPr lang="en-US" sz="2400" b="1" dirty="0" smtClean="0">
                <a:latin typeface="+mj-lt"/>
              </a:rPr>
              <a:t> </a:t>
            </a:r>
            <a:r>
              <a:rPr lang="en-US" sz="2400" b="1" dirty="0" err="1" smtClean="0">
                <a:latin typeface="+mj-lt"/>
              </a:rPr>
              <a:t>Bhushan</a:t>
            </a:r>
            <a:endParaRPr lang="en-US" sz="2400" b="1" dirty="0">
              <a:latin typeface="+mj-lt"/>
            </a:endParaRPr>
          </a:p>
        </p:txBody>
      </p:sp>
      <p:sp>
        <p:nvSpPr>
          <p:cNvPr id="21" name="TextBox 20"/>
          <p:cNvSpPr txBox="1"/>
          <p:nvPr/>
        </p:nvSpPr>
        <p:spPr>
          <a:xfrm>
            <a:off x="5867400" y="5516578"/>
            <a:ext cx="3200400" cy="369332"/>
          </a:xfrm>
          <a:prstGeom prst="rect">
            <a:avLst/>
          </a:prstGeom>
          <a:noFill/>
        </p:spPr>
        <p:txBody>
          <a:bodyPr wrap="square" rtlCol="0">
            <a:spAutoFit/>
          </a:bodyPr>
          <a:lstStyle/>
          <a:p>
            <a:r>
              <a:rPr lang="en-US" b="1" dirty="0" smtClean="0">
                <a:latin typeface="+mj-lt"/>
              </a:rPr>
              <a:t>10 December 2015, Mumbai</a:t>
            </a:r>
            <a:endParaRPr lang="en-US" b="1" dirty="0">
              <a:latin typeface="+mj-lt"/>
            </a:endParaRPr>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0542" y="6492875"/>
            <a:ext cx="2895600" cy="365125"/>
          </a:xfrm>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10</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600" b="1" noProof="0" dirty="0" smtClean="0">
                <a:solidFill>
                  <a:schemeClr val="tx2"/>
                </a:solidFill>
                <a:latin typeface="Arial" pitchFamily="34" charset="0"/>
                <a:cs typeface="Arial" pitchFamily="34" charset="0"/>
              </a:rPr>
              <a:t>NAIS – Performance</a:t>
            </a:r>
            <a:endParaRPr kumimoji="0" lang="en-US" sz="36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675362" y="1371600"/>
            <a:ext cx="7696200" cy="1631216"/>
          </a:xfrm>
          <a:prstGeom prst="rect">
            <a:avLst/>
          </a:prstGeom>
        </p:spPr>
        <p:txBody>
          <a:bodyPr wrap="square">
            <a:spAutoFit/>
          </a:bodyPr>
          <a:lstStyle/>
          <a:p>
            <a:pPr algn="ctr"/>
            <a:endParaRPr lang="en-IN" sz="2000" dirty="0"/>
          </a:p>
          <a:p>
            <a:pPr algn="ctr"/>
            <a:r>
              <a:rPr lang="en-IN" sz="2000" b="1" dirty="0" smtClean="0">
                <a:latin typeface="Arial" pitchFamily="34" charset="0"/>
                <a:cs typeface="Arial" pitchFamily="34" charset="0"/>
              </a:rPr>
              <a:t>NAIS Performance during 1999-2012*</a:t>
            </a:r>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marL="628650" lvl="1" indent="-171450">
              <a:buFont typeface="Arial" panose="020B0604020202020204" pitchFamily="34" charset="0"/>
              <a:buChar char="•"/>
            </a:pPr>
            <a:endParaRPr lang="en-IN" sz="2000" dirty="0"/>
          </a:p>
        </p:txBody>
      </p:sp>
      <p:graphicFrame>
        <p:nvGraphicFramePr>
          <p:cNvPr id="3" name="Table 2"/>
          <p:cNvGraphicFramePr>
            <a:graphicFrameLocks noGrp="1"/>
          </p:cNvGraphicFramePr>
          <p:nvPr>
            <p:extLst>
              <p:ext uri="{D42A27DB-BD31-4B8C-83A1-F6EECF244321}">
                <p14:modId xmlns:p14="http://schemas.microsoft.com/office/powerpoint/2010/main" val="2464325641"/>
              </p:ext>
            </p:extLst>
          </p:nvPr>
        </p:nvGraphicFramePr>
        <p:xfrm>
          <a:off x="152399" y="2057400"/>
          <a:ext cx="8763000" cy="1559560"/>
        </p:xfrm>
        <a:graphic>
          <a:graphicData uri="http://schemas.openxmlformats.org/drawingml/2006/table">
            <a:tbl>
              <a:tblPr firstRow="1" bandRow="1">
                <a:tableStyleId>{F5AB1C69-6EDB-4FF4-983F-18BD219EF322}</a:tableStyleId>
              </a:tblPr>
              <a:tblGrid>
                <a:gridCol w="1251857"/>
                <a:gridCol w="1251857"/>
                <a:gridCol w="1251857"/>
                <a:gridCol w="1408340"/>
                <a:gridCol w="1095375"/>
                <a:gridCol w="1251857"/>
                <a:gridCol w="1251857"/>
              </a:tblGrid>
              <a:tr h="370840">
                <a:tc>
                  <a:txBody>
                    <a:bodyPr/>
                    <a:lstStyle/>
                    <a:p>
                      <a:pPr algn="ctr"/>
                      <a:r>
                        <a:rPr lang="en-US" dirty="0" smtClean="0">
                          <a:latin typeface="Arial" pitchFamily="34" charset="0"/>
                          <a:cs typeface="Arial" pitchFamily="34" charset="0"/>
                        </a:rPr>
                        <a:t>No. of farmers covered (Cr.)</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Area covered (Cr. Ha.)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Sum</a:t>
                      </a:r>
                      <a:r>
                        <a:rPr lang="en-US" baseline="0" dirty="0" smtClean="0">
                          <a:latin typeface="Arial" pitchFamily="34" charset="0"/>
                          <a:cs typeface="Arial" pitchFamily="34" charset="0"/>
                        </a:rPr>
                        <a:t> insured (Cr.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Premiums (Cr.</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(Cr. </a:t>
                      </a:r>
                      <a:r>
                        <a:rPr lang="en-US" dirty="0" err="1" smtClean="0">
                          <a:latin typeface="Arial" pitchFamily="34" charset="0"/>
                          <a:cs typeface="Arial" pitchFamily="34" charset="0"/>
                        </a:rPr>
                        <a:t>Rs</a:t>
                      </a:r>
                      <a:r>
                        <a:rPr lang="en-US"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Ratio</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Claims/SI</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20.37</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30.7</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2,83,720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8,458</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27,962</a:t>
                      </a:r>
                      <a:endParaRPr lang="en-US" dirty="0">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331%</a:t>
                      </a:r>
                      <a:endParaRPr lang="en-US" b="1" dirty="0">
                        <a:solidFill>
                          <a:srgbClr val="FF0000"/>
                        </a:solidFill>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9.9%</a:t>
                      </a:r>
                      <a:endParaRPr lang="en-US" b="1" dirty="0">
                        <a:solidFill>
                          <a:srgbClr val="FF0000"/>
                        </a:solidFill>
                        <a:latin typeface="Arial" pitchFamily="34" charset="0"/>
                        <a:cs typeface="Arial" pitchFamily="34" charset="0"/>
                      </a:endParaRPr>
                    </a:p>
                  </a:txBody>
                  <a:tcPr anchor="ctr"/>
                </a:tc>
              </a:tr>
            </a:tbl>
          </a:graphicData>
        </a:graphic>
      </p:graphicFrame>
      <p:sp>
        <p:nvSpPr>
          <p:cNvPr id="4" name="TextBox 3"/>
          <p:cNvSpPr txBox="1"/>
          <p:nvPr/>
        </p:nvSpPr>
        <p:spPr>
          <a:xfrm>
            <a:off x="152400" y="3962400"/>
            <a:ext cx="876300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Arial" pitchFamily="34" charset="0"/>
                <a:cs typeface="Arial" pitchFamily="34" charset="0"/>
              </a:rPr>
              <a:t>NAIS discontinued due to its financial unviability</a:t>
            </a:r>
          </a:p>
          <a:p>
            <a:pPr marL="285750" indent="-285750">
              <a:buFont typeface="Arial" panose="020B0604020202020204" pitchFamily="34" charset="0"/>
              <a:buChar char="•"/>
            </a:pPr>
            <a:r>
              <a:rPr lang="en-US" sz="2400" dirty="0" smtClean="0">
                <a:latin typeface="Arial" pitchFamily="34" charset="0"/>
                <a:cs typeface="Arial" pitchFamily="34" charset="0"/>
              </a:rPr>
              <a:t>Area unit size not small enough leading to heterogeneity in experience</a:t>
            </a:r>
          </a:p>
          <a:p>
            <a:pPr marL="285750" indent="-285750">
              <a:buFont typeface="Arial" panose="020B0604020202020204" pitchFamily="34" charset="0"/>
              <a:buChar char="•"/>
            </a:pPr>
            <a:r>
              <a:rPr lang="en-US" sz="2400" dirty="0" smtClean="0">
                <a:latin typeface="Arial" pitchFamily="34" charset="0"/>
                <a:cs typeface="Arial" pitchFamily="34" charset="0"/>
              </a:rPr>
              <a:t>MNAIS introduced to address shortcomings</a:t>
            </a:r>
            <a:endParaRPr lang="en-US" sz="2400" dirty="0">
              <a:latin typeface="Arial" pitchFamily="34" charset="0"/>
              <a:cs typeface="Arial" pitchFamily="34" charset="0"/>
            </a:endParaRPr>
          </a:p>
        </p:txBody>
      </p:sp>
      <p:sp>
        <p:nvSpPr>
          <p:cNvPr id="8" name="TextBox 7"/>
          <p:cNvSpPr txBox="1"/>
          <p:nvPr/>
        </p:nvSpPr>
        <p:spPr>
          <a:xfrm>
            <a:off x="55323" y="6019800"/>
            <a:ext cx="9067800" cy="553998"/>
          </a:xfrm>
          <a:prstGeom prst="rect">
            <a:avLst/>
          </a:prstGeom>
          <a:noFill/>
        </p:spPr>
        <p:txBody>
          <a:bodyPr wrap="square" rtlCol="0">
            <a:spAutoFit/>
          </a:bodyPr>
          <a:lstStyle/>
          <a:p>
            <a:r>
              <a:rPr lang="en-IN" dirty="0" smtClean="0"/>
              <a:t>*</a:t>
            </a:r>
            <a:r>
              <a:rPr lang="en-IN" sz="1100" i="1" dirty="0" smtClean="0">
                <a:latin typeface="Arial" pitchFamily="34" charset="0"/>
                <a:cs typeface="Arial" pitchFamily="34" charset="0"/>
              </a:rPr>
              <a:t>Figures </a:t>
            </a:r>
            <a:r>
              <a:rPr lang="en-IN" sz="1100" i="1" dirty="0">
                <a:latin typeface="Arial" pitchFamily="34" charset="0"/>
                <a:cs typeface="Arial" pitchFamily="34" charset="0"/>
              </a:rPr>
              <a:t>obtained from ‘Report of the Committee to </a:t>
            </a:r>
            <a:r>
              <a:rPr lang="en-IN" sz="1100" i="1" dirty="0" smtClean="0">
                <a:latin typeface="Arial" pitchFamily="34" charset="0"/>
                <a:cs typeface="Arial" pitchFamily="34" charset="0"/>
              </a:rPr>
              <a:t>Review the Implementation of </a:t>
            </a:r>
            <a:r>
              <a:rPr lang="en-IN" sz="1100" i="1" dirty="0">
                <a:latin typeface="Arial" pitchFamily="34" charset="0"/>
                <a:cs typeface="Arial" pitchFamily="34" charset="0"/>
              </a:rPr>
              <a:t>Crop Insurance Schemes in </a:t>
            </a:r>
            <a:r>
              <a:rPr lang="en-IN" sz="1100" i="1" dirty="0" smtClean="0">
                <a:latin typeface="Arial" pitchFamily="34" charset="0"/>
                <a:cs typeface="Arial" pitchFamily="34" charset="0"/>
              </a:rPr>
              <a:t>India’, Ministry of Agriculture, Government of India, May 2014 </a:t>
            </a:r>
            <a:endParaRPr lang="en-IN" sz="1600" i="1" dirty="0">
              <a:latin typeface="Arial" pitchFamily="34" charset="0"/>
              <a:cs typeface="Arial" pitchFamily="34" charset="0"/>
            </a:endParaRPr>
          </a:p>
        </p:txBody>
      </p:sp>
      <p:cxnSp>
        <p:nvCxnSpPr>
          <p:cNvPr id="10" name="Straight Connector 9"/>
          <p:cNvCxnSpPr/>
          <p:nvPr/>
        </p:nvCxnSpPr>
        <p:spPr>
          <a:xfrm>
            <a:off x="55323" y="6019800"/>
            <a:ext cx="90886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037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70981" y="6492875"/>
            <a:ext cx="2895600" cy="365125"/>
          </a:xfrm>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11</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itchFamily="34" charset="0"/>
                <a:cs typeface="Arial" pitchFamily="34" charset="0"/>
              </a:rPr>
              <a:t>MNAI</a:t>
            </a:r>
            <a:r>
              <a:rPr lang="en-US" sz="3200" b="1" noProof="0" dirty="0" smtClean="0">
                <a:solidFill>
                  <a:schemeClr val="tx2"/>
                </a:solidFill>
                <a:latin typeface="Arial" pitchFamily="34" charset="0"/>
                <a:cs typeface="Arial" pitchFamily="34" charset="0"/>
              </a:rPr>
              <a:t>S – Improvements/Performance </a:t>
            </a:r>
            <a:endParaRPr kumimoji="0" lang="en-US" sz="32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675362" y="1371600"/>
            <a:ext cx="7696200" cy="4524315"/>
          </a:xfrm>
          <a:prstGeom prst="rect">
            <a:avLst/>
          </a:prstGeom>
        </p:spPr>
        <p:txBody>
          <a:bodyPr wrap="square">
            <a:spAutoFit/>
          </a:bodyPr>
          <a:lstStyle/>
          <a:p>
            <a:pPr marL="171450" indent="-171450">
              <a:buFont typeface="Arial" panose="020B0604020202020204" pitchFamily="34" charset="0"/>
              <a:buChar char="•"/>
            </a:pPr>
            <a:r>
              <a:rPr lang="en-IN" dirty="0" smtClean="0">
                <a:latin typeface="Arial" pitchFamily="34" charset="0"/>
                <a:cs typeface="Arial" pitchFamily="34" charset="0"/>
              </a:rPr>
              <a:t>Modified NAIS introduced (MNAIS) as a pilot scheme in 2010</a:t>
            </a:r>
          </a:p>
          <a:p>
            <a:pPr marL="171450" indent="-171450">
              <a:buFont typeface="Arial" panose="020B0604020202020204" pitchFamily="34" charset="0"/>
              <a:buChar char="•"/>
            </a:pPr>
            <a:r>
              <a:rPr lang="en-IN" dirty="0" smtClean="0">
                <a:latin typeface="Arial" pitchFamily="34" charset="0"/>
                <a:cs typeface="Arial" pitchFamily="34" charset="0"/>
              </a:rPr>
              <a:t>Improvements over NAIS</a:t>
            </a:r>
          </a:p>
          <a:p>
            <a:pPr marL="628650" lvl="1" indent="-171450">
              <a:buFont typeface="Arial" panose="020B0604020202020204" pitchFamily="34" charset="0"/>
              <a:buChar char="•"/>
            </a:pPr>
            <a:r>
              <a:rPr lang="en-IN" dirty="0">
                <a:latin typeface="Arial" pitchFamily="34" charset="0"/>
                <a:cs typeface="Arial" pitchFamily="34" charset="0"/>
              </a:rPr>
              <a:t>Actual premium charged – subsidy up to 75%</a:t>
            </a:r>
          </a:p>
          <a:p>
            <a:pPr marL="1085850" lvl="2" indent="-171450">
              <a:buFont typeface="Arial" panose="020B0604020202020204" pitchFamily="34" charset="0"/>
              <a:buChar char="•"/>
            </a:pPr>
            <a:r>
              <a:rPr lang="en-IN" dirty="0">
                <a:latin typeface="Arial" pitchFamily="34" charset="0"/>
                <a:cs typeface="Arial" pitchFamily="34" charset="0"/>
              </a:rPr>
              <a:t>Premiums subsidy shared equally by Centre and </a:t>
            </a:r>
            <a:r>
              <a:rPr lang="en-IN" dirty="0" smtClean="0">
                <a:latin typeface="Arial" pitchFamily="34" charset="0"/>
                <a:cs typeface="Arial" pitchFamily="34" charset="0"/>
              </a:rPr>
              <a:t>State</a:t>
            </a:r>
          </a:p>
          <a:p>
            <a:pPr marL="628650" lvl="1" indent="-171450">
              <a:buFont typeface="Arial" panose="020B0604020202020204" pitchFamily="34" charset="0"/>
              <a:buChar char="•"/>
            </a:pPr>
            <a:r>
              <a:rPr lang="en-IN" dirty="0" smtClean="0">
                <a:latin typeface="Arial" pitchFamily="34" charset="0"/>
                <a:cs typeface="Arial" pitchFamily="34" charset="0"/>
              </a:rPr>
              <a:t>Claim liability on the insurance company</a:t>
            </a:r>
          </a:p>
          <a:p>
            <a:pPr marL="628650" lvl="1" indent="-171450">
              <a:buFont typeface="Arial" panose="020B0604020202020204" pitchFamily="34" charset="0"/>
              <a:buChar char="•"/>
            </a:pPr>
            <a:r>
              <a:rPr lang="en-IN" dirty="0" smtClean="0">
                <a:latin typeface="Arial" pitchFamily="34" charset="0"/>
                <a:cs typeface="Arial" pitchFamily="34" charset="0"/>
              </a:rPr>
              <a:t>Smaller unit of area (Village/Village panchayat)</a:t>
            </a:r>
          </a:p>
          <a:p>
            <a:pPr lvl="1"/>
            <a:endParaRPr lang="en-IN" sz="2000" dirty="0" smtClean="0">
              <a:latin typeface="Garamond" pitchFamily="18" charset="0"/>
            </a:endParaRPr>
          </a:p>
          <a:p>
            <a:pPr lvl="1" algn="ctr"/>
            <a:r>
              <a:rPr lang="en-IN" sz="2000" b="1" dirty="0" smtClean="0">
                <a:latin typeface="Garamond" pitchFamily="18" charset="0"/>
              </a:rPr>
              <a:t>MNAIS </a:t>
            </a:r>
            <a:r>
              <a:rPr lang="en-IN" sz="2000" b="1" dirty="0">
                <a:latin typeface="Garamond" pitchFamily="18" charset="0"/>
              </a:rPr>
              <a:t>Performance during </a:t>
            </a:r>
            <a:r>
              <a:rPr lang="en-IN" sz="2000" b="1" dirty="0" smtClean="0">
                <a:latin typeface="Garamond" pitchFamily="18" charset="0"/>
              </a:rPr>
              <a:t>2010-2013*</a:t>
            </a:r>
            <a:endParaRPr lang="en-IN" sz="2000" b="1" dirty="0">
              <a:latin typeface="Garamond" pitchFamily="18" charset="0"/>
            </a:endParaRPr>
          </a:p>
          <a:p>
            <a:pPr marL="628650" lvl="1" indent="-171450">
              <a:buFont typeface="Arial" panose="020B0604020202020204" pitchFamily="34" charset="0"/>
              <a:buChar char="•"/>
            </a:pPr>
            <a:endParaRPr lang="en-IN" sz="2000" dirty="0"/>
          </a:p>
          <a:p>
            <a:pPr marL="628650" lvl="1" indent="-171450">
              <a:buFont typeface="Arial" panose="020B0604020202020204" pitchFamily="34" charset="0"/>
              <a:buChar char="•"/>
            </a:pPr>
            <a:endParaRPr lang="en-IN" sz="2000" dirty="0" smtClean="0"/>
          </a:p>
          <a:p>
            <a:endParaRPr lang="en-IN" sz="2000" dirty="0" smtClean="0"/>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lvl="1"/>
            <a:endParaRPr lang="en-IN" sz="2000" dirty="0" smtClean="0"/>
          </a:p>
          <a:p>
            <a:pPr marL="628650" lvl="1" indent="-171450">
              <a:buFont typeface="Arial" panose="020B0604020202020204" pitchFamily="34" charset="0"/>
              <a:buChar char="•"/>
            </a:pPr>
            <a:r>
              <a:rPr lang="en-US" sz="2000" dirty="0">
                <a:latin typeface="Arial" pitchFamily="34" charset="0"/>
                <a:cs typeface="Arial" pitchFamily="34" charset="0"/>
              </a:rPr>
              <a:t>MNAIS financials significantly better than CCIS and </a:t>
            </a:r>
            <a:r>
              <a:rPr lang="en-US" sz="2000" dirty="0" smtClean="0">
                <a:latin typeface="Arial" pitchFamily="34" charset="0"/>
                <a:cs typeface="Arial" pitchFamily="34" charset="0"/>
              </a:rPr>
              <a:t>NAIS</a:t>
            </a:r>
            <a:endParaRPr lang="en-US" sz="2000" dirty="0">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617057608"/>
              </p:ext>
            </p:extLst>
          </p:nvPr>
        </p:nvGraphicFramePr>
        <p:xfrm>
          <a:off x="289141" y="3633757"/>
          <a:ext cx="8468641" cy="1788160"/>
        </p:xfrm>
        <a:graphic>
          <a:graphicData uri="http://schemas.openxmlformats.org/drawingml/2006/table">
            <a:tbl>
              <a:tblPr firstRow="1" bandRow="1">
                <a:tableStyleId>{F5AB1C69-6EDB-4FF4-983F-18BD219EF322}</a:tableStyleId>
              </a:tblPr>
              <a:tblGrid>
                <a:gridCol w="1209806"/>
                <a:gridCol w="1209806"/>
                <a:gridCol w="1209806"/>
                <a:gridCol w="1361031"/>
                <a:gridCol w="1058580"/>
                <a:gridCol w="1209806"/>
                <a:gridCol w="1209806"/>
              </a:tblGrid>
              <a:tr h="1417320">
                <a:tc>
                  <a:txBody>
                    <a:bodyPr/>
                    <a:lstStyle/>
                    <a:p>
                      <a:pPr algn="ctr"/>
                      <a:r>
                        <a:rPr lang="en-US" dirty="0" smtClean="0">
                          <a:latin typeface="Arial" pitchFamily="34" charset="0"/>
                          <a:cs typeface="Arial" pitchFamily="34" charset="0"/>
                        </a:rPr>
                        <a:t>No. of farmers insured (Cr.)</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Area insured (Cr. Ha.)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Sum</a:t>
                      </a:r>
                      <a:r>
                        <a:rPr lang="en-US" baseline="0" dirty="0" smtClean="0">
                          <a:latin typeface="Arial" pitchFamily="34" charset="0"/>
                          <a:cs typeface="Arial" pitchFamily="34" charset="0"/>
                        </a:rPr>
                        <a:t> insured (Cr.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Premiums (Cr.</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(Cr. </a:t>
                      </a:r>
                      <a:r>
                        <a:rPr lang="en-US" dirty="0" err="1" smtClean="0">
                          <a:latin typeface="Arial" pitchFamily="34" charset="0"/>
                          <a:cs typeface="Arial" pitchFamily="34" charset="0"/>
                        </a:rPr>
                        <a:t>Rs</a:t>
                      </a:r>
                      <a:r>
                        <a:rPr lang="en-US"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Ratio</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Claims/SI</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0.46</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0.47</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11,024</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1,088</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864</a:t>
                      </a:r>
                      <a:endParaRPr lang="en-US" dirty="0">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79.4%</a:t>
                      </a:r>
                      <a:endParaRPr lang="en-US" b="1" dirty="0">
                        <a:solidFill>
                          <a:srgbClr val="FF0000"/>
                        </a:solidFill>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7.8%</a:t>
                      </a:r>
                      <a:endParaRPr lang="en-US" b="1" dirty="0">
                        <a:solidFill>
                          <a:srgbClr val="FF0000"/>
                        </a:solidFill>
                        <a:latin typeface="Arial" pitchFamily="34" charset="0"/>
                        <a:cs typeface="Arial" pitchFamily="34" charset="0"/>
                      </a:endParaRPr>
                    </a:p>
                  </a:txBody>
                  <a:tcPr anchor="ctr"/>
                </a:tc>
              </a:tr>
            </a:tbl>
          </a:graphicData>
        </a:graphic>
      </p:graphicFrame>
      <p:sp>
        <p:nvSpPr>
          <p:cNvPr id="9" name="TextBox 8"/>
          <p:cNvSpPr txBox="1"/>
          <p:nvPr/>
        </p:nvSpPr>
        <p:spPr>
          <a:xfrm>
            <a:off x="55323" y="6080581"/>
            <a:ext cx="9067800" cy="553998"/>
          </a:xfrm>
          <a:prstGeom prst="rect">
            <a:avLst/>
          </a:prstGeom>
          <a:noFill/>
        </p:spPr>
        <p:txBody>
          <a:bodyPr wrap="square" rtlCol="0">
            <a:spAutoFit/>
          </a:bodyPr>
          <a:lstStyle/>
          <a:p>
            <a:r>
              <a:rPr lang="en-IN" dirty="0" smtClean="0"/>
              <a:t>*</a:t>
            </a:r>
            <a:r>
              <a:rPr lang="en-IN" sz="1100" i="1" dirty="0" smtClean="0">
                <a:latin typeface="Arial" pitchFamily="34" charset="0"/>
                <a:cs typeface="Arial" pitchFamily="34" charset="0"/>
              </a:rPr>
              <a:t>Figures </a:t>
            </a:r>
            <a:r>
              <a:rPr lang="en-IN" sz="1100" i="1" dirty="0">
                <a:latin typeface="Arial" pitchFamily="34" charset="0"/>
                <a:cs typeface="Arial" pitchFamily="34" charset="0"/>
              </a:rPr>
              <a:t>obtained from ‘Report of the Committee to </a:t>
            </a:r>
            <a:r>
              <a:rPr lang="en-IN" sz="1100" i="1" dirty="0" smtClean="0">
                <a:latin typeface="Arial" pitchFamily="34" charset="0"/>
                <a:cs typeface="Arial" pitchFamily="34" charset="0"/>
              </a:rPr>
              <a:t>Review the Implementation of </a:t>
            </a:r>
            <a:r>
              <a:rPr lang="en-IN" sz="1100" i="1" dirty="0">
                <a:latin typeface="Arial" pitchFamily="34" charset="0"/>
                <a:cs typeface="Arial" pitchFamily="34" charset="0"/>
              </a:rPr>
              <a:t>Crop Insurance Schemes in </a:t>
            </a:r>
            <a:r>
              <a:rPr lang="en-IN" sz="1100" i="1" dirty="0" smtClean="0">
                <a:latin typeface="Arial" pitchFamily="34" charset="0"/>
                <a:cs typeface="Arial" pitchFamily="34" charset="0"/>
              </a:rPr>
              <a:t>India’, Ministry of Agriculture, Government of India, May 2014 </a:t>
            </a:r>
            <a:endParaRPr lang="en-IN" sz="1600" i="1" dirty="0">
              <a:latin typeface="Arial" pitchFamily="34" charset="0"/>
              <a:cs typeface="Arial" pitchFamily="34" charset="0"/>
            </a:endParaRPr>
          </a:p>
        </p:txBody>
      </p:sp>
      <p:cxnSp>
        <p:nvCxnSpPr>
          <p:cNvPr id="13" name="Straight Connector 12"/>
          <p:cNvCxnSpPr/>
          <p:nvPr/>
        </p:nvCxnSpPr>
        <p:spPr>
          <a:xfrm>
            <a:off x="55323" y="6080581"/>
            <a:ext cx="90886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29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9498" y="6438978"/>
            <a:ext cx="2895600" cy="365125"/>
          </a:xfrm>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12</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noProof="0" dirty="0" smtClean="0">
                <a:solidFill>
                  <a:schemeClr val="tx2"/>
                </a:solidFill>
                <a:latin typeface="Arial" pitchFamily="34" charset="0"/>
                <a:cs typeface="Arial" pitchFamily="34" charset="0"/>
              </a:rPr>
              <a:t>WBCIS – Introduction/Performance</a:t>
            </a:r>
            <a:endParaRPr kumimoji="0" lang="en-US" sz="32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457200" y="1371600"/>
            <a:ext cx="8153400" cy="3908762"/>
          </a:xfrm>
          <a:prstGeom prst="rect">
            <a:avLst/>
          </a:prstGeom>
        </p:spPr>
        <p:txBody>
          <a:bodyPr wrap="square">
            <a:spAutoFit/>
          </a:bodyPr>
          <a:lstStyle/>
          <a:p>
            <a:pPr marL="171450" indent="-171450">
              <a:buFont typeface="Arial" panose="020B0604020202020204" pitchFamily="34" charset="0"/>
              <a:buChar char="•"/>
            </a:pPr>
            <a:r>
              <a:rPr lang="en-IN" dirty="0" smtClean="0">
                <a:latin typeface="Arial" pitchFamily="34" charset="0"/>
                <a:cs typeface="Arial" pitchFamily="34" charset="0"/>
              </a:rPr>
              <a:t>Weather Based Crop Insurance Scheme (WBCIS) introduced in 2007</a:t>
            </a:r>
          </a:p>
          <a:p>
            <a:pPr marL="171450" indent="-171450">
              <a:buFont typeface="Arial" panose="020B0604020202020204" pitchFamily="34" charset="0"/>
              <a:buChar char="•"/>
            </a:pPr>
            <a:r>
              <a:rPr lang="en-IN" dirty="0" smtClean="0">
                <a:latin typeface="Arial" pitchFamily="34" charset="0"/>
                <a:cs typeface="Arial" pitchFamily="34" charset="0"/>
              </a:rPr>
              <a:t>Alternative to yield based insurance</a:t>
            </a:r>
          </a:p>
          <a:p>
            <a:pPr marL="171450" indent="-171450">
              <a:buFont typeface="Arial" panose="020B0604020202020204" pitchFamily="34" charset="0"/>
              <a:buChar char="•"/>
            </a:pPr>
            <a:r>
              <a:rPr lang="en-IN" dirty="0" smtClean="0">
                <a:latin typeface="Arial" pitchFamily="34" charset="0"/>
                <a:cs typeface="Arial" pitchFamily="34" charset="0"/>
              </a:rPr>
              <a:t>Protection against crop losses resulting from adverse weather conditions (rain/temperature/humidity, etc.)</a:t>
            </a:r>
          </a:p>
          <a:p>
            <a:pPr marL="171450" indent="-171450">
              <a:buFont typeface="Arial" panose="020B0604020202020204" pitchFamily="34" charset="0"/>
              <a:buChar char="•"/>
            </a:pPr>
            <a:r>
              <a:rPr lang="en-IN" dirty="0" smtClean="0">
                <a:latin typeface="Arial" pitchFamily="34" charset="0"/>
                <a:cs typeface="Arial" pitchFamily="34" charset="0"/>
              </a:rPr>
              <a:t>Based on an area approach</a:t>
            </a:r>
          </a:p>
          <a:p>
            <a:pPr marL="171450" indent="-171450">
              <a:buFont typeface="Arial" panose="020B0604020202020204" pitchFamily="34" charset="0"/>
              <a:buChar char="•"/>
            </a:pPr>
            <a:r>
              <a:rPr lang="en-IN" dirty="0" smtClean="0">
                <a:latin typeface="Arial" pitchFamily="34" charset="0"/>
                <a:cs typeface="Arial" pitchFamily="34" charset="0"/>
              </a:rPr>
              <a:t>Actuarial rates – capped at different levels for difference crops</a:t>
            </a:r>
          </a:p>
          <a:p>
            <a:endParaRPr lang="en-IN" sz="2000" b="1" dirty="0" smtClean="0"/>
          </a:p>
          <a:p>
            <a:pPr algn="ctr"/>
            <a:r>
              <a:rPr lang="en-IN" sz="2000" b="1" dirty="0" smtClean="0">
                <a:latin typeface="Garamond" pitchFamily="18" charset="0"/>
              </a:rPr>
              <a:t>WBCIS Performance during 2007-2013*</a:t>
            </a:r>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lvl="1"/>
            <a:endParaRPr lang="en-IN" sz="2000" dirty="0" smtClean="0"/>
          </a:p>
          <a:p>
            <a:pPr marL="628650" lvl="1" indent="-171450">
              <a:buFont typeface="Arial" panose="020B0604020202020204" pitchFamily="34" charset="0"/>
              <a:buChar char="•"/>
            </a:pPr>
            <a:endParaRPr lang="en-IN" sz="2000" dirty="0"/>
          </a:p>
        </p:txBody>
      </p:sp>
      <p:graphicFrame>
        <p:nvGraphicFramePr>
          <p:cNvPr id="8" name="Table 7"/>
          <p:cNvGraphicFramePr>
            <a:graphicFrameLocks noGrp="1"/>
          </p:cNvGraphicFramePr>
          <p:nvPr>
            <p:extLst>
              <p:ext uri="{D42A27DB-BD31-4B8C-83A1-F6EECF244321}">
                <p14:modId xmlns:p14="http://schemas.microsoft.com/office/powerpoint/2010/main" val="603112833"/>
              </p:ext>
            </p:extLst>
          </p:nvPr>
        </p:nvGraphicFramePr>
        <p:xfrm>
          <a:off x="228602" y="3886200"/>
          <a:ext cx="8610601" cy="1788160"/>
        </p:xfrm>
        <a:graphic>
          <a:graphicData uri="http://schemas.openxmlformats.org/drawingml/2006/table">
            <a:tbl>
              <a:tblPr firstRow="1" bandRow="1">
                <a:tableStyleId>{F5AB1C69-6EDB-4FF4-983F-18BD219EF322}</a:tableStyleId>
              </a:tblPr>
              <a:tblGrid>
                <a:gridCol w="1230086"/>
                <a:gridCol w="1230086"/>
                <a:gridCol w="1230086"/>
                <a:gridCol w="1383846"/>
                <a:gridCol w="1076325"/>
                <a:gridCol w="1230086"/>
                <a:gridCol w="1230086"/>
              </a:tblGrid>
              <a:tr h="1417320">
                <a:tc>
                  <a:txBody>
                    <a:bodyPr/>
                    <a:lstStyle/>
                    <a:p>
                      <a:pPr algn="ctr"/>
                      <a:r>
                        <a:rPr lang="en-US" dirty="0" smtClean="0">
                          <a:latin typeface="Arial" pitchFamily="34" charset="0"/>
                          <a:cs typeface="Arial" pitchFamily="34" charset="0"/>
                        </a:rPr>
                        <a:t>No. of farmers insured (Cr.)</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Area insured (Cr. Ha.)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Sum</a:t>
                      </a:r>
                      <a:r>
                        <a:rPr lang="en-US" baseline="0" dirty="0" smtClean="0">
                          <a:latin typeface="Arial" pitchFamily="34" charset="0"/>
                          <a:cs typeface="Arial" pitchFamily="34" charset="0"/>
                        </a:rPr>
                        <a:t> insured (Cr.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Premiums (Cr.</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(Cr. </a:t>
                      </a:r>
                      <a:r>
                        <a:rPr lang="en-US" dirty="0" err="1" smtClean="0">
                          <a:latin typeface="Arial" pitchFamily="34" charset="0"/>
                          <a:cs typeface="Arial" pitchFamily="34" charset="0"/>
                        </a:rPr>
                        <a:t>Rs</a:t>
                      </a:r>
                      <a:r>
                        <a:rPr lang="en-US"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Ratio</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Claims/SI</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4.69</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6.32</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80,951</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7,519</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5,286</a:t>
                      </a:r>
                      <a:endParaRPr lang="en-US" dirty="0">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70.3%</a:t>
                      </a:r>
                      <a:endParaRPr lang="en-US" b="1" dirty="0">
                        <a:solidFill>
                          <a:srgbClr val="FF0000"/>
                        </a:solidFill>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6.5%</a:t>
                      </a:r>
                      <a:endParaRPr lang="en-US" b="1" dirty="0">
                        <a:solidFill>
                          <a:srgbClr val="FF0000"/>
                        </a:solidFill>
                        <a:latin typeface="Arial" pitchFamily="34" charset="0"/>
                        <a:cs typeface="Arial" pitchFamily="34" charset="0"/>
                      </a:endParaRPr>
                    </a:p>
                  </a:txBody>
                  <a:tcPr anchor="ctr"/>
                </a:tc>
              </a:tr>
            </a:tbl>
          </a:graphicData>
        </a:graphic>
      </p:graphicFrame>
      <p:sp>
        <p:nvSpPr>
          <p:cNvPr id="9" name="TextBox 8"/>
          <p:cNvSpPr txBox="1"/>
          <p:nvPr/>
        </p:nvSpPr>
        <p:spPr>
          <a:xfrm>
            <a:off x="55323" y="6019800"/>
            <a:ext cx="9067800" cy="553998"/>
          </a:xfrm>
          <a:prstGeom prst="rect">
            <a:avLst/>
          </a:prstGeom>
          <a:noFill/>
        </p:spPr>
        <p:txBody>
          <a:bodyPr wrap="square" rtlCol="0">
            <a:spAutoFit/>
          </a:bodyPr>
          <a:lstStyle/>
          <a:p>
            <a:r>
              <a:rPr lang="en-IN" dirty="0" smtClean="0">
                <a:latin typeface="Arial" pitchFamily="34" charset="0"/>
                <a:cs typeface="Arial" pitchFamily="34" charset="0"/>
              </a:rPr>
              <a:t>*</a:t>
            </a:r>
            <a:r>
              <a:rPr lang="en-IN" sz="1100" i="1" dirty="0" smtClean="0">
                <a:latin typeface="Arial" pitchFamily="34" charset="0"/>
                <a:cs typeface="Arial" pitchFamily="34" charset="0"/>
              </a:rPr>
              <a:t>Figures </a:t>
            </a:r>
            <a:r>
              <a:rPr lang="en-IN" sz="1100" i="1" dirty="0">
                <a:latin typeface="Arial" pitchFamily="34" charset="0"/>
                <a:cs typeface="Arial" pitchFamily="34" charset="0"/>
              </a:rPr>
              <a:t>obtained from ‘Report of the Committee to </a:t>
            </a:r>
            <a:r>
              <a:rPr lang="en-IN" sz="1100" i="1" dirty="0" smtClean="0">
                <a:latin typeface="Arial" pitchFamily="34" charset="0"/>
                <a:cs typeface="Arial" pitchFamily="34" charset="0"/>
              </a:rPr>
              <a:t>Review the Implementation of </a:t>
            </a:r>
            <a:r>
              <a:rPr lang="en-IN" sz="1100" i="1" dirty="0">
                <a:latin typeface="Arial" pitchFamily="34" charset="0"/>
                <a:cs typeface="Arial" pitchFamily="34" charset="0"/>
              </a:rPr>
              <a:t>Crop Insurance Schemes in </a:t>
            </a:r>
            <a:r>
              <a:rPr lang="en-IN" sz="1100" i="1" dirty="0" smtClean="0">
                <a:latin typeface="Arial" pitchFamily="34" charset="0"/>
                <a:cs typeface="Arial" pitchFamily="34" charset="0"/>
              </a:rPr>
              <a:t>India’, Ministry of Agriculture, Government of India, May 2014 </a:t>
            </a:r>
            <a:endParaRPr lang="en-IN" sz="1600" i="1" dirty="0">
              <a:latin typeface="Arial" pitchFamily="34" charset="0"/>
              <a:cs typeface="Arial" pitchFamily="34" charset="0"/>
            </a:endParaRPr>
          </a:p>
        </p:txBody>
      </p:sp>
      <p:cxnSp>
        <p:nvCxnSpPr>
          <p:cNvPr id="4" name="Straight Connector 3"/>
          <p:cNvCxnSpPr/>
          <p:nvPr/>
        </p:nvCxnSpPr>
        <p:spPr>
          <a:xfrm>
            <a:off x="55323" y="6019800"/>
            <a:ext cx="90886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667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13</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600" b="1" noProof="0" dirty="0" smtClean="0">
                <a:solidFill>
                  <a:schemeClr val="tx2"/>
                </a:solidFill>
                <a:latin typeface="Arial" pitchFamily="34" charset="0"/>
                <a:cs typeface="Arial" pitchFamily="34" charset="0"/>
              </a:rPr>
              <a:t>NCIP</a:t>
            </a:r>
            <a:r>
              <a:rPr lang="en-US" sz="4000" b="1" noProof="0" dirty="0" smtClean="0">
                <a:solidFill>
                  <a:schemeClr val="tx2"/>
                </a:solidFill>
                <a:latin typeface="Arial" pitchFamily="34" charset="0"/>
                <a:cs typeface="Arial" pitchFamily="34" charset="0"/>
              </a:rPr>
              <a:t> </a:t>
            </a:r>
            <a:endParaRPr kumimoji="0" lang="en-US" sz="40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304800" y="1371600"/>
            <a:ext cx="8534400" cy="6370975"/>
          </a:xfrm>
          <a:prstGeom prst="rect">
            <a:avLst/>
          </a:prstGeom>
        </p:spPr>
        <p:txBody>
          <a:bodyPr wrap="square">
            <a:spAutoFit/>
          </a:bodyPr>
          <a:lstStyle/>
          <a:p>
            <a:pPr marL="171450" indent="-171450">
              <a:buFont typeface="Arial" panose="020B0604020202020204" pitchFamily="34" charset="0"/>
              <a:buChar char="•"/>
            </a:pPr>
            <a:r>
              <a:rPr lang="en-IN" sz="2400" dirty="0" smtClean="0">
                <a:latin typeface="Arial" pitchFamily="34" charset="0"/>
                <a:cs typeface="Arial" pitchFamily="34" charset="0"/>
              </a:rPr>
              <a:t>National Crop Insurance Programme (NCIP) introduced in 2013</a:t>
            </a:r>
          </a:p>
          <a:p>
            <a:pPr marL="171450" indent="-171450">
              <a:buFont typeface="Arial" panose="020B0604020202020204" pitchFamily="34" charset="0"/>
              <a:buChar char="•"/>
            </a:pPr>
            <a:r>
              <a:rPr lang="en-IN" sz="2400" dirty="0" smtClean="0">
                <a:latin typeface="Arial" pitchFamily="34" charset="0"/>
                <a:cs typeface="Arial" pitchFamily="34" charset="0"/>
              </a:rPr>
              <a:t>Essentially </a:t>
            </a:r>
            <a:r>
              <a:rPr lang="en-IN" sz="2400" dirty="0">
                <a:latin typeface="Arial" pitchFamily="34" charset="0"/>
                <a:cs typeface="Arial" pitchFamily="34" charset="0"/>
              </a:rPr>
              <a:t>m</a:t>
            </a:r>
            <a:r>
              <a:rPr lang="en-IN" sz="2400" dirty="0" smtClean="0">
                <a:latin typeface="Arial" pitchFamily="34" charset="0"/>
                <a:cs typeface="Arial" pitchFamily="34" charset="0"/>
              </a:rPr>
              <a:t>erged the two major schemes - MNAIS and WBCIS</a:t>
            </a:r>
          </a:p>
          <a:p>
            <a:pPr marL="171450" indent="-171450">
              <a:buFont typeface="Arial" panose="020B0604020202020204" pitchFamily="34" charset="0"/>
              <a:buChar char="•"/>
            </a:pPr>
            <a:r>
              <a:rPr lang="en-IN" sz="2400" dirty="0" smtClean="0">
                <a:latin typeface="Arial" pitchFamily="34" charset="0"/>
                <a:cs typeface="Arial" pitchFamily="34" charset="0"/>
              </a:rPr>
              <a:t>Encouragement from Govt. to implement MNAIS at village/panchayat level </a:t>
            </a:r>
          </a:p>
          <a:p>
            <a:pPr marL="628650" lvl="1" indent="-171450">
              <a:buFont typeface="Arial" panose="020B0604020202020204" pitchFamily="34" charset="0"/>
              <a:buChar char="•"/>
            </a:pPr>
            <a:r>
              <a:rPr lang="en-IN" sz="2400" dirty="0" smtClean="0">
                <a:latin typeface="Arial" pitchFamily="34" charset="0"/>
                <a:cs typeface="Arial" pitchFamily="34" charset="0"/>
              </a:rPr>
              <a:t>Larger area for initial few years subject to approval</a:t>
            </a:r>
          </a:p>
          <a:p>
            <a:pPr marL="628650" lvl="1" indent="-171450">
              <a:buFont typeface="Arial" panose="020B0604020202020204" pitchFamily="34" charset="0"/>
              <a:buChar char="•"/>
            </a:pPr>
            <a:r>
              <a:rPr lang="en-IN" sz="2400" dirty="0" smtClean="0">
                <a:latin typeface="Arial" pitchFamily="34" charset="0"/>
                <a:cs typeface="Arial" pitchFamily="34" charset="0"/>
              </a:rPr>
              <a:t>States implementing village/panchayat level to be reimbursed CCE expenses up to a limit</a:t>
            </a:r>
          </a:p>
          <a:p>
            <a:pPr marL="171450" indent="-171450">
              <a:buFont typeface="Arial" panose="020B0604020202020204" pitchFamily="34" charset="0"/>
              <a:buChar char="•"/>
            </a:pPr>
            <a:r>
              <a:rPr lang="en-IN" sz="2400" dirty="0" smtClean="0">
                <a:latin typeface="Arial" pitchFamily="34" charset="0"/>
                <a:cs typeface="Arial" pitchFamily="34" charset="0"/>
              </a:rPr>
              <a:t>Aims to improve weather data for WBCIS </a:t>
            </a:r>
          </a:p>
          <a:p>
            <a:pPr marL="628650" lvl="1" indent="-171450">
              <a:buFont typeface="Arial" panose="020B0604020202020204" pitchFamily="34" charset="0"/>
              <a:buChar char="•"/>
            </a:pPr>
            <a:r>
              <a:rPr lang="en-IN" sz="2400" dirty="0" smtClean="0">
                <a:latin typeface="Arial" pitchFamily="34" charset="0"/>
                <a:cs typeface="Arial" pitchFamily="34" charset="0"/>
              </a:rPr>
              <a:t>5000 AWS (Automatic Weather Stations) to be set up through PPP model</a:t>
            </a:r>
          </a:p>
          <a:p>
            <a:pPr lvl="2"/>
            <a:endParaRPr lang="en-IN" sz="2000" dirty="0" smtClean="0"/>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lvl="1"/>
            <a:endParaRPr lang="en-IN" sz="2000" dirty="0" smtClean="0"/>
          </a:p>
          <a:p>
            <a:pPr marL="628650" lvl="1" indent="-171450">
              <a:buFont typeface="Arial" panose="020B0604020202020204" pitchFamily="34" charset="0"/>
              <a:buChar char="•"/>
            </a:pPr>
            <a:endParaRPr lang="en-IN" sz="2000" dirty="0"/>
          </a:p>
        </p:txBody>
      </p:sp>
    </p:spTree>
    <p:extLst>
      <p:ext uri="{BB962C8B-B14F-4D97-AF65-F5344CB8AC3E}">
        <p14:creationId xmlns:p14="http://schemas.microsoft.com/office/powerpoint/2010/main" val="278270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14</a:t>
            </a:fld>
            <a:endParaRPr lang="en-US" dirty="0">
              <a:solidFill>
                <a:srgbClr val="1F497D">
                  <a:lumMod val="75000"/>
                </a:srgbClr>
              </a:solidFill>
            </a:endParaRPr>
          </a:p>
        </p:txBody>
      </p:sp>
      <p:sp>
        <p:nvSpPr>
          <p:cNvPr id="7" name="Text Placeholder 1"/>
          <p:cNvSpPr txBox="1">
            <a:spLocks/>
          </p:cNvSpPr>
          <p:nvPr/>
        </p:nvSpPr>
        <p:spPr>
          <a:xfrm>
            <a:off x="151966" y="0"/>
            <a:ext cx="7593294" cy="1066800"/>
          </a:xfrm>
          <a:prstGeom prst="rect">
            <a:avLst/>
          </a:prstGeom>
        </p:spPr>
        <p:txBody>
          <a:bodyPr/>
          <a:lstStyle/>
          <a:p>
            <a:pPr marL="342900" indent="-342900" eaLnBrk="0" fontAlgn="base" hangingPunct="0">
              <a:spcBef>
                <a:spcPct val="20000"/>
              </a:spcBef>
              <a:spcAft>
                <a:spcPct val="0"/>
              </a:spcAft>
              <a:buFont typeface="Arial" charset="0"/>
              <a:buNone/>
              <a:defRPr/>
            </a:pPr>
            <a:r>
              <a:rPr lang="en-US" sz="3200" b="1" dirty="0" smtClean="0">
                <a:solidFill>
                  <a:srgbClr val="1F497D"/>
                </a:solidFill>
                <a:latin typeface="Arial" pitchFamily="34" charset="0"/>
                <a:cs typeface="Arial" pitchFamily="34" charset="0"/>
              </a:rPr>
              <a:t>Pricing Challenges- Weather Based Crop Insurance Scheme (WBCIS)  </a:t>
            </a:r>
            <a:endParaRPr lang="en-US" sz="3200" b="1" dirty="0">
              <a:solidFill>
                <a:srgbClr val="1F497D"/>
              </a:solidFill>
              <a:latin typeface="Arial" pitchFamily="34" charset="0"/>
              <a:cs typeface="Arial" pitchFamily="34" charset="0"/>
            </a:endParaRPr>
          </a:p>
        </p:txBody>
      </p:sp>
      <p:sp>
        <p:nvSpPr>
          <p:cNvPr id="12" name="Rectangle 11"/>
          <p:cNvSpPr/>
          <p:nvPr/>
        </p:nvSpPr>
        <p:spPr>
          <a:xfrm>
            <a:off x="7886700" y="1706196"/>
            <a:ext cx="2286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prstClr val="white"/>
              </a:solidFill>
            </a:endParaRPr>
          </a:p>
        </p:txBody>
      </p:sp>
      <p:sp>
        <p:nvSpPr>
          <p:cNvPr id="13" name="Freeform 12"/>
          <p:cNvSpPr/>
          <p:nvPr/>
        </p:nvSpPr>
        <p:spPr>
          <a:xfrm>
            <a:off x="5071361" y="2104373"/>
            <a:ext cx="3709384" cy="739035"/>
          </a:xfrm>
          <a:custGeom>
            <a:avLst/>
            <a:gdLst>
              <a:gd name="connsiteX0" fmla="*/ 2594568 w 3709384"/>
              <a:gd name="connsiteY0" fmla="*/ 0 h 739035"/>
              <a:gd name="connsiteX1" fmla="*/ 2481834 w 3709384"/>
              <a:gd name="connsiteY1" fmla="*/ 12526 h 739035"/>
              <a:gd name="connsiteX2" fmla="*/ 2256365 w 3709384"/>
              <a:gd name="connsiteY2" fmla="*/ 50104 h 739035"/>
              <a:gd name="connsiteX3" fmla="*/ 1579960 w 3709384"/>
              <a:gd name="connsiteY3" fmla="*/ 62630 h 739035"/>
              <a:gd name="connsiteX4" fmla="*/ 1028814 w 3709384"/>
              <a:gd name="connsiteY4" fmla="*/ 87682 h 739035"/>
              <a:gd name="connsiteX5" fmla="*/ 853450 w 3709384"/>
              <a:gd name="connsiteY5" fmla="*/ 100208 h 739035"/>
              <a:gd name="connsiteX6" fmla="*/ 465143 w 3709384"/>
              <a:gd name="connsiteY6" fmla="*/ 125260 h 739035"/>
              <a:gd name="connsiteX7" fmla="*/ 264727 w 3709384"/>
              <a:gd name="connsiteY7" fmla="*/ 187890 h 739035"/>
              <a:gd name="connsiteX8" fmla="*/ 177044 w 3709384"/>
              <a:gd name="connsiteY8" fmla="*/ 212942 h 739035"/>
              <a:gd name="connsiteX9" fmla="*/ 101888 w 3709384"/>
              <a:gd name="connsiteY9" fmla="*/ 263046 h 739035"/>
              <a:gd name="connsiteX10" fmla="*/ 26732 w 3709384"/>
              <a:gd name="connsiteY10" fmla="*/ 313150 h 739035"/>
              <a:gd name="connsiteX11" fmla="*/ 1680 w 3709384"/>
              <a:gd name="connsiteY11" fmla="*/ 388306 h 739035"/>
              <a:gd name="connsiteX12" fmla="*/ 64310 w 3709384"/>
              <a:gd name="connsiteY12" fmla="*/ 463463 h 739035"/>
              <a:gd name="connsiteX13" fmla="*/ 139466 w 3709384"/>
              <a:gd name="connsiteY13" fmla="*/ 526093 h 739035"/>
              <a:gd name="connsiteX14" fmla="*/ 214623 w 3709384"/>
              <a:gd name="connsiteY14" fmla="*/ 551145 h 739035"/>
              <a:gd name="connsiteX15" fmla="*/ 252201 w 3709384"/>
              <a:gd name="connsiteY15" fmla="*/ 563671 h 739035"/>
              <a:gd name="connsiteX16" fmla="*/ 289779 w 3709384"/>
              <a:gd name="connsiteY16" fmla="*/ 576197 h 739035"/>
              <a:gd name="connsiteX17" fmla="*/ 327357 w 3709384"/>
              <a:gd name="connsiteY17" fmla="*/ 588723 h 739035"/>
              <a:gd name="connsiteX18" fmla="*/ 1078918 w 3709384"/>
              <a:gd name="connsiteY18" fmla="*/ 613775 h 739035"/>
              <a:gd name="connsiteX19" fmla="*/ 1354491 w 3709384"/>
              <a:gd name="connsiteY19" fmla="*/ 638827 h 739035"/>
              <a:gd name="connsiteX20" fmla="*/ 1630064 w 3709384"/>
              <a:gd name="connsiteY20" fmla="*/ 701457 h 739035"/>
              <a:gd name="connsiteX21" fmla="*/ 1680168 w 3709384"/>
              <a:gd name="connsiteY21" fmla="*/ 726509 h 739035"/>
              <a:gd name="connsiteX22" fmla="*/ 1717746 w 3709384"/>
              <a:gd name="connsiteY22" fmla="*/ 739035 h 739035"/>
              <a:gd name="connsiteX23" fmla="*/ 2243839 w 3709384"/>
              <a:gd name="connsiteY23" fmla="*/ 726509 h 739035"/>
              <a:gd name="connsiteX24" fmla="*/ 2318995 w 3709384"/>
              <a:gd name="connsiteY24" fmla="*/ 713983 h 739035"/>
              <a:gd name="connsiteX25" fmla="*/ 2619620 w 3709384"/>
              <a:gd name="connsiteY25" fmla="*/ 688931 h 739035"/>
              <a:gd name="connsiteX26" fmla="*/ 2932771 w 3709384"/>
              <a:gd name="connsiteY26" fmla="*/ 663879 h 739035"/>
              <a:gd name="connsiteX27" fmla="*/ 2982875 w 3709384"/>
              <a:gd name="connsiteY27" fmla="*/ 651353 h 739035"/>
              <a:gd name="connsiteX28" fmla="*/ 3145713 w 3709384"/>
              <a:gd name="connsiteY28" fmla="*/ 638827 h 739035"/>
              <a:gd name="connsiteX29" fmla="*/ 3208343 w 3709384"/>
              <a:gd name="connsiteY29" fmla="*/ 613775 h 739035"/>
              <a:gd name="connsiteX30" fmla="*/ 3321077 w 3709384"/>
              <a:gd name="connsiteY30" fmla="*/ 588723 h 739035"/>
              <a:gd name="connsiteX31" fmla="*/ 3471390 w 3709384"/>
              <a:gd name="connsiteY31" fmla="*/ 551145 h 739035"/>
              <a:gd name="connsiteX32" fmla="*/ 3534020 w 3709384"/>
              <a:gd name="connsiteY32" fmla="*/ 526093 h 739035"/>
              <a:gd name="connsiteX33" fmla="*/ 3584124 w 3709384"/>
              <a:gd name="connsiteY33" fmla="*/ 501041 h 739035"/>
              <a:gd name="connsiteX34" fmla="*/ 3659280 w 3709384"/>
              <a:gd name="connsiteY34" fmla="*/ 475989 h 739035"/>
              <a:gd name="connsiteX35" fmla="*/ 3709384 w 3709384"/>
              <a:gd name="connsiteY35" fmla="*/ 338202 h 739035"/>
              <a:gd name="connsiteX36" fmla="*/ 3696858 w 3709384"/>
              <a:gd name="connsiteY36" fmla="*/ 288098 h 739035"/>
              <a:gd name="connsiteX37" fmla="*/ 3609176 w 3709384"/>
              <a:gd name="connsiteY37" fmla="*/ 237994 h 739035"/>
              <a:gd name="connsiteX38" fmla="*/ 3534020 w 3709384"/>
              <a:gd name="connsiteY38" fmla="*/ 225468 h 739035"/>
              <a:gd name="connsiteX39" fmla="*/ 3471390 w 3709384"/>
              <a:gd name="connsiteY39" fmla="*/ 212942 h 739035"/>
              <a:gd name="connsiteX40" fmla="*/ 3258447 w 3709384"/>
              <a:gd name="connsiteY40" fmla="*/ 187890 h 739035"/>
              <a:gd name="connsiteX41" fmla="*/ 3145713 w 3709384"/>
              <a:gd name="connsiteY41" fmla="*/ 150312 h 739035"/>
              <a:gd name="connsiteX42" fmla="*/ 3108135 w 3709384"/>
              <a:gd name="connsiteY42" fmla="*/ 137786 h 739035"/>
              <a:gd name="connsiteX43" fmla="*/ 2982875 w 3709384"/>
              <a:gd name="connsiteY43" fmla="*/ 112734 h 739035"/>
              <a:gd name="connsiteX44" fmla="*/ 2945297 w 3709384"/>
              <a:gd name="connsiteY44" fmla="*/ 100208 h 739035"/>
              <a:gd name="connsiteX45" fmla="*/ 2870140 w 3709384"/>
              <a:gd name="connsiteY45" fmla="*/ 87682 h 739035"/>
              <a:gd name="connsiteX46" fmla="*/ 2757406 w 3709384"/>
              <a:gd name="connsiteY46" fmla="*/ 50104 h 739035"/>
              <a:gd name="connsiteX47" fmla="*/ 2719828 w 3709384"/>
              <a:gd name="connsiteY47" fmla="*/ 37578 h 739035"/>
              <a:gd name="connsiteX48" fmla="*/ 2682250 w 3709384"/>
              <a:gd name="connsiteY48" fmla="*/ 25052 h 739035"/>
              <a:gd name="connsiteX49" fmla="*/ 2594568 w 3709384"/>
              <a:gd name="connsiteY49" fmla="*/ 0 h 739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709384" h="739035">
                <a:moveTo>
                  <a:pt x="2594568" y="0"/>
                </a:moveTo>
                <a:cubicBezTo>
                  <a:pt x="2556990" y="4175"/>
                  <a:pt x="2519181" y="6629"/>
                  <a:pt x="2481834" y="12526"/>
                </a:cubicBezTo>
                <a:cubicBezTo>
                  <a:pt x="2403543" y="24888"/>
                  <a:pt x="2335596" y="47548"/>
                  <a:pt x="2256365" y="50104"/>
                </a:cubicBezTo>
                <a:cubicBezTo>
                  <a:pt x="2030975" y="57375"/>
                  <a:pt x="1805428" y="58455"/>
                  <a:pt x="1579960" y="62630"/>
                </a:cubicBezTo>
                <a:cubicBezTo>
                  <a:pt x="1352634" y="108095"/>
                  <a:pt x="1576612" y="67010"/>
                  <a:pt x="1028814" y="87682"/>
                </a:cubicBezTo>
                <a:cubicBezTo>
                  <a:pt x="970252" y="89892"/>
                  <a:pt x="911924" y="96310"/>
                  <a:pt x="853450" y="100208"/>
                </a:cubicBezTo>
                <a:lnTo>
                  <a:pt x="465143" y="125260"/>
                </a:lnTo>
                <a:cubicBezTo>
                  <a:pt x="253333" y="195863"/>
                  <a:pt x="444396" y="133989"/>
                  <a:pt x="264727" y="187890"/>
                </a:cubicBezTo>
                <a:cubicBezTo>
                  <a:pt x="174880" y="214844"/>
                  <a:pt x="286815" y="185500"/>
                  <a:pt x="177044" y="212942"/>
                </a:cubicBezTo>
                <a:cubicBezTo>
                  <a:pt x="151992" y="229643"/>
                  <a:pt x="123178" y="241756"/>
                  <a:pt x="101888" y="263046"/>
                </a:cubicBezTo>
                <a:cubicBezTo>
                  <a:pt x="54974" y="309960"/>
                  <a:pt x="81115" y="295022"/>
                  <a:pt x="26732" y="313150"/>
                </a:cubicBezTo>
                <a:cubicBezTo>
                  <a:pt x="18381" y="338202"/>
                  <a:pt x="-6670" y="363254"/>
                  <a:pt x="1680" y="388306"/>
                </a:cubicBezTo>
                <a:cubicBezTo>
                  <a:pt x="22726" y="451446"/>
                  <a:pt x="610" y="408863"/>
                  <a:pt x="64310" y="463463"/>
                </a:cubicBezTo>
                <a:cubicBezTo>
                  <a:pt x="96077" y="490692"/>
                  <a:pt x="101134" y="509057"/>
                  <a:pt x="139466" y="526093"/>
                </a:cubicBezTo>
                <a:cubicBezTo>
                  <a:pt x="163597" y="536818"/>
                  <a:pt x="189571" y="542794"/>
                  <a:pt x="214623" y="551145"/>
                </a:cubicBezTo>
                <a:lnTo>
                  <a:pt x="252201" y="563671"/>
                </a:lnTo>
                <a:lnTo>
                  <a:pt x="289779" y="576197"/>
                </a:lnTo>
                <a:cubicBezTo>
                  <a:pt x="302305" y="580372"/>
                  <a:pt x="314234" y="587265"/>
                  <a:pt x="327357" y="588723"/>
                </a:cubicBezTo>
                <a:cubicBezTo>
                  <a:pt x="651772" y="624769"/>
                  <a:pt x="402289" y="600508"/>
                  <a:pt x="1078918" y="613775"/>
                </a:cubicBezTo>
                <a:cubicBezTo>
                  <a:pt x="1083327" y="614114"/>
                  <a:pt x="1323863" y="630767"/>
                  <a:pt x="1354491" y="638827"/>
                </a:cubicBezTo>
                <a:cubicBezTo>
                  <a:pt x="1657276" y="718507"/>
                  <a:pt x="1288648" y="673006"/>
                  <a:pt x="1630064" y="701457"/>
                </a:cubicBezTo>
                <a:cubicBezTo>
                  <a:pt x="1646765" y="709808"/>
                  <a:pt x="1663005" y="719153"/>
                  <a:pt x="1680168" y="726509"/>
                </a:cubicBezTo>
                <a:cubicBezTo>
                  <a:pt x="1692304" y="731710"/>
                  <a:pt x="1704542" y="739035"/>
                  <a:pt x="1717746" y="739035"/>
                </a:cubicBezTo>
                <a:cubicBezTo>
                  <a:pt x="1893160" y="739035"/>
                  <a:pt x="2068475" y="730684"/>
                  <a:pt x="2243839" y="726509"/>
                </a:cubicBezTo>
                <a:cubicBezTo>
                  <a:pt x="2268891" y="722334"/>
                  <a:pt x="2293794" y="717133"/>
                  <a:pt x="2318995" y="713983"/>
                </a:cubicBezTo>
                <a:cubicBezTo>
                  <a:pt x="2416901" y="701745"/>
                  <a:pt x="2522043" y="695901"/>
                  <a:pt x="2619620" y="688931"/>
                </a:cubicBezTo>
                <a:cubicBezTo>
                  <a:pt x="2749521" y="645631"/>
                  <a:pt x="2608569" y="688818"/>
                  <a:pt x="2932771" y="663879"/>
                </a:cubicBezTo>
                <a:cubicBezTo>
                  <a:pt x="2949936" y="662559"/>
                  <a:pt x="2965778" y="653364"/>
                  <a:pt x="2982875" y="651353"/>
                </a:cubicBezTo>
                <a:cubicBezTo>
                  <a:pt x="3036942" y="644992"/>
                  <a:pt x="3091434" y="643002"/>
                  <a:pt x="3145713" y="638827"/>
                </a:cubicBezTo>
                <a:cubicBezTo>
                  <a:pt x="3166590" y="630476"/>
                  <a:pt x="3186806" y="620236"/>
                  <a:pt x="3208343" y="613775"/>
                </a:cubicBezTo>
                <a:cubicBezTo>
                  <a:pt x="3307621" y="583992"/>
                  <a:pt x="3234335" y="617637"/>
                  <a:pt x="3321077" y="588723"/>
                </a:cubicBezTo>
                <a:cubicBezTo>
                  <a:pt x="3442634" y="548204"/>
                  <a:pt x="3320067" y="572762"/>
                  <a:pt x="3471390" y="551145"/>
                </a:cubicBezTo>
                <a:cubicBezTo>
                  <a:pt x="3492267" y="542794"/>
                  <a:pt x="3513473" y="535225"/>
                  <a:pt x="3534020" y="526093"/>
                </a:cubicBezTo>
                <a:cubicBezTo>
                  <a:pt x="3551083" y="518509"/>
                  <a:pt x="3566787" y="507976"/>
                  <a:pt x="3584124" y="501041"/>
                </a:cubicBezTo>
                <a:cubicBezTo>
                  <a:pt x="3608642" y="491234"/>
                  <a:pt x="3659280" y="475989"/>
                  <a:pt x="3659280" y="475989"/>
                </a:cubicBezTo>
                <a:cubicBezTo>
                  <a:pt x="3687983" y="361175"/>
                  <a:pt x="3665233" y="404428"/>
                  <a:pt x="3709384" y="338202"/>
                </a:cubicBezTo>
                <a:cubicBezTo>
                  <a:pt x="3705209" y="321501"/>
                  <a:pt x="3705399" y="303045"/>
                  <a:pt x="3696858" y="288098"/>
                </a:cubicBezTo>
                <a:cubicBezTo>
                  <a:pt x="3673414" y="247070"/>
                  <a:pt x="3650900" y="246339"/>
                  <a:pt x="3609176" y="237994"/>
                </a:cubicBezTo>
                <a:cubicBezTo>
                  <a:pt x="3584272" y="233013"/>
                  <a:pt x="3559008" y="230011"/>
                  <a:pt x="3534020" y="225468"/>
                </a:cubicBezTo>
                <a:cubicBezTo>
                  <a:pt x="3513073" y="221660"/>
                  <a:pt x="3492433" y="216179"/>
                  <a:pt x="3471390" y="212942"/>
                </a:cubicBezTo>
                <a:cubicBezTo>
                  <a:pt x="3426632" y="206056"/>
                  <a:pt x="3300219" y="192531"/>
                  <a:pt x="3258447" y="187890"/>
                </a:cubicBezTo>
                <a:lnTo>
                  <a:pt x="3145713" y="150312"/>
                </a:lnTo>
                <a:cubicBezTo>
                  <a:pt x="3133187" y="146137"/>
                  <a:pt x="3121082" y="140375"/>
                  <a:pt x="3108135" y="137786"/>
                </a:cubicBezTo>
                <a:cubicBezTo>
                  <a:pt x="3066382" y="129435"/>
                  <a:pt x="3024365" y="122309"/>
                  <a:pt x="2982875" y="112734"/>
                </a:cubicBezTo>
                <a:cubicBezTo>
                  <a:pt x="2970010" y="109765"/>
                  <a:pt x="2958186" y="103072"/>
                  <a:pt x="2945297" y="100208"/>
                </a:cubicBezTo>
                <a:cubicBezTo>
                  <a:pt x="2920504" y="94698"/>
                  <a:pt x="2895192" y="91857"/>
                  <a:pt x="2870140" y="87682"/>
                </a:cubicBezTo>
                <a:lnTo>
                  <a:pt x="2757406" y="50104"/>
                </a:lnTo>
                <a:lnTo>
                  <a:pt x="2719828" y="37578"/>
                </a:lnTo>
                <a:cubicBezTo>
                  <a:pt x="2707302" y="33403"/>
                  <a:pt x="2695321" y="26919"/>
                  <a:pt x="2682250" y="25052"/>
                </a:cubicBezTo>
                <a:lnTo>
                  <a:pt x="2594568"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prstClr val="white"/>
              </a:solidFill>
            </a:endParaRPr>
          </a:p>
        </p:txBody>
      </p:sp>
      <p:cxnSp>
        <p:nvCxnSpPr>
          <p:cNvPr id="14" name="Straight Connector 13"/>
          <p:cNvCxnSpPr/>
          <p:nvPr/>
        </p:nvCxnSpPr>
        <p:spPr>
          <a:xfrm>
            <a:off x="8001000" y="1905000"/>
            <a:ext cx="0" cy="5656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050"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4654" y="1538124"/>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593" y="1271750"/>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4927" y="1905000"/>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6866" y="1937848"/>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2461" y="1604799"/>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2461" y="2071524"/>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1392" y="2307365"/>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Program Files\Microsoft Office\MEDIA\CAGCAT10\j02938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5988" y="2307365"/>
            <a:ext cx="617746" cy="33304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rasun.sarkar\AppData\Local\Microsoft\Windows\Temporary Internet Files\Content.IE5\BB561NVA\farmer_clipart_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291164"/>
            <a:ext cx="688224" cy="3492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1966" y="1593740"/>
            <a:ext cx="4826432" cy="1046674"/>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endParaRPr>
          </a:p>
        </p:txBody>
      </p:sp>
      <p:sp>
        <p:nvSpPr>
          <p:cNvPr id="3" name="Rounded Rectangle 2"/>
          <p:cNvSpPr/>
          <p:nvPr/>
        </p:nvSpPr>
        <p:spPr>
          <a:xfrm>
            <a:off x="244819" y="1680999"/>
            <a:ext cx="4640725" cy="872228"/>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IN" sz="1050" dirty="0">
                <a:solidFill>
                  <a:prstClr val="black"/>
                </a:solidFill>
                <a:latin typeface="Arial" pitchFamily="34" charset="0"/>
                <a:cs typeface="Arial" pitchFamily="34" charset="0"/>
              </a:rPr>
              <a:t>A</a:t>
            </a:r>
            <a:r>
              <a:rPr lang="en-IN" sz="1050" dirty="0" smtClean="0">
                <a:solidFill>
                  <a:prstClr val="black"/>
                </a:solidFill>
                <a:latin typeface="Arial" pitchFamily="34" charset="0"/>
                <a:cs typeface="Arial" pitchFamily="34" charset="0"/>
              </a:rPr>
              <a:t>bsence </a:t>
            </a:r>
            <a:r>
              <a:rPr lang="en-IN" sz="1050" dirty="0">
                <a:solidFill>
                  <a:prstClr val="black"/>
                </a:solidFill>
                <a:latin typeface="Arial" pitchFamily="34" charset="0"/>
                <a:cs typeface="Arial" pitchFamily="34" charset="0"/>
              </a:rPr>
              <a:t>of rigorous statistical analysis to choose the best index in a </a:t>
            </a:r>
            <a:endParaRPr lang="en-IN" sz="1050" dirty="0" smtClean="0">
              <a:solidFill>
                <a:prstClr val="black"/>
              </a:solidFill>
              <a:latin typeface="Arial" pitchFamily="34" charset="0"/>
              <a:cs typeface="Arial" pitchFamily="34" charset="0"/>
            </a:endParaRPr>
          </a:p>
          <a:p>
            <a:r>
              <a:rPr lang="en-IN" sz="1050" dirty="0">
                <a:solidFill>
                  <a:prstClr val="black"/>
                </a:solidFill>
                <a:latin typeface="Arial" pitchFamily="34" charset="0"/>
                <a:cs typeface="Arial" pitchFamily="34" charset="0"/>
              </a:rPr>
              <a:t> </a:t>
            </a:r>
            <a:r>
              <a:rPr lang="en-IN" sz="1050" dirty="0" smtClean="0">
                <a:solidFill>
                  <a:prstClr val="black"/>
                </a:solidFill>
                <a:latin typeface="Arial" pitchFamily="34" charset="0"/>
                <a:cs typeface="Arial" pitchFamily="34" charset="0"/>
              </a:rPr>
              <a:t>    specific environment i.e. establishing correlation between the index</a:t>
            </a:r>
          </a:p>
          <a:p>
            <a:r>
              <a:rPr lang="en-IN" sz="1050" dirty="0">
                <a:solidFill>
                  <a:prstClr val="black"/>
                </a:solidFill>
                <a:latin typeface="Arial" pitchFamily="34" charset="0"/>
                <a:cs typeface="Arial" pitchFamily="34" charset="0"/>
              </a:rPr>
              <a:t> </a:t>
            </a:r>
            <a:r>
              <a:rPr lang="en-IN" sz="1050" dirty="0" smtClean="0">
                <a:solidFill>
                  <a:prstClr val="black"/>
                </a:solidFill>
                <a:latin typeface="Arial" pitchFamily="34" charset="0"/>
                <a:cs typeface="Arial" pitchFamily="34" charset="0"/>
              </a:rPr>
              <a:t>    parameters </a:t>
            </a:r>
            <a:r>
              <a:rPr lang="en-IN" sz="1050" dirty="0">
                <a:solidFill>
                  <a:prstClr val="black"/>
                </a:solidFill>
                <a:latin typeface="Arial" pitchFamily="34" charset="0"/>
                <a:cs typeface="Arial" pitchFamily="34" charset="0"/>
              </a:rPr>
              <a:t>and the actual </a:t>
            </a:r>
            <a:r>
              <a:rPr lang="en-IN" sz="1050" dirty="0" smtClean="0">
                <a:solidFill>
                  <a:prstClr val="black"/>
                </a:solidFill>
                <a:latin typeface="Arial" pitchFamily="34" charset="0"/>
                <a:cs typeface="Arial" pitchFamily="34" charset="0"/>
              </a:rPr>
              <a:t>yields. </a:t>
            </a:r>
          </a:p>
          <a:p>
            <a:pPr marL="171450" indent="-171450">
              <a:buFont typeface="Arial" panose="020B0604020202020204" pitchFamily="34" charset="0"/>
              <a:buChar char="•"/>
            </a:pPr>
            <a:r>
              <a:rPr lang="en-IN" sz="1050" dirty="0" smtClean="0">
                <a:solidFill>
                  <a:prstClr val="black"/>
                </a:solidFill>
                <a:latin typeface="Arial" pitchFamily="34" charset="0"/>
                <a:cs typeface="Arial" pitchFamily="34" charset="0"/>
              </a:rPr>
              <a:t>Pricing established through iterations so far in India.</a:t>
            </a:r>
            <a:endParaRPr lang="en-IN" sz="1050" dirty="0">
              <a:solidFill>
                <a:prstClr val="black"/>
              </a:solidFill>
              <a:latin typeface="Arial" pitchFamily="34" charset="0"/>
              <a:cs typeface="Arial" pitchFamily="34" charset="0"/>
            </a:endParaRPr>
          </a:p>
        </p:txBody>
      </p:sp>
      <p:sp>
        <p:nvSpPr>
          <p:cNvPr id="27" name="Rectangle 26"/>
          <p:cNvSpPr/>
          <p:nvPr/>
        </p:nvSpPr>
        <p:spPr>
          <a:xfrm>
            <a:off x="151966" y="2778267"/>
            <a:ext cx="5867834"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endParaRPr>
          </a:p>
        </p:txBody>
      </p:sp>
      <p:sp>
        <p:nvSpPr>
          <p:cNvPr id="28" name="Rounded Rectangle 27"/>
          <p:cNvSpPr/>
          <p:nvPr/>
        </p:nvSpPr>
        <p:spPr>
          <a:xfrm>
            <a:off x="244819" y="2867613"/>
            <a:ext cx="5698781"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prstClr val="black"/>
                </a:solidFill>
                <a:latin typeface="Arial" pitchFamily="34" charset="0"/>
                <a:cs typeface="Arial" pitchFamily="34" charset="0"/>
              </a:rPr>
              <a:t>P</a:t>
            </a:r>
            <a:r>
              <a:rPr lang="en-IN" sz="1200" dirty="0" smtClean="0">
                <a:solidFill>
                  <a:prstClr val="black"/>
                </a:solidFill>
                <a:latin typeface="Arial" pitchFamily="34" charset="0"/>
                <a:cs typeface="Arial" pitchFamily="34" charset="0"/>
              </a:rPr>
              <a:t>erils </a:t>
            </a:r>
            <a:r>
              <a:rPr lang="en-IN" sz="1200" dirty="0">
                <a:solidFill>
                  <a:prstClr val="black"/>
                </a:solidFill>
                <a:latin typeface="Arial" pitchFamily="34" charset="0"/>
                <a:cs typeface="Arial" pitchFamily="34" charset="0"/>
              </a:rPr>
              <a:t>not captured by the weather station data, such as localized </a:t>
            </a:r>
            <a:r>
              <a:rPr lang="en-IN" sz="1200" dirty="0" smtClean="0">
                <a:solidFill>
                  <a:prstClr val="black"/>
                </a:solidFill>
                <a:latin typeface="Arial" pitchFamily="34" charset="0"/>
                <a:cs typeface="Arial" pitchFamily="34" charset="0"/>
              </a:rPr>
              <a:t>weather</a:t>
            </a:r>
            <a:r>
              <a:rPr lang="en-IN" sz="1200" dirty="0">
                <a:solidFill>
                  <a:prstClr val="black"/>
                </a:solidFill>
                <a:latin typeface="Arial" pitchFamily="34" charset="0"/>
                <a:cs typeface="Arial" pitchFamily="34" charset="0"/>
              </a:rPr>
              <a:t>, pestilence or disease, or weather events not adequately captured by the index </a:t>
            </a:r>
            <a:r>
              <a:rPr lang="en-IN" sz="1200" dirty="0" smtClean="0">
                <a:solidFill>
                  <a:prstClr val="black"/>
                </a:solidFill>
                <a:latin typeface="Arial" pitchFamily="34" charset="0"/>
                <a:cs typeface="Arial" pitchFamily="34" charset="0"/>
              </a:rPr>
              <a:t> used </a:t>
            </a:r>
            <a:r>
              <a:rPr lang="en-IN" sz="1200" dirty="0">
                <a:solidFill>
                  <a:prstClr val="black"/>
                </a:solidFill>
                <a:latin typeface="Arial" pitchFamily="34" charset="0"/>
                <a:cs typeface="Arial" pitchFamily="34" charset="0"/>
              </a:rPr>
              <a:t>in the WBCIS </a:t>
            </a:r>
            <a:r>
              <a:rPr lang="en-IN" sz="1200" dirty="0" smtClean="0">
                <a:solidFill>
                  <a:prstClr val="black"/>
                </a:solidFill>
                <a:latin typeface="Arial" pitchFamily="34" charset="0"/>
                <a:cs typeface="Arial" pitchFamily="34" charset="0"/>
              </a:rPr>
              <a:t>product. Ideally WBCIS suited to cover CAT risks. </a:t>
            </a:r>
            <a:endParaRPr lang="en-IN" sz="1200" dirty="0">
              <a:solidFill>
                <a:prstClr val="black"/>
              </a:solidFill>
              <a:latin typeface="Arial" pitchFamily="34" charset="0"/>
              <a:cs typeface="Arial" pitchFamily="34" charset="0"/>
            </a:endParaRPr>
          </a:p>
        </p:txBody>
      </p:sp>
      <p:sp>
        <p:nvSpPr>
          <p:cNvPr id="29" name="Rectangle 28"/>
          <p:cNvSpPr/>
          <p:nvPr/>
        </p:nvSpPr>
        <p:spPr>
          <a:xfrm>
            <a:off x="151966" y="3808305"/>
            <a:ext cx="5867834"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endParaRPr>
          </a:p>
        </p:txBody>
      </p:sp>
      <p:sp>
        <p:nvSpPr>
          <p:cNvPr id="30" name="Rounded Rectangle 29"/>
          <p:cNvSpPr/>
          <p:nvPr/>
        </p:nvSpPr>
        <p:spPr>
          <a:xfrm>
            <a:off x="244819" y="3886200"/>
            <a:ext cx="5698781"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prstClr val="black"/>
                </a:solidFill>
                <a:latin typeface="Arial" pitchFamily="34" charset="0"/>
                <a:cs typeface="Arial" pitchFamily="34" charset="0"/>
              </a:rPr>
              <a:t>WBCIS claim payments are expected to </a:t>
            </a:r>
            <a:r>
              <a:rPr lang="en-IN" sz="1200" dirty="0" smtClean="0">
                <a:solidFill>
                  <a:prstClr val="black"/>
                </a:solidFill>
                <a:latin typeface="Arial" pitchFamily="34" charset="0"/>
                <a:cs typeface="Arial" pitchFamily="34" charset="0"/>
              </a:rPr>
              <a:t>correlate </a:t>
            </a:r>
            <a:r>
              <a:rPr lang="en-IN" sz="1200" dirty="0">
                <a:solidFill>
                  <a:prstClr val="black"/>
                </a:solidFill>
                <a:latin typeface="Arial" pitchFamily="34" charset="0"/>
                <a:cs typeface="Arial" pitchFamily="34" charset="0"/>
              </a:rPr>
              <a:t>more closely with area average yields than individual farmer yields. </a:t>
            </a:r>
          </a:p>
        </p:txBody>
      </p:sp>
      <p:sp>
        <p:nvSpPr>
          <p:cNvPr id="31" name="Rectangle 30"/>
          <p:cNvSpPr/>
          <p:nvPr/>
        </p:nvSpPr>
        <p:spPr>
          <a:xfrm>
            <a:off x="160292" y="4819584"/>
            <a:ext cx="5867834" cy="1080862"/>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a:solidFill>
                <a:prstClr val="white"/>
              </a:solidFill>
            </a:endParaRPr>
          </a:p>
        </p:txBody>
      </p:sp>
      <p:sp>
        <p:nvSpPr>
          <p:cNvPr id="32" name="Rounded Rectangle 31"/>
          <p:cNvSpPr/>
          <p:nvPr/>
        </p:nvSpPr>
        <p:spPr>
          <a:xfrm>
            <a:off x="253145" y="4908931"/>
            <a:ext cx="5698781" cy="900718"/>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prstClr val="black"/>
                </a:solidFill>
                <a:latin typeface="Arial" pitchFamily="34" charset="0"/>
                <a:cs typeface="Arial" pitchFamily="34" charset="0"/>
              </a:rPr>
              <a:t>Standalone Pricing against Portfolio </a:t>
            </a:r>
            <a:r>
              <a:rPr lang="en-IN" sz="1200" dirty="0" smtClean="0">
                <a:solidFill>
                  <a:prstClr val="black"/>
                </a:solidFill>
                <a:latin typeface="Arial" pitchFamily="34" charset="0"/>
                <a:cs typeface="Arial" pitchFamily="34" charset="0"/>
              </a:rPr>
              <a:t>pricing</a:t>
            </a:r>
          </a:p>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Oversensitive to  statistically  insignificant features of historical data</a:t>
            </a:r>
          </a:p>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Data uncertainty  more  in historical data for a particular product</a:t>
            </a:r>
          </a:p>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Cost of capital  does not account diversification.</a:t>
            </a:r>
          </a:p>
          <a:p>
            <a:r>
              <a:rPr lang="en-IN" sz="1200" dirty="0" smtClean="0">
                <a:solidFill>
                  <a:prstClr val="black"/>
                </a:solidFill>
              </a:rPr>
              <a:t> </a:t>
            </a:r>
            <a:endParaRPr lang="en-IN" sz="1200" dirty="0">
              <a:solidFill>
                <a:prstClr val="black"/>
              </a:solidFill>
            </a:endParaRPr>
          </a:p>
        </p:txBody>
      </p:sp>
      <p:sp>
        <p:nvSpPr>
          <p:cNvPr id="33" name="Rectangle 32"/>
          <p:cNvSpPr/>
          <p:nvPr/>
        </p:nvSpPr>
        <p:spPr>
          <a:xfrm>
            <a:off x="6098424" y="3440451"/>
            <a:ext cx="2816976" cy="2647530"/>
          </a:xfrm>
          <a:prstGeom prst="rect">
            <a:avLst/>
          </a:prstGeom>
          <a:solidFill>
            <a:schemeClr val="accent3">
              <a:lumMod val="40000"/>
              <a:lumOff val="6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endParaRPr>
          </a:p>
        </p:txBody>
      </p:sp>
      <p:sp>
        <p:nvSpPr>
          <p:cNvPr id="34" name="Rounded Rectangle 33"/>
          <p:cNvSpPr/>
          <p:nvPr/>
        </p:nvSpPr>
        <p:spPr>
          <a:xfrm>
            <a:off x="6191277" y="3527709"/>
            <a:ext cx="2708587" cy="2206275"/>
          </a:xfrm>
          <a:prstGeom prst="roundRect">
            <a:avLst/>
          </a:prstGeom>
          <a:solidFill>
            <a:srgbClr val="92D050"/>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Remote sensing technology ( Satellite  based Optical sensing to supplement WS data)</a:t>
            </a:r>
          </a:p>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Insured’s choice of WS.</a:t>
            </a:r>
          </a:p>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Reference of more than a single WS</a:t>
            </a:r>
          </a:p>
          <a:p>
            <a:pPr marL="171450" indent="-171450">
              <a:buFont typeface="Arial" panose="020B0604020202020204" pitchFamily="34" charset="0"/>
              <a:buChar char="•"/>
            </a:pPr>
            <a:r>
              <a:rPr lang="en-IN" sz="1200" dirty="0" smtClean="0">
                <a:solidFill>
                  <a:prstClr val="black"/>
                </a:solidFill>
                <a:latin typeface="Arial" pitchFamily="34" charset="0"/>
                <a:cs typeface="Arial" pitchFamily="34" charset="0"/>
              </a:rPr>
              <a:t>More WS across the country.</a:t>
            </a:r>
            <a:endParaRPr lang="en-IN" sz="1200" dirty="0">
              <a:solidFill>
                <a:prstClr val="black"/>
              </a:solidFill>
              <a:latin typeface="Arial" pitchFamily="34" charset="0"/>
              <a:cs typeface="Arial" pitchFamily="34" charset="0"/>
            </a:endParaRPr>
          </a:p>
        </p:txBody>
      </p:sp>
      <p:sp>
        <p:nvSpPr>
          <p:cNvPr id="35" name="Rectangle 34"/>
          <p:cNvSpPr/>
          <p:nvPr/>
        </p:nvSpPr>
        <p:spPr>
          <a:xfrm>
            <a:off x="160292" y="5957286"/>
            <a:ext cx="5867834" cy="449634"/>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a:solidFill>
                <a:prstClr val="white"/>
              </a:solidFill>
            </a:endParaRPr>
          </a:p>
        </p:txBody>
      </p:sp>
      <p:sp>
        <p:nvSpPr>
          <p:cNvPr id="36" name="Rounded Rectangle 35"/>
          <p:cNvSpPr/>
          <p:nvPr/>
        </p:nvSpPr>
        <p:spPr>
          <a:xfrm>
            <a:off x="236492" y="6032732"/>
            <a:ext cx="5698781" cy="298742"/>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dirty="0" smtClean="0">
              <a:solidFill>
                <a:prstClr val="black"/>
              </a:solidFill>
              <a:latin typeface="Arial" pitchFamily="34" charset="0"/>
              <a:cs typeface="Arial" pitchFamily="34" charset="0"/>
            </a:endParaRPr>
          </a:p>
          <a:p>
            <a:r>
              <a:rPr lang="en-IN" sz="1200" dirty="0" smtClean="0">
                <a:solidFill>
                  <a:prstClr val="black"/>
                </a:solidFill>
                <a:latin typeface="Arial" pitchFamily="34" charset="0"/>
                <a:cs typeface="Arial" pitchFamily="34" charset="0"/>
              </a:rPr>
              <a:t>Moral Hazard and Adverse Selection</a:t>
            </a:r>
          </a:p>
          <a:p>
            <a:r>
              <a:rPr lang="en-IN" sz="1200" dirty="0" smtClean="0">
                <a:solidFill>
                  <a:prstClr val="black"/>
                </a:solidFill>
                <a:latin typeface="Arial" pitchFamily="34" charset="0"/>
                <a:cs typeface="Arial" pitchFamily="34" charset="0"/>
              </a:rPr>
              <a:t> </a:t>
            </a:r>
            <a:endParaRPr lang="en-IN" sz="1200" dirty="0">
              <a:solidFill>
                <a:prstClr val="black"/>
              </a:solidFill>
              <a:latin typeface="Arial" pitchFamily="34" charset="0"/>
              <a:cs typeface="Arial" pitchFamily="34" charset="0"/>
            </a:endParaRPr>
          </a:p>
        </p:txBody>
      </p:sp>
      <p:sp>
        <p:nvSpPr>
          <p:cNvPr id="4" name="TextBox 3"/>
          <p:cNvSpPr txBox="1"/>
          <p:nvPr/>
        </p:nvSpPr>
        <p:spPr>
          <a:xfrm>
            <a:off x="6090934" y="2890650"/>
            <a:ext cx="2979983" cy="307777"/>
          </a:xfrm>
          <a:prstGeom prst="rect">
            <a:avLst/>
          </a:prstGeom>
          <a:noFill/>
        </p:spPr>
        <p:txBody>
          <a:bodyPr wrap="none" rtlCol="0">
            <a:spAutoFit/>
          </a:bodyPr>
          <a:lstStyle/>
          <a:p>
            <a:r>
              <a:rPr lang="en-IN" sz="1400" b="1" dirty="0" smtClean="0">
                <a:solidFill>
                  <a:prstClr val="black"/>
                </a:solidFill>
                <a:latin typeface="Arial" pitchFamily="34" charset="0"/>
                <a:cs typeface="Arial" pitchFamily="34" charset="0"/>
              </a:rPr>
              <a:t>A typical Weather Station in RUA</a:t>
            </a:r>
            <a:endParaRPr lang="en-IN" sz="1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926290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US" sz="3200" b="1" dirty="0">
                <a:solidFill>
                  <a:schemeClr val="tx2"/>
                </a:solidFill>
                <a:latin typeface="Arial" pitchFamily="34" charset="0"/>
                <a:ea typeface="+mn-ea"/>
                <a:cs typeface="Arial" pitchFamily="34" charset="0"/>
              </a:rPr>
              <a:t>Pricing Challenges- Weather Based Index Insurance</a:t>
            </a:r>
          </a:p>
        </p:txBody>
      </p:sp>
      <p:sp>
        <p:nvSpPr>
          <p:cNvPr id="3" name="Content Placeholder 2"/>
          <p:cNvSpPr>
            <a:spLocks noGrp="1"/>
          </p:cNvSpPr>
          <p:nvPr>
            <p:ph idx="1"/>
          </p:nvPr>
        </p:nvSpPr>
        <p:spPr>
          <a:xfrm>
            <a:off x="491890" y="1294785"/>
            <a:ext cx="8447964" cy="5101632"/>
          </a:xfrm>
        </p:spPr>
        <p:txBody>
          <a:bodyPr>
            <a:normAutofit/>
          </a:bodyPr>
          <a:lstStyle/>
          <a:p>
            <a:pPr marL="0" indent="0">
              <a:buNone/>
            </a:pPr>
            <a:r>
              <a:rPr lang="en-US" sz="2000" dirty="0">
                <a:latin typeface="Arial" pitchFamily="34" charset="0"/>
                <a:cs typeface="Arial" pitchFamily="34" charset="0"/>
              </a:rPr>
              <a:t>Example: Weather Based Crop Insurance Scheme (WBCIS) in </a:t>
            </a:r>
            <a:r>
              <a:rPr lang="en-US" sz="2000" dirty="0" smtClean="0">
                <a:latin typeface="Arial" pitchFamily="34" charset="0"/>
                <a:cs typeface="Arial" pitchFamily="34" charset="0"/>
              </a:rPr>
              <a:t>India</a:t>
            </a:r>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lgn="r">
              <a:buNone/>
            </a:pPr>
            <a:r>
              <a:rPr lang="en-US" sz="2200" i="1" dirty="0" smtClean="0">
                <a:latin typeface="Arial" pitchFamily="34" charset="0"/>
                <a:cs typeface="Arial" pitchFamily="34" charset="0"/>
              </a:rPr>
              <a:t>(Clarke et al,2012)</a:t>
            </a:r>
            <a:endParaRPr lang="en-US" sz="2200" i="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solidFill>
                  <a:srgbClr val="1F497D">
                    <a:lumMod val="75000"/>
                  </a:srgbClr>
                </a:solidFill>
              </a:rPr>
              <a:pPr/>
              <a:t>15</a:t>
            </a:fld>
            <a:endParaRPr lang="en-US">
              <a:solidFill>
                <a:srgbClr val="1F497D">
                  <a:lumMod val="75000"/>
                </a:srgbClr>
              </a:solidFill>
            </a:endParaRPr>
          </a:p>
        </p:txBody>
      </p:sp>
      <p:pic>
        <p:nvPicPr>
          <p:cNvPr id="6" name="Picture 5"/>
          <p:cNvPicPr>
            <a:picLocks noChangeAspect="1"/>
          </p:cNvPicPr>
          <p:nvPr/>
        </p:nvPicPr>
        <p:blipFill>
          <a:blip r:embed="rId2"/>
          <a:stretch>
            <a:fillRect/>
          </a:stretch>
        </p:blipFill>
        <p:spPr>
          <a:xfrm>
            <a:off x="491890" y="1780084"/>
            <a:ext cx="7976546" cy="3917997"/>
          </a:xfrm>
          <a:prstGeom prst="rect">
            <a:avLst/>
          </a:prstGeom>
        </p:spPr>
      </p:pic>
    </p:spTree>
    <p:extLst>
      <p:ext uri="{BB962C8B-B14F-4D97-AF65-F5344CB8AC3E}">
        <p14:creationId xmlns:p14="http://schemas.microsoft.com/office/powerpoint/2010/main" val="3729973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16</a:t>
            </a:fld>
            <a:endParaRPr lang="en-US" dirty="0">
              <a:solidFill>
                <a:srgbClr val="1F497D">
                  <a:lumMod val="75000"/>
                </a:srgbClr>
              </a:solidFill>
            </a:endParaRPr>
          </a:p>
        </p:txBody>
      </p:sp>
      <p:pic>
        <p:nvPicPr>
          <p:cNvPr id="11" name="Picture 10"/>
          <p:cNvPicPr>
            <a:picLocks noChangeAspect="1"/>
          </p:cNvPicPr>
          <p:nvPr/>
        </p:nvPicPr>
        <p:blipFill>
          <a:blip r:embed="rId2"/>
          <a:stretch>
            <a:fillRect/>
          </a:stretch>
        </p:blipFill>
        <p:spPr>
          <a:xfrm>
            <a:off x="990600" y="2284127"/>
            <a:ext cx="7696200" cy="3935699"/>
          </a:xfrm>
          <a:prstGeom prst="rect">
            <a:avLst/>
          </a:prstGeom>
        </p:spPr>
      </p:pic>
      <p:sp>
        <p:nvSpPr>
          <p:cNvPr id="12" name="Content Placeholder 2"/>
          <p:cNvSpPr>
            <a:spLocks noGrp="1"/>
          </p:cNvSpPr>
          <p:nvPr>
            <p:ph idx="1"/>
          </p:nvPr>
        </p:nvSpPr>
        <p:spPr>
          <a:xfrm>
            <a:off x="293318" y="1212899"/>
            <a:ext cx="8447964" cy="5645101"/>
          </a:xfrm>
        </p:spPr>
        <p:txBody>
          <a:bodyPr>
            <a:normAutofit/>
          </a:bodyPr>
          <a:lstStyle/>
          <a:p>
            <a:pPr marL="0" indent="0">
              <a:buNone/>
            </a:pPr>
            <a:r>
              <a:rPr lang="en-US" sz="2400" dirty="0" smtClean="0">
                <a:latin typeface="Arial" pitchFamily="34" charset="0"/>
                <a:cs typeface="Arial" pitchFamily="34" charset="0"/>
              </a:rPr>
              <a:t>Example</a:t>
            </a:r>
            <a:r>
              <a:rPr lang="en-US" sz="2400" dirty="0">
                <a:latin typeface="Arial" pitchFamily="34" charset="0"/>
                <a:cs typeface="Arial" pitchFamily="34" charset="0"/>
              </a:rPr>
              <a:t>: Weather Based Crop Insurance Scheme (WBCIS) in </a:t>
            </a:r>
            <a:r>
              <a:rPr lang="en-US" sz="2400" dirty="0" smtClean="0">
                <a:latin typeface="Arial" pitchFamily="34" charset="0"/>
                <a:cs typeface="Arial" pitchFamily="34" charset="0"/>
              </a:rPr>
              <a:t>India 9 </a:t>
            </a:r>
            <a:r>
              <a:rPr lang="en-US" sz="2400" dirty="0">
                <a:latin typeface="Arial" pitchFamily="34" charset="0"/>
                <a:cs typeface="Arial" pitchFamily="34" charset="0"/>
              </a:rPr>
              <a:t>years of data (1999 – 2007</a:t>
            </a:r>
            <a:r>
              <a:rPr lang="en-US" sz="2400" dirty="0" smtClean="0">
                <a:latin typeface="Arial" pitchFamily="34" charset="0"/>
                <a:cs typeface="Arial" pitchFamily="34" charset="0"/>
              </a:rPr>
              <a:t>)</a:t>
            </a:r>
            <a:endParaRPr lang="en-US" sz="2200" dirty="0">
              <a:latin typeface="Arial" pitchFamily="34" charset="0"/>
              <a:cs typeface="Arial" pitchFamily="34" charset="0"/>
            </a:endParaRPr>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lgn="r">
              <a:buNone/>
            </a:pPr>
            <a:endParaRPr lang="en-US" sz="2200" i="1" dirty="0" smtClean="0"/>
          </a:p>
          <a:p>
            <a:pPr marL="0" indent="0" algn="r">
              <a:buNone/>
            </a:pPr>
            <a:r>
              <a:rPr lang="en-US" sz="2200" i="1" dirty="0" smtClean="0">
                <a:latin typeface="Arial" pitchFamily="34" charset="0"/>
                <a:cs typeface="Arial" pitchFamily="34" charset="0"/>
              </a:rPr>
              <a:t>(Clarke et al,2012)</a:t>
            </a:r>
            <a:endParaRPr lang="en-US" sz="2200" i="1" dirty="0">
              <a:latin typeface="Arial" pitchFamily="34" charset="0"/>
              <a:cs typeface="Arial" pitchFamily="34" charset="0"/>
            </a:endParaRPr>
          </a:p>
        </p:txBody>
      </p:sp>
      <p:sp>
        <p:nvSpPr>
          <p:cNvPr id="2" name="Rectangle 1"/>
          <p:cNvSpPr/>
          <p:nvPr/>
        </p:nvSpPr>
        <p:spPr>
          <a:xfrm>
            <a:off x="232253" y="29227"/>
            <a:ext cx="7721774" cy="1077218"/>
          </a:xfrm>
          <a:prstGeom prst="rect">
            <a:avLst/>
          </a:prstGeom>
        </p:spPr>
        <p:txBody>
          <a:bodyPr wrap="square">
            <a:spAutoFit/>
          </a:bodyPr>
          <a:lstStyle/>
          <a:p>
            <a:r>
              <a:rPr lang="en-US" sz="3200" b="1" dirty="0">
                <a:solidFill>
                  <a:schemeClr val="tx2"/>
                </a:solidFill>
                <a:latin typeface="Arial" pitchFamily="34" charset="0"/>
                <a:cs typeface="Arial" pitchFamily="34" charset="0"/>
              </a:rPr>
              <a:t>Pricing Challenges- Weather Based Index </a:t>
            </a:r>
            <a:r>
              <a:rPr lang="en-US" sz="3200" b="1" dirty="0" smtClean="0">
                <a:solidFill>
                  <a:schemeClr val="tx2"/>
                </a:solidFill>
                <a:latin typeface="Arial" pitchFamily="34" charset="0"/>
                <a:cs typeface="Arial" pitchFamily="34" charset="0"/>
              </a:rPr>
              <a:t>Insurance (Contd.)</a:t>
            </a:r>
            <a:endParaRPr lang="en-IN" sz="32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341143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17</a:t>
            </a:fld>
            <a:endParaRPr lang="en-US" dirty="0">
              <a:solidFill>
                <a:srgbClr val="1F497D">
                  <a:lumMod val="75000"/>
                </a:srgbClr>
              </a:solidFill>
            </a:endParaRPr>
          </a:p>
        </p:txBody>
      </p:sp>
      <p:sp>
        <p:nvSpPr>
          <p:cNvPr id="7" name="Text Placeholder 1"/>
          <p:cNvSpPr txBox="1">
            <a:spLocks/>
          </p:cNvSpPr>
          <p:nvPr/>
        </p:nvSpPr>
        <p:spPr>
          <a:xfrm>
            <a:off x="304800" y="0"/>
            <a:ext cx="7086600" cy="914400"/>
          </a:xfrm>
          <a:prstGeom prst="rect">
            <a:avLst/>
          </a:prstGeom>
        </p:spPr>
        <p:txBody>
          <a:bodyPr/>
          <a:lstStyle/>
          <a:p>
            <a:pPr marL="342900" indent="-342900" eaLnBrk="0" fontAlgn="base" hangingPunct="0">
              <a:spcBef>
                <a:spcPct val="20000"/>
              </a:spcBef>
              <a:spcAft>
                <a:spcPct val="0"/>
              </a:spcAft>
              <a:buFont typeface="Arial" charset="0"/>
              <a:buNone/>
              <a:defRPr/>
            </a:pPr>
            <a:r>
              <a:rPr lang="en-US" sz="3200" b="1" dirty="0" smtClean="0">
                <a:solidFill>
                  <a:srgbClr val="1F497D"/>
                </a:solidFill>
                <a:latin typeface="Garamond" pitchFamily="18" charset="0"/>
              </a:rPr>
              <a:t>Pricing Challenges - Yield Index Based ( NAIS and MNAIS) </a:t>
            </a:r>
            <a:endParaRPr lang="en-US" sz="3200" b="1" dirty="0">
              <a:solidFill>
                <a:srgbClr val="1F497D"/>
              </a:solidFill>
              <a:latin typeface="Garamond" pitchFamily="18" charset="0"/>
            </a:endParaRPr>
          </a:p>
        </p:txBody>
      </p:sp>
      <p:pic>
        <p:nvPicPr>
          <p:cNvPr id="3074" name="Picture 2" descr="http://www.dhan.org/mutuality-matters/wp-content/uploads/2014/09/MM_0614_04_01.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48986" y="1295400"/>
            <a:ext cx="2590800" cy="1295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44186" y="2622032"/>
            <a:ext cx="3429529" cy="338554"/>
          </a:xfrm>
          <a:prstGeom prst="rect">
            <a:avLst/>
          </a:prstGeom>
          <a:noFill/>
        </p:spPr>
        <p:txBody>
          <a:bodyPr wrap="none" rtlCol="0">
            <a:spAutoFit/>
          </a:bodyPr>
          <a:lstStyle/>
          <a:p>
            <a:r>
              <a:rPr lang="en-IN" sz="1600" b="1" dirty="0" smtClean="0">
                <a:solidFill>
                  <a:prstClr val="black"/>
                </a:solidFill>
                <a:latin typeface="Arial" pitchFamily="34" charset="0"/>
                <a:cs typeface="Arial" pitchFamily="34" charset="0"/>
              </a:rPr>
              <a:t>A typical crop cutting experiment</a:t>
            </a:r>
            <a:endParaRPr lang="en-IN" sz="1600" b="1" dirty="0">
              <a:solidFill>
                <a:prstClr val="black"/>
              </a:solidFill>
              <a:latin typeface="Arial" pitchFamily="34" charset="0"/>
              <a:cs typeface="Arial" pitchFamily="34" charset="0"/>
            </a:endParaRPr>
          </a:p>
        </p:txBody>
      </p:sp>
      <p:sp>
        <p:nvSpPr>
          <p:cNvPr id="8" name="Rectangle 7"/>
          <p:cNvSpPr/>
          <p:nvPr/>
        </p:nvSpPr>
        <p:spPr>
          <a:xfrm>
            <a:off x="435280" y="1303545"/>
            <a:ext cx="4826432"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latin typeface="Arial" pitchFamily="34" charset="0"/>
              <a:cs typeface="Arial" pitchFamily="34" charset="0"/>
            </a:endParaRPr>
          </a:p>
        </p:txBody>
      </p:sp>
      <p:sp>
        <p:nvSpPr>
          <p:cNvPr id="9" name="Rounded Rectangle 8"/>
          <p:cNvSpPr/>
          <p:nvPr/>
        </p:nvSpPr>
        <p:spPr>
          <a:xfrm>
            <a:off x="528133" y="1390804"/>
            <a:ext cx="4640725"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prstClr val="black"/>
                </a:solidFill>
                <a:latin typeface="Arial" pitchFamily="34" charset="0"/>
                <a:cs typeface="Arial" pitchFamily="34" charset="0"/>
              </a:rPr>
              <a:t>In the present system district averages through crop cutting experiments do not capture the systemic risks at a smaller </a:t>
            </a:r>
            <a:r>
              <a:rPr lang="en-US" sz="1200" dirty="0" smtClean="0">
                <a:solidFill>
                  <a:prstClr val="black"/>
                </a:solidFill>
                <a:latin typeface="Arial" pitchFamily="34" charset="0"/>
                <a:cs typeface="Arial" pitchFamily="34" charset="0"/>
              </a:rPr>
              <a:t>unit.</a:t>
            </a:r>
          </a:p>
          <a:p>
            <a:r>
              <a:rPr lang="en-US" sz="1200" dirty="0" smtClean="0">
                <a:solidFill>
                  <a:prstClr val="black"/>
                </a:solidFill>
                <a:latin typeface="Arial" pitchFamily="34" charset="0"/>
                <a:cs typeface="Arial" pitchFamily="34" charset="0"/>
              </a:rPr>
              <a:t>High Basis Risk- Geographic Risk, Risk Coverage, Product Design</a:t>
            </a:r>
            <a:endParaRPr lang="en-US" sz="1200" dirty="0">
              <a:solidFill>
                <a:prstClr val="black"/>
              </a:solidFill>
              <a:latin typeface="Arial" pitchFamily="34" charset="0"/>
              <a:cs typeface="Arial" pitchFamily="34" charset="0"/>
            </a:endParaRPr>
          </a:p>
        </p:txBody>
      </p:sp>
      <p:sp>
        <p:nvSpPr>
          <p:cNvPr id="10" name="Rectangle 9"/>
          <p:cNvSpPr/>
          <p:nvPr/>
        </p:nvSpPr>
        <p:spPr>
          <a:xfrm>
            <a:off x="435280" y="2349498"/>
            <a:ext cx="4826432"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a:solidFill>
                <a:prstClr val="white"/>
              </a:solidFill>
              <a:latin typeface="Arial" pitchFamily="34" charset="0"/>
              <a:cs typeface="Arial" pitchFamily="34" charset="0"/>
            </a:endParaRPr>
          </a:p>
        </p:txBody>
      </p:sp>
      <p:sp>
        <p:nvSpPr>
          <p:cNvPr id="11" name="Rounded Rectangle 10"/>
          <p:cNvSpPr/>
          <p:nvPr/>
        </p:nvSpPr>
        <p:spPr>
          <a:xfrm>
            <a:off x="528133" y="2436757"/>
            <a:ext cx="4640725"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prstClr val="black"/>
                </a:solidFill>
                <a:latin typeface="Arial" pitchFamily="34" charset="0"/>
                <a:cs typeface="Arial" pitchFamily="34" charset="0"/>
              </a:rPr>
              <a:t>De-trending of historical  yields.</a:t>
            </a:r>
          </a:p>
          <a:p>
            <a:pPr marL="171450" indent="-171450">
              <a:buFont typeface="Arial" panose="020B0604020202020204" pitchFamily="34" charset="0"/>
              <a:buChar char="•"/>
            </a:pPr>
            <a:r>
              <a:rPr lang="en-US" sz="1200" dirty="0" smtClean="0">
                <a:solidFill>
                  <a:prstClr val="black"/>
                </a:solidFill>
                <a:latin typeface="Arial" pitchFamily="34" charset="0"/>
                <a:cs typeface="Arial" pitchFamily="34" charset="0"/>
              </a:rPr>
              <a:t>Identification of pure random improvements against technological improvements in yields.</a:t>
            </a:r>
            <a:endParaRPr lang="en-US" sz="1200" dirty="0">
              <a:solidFill>
                <a:prstClr val="black"/>
              </a:solidFill>
              <a:latin typeface="Arial" pitchFamily="34" charset="0"/>
              <a:cs typeface="Arial" pitchFamily="34" charset="0"/>
            </a:endParaRPr>
          </a:p>
        </p:txBody>
      </p:sp>
      <p:sp>
        <p:nvSpPr>
          <p:cNvPr id="12" name="Rectangle 11"/>
          <p:cNvSpPr/>
          <p:nvPr/>
        </p:nvSpPr>
        <p:spPr>
          <a:xfrm>
            <a:off x="435279" y="3429000"/>
            <a:ext cx="4826432"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a:solidFill>
                <a:prstClr val="white"/>
              </a:solidFill>
              <a:latin typeface="Arial" pitchFamily="34" charset="0"/>
              <a:cs typeface="Arial" pitchFamily="34" charset="0"/>
            </a:endParaRPr>
          </a:p>
        </p:txBody>
      </p:sp>
      <p:sp>
        <p:nvSpPr>
          <p:cNvPr id="13" name="Rounded Rectangle 12"/>
          <p:cNvSpPr/>
          <p:nvPr/>
        </p:nvSpPr>
        <p:spPr>
          <a:xfrm>
            <a:off x="528132" y="3516259"/>
            <a:ext cx="4640725"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prstClr val="black"/>
                </a:solidFill>
                <a:latin typeface="Arial" pitchFamily="34" charset="0"/>
                <a:cs typeface="Arial" pitchFamily="34" charset="0"/>
              </a:rPr>
              <a:t>Reliability of </a:t>
            </a:r>
            <a:r>
              <a:rPr lang="en-US" sz="1100" dirty="0" smtClean="0">
                <a:solidFill>
                  <a:prstClr val="black"/>
                </a:solidFill>
                <a:latin typeface="Arial" pitchFamily="34" charset="0"/>
                <a:cs typeface="Arial" pitchFamily="34" charset="0"/>
              </a:rPr>
              <a:t>Historical Data</a:t>
            </a:r>
          </a:p>
          <a:p>
            <a:pPr marL="171450" indent="-171450">
              <a:buFont typeface="Arial" panose="020B0604020202020204" pitchFamily="34" charset="0"/>
              <a:buChar char="•"/>
            </a:pPr>
            <a:r>
              <a:rPr lang="en-US" sz="1100" dirty="0" smtClean="0">
                <a:solidFill>
                  <a:prstClr val="black"/>
                </a:solidFill>
                <a:latin typeface="Arial" pitchFamily="34" charset="0"/>
                <a:cs typeface="Arial" pitchFamily="34" charset="0"/>
              </a:rPr>
              <a:t>Tendency to report lower yields especially in low yield scenarios .</a:t>
            </a:r>
          </a:p>
          <a:p>
            <a:pPr marL="171450" indent="-171450">
              <a:buFont typeface="Arial" panose="020B0604020202020204" pitchFamily="34" charset="0"/>
              <a:buChar char="•"/>
            </a:pPr>
            <a:r>
              <a:rPr lang="en-US" sz="1100" dirty="0" smtClean="0">
                <a:solidFill>
                  <a:prstClr val="black"/>
                </a:solidFill>
                <a:latin typeface="Arial" pitchFamily="34" charset="0"/>
                <a:cs typeface="Arial" pitchFamily="34" charset="0"/>
              </a:rPr>
              <a:t>Yield reporting is  more reliable in good days i.e. high  actual yields </a:t>
            </a:r>
            <a:endParaRPr lang="en-US" sz="1100" dirty="0">
              <a:solidFill>
                <a:prstClr val="black"/>
              </a:solidFill>
              <a:latin typeface="Arial" pitchFamily="34" charset="0"/>
              <a:cs typeface="Arial" pitchFamily="34" charset="0"/>
            </a:endParaRPr>
          </a:p>
        </p:txBody>
      </p:sp>
      <p:sp>
        <p:nvSpPr>
          <p:cNvPr id="14" name="Rectangle 13"/>
          <p:cNvSpPr/>
          <p:nvPr/>
        </p:nvSpPr>
        <p:spPr>
          <a:xfrm>
            <a:off x="435277" y="4443806"/>
            <a:ext cx="4826432"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a:solidFill>
                <a:prstClr val="white"/>
              </a:solidFill>
              <a:latin typeface="Arial" pitchFamily="34" charset="0"/>
              <a:cs typeface="Arial" pitchFamily="34" charset="0"/>
            </a:endParaRPr>
          </a:p>
        </p:txBody>
      </p:sp>
      <p:sp>
        <p:nvSpPr>
          <p:cNvPr id="15" name="Rounded Rectangle 14"/>
          <p:cNvSpPr/>
          <p:nvPr/>
        </p:nvSpPr>
        <p:spPr>
          <a:xfrm>
            <a:off x="528130" y="4531065"/>
            <a:ext cx="4640725"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prstClr val="black"/>
              </a:solidFill>
              <a:latin typeface="Arial" pitchFamily="34" charset="0"/>
              <a:cs typeface="Arial" pitchFamily="34" charset="0"/>
            </a:endParaRPr>
          </a:p>
          <a:p>
            <a:r>
              <a:rPr lang="en-US" sz="1200" dirty="0" smtClean="0">
                <a:solidFill>
                  <a:prstClr val="black"/>
                </a:solidFill>
                <a:latin typeface="Arial" pitchFamily="34" charset="0"/>
                <a:cs typeface="Arial" pitchFamily="34" charset="0"/>
              </a:rPr>
              <a:t>Moral </a:t>
            </a:r>
            <a:r>
              <a:rPr lang="en-US" sz="1200" dirty="0">
                <a:solidFill>
                  <a:prstClr val="black"/>
                </a:solidFill>
                <a:latin typeface="Arial" pitchFamily="34" charset="0"/>
                <a:cs typeface="Arial" pitchFamily="34" charset="0"/>
              </a:rPr>
              <a:t>Hazard and Adverse Selection </a:t>
            </a:r>
          </a:p>
          <a:p>
            <a:endParaRPr lang="en-US" sz="1200" dirty="0">
              <a:solidFill>
                <a:prstClr val="black"/>
              </a:solidFill>
              <a:latin typeface="Arial" pitchFamily="34" charset="0"/>
              <a:cs typeface="Arial" pitchFamily="34" charset="0"/>
            </a:endParaRPr>
          </a:p>
        </p:txBody>
      </p:sp>
      <p:sp>
        <p:nvSpPr>
          <p:cNvPr id="16" name="Rectangle 15"/>
          <p:cNvSpPr/>
          <p:nvPr/>
        </p:nvSpPr>
        <p:spPr>
          <a:xfrm>
            <a:off x="435278" y="5486400"/>
            <a:ext cx="4826432" cy="9144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a:solidFill>
                <a:prstClr val="white"/>
              </a:solidFill>
              <a:latin typeface="Arial" pitchFamily="34" charset="0"/>
              <a:cs typeface="Arial" pitchFamily="34" charset="0"/>
            </a:endParaRPr>
          </a:p>
        </p:txBody>
      </p:sp>
      <p:sp>
        <p:nvSpPr>
          <p:cNvPr id="17" name="Rounded Rectangle 16"/>
          <p:cNvSpPr/>
          <p:nvPr/>
        </p:nvSpPr>
        <p:spPr>
          <a:xfrm>
            <a:off x="528131" y="5573659"/>
            <a:ext cx="4640725" cy="762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prstClr val="black"/>
                </a:solidFill>
                <a:latin typeface="Arial" pitchFamily="34" charset="0"/>
                <a:cs typeface="Arial" pitchFamily="34" charset="0"/>
              </a:rPr>
              <a:t>Delay </a:t>
            </a:r>
            <a:r>
              <a:rPr lang="en-US" sz="1200" dirty="0">
                <a:solidFill>
                  <a:prstClr val="black"/>
                </a:solidFill>
                <a:latin typeface="Arial" pitchFamily="34" charset="0"/>
                <a:cs typeface="Arial" pitchFamily="34" charset="0"/>
              </a:rPr>
              <a:t>in  loss intimation, Delay in  Final </a:t>
            </a:r>
            <a:r>
              <a:rPr lang="en-US" sz="1200" dirty="0" smtClean="0">
                <a:solidFill>
                  <a:prstClr val="black"/>
                </a:solidFill>
                <a:latin typeface="Arial" pitchFamily="34" charset="0"/>
                <a:cs typeface="Arial" pitchFamily="34" charset="0"/>
              </a:rPr>
              <a:t>Settlement.  </a:t>
            </a:r>
          </a:p>
          <a:p>
            <a:pPr marL="171450" indent="-171450">
              <a:buFont typeface="Arial" panose="020B0604020202020204" pitchFamily="34" charset="0"/>
              <a:buChar char="•"/>
            </a:pPr>
            <a:r>
              <a:rPr lang="en-US" sz="1200" dirty="0" smtClean="0">
                <a:solidFill>
                  <a:prstClr val="black"/>
                </a:solidFill>
                <a:latin typeface="Arial" pitchFamily="34" charset="0"/>
                <a:cs typeface="Arial" pitchFamily="34" charset="0"/>
              </a:rPr>
              <a:t>Challenges from a reserving perspective also.</a:t>
            </a:r>
          </a:p>
        </p:txBody>
      </p:sp>
      <p:sp>
        <p:nvSpPr>
          <p:cNvPr id="18" name="Rectangle 17"/>
          <p:cNvSpPr/>
          <p:nvPr/>
        </p:nvSpPr>
        <p:spPr>
          <a:xfrm>
            <a:off x="6098424" y="2912306"/>
            <a:ext cx="2816976" cy="3488494"/>
          </a:xfrm>
          <a:prstGeom prst="rect">
            <a:avLst/>
          </a:prstGeom>
          <a:solidFill>
            <a:schemeClr val="accent3">
              <a:lumMod val="40000"/>
              <a:lumOff val="6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800">
              <a:solidFill>
                <a:prstClr val="white"/>
              </a:solidFill>
            </a:endParaRPr>
          </a:p>
        </p:txBody>
      </p:sp>
      <p:sp>
        <p:nvSpPr>
          <p:cNvPr id="19" name="Rounded Rectangle 18"/>
          <p:cNvSpPr/>
          <p:nvPr/>
        </p:nvSpPr>
        <p:spPr>
          <a:xfrm>
            <a:off x="6191277" y="2991364"/>
            <a:ext cx="2708587" cy="3319012"/>
          </a:xfrm>
          <a:prstGeom prst="roundRect">
            <a:avLst/>
          </a:prstGeom>
          <a:solidFill>
            <a:srgbClr val="92D050"/>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IN" sz="900" dirty="0" smtClean="0">
                <a:solidFill>
                  <a:prstClr val="black"/>
                </a:solidFill>
                <a:latin typeface="Arial" pitchFamily="34" charset="0"/>
                <a:cs typeface="Arial" pitchFamily="34" charset="0"/>
              </a:rPr>
              <a:t>A national Procedure Manuals for CCE’s- </a:t>
            </a:r>
            <a:r>
              <a:rPr lang="en-US" sz="900" dirty="0">
                <a:solidFill>
                  <a:prstClr val="black"/>
                </a:solidFill>
                <a:latin typeface="Arial" pitchFamily="34" charset="0"/>
                <a:cs typeface="Arial" pitchFamily="34" charset="0"/>
              </a:rPr>
              <a:t>clarifying the reasons for the yield losses so as to exclude yield losses attributable to non insured perils </a:t>
            </a:r>
            <a:r>
              <a:rPr lang="en-US" sz="900" dirty="0" smtClean="0">
                <a:solidFill>
                  <a:prstClr val="black"/>
                </a:solidFill>
                <a:latin typeface="Arial" pitchFamily="34" charset="0"/>
                <a:cs typeface="Arial" pitchFamily="34" charset="0"/>
              </a:rPr>
              <a:t>.</a:t>
            </a:r>
          </a:p>
          <a:p>
            <a:pPr marL="171450" indent="-171450">
              <a:buFont typeface="Arial" panose="020B0604020202020204" pitchFamily="34" charset="0"/>
              <a:buChar char="•"/>
            </a:pPr>
            <a:r>
              <a:rPr lang="en-US" sz="900" dirty="0" smtClean="0">
                <a:solidFill>
                  <a:prstClr val="black"/>
                </a:solidFill>
                <a:latin typeface="Arial" pitchFamily="34" charset="0"/>
                <a:cs typeface="Arial" pitchFamily="34" charset="0"/>
              </a:rPr>
              <a:t>CCE’s to be conducted by trained loss adjustors.</a:t>
            </a:r>
          </a:p>
          <a:p>
            <a:pPr marL="171450" indent="-171450">
              <a:buFont typeface="Arial" panose="020B0604020202020204" pitchFamily="34" charset="0"/>
              <a:buChar char="•"/>
            </a:pPr>
            <a:r>
              <a:rPr lang="en-US" sz="900" dirty="0" smtClean="0">
                <a:solidFill>
                  <a:prstClr val="black"/>
                </a:solidFill>
                <a:latin typeface="Arial" pitchFamily="34" charset="0"/>
                <a:cs typeface="Arial" pitchFamily="34" charset="0"/>
              </a:rPr>
              <a:t>Video recording of the official CCE’s.</a:t>
            </a:r>
          </a:p>
          <a:p>
            <a:pPr marL="171450" indent="-171450">
              <a:buFont typeface="Arial" panose="020B0604020202020204" pitchFamily="34" charset="0"/>
              <a:buChar char="•"/>
            </a:pPr>
            <a:r>
              <a:rPr lang="en-US" sz="900" dirty="0">
                <a:solidFill>
                  <a:prstClr val="black"/>
                </a:solidFill>
                <a:latin typeface="Arial" pitchFamily="34" charset="0"/>
                <a:cs typeface="Arial" pitchFamily="34" charset="0"/>
              </a:rPr>
              <a:t>IU size could be reduced in areas with heterogeneous yields and increased in those areas with homogeneous yields. </a:t>
            </a:r>
          </a:p>
          <a:p>
            <a:pPr marL="171450" indent="-171450">
              <a:buFont typeface="Arial" panose="020B0604020202020204" pitchFamily="34" charset="0"/>
              <a:buChar char="•"/>
            </a:pPr>
            <a:r>
              <a:rPr lang="en-US" sz="900" dirty="0">
                <a:solidFill>
                  <a:prstClr val="black"/>
                </a:solidFill>
                <a:latin typeface="Arial" pitchFamily="34" charset="0"/>
                <a:cs typeface="Arial" pitchFamily="34" charset="0"/>
              </a:rPr>
              <a:t>Real time reporting of CCEs by requiring primary workers to send yield data by mobile phone </a:t>
            </a:r>
          </a:p>
          <a:p>
            <a:pPr marL="171450" indent="-171450">
              <a:buFont typeface="Arial" panose="020B0604020202020204" pitchFamily="34" charset="0"/>
              <a:buChar char="•"/>
            </a:pPr>
            <a:r>
              <a:rPr lang="en-US" sz="900" dirty="0">
                <a:solidFill>
                  <a:prstClr val="black"/>
                </a:solidFill>
                <a:latin typeface="Arial" pitchFamily="34" charset="0"/>
                <a:cs typeface="Arial" pitchFamily="34" charset="0"/>
              </a:rPr>
              <a:t>Independent, random CCE audit. </a:t>
            </a:r>
            <a:endParaRPr lang="en-US" sz="900" dirty="0" smtClean="0">
              <a:solidFill>
                <a:prstClr val="black"/>
              </a:solidFill>
              <a:latin typeface="Arial" pitchFamily="34" charset="0"/>
              <a:cs typeface="Arial" pitchFamily="34" charset="0"/>
            </a:endParaRPr>
          </a:p>
          <a:p>
            <a:pPr marL="171450" indent="-171450">
              <a:buFont typeface="Arial" panose="020B0604020202020204" pitchFamily="34" charset="0"/>
              <a:buChar char="•"/>
            </a:pPr>
            <a:r>
              <a:rPr lang="en-US" sz="900" dirty="0">
                <a:solidFill>
                  <a:prstClr val="black"/>
                </a:solidFill>
                <a:latin typeface="Arial" pitchFamily="34" charset="0"/>
                <a:cs typeface="Arial" pitchFamily="34" charset="0"/>
              </a:rPr>
              <a:t>Weather data, satellite images/ remote sensing technology to target CCEs in areas where claim payouts are high. </a:t>
            </a:r>
          </a:p>
          <a:p>
            <a:endParaRPr lang="en-US" sz="1000" dirty="0">
              <a:solidFill>
                <a:prstClr val="white"/>
              </a:solidFill>
            </a:endParaRPr>
          </a:p>
          <a:p>
            <a:endParaRPr lang="en-US" sz="1000" dirty="0">
              <a:solidFill>
                <a:prstClr val="white"/>
              </a:solidFill>
            </a:endParaRPr>
          </a:p>
          <a:p>
            <a:endParaRPr lang="en-IN" sz="1000" dirty="0">
              <a:solidFill>
                <a:prstClr val="black"/>
              </a:solidFill>
            </a:endParaRPr>
          </a:p>
        </p:txBody>
      </p:sp>
    </p:spTree>
    <p:extLst>
      <p:ext uri="{BB962C8B-B14F-4D97-AF65-F5344CB8AC3E}">
        <p14:creationId xmlns:p14="http://schemas.microsoft.com/office/powerpoint/2010/main" val="1695803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18</a:t>
            </a:fld>
            <a:endParaRPr lang="en-US" dirty="0">
              <a:solidFill>
                <a:srgbClr val="1F497D">
                  <a:lumMod val="75000"/>
                </a:srgbClr>
              </a:solidFill>
            </a:endParaRPr>
          </a:p>
        </p:txBody>
      </p:sp>
      <p:sp>
        <p:nvSpPr>
          <p:cNvPr id="7" name="Text Placeholder 1"/>
          <p:cNvSpPr txBox="1">
            <a:spLocks/>
          </p:cNvSpPr>
          <p:nvPr/>
        </p:nvSpPr>
        <p:spPr>
          <a:xfrm>
            <a:off x="76200" y="116910"/>
            <a:ext cx="8305800" cy="914400"/>
          </a:xfrm>
          <a:prstGeom prst="rect">
            <a:avLst/>
          </a:prstGeom>
        </p:spPr>
        <p:txBody>
          <a:bodyPr/>
          <a:lstStyle/>
          <a:p>
            <a:pPr marL="342900" indent="-342900" eaLnBrk="0" fontAlgn="base" hangingPunct="0">
              <a:spcBef>
                <a:spcPct val="20000"/>
              </a:spcBef>
              <a:spcAft>
                <a:spcPct val="0"/>
              </a:spcAft>
              <a:buFont typeface="Arial" charset="0"/>
              <a:buNone/>
              <a:defRPr/>
            </a:pPr>
            <a:r>
              <a:rPr lang="en-US" sz="3200" b="1" dirty="0" smtClean="0">
                <a:solidFill>
                  <a:srgbClr val="1F497D"/>
                </a:solidFill>
                <a:latin typeface="Arial" pitchFamily="34" charset="0"/>
                <a:cs typeface="Arial" pitchFamily="34" charset="0"/>
              </a:rPr>
              <a:t>Market Structure Challenges</a:t>
            </a:r>
            <a:endParaRPr lang="en-US" sz="3200" b="1" dirty="0">
              <a:solidFill>
                <a:srgbClr val="1F497D"/>
              </a:solidFill>
              <a:latin typeface="Arial" pitchFamily="34" charset="0"/>
              <a:cs typeface="Arial" pitchFamily="34" charset="0"/>
            </a:endParaRPr>
          </a:p>
        </p:txBody>
      </p:sp>
      <p:pic>
        <p:nvPicPr>
          <p:cNvPr id="6151" name="Picture 7" descr="C:\Users\prasun.sarkar\AppData\Local\Microsoft\Windows\Temporary Internet Files\Content.IE5\TS11E6YW\market-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1236146"/>
            <a:ext cx="1473200" cy="9906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6888" y="1246584"/>
            <a:ext cx="6646053" cy="1393031"/>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9" name="Rounded Rectangle 8"/>
          <p:cNvSpPr/>
          <p:nvPr/>
        </p:nvSpPr>
        <p:spPr>
          <a:xfrm>
            <a:off x="399742" y="1375377"/>
            <a:ext cx="6390332" cy="1160859"/>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prstClr val="black"/>
                </a:solidFill>
                <a:latin typeface="Arial" pitchFamily="34" charset="0"/>
                <a:cs typeface="Arial" pitchFamily="34" charset="0"/>
              </a:rPr>
              <a:t>Any mandatory nature of insurance will reduce the incentives to design simple  and transparent products . And this is complemented by the role of states in selecting the insurers. </a:t>
            </a:r>
          </a:p>
        </p:txBody>
      </p:sp>
      <p:sp>
        <p:nvSpPr>
          <p:cNvPr id="10" name="Rectangle 9"/>
          <p:cNvSpPr/>
          <p:nvPr/>
        </p:nvSpPr>
        <p:spPr>
          <a:xfrm>
            <a:off x="306888" y="3910774"/>
            <a:ext cx="6646053" cy="1213615"/>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1" name="Rounded Rectangle 10"/>
          <p:cNvSpPr/>
          <p:nvPr/>
        </p:nvSpPr>
        <p:spPr>
          <a:xfrm>
            <a:off x="399742" y="4009664"/>
            <a:ext cx="6390332" cy="1011346"/>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prstClr val="black"/>
                </a:solidFill>
                <a:latin typeface="Arial" pitchFamily="34" charset="0"/>
                <a:cs typeface="Arial" pitchFamily="34" charset="0"/>
              </a:rPr>
              <a:t>Decisions about weather indexed insurance products are complex and there is a strong rationale for creating a </a:t>
            </a:r>
            <a:r>
              <a:rPr lang="en-IN" sz="1200" dirty="0" smtClean="0">
                <a:solidFill>
                  <a:prstClr val="black"/>
                </a:solidFill>
                <a:latin typeface="Arial" pitchFamily="34" charset="0"/>
                <a:cs typeface="Arial" pitchFamily="34" charset="0"/>
              </a:rPr>
              <a:t> technical </a:t>
            </a:r>
            <a:r>
              <a:rPr lang="en-IN" sz="1200" dirty="0">
                <a:solidFill>
                  <a:prstClr val="black"/>
                </a:solidFill>
                <a:latin typeface="Arial" pitchFamily="34" charset="0"/>
                <a:cs typeface="Arial" pitchFamily="34" charset="0"/>
              </a:rPr>
              <a:t>support unit to support central and state governments in making informed decisions about insurance product </a:t>
            </a:r>
            <a:r>
              <a:rPr lang="en-IN" sz="1200" dirty="0" smtClean="0">
                <a:solidFill>
                  <a:prstClr val="black"/>
                </a:solidFill>
                <a:latin typeface="Arial" pitchFamily="34" charset="0"/>
                <a:cs typeface="Arial" pitchFamily="34" charset="0"/>
              </a:rPr>
              <a:t>design</a:t>
            </a:r>
            <a:r>
              <a:rPr lang="en-IN" sz="1200" dirty="0">
                <a:solidFill>
                  <a:prstClr val="black"/>
                </a:solidFill>
                <a:latin typeface="Arial" pitchFamily="34" charset="0"/>
                <a:cs typeface="Arial" pitchFamily="34" charset="0"/>
              </a:rPr>
              <a:t>, and in choosing between insurance providers. </a:t>
            </a:r>
          </a:p>
        </p:txBody>
      </p:sp>
      <p:sp>
        <p:nvSpPr>
          <p:cNvPr id="12" name="Rectangle 11"/>
          <p:cNvSpPr/>
          <p:nvPr/>
        </p:nvSpPr>
        <p:spPr>
          <a:xfrm>
            <a:off x="297493" y="5175012"/>
            <a:ext cx="6646053" cy="1283323"/>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dirty="0">
              <a:solidFill>
                <a:prstClr val="white"/>
              </a:solidFill>
              <a:latin typeface="Arial" pitchFamily="34" charset="0"/>
              <a:cs typeface="Arial" pitchFamily="34" charset="0"/>
            </a:endParaRPr>
          </a:p>
        </p:txBody>
      </p:sp>
      <p:sp>
        <p:nvSpPr>
          <p:cNvPr id="13" name="Rounded Rectangle 12"/>
          <p:cNvSpPr/>
          <p:nvPr/>
        </p:nvSpPr>
        <p:spPr>
          <a:xfrm>
            <a:off x="390347" y="5285520"/>
            <a:ext cx="6390332" cy="1069436"/>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prstClr val="black"/>
                </a:solidFill>
              </a:rPr>
              <a:t>Contracts are therefore typically complex and a farmer is unlikely to even have a good idea </a:t>
            </a:r>
          </a:p>
          <a:p>
            <a:r>
              <a:rPr lang="en-IN" sz="1200" dirty="0">
                <a:solidFill>
                  <a:prstClr val="black"/>
                </a:solidFill>
              </a:rPr>
              <a:t>about what the claim payments from the product would have been in the recent past. Poor</a:t>
            </a:r>
          </a:p>
          <a:p>
            <a:r>
              <a:rPr lang="en-IN" sz="1200" dirty="0">
                <a:solidFill>
                  <a:prstClr val="black"/>
                </a:solidFill>
              </a:rPr>
              <a:t> understanding is particularly detrimental to farmers who are eligible but not compelled to </a:t>
            </a:r>
          </a:p>
          <a:p>
            <a:r>
              <a:rPr lang="en-IN" sz="1200" dirty="0">
                <a:solidFill>
                  <a:prstClr val="black"/>
                </a:solidFill>
              </a:rPr>
              <a:t>purchase WBCIS insurance. </a:t>
            </a:r>
          </a:p>
          <a:p>
            <a:endParaRPr lang="en-IN" sz="1200" dirty="0">
              <a:solidFill>
                <a:prstClr val="black"/>
              </a:solidFill>
            </a:endParaRPr>
          </a:p>
        </p:txBody>
      </p:sp>
      <p:sp>
        <p:nvSpPr>
          <p:cNvPr id="14" name="Rectangle 13"/>
          <p:cNvSpPr/>
          <p:nvPr/>
        </p:nvSpPr>
        <p:spPr>
          <a:xfrm>
            <a:off x="6952941" y="2133600"/>
            <a:ext cx="2172270" cy="4808502"/>
          </a:xfrm>
          <a:prstGeom prst="rect">
            <a:avLst/>
          </a:prstGeom>
          <a:solidFill>
            <a:schemeClr val="accent3">
              <a:lumMod val="40000"/>
              <a:lumOff val="6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00">
              <a:solidFill>
                <a:prstClr val="black"/>
              </a:solidFill>
            </a:endParaRPr>
          </a:p>
        </p:txBody>
      </p:sp>
      <p:sp>
        <p:nvSpPr>
          <p:cNvPr id="15" name="Rounded Rectangle 14"/>
          <p:cNvSpPr/>
          <p:nvPr/>
        </p:nvSpPr>
        <p:spPr>
          <a:xfrm>
            <a:off x="7061663" y="2263780"/>
            <a:ext cx="1991909" cy="4454848"/>
          </a:xfrm>
          <a:prstGeom prst="roundRect">
            <a:avLst/>
          </a:prstGeom>
          <a:solidFill>
            <a:srgbClr val="92D050"/>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IN" sz="900" dirty="0" smtClean="0">
              <a:solidFill>
                <a:prstClr val="black"/>
              </a:solidFill>
            </a:endParaRPr>
          </a:p>
          <a:p>
            <a:pPr algn="just"/>
            <a:endParaRPr lang="en-IN" sz="900" dirty="0">
              <a:solidFill>
                <a:prstClr val="black"/>
              </a:solidFill>
            </a:endParaRPr>
          </a:p>
          <a:p>
            <a:pPr algn="just"/>
            <a:endParaRPr lang="en-IN" sz="900" dirty="0" smtClean="0">
              <a:solidFill>
                <a:prstClr val="black"/>
              </a:solidFill>
            </a:endParaRPr>
          </a:p>
          <a:p>
            <a:pPr algn="just"/>
            <a:endParaRPr lang="en-IN" sz="900" dirty="0">
              <a:solidFill>
                <a:prstClr val="black"/>
              </a:solidFill>
            </a:endParaRPr>
          </a:p>
          <a:p>
            <a:pPr algn="just"/>
            <a:r>
              <a:rPr lang="en-IN" sz="900" dirty="0" smtClean="0">
                <a:solidFill>
                  <a:prstClr val="black"/>
                </a:solidFill>
                <a:latin typeface="Arial" pitchFamily="34" charset="0"/>
                <a:cs typeface="Arial" pitchFamily="34" charset="0"/>
              </a:rPr>
              <a:t>Market </a:t>
            </a:r>
            <a:r>
              <a:rPr lang="en-IN" sz="900" dirty="0">
                <a:solidFill>
                  <a:prstClr val="black"/>
                </a:solidFill>
                <a:latin typeface="Arial" pitchFamily="34" charset="0"/>
                <a:cs typeface="Arial" pitchFamily="34" charset="0"/>
              </a:rPr>
              <a:t>Structure</a:t>
            </a:r>
          </a:p>
          <a:p>
            <a:pPr algn="just"/>
            <a:endParaRPr lang="en-IN" sz="900" dirty="0">
              <a:solidFill>
                <a:prstClr val="black"/>
              </a:solidFill>
              <a:latin typeface="Arial" pitchFamily="34" charset="0"/>
              <a:cs typeface="Arial" pitchFamily="34" charset="0"/>
            </a:endParaRPr>
          </a:p>
          <a:p>
            <a:pPr marL="171450" indent="-171450" algn="just">
              <a:buFont typeface="Arial" panose="020B0604020202020204" pitchFamily="34" charset="0"/>
              <a:buChar char="•"/>
            </a:pPr>
            <a:r>
              <a:rPr lang="en-IN" sz="900" dirty="0">
                <a:solidFill>
                  <a:prstClr val="black"/>
                </a:solidFill>
                <a:latin typeface="Arial" pitchFamily="34" charset="0"/>
                <a:cs typeface="Arial" pitchFamily="34" charset="0"/>
              </a:rPr>
              <a:t>M</a:t>
            </a:r>
            <a:r>
              <a:rPr lang="en-IN" sz="900" dirty="0" smtClean="0">
                <a:solidFill>
                  <a:prstClr val="black"/>
                </a:solidFill>
                <a:latin typeface="Arial" pitchFamily="34" charset="0"/>
                <a:cs typeface="Arial" pitchFamily="34" charset="0"/>
              </a:rPr>
              <a:t>ultiple-year contract  with a firm to </a:t>
            </a:r>
            <a:r>
              <a:rPr lang="en-IN" sz="900" dirty="0">
                <a:solidFill>
                  <a:prstClr val="black"/>
                </a:solidFill>
                <a:latin typeface="Arial" pitchFamily="34" charset="0"/>
                <a:cs typeface="Arial" pitchFamily="34" charset="0"/>
              </a:rPr>
              <a:t>design weather products across the state; and second, insurers could compete on price or other specified </a:t>
            </a:r>
            <a:r>
              <a:rPr lang="en-IN" sz="900" dirty="0" smtClean="0">
                <a:solidFill>
                  <a:prstClr val="black"/>
                </a:solidFill>
                <a:latin typeface="Arial" pitchFamily="34" charset="0"/>
                <a:cs typeface="Arial" pitchFamily="34" charset="0"/>
              </a:rPr>
              <a:t> dimensions </a:t>
            </a:r>
            <a:r>
              <a:rPr lang="en-IN" sz="900" dirty="0">
                <a:solidFill>
                  <a:prstClr val="black"/>
                </a:solidFill>
                <a:latin typeface="Arial" pitchFamily="34" charset="0"/>
                <a:cs typeface="Arial" pitchFamily="34" charset="0"/>
              </a:rPr>
              <a:t>to offer the stated products. </a:t>
            </a:r>
            <a:endParaRPr lang="en-IN" sz="900" dirty="0" smtClean="0">
              <a:solidFill>
                <a:prstClr val="black"/>
              </a:solidFill>
              <a:latin typeface="Arial" pitchFamily="34" charset="0"/>
              <a:cs typeface="Arial" pitchFamily="34" charset="0"/>
            </a:endParaRPr>
          </a:p>
          <a:p>
            <a:pPr marL="171450" indent="-171450" algn="just">
              <a:buFont typeface="Arial" panose="020B0604020202020204" pitchFamily="34" charset="0"/>
              <a:buChar char="•"/>
            </a:pPr>
            <a:endParaRPr lang="en-IN" sz="900" dirty="0">
              <a:solidFill>
                <a:prstClr val="black"/>
              </a:solidFill>
              <a:latin typeface="Arial" pitchFamily="34" charset="0"/>
              <a:cs typeface="Arial" pitchFamily="34" charset="0"/>
            </a:endParaRPr>
          </a:p>
          <a:p>
            <a:pPr marL="171450" indent="-171450" algn="just">
              <a:buFont typeface="Arial" panose="020B0604020202020204" pitchFamily="34" charset="0"/>
              <a:buChar char="•"/>
            </a:pPr>
            <a:r>
              <a:rPr lang="en-IN" sz="900" dirty="0">
                <a:solidFill>
                  <a:prstClr val="black"/>
                </a:solidFill>
                <a:latin typeface="Arial" pitchFamily="34" charset="0"/>
                <a:cs typeface="Arial" pitchFamily="34" charset="0"/>
              </a:rPr>
              <a:t>S</a:t>
            </a:r>
            <a:r>
              <a:rPr lang="en-IN" sz="900" dirty="0" smtClean="0">
                <a:solidFill>
                  <a:prstClr val="black"/>
                </a:solidFill>
                <a:latin typeface="Arial" pitchFamily="34" charset="0"/>
                <a:cs typeface="Arial" pitchFamily="34" charset="0"/>
              </a:rPr>
              <a:t>tates </a:t>
            </a:r>
            <a:r>
              <a:rPr lang="en-IN" sz="900" dirty="0">
                <a:solidFill>
                  <a:prstClr val="black"/>
                </a:solidFill>
                <a:latin typeface="Arial" pitchFamily="34" charset="0"/>
                <a:cs typeface="Arial" pitchFamily="34" charset="0"/>
              </a:rPr>
              <a:t>could tender for multi-year contracts with an insurance </a:t>
            </a:r>
            <a:r>
              <a:rPr lang="en-IN" sz="900" dirty="0" smtClean="0">
                <a:solidFill>
                  <a:prstClr val="black"/>
                </a:solidFill>
                <a:latin typeface="Arial" pitchFamily="34" charset="0"/>
                <a:cs typeface="Arial" pitchFamily="34" charset="0"/>
              </a:rPr>
              <a:t> provider </a:t>
            </a:r>
            <a:r>
              <a:rPr lang="en-IN" sz="900" dirty="0">
                <a:solidFill>
                  <a:prstClr val="black"/>
                </a:solidFill>
                <a:latin typeface="Arial" pitchFamily="34" charset="0"/>
                <a:cs typeface="Arial" pitchFamily="34" charset="0"/>
              </a:rPr>
              <a:t>to design and offer products. </a:t>
            </a:r>
            <a:endParaRPr lang="en-IN" sz="900" dirty="0" smtClean="0">
              <a:solidFill>
                <a:prstClr val="black"/>
              </a:solidFill>
              <a:latin typeface="Arial" pitchFamily="34" charset="0"/>
              <a:cs typeface="Arial" pitchFamily="34" charset="0"/>
            </a:endParaRPr>
          </a:p>
          <a:p>
            <a:pPr marL="171450" indent="-171450" algn="just">
              <a:buFont typeface="Arial" panose="020B0604020202020204" pitchFamily="34" charset="0"/>
              <a:buChar char="•"/>
            </a:pPr>
            <a:endParaRPr lang="en-IN" sz="900" dirty="0">
              <a:solidFill>
                <a:prstClr val="black"/>
              </a:solidFill>
              <a:latin typeface="Arial" pitchFamily="34" charset="0"/>
              <a:cs typeface="Arial" pitchFamily="34" charset="0"/>
            </a:endParaRPr>
          </a:p>
          <a:p>
            <a:pPr marL="171450" indent="-171450" algn="just">
              <a:buFont typeface="Arial" panose="020B0604020202020204" pitchFamily="34" charset="0"/>
              <a:buChar char="•"/>
            </a:pPr>
            <a:r>
              <a:rPr lang="en-IN" sz="900" dirty="0" smtClean="0">
                <a:solidFill>
                  <a:prstClr val="black"/>
                </a:solidFill>
                <a:latin typeface="Arial" pitchFamily="34" charset="0"/>
                <a:cs typeface="Arial" pitchFamily="34" charset="0"/>
              </a:rPr>
              <a:t>Regulation may impose a mandatory ten year history of  claims that would have been paid , using data from the contractual weather station. ( If WS not available, then nearest government approved WS can be used). This would give indication to </a:t>
            </a:r>
            <a:r>
              <a:rPr lang="en-IN" sz="900" dirty="0" err="1" smtClean="0">
                <a:solidFill>
                  <a:prstClr val="black"/>
                </a:solidFill>
                <a:latin typeface="Arial" pitchFamily="34" charset="0"/>
                <a:cs typeface="Arial" pitchFamily="34" charset="0"/>
              </a:rPr>
              <a:t>loanee</a:t>
            </a:r>
            <a:r>
              <a:rPr lang="en-IN" sz="900" dirty="0" smtClean="0">
                <a:solidFill>
                  <a:prstClr val="black"/>
                </a:solidFill>
                <a:latin typeface="Arial" pitchFamily="34" charset="0"/>
                <a:cs typeface="Arial" pitchFamily="34" charset="0"/>
              </a:rPr>
              <a:t> as well as non-</a:t>
            </a:r>
            <a:r>
              <a:rPr lang="en-IN" sz="900" dirty="0" err="1" smtClean="0">
                <a:solidFill>
                  <a:prstClr val="black"/>
                </a:solidFill>
                <a:latin typeface="Arial" pitchFamily="34" charset="0"/>
                <a:cs typeface="Arial" pitchFamily="34" charset="0"/>
              </a:rPr>
              <a:t>loanee</a:t>
            </a:r>
            <a:r>
              <a:rPr lang="en-IN" sz="900" dirty="0" smtClean="0">
                <a:solidFill>
                  <a:prstClr val="black"/>
                </a:solidFill>
                <a:latin typeface="Arial" pitchFamily="34" charset="0"/>
                <a:cs typeface="Arial" pitchFamily="34" charset="0"/>
              </a:rPr>
              <a:t> farmers for understanding the effectiveness  of the product. ( especially claims payments in bad years) ( F &amp; U guidelines)</a:t>
            </a:r>
          </a:p>
          <a:p>
            <a:pPr marL="171450" indent="-171450" algn="just">
              <a:buFont typeface="Arial" panose="020B0604020202020204" pitchFamily="34" charset="0"/>
              <a:buChar char="•"/>
            </a:pPr>
            <a:endParaRPr lang="en-IN" sz="900" dirty="0">
              <a:solidFill>
                <a:prstClr val="black"/>
              </a:solidFill>
            </a:endParaRPr>
          </a:p>
          <a:p>
            <a:pPr algn="just"/>
            <a:endParaRPr lang="en-IN" sz="900" dirty="0">
              <a:solidFill>
                <a:prstClr val="black"/>
              </a:solidFill>
            </a:endParaRPr>
          </a:p>
          <a:p>
            <a:pPr algn="just"/>
            <a:endParaRPr lang="en-IN" sz="900" dirty="0">
              <a:solidFill>
                <a:prstClr val="black"/>
              </a:solidFill>
            </a:endParaRPr>
          </a:p>
          <a:p>
            <a:pPr algn="just"/>
            <a:endParaRPr lang="en-IN" sz="900" dirty="0">
              <a:solidFill>
                <a:prstClr val="black"/>
              </a:solidFill>
            </a:endParaRPr>
          </a:p>
          <a:p>
            <a:pPr marL="171450" indent="-171450" algn="just">
              <a:buFont typeface="Arial" panose="020B0604020202020204" pitchFamily="34" charset="0"/>
              <a:buChar char="•"/>
            </a:pPr>
            <a:endParaRPr lang="en-IN" sz="900" b="1" dirty="0">
              <a:solidFill>
                <a:prstClr val="black"/>
              </a:solidFill>
            </a:endParaRPr>
          </a:p>
        </p:txBody>
      </p:sp>
      <p:sp>
        <p:nvSpPr>
          <p:cNvPr id="16" name="Rectangle 15"/>
          <p:cNvSpPr/>
          <p:nvPr/>
        </p:nvSpPr>
        <p:spPr>
          <a:xfrm>
            <a:off x="328808" y="2644339"/>
            <a:ext cx="6646053" cy="1393031"/>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7" name="Rounded Rectangle 16"/>
          <p:cNvSpPr/>
          <p:nvPr/>
        </p:nvSpPr>
        <p:spPr>
          <a:xfrm>
            <a:off x="421662" y="2773132"/>
            <a:ext cx="6390332" cy="1160859"/>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smtClean="0">
                <a:solidFill>
                  <a:prstClr val="black"/>
                </a:solidFill>
                <a:latin typeface="Arial" pitchFamily="34" charset="0"/>
                <a:cs typeface="Arial" pitchFamily="34" charset="0"/>
              </a:rPr>
              <a:t>Less </a:t>
            </a:r>
            <a:r>
              <a:rPr lang="en-IN" sz="1200" dirty="0">
                <a:solidFill>
                  <a:prstClr val="black"/>
                </a:solidFill>
                <a:latin typeface="Arial" pitchFamily="34" charset="0"/>
                <a:cs typeface="Arial" pitchFamily="34" charset="0"/>
              </a:rPr>
              <a:t>innovation in product design following the introduction of WBCIS, despite the large amount of data available. This may be caused by an increase in competition having reduced the private benefits from designing improved indices. </a:t>
            </a:r>
          </a:p>
          <a:p>
            <a:endParaRPr lang="en-IN" sz="1200" dirty="0">
              <a:solidFill>
                <a:prstClr val="black"/>
              </a:solidFill>
            </a:endParaRPr>
          </a:p>
        </p:txBody>
      </p:sp>
    </p:spTree>
    <p:extLst>
      <p:ext uri="{BB962C8B-B14F-4D97-AF65-F5344CB8AC3E}">
        <p14:creationId xmlns:p14="http://schemas.microsoft.com/office/powerpoint/2010/main" val="393771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19</a:t>
            </a:fld>
            <a:endParaRPr lang="en-US" dirty="0">
              <a:solidFill>
                <a:srgbClr val="1F497D">
                  <a:lumMod val="75000"/>
                </a:srgbClr>
              </a:solidFill>
            </a:endParaRPr>
          </a:p>
        </p:txBody>
      </p:sp>
      <p:pic>
        <p:nvPicPr>
          <p:cNvPr id="8" name="Picture 2" descr="http://www.wpro.who.int/sysmedia/images/topics/legislati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532" y="1617946"/>
            <a:ext cx="1825668" cy="762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3946" y="1287608"/>
            <a:ext cx="6646053" cy="4732192"/>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0" name="Rounded Rectangle 9"/>
          <p:cNvSpPr/>
          <p:nvPr/>
        </p:nvSpPr>
        <p:spPr>
          <a:xfrm>
            <a:off x="246800" y="1371599"/>
            <a:ext cx="6390332" cy="4532295"/>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prstClr val="black"/>
                </a:solidFill>
                <a:latin typeface="Arial" pitchFamily="34" charset="0"/>
                <a:cs typeface="Arial" pitchFamily="34" charset="0"/>
              </a:rPr>
              <a:t>Institutional Mechanism – </a:t>
            </a:r>
            <a:r>
              <a:rPr lang="en-IN" sz="1400" dirty="0">
                <a:solidFill>
                  <a:prstClr val="black"/>
                </a:solidFill>
                <a:latin typeface="Arial" pitchFamily="34" charset="0"/>
                <a:cs typeface="Arial" pitchFamily="34" charset="0"/>
              </a:rPr>
              <a:t>Absence of a Crop Insurance Legislation/Regulation to an </a:t>
            </a:r>
            <a:r>
              <a:rPr lang="en-IN" sz="1400" dirty="0" smtClean="0">
                <a:solidFill>
                  <a:prstClr val="black"/>
                </a:solidFill>
                <a:latin typeface="Arial" pitchFamily="34" charset="0"/>
                <a:cs typeface="Arial" pitchFamily="34" charset="0"/>
              </a:rPr>
              <a:t>Institutional </a:t>
            </a:r>
            <a:r>
              <a:rPr lang="en-IN" sz="1400" dirty="0">
                <a:solidFill>
                  <a:prstClr val="black"/>
                </a:solidFill>
                <a:latin typeface="Arial" pitchFamily="34" charset="0"/>
                <a:cs typeface="Arial" pitchFamily="34" charset="0"/>
              </a:rPr>
              <a:t>Model promoting growth of the </a:t>
            </a:r>
            <a:r>
              <a:rPr lang="en-IN" sz="1400" dirty="0" smtClean="0">
                <a:solidFill>
                  <a:prstClr val="black"/>
                </a:solidFill>
                <a:latin typeface="Arial" pitchFamily="34" charset="0"/>
                <a:cs typeface="Arial" pitchFamily="34" charset="0"/>
              </a:rPr>
              <a:t>sector…</a:t>
            </a:r>
          </a:p>
          <a:p>
            <a:r>
              <a:rPr lang="en-IN" sz="1400" dirty="0">
                <a:solidFill>
                  <a:prstClr val="black"/>
                </a:solidFill>
                <a:latin typeface="Arial" pitchFamily="34" charset="0"/>
                <a:cs typeface="Arial" pitchFamily="34" charset="0"/>
              </a:rPr>
              <a:t>e.g.</a:t>
            </a:r>
          </a:p>
          <a:p>
            <a:pPr marL="285750" indent="-285750">
              <a:buFont typeface="Arial" panose="020B0604020202020204" pitchFamily="34" charset="0"/>
              <a:buChar char="•"/>
            </a:pPr>
            <a:endParaRPr lang="en-IN" sz="1400" dirty="0" smtClean="0">
              <a:solidFill>
                <a:prstClr val="black"/>
              </a:solidFill>
              <a:latin typeface="Arial" pitchFamily="34" charset="0"/>
              <a:cs typeface="Arial" pitchFamily="34" charset="0"/>
            </a:endParaRP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Number of weather stations and CCE’s to accurately represent risk.</a:t>
            </a: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How to make rates in absence of data.</a:t>
            </a: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More transparency in past claims settlements. </a:t>
            </a:r>
            <a:endParaRPr lang="en-IN" sz="1400" dirty="0">
              <a:solidFill>
                <a:prstClr val="black"/>
              </a:solidFill>
              <a:latin typeface="Arial" pitchFamily="34" charset="0"/>
              <a:cs typeface="Arial" pitchFamily="34" charset="0"/>
            </a:endParaRP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Checking the authenticity and validation of WS data.</a:t>
            </a:r>
            <a:endParaRPr lang="en-IN" sz="1400" dirty="0">
              <a:solidFill>
                <a:prstClr val="black"/>
              </a:solidFill>
              <a:latin typeface="Arial" pitchFamily="34" charset="0"/>
              <a:cs typeface="Arial" pitchFamily="34" charset="0"/>
            </a:endParaRP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Allowing </a:t>
            </a:r>
            <a:r>
              <a:rPr lang="en-IN" sz="1400" dirty="0">
                <a:solidFill>
                  <a:prstClr val="black"/>
                </a:solidFill>
                <a:latin typeface="Arial" pitchFamily="34" charset="0"/>
                <a:cs typeface="Arial" pitchFamily="34" charset="0"/>
              </a:rPr>
              <a:t>the insured’ choice of WS as per the location of his/her field. </a:t>
            </a:r>
          </a:p>
          <a:p>
            <a:pPr marL="285750" indent="-285750">
              <a:buFont typeface="Arial" panose="020B0604020202020204" pitchFamily="34" charset="0"/>
              <a:buChar char="•"/>
            </a:pPr>
            <a:r>
              <a:rPr lang="en-IN" sz="1400" dirty="0">
                <a:solidFill>
                  <a:prstClr val="black"/>
                </a:solidFill>
                <a:latin typeface="Arial" pitchFamily="34" charset="0"/>
                <a:cs typeface="Arial" pitchFamily="34" charset="0"/>
              </a:rPr>
              <a:t>National System for ongoing training of specialized personnel tasked with conducting </a:t>
            </a:r>
            <a:r>
              <a:rPr lang="en-IN" sz="1400" dirty="0" smtClean="0">
                <a:solidFill>
                  <a:prstClr val="black"/>
                </a:solidFill>
                <a:latin typeface="Arial" pitchFamily="34" charset="0"/>
                <a:cs typeface="Arial" pitchFamily="34" charset="0"/>
              </a:rPr>
              <a:t>Overseeing </a:t>
            </a:r>
            <a:r>
              <a:rPr lang="en-IN" sz="1400" dirty="0">
                <a:solidFill>
                  <a:prstClr val="black"/>
                </a:solidFill>
                <a:latin typeface="Arial" pitchFamily="34" charset="0"/>
                <a:cs typeface="Arial" pitchFamily="34" charset="0"/>
              </a:rPr>
              <a:t>the process of CCEs for insurance purposes. </a:t>
            </a: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CCEs </a:t>
            </a:r>
            <a:r>
              <a:rPr lang="en-IN" sz="1400" dirty="0">
                <a:solidFill>
                  <a:prstClr val="black"/>
                </a:solidFill>
                <a:latin typeface="Arial" pitchFamily="34" charset="0"/>
                <a:cs typeface="Arial" pitchFamily="34" charset="0"/>
              </a:rPr>
              <a:t>to be conducted by trained loss adjustors in areas where large claims are expected </a:t>
            </a:r>
            <a:r>
              <a:rPr lang="en-IN" sz="1400" dirty="0" smtClean="0">
                <a:solidFill>
                  <a:prstClr val="black"/>
                </a:solidFill>
                <a:latin typeface="Arial" pitchFamily="34" charset="0"/>
                <a:cs typeface="Arial" pitchFamily="34" charset="0"/>
              </a:rPr>
              <a:t>due </a:t>
            </a:r>
            <a:r>
              <a:rPr lang="en-IN" sz="1400" dirty="0">
                <a:solidFill>
                  <a:prstClr val="black"/>
                </a:solidFill>
                <a:latin typeface="Arial" pitchFamily="34" charset="0"/>
                <a:cs typeface="Arial" pitchFamily="34" charset="0"/>
              </a:rPr>
              <a:t>to observable adverse agricultural conditions. </a:t>
            </a:r>
          </a:p>
          <a:p>
            <a:pPr marL="285750" indent="-285750">
              <a:buFont typeface="Arial" panose="020B0604020202020204" pitchFamily="34" charset="0"/>
              <a:buChar char="•"/>
            </a:pPr>
            <a:r>
              <a:rPr lang="en-IN" sz="1400" dirty="0" smtClean="0">
                <a:solidFill>
                  <a:prstClr val="black"/>
                </a:solidFill>
                <a:latin typeface="Arial" pitchFamily="34" charset="0"/>
                <a:cs typeface="Arial" pitchFamily="34" charset="0"/>
              </a:rPr>
              <a:t>Supervisory </a:t>
            </a:r>
            <a:r>
              <a:rPr lang="en-IN" sz="1400" dirty="0">
                <a:solidFill>
                  <a:prstClr val="black"/>
                </a:solidFill>
                <a:latin typeface="Arial" pitchFamily="34" charset="0"/>
                <a:cs typeface="Arial" pitchFamily="34" charset="0"/>
              </a:rPr>
              <a:t>role for loss adjustors in other areas. </a:t>
            </a:r>
          </a:p>
          <a:p>
            <a:pPr marL="285750" indent="-285750">
              <a:buFont typeface="Arial" panose="020B0604020202020204" pitchFamily="34" charset="0"/>
              <a:buChar char="•"/>
            </a:pPr>
            <a:r>
              <a:rPr lang="en-IN" sz="1400" dirty="0">
                <a:solidFill>
                  <a:prstClr val="black"/>
                </a:solidFill>
                <a:latin typeface="Arial" pitchFamily="34" charset="0"/>
                <a:cs typeface="Arial" pitchFamily="34" charset="0"/>
              </a:rPr>
              <a:t>Independent, random CCE audit. </a:t>
            </a:r>
          </a:p>
          <a:p>
            <a:pPr marL="285750" indent="-285750">
              <a:buFont typeface="Arial" panose="020B0604020202020204" pitchFamily="34" charset="0"/>
              <a:buChar char="•"/>
            </a:pPr>
            <a:r>
              <a:rPr lang="en-IN" sz="1400" dirty="0">
                <a:solidFill>
                  <a:prstClr val="black"/>
                </a:solidFill>
                <a:latin typeface="Arial" pitchFamily="34" charset="0"/>
                <a:cs typeface="Arial" pitchFamily="34" charset="0"/>
              </a:rPr>
              <a:t>Video recording of the official CCEs. </a:t>
            </a:r>
          </a:p>
          <a:p>
            <a:endParaRPr lang="en-IN" sz="1400" dirty="0">
              <a:solidFill>
                <a:prstClr val="black"/>
              </a:solidFill>
            </a:endParaRPr>
          </a:p>
        </p:txBody>
      </p:sp>
      <p:sp>
        <p:nvSpPr>
          <p:cNvPr id="11" name="Rectangle 10"/>
          <p:cNvSpPr/>
          <p:nvPr/>
        </p:nvSpPr>
        <p:spPr>
          <a:xfrm>
            <a:off x="7033364" y="2743200"/>
            <a:ext cx="1978067" cy="2631976"/>
          </a:xfrm>
          <a:prstGeom prst="rect">
            <a:avLst/>
          </a:prstGeom>
          <a:solidFill>
            <a:schemeClr val="accent3">
              <a:lumMod val="40000"/>
              <a:lumOff val="6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endParaRPr>
          </a:p>
        </p:txBody>
      </p:sp>
      <p:sp>
        <p:nvSpPr>
          <p:cNvPr id="12" name="Rounded Rectangle 11"/>
          <p:cNvSpPr/>
          <p:nvPr/>
        </p:nvSpPr>
        <p:spPr>
          <a:xfrm>
            <a:off x="7115481" y="2819400"/>
            <a:ext cx="1813831" cy="2438400"/>
          </a:xfrm>
          <a:prstGeom prst="roundRect">
            <a:avLst/>
          </a:prstGeom>
          <a:solidFill>
            <a:srgbClr val="92D050"/>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IN" sz="1200" b="1" dirty="0">
                <a:solidFill>
                  <a:prstClr val="black"/>
                </a:solidFill>
                <a:latin typeface="Arial" pitchFamily="34" charset="0"/>
                <a:cs typeface="Arial" pitchFamily="34" charset="0"/>
              </a:rPr>
              <a:t>Widen the scope of the existing regulations in the short run </a:t>
            </a:r>
          </a:p>
          <a:p>
            <a:pPr marL="171450" indent="-171450">
              <a:buFont typeface="Arial" panose="020B0604020202020204" pitchFamily="34" charset="0"/>
              <a:buChar char="•"/>
            </a:pPr>
            <a:endParaRPr lang="en-IN" sz="1200" dirty="0">
              <a:solidFill>
                <a:prstClr val="black"/>
              </a:solidFill>
              <a:latin typeface="Arial" pitchFamily="34" charset="0"/>
              <a:cs typeface="Arial" pitchFamily="34" charset="0"/>
            </a:endParaRPr>
          </a:p>
          <a:p>
            <a:pPr marL="171450" indent="-171450">
              <a:buFont typeface="Arial" panose="020B0604020202020204" pitchFamily="34" charset="0"/>
              <a:buChar char="•"/>
            </a:pPr>
            <a:r>
              <a:rPr lang="en-IN" sz="1200" b="1" dirty="0">
                <a:solidFill>
                  <a:prstClr val="black"/>
                </a:solidFill>
                <a:latin typeface="Arial" pitchFamily="34" charset="0"/>
                <a:cs typeface="Arial" pitchFamily="34" charset="0"/>
              </a:rPr>
              <a:t>An all encompassing legislation on agriculture risk protection in the long run </a:t>
            </a:r>
          </a:p>
        </p:txBody>
      </p:sp>
      <p:sp>
        <p:nvSpPr>
          <p:cNvPr id="13" name="Text Placeholder 1"/>
          <p:cNvSpPr txBox="1">
            <a:spLocks/>
          </p:cNvSpPr>
          <p:nvPr/>
        </p:nvSpPr>
        <p:spPr>
          <a:xfrm>
            <a:off x="76200" y="2088"/>
            <a:ext cx="7926364" cy="914400"/>
          </a:xfrm>
          <a:prstGeom prst="rect">
            <a:avLst/>
          </a:prstGeom>
        </p:spPr>
        <p:txBody>
          <a:bodyPr/>
          <a:lstStyle/>
          <a:p>
            <a:pPr marL="342900" indent="-342900" eaLnBrk="0" fontAlgn="base" hangingPunct="0">
              <a:spcBef>
                <a:spcPct val="20000"/>
              </a:spcBef>
              <a:spcAft>
                <a:spcPct val="0"/>
              </a:spcAft>
              <a:buFont typeface="Arial" charset="0"/>
              <a:buNone/>
              <a:defRPr/>
            </a:pPr>
            <a:r>
              <a:rPr lang="en-US" sz="3200" b="1" dirty="0" smtClean="0">
                <a:solidFill>
                  <a:srgbClr val="1F497D"/>
                </a:solidFill>
                <a:latin typeface="Arial" pitchFamily="34" charset="0"/>
                <a:cs typeface="Arial" pitchFamily="34" charset="0"/>
              </a:rPr>
              <a:t>Market Structure Challenges (Cont.)</a:t>
            </a:r>
            <a:endParaRPr lang="en-US" sz="3200" b="1" dirty="0">
              <a:solidFill>
                <a:srgbClr val="1F497D"/>
              </a:solidFill>
              <a:latin typeface="Arial" pitchFamily="34" charset="0"/>
              <a:cs typeface="Arial" pitchFamily="34" charset="0"/>
            </a:endParaRPr>
          </a:p>
        </p:txBody>
      </p:sp>
    </p:spTree>
    <p:extLst>
      <p:ext uri="{BB962C8B-B14F-4D97-AF65-F5344CB8AC3E}">
        <p14:creationId xmlns:p14="http://schemas.microsoft.com/office/powerpoint/2010/main" val="4098908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b="1" dirty="0" smtClean="0">
                <a:solidFill>
                  <a:schemeClr val="tx2"/>
                </a:solidFill>
                <a:latin typeface="Arial" pitchFamily="34" charset="0"/>
                <a:ea typeface="+mn-ea"/>
                <a:cs typeface="Arial" pitchFamily="34" charset="0"/>
              </a:rPr>
              <a:t>Agenda</a:t>
            </a:r>
            <a:endParaRPr lang="en-US" sz="6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i="1" dirty="0" smtClean="0">
                <a:latin typeface="Arial" pitchFamily="34" charset="0"/>
                <a:cs typeface="Arial" pitchFamily="34" charset="0"/>
              </a:rPr>
              <a:t>Introduction</a:t>
            </a:r>
          </a:p>
          <a:p>
            <a:r>
              <a:rPr lang="en-US" sz="2800" i="1" dirty="0" smtClean="0">
                <a:latin typeface="Arial" pitchFamily="34" charset="0"/>
                <a:cs typeface="Arial" pitchFamily="34" charset="0"/>
              </a:rPr>
              <a:t>E</a:t>
            </a:r>
            <a:r>
              <a:rPr lang="en-US" sz="2800" i="1" dirty="0" smtClean="0">
                <a:latin typeface="Arial" pitchFamily="34" charset="0"/>
                <a:cs typeface="Arial" pitchFamily="34" charset="0"/>
              </a:rPr>
              <a:t>xisting Mandatory Crop </a:t>
            </a:r>
            <a:r>
              <a:rPr lang="en-US" sz="2800" i="1" dirty="0" smtClean="0">
                <a:latin typeface="Arial" pitchFamily="34" charset="0"/>
                <a:cs typeface="Arial" pitchFamily="34" charset="0"/>
              </a:rPr>
              <a:t>Insurance schemes</a:t>
            </a:r>
          </a:p>
          <a:p>
            <a:r>
              <a:rPr lang="en-US" sz="2800" i="1" dirty="0" smtClean="0">
                <a:latin typeface="Arial" pitchFamily="34" charset="0"/>
                <a:cs typeface="Arial" pitchFamily="34" charset="0"/>
              </a:rPr>
              <a:t>Challenges (Pricing/Regulatory/Operational)</a:t>
            </a:r>
          </a:p>
          <a:p>
            <a:r>
              <a:rPr lang="en-US" sz="2800" i="1" dirty="0" smtClean="0">
                <a:latin typeface="Arial" pitchFamily="34" charset="0"/>
                <a:cs typeface="Arial" pitchFamily="34" charset="0"/>
              </a:rPr>
              <a:t>Mandatory Crop Insurance for all - Pros/Cons</a:t>
            </a:r>
            <a:endParaRPr lang="en-US" sz="2800" i="1" dirty="0" smtClean="0">
              <a:latin typeface="Arial" pitchFamily="34" charset="0"/>
              <a:cs typeface="Arial" pitchFamily="34" charset="0"/>
            </a:endParaRPr>
          </a:p>
          <a:p>
            <a:r>
              <a:rPr lang="en-US" sz="2800" i="1" dirty="0" smtClean="0">
                <a:latin typeface="Arial" pitchFamily="34" charset="0"/>
                <a:cs typeface="Arial" pitchFamily="34" charset="0"/>
              </a:rPr>
              <a:t>Way forward</a:t>
            </a:r>
            <a:endParaRPr lang="en-US" sz="2800" i="1" dirty="0" smtClean="0">
              <a:latin typeface="Arial" pitchFamily="34" charset="0"/>
              <a:cs typeface="Arial" pitchFamily="34" charset="0"/>
            </a:endParaRPr>
          </a:p>
          <a:p>
            <a:r>
              <a:rPr lang="en-US" sz="2800" i="1" dirty="0" smtClean="0">
                <a:latin typeface="Arial" pitchFamily="34" charset="0"/>
                <a:cs typeface="Arial" pitchFamily="34" charset="0"/>
              </a:rPr>
              <a:t>Silver Lining</a:t>
            </a:r>
          </a:p>
          <a:p>
            <a:r>
              <a:rPr lang="en-US" sz="2800" i="1" dirty="0" smtClean="0">
                <a:latin typeface="Arial" pitchFamily="34" charset="0"/>
                <a:cs typeface="Arial" pitchFamily="34" charset="0"/>
              </a:rPr>
              <a:t>Questions</a:t>
            </a:r>
          </a:p>
          <a:p>
            <a:r>
              <a:rPr lang="en-US" sz="2800" i="1" dirty="0" smtClean="0">
                <a:latin typeface="Arial" pitchFamily="34" charset="0"/>
                <a:cs typeface="Arial" pitchFamily="34" charset="0"/>
              </a:rPr>
              <a:t>References</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20</a:t>
            </a:fld>
            <a:endParaRPr lang="en-US" dirty="0">
              <a:solidFill>
                <a:srgbClr val="1F497D">
                  <a:lumMod val="75000"/>
                </a:srgbClr>
              </a:solidFill>
            </a:endParaRPr>
          </a:p>
        </p:txBody>
      </p:sp>
      <p:sp>
        <p:nvSpPr>
          <p:cNvPr id="7" name="Text Placeholder 1"/>
          <p:cNvSpPr txBox="1">
            <a:spLocks/>
          </p:cNvSpPr>
          <p:nvPr/>
        </p:nvSpPr>
        <p:spPr>
          <a:xfrm>
            <a:off x="198449" y="9395"/>
            <a:ext cx="7648585" cy="1066801"/>
          </a:xfrm>
          <a:prstGeom prst="rect">
            <a:avLst/>
          </a:prstGeom>
        </p:spPr>
        <p:txBody>
          <a:bodyPr/>
          <a:lstStyle/>
          <a:p>
            <a:pPr marL="342900" indent="-342900" eaLnBrk="0" fontAlgn="base" hangingPunct="0">
              <a:spcBef>
                <a:spcPct val="20000"/>
              </a:spcBef>
              <a:spcAft>
                <a:spcPct val="0"/>
              </a:spcAft>
              <a:buFont typeface="Arial" charset="0"/>
              <a:buNone/>
              <a:defRPr/>
            </a:pPr>
            <a:r>
              <a:rPr lang="en-US" sz="3200" b="1" dirty="0" smtClean="0">
                <a:solidFill>
                  <a:srgbClr val="1F497D"/>
                </a:solidFill>
                <a:latin typeface="Arial" pitchFamily="34" charset="0"/>
                <a:cs typeface="Arial" pitchFamily="34" charset="0"/>
              </a:rPr>
              <a:t>Legislative Framework - Challenges</a:t>
            </a:r>
            <a:endParaRPr lang="en-US" sz="3200" b="1" dirty="0">
              <a:solidFill>
                <a:srgbClr val="1F497D"/>
              </a:solidFill>
              <a:latin typeface="Arial" pitchFamily="34" charset="0"/>
              <a:cs typeface="Arial" pitchFamily="34" charset="0"/>
            </a:endParaRPr>
          </a:p>
        </p:txBody>
      </p:sp>
      <p:pic>
        <p:nvPicPr>
          <p:cNvPr id="5122" name="Picture 2" descr="http://www.wpro.who.int/sysmedia/images/topics/legislati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219201"/>
            <a:ext cx="1825668" cy="762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40546" y="1309742"/>
            <a:ext cx="6646053" cy="609600"/>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9" name="Rounded Rectangle 8"/>
          <p:cNvSpPr/>
          <p:nvPr/>
        </p:nvSpPr>
        <p:spPr>
          <a:xfrm>
            <a:off x="533400" y="1346201"/>
            <a:ext cx="6390332" cy="508000"/>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prstClr val="black"/>
                </a:solidFill>
                <a:latin typeface="Arial" pitchFamily="34" charset="0"/>
                <a:cs typeface="Arial" pitchFamily="34" charset="0"/>
              </a:rPr>
              <a:t>No risk to be assumed unless premium is received in advance </a:t>
            </a:r>
            <a:endParaRPr lang="en-IN" sz="1400" dirty="0">
              <a:solidFill>
                <a:prstClr val="black"/>
              </a:solidFill>
              <a:latin typeface="Arial" pitchFamily="34" charset="0"/>
              <a:cs typeface="Arial" pitchFamily="34" charset="0"/>
            </a:endParaRPr>
          </a:p>
        </p:txBody>
      </p:sp>
      <p:sp>
        <p:nvSpPr>
          <p:cNvPr id="10" name="Rectangle 9"/>
          <p:cNvSpPr/>
          <p:nvPr/>
        </p:nvSpPr>
        <p:spPr>
          <a:xfrm>
            <a:off x="440545" y="1981201"/>
            <a:ext cx="6646053" cy="1295399"/>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1" name="Rounded Rectangle 10"/>
          <p:cNvSpPr/>
          <p:nvPr/>
        </p:nvSpPr>
        <p:spPr>
          <a:xfrm>
            <a:off x="516728" y="2076009"/>
            <a:ext cx="6417472" cy="1124391"/>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400" dirty="0">
              <a:solidFill>
                <a:prstClr val="black"/>
              </a:solidFill>
            </a:endParaRPr>
          </a:p>
          <a:p>
            <a:r>
              <a:rPr lang="en-IN" sz="1400" b="1" dirty="0">
                <a:solidFill>
                  <a:prstClr val="black"/>
                </a:solidFill>
                <a:latin typeface="Arial" pitchFamily="34" charset="0"/>
                <a:cs typeface="Arial" pitchFamily="34" charset="0"/>
              </a:rPr>
              <a:t>Refund of Premium: </a:t>
            </a:r>
            <a:r>
              <a:rPr lang="en-IN" sz="1400" dirty="0">
                <a:solidFill>
                  <a:prstClr val="black"/>
                </a:solidFill>
                <a:latin typeface="Arial" pitchFamily="34" charset="0"/>
                <a:cs typeface="Arial" pitchFamily="34" charset="0"/>
              </a:rPr>
              <a:t>Section 64VB. (3) of the Act states that “Any refund of premium which may become due to an insured on account of the cancellation of a policy or alteration in its terms and conditions or otherwise shall be paid by the insurer directly to the insured. </a:t>
            </a:r>
          </a:p>
          <a:p>
            <a:r>
              <a:rPr lang="en-IN" sz="1400" b="1" dirty="0" smtClean="0">
                <a:solidFill>
                  <a:prstClr val="black"/>
                </a:solidFill>
              </a:rPr>
              <a:t> </a:t>
            </a:r>
            <a:endParaRPr lang="en-IN" sz="1400" dirty="0">
              <a:solidFill>
                <a:prstClr val="black"/>
              </a:solidFill>
            </a:endParaRPr>
          </a:p>
        </p:txBody>
      </p:sp>
      <p:sp>
        <p:nvSpPr>
          <p:cNvPr id="12" name="Rectangle 11"/>
          <p:cNvSpPr/>
          <p:nvPr/>
        </p:nvSpPr>
        <p:spPr>
          <a:xfrm>
            <a:off x="440544" y="3389155"/>
            <a:ext cx="6646053" cy="1335245"/>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3" name="Rounded Rectangle 12"/>
          <p:cNvSpPr/>
          <p:nvPr/>
        </p:nvSpPr>
        <p:spPr>
          <a:xfrm>
            <a:off x="516727" y="3483963"/>
            <a:ext cx="6417472" cy="1164237"/>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400" dirty="0">
              <a:solidFill>
                <a:prstClr val="black"/>
              </a:solidFill>
              <a:latin typeface="Arial" pitchFamily="34" charset="0"/>
              <a:cs typeface="Arial" pitchFamily="34" charset="0"/>
            </a:endParaRPr>
          </a:p>
          <a:p>
            <a:r>
              <a:rPr lang="en-IN" sz="1400" b="1" dirty="0">
                <a:solidFill>
                  <a:prstClr val="black"/>
                </a:solidFill>
                <a:latin typeface="Arial" pitchFamily="34" charset="0"/>
                <a:cs typeface="Arial" pitchFamily="34" charset="0"/>
              </a:rPr>
              <a:t>Register of policies and register of claims: </a:t>
            </a:r>
            <a:r>
              <a:rPr lang="en-IN" sz="1400" dirty="0">
                <a:solidFill>
                  <a:prstClr val="black"/>
                </a:solidFill>
                <a:latin typeface="Arial" pitchFamily="34" charset="0"/>
                <a:cs typeface="Arial" pitchFamily="34" charset="0"/>
              </a:rPr>
              <a:t>Section 14 (a) and (b) of the Act mentions that every insurer shall maintain a register or record of policies, in which shall be entered, in respect of every policy issued by the insurer, the name and address of the policy-holder. </a:t>
            </a:r>
          </a:p>
          <a:p>
            <a:r>
              <a:rPr lang="en-IN" sz="1400" b="1" dirty="0" smtClean="0">
                <a:solidFill>
                  <a:prstClr val="black"/>
                </a:solidFill>
                <a:latin typeface="Arial" pitchFamily="34" charset="0"/>
                <a:cs typeface="Arial" pitchFamily="34" charset="0"/>
              </a:rPr>
              <a:t> </a:t>
            </a:r>
            <a:endParaRPr lang="en-IN" sz="1400" dirty="0">
              <a:solidFill>
                <a:prstClr val="black"/>
              </a:solidFill>
              <a:latin typeface="Arial" pitchFamily="34" charset="0"/>
              <a:cs typeface="Arial" pitchFamily="34" charset="0"/>
            </a:endParaRPr>
          </a:p>
        </p:txBody>
      </p:sp>
      <p:sp>
        <p:nvSpPr>
          <p:cNvPr id="14" name="Rectangle 13"/>
          <p:cNvSpPr/>
          <p:nvPr/>
        </p:nvSpPr>
        <p:spPr>
          <a:xfrm>
            <a:off x="440543" y="4778969"/>
            <a:ext cx="6646053" cy="478831"/>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5" name="Rounded Rectangle 14"/>
          <p:cNvSpPr/>
          <p:nvPr/>
        </p:nvSpPr>
        <p:spPr>
          <a:xfrm>
            <a:off x="568404" y="4829769"/>
            <a:ext cx="6390332" cy="351831"/>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prstClr val="black"/>
                </a:solidFill>
                <a:latin typeface="Arial" pitchFamily="34" charset="0"/>
                <a:cs typeface="Arial" pitchFamily="34" charset="0"/>
              </a:rPr>
              <a:t>Loss Intimation </a:t>
            </a:r>
            <a:endParaRPr lang="en-IN" sz="1400" dirty="0">
              <a:solidFill>
                <a:prstClr val="black"/>
              </a:solidFill>
              <a:latin typeface="Arial" pitchFamily="34" charset="0"/>
              <a:cs typeface="Arial" pitchFamily="34" charset="0"/>
            </a:endParaRPr>
          </a:p>
        </p:txBody>
      </p:sp>
      <p:sp>
        <p:nvSpPr>
          <p:cNvPr id="18" name="Rectangle 17"/>
          <p:cNvSpPr/>
          <p:nvPr/>
        </p:nvSpPr>
        <p:spPr>
          <a:xfrm>
            <a:off x="440546" y="5330328"/>
            <a:ext cx="6646053" cy="478831"/>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19" name="Rounded Rectangle 18"/>
          <p:cNvSpPr/>
          <p:nvPr/>
        </p:nvSpPr>
        <p:spPr>
          <a:xfrm>
            <a:off x="568407" y="5381128"/>
            <a:ext cx="6390332" cy="351831"/>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400" b="1" dirty="0" smtClean="0">
              <a:solidFill>
                <a:prstClr val="black"/>
              </a:solidFill>
              <a:latin typeface="Arial" pitchFamily="34" charset="0"/>
              <a:cs typeface="Arial" pitchFamily="34" charset="0"/>
            </a:endParaRPr>
          </a:p>
          <a:p>
            <a:r>
              <a:rPr lang="en-IN" sz="1400" b="1" dirty="0" smtClean="0">
                <a:solidFill>
                  <a:prstClr val="black"/>
                </a:solidFill>
                <a:latin typeface="Arial" pitchFamily="34" charset="0"/>
                <a:cs typeface="Arial" pitchFamily="34" charset="0"/>
              </a:rPr>
              <a:t>Interest </a:t>
            </a:r>
            <a:r>
              <a:rPr lang="en-IN" sz="1400" b="1" dirty="0">
                <a:solidFill>
                  <a:prstClr val="black"/>
                </a:solidFill>
                <a:latin typeface="Arial" pitchFamily="34" charset="0"/>
                <a:cs typeface="Arial" pitchFamily="34" charset="0"/>
              </a:rPr>
              <a:t>Payment on Delay in Claims Settlement </a:t>
            </a:r>
            <a:endParaRPr lang="en-IN" sz="1400" dirty="0">
              <a:solidFill>
                <a:prstClr val="black"/>
              </a:solidFill>
              <a:latin typeface="Arial" pitchFamily="34" charset="0"/>
              <a:cs typeface="Arial" pitchFamily="34" charset="0"/>
            </a:endParaRPr>
          </a:p>
          <a:p>
            <a:endParaRPr lang="en-IN" sz="1400" dirty="0">
              <a:solidFill>
                <a:prstClr val="black"/>
              </a:solidFill>
              <a:latin typeface="Arial" pitchFamily="34" charset="0"/>
              <a:cs typeface="Arial" pitchFamily="34" charset="0"/>
            </a:endParaRPr>
          </a:p>
        </p:txBody>
      </p:sp>
      <p:sp>
        <p:nvSpPr>
          <p:cNvPr id="20" name="Rectangle 19"/>
          <p:cNvSpPr/>
          <p:nvPr/>
        </p:nvSpPr>
        <p:spPr>
          <a:xfrm>
            <a:off x="428020" y="5961559"/>
            <a:ext cx="7268180" cy="478831"/>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21" name="Rounded Rectangle 20"/>
          <p:cNvSpPr/>
          <p:nvPr/>
        </p:nvSpPr>
        <p:spPr>
          <a:xfrm>
            <a:off x="555880" y="6012359"/>
            <a:ext cx="6987920" cy="351831"/>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prstClr val="black"/>
                </a:solidFill>
                <a:latin typeface="Arial" pitchFamily="34" charset="0"/>
                <a:cs typeface="Arial" pitchFamily="34" charset="0"/>
              </a:rPr>
              <a:t>Elaborate Training Requirements for licensing of individual/corporate insurance agents </a:t>
            </a:r>
            <a:endParaRPr lang="en-IN" sz="1400" dirty="0">
              <a:solidFill>
                <a:prstClr val="black"/>
              </a:solidFill>
              <a:latin typeface="Arial" pitchFamily="34" charset="0"/>
              <a:cs typeface="Arial" pitchFamily="34" charset="0"/>
            </a:endParaRPr>
          </a:p>
        </p:txBody>
      </p:sp>
      <p:sp>
        <p:nvSpPr>
          <p:cNvPr id="22" name="Rectangle 21"/>
          <p:cNvSpPr/>
          <p:nvPr/>
        </p:nvSpPr>
        <p:spPr>
          <a:xfrm>
            <a:off x="7391400" y="2133281"/>
            <a:ext cx="1524000" cy="3124520"/>
          </a:xfrm>
          <a:prstGeom prst="rect">
            <a:avLst/>
          </a:prstGeom>
          <a:solidFill>
            <a:schemeClr val="accent3">
              <a:lumMod val="40000"/>
              <a:lumOff val="6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a:solidFill>
                <a:prstClr val="white"/>
              </a:solidFill>
            </a:endParaRPr>
          </a:p>
        </p:txBody>
      </p:sp>
      <p:sp>
        <p:nvSpPr>
          <p:cNvPr id="23" name="Rounded Rectangle 22"/>
          <p:cNvSpPr/>
          <p:nvPr/>
        </p:nvSpPr>
        <p:spPr>
          <a:xfrm>
            <a:off x="7434503" y="2286001"/>
            <a:ext cx="1465361" cy="2895600"/>
          </a:xfrm>
          <a:prstGeom prst="roundRect">
            <a:avLst/>
          </a:prstGeom>
          <a:solidFill>
            <a:schemeClr val="tx2">
              <a:lumMod val="60000"/>
              <a:lumOff val="4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100" dirty="0" smtClean="0">
                <a:solidFill>
                  <a:prstClr val="black"/>
                </a:solidFill>
                <a:latin typeface="Arial" pitchFamily="34" charset="0"/>
                <a:cs typeface="Arial" pitchFamily="34" charset="0"/>
              </a:rPr>
              <a:t>Section 64VB in the </a:t>
            </a:r>
            <a:r>
              <a:rPr lang="en-IN" sz="1100" dirty="0" err="1" smtClean="0">
                <a:solidFill>
                  <a:prstClr val="black"/>
                </a:solidFill>
                <a:latin typeface="Arial" pitchFamily="34" charset="0"/>
                <a:cs typeface="Arial" pitchFamily="34" charset="0"/>
              </a:rPr>
              <a:t>The</a:t>
            </a:r>
            <a:r>
              <a:rPr lang="en-IN" sz="1100" dirty="0" smtClean="0">
                <a:solidFill>
                  <a:prstClr val="black"/>
                </a:solidFill>
                <a:latin typeface="Arial" pitchFamily="34" charset="0"/>
                <a:cs typeface="Arial" pitchFamily="34" charset="0"/>
              </a:rPr>
              <a:t> Insurance Act 1938;</a:t>
            </a:r>
          </a:p>
          <a:p>
            <a:endParaRPr lang="en-IN" sz="1100" dirty="0" smtClean="0">
              <a:solidFill>
                <a:prstClr val="black"/>
              </a:solidFill>
              <a:latin typeface="Arial" pitchFamily="34" charset="0"/>
              <a:cs typeface="Arial" pitchFamily="34" charset="0"/>
            </a:endParaRPr>
          </a:p>
          <a:p>
            <a:r>
              <a:rPr lang="en-IN" sz="1100" dirty="0" smtClean="0">
                <a:solidFill>
                  <a:prstClr val="black"/>
                </a:solidFill>
                <a:latin typeface="Arial" pitchFamily="34" charset="0"/>
                <a:cs typeface="Arial" pitchFamily="34" charset="0"/>
              </a:rPr>
              <a:t>Section 14(a) and (b) of the Act;</a:t>
            </a:r>
          </a:p>
          <a:p>
            <a:endParaRPr lang="en-IN" sz="1100" dirty="0" smtClean="0">
              <a:solidFill>
                <a:prstClr val="black"/>
              </a:solidFill>
              <a:latin typeface="Arial" pitchFamily="34" charset="0"/>
              <a:cs typeface="Arial" pitchFamily="34" charset="0"/>
            </a:endParaRPr>
          </a:p>
          <a:p>
            <a:r>
              <a:rPr lang="en-IN" sz="1100" dirty="0" smtClean="0">
                <a:solidFill>
                  <a:prstClr val="black"/>
                </a:solidFill>
                <a:latin typeface="Arial" pitchFamily="34" charset="0"/>
                <a:cs typeface="Arial" pitchFamily="34" charset="0"/>
              </a:rPr>
              <a:t>Policyholders Protection Act, 2002;</a:t>
            </a:r>
          </a:p>
          <a:p>
            <a:endParaRPr lang="en-IN" sz="1100" dirty="0" smtClean="0">
              <a:solidFill>
                <a:prstClr val="black"/>
              </a:solidFill>
              <a:latin typeface="Arial" pitchFamily="34" charset="0"/>
              <a:cs typeface="Arial" pitchFamily="34" charset="0"/>
            </a:endParaRPr>
          </a:p>
          <a:p>
            <a:r>
              <a:rPr lang="en-IN" sz="1100" dirty="0" smtClean="0">
                <a:solidFill>
                  <a:prstClr val="black"/>
                </a:solidFill>
                <a:latin typeface="Arial" pitchFamily="34" charset="0"/>
                <a:cs typeface="Arial" pitchFamily="34" charset="0"/>
              </a:rPr>
              <a:t>Licensing of Corporate Agents, 2002</a:t>
            </a:r>
            <a:endParaRPr lang="en-IN" sz="11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424509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solidFill>
                  <a:srgbClr val="1F497D">
                    <a:lumMod val="75000"/>
                  </a:srgbClr>
                </a:solidFill>
              </a:rPr>
              <a:pPr/>
              <a:t>21</a:t>
            </a:fld>
            <a:endParaRPr lang="en-US" dirty="0">
              <a:solidFill>
                <a:srgbClr val="1F497D">
                  <a:lumMod val="75000"/>
                </a:srgbClr>
              </a:solidFill>
            </a:endParaRPr>
          </a:p>
        </p:txBody>
      </p:sp>
      <p:sp>
        <p:nvSpPr>
          <p:cNvPr id="7" name="Text Placeholder 1"/>
          <p:cNvSpPr txBox="1">
            <a:spLocks/>
          </p:cNvSpPr>
          <p:nvPr/>
        </p:nvSpPr>
        <p:spPr>
          <a:xfrm>
            <a:off x="21919" y="79331"/>
            <a:ext cx="8063630" cy="609600"/>
          </a:xfrm>
          <a:prstGeom prst="rect">
            <a:avLst/>
          </a:prstGeom>
        </p:spPr>
        <p:txBody>
          <a:bodyPr/>
          <a:lstStyle/>
          <a:p>
            <a:pPr marL="342900" indent="-342900" eaLnBrk="0" fontAlgn="base" hangingPunct="0">
              <a:spcBef>
                <a:spcPct val="20000"/>
              </a:spcBef>
              <a:spcAft>
                <a:spcPct val="0"/>
              </a:spcAft>
              <a:buFont typeface="Arial" charset="0"/>
              <a:buNone/>
              <a:defRPr/>
            </a:pPr>
            <a:r>
              <a:rPr lang="en-US" sz="3200" b="1" dirty="0" smtClean="0">
                <a:solidFill>
                  <a:srgbClr val="1F497D"/>
                </a:solidFill>
                <a:latin typeface="Arial" pitchFamily="34" charset="0"/>
                <a:cs typeface="Arial" pitchFamily="34" charset="0"/>
              </a:rPr>
              <a:t>Basic Principles of Insurance – Conflicts</a:t>
            </a:r>
            <a:endParaRPr lang="en-US" sz="3200" b="1" dirty="0">
              <a:solidFill>
                <a:srgbClr val="1F497D"/>
              </a:solidFill>
              <a:latin typeface="Arial" pitchFamily="34" charset="0"/>
              <a:cs typeface="Arial" pitchFamily="34" charset="0"/>
            </a:endParaRPr>
          </a:p>
        </p:txBody>
      </p:sp>
      <p:sp>
        <p:nvSpPr>
          <p:cNvPr id="2" name="TextBox 1"/>
          <p:cNvSpPr txBox="1"/>
          <p:nvPr/>
        </p:nvSpPr>
        <p:spPr>
          <a:xfrm>
            <a:off x="457200" y="1371600"/>
            <a:ext cx="4734181" cy="400110"/>
          </a:xfrm>
          <a:prstGeom prst="rect">
            <a:avLst/>
          </a:prstGeom>
          <a:noFill/>
        </p:spPr>
        <p:txBody>
          <a:bodyPr wrap="none" rtlCol="0">
            <a:spAutoFit/>
          </a:bodyPr>
          <a:lstStyle/>
          <a:p>
            <a:r>
              <a:rPr lang="en-IN" sz="2000" b="1" dirty="0" smtClean="0">
                <a:solidFill>
                  <a:prstClr val="black"/>
                </a:solidFill>
                <a:latin typeface="Arial" pitchFamily="34" charset="0"/>
                <a:cs typeface="Arial" pitchFamily="34" charset="0"/>
              </a:rPr>
              <a:t>Applied to index insurance primarily..</a:t>
            </a:r>
            <a:endParaRPr lang="en-IN" sz="2000" b="1" dirty="0">
              <a:solidFill>
                <a:prstClr val="black"/>
              </a:solidFill>
              <a:latin typeface="Arial" pitchFamily="34" charset="0"/>
              <a:cs typeface="Arial" pitchFamily="34" charset="0"/>
            </a:endParaRPr>
          </a:p>
        </p:txBody>
      </p:sp>
      <p:pic>
        <p:nvPicPr>
          <p:cNvPr id="4101" name="Picture 5" descr="http://lh4.googleusercontent.com/_iFIztPmvqg8/TYnFF58jPoI/AAAAAAAAEVg/3adUlDUK0y4/Principles-of-Insuranc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77898"/>
            <a:ext cx="2209800" cy="123670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35278" y="1771710"/>
            <a:ext cx="5965521" cy="4630646"/>
          </a:xfrm>
          <a:prstGeom prst="rect">
            <a:avLst/>
          </a:prstGeom>
          <a:solidFill>
            <a:schemeClr val="accent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prstClr val="white"/>
              </a:solidFill>
              <a:latin typeface="Arial" pitchFamily="34" charset="0"/>
              <a:cs typeface="Arial" pitchFamily="34" charset="0"/>
            </a:endParaRPr>
          </a:p>
        </p:txBody>
      </p:sp>
      <p:sp>
        <p:nvSpPr>
          <p:cNvPr id="10" name="Rounded Rectangle 9"/>
          <p:cNvSpPr/>
          <p:nvPr/>
        </p:nvSpPr>
        <p:spPr>
          <a:xfrm>
            <a:off x="528132" y="1896249"/>
            <a:ext cx="5720268" cy="4344956"/>
          </a:xfrm>
          <a:prstGeom prst="roundRect">
            <a:avLst/>
          </a:prstGeom>
          <a:solidFill>
            <a:schemeClr val="accent2">
              <a:lumMod val="40000"/>
              <a:lumOff val="60000"/>
            </a:schemeClr>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600" b="1" dirty="0">
                <a:solidFill>
                  <a:prstClr val="black"/>
                </a:solidFill>
                <a:latin typeface="Arial" pitchFamily="34" charset="0"/>
                <a:cs typeface="Arial" pitchFamily="34" charset="0"/>
              </a:rPr>
              <a:t>Principle of Indemnity</a:t>
            </a:r>
            <a:r>
              <a:rPr lang="en-IN" sz="1600" dirty="0">
                <a:solidFill>
                  <a:prstClr val="black"/>
                </a:solidFill>
                <a:latin typeface="Arial" pitchFamily="34" charset="0"/>
                <a:cs typeface="Arial" pitchFamily="34" charset="0"/>
              </a:rPr>
              <a:t>: Insurance is a contract of indemnity. Under such contracts, the insurer promises to indemnify the insured against </a:t>
            </a:r>
            <a:r>
              <a:rPr lang="en-IN" sz="1600" b="1" dirty="0">
                <a:solidFill>
                  <a:prstClr val="black"/>
                </a:solidFill>
                <a:latin typeface="Arial" pitchFamily="34" charset="0"/>
                <a:cs typeface="Arial" pitchFamily="34" charset="0"/>
              </a:rPr>
              <a:t>any loss </a:t>
            </a:r>
            <a:r>
              <a:rPr lang="en-IN" sz="1600" dirty="0">
                <a:solidFill>
                  <a:prstClr val="black"/>
                </a:solidFill>
                <a:latin typeface="Arial" pitchFamily="34" charset="0"/>
                <a:cs typeface="Arial" pitchFamily="34" charset="0"/>
              </a:rPr>
              <a:t>caused by </a:t>
            </a:r>
            <a:r>
              <a:rPr lang="en-IN" sz="1600" b="1" dirty="0">
                <a:solidFill>
                  <a:prstClr val="black"/>
                </a:solidFill>
                <a:latin typeface="Arial" pitchFamily="34" charset="0"/>
                <a:cs typeface="Arial" pitchFamily="34" charset="0"/>
              </a:rPr>
              <a:t>the occurrence of the insured event</a:t>
            </a:r>
            <a:r>
              <a:rPr lang="en-IN" sz="1600" dirty="0">
                <a:solidFill>
                  <a:prstClr val="black"/>
                </a:solidFill>
                <a:latin typeface="Arial" pitchFamily="34" charset="0"/>
                <a:cs typeface="Arial" pitchFamily="34" charset="0"/>
              </a:rPr>
              <a:t>. In other words, the insurer has to compensate the insured only for the actual loss that was sustained. </a:t>
            </a:r>
          </a:p>
          <a:p>
            <a:pPr algn="just"/>
            <a:r>
              <a:rPr lang="en-IN" sz="1600" b="1" dirty="0" smtClean="0">
                <a:solidFill>
                  <a:prstClr val="black"/>
                </a:solidFill>
                <a:latin typeface="Arial" pitchFamily="34" charset="0"/>
                <a:cs typeface="Arial" pitchFamily="34" charset="0"/>
              </a:rPr>
              <a:t>(</a:t>
            </a:r>
            <a:r>
              <a:rPr lang="en-IN" sz="1600" b="1" dirty="0" err="1" smtClean="0">
                <a:solidFill>
                  <a:prstClr val="black"/>
                </a:solidFill>
                <a:latin typeface="Arial" pitchFamily="34" charset="0"/>
                <a:cs typeface="Arial" pitchFamily="34" charset="0"/>
              </a:rPr>
              <a:t>i</a:t>
            </a:r>
            <a:r>
              <a:rPr lang="en-IN" sz="1600" b="1" dirty="0" smtClean="0">
                <a:solidFill>
                  <a:prstClr val="black"/>
                </a:solidFill>
                <a:latin typeface="Arial" pitchFamily="34" charset="0"/>
                <a:cs typeface="Arial" pitchFamily="34" charset="0"/>
              </a:rPr>
              <a:t>) </a:t>
            </a:r>
            <a:r>
              <a:rPr lang="en-IN" sz="1600" b="1" dirty="0">
                <a:solidFill>
                  <a:prstClr val="black"/>
                </a:solidFill>
                <a:latin typeface="Arial" pitchFamily="34" charset="0"/>
                <a:cs typeface="Arial" pitchFamily="34" charset="0"/>
              </a:rPr>
              <a:t>Index based claim payment</a:t>
            </a:r>
            <a:r>
              <a:rPr lang="en-IN" sz="1600" dirty="0">
                <a:solidFill>
                  <a:prstClr val="black"/>
                </a:solidFill>
                <a:latin typeface="Arial" pitchFamily="34" charset="0"/>
                <a:cs typeface="Arial" pitchFamily="34" charset="0"/>
              </a:rPr>
              <a:t>: Under index insurance, payment is based on </a:t>
            </a:r>
            <a:r>
              <a:rPr lang="en-IN" sz="1600" b="1" dirty="0">
                <a:solidFill>
                  <a:prstClr val="black"/>
                </a:solidFill>
                <a:latin typeface="Arial" pitchFamily="34" charset="0"/>
                <a:cs typeface="Arial" pitchFamily="34" charset="0"/>
              </a:rPr>
              <a:t>an index</a:t>
            </a:r>
            <a:r>
              <a:rPr lang="en-IN" sz="1600" dirty="0">
                <a:solidFill>
                  <a:prstClr val="black"/>
                </a:solidFill>
                <a:latin typeface="Arial" pitchFamily="34" charset="0"/>
                <a:cs typeface="Arial" pitchFamily="34" charset="0"/>
              </a:rPr>
              <a:t>, not </a:t>
            </a:r>
          </a:p>
          <a:p>
            <a:pPr algn="just"/>
            <a:r>
              <a:rPr lang="en-IN" sz="1600" dirty="0">
                <a:solidFill>
                  <a:prstClr val="black"/>
                </a:solidFill>
                <a:latin typeface="Arial" pitchFamily="34" charset="0"/>
                <a:cs typeface="Arial" pitchFamily="34" charset="0"/>
              </a:rPr>
              <a:t>on actual loss. The index is only a proxy for the loss and may not ideally reflect the exact loss suffered by the farmer. </a:t>
            </a:r>
          </a:p>
          <a:p>
            <a:pPr algn="just"/>
            <a:r>
              <a:rPr lang="en-IN" sz="1600" b="1" dirty="0">
                <a:solidFill>
                  <a:prstClr val="black"/>
                </a:solidFill>
                <a:latin typeface="Arial" pitchFamily="34" charset="0"/>
                <a:cs typeface="Arial" pitchFamily="34" charset="0"/>
              </a:rPr>
              <a:t>(ii) Excess/Low Claims in relation to losses</a:t>
            </a:r>
            <a:r>
              <a:rPr lang="en-IN" sz="1600" dirty="0">
                <a:solidFill>
                  <a:prstClr val="black"/>
                </a:solidFill>
                <a:latin typeface="Arial" pitchFamily="34" charset="0"/>
                <a:cs typeface="Arial" pitchFamily="34" charset="0"/>
              </a:rPr>
              <a:t>: The indemnity concept can also be construed as  requiring that the insurance contracts cannot exceed Loss. Given the potential for basis risk,  </a:t>
            </a:r>
            <a:r>
              <a:rPr lang="en-IN" sz="1600" b="1" dirty="0">
                <a:solidFill>
                  <a:prstClr val="black"/>
                </a:solidFill>
                <a:latin typeface="Arial" pitchFamily="34" charset="0"/>
                <a:cs typeface="Arial" pitchFamily="34" charset="0"/>
              </a:rPr>
              <a:t>payment may exceed or may be lesser </a:t>
            </a:r>
            <a:r>
              <a:rPr lang="en-IN" sz="1600" dirty="0">
                <a:solidFill>
                  <a:prstClr val="black"/>
                </a:solidFill>
                <a:latin typeface="Arial" pitchFamily="34" charset="0"/>
                <a:cs typeface="Arial" pitchFamily="34" charset="0"/>
              </a:rPr>
              <a:t>than the loss sustained by the insured. </a:t>
            </a:r>
          </a:p>
          <a:p>
            <a:pPr algn="just"/>
            <a:endParaRPr lang="en-US" sz="1600" dirty="0">
              <a:solidFill>
                <a:prstClr val="black"/>
              </a:solidFill>
            </a:endParaRPr>
          </a:p>
        </p:txBody>
      </p:sp>
    </p:spTree>
    <p:extLst>
      <p:ext uri="{BB962C8B-B14F-4D97-AF65-F5344CB8AC3E}">
        <p14:creationId xmlns:p14="http://schemas.microsoft.com/office/powerpoint/2010/main" val="3946682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latin typeface="Arial" pitchFamily="34" charset="0"/>
                <a:cs typeface="Arial" pitchFamily="34" charset="0"/>
              </a:rPr>
              <a:t>Insurance knowledge of farmers</a:t>
            </a:r>
          </a:p>
          <a:p>
            <a:pPr lvl="2"/>
            <a:r>
              <a:rPr lang="en-IN" dirty="0" smtClean="0">
                <a:latin typeface="Arial" pitchFamily="34" charset="0"/>
                <a:cs typeface="Arial" pitchFamily="34" charset="0"/>
              </a:rPr>
              <a:t>Poor awareness of farmers about crop insurance</a:t>
            </a:r>
          </a:p>
          <a:p>
            <a:pPr lvl="2"/>
            <a:r>
              <a:rPr lang="en-IN" dirty="0" smtClean="0">
                <a:latin typeface="Arial" pitchFamily="34" charset="0"/>
                <a:cs typeface="Arial" pitchFamily="34" charset="0"/>
              </a:rPr>
              <a:t>Not aware of various schemes</a:t>
            </a:r>
          </a:p>
          <a:p>
            <a:pPr lvl="2"/>
            <a:r>
              <a:rPr lang="en-IN" dirty="0" smtClean="0">
                <a:latin typeface="Arial" pitchFamily="34" charset="0"/>
                <a:cs typeface="Arial" pitchFamily="34" charset="0"/>
              </a:rPr>
              <a:t> how premium is deducted from loan amounts</a:t>
            </a:r>
          </a:p>
          <a:p>
            <a:pPr lvl="2"/>
            <a:r>
              <a:rPr lang="en-IN" dirty="0" smtClean="0">
                <a:latin typeface="Arial" pitchFamily="34" charset="0"/>
                <a:cs typeface="Arial" pitchFamily="34" charset="0"/>
              </a:rPr>
              <a:t>Not certain about sum insured</a:t>
            </a:r>
          </a:p>
          <a:p>
            <a:pPr lvl="2"/>
            <a:endParaRPr lang="en-IN" dirty="0" smtClean="0">
              <a:latin typeface="Arial" pitchFamily="34" charset="0"/>
              <a:cs typeface="Arial" pitchFamily="34" charset="0"/>
            </a:endParaRPr>
          </a:p>
          <a:p>
            <a:r>
              <a:rPr lang="en-IN" dirty="0" smtClean="0">
                <a:latin typeface="Arial" pitchFamily="34" charset="0"/>
                <a:cs typeface="Arial" pitchFamily="34" charset="0"/>
              </a:rPr>
              <a:t>But some farmers who are aware do</a:t>
            </a:r>
          </a:p>
          <a:p>
            <a:pPr lvl="2"/>
            <a:r>
              <a:rPr lang="en-IN" dirty="0" smtClean="0">
                <a:latin typeface="Arial" pitchFamily="34" charset="0"/>
                <a:cs typeface="Arial" pitchFamily="34" charset="0"/>
              </a:rPr>
              <a:t>Anti select based by delaying the insurance purchase</a:t>
            </a:r>
          </a:p>
          <a:p>
            <a:pPr lvl="2"/>
            <a:r>
              <a:rPr lang="en-IN" dirty="0" smtClean="0">
                <a:latin typeface="Arial" pitchFamily="34" charset="0"/>
                <a:cs typeface="Arial" pitchFamily="34" charset="0"/>
              </a:rPr>
              <a:t>Cultivate a crop different from that being insured</a:t>
            </a:r>
          </a:p>
          <a:p>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22</a:t>
            </a:fld>
            <a:endParaRPr lang="en-US"/>
          </a:p>
        </p:txBody>
      </p:sp>
      <p:sp>
        <p:nvSpPr>
          <p:cNvPr id="8" name="Title 1"/>
          <p:cNvSpPr>
            <a:spLocks noGrp="1"/>
          </p:cNvSpPr>
          <p:nvPr>
            <p:ph type="title"/>
          </p:nvPr>
        </p:nvSpPr>
        <p:spPr>
          <a:xfrm>
            <a:off x="457200" y="274638"/>
            <a:ext cx="7467600" cy="715962"/>
          </a:xfrm>
        </p:spPr>
        <p:txBody>
          <a:bodyPr>
            <a:normAutofit/>
          </a:bodyPr>
          <a:lstStyle/>
          <a:p>
            <a:r>
              <a:rPr lang="en-IN" sz="3600" b="1" dirty="0" smtClean="0">
                <a:solidFill>
                  <a:schemeClr val="tx2"/>
                </a:solidFill>
                <a:latin typeface="Arial" pitchFamily="34" charset="0"/>
                <a:ea typeface="+mn-ea"/>
                <a:cs typeface="Arial" pitchFamily="34" charset="0"/>
              </a:rPr>
              <a:t>Key Challenges or Hurdles</a:t>
            </a:r>
            <a:endParaRPr lang="en-IN" sz="3600" b="1" dirty="0">
              <a:solidFill>
                <a:schemeClr val="tx2"/>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IN" sz="3600" b="1" dirty="0" smtClean="0">
                <a:solidFill>
                  <a:schemeClr val="tx2"/>
                </a:solidFill>
                <a:latin typeface="Arial" pitchFamily="34" charset="0"/>
                <a:ea typeface="+mn-ea"/>
                <a:cs typeface="Arial" pitchFamily="34" charset="0"/>
              </a:rPr>
              <a:t>Key Challenges or Hurdles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normAutofit fontScale="92500"/>
          </a:bodyPr>
          <a:lstStyle/>
          <a:p>
            <a:r>
              <a:rPr lang="en-IN" dirty="0" smtClean="0">
                <a:latin typeface="Arial" pitchFamily="34" charset="0"/>
                <a:cs typeface="Arial" pitchFamily="34" charset="0"/>
              </a:rPr>
              <a:t>Crop Area Insured</a:t>
            </a:r>
          </a:p>
          <a:p>
            <a:pPr lvl="2"/>
            <a:r>
              <a:rPr lang="en-IN" dirty="0" smtClean="0">
                <a:latin typeface="Arial" pitchFamily="34" charset="0"/>
                <a:cs typeface="Arial" pitchFamily="34" charset="0"/>
              </a:rPr>
              <a:t>Insured area is greater than sown area</a:t>
            </a:r>
          </a:p>
          <a:p>
            <a:pPr lvl="2"/>
            <a:r>
              <a:rPr lang="en-IN" dirty="0" smtClean="0">
                <a:latin typeface="Arial" pitchFamily="34" charset="0"/>
                <a:cs typeface="Arial" pitchFamily="34" charset="0"/>
              </a:rPr>
              <a:t>Sometimes, there is no cultivation at all !!</a:t>
            </a:r>
          </a:p>
          <a:p>
            <a:pPr lvl="2"/>
            <a:r>
              <a:rPr lang="en-IN" dirty="0" smtClean="0">
                <a:latin typeface="Arial" pitchFamily="34" charset="0"/>
                <a:cs typeface="Arial" pitchFamily="34" charset="0"/>
              </a:rPr>
              <a:t>Farmers insure the same area multiple times with different banks</a:t>
            </a:r>
          </a:p>
          <a:p>
            <a:pPr lvl="2"/>
            <a:r>
              <a:rPr lang="en-IN" dirty="0" smtClean="0">
                <a:latin typeface="Arial" pitchFamily="34" charset="0"/>
                <a:cs typeface="Arial" pitchFamily="34" charset="0"/>
              </a:rPr>
              <a:t>Genuine cases do exist due to non germination of seeds</a:t>
            </a:r>
          </a:p>
          <a:p>
            <a:pPr lvl="3"/>
            <a:endParaRPr lang="en-IN" dirty="0" smtClean="0">
              <a:latin typeface="Arial" pitchFamily="34" charset="0"/>
              <a:cs typeface="Arial" pitchFamily="34" charset="0"/>
            </a:endParaRPr>
          </a:p>
          <a:p>
            <a:pPr lvl="2"/>
            <a:r>
              <a:rPr lang="en-IN" dirty="0" smtClean="0">
                <a:latin typeface="Arial" pitchFamily="34" charset="0"/>
                <a:cs typeface="Arial" pitchFamily="34" charset="0"/>
              </a:rPr>
              <a:t>This leads to area correction factor (actual to insured)</a:t>
            </a:r>
          </a:p>
          <a:p>
            <a:pPr lvl="2"/>
            <a:r>
              <a:rPr lang="en-IN" dirty="0" smtClean="0">
                <a:latin typeface="Arial" pitchFamily="34" charset="0"/>
                <a:cs typeface="Arial" pitchFamily="34" charset="0"/>
              </a:rPr>
              <a:t>But this is applied to the entire state</a:t>
            </a:r>
          </a:p>
          <a:p>
            <a:pPr lvl="2"/>
            <a:r>
              <a:rPr lang="en-IN" dirty="0" smtClean="0">
                <a:latin typeface="Arial" pitchFamily="34" charset="0"/>
                <a:cs typeface="Arial" pitchFamily="34" charset="0"/>
              </a:rPr>
              <a:t>Impacts honest farmers too</a:t>
            </a:r>
          </a:p>
          <a:p>
            <a:pPr lvl="1">
              <a:buNone/>
            </a:pP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IN" sz="3600" b="1" dirty="0" smtClean="0">
                <a:solidFill>
                  <a:schemeClr val="tx2"/>
                </a:solidFill>
                <a:latin typeface="Arial" pitchFamily="34" charset="0"/>
                <a:ea typeface="+mn-ea"/>
                <a:cs typeface="Arial" pitchFamily="34" charset="0"/>
              </a:rPr>
              <a:t>Key Challenges or Hurdles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lstStyle/>
          <a:p>
            <a:r>
              <a:rPr lang="en-IN" dirty="0" smtClean="0">
                <a:latin typeface="Arial" pitchFamily="34" charset="0"/>
                <a:cs typeface="Arial" pitchFamily="34" charset="0"/>
              </a:rPr>
              <a:t>Crop loan practices</a:t>
            </a:r>
          </a:p>
          <a:p>
            <a:pPr lvl="2"/>
            <a:r>
              <a:rPr lang="en-IN" dirty="0" smtClean="0">
                <a:latin typeface="Arial" pitchFamily="34" charset="0"/>
                <a:cs typeface="Arial" pitchFamily="34" charset="0"/>
              </a:rPr>
              <a:t>Banks do not confirm to principles and guidelines of crop insurance schemes</a:t>
            </a:r>
          </a:p>
          <a:p>
            <a:pPr lvl="2"/>
            <a:r>
              <a:rPr lang="en-IN" dirty="0" err="1" smtClean="0">
                <a:latin typeface="Arial" pitchFamily="34" charset="0"/>
                <a:cs typeface="Arial" pitchFamily="34" charset="0"/>
              </a:rPr>
              <a:t>Kharif</a:t>
            </a:r>
            <a:r>
              <a:rPr lang="en-IN" dirty="0" smtClean="0">
                <a:latin typeface="Arial" pitchFamily="34" charset="0"/>
                <a:cs typeface="Arial" pitchFamily="34" charset="0"/>
              </a:rPr>
              <a:t> season – more loans disbursed; Rabi season – less loans disbursed</a:t>
            </a:r>
          </a:p>
          <a:p>
            <a:pPr lvl="2"/>
            <a:r>
              <a:rPr lang="en-IN" dirty="0" smtClean="0">
                <a:latin typeface="Arial" pitchFamily="34" charset="0"/>
                <a:cs typeface="Arial" pitchFamily="34" charset="0"/>
              </a:rPr>
              <a:t>Disburse loans after cut off date to evade premium</a:t>
            </a:r>
          </a:p>
          <a:p>
            <a:pPr lvl="2"/>
            <a:r>
              <a:rPr lang="en-IN" dirty="0" smtClean="0">
                <a:latin typeface="Arial" pitchFamily="34" charset="0"/>
                <a:cs typeface="Arial" pitchFamily="34" charset="0"/>
              </a:rPr>
              <a:t>Unusual high loans disbursed towards the cut off dates when there is more certainty about weather conditions</a:t>
            </a:r>
          </a:p>
          <a:p>
            <a:pPr lvl="2"/>
            <a:endParaRPr lang="en-IN"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IN" sz="3600" b="1" dirty="0" smtClean="0">
                <a:solidFill>
                  <a:schemeClr val="tx2"/>
                </a:solidFill>
                <a:latin typeface="Arial" pitchFamily="34" charset="0"/>
                <a:ea typeface="+mn-ea"/>
                <a:cs typeface="Arial" pitchFamily="34" charset="0"/>
              </a:rPr>
              <a:t>Key Challenges or Hurdles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lstStyle/>
          <a:p>
            <a:r>
              <a:rPr lang="en-IN" dirty="0" smtClean="0">
                <a:latin typeface="Arial" pitchFamily="34" charset="0"/>
                <a:cs typeface="Arial" pitchFamily="34" charset="0"/>
              </a:rPr>
              <a:t>Weather Data</a:t>
            </a:r>
          </a:p>
          <a:p>
            <a:pPr lvl="2"/>
            <a:r>
              <a:rPr lang="en-IN" dirty="0" smtClean="0">
                <a:latin typeface="Arial" pitchFamily="34" charset="0"/>
                <a:cs typeface="Arial" pitchFamily="34" charset="0"/>
              </a:rPr>
              <a:t>Lack of confidence in AWS which forms the basis for determination of claims in WBCIS</a:t>
            </a:r>
          </a:p>
          <a:p>
            <a:pPr lvl="2"/>
            <a:r>
              <a:rPr lang="en-IN" dirty="0" smtClean="0">
                <a:latin typeface="Arial" pitchFamily="34" charset="0"/>
                <a:cs typeface="Arial" pitchFamily="34" charset="0"/>
              </a:rPr>
              <a:t>AWS density is not sufficient to gather credible data</a:t>
            </a:r>
          </a:p>
          <a:p>
            <a:pPr lvl="2"/>
            <a:r>
              <a:rPr lang="en-IN" dirty="0" smtClean="0">
                <a:latin typeface="Arial" pitchFamily="34" charset="0"/>
                <a:cs typeface="Arial" pitchFamily="34" charset="0"/>
              </a:rPr>
              <a:t>Delay in sending weather data by private agencies</a:t>
            </a:r>
          </a:p>
          <a:p>
            <a:pPr lvl="2"/>
            <a:r>
              <a:rPr lang="en-IN" dirty="0" smtClean="0">
                <a:latin typeface="Arial" pitchFamily="34" charset="0"/>
                <a:cs typeface="Arial" pitchFamily="34" charset="0"/>
              </a:rPr>
              <a:t>Inherent variation in weather data between two places 20 </a:t>
            </a:r>
            <a:r>
              <a:rPr lang="en-IN" dirty="0" err="1" smtClean="0">
                <a:latin typeface="Arial" pitchFamily="34" charset="0"/>
                <a:cs typeface="Arial" pitchFamily="34" charset="0"/>
              </a:rPr>
              <a:t>kms</a:t>
            </a:r>
            <a:r>
              <a:rPr lang="en-IN" dirty="0" smtClean="0">
                <a:latin typeface="Arial" pitchFamily="34" charset="0"/>
                <a:cs typeface="Arial" pitchFamily="34" charset="0"/>
              </a:rPr>
              <a:t> adds to the issue</a:t>
            </a:r>
          </a:p>
          <a:p>
            <a:pPr lvl="2"/>
            <a:r>
              <a:rPr lang="en-IN" dirty="0" smtClean="0">
                <a:latin typeface="Arial" pitchFamily="34" charset="0"/>
                <a:cs typeface="Arial" pitchFamily="34" charset="0"/>
              </a:rPr>
              <a:t>Relation of weather parameters to claims is not understood by the farmer</a:t>
            </a:r>
            <a:endParaRPr lang="en-IN"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IN" sz="3600" b="1" dirty="0" smtClean="0">
                <a:solidFill>
                  <a:schemeClr val="tx2"/>
                </a:solidFill>
                <a:latin typeface="Arial" pitchFamily="34" charset="0"/>
                <a:ea typeface="+mn-ea"/>
                <a:cs typeface="Arial" pitchFamily="34" charset="0"/>
              </a:rPr>
              <a:t>Key Challenges or Hurdles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lstStyle/>
          <a:p>
            <a:r>
              <a:rPr lang="en-IN" dirty="0" smtClean="0">
                <a:latin typeface="Arial" pitchFamily="34" charset="0"/>
                <a:cs typeface="Arial" pitchFamily="34" charset="0"/>
              </a:rPr>
              <a:t>Crop Cutting Experiments (CCE)</a:t>
            </a:r>
          </a:p>
          <a:p>
            <a:pPr lvl="2"/>
            <a:r>
              <a:rPr lang="en-IN" dirty="0" smtClean="0">
                <a:latin typeface="Arial" pitchFamily="34" charset="0"/>
                <a:cs typeface="Arial" pitchFamily="34" charset="0"/>
              </a:rPr>
              <a:t>Inherently a difficult task – number of CCE, spread of area over which to perform and short time span</a:t>
            </a:r>
          </a:p>
          <a:p>
            <a:pPr lvl="2"/>
            <a:r>
              <a:rPr lang="en-IN" dirty="0" smtClean="0">
                <a:latin typeface="Arial" pitchFamily="34" charset="0"/>
                <a:cs typeface="Arial" pitchFamily="34" charset="0"/>
              </a:rPr>
              <a:t>Reliability of data collected – procedure not properly followed, local pressure to underestimate the yield</a:t>
            </a:r>
          </a:p>
          <a:p>
            <a:pPr lvl="2"/>
            <a:r>
              <a:rPr lang="en-IN" dirty="0" smtClean="0">
                <a:latin typeface="Arial" pitchFamily="34" charset="0"/>
                <a:cs typeface="Arial" pitchFamily="34" charset="0"/>
              </a:rPr>
              <a:t>Delay  in consolidation of data </a:t>
            </a:r>
          </a:p>
          <a:p>
            <a:pPr lvl="2"/>
            <a:r>
              <a:rPr lang="en-IN" dirty="0" smtClean="0">
                <a:latin typeface="Arial" pitchFamily="34" charset="0"/>
                <a:cs typeface="Arial" pitchFamily="34" charset="0"/>
              </a:rPr>
              <a:t>Lack of trained people to conduct the CCE</a:t>
            </a:r>
            <a:endParaRPr lang="en-IN"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IN" sz="3600" b="1" dirty="0" smtClean="0">
                <a:solidFill>
                  <a:schemeClr val="tx2"/>
                </a:solidFill>
                <a:latin typeface="Arial" pitchFamily="34" charset="0"/>
                <a:ea typeface="+mn-ea"/>
                <a:cs typeface="Arial" pitchFamily="34" charset="0"/>
              </a:rPr>
              <a:t>Key Challenges or Hurdles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lstStyle/>
          <a:p>
            <a:r>
              <a:rPr lang="en-IN" dirty="0" smtClean="0">
                <a:latin typeface="Arial" pitchFamily="34" charset="0"/>
                <a:cs typeface="Arial" pitchFamily="34" charset="0"/>
              </a:rPr>
              <a:t>Settlement of Claims</a:t>
            </a:r>
          </a:p>
          <a:p>
            <a:pPr lvl="2"/>
            <a:r>
              <a:rPr lang="en-IN" dirty="0" smtClean="0">
                <a:latin typeface="Arial" pitchFamily="34" charset="0"/>
                <a:cs typeface="Arial" pitchFamily="34" charset="0"/>
              </a:rPr>
              <a:t>If claims are not settled in a timely manner, then the credibility of the crop insurance scheme is damaged</a:t>
            </a:r>
          </a:p>
          <a:p>
            <a:pPr lvl="2"/>
            <a:r>
              <a:rPr lang="en-IN" dirty="0" smtClean="0">
                <a:latin typeface="Arial" pitchFamily="34" charset="0"/>
                <a:cs typeface="Arial" pitchFamily="34" charset="0"/>
              </a:rPr>
              <a:t>Impacted by the multiple stakeholder set up</a:t>
            </a:r>
          </a:p>
          <a:p>
            <a:pPr lvl="2"/>
            <a:r>
              <a:rPr lang="en-IN" dirty="0" smtClean="0">
                <a:latin typeface="Arial" pitchFamily="34" charset="0"/>
                <a:cs typeface="Arial" pitchFamily="34" charset="0"/>
              </a:rPr>
              <a:t>CCE data sometimes takes months to be collated and sent to the nodal agencies</a:t>
            </a:r>
          </a:p>
          <a:p>
            <a:pPr lvl="2"/>
            <a:r>
              <a:rPr lang="en-IN" dirty="0" smtClean="0">
                <a:latin typeface="Arial" pitchFamily="34" charset="0"/>
                <a:cs typeface="Arial" pitchFamily="34" charset="0"/>
              </a:rPr>
              <a:t>Premium or part of it is not received by the insurer for months (for example the subsidy component from state government)</a:t>
            </a:r>
          </a:p>
          <a:p>
            <a:pPr lvl="2"/>
            <a:endParaRPr lang="en-IN" dirty="0" smtClean="0"/>
          </a:p>
          <a:p>
            <a:pPr lvl="2"/>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762000"/>
          </a:xfrm>
        </p:spPr>
        <p:txBody>
          <a:bodyPr>
            <a:normAutofit/>
          </a:bodyPr>
          <a:lstStyle/>
          <a:p>
            <a:r>
              <a:rPr lang="en-IN" sz="3600" b="1" dirty="0" smtClean="0">
                <a:solidFill>
                  <a:schemeClr val="tx2"/>
                </a:solidFill>
                <a:latin typeface="Arial" pitchFamily="34" charset="0"/>
                <a:ea typeface="+mn-ea"/>
                <a:cs typeface="Arial" pitchFamily="34" charset="0"/>
              </a:rPr>
              <a:t>Other Challenges or Hurdles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lstStyle/>
          <a:p>
            <a:r>
              <a:rPr lang="en-IN" dirty="0" smtClean="0">
                <a:latin typeface="Arial" pitchFamily="34" charset="0"/>
                <a:cs typeface="Arial" pitchFamily="34" charset="0"/>
              </a:rPr>
              <a:t>Allocation of Districts to Insurers</a:t>
            </a:r>
          </a:p>
          <a:p>
            <a:endParaRPr lang="en-IN" dirty="0" smtClean="0">
              <a:latin typeface="Arial" pitchFamily="34" charset="0"/>
              <a:cs typeface="Arial" pitchFamily="34" charset="0"/>
            </a:endParaRPr>
          </a:p>
          <a:p>
            <a:r>
              <a:rPr lang="en-IN" dirty="0" smtClean="0">
                <a:latin typeface="Arial" pitchFamily="34" charset="0"/>
                <a:cs typeface="Arial" pitchFamily="34" charset="0"/>
              </a:rPr>
              <a:t>Insurance Premium</a:t>
            </a:r>
          </a:p>
          <a:p>
            <a:endParaRPr lang="en-IN" dirty="0" smtClean="0">
              <a:latin typeface="Arial" pitchFamily="34" charset="0"/>
              <a:cs typeface="Arial" pitchFamily="34" charset="0"/>
            </a:endParaRPr>
          </a:p>
          <a:p>
            <a:r>
              <a:rPr lang="en-IN" dirty="0" smtClean="0">
                <a:latin typeface="Arial" pitchFamily="34" charset="0"/>
                <a:cs typeface="Arial" pitchFamily="34" charset="0"/>
              </a:rPr>
              <a:t>Technical Skill building</a:t>
            </a:r>
          </a:p>
          <a:p>
            <a:endParaRPr lang="en-IN" dirty="0" smtClean="0">
              <a:latin typeface="Arial" pitchFamily="34" charset="0"/>
              <a:cs typeface="Arial" pitchFamily="34" charset="0"/>
            </a:endParaRPr>
          </a:p>
          <a:p>
            <a:r>
              <a:rPr lang="en-IN" dirty="0" smtClean="0">
                <a:latin typeface="Arial" pitchFamily="34" charset="0"/>
                <a:cs typeface="Arial" pitchFamily="34" charset="0"/>
              </a:rPr>
              <a:t>Product Design</a:t>
            </a:r>
          </a:p>
          <a:p>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839200" cy="838200"/>
          </a:xfrm>
        </p:spPr>
        <p:txBody>
          <a:bodyPr>
            <a:normAutofit/>
          </a:bodyPr>
          <a:lstStyle/>
          <a:p>
            <a:r>
              <a:rPr lang="en-IN" sz="3600" b="1" dirty="0" smtClean="0">
                <a:solidFill>
                  <a:schemeClr val="tx2"/>
                </a:solidFill>
                <a:latin typeface="Arial" pitchFamily="34" charset="0"/>
                <a:ea typeface="+mn-ea"/>
                <a:cs typeface="Arial" pitchFamily="34" charset="0"/>
              </a:rPr>
              <a:t>Crop Insurance compulsory for all?</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IN" dirty="0" smtClean="0">
                <a:latin typeface="Arial" pitchFamily="34" charset="0"/>
                <a:cs typeface="Arial" pitchFamily="34" charset="0"/>
              </a:rPr>
              <a:t>Pros</a:t>
            </a:r>
          </a:p>
          <a:p>
            <a:pPr lvl="2"/>
            <a:r>
              <a:rPr lang="en-IN" sz="2000" dirty="0" smtClean="0">
                <a:latin typeface="Arial" pitchFamily="34" charset="0"/>
                <a:cs typeface="Arial" pitchFamily="34" charset="0"/>
              </a:rPr>
              <a:t>Everyone covered following a calamity</a:t>
            </a:r>
          </a:p>
          <a:p>
            <a:pPr lvl="2"/>
            <a:r>
              <a:rPr lang="en-IN" sz="2000" dirty="0" smtClean="0">
                <a:latin typeface="Arial" pitchFamily="34" charset="0"/>
                <a:cs typeface="Arial" pitchFamily="34" charset="0"/>
              </a:rPr>
              <a:t>Govt. may invest in flood defences, irrigation, </a:t>
            </a:r>
            <a:r>
              <a:rPr lang="en-IN" sz="2000" dirty="0" err="1" smtClean="0">
                <a:latin typeface="Arial" pitchFamily="34" charset="0"/>
                <a:cs typeface="Arial" pitchFamily="34" charset="0"/>
              </a:rPr>
              <a:t>etc</a:t>
            </a:r>
            <a:r>
              <a:rPr lang="en-IN" sz="2000" dirty="0" smtClean="0">
                <a:latin typeface="Arial" pitchFamily="34" charset="0"/>
                <a:cs typeface="Arial" pitchFamily="34" charset="0"/>
              </a:rPr>
              <a:t> so that areas are insurable</a:t>
            </a:r>
          </a:p>
          <a:p>
            <a:pPr lvl="2"/>
            <a:r>
              <a:rPr lang="en-IN" sz="2000" dirty="0" smtClean="0">
                <a:latin typeface="Arial" pitchFamily="34" charset="0"/>
                <a:cs typeface="Arial" pitchFamily="34" charset="0"/>
              </a:rPr>
              <a:t>There </a:t>
            </a:r>
            <a:r>
              <a:rPr lang="en-IN" sz="2000" dirty="0">
                <a:latin typeface="Arial" pitchFamily="34" charset="0"/>
                <a:cs typeface="Arial" pitchFamily="34" charset="0"/>
              </a:rPr>
              <a:t>is a wider pool from which risks can be pooled</a:t>
            </a:r>
          </a:p>
          <a:p>
            <a:pPr lvl="2"/>
            <a:r>
              <a:rPr lang="en-IN" sz="2000" dirty="0">
                <a:latin typeface="Arial" pitchFamily="34" charset="0"/>
                <a:cs typeface="Arial" pitchFamily="34" charset="0"/>
              </a:rPr>
              <a:t>Mitigates adverse selection which is an area of concern</a:t>
            </a:r>
          </a:p>
          <a:p>
            <a:pPr lvl="2"/>
            <a:r>
              <a:rPr lang="en-IN" sz="2000" dirty="0">
                <a:latin typeface="Arial" pitchFamily="34" charset="0"/>
                <a:cs typeface="Arial" pitchFamily="34" charset="0"/>
              </a:rPr>
              <a:t>Would help in understanding risks better and better pricing &amp; risk </a:t>
            </a:r>
            <a:r>
              <a:rPr lang="en-IN" sz="2000" dirty="0" smtClean="0">
                <a:latin typeface="Arial" pitchFamily="34" charset="0"/>
                <a:cs typeface="Arial" pitchFamily="34" charset="0"/>
              </a:rPr>
              <a:t>management</a:t>
            </a:r>
            <a:endParaRPr lang="en-IN" sz="2000" dirty="0">
              <a:latin typeface="Arial" pitchFamily="34" charset="0"/>
              <a:cs typeface="Arial" pitchFamily="34" charset="0"/>
            </a:endParaRPr>
          </a:p>
          <a:p>
            <a:r>
              <a:rPr lang="en-IN" dirty="0" smtClean="0">
                <a:latin typeface="Arial" panose="020B0604020202020204" pitchFamily="34" charset="0"/>
                <a:cs typeface="Arial" panose="020B0604020202020204" pitchFamily="34" charset="0"/>
              </a:rPr>
              <a:t>Cons</a:t>
            </a:r>
          </a:p>
          <a:p>
            <a:pPr lvl="2"/>
            <a:r>
              <a:rPr lang="en-IN" sz="2000" dirty="0" smtClean="0">
                <a:latin typeface="Arial" panose="020B0604020202020204" pitchFamily="34" charset="0"/>
                <a:cs typeface="Arial" panose="020B0604020202020204" pitchFamily="34" charset="0"/>
              </a:rPr>
              <a:t>Farmers may not be able to afford</a:t>
            </a:r>
          </a:p>
          <a:p>
            <a:pPr lvl="2"/>
            <a:r>
              <a:rPr lang="en-IN" sz="2000" dirty="0" smtClean="0">
                <a:latin typeface="Arial" panose="020B0604020202020204" pitchFamily="34" charset="0"/>
                <a:cs typeface="Arial" panose="020B0604020202020204" pitchFamily="34" charset="0"/>
              </a:rPr>
              <a:t>Administratively difficult to implement given the existing challenges</a:t>
            </a:r>
          </a:p>
          <a:p>
            <a:pPr lvl="2"/>
            <a:r>
              <a:rPr lang="en-IN" sz="2000" dirty="0" smtClean="0">
                <a:latin typeface="Arial" panose="020B0604020202020204" pitchFamily="34" charset="0"/>
                <a:cs typeface="Arial" panose="020B0604020202020204" pitchFamily="34" charset="0"/>
              </a:rPr>
              <a:t>May not be a popular move for the govt. (to force everyone purchasing insurance)</a:t>
            </a:r>
          </a:p>
          <a:p>
            <a:pPr lvl="2"/>
            <a:r>
              <a:rPr lang="en-IN" sz="2000" dirty="0" smtClean="0">
                <a:latin typeface="Arial" panose="020B0604020202020204" pitchFamily="34" charset="0"/>
                <a:cs typeface="Arial" panose="020B0604020202020204" pitchFamily="34" charset="0"/>
              </a:rPr>
              <a:t>Need a robust regulatory structure which is currently missing</a:t>
            </a:r>
          </a:p>
          <a:p>
            <a:pPr marL="914400" lvl="2" indent="0">
              <a:buNone/>
            </a:pPr>
            <a:endParaRPr lang="en-IN" sz="2000" dirty="0" smtClean="0">
              <a:latin typeface="Arial" panose="020B0604020202020204" pitchFamily="34" charset="0"/>
              <a:cs typeface="Arial" panose="020B0604020202020204" pitchFamily="34" charset="0"/>
            </a:endParaRPr>
          </a:p>
          <a:p>
            <a:pPr lvl="2"/>
            <a:endParaRPr lang="en-IN" dirty="0" smtClean="0"/>
          </a:p>
          <a:p>
            <a:endParaRPr lang="en-IN"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29</a:t>
            </a:fld>
            <a:endParaRPr lang="en-US"/>
          </a:p>
        </p:txBody>
      </p:sp>
    </p:spTree>
    <p:extLst>
      <p:ext uri="{BB962C8B-B14F-4D97-AF65-F5344CB8AC3E}">
        <p14:creationId xmlns:p14="http://schemas.microsoft.com/office/powerpoint/2010/main" val="3184735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3</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4400" b="1" noProof="0" dirty="0" smtClean="0">
                <a:solidFill>
                  <a:schemeClr val="tx2"/>
                </a:solidFill>
                <a:latin typeface="Arial" pitchFamily="34" charset="0"/>
                <a:cs typeface="Arial" pitchFamily="34" charset="0"/>
              </a:rPr>
              <a:t>What is Crop Insurance?</a:t>
            </a:r>
            <a:endParaRPr kumimoji="0" lang="en-US" sz="44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4" name="TextBox 3"/>
          <p:cNvSpPr txBox="1"/>
          <p:nvPr/>
        </p:nvSpPr>
        <p:spPr>
          <a:xfrm>
            <a:off x="152400" y="3048000"/>
            <a:ext cx="8839199" cy="1200329"/>
          </a:xfrm>
          <a:prstGeom prst="rect">
            <a:avLst/>
          </a:prstGeom>
          <a:noFill/>
        </p:spPr>
        <p:txBody>
          <a:bodyPr wrap="square" rtlCol="0">
            <a:spAutoFit/>
          </a:bodyPr>
          <a:lstStyle/>
          <a:p>
            <a:pPr algn="ctr"/>
            <a:r>
              <a:rPr lang="en-US" sz="3600" b="1" i="1" dirty="0" smtClean="0">
                <a:latin typeface="Arial" pitchFamily="34" charset="0"/>
                <a:cs typeface="Arial" pitchFamily="34" charset="0"/>
              </a:rPr>
              <a:t>Insurance for farmers against loss of their crop due to various insured perils</a:t>
            </a:r>
            <a:endParaRPr lang="en-US" sz="3600" b="1" i="1" dirty="0">
              <a:latin typeface="Arial" pitchFamily="34" charset="0"/>
              <a:cs typeface="Arial" pitchFamily="34" charset="0"/>
            </a:endParaRPr>
          </a:p>
        </p:txBody>
      </p:sp>
    </p:spTree>
    <p:extLst>
      <p:ext uri="{BB962C8B-B14F-4D97-AF65-F5344CB8AC3E}">
        <p14:creationId xmlns:p14="http://schemas.microsoft.com/office/powerpoint/2010/main" val="6252680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715962"/>
          </a:xfrm>
        </p:spPr>
        <p:txBody>
          <a:bodyPr>
            <a:normAutofit/>
          </a:bodyPr>
          <a:lstStyle/>
          <a:p>
            <a:r>
              <a:rPr lang="en-IN" sz="3600" b="1" dirty="0" smtClean="0">
                <a:solidFill>
                  <a:schemeClr val="tx2"/>
                </a:solidFill>
                <a:latin typeface="Arial" pitchFamily="34" charset="0"/>
                <a:ea typeface="+mn-ea"/>
                <a:cs typeface="Arial" pitchFamily="34" charset="0"/>
              </a:rPr>
              <a:t>Way forward</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lstStyle/>
          <a:p>
            <a:r>
              <a:rPr lang="en-IN" dirty="0" smtClean="0">
                <a:latin typeface="Arial" pitchFamily="34" charset="0"/>
                <a:cs typeface="Arial" pitchFamily="34" charset="0"/>
              </a:rPr>
              <a:t>Use of Technology at various stages </a:t>
            </a:r>
          </a:p>
          <a:p>
            <a:endParaRPr lang="en-IN" dirty="0" smtClean="0">
              <a:latin typeface="Arial" pitchFamily="34" charset="0"/>
              <a:cs typeface="Arial" pitchFamily="34" charset="0"/>
            </a:endParaRPr>
          </a:p>
          <a:p>
            <a:pPr lvl="2"/>
            <a:r>
              <a:rPr lang="en-IN" dirty="0" smtClean="0">
                <a:latin typeface="Arial" pitchFamily="34" charset="0"/>
                <a:cs typeface="Arial" pitchFamily="34" charset="0"/>
              </a:rPr>
              <a:t>Technology can be helpful to reduce the time taken to collect, collate data, reconcile data</a:t>
            </a:r>
          </a:p>
          <a:p>
            <a:pPr lvl="2"/>
            <a:r>
              <a:rPr lang="en-IN" dirty="0" smtClean="0">
                <a:latin typeface="Arial" pitchFamily="34" charset="0"/>
                <a:cs typeface="Arial" pitchFamily="34" charset="0"/>
              </a:rPr>
              <a:t> Loan Disbursal Stage – Use of land records from digital database</a:t>
            </a:r>
          </a:p>
          <a:p>
            <a:pPr lvl="2"/>
            <a:r>
              <a:rPr lang="en-IN" dirty="0" smtClean="0">
                <a:latin typeface="Arial" pitchFamily="34" charset="0"/>
                <a:cs typeface="Arial" pitchFamily="34" charset="0"/>
              </a:rPr>
              <a:t>Crop Cutting Experiments – Using remote sensing methods</a:t>
            </a:r>
          </a:p>
          <a:p>
            <a:pPr lvl="2"/>
            <a:r>
              <a:rPr lang="en-IN" dirty="0" smtClean="0">
                <a:latin typeface="Arial" pitchFamily="34" charset="0"/>
                <a:cs typeface="Arial" pitchFamily="34" charset="0"/>
              </a:rPr>
              <a:t>Weather data information in real time</a:t>
            </a:r>
          </a:p>
          <a:p>
            <a:pPr lvl="2"/>
            <a:endParaRPr lang="en-IN" dirty="0" smtClean="0"/>
          </a:p>
          <a:p>
            <a:endParaRPr lang="en-IN"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715962"/>
          </a:xfrm>
        </p:spPr>
        <p:txBody>
          <a:bodyPr>
            <a:normAutofit/>
          </a:bodyPr>
          <a:lstStyle/>
          <a:p>
            <a:r>
              <a:rPr lang="en-US" sz="3600" b="1" dirty="0" smtClean="0">
                <a:solidFill>
                  <a:schemeClr val="tx2"/>
                </a:solidFill>
                <a:latin typeface="Arial" pitchFamily="34" charset="0"/>
                <a:ea typeface="+mn-ea"/>
                <a:cs typeface="Arial" pitchFamily="34" charset="0"/>
              </a:rPr>
              <a:t>Way forward</a:t>
            </a:r>
            <a:endParaRPr lang="en-US" sz="3600" b="1" dirty="0" smtClean="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normAutofit fontScale="92500"/>
          </a:bodyPr>
          <a:lstStyle/>
          <a:p>
            <a:r>
              <a:rPr lang="en-IN" dirty="0" smtClean="0">
                <a:latin typeface="Arial" pitchFamily="34" charset="0"/>
                <a:cs typeface="Arial" pitchFamily="34" charset="0"/>
              </a:rPr>
              <a:t>Allocation of district for a longer tenure</a:t>
            </a:r>
          </a:p>
          <a:p>
            <a:pPr lvl="2"/>
            <a:r>
              <a:rPr lang="en-IN" dirty="0" smtClean="0">
                <a:latin typeface="Arial" pitchFamily="34" charset="0"/>
                <a:cs typeface="Arial" pitchFamily="34" charset="0"/>
              </a:rPr>
              <a:t>Districts may be allocated to insurer(s) for a longer tenure – say five years</a:t>
            </a:r>
          </a:p>
          <a:p>
            <a:pPr lvl="2"/>
            <a:r>
              <a:rPr lang="en-IN" dirty="0" smtClean="0">
                <a:latin typeface="Arial" pitchFamily="34" charset="0"/>
                <a:cs typeface="Arial" pitchFamily="34" charset="0"/>
              </a:rPr>
              <a:t>It would reduce the uncertainty that the insurers currently face between two successive years</a:t>
            </a:r>
          </a:p>
          <a:p>
            <a:pPr lvl="2"/>
            <a:r>
              <a:rPr lang="en-IN" dirty="0" smtClean="0">
                <a:latin typeface="Arial" pitchFamily="34" charset="0"/>
                <a:cs typeface="Arial" pitchFamily="34" charset="0"/>
              </a:rPr>
              <a:t>It would help develop better pricing basis in premiums</a:t>
            </a:r>
          </a:p>
          <a:p>
            <a:pPr lvl="2"/>
            <a:r>
              <a:rPr lang="en-IN" dirty="0" smtClean="0">
                <a:latin typeface="Arial" pitchFamily="34" charset="0"/>
                <a:cs typeface="Arial" pitchFamily="34" charset="0"/>
              </a:rPr>
              <a:t>It would reduce the volatility in results year on year – since experience rating can be incorporated in pricing</a:t>
            </a:r>
          </a:p>
          <a:p>
            <a:pPr lvl="2"/>
            <a:r>
              <a:rPr lang="en-IN" dirty="0" smtClean="0">
                <a:latin typeface="Arial" pitchFamily="34" charset="0"/>
                <a:cs typeface="Arial" pitchFamily="34" charset="0"/>
              </a:rPr>
              <a:t>Goodwill generated when claims are settled is not lost when the insurer is no longer associated with the area</a:t>
            </a:r>
          </a:p>
          <a:p>
            <a:endParaRPr lang="en-IN"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normAutofit/>
          </a:bodyPr>
          <a:lstStyle/>
          <a:p>
            <a:r>
              <a:rPr lang="en-US" sz="3600" b="1" dirty="0" smtClean="0">
                <a:solidFill>
                  <a:schemeClr val="tx2"/>
                </a:solidFill>
                <a:latin typeface="Arial" panose="020B0604020202020204" pitchFamily="34" charset="0"/>
                <a:cs typeface="Arial" panose="020B0604020202020204" pitchFamily="34" charset="0"/>
              </a:rPr>
              <a:t>Silver Lining</a:t>
            </a:r>
          </a:p>
        </p:txBody>
      </p:sp>
      <p:sp>
        <p:nvSpPr>
          <p:cNvPr id="3" name="Content Placeholder 2"/>
          <p:cNvSpPr>
            <a:spLocks noGrp="1"/>
          </p:cNvSpPr>
          <p:nvPr>
            <p:ph idx="1"/>
          </p:nvPr>
        </p:nvSpPr>
        <p:spPr/>
        <p:txBody>
          <a:bodyPr>
            <a:normAutofit fontScale="92500"/>
          </a:bodyPr>
          <a:lstStyle/>
          <a:p>
            <a:r>
              <a:rPr lang="en-US" dirty="0" smtClean="0">
                <a:latin typeface="Arial" panose="020B0604020202020204" pitchFamily="34" charset="0"/>
                <a:cs typeface="Arial" panose="020B0604020202020204" pitchFamily="34" charset="0"/>
              </a:rPr>
              <a:t>Though we have addressed issues in crop insurance, it does not imply all is wrong with it</a:t>
            </a:r>
          </a:p>
          <a:p>
            <a:r>
              <a:rPr lang="en-US" dirty="0" smtClean="0">
                <a:latin typeface="Arial" panose="020B0604020202020204" pitchFamily="34" charset="0"/>
                <a:cs typeface="Arial" panose="020B0604020202020204" pitchFamily="34" charset="0"/>
              </a:rPr>
              <a:t>Some positives from crop insurance</a:t>
            </a:r>
          </a:p>
          <a:p>
            <a:pPr lvl="2"/>
            <a:r>
              <a:rPr lang="en-US" dirty="0" smtClean="0">
                <a:latin typeface="Arial" panose="020B0604020202020204" pitchFamily="34" charset="0"/>
                <a:cs typeface="Arial" panose="020B0604020202020204" pitchFamily="34" charset="0"/>
              </a:rPr>
              <a:t>It has indemnified farmers in times of adversity</a:t>
            </a:r>
          </a:p>
          <a:p>
            <a:pPr lvl="2"/>
            <a:r>
              <a:rPr lang="en-US" dirty="0" smtClean="0">
                <a:latin typeface="Arial" panose="020B0604020202020204" pitchFamily="34" charset="0"/>
                <a:cs typeface="Arial" panose="020B0604020202020204" pitchFamily="34" charset="0"/>
              </a:rPr>
              <a:t>Awareness of crop insurance is gradually increasing</a:t>
            </a:r>
          </a:p>
          <a:p>
            <a:pPr lvl="2"/>
            <a:r>
              <a:rPr lang="en-US" dirty="0" smtClean="0">
                <a:latin typeface="Arial" panose="020B0604020202020204" pitchFamily="34" charset="0"/>
                <a:cs typeface="Arial" panose="020B0604020202020204" pitchFamily="34" charset="0"/>
              </a:rPr>
              <a:t>It has given insurance companies scope to diversify their product portfolio</a:t>
            </a:r>
          </a:p>
          <a:p>
            <a:pPr lvl="2"/>
            <a:r>
              <a:rPr lang="en-US" dirty="0" smtClean="0">
                <a:latin typeface="Arial" panose="020B0604020202020204" pitchFamily="34" charset="0"/>
                <a:cs typeface="Arial" panose="020B0604020202020204" pitchFamily="34" charset="0"/>
              </a:rPr>
              <a:t>More focus on crop and its associated risks has also brought multi stakeholders together &amp; sharing knowledge</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endParaRPr lang="en-US" sz="6000" dirty="0"/>
          </a:p>
        </p:txBody>
      </p:sp>
      <p:sp>
        <p:nvSpPr>
          <p:cNvPr id="3" name="Content Placeholder 2"/>
          <p:cNvSpPr>
            <a:spLocks noGrp="1"/>
          </p:cNvSpPr>
          <p:nvPr>
            <p:ph idx="1"/>
          </p:nvPr>
        </p:nvSpPr>
        <p:spPr/>
        <p:txBody>
          <a:bodyPr>
            <a:normAutofit/>
          </a:bodyPr>
          <a:lstStyle/>
          <a:p>
            <a:pPr marL="0" indent="0" algn="ctr">
              <a:buNone/>
            </a:pPr>
            <a:endParaRPr lang="en-IN" sz="4400" i="1" dirty="0" smtClean="0"/>
          </a:p>
          <a:p>
            <a:pPr marL="0" indent="0" algn="ctr">
              <a:buNone/>
            </a:pPr>
            <a:endParaRPr lang="en-IN" sz="4400" i="1" dirty="0"/>
          </a:p>
          <a:p>
            <a:pPr marL="0" indent="0" algn="ctr">
              <a:buNone/>
            </a:pPr>
            <a:r>
              <a:rPr lang="en-IN" sz="8000" b="1" dirty="0">
                <a:solidFill>
                  <a:srgbClr val="1F497D"/>
                </a:solidFill>
                <a:latin typeface="Arial" pitchFamily="34" charset="0"/>
                <a:cs typeface="Arial" pitchFamily="34" charset="0"/>
              </a:rPr>
              <a:t>Questions?</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33</a:t>
            </a:fld>
            <a:endParaRPr lang="en-US"/>
          </a:p>
        </p:txBody>
      </p:sp>
    </p:spTree>
    <p:extLst>
      <p:ext uri="{BB962C8B-B14F-4D97-AF65-F5344CB8AC3E}">
        <p14:creationId xmlns:p14="http://schemas.microsoft.com/office/powerpoint/2010/main" val="420029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b="1" dirty="0" smtClean="0">
                <a:solidFill>
                  <a:schemeClr val="tx2"/>
                </a:solidFill>
                <a:latin typeface="Arial" pitchFamily="34" charset="0"/>
                <a:ea typeface="+mn-ea"/>
                <a:cs typeface="Arial" pitchFamily="34" charset="0"/>
              </a:rPr>
              <a:t>References</a:t>
            </a:r>
            <a:endParaRPr lang="en-US" sz="6000" dirty="0">
              <a:latin typeface="Arial" pitchFamily="34" charset="0"/>
              <a:cs typeface="Arial" pitchFamily="34" charset="0"/>
            </a:endParaRPr>
          </a:p>
        </p:txBody>
      </p:sp>
      <p:sp>
        <p:nvSpPr>
          <p:cNvPr id="3" name="Content Placeholder 2"/>
          <p:cNvSpPr>
            <a:spLocks noGrp="1"/>
          </p:cNvSpPr>
          <p:nvPr>
            <p:ph idx="1"/>
          </p:nvPr>
        </p:nvSpPr>
        <p:spPr/>
        <p:txBody>
          <a:bodyPr vert="horz" lIns="91440" tIns="45720" rIns="91440" bIns="45720" rtlCol="0">
            <a:normAutofit/>
          </a:bodyPr>
          <a:lstStyle/>
          <a:p>
            <a:r>
              <a:rPr lang="en-IN" sz="2400" i="1" dirty="0">
                <a:latin typeface="Arial" pitchFamily="34" charset="0"/>
                <a:cs typeface="Arial" pitchFamily="34" charset="0"/>
              </a:rPr>
              <a:t>‘Report of the Committee to Review the Implementation of Crop Insurance Schemes in India’, Ministry of Agriculture, Government of India, May 2014 </a:t>
            </a:r>
          </a:p>
          <a:p>
            <a:r>
              <a:rPr lang="en-IN" sz="2400" i="1" dirty="0">
                <a:latin typeface="Arial" pitchFamily="34" charset="0"/>
                <a:cs typeface="Arial" pitchFamily="34" charset="0"/>
              </a:rPr>
              <a:t>‘Policy Research Working Paper on WBCIS’ by World Bank, </a:t>
            </a:r>
            <a:r>
              <a:rPr lang="en-IN" sz="2400" i="1" dirty="0" smtClean="0">
                <a:latin typeface="Arial" pitchFamily="34" charset="0"/>
                <a:cs typeface="Arial" pitchFamily="34" charset="0"/>
              </a:rPr>
              <a:t>2012</a:t>
            </a:r>
          </a:p>
          <a:p>
            <a:r>
              <a:rPr lang="en-IN" sz="2400" i="1" dirty="0" smtClean="0">
                <a:latin typeface="Arial" pitchFamily="34" charset="0"/>
                <a:cs typeface="Arial" pitchFamily="34" charset="0"/>
              </a:rPr>
              <a:t>‘Crop Insurance Seminar’ by IAI in 2013</a:t>
            </a:r>
          </a:p>
          <a:p>
            <a:r>
              <a:rPr lang="en-IN" sz="2400" i="1" dirty="0">
                <a:latin typeface="Arial" pitchFamily="34" charset="0"/>
                <a:cs typeface="Arial" pitchFamily="34" charset="0"/>
              </a:rPr>
              <a:t>‘Crop Insurance Seminar’ by IAI in </a:t>
            </a:r>
            <a:r>
              <a:rPr lang="en-IN" sz="2400" i="1" dirty="0" smtClean="0">
                <a:latin typeface="Arial" pitchFamily="34" charset="0"/>
                <a:cs typeface="Arial" pitchFamily="34" charset="0"/>
              </a:rPr>
              <a:t>2014</a:t>
            </a:r>
          </a:p>
          <a:p>
            <a:r>
              <a:rPr lang="en-IN" sz="2400" i="1" dirty="0" smtClean="0">
                <a:latin typeface="Arial" pitchFamily="34" charset="0"/>
                <a:cs typeface="Arial" pitchFamily="34" charset="0"/>
              </a:rPr>
              <a:t>‘Policy Research Working Paper on MNAIS’ by World Bank, 2012</a:t>
            </a:r>
            <a:endParaRPr lang="en-IN" sz="2400" i="1" dirty="0">
              <a:latin typeface="Arial" pitchFamily="34" charset="0"/>
              <a:cs typeface="Arial" pitchFamily="34" charset="0"/>
            </a:endParaRPr>
          </a:p>
          <a:p>
            <a:endParaRPr lang="en-IN" sz="2400" i="1"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34</a:t>
            </a:fld>
            <a:endParaRPr lang="en-US"/>
          </a:p>
        </p:txBody>
      </p:sp>
    </p:spTree>
    <p:extLst>
      <p:ext uri="{BB962C8B-B14F-4D97-AF65-F5344CB8AC3E}">
        <p14:creationId xmlns:p14="http://schemas.microsoft.com/office/powerpoint/2010/main" val="1721172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543800" cy="792162"/>
          </a:xfrm>
        </p:spPr>
        <p:txBody>
          <a:bodyPr>
            <a:normAutofit fontScale="90000"/>
          </a:bodyPr>
          <a:lstStyle/>
          <a:p>
            <a:pPr algn="l"/>
            <a:r>
              <a:rPr lang="en-IN" sz="3600" b="1" dirty="0" smtClean="0">
                <a:solidFill>
                  <a:schemeClr val="tx2"/>
                </a:solidFill>
                <a:latin typeface="Arial" pitchFamily="34" charset="0"/>
                <a:ea typeface="+mn-ea"/>
                <a:cs typeface="Arial" pitchFamily="34" charset="0"/>
              </a:rPr>
              <a:t>Key Stakeholders in Crop Insurance</a:t>
            </a:r>
            <a:endParaRPr lang="en-IN" sz="3600" b="1" dirty="0">
              <a:solidFill>
                <a:schemeClr val="tx2"/>
              </a:solidFill>
              <a:latin typeface="Arial" pitchFamily="34" charset="0"/>
              <a:ea typeface="+mn-ea"/>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58951347"/>
              </p:ext>
            </p:extLst>
          </p:nvPr>
        </p:nvGraphicFramePr>
        <p:xfrm>
          <a:off x="1447800" y="1905001"/>
          <a:ext cx="68580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l"/>
            <a:r>
              <a:rPr lang="en-IN" sz="3600" b="1" dirty="0" smtClean="0">
                <a:solidFill>
                  <a:schemeClr val="tx2"/>
                </a:solidFill>
                <a:latin typeface="Arial" pitchFamily="34" charset="0"/>
                <a:ea typeface="+mn-ea"/>
                <a:cs typeface="Arial" pitchFamily="34" charset="0"/>
              </a:rPr>
              <a:t>Engagement Levels</a:t>
            </a:r>
            <a:endParaRPr lang="en-IN" sz="36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p:txBody>
          <a:bodyPr>
            <a:normAutofit fontScale="92500"/>
          </a:bodyPr>
          <a:lstStyle/>
          <a:p>
            <a:r>
              <a:rPr lang="en-IN" dirty="0" smtClean="0">
                <a:latin typeface="Arial" pitchFamily="34" charset="0"/>
                <a:cs typeface="Arial" pitchFamily="34" charset="0"/>
              </a:rPr>
              <a:t>State Governments – Not much unless there is pressure due to drought or farmer suicides</a:t>
            </a:r>
          </a:p>
          <a:p>
            <a:r>
              <a:rPr lang="en-IN" dirty="0" smtClean="0">
                <a:latin typeface="Arial" pitchFamily="34" charset="0"/>
                <a:cs typeface="Arial" pitchFamily="34" charset="0"/>
              </a:rPr>
              <a:t>Banks – More interested in disbursing loans; would prefer to lend under other means</a:t>
            </a:r>
          </a:p>
          <a:p>
            <a:r>
              <a:rPr lang="en-IN" dirty="0" smtClean="0">
                <a:latin typeface="Arial" pitchFamily="34" charset="0"/>
                <a:cs typeface="Arial" pitchFamily="34" charset="0"/>
              </a:rPr>
              <a:t>Insurers – Yes but severely constrained and heavily dependent on other stakeholders</a:t>
            </a:r>
          </a:p>
          <a:p>
            <a:r>
              <a:rPr lang="en-IN" dirty="0" smtClean="0">
                <a:latin typeface="Arial" pitchFamily="34" charset="0"/>
                <a:cs typeface="Arial" pitchFamily="34" charset="0"/>
              </a:rPr>
              <a:t>Farmers – Very low unless impending disaster is very certain</a:t>
            </a:r>
            <a:endParaRPr lang="en-IN"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6</a:t>
            </a:fld>
            <a:endParaRPr lang="en-US" dirty="0"/>
          </a:p>
        </p:txBody>
      </p:sp>
      <p:sp>
        <p:nvSpPr>
          <p:cNvPr id="7" name="Text Placeholder 1"/>
          <p:cNvSpPr txBox="1">
            <a:spLocks/>
          </p:cNvSpPr>
          <p:nvPr/>
        </p:nvSpPr>
        <p:spPr>
          <a:xfrm>
            <a:off x="304800" y="304800"/>
            <a:ext cx="7772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600" b="1" noProof="0" dirty="0" smtClean="0">
                <a:solidFill>
                  <a:schemeClr val="tx2"/>
                </a:solidFill>
                <a:latin typeface="Arial" pitchFamily="34" charset="0"/>
                <a:cs typeface="Arial" pitchFamily="34" charset="0"/>
              </a:rPr>
              <a:t>History of Crop Insurance in India</a:t>
            </a:r>
            <a:endParaRPr kumimoji="0" lang="en-US" sz="36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675362" y="1371600"/>
            <a:ext cx="7696200" cy="5109091"/>
          </a:xfrm>
          <a:prstGeom prst="rect">
            <a:avLst/>
          </a:prstGeom>
        </p:spPr>
        <p:txBody>
          <a:bodyPr wrap="square">
            <a:spAutoFit/>
          </a:bodyPr>
          <a:lstStyle/>
          <a:p>
            <a:pPr marL="171450" indent="-171450">
              <a:buFont typeface="Arial" panose="020B0604020202020204" pitchFamily="34" charset="0"/>
              <a:buChar char="•"/>
            </a:pPr>
            <a:r>
              <a:rPr lang="en-IN" sz="2200" dirty="0">
                <a:latin typeface="Arial" pitchFamily="34" charset="0"/>
                <a:cs typeface="Arial" pitchFamily="34" charset="0"/>
              </a:rPr>
              <a:t>In existence since the past three decades</a:t>
            </a:r>
          </a:p>
          <a:p>
            <a:pPr marL="171450" indent="-171450">
              <a:buFont typeface="Arial" panose="020B0604020202020204" pitchFamily="34" charset="0"/>
              <a:buChar char="•"/>
            </a:pPr>
            <a:endParaRPr lang="en-IN" sz="2200" dirty="0">
              <a:latin typeface="Arial" pitchFamily="34" charset="0"/>
              <a:cs typeface="Arial" pitchFamily="34" charset="0"/>
            </a:endParaRPr>
          </a:p>
          <a:p>
            <a:pPr marL="171450" indent="-171450">
              <a:buFont typeface="Arial" panose="020B0604020202020204" pitchFamily="34" charset="0"/>
              <a:buChar char="•"/>
            </a:pPr>
            <a:r>
              <a:rPr lang="en-IN" sz="2200" dirty="0">
                <a:latin typeface="Arial" pitchFamily="34" charset="0"/>
                <a:cs typeface="Arial" pitchFamily="34" charset="0"/>
              </a:rPr>
              <a:t>Each successive scheme tried to improve on the previous schemes’ shortcomings</a:t>
            </a:r>
          </a:p>
          <a:p>
            <a:endParaRPr lang="en-IN" sz="2200" dirty="0" smtClean="0">
              <a:latin typeface="Arial" pitchFamily="34" charset="0"/>
              <a:cs typeface="Arial" pitchFamily="34" charset="0"/>
            </a:endParaRPr>
          </a:p>
          <a:p>
            <a:pPr marL="171450" indent="-171450">
              <a:buFont typeface="Arial" panose="020B0604020202020204" pitchFamily="34" charset="0"/>
              <a:buChar char="•"/>
            </a:pPr>
            <a:r>
              <a:rPr lang="en-IN" sz="2200" dirty="0">
                <a:latin typeface="Arial" pitchFamily="34" charset="0"/>
                <a:cs typeface="Arial" pitchFamily="34" charset="0"/>
              </a:rPr>
              <a:t>Major schemes introduced by the Government of India</a:t>
            </a:r>
          </a:p>
          <a:p>
            <a:pPr marL="171450" indent="-171450">
              <a:buFont typeface="Arial" panose="020B0604020202020204" pitchFamily="34" charset="0"/>
              <a:buChar char="•"/>
            </a:pPr>
            <a:endParaRPr lang="en-IN" sz="2200" dirty="0">
              <a:latin typeface="Arial" pitchFamily="34" charset="0"/>
              <a:cs typeface="Arial" pitchFamily="34" charset="0"/>
            </a:endParaRPr>
          </a:p>
          <a:p>
            <a:pPr marL="628650" lvl="2" indent="-171450">
              <a:buFont typeface="Arial" panose="020B0604020202020204" pitchFamily="34" charset="0"/>
              <a:buChar char="•"/>
            </a:pPr>
            <a:r>
              <a:rPr lang="en-IN" sz="2200" dirty="0">
                <a:latin typeface="Arial" pitchFamily="34" charset="0"/>
                <a:cs typeface="Arial" pitchFamily="34" charset="0"/>
              </a:rPr>
              <a:t>CCIS (Comprehensive Crop Insurance Scheme) - 1985</a:t>
            </a:r>
          </a:p>
          <a:p>
            <a:pPr marL="628650" lvl="2" indent="-171450">
              <a:buFont typeface="Arial" panose="020B0604020202020204" pitchFamily="34" charset="0"/>
              <a:buChar char="•"/>
            </a:pPr>
            <a:r>
              <a:rPr lang="en-IN" sz="2200" dirty="0">
                <a:latin typeface="Arial" pitchFamily="34" charset="0"/>
                <a:cs typeface="Arial" pitchFamily="34" charset="0"/>
              </a:rPr>
              <a:t>NAIS (National Agricultural Insurance Scheme) - 1999</a:t>
            </a:r>
          </a:p>
          <a:p>
            <a:pPr marL="628650" lvl="2" indent="-171450">
              <a:buFont typeface="Arial" panose="020B0604020202020204" pitchFamily="34" charset="0"/>
              <a:buChar char="•"/>
            </a:pPr>
            <a:r>
              <a:rPr lang="en-IN" sz="2200" dirty="0">
                <a:latin typeface="Arial" pitchFamily="34" charset="0"/>
                <a:cs typeface="Arial" pitchFamily="34" charset="0"/>
              </a:rPr>
              <a:t>MNAIS (Modified NAIS) - 2010</a:t>
            </a:r>
          </a:p>
          <a:p>
            <a:pPr marL="628650" lvl="2" indent="-171450">
              <a:buFont typeface="Arial" panose="020B0604020202020204" pitchFamily="34" charset="0"/>
              <a:buChar char="•"/>
            </a:pPr>
            <a:r>
              <a:rPr lang="en-IN" sz="2200" dirty="0">
                <a:latin typeface="Arial" pitchFamily="34" charset="0"/>
                <a:cs typeface="Arial" pitchFamily="34" charset="0"/>
              </a:rPr>
              <a:t>WBCIS (Weather Based Crop Insurance Scheme) - 2007</a:t>
            </a:r>
          </a:p>
          <a:p>
            <a:pPr marL="628650" lvl="2" indent="-171450">
              <a:buFont typeface="Arial" panose="020B0604020202020204" pitchFamily="34" charset="0"/>
              <a:buChar char="•"/>
            </a:pPr>
            <a:r>
              <a:rPr lang="en-IN" sz="2200" dirty="0">
                <a:latin typeface="Arial" pitchFamily="34" charset="0"/>
                <a:cs typeface="Arial" pitchFamily="34" charset="0"/>
              </a:rPr>
              <a:t>NCIP (National Crop Insurance Programme) - 2013</a:t>
            </a:r>
          </a:p>
          <a:p>
            <a:pPr lvl="1"/>
            <a:endParaRPr lang="en-IN" sz="2000" dirty="0" smtClean="0"/>
          </a:p>
          <a:p>
            <a:pPr marL="628650" lvl="1" indent="-171450">
              <a:buFont typeface="Arial" panose="020B0604020202020204" pitchFamily="34" charset="0"/>
              <a:buChar char="•"/>
            </a:pPr>
            <a:endParaRPr lang="en-IN" sz="2000" dirty="0"/>
          </a:p>
        </p:txBody>
      </p:sp>
    </p:spTree>
    <p:extLst>
      <p:ext uri="{BB962C8B-B14F-4D97-AF65-F5344CB8AC3E}">
        <p14:creationId xmlns:p14="http://schemas.microsoft.com/office/powerpoint/2010/main" val="3319642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7</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600" b="1" noProof="0" dirty="0" smtClean="0">
                <a:solidFill>
                  <a:schemeClr val="tx2"/>
                </a:solidFill>
                <a:latin typeface="Arial" pitchFamily="34" charset="0"/>
                <a:cs typeface="Arial" pitchFamily="34" charset="0"/>
              </a:rPr>
              <a:t>CCIS - Introduction </a:t>
            </a:r>
            <a:endParaRPr kumimoji="0" lang="en-US" sz="36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457200" y="1371601"/>
            <a:ext cx="8153400" cy="6432530"/>
          </a:xfrm>
          <a:prstGeom prst="rect">
            <a:avLst/>
          </a:prstGeom>
        </p:spPr>
        <p:txBody>
          <a:bodyPr wrap="square">
            <a:spAutoFit/>
          </a:bodyPr>
          <a:lstStyle/>
          <a:p>
            <a:pPr marL="171450" indent="-171450">
              <a:buFont typeface="Arial" panose="020B0604020202020204" pitchFamily="34" charset="0"/>
              <a:buChar char="•"/>
            </a:pPr>
            <a:r>
              <a:rPr lang="en-IN" sz="2400" dirty="0" smtClean="0">
                <a:latin typeface="Arial" pitchFamily="34" charset="0"/>
                <a:cs typeface="Arial" pitchFamily="34" charset="0"/>
              </a:rPr>
              <a:t>Comprehensive </a:t>
            </a:r>
            <a:r>
              <a:rPr lang="en-IN" sz="2400" dirty="0">
                <a:latin typeface="Arial" pitchFamily="34" charset="0"/>
                <a:cs typeface="Arial" pitchFamily="34" charset="0"/>
              </a:rPr>
              <a:t>Crop Insurance Scheme introduced in 1985</a:t>
            </a:r>
          </a:p>
          <a:p>
            <a:pPr marL="171450" indent="-171450">
              <a:buFont typeface="Arial" panose="020B0604020202020204" pitchFamily="34" charset="0"/>
              <a:buChar char="•"/>
            </a:pPr>
            <a:r>
              <a:rPr lang="en-IN" sz="2400" dirty="0">
                <a:latin typeface="Arial" pitchFamily="34" charset="0"/>
                <a:cs typeface="Arial" pitchFamily="34" charset="0"/>
              </a:rPr>
              <a:t>Operated for almost a decade and a half </a:t>
            </a:r>
          </a:p>
          <a:p>
            <a:pPr marL="171450" indent="-171450">
              <a:buFont typeface="Arial" panose="020B0604020202020204" pitchFamily="34" charset="0"/>
              <a:buChar char="•"/>
            </a:pPr>
            <a:r>
              <a:rPr lang="en-IN" sz="2400" dirty="0">
                <a:latin typeface="Arial" pitchFamily="34" charset="0"/>
                <a:cs typeface="Arial" pitchFamily="34" charset="0"/>
              </a:rPr>
              <a:t>Scheme covered cereals, pulses and oilseeds</a:t>
            </a:r>
          </a:p>
          <a:p>
            <a:pPr marL="171450" indent="-171450">
              <a:buFont typeface="Arial" panose="020B0604020202020204" pitchFamily="34" charset="0"/>
              <a:buChar char="•"/>
            </a:pPr>
            <a:r>
              <a:rPr lang="en-IN" sz="2400" dirty="0">
                <a:latin typeface="Arial" pitchFamily="34" charset="0"/>
                <a:cs typeface="Arial" pitchFamily="34" charset="0"/>
              </a:rPr>
              <a:t>States were free to choose whether to implement it or not</a:t>
            </a:r>
          </a:p>
          <a:p>
            <a:pPr marL="171450" indent="-171450">
              <a:buFont typeface="Arial" panose="020B0604020202020204" pitchFamily="34" charset="0"/>
              <a:buChar char="•"/>
            </a:pPr>
            <a:r>
              <a:rPr lang="en-IN" sz="2400" dirty="0">
                <a:latin typeface="Arial" pitchFamily="34" charset="0"/>
                <a:cs typeface="Arial" pitchFamily="34" charset="0"/>
              </a:rPr>
              <a:t>CCIS compulsory for farmers taking loans for crops production</a:t>
            </a:r>
          </a:p>
          <a:p>
            <a:pPr marL="171450" indent="-171450">
              <a:buFont typeface="Arial" panose="020B0604020202020204" pitchFamily="34" charset="0"/>
              <a:buChar char="•"/>
            </a:pPr>
            <a:r>
              <a:rPr lang="en-IN" sz="2400" dirty="0">
                <a:latin typeface="Arial" pitchFamily="34" charset="0"/>
                <a:cs typeface="Arial" pitchFamily="34" charset="0"/>
              </a:rPr>
              <a:t>Farmer insured for 100% of the </a:t>
            </a:r>
            <a:r>
              <a:rPr lang="en-IN" sz="2400" dirty="0" smtClean="0">
                <a:latin typeface="Arial" pitchFamily="34" charset="0"/>
                <a:cs typeface="Arial" pitchFamily="34" charset="0"/>
              </a:rPr>
              <a:t>loan</a:t>
            </a:r>
          </a:p>
          <a:p>
            <a:pPr marL="171450" indent="-171450">
              <a:buFont typeface="Arial" panose="020B0604020202020204" pitchFamily="34" charset="0"/>
              <a:buChar char="•"/>
            </a:pPr>
            <a:r>
              <a:rPr lang="en-IN" sz="2400" dirty="0" smtClean="0">
                <a:latin typeface="Arial" pitchFamily="34" charset="0"/>
                <a:cs typeface="Arial" pitchFamily="34" charset="0"/>
              </a:rPr>
              <a:t>Premiums </a:t>
            </a:r>
            <a:r>
              <a:rPr lang="en-IN" sz="2400" dirty="0">
                <a:latin typeface="Arial" pitchFamily="34" charset="0"/>
                <a:cs typeface="Arial" pitchFamily="34" charset="0"/>
              </a:rPr>
              <a:t>and claim amounts shared by Central and State govt. in the ratio of 2:1</a:t>
            </a:r>
          </a:p>
          <a:p>
            <a:pPr marL="171450" indent="-171450">
              <a:buFont typeface="Arial" panose="020B0604020202020204" pitchFamily="34" charset="0"/>
              <a:buChar char="•"/>
            </a:pPr>
            <a:r>
              <a:rPr lang="en-IN" sz="2400" dirty="0" smtClean="0">
                <a:latin typeface="Arial" pitchFamily="34" charset="0"/>
                <a:cs typeface="Arial" pitchFamily="34" charset="0"/>
              </a:rPr>
              <a:t>Uniform </a:t>
            </a:r>
            <a:r>
              <a:rPr lang="en-IN" sz="2400" dirty="0">
                <a:latin typeface="Arial" pitchFamily="34" charset="0"/>
                <a:cs typeface="Arial" pitchFamily="34" charset="0"/>
              </a:rPr>
              <a:t>premium rate for the whole country based on crop</a:t>
            </a:r>
          </a:p>
          <a:p>
            <a:pPr marL="171450" indent="-171450">
              <a:buFont typeface="Arial" panose="020B0604020202020204" pitchFamily="34" charset="0"/>
              <a:buChar char="•"/>
            </a:pPr>
            <a:r>
              <a:rPr lang="en-IN" sz="2400" dirty="0">
                <a:latin typeface="Arial" pitchFamily="34" charset="0"/>
                <a:cs typeface="Arial" pitchFamily="34" charset="0"/>
              </a:rPr>
              <a:t>50% subsidy for small and marginal farmers</a:t>
            </a:r>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lvl="1"/>
            <a:endParaRPr lang="en-IN" sz="2000" dirty="0" smtClean="0"/>
          </a:p>
          <a:p>
            <a:pPr marL="628650" lvl="1" indent="-171450">
              <a:buFont typeface="Arial" panose="020B0604020202020204" pitchFamily="34" charset="0"/>
              <a:buChar char="•"/>
            </a:pPr>
            <a:endParaRPr lang="en-IN" sz="2000" dirty="0"/>
          </a:p>
        </p:txBody>
      </p:sp>
    </p:spTree>
    <p:extLst>
      <p:ext uri="{BB962C8B-B14F-4D97-AF65-F5344CB8AC3E}">
        <p14:creationId xmlns:p14="http://schemas.microsoft.com/office/powerpoint/2010/main" val="11118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76200" y="6467435"/>
            <a:ext cx="2895600" cy="365125"/>
          </a:xfrm>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8</a:t>
            </a:fld>
            <a:endParaRPr lang="en-US" dirty="0"/>
          </a:p>
        </p:txBody>
      </p:sp>
      <p:sp>
        <p:nvSpPr>
          <p:cNvPr id="7" name="Text Placeholder 1"/>
          <p:cNvSpPr txBox="1">
            <a:spLocks/>
          </p:cNvSpPr>
          <p:nvPr/>
        </p:nvSpPr>
        <p:spPr>
          <a:xfrm>
            <a:off x="0" y="304800"/>
            <a:ext cx="8371562"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noProof="0" dirty="0" smtClean="0">
                <a:solidFill>
                  <a:schemeClr val="tx2"/>
                </a:solidFill>
                <a:latin typeface="Arial" pitchFamily="34" charset="0"/>
                <a:cs typeface="Arial" pitchFamily="34" charset="0"/>
              </a:rPr>
              <a:t>CCIS – How did it work and why it failed?</a:t>
            </a:r>
            <a:endParaRPr kumimoji="0" lang="en-US" sz="32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675362" y="1371600"/>
            <a:ext cx="7696200" cy="2739211"/>
          </a:xfrm>
          <a:prstGeom prst="rect">
            <a:avLst/>
          </a:prstGeom>
        </p:spPr>
        <p:txBody>
          <a:bodyPr wrap="square">
            <a:spAutoFit/>
          </a:bodyPr>
          <a:lstStyle/>
          <a:p>
            <a:pPr marL="171450" indent="-171450">
              <a:buFont typeface="Arial" panose="020B0604020202020204" pitchFamily="34" charset="0"/>
              <a:buChar char="•"/>
            </a:pPr>
            <a:r>
              <a:rPr lang="en-IN" sz="2400" dirty="0">
                <a:latin typeface="Arial" pitchFamily="34" charset="0"/>
                <a:cs typeface="Arial" pitchFamily="34" charset="0"/>
              </a:rPr>
              <a:t>Based on an area approach</a:t>
            </a:r>
          </a:p>
          <a:p>
            <a:pPr marL="171450" indent="-171450">
              <a:buFont typeface="Arial" panose="020B0604020202020204" pitchFamily="34" charset="0"/>
              <a:buChar char="•"/>
            </a:pPr>
            <a:r>
              <a:rPr lang="en-IN" sz="2400" dirty="0">
                <a:latin typeface="Arial" pitchFamily="34" charset="0"/>
                <a:cs typeface="Arial" pitchFamily="34" charset="0"/>
              </a:rPr>
              <a:t>Defined area could be a district, a block or any other contiguous area</a:t>
            </a:r>
          </a:p>
          <a:p>
            <a:endParaRPr lang="en-IN" sz="2000" dirty="0"/>
          </a:p>
          <a:p>
            <a:pPr algn="ctr"/>
            <a:r>
              <a:rPr lang="en-IN" sz="2000" b="1" dirty="0" smtClean="0">
                <a:latin typeface="Arial" pitchFamily="34" charset="0"/>
                <a:cs typeface="Arial" pitchFamily="34" charset="0"/>
              </a:rPr>
              <a:t>CCIS Performance during 1985-1998*</a:t>
            </a:r>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marL="628650" lvl="1" indent="-171450">
              <a:buFont typeface="Arial" panose="020B0604020202020204" pitchFamily="34" charset="0"/>
              <a:buChar char="•"/>
            </a:pPr>
            <a:endParaRPr lang="en-IN" sz="2000" dirty="0"/>
          </a:p>
        </p:txBody>
      </p:sp>
      <p:graphicFrame>
        <p:nvGraphicFramePr>
          <p:cNvPr id="3" name="Table 2"/>
          <p:cNvGraphicFramePr>
            <a:graphicFrameLocks noGrp="1"/>
          </p:cNvGraphicFramePr>
          <p:nvPr>
            <p:extLst>
              <p:ext uri="{D42A27DB-BD31-4B8C-83A1-F6EECF244321}">
                <p14:modId xmlns:p14="http://schemas.microsoft.com/office/powerpoint/2010/main" val="2288906174"/>
              </p:ext>
            </p:extLst>
          </p:nvPr>
        </p:nvGraphicFramePr>
        <p:xfrm>
          <a:off x="254696" y="3124200"/>
          <a:ext cx="8736904" cy="1559560"/>
        </p:xfrm>
        <a:graphic>
          <a:graphicData uri="http://schemas.openxmlformats.org/drawingml/2006/table">
            <a:tbl>
              <a:tblPr firstRow="1" bandRow="1">
                <a:tableStyleId>{F5AB1C69-6EDB-4FF4-983F-18BD219EF322}</a:tableStyleId>
              </a:tblPr>
              <a:tblGrid>
                <a:gridCol w="1248129"/>
                <a:gridCol w="1248129"/>
                <a:gridCol w="1248129"/>
                <a:gridCol w="1404146"/>
                <a:gridCol w="1092113"/>
                <a:gridCol w="1248129"/>
                <a:gridCol w="1248129"/>
              </a:tblGrid>
              <a:tr h="370840">
                <a:tc>
                  <a:txBody>
                    <a:bodyPr/>
                    <a:lstStyle/>
                    <a:p>
                      <a:pPr algn="ctr"/>
                      <a:r>
                        <a:rPr lang="en-US" dirty="0" smtClean="0">
                          <a:latin typeface="Arial" pitchFamily="34" charset="0"/>
                          <a:cs typeface="Arial" pitchFamily="34" charset="0"/>
                        </a:rPr>
                        <a:t>No. of farmers covered (Cr.)</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Area covered (Cr. Ha.)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Sum</a:t>
                      </a:r>
                      <a:r>
                        <a:rPr lang="en-US" baseline="0" dirty="0" smtClean="0">
                          <a:latin typeface="Arial" pitchFamily="34" charset="0"/>
                          <a:cs typeface="Arial" pitchFamily="34" charset="0"/>
                        </a:rPr>
                        <a:t> insured (Cr.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Premiums (Cr.</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Rs</a:t>
                      </a:r>
                      <a:r>
                        <a:rPr lang="en-US" baseline="0"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(Cr. </a:t>
                      </a:r>
                      <a:r>
                        <a:rPr lang="en-US" dirty="0" err="1" smtClean="0">
                          <a:latin typeface="Arial" pitchFamily="34" charset="0"/>
                          <a:cs typeface="Arial" pitchFamily="34" charset="0"/>
                        </a:rPr>
                        <a:t>Rs</a:t>
                      </a:r>
                      <a:r>
                        <a:rPr lang="en-US" dirty="0" smtClean="0">
                          <a:latin typeface="Arial" pitchFamily="34" charset="0"/>
                          <a:cs typeface="Arial" pitchFamily="34" charset="0"/>
                        </a:rPr>
                        <a:t>.)</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 Ratio</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Claims/SI</a:t>
                      </a:r>
                      <a:endParaRPr lang="en-US" dirty="0">
                        <a:latin typeface="Arial" pitchFamily="34" charset="0"/>
                        <a:cs typeface="Arial" pitchFamily="34" charset="0"/>
                      </a:endParaRPr>
                    </a:p>
                  </a:txBody>
                  <a:tcPr anchor="ctr"/>
                </a:tc>
              </a:tr>
              <a:tr h="370840">
                <a:tc>
                  <a:txBody>
                    <a:bodyPr/>
                    <a:lstStyle/>
                    <a:p>
                      <a:pPr algn="ctr"/>
                      <a:r>
                        <a:rPr lang="en-US" b="1" smtClean="0">
                          <a:latin typeface="Arial" pitchFamily="34" charset="0"/>
                          <a:cs typeface="Arial" pitchFamily="34" charset="0"/>
                        </a:rPr>
                        <a:t>7.6</a:t>
                      </a:r>
                      <a:endParaRPr lang="en-US" b="1" dirty="0">
                        <a:latin typeface="Arial" pitchFamily="34" charset="0"/>
                        <a:cs typeface="Arial" pitchFamily="34" charset="0"/>
                      </a:endParaRPr>
                    </a:p>
                  </a:txBody>
                  <a:tcPr anchor="ctr"/>
                </a:tc>
                <a:tc>
                  <a:txBody>
                    <a:bodyPr/>
                    <a:lstStyle/>
                    <a:p>
                      <a:pPr algn="ctr"/>
                      <a:r>
                        <a:rPr lang="en-US" b="1" smtClean="0">
                          <a:latin typeface="Arial" pitchFamily="34" charset="0"/>
                          <a:cs typeface="Arial" pitchFamily="34" charset="0"/>
                        </a:rPr>
                        <a:t>12.8</a:t>
                      </a:r>
                      <a:endParaRPr lang="en-US" b="1" dirty="0">
                        <a:latin typeface="Arial" pitchFamily="34" charset="0"/>
                        <a:cs typeface="Arial" pitchFamily="34" charset="0"/>
                      </a:endParaRPr>
                    </a:p>
                  </a:txBody>
                  <a:tcPr anchor="ctr"/>
                </a:tc>
                <a:tc>
                  <a:txBody>
                    <a:bodyPr/>
                    <a:lstStyle/>
                    <a:p>
                      <a:pPr algn="ctr"/>
                      <a:r>
                        <a:rPr lang="en-US" b="1" dirty="0" smtClean="0">
                          <a:latin typeface="Arial" pitchFamily="34" charset="0"/>
                          <a:cs typeface="Arial" pitchFamily="34" charset="0"/>
                        </a:rPr>
                        <a:t>24,975</a:t>
                      </a:r>
                      <a:endParaRPr lang="en-US" b="1" dirty="0">
                        <a:latin typeface="Arial" pitchFamily="34" charset="0"/>
                        <a:cs typeface="Arial" pitchFamily="34" charset="0"/>
                      </a:endParaRPr>
                    </a:p>
                  </a:txBody>
                  <a:tcPr anchor="ctr"/>
                </a:tc>
                <a:tc>
                  <a:txBody>
                    <a:bodyPr/>
                    <a:lstStyle/>
                    <a:p>
                      <a:pPr algn="ctr"/>
                      <a:r>
                        <a:rPr lang="en-US" b="1" dirty="0" smtClean="0">
                          <a:latin typeface="Arial" pitchFamily="34" charset="0"/>
                          <a:cs typeface="Arial" pitchFamily="34" charset="0"/>
                        </a:rPr>
                        <a:t>404</a:t>
                      </a:r>
                      <a:endParaRPr lang="en-US" b="1" dirty="0">
                        <a:latin typeface="Arial" pitchFamily="34" charset="0"/>
                        <a:cs typeface="Arial" pitchFamily="34" charset="0"/>
                      </a:endParaRPr>
                    </a:p>
                  </a:txBody>
                  <a:tcPr anchor="ctr"/>
                </a:tc>
                <a:tc>
                  <a:txBody>
                    <a:bodyPr/>
                    <a:lstStyle/>
                    <a:p>
                      <a:pPr algn="ctr"/>
                      <a:r>
                        <a:rPr lang="en-US" b="1" dirty="0" smtClean="0">
                          <a:latin typeface="Arial" pitchFamily="34" charset="0"/>
                          <a:cs typeface="Arial" pitchFamily="34" charset="0"/>
                        </a:rPr>
                        <a:t>2,319</a:t>
                      </a:r>
                      <a:endParaRPr lang="en-US" b="1" dirty="0">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575%</a:t>
                      </a:r>
                      <a:endParaRPr lang="en-US" b="1" dirty="0">
                        <a:solidFill>
                          <a:srgbClr val="FF0000"/>
                        </a:solidFill>
                        <a:latin typeface="Arial" pitchFamily="34" charset="0"/>
                        <a:cs typeface="Arial" pitchFamily="34" charset="0"/>
                      </a:endParaRPr>
                    </a:p>
                  </a:txBody>
                  <a:tcPr anchor="ctr"/>
                </a:tc>
                <a:tc>
                  <a:txBody>
                    <a:bodyPr/>
                    <a:lstStyle/>
                    <a:p>
                      <a:pPr algn="ctr"/>
                      <a:r>
                        <a:rPr lang="en-US" b="1" dirty="0" smtClean="0">
                          <a:solidFill>
                            <a:srgbClr val="FF0000"/>
                          </a:solidFill>
                          <a:latin typeface="Arial" pitchFamily="34" charset="0"/>
                          <a:cs typeface="Arial" pitchFamily="34" charset="0"/>
                        </a:rPr>
                        <a:t>9.29%</a:t>
                      </a:r>
                      <a:endParaRPr lang="en-US" b="1" dirty="0">
                        <a:solidFill>
                          <a:srgbClr val="FF0000"/>
                        </a:solidFill>
                        <a:latin typeface="Arial" pitchFamily="34" charset="0"/>
                        <a:cs typeface="Arial" pitchFamily="34" charset="0"/>
                      </a:endParaRPr>
                    </a:p>
                  </a:txBody>
                  <a:tcPr anchor="ctr"/>
                </a:tc>
              </a:tr>
            </a:tbl>
          </a:graphicData>
        </a:graphic>
      </p:graphicFrame>
      <p:sp>
        <p:nvSpPr>
          <p:cNvPr id="4" name="TextBox 3"/>
          <p:cNvSpPr txBox="1"/>
          <p:nvPr/>
        </p:nvSpPr>
        <p:spPr>
          <a:xfrm>
            <a:off x="533400" y="4800600"/>
            <a:ext cx="80772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Arial" pitchFamily="34" charset="0"/>
                <a:cs typeface="Arial" pitchFamily="34" charset="0"/>
              </a:rPr>
              <a:t>CCIS discontinued due to its financial unviability</a:t>
            </a:r>
          </a:p>
        </p:txBody>
      </p:sp>
      <p:cxnSp>
        <p:nvCxnSpPr>
          <p:cNvPr id="9" name="Straight Connector 8"/>
          <p:cNvCxnSpPr/>
          <p:nvPr/>
        </p:nvCxnSpPr>
        <p:spPr>
          <a:xfrm>
            <a:off x="0" y="6096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323" y="6019800"/>
            <a:ext cx="9067800" cy="553998"/>
          </a:xfrm>
          <a:prstGeom prst="rect">
            <a:avLst/>
          </a:prstGeom>
          <a:noFill/>
        </p:spPr>
        <p:txBody>
          <a:bodyPr wrap="square" rtlCol="0">
            <a:spAutoFit/>
          </a:bodyPr>
          <a:lstStyle/>
          <a:p>
            <a:r>
              <a:rPr lang="en-IN" dirty="0" smtClean="0"/>
              <a:t>*</a:t>
            </a:r>
            <a:r>
              <a:rPr lang="en-IN" sz="1100" i="1" dirty="0" smtClean="0">
                <a:latin typeface="Arial" pitchFamily="34" charset="0"/>
                <a:cs typeface="Arial" pitchFamily="34" charset="0"/>
              </a:rPr>
              <a:t>Figures </a:t>
            </a:r>
            <a:r>
              <a:rPr lang="en-IN" sz="1100" i="1" dirty="0">
                <a:latin typeface="Arial" pitchFamily="34" charset="0"/>
                <a:cs typeface="Arial" pitchFamily="34" charset="0"/>
              </a:rPr>
              <a:t>obtained from ‘Report of the Committee to </a:t>
            </a:r>
            <a:r>
              <a:rPr lang="en-IN" sz="1100" i="1" dirty="0" smtClean="0">
                <a:latin typeface="Arial" pitchFamily="34" charset="0"/>
                <a:cs typeface="Arial" pitchFamily="34" charset="0"/>
              </a:rPr>
              <a:t>Review the Implementation of </a:t>
            </a:r>
            <a:r>
              <a:rPr lang="en-IN" sz="1100" i="1" dirty="0">
                <a:latin typeface="Arial" pitchFamily="34" charset="0"/>
                <a:cs typeface="Arial" pitchFamily="34" charset="0"/>
              </a:rPr>
              <a:t>Crop Insurance Schemes in </a:t>
            </a:r>
            <a:r>
              <a:rPr lang="en-IN" sz="1100" i="1" dirty="0" smtClean="0">
                <a:latin typeface="Arial" pitchFamily="34" charset="0"/>
                <a:cs typeface="Arial" pitchFamily="34" charset="0"/>
              </a:rPr>
              <a:t>India’, Ministry of Agriculture, Government of India, May 2014 </a:t>
            </a:r>
            <a:endParaRPr lang="en-IN" sz="1600" i="1" dirty="0">
              <a:latin typeface="Arial" pitchFamily="34" charset="0"/>
              <a:cs typeface="Arial" pitchFamily="34" charset="0"/>
            </a:endParaRPr>
          </a:p>
        </p:txBody>
      </p:sp>
    </p:spTree>
    <p:extLst>
      <p:ext uri="{BB962C8B-B14F-4D97-AF65-F5344CB8AC3E}">
        <p14:creationId xmlns:p14="http://schemas.microsoft.com/office/powerpoint/2010/main" val="1067989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9</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600" b="1" dirty="0" smtClean="0">
                <a:solidFill>
                  <a:schemeClr val="tx2"/>
                </a:solidFill>
                <a:latin typeface="Arial" pitchFamily="34" charset="0"/>
                <a:cs typeface="Arial" pitchFamily="34" charset="0"/>
              </a:rPr>
              <a:t>NAI</a:t>
            </a:r>
            <a:r>
              <a:rPr lang="en-US" sz="3600" b="1" noProof="0" dirty="0" smtClean="0">
                <a:solidFill>
                  <a:schemeClr val="tx2"/>
                </a:solidFill>
                <a:latin typeface="Arial" pitchFamily="34" charset="0"/>
                <a:cs typeface="Arial" pitchFamily="34" charset="0"/>
              </a:rPr>
              <a:t>S – Improvements over CCIS </a:t>
            </a:r>
            <a:endParaRPr kumimoji="0" lang="en-US" sz="3600" b="1"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2" name="Rectangle 1"/>
          <p:cNvSpPr/>
          <p:nvPr/>
        </p:nvSpPr>
        <p:spPr>
          <a:xfrm>
            <a:off x="675362" y="1371600"/>
            <a:ext cx="7696200" cy="5724644"/>
          </a:xfrm>
          <a:prstGeom prst="rect">
            <a:avLst/>
          </a:prstGeom>
        </p:spPr>
        <p:txBody>
          <a:bodyPr wrap="square">
            <a:spAutoFit/>
          </a:bodyPr>
          <a:lstStyle/>
          <a:p>
            <a:pPr marL="171450" indent="-171450">
              <a:buFont typeface="Arial" panose="020B0604020202020204" pitchFamily="34" charset="0"/>
              <a:buChar char="•"/>
            </a:pPr>
            <a:r>
              <a:rPr lang="en-IN" sz="2200" dirty="0" smtClean="0">
                <a:latin typeface="Arial" pitchFamily="34" charset="0"/>
                <a:cs typeface="Arial" pitchFamily="34" charset="0"/>
              </a:rPr>
              <a:t>National Agricultural Insurance Scheme (NAIS) introduced in 1999</a:t>
            </a:r>
          </a:p>
          <a:p>
            <a:endParaRPr lang="en-IN" sz="2200" dirty="0" smtClean="0">
              <a:latin typeface="Arial" pitchFamily="34" charset="0"/>
              <a:cs typeface="Arial" pitchFamily="34" charset="0"/>
            </a:endParaRPr>
          </a:p>
          <a:p>
            <a:pPr marL="171450" indent="-171450">
              <a:buFont typeface="Arial" panose="020B0604020202020204" pitchFamily="34" charset="0"/>
              <a:buChar char="•"/>
            </a:pPr>
            <a:r>
              <a:rPr lang="en-IN" sz="2200" dirty="0" smtClean="0">
                <a:latin typeface="Arial" pitchFamily="34" charset="0"/>
                <a:cs typeface="Arial" pitchFamily="34" charset="0"/>
              </a:rPr>
              <a:t>Scheme covered all crops where adequate yield data is available</a:t>
            </a:r>
          </a:p>
          <a:p>
            <a:endParaRPr lang="en-IN" sz="2200" dirty="0" smtClean="0">
              <a:latin typeface="Arial" pitchFamily="34" charset="0"/>
              <a:cs typeface="Arial" pitchFamily="34" charset="0"/>
            </a:endParaRPr>
          </a:p>
          <a:p>
            <a:pPr marL="171450" indent="-171450">
              <a:buFont typeface="Arial" panose="020B0604020202020204" pitchFamily="34" charset="0"/>
              <a:buChar char="•"/>
            </a:pPr>
            <a:r>
              <a:rPr lang="en-IN" sz="2200" dirty="0" smtClean="0">
                <a:latin typeface="Arial" pitchFamily="34" charset="0"/>
                <a:cs typeface="Arial" pitchFamily="34" charset="0"/>
              </a:rPr>
              <a:t>Farmer loan up to 150% of the value of average yield</a:t>
            </a:r>
          </a:p>
          <a:p>
            <a:endParaRPr lang="en-IN" sz="2200" dirty="0" smtClean="0">
              <a:latin typeface="Arial" pitchFamily="34" charset="0"/>
              <a:cs typeface="Arial" pitchFamily="34" charset="0"/>
            </a:endParaRPr>
          </a:p>
          <a:p>
            <a:pPr marL="171450" indent="-171450">
              <a:buFont typeface="Arial" panose="020B0604020202020204" pitchFamily="34" charset="0"/>
              <a:buChar char="•"/>
            </a:pPr>
            <a:r>
              <a:rPr lang="en-IN" sz="2200" dirty="0" smtClean="0">
                <a:latin typeface="Arial" pitchFamily="34" charset="0"/>
                <a:cs typeface="Arial" pitchFamily="34" charset="0"/>
              </a:rPr>
              <a:t>Improved pricing</a:t>
            </a:r>
          </a:p>
          <a:p>
            <a:pPr marL="628650" lvl="1" indent="-171450">
              <a:buFont typeface="Arial" panose="020B0604020202020204" pitchFamily="34" charset="0"/>
              <a:buChar char="•"/>
            </a:pPr>
            <a:r>
              <a:rPr lang="en-IN" sz="2200" dirty="0" smtClean="0">
                <a:latin typeface="Arial" pitchFamily="34" charset="0"/>
                <a:cs typeface="Arial" pitchFamily="34" charset="0"/>
              </a:rPr>
              <a:t>Premium rates differs by crop and season for all crops other than annual commercial/horticultural crops</a:t>
            </a:r>
          </a:p>
          <a:p>
            <a:pPr marL="628650" lvl="1" indent="-171450">
              <a:buFont typeface="Arial" panose="020B0604020202020204" pitchFamily="34" charset="0"/>
              <a:buChar char="•"/>
            </a:pPr>
            <a:r>
              <a:rPr lang="en-IN" sz="2200" dirty="0" smtClean="0">
                <a:latin typeface="Arial" pitchFamily="34" charset="0"/>
                <a:cs typeface="Arial" pitchFamily="34" charset="0"/>
              </a:rPr>
              <a:t>Annual commercial/horticultural crops – Premium based on experience</a:t>
            </a:r>
          </a:p>
          <a:p>
            <a:pPr marL="171450" indent="-171450">
              <a:buFont typeface="Arial" panose="020B0604020202020204" pitchFamily="34" charset="0"/>
              <a:buChar char="•"/>
            </a:pPr>
            <a:endParaRPr lang="en-IN" sz="2000" dirty="0" smtClean="0"/>
          </a:p>
          <a:p>
            <a:pPr marL="171450" indent="-171450">
              <a:buFont typeface="Arial" panose="020B0604020202020204" pitchFamily="34" charset="0"/>
              <a:buChar char="•"/>
            </a:pPr>
            <a:endParaRPr lang="en-IN" sz="2000" dirty="0" smtClean="0"/>
          </a:p>
          <a:p>
            <a:pPr lvl="1"/>
            <a:endParaRPr lang="en-IN" sz="2000" dirty="0" smtClean="0"/>
          </a:p>
          <a:p>
            <a:pPr marL="628650" lvl="1" indent="-171450">
              <a:buFont typeface="Arial" panose="020B0604020202020204" pitchFamily="34" charset="0"/>
              <a:buChar char="•"/>
            </a:pPr>
            <a:endParaRPr lang="en-IN" sz="2000" dirty="0"/>
          </a:p>
        </p:txBody>
      </p:sp>
    </p:spTree>
    <p:extLst>
      <p:ext uri="{BB962C8B-B14F-4D97-AF65-F5344CB8AC3E}">
        <p14:creationId xmlns:p14="http://schemas.microsoft.com/office/powerpoint/2010/main" val="458965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2720</TotalTime>
  <Words>3417</Words>
  <Application>Microsoft Office PowerPoint</Application>
  <PresentationFormat>On-screen Show (4:3)</PresentationFormat>
  <Paragraphs>526</Paragraphs>
  <Slides>34</Slides>
  <Notes>10</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34</vt:i4>
      </vt:variant>
    </vt:vector>
  </HeadingPairs>
  <TitlesOfParts>
    <vt:vector size="36" baseType="lpstr">
      <vt:lpstr>Office Theme</vt:lpstr>
      <vt:lpstr>LifeConvBirm02</vt:lpstr>
      <vt:lpstr>PowerPoint Presentation</vt:lpstr>
      <vt:lpstr>Agenda</vt:lpstr>
      <vt:lpstr>PowerPoint Presentation</vt:lpstr>
      <vt:lpstr>Key Stakeholders in Crop Insurance</vt:lpstr>
      <vt:lpstr>Engagement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Pricing Challenges- Weather Based Index Insurance</vt:lpstr>
      <vt:lpstr>PowerPoint Presentation</vt:lpstr>
      <vt:lpstr>PowerPoint Presentation</vt:lpstr>
      <vt:lpstr>PowerPoint Presentation</vt:lpstr>
      <vt:lpstr>PowerPoint Presentation</vt:lpstr>
      <vt:lpstr>PowerPoint Presentation</vt:lpstr>
      <vt:lpstr>PowerPoint Presentation</vt:lpstr>
      <vt:lpstr>Key Challenges or Hurdles</vt:lpstr>
      <vt:lpstr>Key Challenges or Hurdles</vt:lpstr>
      <vt:lpstr>Key Challenges or Hurdles</vt:lpstr>
      <vt:lpstr>Key Challenges or Hurdles</vt:lpstr>
      <vt:lpstr>Key Challenges or Hurdles</vt:lpstr>
      <vt:lpstr>Key Challenges or Hurdles</vt:lpstr>
      <vt:lpstr>Other Challenges or Hurdles</vt:lpstr>
      <vt:lpstr>Crop Insurance compulsory for all?</vt:lpstr>
      <vt:lpstr>Way forward</vt:lpstr>
      <vt:lpstr>Way forward</vt:lpstr>
      <vt:lpstr>Silver Lining</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Bhushan, Anshul</cp:lastModifiedBy>
  <cp:revision>311</cp:revision>
  <dcterms:created xsi:type="dcterms:W3CDTF">2011-07-20T12:11:57Z</dcterms:created>
  <dcterms:modified xsi:type="dcterms:W3CDTF">2015-12-02T09:17:03Z</dcterms:modified>
</cp:coreProperties>
</file>