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6"/>
  </p:notesMasterIdLst>
  <p:sldIdLst>
    <p:sldId id="260" r:id="rId3"/>
    <p:sldId id="261" r:id="rId4"/>
    <p:sldId id="270" r:id="rId5"/>
    <p:sldId id="331" r:id="rId6"/>
    <p:sldId id="276" r:id="rId7"/>
    <p:sldId id="278" r:id="rId8"/>
    <p:sldId id="279" r:id="rId9"/>
    <p:sldId id="263" r:id="rId10"/>
    <p:sldId id="326" r:id="rId11"/>
    <p:sldId id="354" r:id="rId12"/>
    <p:sldId id="355" r:id="rId13"/>
    <p:sldId id="308" r:id="rId14"/>
    <p:sldId id="309" r:id="rId15"/>
    <p:sldId id="359" r:id="rId16"/>
    <p:sldId id="333" r:id="rId17"/>
    <p:sldId id="334" r:id="rId18"/>
    <p:sldId id="358" r:id="rId19"/>
    <p:sldId id="335" r:id="rId20"/>
    <p:sldId id="350" r:id="rId21"/>
    <p:sldId id="351" r:id="rId22"/>
    <p:sldId id="360" r:id="rId23"/>
    <p:sldId id="353" r:id="rId24"/>
    <p:sldId id="338" r:id="rId25"/>
    <p:sldId id="339" r:id="rId26"/>
    <p:sldId id="340" r:id="rId27"/>
    <p:sldId id="341" r:id="rId28"/>
    <p:sldId id="342" r:id="rId29"/>
    <p:sldId id="344" r:id="rId30"/>
    <p:sldId id="361" r:id="rId31"/>
    <p:sldId id="349" r:id="rId32"/>
    <p:sldId id="347" r:id="rId33"/>
    <p:sldId id="348" r:id="rId34"/>
    <p:sldId id="35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lakrishnan Iyer" initials="BI"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74" autoAdjust="0"/>
    <p:restoredTop sz="94660"/>
  </p:normalViewPr>
  <p:slideViewPr>
    <p:cSldViewPr>
      <p:cViewPr varScale="1">
        <p:scale>
          <a:sx n="67" d="100"/>
          <a:sy n="67" d="100"/>
        </p:scale>
        <p:origin x="141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376813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178" r:id="rId14" imgW="3962400" imgH="3416300" progId="">
                  <p:embed/>
                </p:oleObj>
              </mc:Choice>
              <mc:Fallback>
                <p:oleObj r:id="rId14" imgW="3962400" imgH="3416300" progId="">
                  <p:embed/>
                  <p:pic>
                    <p:nvPicPr>
                      <p:cNvPr id="0" name="Picture 1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903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1782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22" name="Line 5"/>
          <p:cNvSpPr>
            <a:spLocks noChangeShapeType="1"/>
          </p:cNvSpPr>
          <p:nvPr/>
        </p:nvSpPr>
        <p:spPr bwMode="auto">
          <a:xfrm flipV="1">
            <a:off x="0" y="1219200"/>
            <a:ext cx="9144000" cy="45719"/>
          </a:xfrm>
          <a:prstGeom prst="line">
            <a:avLst/>
          </a:prstGeom>
          <a:noFill/>
          <a:ln w="38100">
            <a:solidFill>
              <a:srgbClr val="A50021"/>
            </a:solidFill>
            <a:round/>
            <a:headEnd/>
            <a:tailEnd/>
          </a:ln>
        </p:spPr>
        <p:txBody>
          <a:bodyPr wrap="none" anchor="ctr"/>
          <a:lstStyle/>
          <a:p>
            <a:endParaRPr lang="en-US"/>
          </a:p>
        </p:txBody>
      </p:sp>
      <p:sp>
        <p:nvSpPr>
          <p:cNvPr id="3" name="TextBox 2"/>
          <p:cNvSpPr txBox="1"/>
          <p:nvPr/>
        </p:nvSpPr>
        <p:spPr>
          <a:xfrm>
            <a:off x="285720" y="1285861"/>
            <a:ext cx="8102704" cy="4893647"/>
          </a:xfrm>
          <a:prstGeom prst="rect">
            <a:avLst/>
          </a:prstGeom>
          <a:noFill/>
        </p:spPr>
        <p:txBody>
          <a:bodyPr wrap="square" rtlCol="0">
            <a:spAutoFit/>
          </a:bodyPr>
          <a:lstStyle/>
          <a:p>
            <a:pPr algn="ctr"/>
            <a:r>
              <a:rPr lang="en-US" sz="2400" b="1" dirty="0" smtClean="0">
                <a:solidFill>
                  <a:srgbClr val="003399"/>
                </a:solidFill>
                <a:latin typeface="+mj-lt"/>
              </a:rPr>
              <a:t>25</a:t>
            </a:r>
            <a:r>
              <a:rPr lang="en-US" sz="2400" b="1" baseline="30000" dirty="0" smtClean="0">
                <a:solidFill>
                  <a:srgbClr val="003399"/>
                </a:solidFill>
                <a:latin typeface="+mj-lt"/>
              </a:rPr>
              <a:t>th</a:t>
            </a:r>
            <a:r>
              <a:rPr lang="en-US" sz="2400" b="1" dirty="0" smtClean="0">
                <a:solidFill>
                  <a:srgbClr val="003399"/>
                </a:solidFill>
                <a:latin typeface="+mj-lt"/>
              </a:rPr>
              <a:t> Indian Fellowship Seminar</a:t>
            </a:r>
          </a:p>
          <a:p>
            <a:pPr algn="ctr"/>
            <a:r>
              <a:rPr lang="en-US" sz="2400" b="1" dirty="0" smtClean="0">
                <a:solidFill>
                  <a:srgbClr val="003399"/>
                </a:solidFill>
                <a:latin typeface="+mj-lt"/>
              </a:rPr>
              <a:t>CLIMATE CHANGE-</a:t>
            </a:r>
          </a:p>
          <a:p>
            <a:pPr algn="ctr"/>
            <a:r>
              <a:rPr lang="en-US" sz="2400" b="1" dirty="0" smtClean="0">
                <a:solidFill>
                  <a:srgbClr val="003399"/>
                </a:solidFill>
                <a:latin typeface="+mj-lt"/>
              </a:rPr>
              <a:t>IMPACT ON AGRICULTURAL INSURANCE</a:t>
            </a:r>
          </a:p>
          <a:p>
            <a:pPr algn="ctr"/>
            <a:endParaRPr lang="en-US" sz="2400" dirty="0" smtClean="0">
              <a:solidFill>
                <a:srgbClr val="003399"/>
              </a:solidFill>
              <a:latin typeface="+mj-lt"/>
            </a:endParaRPr>
          </a:p>
          <a:p>
            <a:pPr algn="ctr"/>
            <a:r>
              <a:rPr lang="en-US" sz="2400" b="1" dirty="0" smtClean="0">
                <a:solidFill>
                  <a:srgbClr val="003399"/>
                </a:solidFill>
                <a:latin typeface="+mj-lt"/>
              </a:rPr>
              <a:t>Mentor - Saket Singhal</a:t>
            </a:r>
          </a:p>
          <a:p>
            <a:pPr algn="ctr"/>
            <a:endParaRPr lang="en-US" sz="2400" dirty="0" smtClean="0">
              <a:solidFill>
                <a:srgbClr val="003399"/>
              </a:solidFill>
              <a:latin typeface="+mj-lt"/>
            </a:endParaRPr>
          </a:p>
          <a:p>
            <a:pPr algn="ctr"/>
            <a:r>
              <a:rPr lang="en-US" sz="2400" dirty="0" smtClean="0">
                <a:solidFill>
                  <a:srgbClr val="003399"/>
                </a:solidFill>
                <a:latin typeface="+mj-lt"/>
              </a:rPr>
              <a:t>presented by </a:t>
            </a:r>
            <a:endParaRPr lang="en-US" sz="2400" dirty="0">
              <a:solidFill>
                <a:srgbClr val="003399"/>
              </a:solidFill>
              <a:latin typeface="+mj-lt"/>
            </a:endParaRPr>
          </a:p>
          <a:p>
            <a:pPr algn="ctr"/>
            <a:endParaRPr lang="en-US" sz="2400" dirty="0" smtClean="0">
              <a:solidFill>
                <a:srgbClr val="003399"/>
              </a:solidFill>
              <a:latin typeface="+mj-lt"/>
            </a:endParaRPr>
          </a:p>
          <a:p>
            <a:pPr algn="ctr"/>
            <a:r>
              <a:rPr lang="en-US" sz="2400" b="1" dirty="0" smtClean="0">
                <a:solidFill>
                  <a:srgbClr val="003399"/>
                </a:solidFill>
                <a:latin typeface="+mj-lt"/>
              </a:rPr>
              <a:t>Amit Kumar Gupta</a:t>
            </a:r>
          </a:p>
          <a:p>
            <a:pPr algn="ctr"/>
            <a:r>
              <a:rPr lang="en-US" sz="2400" b="1" dirty="0" smtClean="0">
                <a:solidFill>
                  <a:srgbClr val="003399"/>
                </a:solidFill>
                <a:latin typeface="+mj-lt"/>
              </a:rPr>
              <a:t>Sonam Bhatia</a:t>
            </a:r>
          </a:p>
          <a:p>
            <a:pPr algn="ctr"/>
            <a:r>
              <a:rPr lang="en-US" sz="2400" b="1" dirty="0" smtClean="0">
                <a:solidFill>
                  <a:srgbClr val="003399"/>
                </a:solidFill>
                <a:latin typeface="+mj-lt"/>
              </a:rPr>
              <a:t>Balakrishnan S Iyer</a:t>
            </a:r>
          </a:p>
          <a:p>
            <a:pPr algn="ctr"/>
            <a:r>
              <a:rPr lang="en-US" sz="2400" dirty="0" smtClean="0">
                <a:solidFill>
                  <a:srgbClr val="003399"/>
                </a:solidFill>
              </a:rPr>
              <a:t>	</a:t>
            </a:r>
            <a:endParaRPr lang="en-US" sz="2400" dirty="0" smtClean="0">
              <a:solidFill>
                <a:srgbClr val="003399"/>
              </a:solidFill>
              <a:latin typeface="+mj-lt"/>
            </a:endParaRPr>
          </a:p>
          <a:p>
            <a:pPr algn="ctr"/>
            <a:r>
              <a:rPr lang="en-US" sz="2400" dirty="0" smtClean="0">
                <a:solidFill>
                  <a:srgbClr val="003399"/>
                </a:solidFill>
                <a:latin typeface="+mj-lt"/>
              </a:rPr>
              <a:t>					</a:t>
            </a:r>
            <a:r>
              <a:rPr lang="en-US" dirty="0" smtClean="0">
                <a:solidFill>
                  <a:srgbClr val="003399"/>
                </a:solidFill>
                <a:latin typeface="+mj-lt"/>
              </a:rPr>
              <a:t>Date: 9-10</a:t>
            </a:r>
            <a:r>
              <a:rPr lang="en-US" baseline="30000" dirty="0" smtClean="0">
                <a:solidFill>
                  <a:srgbClr val="003399"/>
                </a:solidFill>
                <a:latin typeface="+mj-lt"/>
              </a:rPr>
              <a:t>th</a:t>
            </a:r>
            <a:r>
              <a:rPr lang="en-US" dirty="0" smtClean="0">
                <a:solidFill>
                  <a:srgbClr val="003399"/>
                </a:solidFill>
                <a:latin typeface="+mj-lt"/>
              </a:rPr>
              <a:t> June 2016, Mumbai </a:t>
            </a:r>
            <a:endParaRPr lang="en-IN" sz="2400" dirty="0">
              <a:solidFill>
                <a:srgbClr val="0033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115328" cy="4967302"/>
          </a:xfrm>
        </p:spPr>
        <p:txBody>
          <a:bodyPr>
            <a:normAutofit/>
          </a:bodyPr>
          <a:lstStyle/>
          <a:p>
            <a:pPr marL="457200" lvl="1" algn="just">
              <a:buFont typeface="Arial" pitchFamily="34" charset="0"/>
              <a:buChar char="•"/>
            </a:pPr>
            <a:r>
              <a:rPr lang="en-US" sz="1800" dirty="0" smtClean="0">
                <a:solidFill>
                  <a:schemeClr val="tx2"/>
                </a:solidFill>
                <a:latin typeface="Arial" panose="020B0604020202020204" pitchFamily="34" charset="0"/>
                <a:cs typeface="Arial" panose="020B0604020202020204" pitchFamily="34" charset="0"/>
              </a:rPr>
              <a:t>Agriculture plays a significant role in Indian economy as more than 50% of population is involved in or related to agricultural activities.</a:t>
            </a:r>
          </a:p>
          <a:p>
            <a:pPr marL="457200" lvl="1" algn="just">
              <a:buFont typeface="Arial" pitchFamily="34" charset="0"/>
              <a:buChar char="•"/>
            </a:pPr>
            <a:r>
              <a:rPr lang="en-US" sz="1800" dirty="0" smtClean="0">
                <a:solidFill>
                  <a:schemeClr val="tx2"/>
                </a:solidFill>
                <a:latin typeface="Arial" panose="020B0604020202020204" pitchFamily="34" charset="0"/>
                <a:cs typeface="Arial" panose="020B0604020202020204" pitchFamily="34" charset="0"/>
              </a:rPr>
              <a:t>Indian agriculture is heavily dependent on rainfall as two thirds of the cultivated area has no irrigation. The abnormal behavior of monsoon may cause natural disasters such as scarcity conditions or drought, floods, etc.</a:t>
            </a:r>
          </a:p>
          <a:p>
            <a:pPr marL="457200" lvl="1" algn="just">
              <a:buFont typeface="Arial" pitchFamily="34" charset="0"/>
              <a:buChar char="•"/>
            </a:pPr>
            <a:r>
              <a:rPr lang="en-US" sz="1800" dirty="0" smtClean="0">
                <a:solidFill>
                  <a:schemeClr val="tx2"/>
                </a:solidFill>
                <a:latin typeface="Arial" panose="020B0604020202020204" pitchFamily="34" charset="0"/>
                <a:cs typeface="Arial" panose="020B0604020202020204" pitchFamily="34" charset="0"/>
              </a:rPr>
              <a:t>On an average 12 million hectares of crop area is affected annually by these calamities severely impacting the yields and total agricultural production.</a:t>
            </a:r>
          </a:p>
          <a:p>
            <a:pPr marL="457200" lvl="1" algn="just">
              <a:buFont typeface="Arial" pitchFamily="34" charset="0"/>
              <a:buChar char="•"/>
            </a:pPr>
            <a:r>
              <a:rPr lang="en-US" sz="1800" dirty="0" smtClean="0">
                <a:solidFill>
                  <a:schemeClr val="tx2"/>
                </a:solidFill>
                <a:latin typeface="Arial" panose="020B0604020202020204" pitchFamily="34" charset="0"/>
                <a:cs typeface="Arial" panose="020B0604020202020204" pitchFamily="34" charset="0"/>
              </a:rPr>
              <a:t>Crop insurance act as a  means of protecting farmers against the variations in yield resulting from uncertainty of practically all natural factors beyond their control such as rainfall (drought or excess rainfall), flood, hails, other weather variables (temperature, sunlight, wind), pest infestation, etc.</a:t>
            </a:r>
          </a:p>
          <a:p>
            <a:endParaRPr lang="en-US" dirty="0"/>
          </a:p>
        </p:txBody>
      </p:sp>
      <p:sp>
        <p:nvSpPr>
          <p:cNvPr id="4" name="Slide Number Placeholder 3"/>
          <p:cNvSpPr>
            <a:spLocks noGrp="1"/>
          </p:cNvSpPr>
          <p:nvPr>
            <p:ph type="sldNum" sz="quarter" idx="12"/>
          </p:nvPr>
        </p:nvSpPr>
        <p:spPr/>
        <p:txBody>
          <a:bodyPr/>
          <a:lstStyle/>
          <a:p>
            <a:fld id="{DD806455-8C27-4A5C-A938-ABBBF0769D84}" type="slidenum">
              <a:rPr lang="en-US" smtClean="0"/>
              <a:pPr/>
              <a:t>10</a:t>
            </a:fld>
            <a:endParaRPr lang="en-US"/>
          </a:p>
        </p:txBody>
      </p:sp>
      <p:sp>
        <p:nvSpPr>
          <p:cNvPr id="8" name="Text Placeholder 1"/>
          <p:cNvSpPr txBox="1">
            <a:spLocks noGrp="1"/>
          </p:cNvSpPr>
          <p:nvPr>
            <p:ph type="title"/>
          </p:nvPr>
        </p:nvSpPr>
        <p:spPr>
          <a:xfrm>
            <a:off x="457200" y="274638"/>
            <a:ext cx="7715200" cy="850106"/>
          </a:xfrm>
          <a:prstGeom prst="rect">
            <a:avLst/>
          </a:prstGeom>
        </p:spPr>
        <p:txBody>
          <a:bodyPr/>
          <a:lstStyle/>
          <a:p>
            <a:pPr marL="342900" lvl="0" indent="-342900" algn="l"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Need for Crop Insurance in India</a:t>
            </a:r>
            <a:endParaRPr lang="en-US"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7612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DD806455-8C27-4A5C-A938-ABBBF0769D84}" type="slidenum">
              <a:rPr lang="en-US" smtClean="0"/>
              <a:pPr/>
              <a:t>11</a:t>
            </a:fld>
            <a:endParaRPr lang="en-US"/>
          </a:p>
        </p:txBody>
      </p:sp>
      <p:pic>
        <p:nvPicPr>
          <p:cNvPr id="2051" name="Picture 3" descr="C:\Users\a020782.R02\Desktop\farmer_suicide_rev_2382232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35656"/>
            <a:ext cx="7239000" cy="506514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4"/>
          <p:cNvSpPr>
            <a:spLocks noGrp="1"/>
          </p:cNvSpPr>
          <p:nvPr>
            <p:ph type="ftr" sz="quarter" idx="11"/>
          </p:nvPr>
        </p:nvSpPr>
        <p:spPr>
          <a:xfrm>
            <a:off x="76200" y="6356350"/>
            <a:ext cx="2895600" cy="365125"/>
          </a:xfrm>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9" name="Text Placeholder 1"/>
          <p:cNvSpPr txBox="1">
            <a:spLocks noGrp="1"/>
          </p:cNvSpPr>
          <p:nvPr>
            <p:ph type="title"/>
          </p:nvPr>
        </p:nvSpPr>
        <p:spPr>
          <a:prstGeom prst="rect">
            <a:avLst/>
          </a:prstGeom>
        </p:spPr>
        <p:txBody>
          <a:bodyPr/>
          <a:lstStyle/>
          <a:p>
            <a:pPr marL="342900" lvl="0" indent="-342900" algn="l"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Farmers Condition in India</a:t>
            </a:r>
            <a:endParaRPr lang="en-US"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316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12</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a:t>
            </a:r>
            <a:r>
              <a:rPr lang="en-US" sz="2400" b="1" dirty="0">
                <a:solidFill>
                  <a:schemeClr val="tx2"/>
                </a:solidFill>
                <a:latin typeface="Arial" panose="020B0604020202020204" pitchFamily="34" charset="0"/>
                <a:cs typeface="Arial" panose="020B0604020202020204" pitchFamily="34" charset="0"/>
              </a:rPr>
              <a:t>INSURANCE </a:t>
            </a:r>
            <a:r>
              <a:rPr lang="en-US" sz="2400" b="1" dirty="0" smtClean="0">
                <a:solidFill>
                  <a:schemeClr val="tx2"/>
                </a:solidFill>
                <a:latin typeface="Arial" panose="020B0604020202020204" pitchFamily="34" charset="0"/>
                <a:cs typeface="Arial" panose="020B0604020202020204" pitchFamily="34" charset="0"/>
              </a:rPr>
              <a:t>– Insurance </a:t>
            </a:r>
            <a:r>
              <a:rPr lang="en-US" sz="2400" b="1" dirty="0">
                <a:solidFill>
                  <a:schemeClr val="tx2"/>
                </a:solidFill>
                <a:latin typeface="Arial" panose="020B0604020202020204" pitchFamily="34" charset="0"/>
                <a:cs typeface="Arial" panose="020B0604020202020204" pitchFamily="34" charset="0"/>
              </a:rPr>
              <a:t>schemes</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395536" y="1342518"/>
            <a:ext cx="8176992" cy="3416320"/>
          </a:xfrm>
          <a:prstGeom prst="rect">
            <a:avLst/>
          </a:prstGeom>
          <a:noFill/>
        </p:spPr>
        <p:txBody>
          <a:bodyPr wrap="square" rtlCol="0">
            <a:spAutoFit/>
          </a:bodyPr>
          <a:lstStyle/>
          <a:p>
            <a:pPr>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In existence since the past three decades</a:t>
            </a:r>
          </a:p>
          <a:p>
            <a:endParaRPr lang="en-IN" dirty="0" smtClean="0">
              <a:solidFill>
                <a:schemeClr val="tx2"/>
              </a:solidFill>
              <a:latin typeface="Arial" panose="020B0604020202020204" pitchFamily="34" charset="0"/>
              <a:cs typeface="Arial" panose="020B0604020202020204" pitchFamily="34" charset="0"/>
            </a:endParaRPr>
          </a:p>
          <a:p>
            <a:pPr marL="92075" indent="-9207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Each successive scheme tried to improve on the previous schemes’ shortcomings</a:t>
            </a:r>
          </a:p>
          <a:p>
            <a:endParaRPr lang="en-IN" dirty="0" smtClean="0">
              <a:solidFill>
                <a:schemeClr val="tx2"/>
              </a:solidFill>
              <a:latin typeface="Arial" panose="020B0604020202020204" pitchFamily="34" charset="0"/>
              <a:cs typeface="Arial" panose="020B0604020202020204" pitchFamily="34" charset="0"/>
            </a:endParaRPr>
          </a:p>
          <a:p>
            <a:pPr marL="92075" indent="-9207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Major schemes introduced by the Government of India</a:t>
            </a:r>
          </a:p>
          <a:p>
            <a:pPr algn="just"/>
            <a:endParaRPr lang="en-IN" dirty="0" smtClean="0">
              <a:solidFill>
                <a:schemeClr val="tx2"/>
              </a:solidFill>
              <a:latin typeface="Arial" panose="020B0604020202020204" pitchFamily="34" charset="0"/>
              <a:cs typeface="Arial" panose="020B0604020202020204" pitchFamily="34" charset="0"/>
            </a:endParaRPr>
          </a:p>
          <a:p>
            <a:pPr marL="266700" lvl="1" indent="-17462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CCIS (Comprehensive Crop Insurance Scheme) - 1985</a:t>
            </a:r>
          </a:p>
          <a:p>
            <a:pPr marL="266700" lvl="1" indent="-17462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NAIS (National Agricultural Insurance Scheme) - 1999</a:t>
            </a:r>
          </a:p>
          <a:p>
            <a:pPr marL="266700" lvl="1" indent="-17462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WBCIS (Weather Based Crop Insurance Scheme) - 2007</a:t>
            </a:r>
          </a:p>
          <a:p>
            <a:pPr marL="266700" lvl="1" indent="-17462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MNAIS (Modified NAIS) - 2010</a:t>
            </a:r>
          </a:p>
          <a:p>
            <a:pPr marL="266700" lvl="1" indent="-174625"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NCIP (National Crop Insurance Programme) - 2013</a:t>
            </a:r>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3334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13</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AGRICULTURAL INSURANCE – </a:t>
            </a:r>
            <a:r>
              <a:rPr lang="en-US" sz="2400" b="1" dirty="0" smtClean="0">
                <a:solidFill>
                  <a:schemeClr val="tx2"/>
                </a:solidFill>
                <a:latin typeface="Arial" panose="020B0604020202020204" pitchFamily="34" charset="0"/>
                <a:cs typeface="Arial" panose="020B0604020202020204" pitchFamily="34" charset="0"/>
              </a:rPr>
              <a:t>Current insurance schemes</a:t>
            </a:r>
            <a:endParaRPr lang="en-US" sz="2400" b="1"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457200" y="1268760"/>
            <a:ext cx="7772400" cy="1292662"/>
          </a:xfrm>
          <a:prstGeom prst="rect">
            <a:avLst/>
          </a:prstGeom>
          <a:noFill/>
        </p:spPr>
        <p:txBody>
          <a:bodyPr wrap="square" rtlCol="0">
            <a:spAutoFit/>
          </a:bodyPr>
          <a:lstStyle/>
          <a:p>
            <a:r>
              <a:rPr lang="en-IN" dirty="0" smtClean="0">
                <a:solidFill>
                  <a:schemeClr val="tx2"/>
                </a:solidFill>
                <a:latin typeface="Arial" panose="020B0604020202020204" pitchFamily="34" charset="0"/>
                <a:cs typeface="Arial" panose="020B0604020202020204" pitchFamily="34" charset="0"/>
              </a:rPr>
              <a:t>Types of Crop Insurance available in India</a:t>
            </a:r>
          </a:p>
          <a:p>
            <a:pPr marL="34290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Modified national agricultural scheme : MNAIS</a:t>
            </a:r>
          </a:p>
          <a:p>
            <a:pPr marL="34290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Weather based crop insurance scheme : WBCIS</a:t>
            </a:r>
          </a:p>
          <a:p>
            <a:pPr marL="342900" indent="-342900">
              <a:buFont typeface="Arial" panose="020B0604020202020204" pitchFamily="34" charset="0"/>
              <a:buChar char="•"/>
            </a:pPr>
            <a:endParaRPr lang="en-IN" sz="2400" dirty="0" smtClean="0">
              <a:solidFill>
                <a:schemeClr val="tx2"/>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00187098"/>
              </p:ext>
            </p:extLst>
          </p:nvPr>
        </p:nvGraphicFramePr>
        <p:xfrm>
          <a:off x="304800" y="2492955"/>
          <a:ext cx="8515673" cy="4190866"/>
        </p:xfrm>
        <a:graphic>
          <a:graphicData uri="http://schemas.openxmlformats.org/drawingml/2006/table">
            <a:tbl>
              <a:tblPr>
                <a:tableStyleId>{5C22544A-7EE6-4342-B048-85BDC9FD1C3A}</a:tableStyleId>
              </a:tblPr>
              <a:tblGrid>
                <a:gridCol w="883470"/>
                <a:gridCol w="4012428"/>
                <a:gridCol w="3619775"/>
              </a:tblGrid>
              <a:tr h="326600">
                <a:tc>
                  <a:txBody>
                    <a:bodyPr/>
                    <a:lstStyle/>
                    <a:p>
                      <a:pPr algn="ctr" rtl="0" fontAlgn="ctr"/>
                      <a:r>
                        <a:rPr lang="en-US" sz="1300" u="none" strike="noStrike" dirty="0" err="1">
                          <a:solidFill>
                            <a:schemeClr val="bg1"/>
                          </a:solidFill>
                          <a:effectLst/>
                        </a:rPr>
                        <a:t>S.No</a:t>
                      </a:r>
                      <a:endParaRPr lang="en-US" sz="1300" b="1" i="0" u="none" strike="noStrike" dirty="0">
                        <a:solidFill>
                          <a:schemeClr val="bg1"/>
                        </a:solidFill>
                        <a:effectLst/>
                        <a:latin typeface="Arial"/>
                      </a:endParaRPr>
                    </a:p>
                  </a:txBody>
                  <a:tcPr marL="9525" marR="9525" marT="9525" marB="0" anchor="ctr">
                    <a:solidFill>
                      <a:schemeClr val="tx2"/>
                    </a:solidFill>
                  </a:tcPr>
                </a:tc>
                <a:tc>
                  <a:txBody>
                    <a:bodyPr/>
                    <a:lstStyle/>
                    <a:p>
                      <a:pPr algn="ctr" rtl="0" fontAlgn="ctr"/>
                      <a:r>
                        <a:rPr lang="fr-FR" sz="1300" u="none" strike="noStrike" dirty="0">
                          <a:solidFill>
                            <a:schemeClr val="bg1"/>
                          </a:solidFill>
                          <a:effectLst/>
                        </a:rPr>
                        <a:t>National Agricultural Insurance </a:t>
                      </a:r>
                      <a:r>
                        <a:rPr lang="fr-FR" sz="1300" u="none" strike="noStrike" dirty="0" smtClean="0">
                          <a:solidFill>
                            <a:schemeClr val="bg1"/>
                          </a:solidFill>
                          <a:effectLst/>
                        </a:rPr>
                        <a:t>Schèmes </a:t>
                      </a:r>
                      <a:r>
                        <a:rPr lang="fr-FR" sz="1300" u="none" strike="noStrike" dirty="0">
                          <a:solidFill>
                            <a:schemeClr val="bg1"/>
                          </a:solidFill>
                          <a:effectLst/>
                        </a:rPr>
                        <a:t>(NAIS)</a:t>
                      </a:r>
                      <a:endParaRPr lang="fr-FR" sz="1300" b="1" i="0" u="none" strike="noStrike" dirty="0">
                        <a:solidFill>
                          <a:schemeClr val="bg1"/>
                        </a:solidFill>
                        <a:effectLst/>
                        <a:latin typeface="Arial"/>
                      </a:endParaRPr>
                    </a:p>
                  </a:txBody>
                  <a:tcPr marL="9525" marR="9525" marT="9525" marB="0" anchor="ctr">
                    <a:solidFill>
                      <a:schemeClr val="tx2"/>
                    </a:solidFill>
                  </a:tcPr>
                </a:tc>
                <a:tc>
                  <a:txBody>
                    <a:bodyPr/>
                    <a:lstStyle/>
                    <a:p>
                      <a:pPr algn="ctr" rtl="0" fontAlgn="ctr"/>
                      <a:r>
                        <a:rPr lang="en-US" sz="1300" u="none" strike="noStrike" dirty="0">
                          <a:solidFill>
                            <a:schemeClr val="bg1"/>
                          </a:solidFill>
                          <a:effectLst/>
                        </a:rPr>
                        <a:t>Weather Based Crop Insurance Scheme (WBCIS)</a:t>
                      </a:r>
                      <a:endParaRPr lang="en-US" sz="1300" b="1" i="0" u="none" strike="noStrike" dirty="0">
                        <a:solidFill>
                          <a:schemeClr val="bg1"/>
                        </a:solidFill>
                        <a:effectLst/>
                        <a:latin typeface="Arial"/>
                      </a:endParaRPr>
                    </a:p>
                  </a:txBody>
                  <a:tcPr marL="9525" marR="9525" marT="9525" marB="0" anchor="ctr">
                    <a:solidFill>
                      <a:schemeClr val="tx2"/>
                    </a:solidFill>
                  </a:tcPr>
                </a:tc>
              </a:tr>
              <a:tr h="775675">
                <a:tc>
                  <a:txBody>
                    <a:bodyPr/>
                    <a:lstStyle/>
                    <a:p>
                      <a:pPr algn="ctr" rtl="0" fontAlgn="ctr"/>
                      <a:r>
                        <a:rPr lang="en-US" sz="1300" u="none" strike="noStrike" dirty="0">
                          <a:effectLst/>
                        </a:rPr>
                        <a:t>1</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Practically all risks covered (drought, excess rainfall, flood, hail, pest infestation</a:t>
                      </a:r>
                      <a:r>
                        <a:rPr lang="en-US" sz="1300" u="none" strike="noStrike" dirty="0" smtClean="0">
                          <a:effectLst/>
                        </a:rPr>
                        <a:t>, etc</a:t>
                      </a:r>
                      <a:r>
                        <a:rPr lang="en-US" sz="1300" u="none" strike="noStrike" dirty="0">
                          <a:effectLst/>
                        </a:rPr>
                        <a:t>.)</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Parametric weather related risks like rainfall, frost, heat (temperature),humidity etc.) are covered. However, these parametric weather parameters appear to account for majority of crop losses</a:t>
                      </a:r>
                      <a:endParaRPr lang="en-US" sz="1300" b="0" i="0" u="none" strike="noStrike" dirty="0">
                        <a:solidFill>
                          <a:srgbClr val="555555"/>
                        </a:solidFill>
                        <a:effectLst/>
                        <a:latin typeface="Arial"/>
                      </a:endParaRPr>
                    </a:p>
                  </a:txBody>
                  <a:tcPr marL="9525" marR="9525" marT="9525" marB="0" anchor="ctr">
                    <a:solidFill>
                      <a:schemeClr val="bg2"/>
                    </a:solidFill>
                  </a:tcPr>
                </a:tc>
              </a:tr>
              <a:tr h="620539">
                <a:tc>
                  <a:txBody>
                    <a:bodyPr/>
                    <a:lstStyle/>
                    <a:p>
                      <a:pPr algn="ctr" rtl="0" fontAlgn="ctr"/>
                      <a:r>
                        <a:rPr lang="en-US" sz="1300" u="none" strike="noStrike" dirty="0">
                          <a:effectLst/>
                        </a:rPr>
                        <a:t>2</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Easy-to-design if historical yield data </a:t>
                      </a:r>
                      <a:r>
                        <a:rPr lang="en-US" sz="1300" u="none" strike="noStrike" dirty="0" smtClean="0">
                          <a:effectLst/>
                        </a:rPr>
                        <a:t>up to </a:t>
                      </a:r>
                      <a:r>
                        <a:rPr lang="en-US" sz="1300" u="none" strike="noStrike" dirty="0">
                          <a:effectLst/>
                        </a:rPr>
                        <a:t>10 years’ is available</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Technical challenges in designing weather indices and also correlating weather indices with yield losses. Needs </a:t>
                      </a:r>
                      <a:r>
                        <a:rPr lang="en-US" sz="1300" u="none" strike="noStrike" dirty="0" err="1">
                          <a:effectLst/>
                        </a:rPr>
                        <a:t>upto</a:t>
                      </a:r>
                      <a:r>
                        <a:rPr lang="en-US" sz="1300" u="none" strike="noStrike" dirty="0">
                          <a:effectLst/>
                        </a:rPr>
                        <a:t> 25 years’ historical weather data</a:t>
                      </a:r>
                      <a:endParaRPr lang="en-US" sz="1300" b="0" i="0" u="none" strike="noStrike" dirty="0">
                        <a:solidFill>
                          <a:srgbClr val="555555"/>
                        </a:solidFill>
                        <a:effectLst/>
                        <a:latin typeface="Arial"/>
                      </a:endParaRPr>
                    </a:p>
                  </a:txBody>
                  <a:tcPr marL="9525" marR="9525" marT="9525" marB="0" anchor="ctr">
                    <a:solidFill>
                      <a:schemeClr val="bg2"/>
                    </a:solidFill>
                  </a:tcPr>
                </a:tc>
              </a:tr>
              <a:tr h="583944">
                <a:tc>
                  <a:txBody>
                    <a:bodyPr/>
                    <a:lstStyle/>
                    <a:p>
                      <a:pPr algn="ctr" rtl="0" fontAlgn="ctr"/>
                      <a:r>
                        <a:rPr lang="en-US" sz="1300" u="none" strike="noStrike" dirty="0">
                          <a:effectLst/>
                        </a:rPr>
                        <a:t>3</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High basis risk [difference between the yield of the Area (Block / Tehsil) and the individual farmers]</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Basis risk with regard to weather could be high for rainfall and moderate for others like frost, heat, humidity etc.</a:t>
                      </a:r>
                      <a:endParaRPr lang="en-US" sz="1300" b="0" i="0" u="none" strike="noStrike" dirty="0">
                        <a:solidFill>
                          <a:srgbClr val="555555"/>
                        </a:solidFill>
                        <a:effectLst/>
                        <a:latin typeface="Arial"/>
                      </a:endParaRPr>
                    </a:p>
                  </a:txBody>
                  <a:tcPr marL="9525" marR="9525" marT="9525" marB="0" anchor="ctr">
                    <a:solidFill>
                      <a:schemeClr val="bg2"/>
                    </a:solidFill>
                  </a:tcPr>
                </a:tc>
              </a:tr>
              <a:tr h="310271">
                <a:tc>
                  <a:txBody>
                    <a:bodyPr/>
                    <a:lstStyle/>
                    <a:p>
                      <a:pPr algn="ctr" rtl="0" fontAlgn="ctr"/>
                      <a:r>
                        <a:rPr lang="en-US" sz="1300" u="none" strike="noStrike" dirty="0">
                          <a:effectLst/>
                        </a:rPr>
                        <a:t>4</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Objectivity and transparency is relatively less</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a:effectLst/>
                        </a:rPr>
                        <a:t>Objectivity and transparency is relatively high</a:t>
                      </a:r>
                      <a:endParaRPr lang="en-US" sz="1300" b="0" i="0" u="none" strike="noStrike">
                        <a:solidFill>
                          <a:srgbClr val="555555"/>
                        </a:solidFill>
                        <a:effectLst/>
                        <a:latin typeface="Arial"/>
                      </a:endParaRPr>
                    </a:p>
                  </a:txBody>
                  <a:tcPr marL="9525" marR="9525" marT="9525" marB="0" anchor="ctr">
                    <a:solidFill>
                      <a:schemeClr val="bg2"/>
                    </a:solidFill>
                  </a:tcPr>
                </a:tc>
              </a:tr>
              <a:tr h="392366">
                <a:tc>
                  <a:txBody>
                    <a:bodyPr/>
                    <a:lstStyle/>
                    <a:p>
                      <a:pPr algn="ctr" rtl="0" fontAlgn="ctr"/>
                      <a:r>
                        <a:rPr lang="en-US" sz="1300" u="none" strike="noStrike" dirty="0">
                          <a:effectLst/>
                        </a:rPr>
                        <a:t>5</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Quality losses are beyond consideration</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a:effectLst/>
                        </a:rPr>
                        <a:t>Quality losses to some extent gets reflected through weather index</a:t>
                      </a:r>
                      <a:endParaRPr lang="en-US" sz="1300" b="0" i="0" u="none" strike="noStrike">
                        <a:solidFill>
                          <a:srgbClr val="555555"/>
                        </a:solidFill>
                        <a:effectLst/>
                        <a:latin typeface="Arial"/>
                      </a:endParaRPr>
                    </a:p>
                  </a:txBody>
                  <a:tcPr marL="9525" marR="9525" marT="9525" marB="0" anchor="ctr">
                    <a:solidFill>
                      <a:schemeClr val="bg2"/>
                    </a:solidFill>
                  </a:tcPr>
                </a:tc>
              </a:tr>
              <a:tr h="310271">
                <a:tc>
                  <a:txBody>
                    <a:bodyPr/>
                    <a:lstStyle/>
                    <a:p>
                      <a:pPr algn="ctr" rtl="0" fontAlgn="ctr"/>
                      <a:r>
                        <a:rPr lang="en-US" sz="1300" u="none" strike="noStrike" dirty="0">
                          <a:effectLst/>
                        </a:rPr>
                        <a:t>6</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a:effectLst/>
                        </a:rPr>
                        <a:t>High loss assessment costs (crop cutting experiments)</a:t>
                      </a:r>
                      <a:endParaRPr lang="en-US" sz="1300" b="0" i="0" u="none" strike="noStrike">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No loss assessment costs</a:t>
                      </a:r>
                      <a:endParaRPr lang="en-US" sz="1300" b="0" i="0" u="none" strike="noStrike" dirty="0">
                        <a:solidFill>
                          <a:srgbClr val="555555"/>
                        </a:solidFill>
                        <a:effectLst/>
                        <a:latin typeface="Arial"/>
                      </a:endParaRPr>
                    </a:p>
                  </a:txBody>
                  <a:tcPr marL="9525" marR="9525" marT="9525" marB="0" anchor="ctr">
                    <a:solidFill>
                      <a:schemeClr val="bg2"/>
                    </a:solidFill>
                  </a:tcPr>
                </a:tc>
              </a:tr>
              <a:tr h="200788">
                <a:tc>
                  <a:txBody>
                    <a:bodyPr/>
                    <a:lstStyle/>
                    <a:p>
                      <a:pPr algn="ctr" rtl="0" fontAlgn="ctr"/>
                      <a:r>
                        <a:rPr lang="en-US" sz="1300" u="none" strike="noStrike" dirty="0">
                          <a:effectLst/>
                        </a:rPr>
                        <a:t>7</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a:effectLst/>
                        </a:rPr>
                        <a:t>Delays in claims settlement</a:t>
                      </a:r>
                      <a:endParaRPr lang="en-US" sz="1300" b="0" i="0" u="none" strike="noStrike">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Faster claims settlement</a:t>
                      </a:r>
                      <a:endParaRPr lang="en-US" sz="1300" b="0" i="0" u="none" strike="noStrike" dirty="0">
                        <a:solidFill>
                          <a:srgbClr val="555555"/>
                        </a:solidFill>
                        <a:effectLst/>
                        <a:latin typeface="Arial"/>
                      </a:endParaRPr>
                    </a:p>
                  </a:txBody>
                  <a:tcPr marL="9525" marR="9525" marT="9525" marB="0" anchor="ctr">
                    <a:solidFill>
                      <a:schemeClr val="bg2"/>
                    </a:solidFill>
                  </a:tcPr>
                </a:tc>
              </a:tr>
              <a:tr h="583944">
                <a:tc>
                  <a:txBody>
                    <a:bodyPr/>
                    <a:lstStyle/>
                    <a:p>
                      <a:pPr algn="ctr" rtl="0" fontAlgn="ctr"/>
                      <a:r>
                        <a:rPr lang="en-US" sz="1300" u="none" strike="noStrike" dirty="0">
                          <a:effectLst/>
                        </a:rPr>
                        <a:t>8</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Government’s financial liabilities are open ended, as it supports the claims subsidy</a:t>
                      </a:r>
                      <a:endParaRPr lang="en-US" sz="1300" b="0" i="0" u="none" strike="noStrike" dirty="0">
                        <a:solidFill>
                          <a:srgbClr val="555555"/>
                        </a:solidFill>
                        <a:effectLst/>
                        <a:latin typeface="Arial"/>
                      </a:endParaRPr>
                    </a:p>
                  </a:txBody>
                  <a:tcPr marL="9525" marR="9525" marT="9525" marB="0" anchor="ctr">
                    <a:solidFill>
                      <a:schemeClr val="bg2"/>
                    </a:solidFill>
                  </a:tcPr>
                </a:tc>
                <a:tc>
                  <a:txBody>
                    <a:bodyPr/>
                    <a:lstStyle/>
                    <a:p>
                      <a:pPr algn="ctr" rtl="0" fontAlgn="ctr"/>
                      <a:r>
                        <a:rPr lang="en-US" sz="1300" u="none" strike="noStrike" dirty="0">
                          <a:effectLst/>
                        </a:rPr>
                        <a:t>Government’s financial liabilities could be budgeted up-front and close ended, as it supports the premium subsidy.</a:t>
                      </a:r>
                      <a:endParaRPr lang="en-US" sz="1300" b="0" i="0" u="none" strike="noStrike" dirty="0">
                        <a:solidFill>
                          <a:srgbClr val="555555"/>
                        </a:solidFill>
                        <a:effectLst/>
                        <a:latin typeface="Arial"/>
                      </a:endParaRPr>
                    </a:p>
                  </a:txBody>
                  <a:tcPr marL="9525" marR="9525" marT="9525" marB="0" anchor="ctr">
                    <a:solidFill>
                      <a:schemeClr val="bg2"/>
                    </a:solidFill>
                  </a:tcPr>
                </a:tc>
              </a:tr>
            </a:tbl>
          </a:graphicData>
        </a:graphic>
      </p:graphicFrame>
    </p:spTree>
    <p:extLst>
      <p:ext uri="{BB962C8B-B14F-4D97-AF65-F5344CB8AC3E}">
        <p14:creationId xmlns:p14="http://schemas.microsoft.com/office/powerpoint/2010/main" val="2605249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14</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AGRICULTURAL INSURANCE – </a:t>
            </a:r>
            <a:r>
              <a:rPr lang="en-IN" sz="2400" dirty="0">
                <a:solidFill>
                  <a:schemeClr val="tx2"/>
                </a:solidFill>
                <a:latin typeface="Arial" panose="020B0604020202020204" pitchFamily="34" charset="0"/>
                <a:cs typeface="Arial" panose="020B0604020202020204" pitchFamily="34" charset="0"/>
              </a:rPr>
              <a:t>Pradhan </a:t>
            </a:r>
            <a:r>
              <a:rPr lang="en-IN" sz="2400" dirty="0" err="1">
                <a:solidFill>
                  <a:schemeClr val="tx2"/>
                </a:solidFill>
                <a:latin typeface="Arial" panose="020B0604020202020204" pitchFamily="34" charset="0"/>
                <a:cs typeface="Arial" panose="020B0604020202020204" pitchFamily="34" charset="0"/>
              </a:rPr>
              <a:t>Mantri</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Fasal</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Bima</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Yojana</a:t>
            </a:r>
            <a:r>
              <a:rPr lang="en-IN" sz="2400" dirty="0">
                <a:solidFill>
                  <a:schemeClr val="tx2"/>
                </a:solidFill>
                <a:latin typeface="Arial" panose="020B0604020202020204" pitchFamily="34" charset="0"/>
                <a:cs typeface="Arial" panose="020B0604020202020204" pitchFamily="34" charset="0"/>
              </a:rPr>
              <a:t> (</a:t>
            </a:r>
            <a:r>
              <a:rPr lang="en-US" sz="2400" b="1" dirty="0">
                <a:solidFill>
                  <a:schemeClr val="tx2"/>
                </a:solidFill>
                <a:latin typeface="Arial" panose="020B0604020202020204" pitchFamily="34" charset="0"/>
                <a:cs typeface="Arial" panose="020B0604020202020204" pitchFamily="34" charset="0"/>
              </a:rPr>
              <a:t>PMFBY)</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395536" y="1447800"/>
            <a:ext cx="8136904" cy="3293209"/>
          </a:xfrm>
          <a:prstGeom prst="rect">
            <a:avLst/>
          </a:prstGeom>
          <a:noFill/>
        </p:spPr>
        <p:txBody>
          <a:bodyPr wrap="square" rtlCol="0">
            <a:spAutoFit/>
          </a:bodyPr>
          <a:lstStyle/>
          <a:p>
            <a:r>
              <a:rPr lang="en-IN" sz="2400" dirty="0">
                <a:solidFill>
                  <a:schemeClr val="tx2"/>
                </a:solidFill>
                <a:latin typeface="Arial" panose="020B0604020202020204" pitchFamily="34" charset="0"/>
                <a:cs typeface="Arial" panose="020B0604020202020204" pitchFamily="34" charset="0"/>
              </a:rPr>
              <a:t>Objectives of  </a:t>
            </a:r>
            <a:r>
              <a:rPr lang="en-IN" sz="2400" dirty="0" smtClean="0">
                <a:solidFill>
                  <a:schemeClr val="tx2"/>
                </a:solidFill>
                <a:latin typeface="Arial" panose="020B0604020202020204" pitchFamily="34" charset="0"/>
                <a:cs typeface="Arial" panose="020B0604020202020204" pitchFamily="34" charset="0"/>
              </a:rPr>
              <a:t>PMFBY</a:t>
            </a:r>
            <a:endParaRPr lang="en-IN" sz="2400" dirty="0">
              <a:solidFill>
                <a:schemeClr val="tx2"/>
              </a:solidFill>
              <a:latin typeface="Arial" panose="020B0604020202020204" pitchFamily="34" charset="0"/>
              <a:cs typeface="Arial" panose="020B0604020202020204" pitchFamily="34" charset="0"/>
            </a:endParaRPr>
          </a:p>
          <a:p>
            <a:endParaRPr lang="en-IN" sz="2400" dirty="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IN" sz="2000" dirty="0">
                <a:solidFill>
                  <a:schemeClr val="tx2"/>
                </a:solidFill>
                <a:latin typeface="Arial" panose="020B0604020202020204" pitchFamily="34" charset="0"/>
                <a:cs typeface="Arial" panose="020B0604020202020204" pitchFamily="34" charset="0"/>
              </a:rPr>
              <a:t>To provide insurance coverage and financial support to the farmers in the event of failure of any of the notified crop as a result of natural calamities, pests &amp; diseases.</a:t>
            </a:r>
          </a:p>
          <a:p>
            <a:pPr marL="342900" indent="-342900">
              <a:buFont typeface="Arial" panose="020B0604020202020204" pitchFamily="34" charset="0"/>
              <a:buChar char="•"/>
            </a:pPr>
            <a:r>
              <a:rPr lang="en-IN" sz="2000" dirty="0">
                <a:solidFill>
                  <a:schemeClr val="tx2"/>
                </a:solidFill>
                <a:latin typeface="Arial" panose="020B0604020202020204" pitchFamily="34" charset="0"/>
                <a:cs typeface="Arial" panose="020B0604020202020204" pitchFamily="34" charset="0"/>
              </a:rPr>
              <a:t>To </a:t>
            </a:r>
            <a:r>
              <a:rPr lang="en-IN" sz="2000" u="sng" dirty="0">
                <a:solidFill>
                  <a:schemeClr val="tx2"/>
                </a:solidFill>
                <a:latin typeface="Arial" panose="020B0604020202020204" pitchFamily="34" charset="0"/>
                <a:cs typeface="Arial" panose="020B0604020202020204" pitchFamily="34" charset="0"/>
              </a:rPr>
              <a:t>stabilise the income </a:t>
            </a:r>
            <a:r>
              <a:rPr lang="en-IN" sz="2000" dirty="0">
                <a:solidFill>
                  <a:schemeClr val="tx2"/>
                </a:solidFill>
                <a:latin typeface="Arial" panose="020B0604020202020204" pitchFamily="34" charset="0"/>
                <a:cs typeface="Arial" panose="020B0604020202020204" pitchFamily="34" charset="0"/>
              </a:rPr>
              <a:t>of farmers to ensure their continuance in farming.</a:t>
            </a:r>
          </a:p>
          <a:p>
            <a:pPr marL="342900" indent="-342900">
              <a:buFont typeface="Arial" panose="020B0604020202020204" pitchFamily="34" charset="0"/>
              <a:buChar char="•"/>
            </a:pPr>
            <a:r>
              <a:rPr lang="en-IN" sz="2000" dirty="0">
                <a:solidFill>
                  <a:schemeClr val="tx2"/>
                </a:solidFill>
                <a:latin typeface="Arial" panose="020B0604020202020204" pitchFamily="34" charset="0"/>
                <a:cs typeface="Arial" panose="020B0604020202020204" pitchFamily="34" charset="0"/>
              </a:rPr>
              <a:t>To encourage farmers to </a:t>
            </a:r>
            <a:r>
              <a:rPr lang="en-IN" sz="2000" u="sng" dirty="0">
                <a:solidFill>
                  <a:schemeClr val="tx2"/>
                </a:solidFill>
                <a:latin typeface="Arial" panose="020B0604020202020204" pitchFamily="34" charset="0"/>
                <a:cs typeface="Arial" panose="020B0604020202020204" pitchFamily="34" charset="0"/>
              </a:rPr>
              <a:t>adopt innovative and modern agricultural practices</a:t>
            </a:r>
            <a:r>
              <a:rPr lang="en-IN" sz="2000" dirty="0">
                <a:solidFill>
                  <a:schemeClr val="tx2"/>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IN" sz="2000" dirty="0">
                <a:solidFill>
                  <a:schemeClr val="tx2"/>
                </a:solidFill>
                <a:latin typeface="Arial" panose="020B0604020202020204" pitchFamily="34" charset="0"/>
                <a:cs typeface="Arial" panose="020B0604020202020204" pitchFamily="34" charset="0"/>
              </a:rPr>
              <a:t>To ensure flow of </a:t>
            </a:r>
            <a:r>
              <a:rPr lang="en-IN" sz="2000" u="sng" dirty="0">
                <a:solidFill>
                  <a:schemeClr val="tx2"/>
                </a:solidFill>
                <a:latin typeface="Arial" panose="020B0604020202020204" pitchFamily="34" charset="0"/>
                <a:cs typeface="Arial" panose="020B0604020202020204" pitchFamily="34" charset="0"/>
              </a:rPr>
              <a:t>credit to the agriculture sector</a:t>
            </a:r>
            <a:r>
              <a:rPr lang="en-IN" sz="2000"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0987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15</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44760" y="304800"/>
            <a:ext cx="7467600" cy="747936"/>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AGRICULTURAL INSURANCE – </a:t>
            </a:r>
            <a:r>
              <a:rPr lang="en-IN" sz="2400" dirty="0">
                <a:solidFill>
                  <a:schemeClr val="tx2"/>
                </a:solidFill>
                <a:latin typeface="Arial" panose="020B0604020202020204" pitchFamily="34" charset="0"/>
                <a:cs typeface="Arial" panose="020B0604020202020204" pitchFamily="34" charset="0"/>
              </a:rPr>
              <a:t>Pradhan </a:t>
            </a:r>
            <a:r>
              <a:rPr lang="en-IN" sz="2400" dirty="0" err="1">
                <a:solidFill>
                  <a:schemeClr val="tx2"/>
                </a:solidFill>
                <a:latin typeface="Arial" panose="020B0604020202020204" pitchFamily="34" charset="0"/>
                <a:cs typeface="Arial" panose="020B0604020202020204" pitchFamily="34" charset="0"/>
              </a:rPr>
              <a:t>Mantri</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Fasal</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Bima</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Yojana</a:t>
            </a:r>
            <a:r>
              <a:rPr lang="en-IN" sz="2400" dirty="0">
                <a:solidFill>
                  <a:schemeClr val="tx2"/>
                </a:solidFill>
                <a:latin typeface="Arial" panose="020B0604020202020204" pitchFamily="34" charset="0"/>
                <a:cs typeface="Arial" panose="020B0604020202020204" pitchFamily="34" charset="0"/>
              </a:rPr>
              <a:t> (</a:t>
            </a:r>
            <a:r>
              <a:rPr lang="en-US" sz="2400" b="1" dirty="0" smtClean="0">
                <a:solidFill>
                  <a:schemeClr val="tx2"/>
                </a:solidFill>
                <a:latin typeface="Arial" panose="020B0604020202020204" pitchFamily="34" charset="0"/>
                <a:cs typeface="Arial" panose="020B0604020202020204" pitchFamily="34" charset="0"/>
              </a:rPr>
              <a:t>PMFBY)</a:t>
            </a:r>
            <a:endParaRPr lang="en-US" sz="2400" b="1"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442913" y="1371600"/>
            <a:ext cx="8089527" cy="4508927"/>
          </a:xfrm>
          <a:prstGeom prst="rect">
            <a:avLst/>
          </a:prstGeom>
          <a:noFill/>
        </p:spPr>
        <p:txBody>
          <a:bodyPr wrap="square" rtlCol="0">
            <a:spAutoFit/>
          </a:bodyPr>
          <a:lstStyle/>
          <a:p>
            <a:r>
              <a:rPr lang="en-IN" sz="1700" b="1" i="1" dirty="0" smtClean="0">
                <a:solidFill>
                  <a:schemeClr val="tx2"/>
                </a:solidFill>
                <a:latin typeface="Arial" panose="020B0604020202020204" pitchFamily="34" charset="0"/>
                <a:cs typeface="Arial" panose="020B0604020202020204" pitchFamily="34" charset="0"/>
              </a:rPr>
              <a:t>Key features of PMFBY:</a:t>
            </a: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The </a:t>
            </a:r>
            <a:r>
              <a:rPr lang="en-US" dirty="0">
                <a:solidFill>
                  <a:schemeClr val="tx2"/>
                </a:solidFill>
                <a:latin typeface="Arial" panose="020B0604020202020204" pitchFamily="34" charset="0"/>
                <a:cs typeface="Arial" panose="020B0604020202020204" pitchFamily="34" charset="0"/>
              </a:rPr>
              <a:t>government has launched new crop insurance </a:t>
            </a:r>
            <a:r>
              <a:rPr lang="en-US" dirty="0" smtClean="0">
                <a:solidFill>
                  <a:schemeClr val="tx2"/>
                </a:solidFill>
                <a:latin typeface="Arial" panose="020B0604020202020204" pitchFamily="34" charset="0"/>
                <a:cs typeface="Arial" panose="020B0604020202020204" pitchFamily="34" charset="0"/>
              </a:rPr>
              <a:t>scheme </a:t>
            </a:r>
            <a:r>
              <a:rPr lang="en-US" dirty="0">
                <a:solidFill>
                  <a:schemeClr val="tx2"/>
                </a:solidFill>
                <a:latin typeface="Arial" panose="020B0604020202020204" pitchFamily="34" charset="0"/>
                <a:cs typeface="Arial" panose="020B0604020202020204" pitchFamily="34" charset="0"/>
              </a:rPr>
              <a:t>- </a:t>
            </a:r>
            <a:r>
              <a:rPr lang="en-IN" dirty="0">
                <a:solidFill>
                  <a:schemeClr val="tx2"/>
                </a:solidFill>
                <a:latin typeface="Arial" panose="020B0604020202020204" pitchFamily="34" charset="0"/>
                <a:cs typeface="Arial" panose="020B0604020202020204" pitchFamily="34" charset="0"/>
              </a:rPr>
              <a:t>Pradhan </a:t>
            </a:r>
            <a:r>
              <a:rPr lang="en-IN" dirty="0" err="1">
                <a:solidFill>
                  <a:schemeClr val="tx2"/>
                </a:solidFill>
                <a:latin typeface="Arial" panose="020B0604020202020204" pitchFamily="34" charset="0"/>
                <a:cs typeface="Arial" panose="020B0604020202020204" pitchFamily="34" charset="0"/>
              </a:rPr>
              <a:t>Mantri</a:t>
            </a:r>
            <a:r>
              <a:rPr lang="en-IN" dirty="0">
                <a:solidFill>
                  <a:schemeClr val="tx2"/>
                </a:solidFill>
                <a:latin typeface="Arial" panose="020B0604020202020204" pitchFamily="34" charset="0"/>
                <a:cs typeface="Arial" panose="020B0604020202020204" pitchFamily="34" charset="0"/>
              </a:rPr>
              <a:t> </a:t>
            </a:r>
            <a:r>
              <a:rPr lang="en-IN" dirty="0" err="1">
                <a:solidFill>
                  <a:schemeClr val="tx2"/>
                </a:solidFill>
                <a:latin typeface="Arial" panose="020B0604020202020204" pitchFamily="34" charset="0"/>
                <a:cs typeface="Arial" panose="020B0604020202020204" pitchFamily="34" charset="0"/>
              </a:rPr>
              <a:t>Fasal</a:t>
            </a:r>
            <a:r>
              <a:rPr lang="en-IN" dirty="0">
                <a:solidFill>
                  <a:schemeClr val="tx2"/>
                </a:solidFill>
                <a:latin typeface="Arial" panose="020B0604020202020204" pitchFamily="34" charset="0"/>
                <a:cs typeface="Arial" panose="020B0604020202020204" pitchFamily="34" charset="0"/>
              </a:rPr>
              <a:t> </a:t>
            </a:r>
            <a:r>
              <a:rPr lang="en-IN" dirty="0" err="1">
                <a:solidFill>
                  <a:schemeClr val="tx2"/>
                </a:solidFill>
                <a:latin typeface="Arial" panose="020B0604020202020204" pitchFamily="34" charset="0"/>
                <a:cs typeface="Arial" panose="020B0604020202020204" pitchFamily="34" charset="0"/>
              </a:rPr>
              <a:t>Bima</a:t>
            </a:r>
            <a:r>
              <a:rPr lang="en-IN" dirty="0">
                <a:solidFill>
                  <a:schemeClr val="tx2"/>
                </a:solidFill>
                <a:latin typeface="Arial" panose="020B0604020202020204" pitchFamily="34" charset="0"/>
                <a:cs typeface="Arial" panose="020B0604020202020204" pitchFamily="34" charset="0"/>
              </a:rPr>
              <a:t> </a:t>
            </a:r>
            <a:r>
              <a:rPr lang="en-IN" dirty="0" err="1">
                <a:solidFill>
                  <a:schemeClr val="tx2"/>
                </a:solidFill>
                <a:latin typeface="Arial" panose="020B0604020202020204" pitchFamily="34" charset="0"/>
                <a:cs typeface="Arial" panose="020B0604020202020204" pitchFamily="34" charset="0"/>
              </a:rPr>
              <a:t>Yojana</a:t>
            </a:r>
            <a:r>
              <a:rPr lang="en-IN" dirty="0">
                <a:solidFill>
                  <a:schemeClr val="tx2"/>
                </a:solidFill>
                <a:latin typeface="Arial" panose="020B0604020202020204" pitchFamily="34" charset="0"/>
                <a:cs typeface="Arial" panose="020B0604020202020204" pitchFamily="34" charset="0"/>
              </a:rPr>
              <a:t> </a:t>
            </a:r>
            <a:r>
              <a:rPr lang="en-US" dirty="0">
                <a:solidFill>
                  <a:schemeClr val="tx2"/>
                </a:solidFill>
                <a:latin typeface="Arial" panose="020B0604020202020204" pitchFamily="34" charset="0"/>
                <a:cs typeface="Arial" panose="020B0604020202020204" pitchFamily="34" charset="0"/>
              </a:rPr>
              <a:t>which will replace the existing crop insurance schemes both MNAIS and NAIS.</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 PMFBY will increase the insurance coverage to 50 per cent of the total crop area of 194.40 million hectare from the existing level of about 25—27 per cent crop area.</a:t>
            </a:r>
          </a:p>
          <a:p>
            <a:pPr marL="285750" indent="-285750" algn="just">
              <a:buFont typeface="Arial" panose="020B0604020202020204" pitchFamily="34" charset="0"/>
              <a:buChar char="•"/>
            </a:pPr>
            <a:r>
              <a:rPr lang="en-IN" dirty="0">
                <a:solidFill>
                  <a:schemeClr val="tx2"/>
                </a:solidFill>
                <a:latin typeface="Arial" panose="020B0604020202020204" pitchFamily="34" charset="0"/>
                <a:cs typeface="Arial" panose="020B0604020202020204" pitchFamily="34" charset="0"/>
              </a:rPr>
              <a:t>Actuarial premium based scheme with </a:t>
            </a:r>
            <a:r>
              <a:rPr lang="en-IN" dirty="0" smtClean="0">
                <a:solidFill>
                  <a:schemeClr val="tx2"/>
                </a:solidFill>
                <a:latin typeface="Arial" panose="020B0604020202020204" pitchFamily="34" charset="0"/>
                <a:cs typeface="Arial" panose="020B0604020202020204" pitchFamily="34" charset="0"/>
              </a:rPr>
              <a:t>provision for </a:t>
            </a:r>
            <a:r>
              <a:rPr lang="en-IN" dirty="0">
                <a:solidFill>
                  <a:schemeClr val="tx2"/>
                </a:solidFill>
                <a:latin typeface="Arial" panose="020B0604020202020204" pitchFamily="34" charset="0"/>
                <a:cs typeface="Arial" panose="020B0604020202020204" pitchFamily="34" charset="0"/>
              </a:rPr>
              <a:t>upfront premium subsidy to be released </a:t>
            </a:r>
            <a:r>
              <a:rPr lang="en-IN" dirty="0" smtClean="0">
                <a:solidFill>
                  <a:schemeClr val="tx2"/>
                </a:solidFill>
                <a:latin typeface="Arial" panose="020B0604020202020204" pitchFamily="34" charset="0"/>
                <a:cs typeface="Arial" panose="020B0604020202020204" pitchFamily="34" charset="0"/>
              </a:rPr>
              <a:t>to insurance </a:t>
            </a:r>
            <a:r>
              <a:rPr lang="en-IN" dirty="0">
                <a:solidFill>
                  <a:schemeClr val="tx2"/>
                </a:solidFill>
                <a:latin typeface="Arial" panose="020B0604020202020204" pitchFamily="34" charset="0"/>
                <a:cs typeface="Arial" panose="020B0604020202020204" pitchFamily="34" charset="0"/>
              </a:rPr>
              <a:t>companies</a:t>
            </a:r>
          </a:p>
          <a:p>
            <a:pPr marL="285750" indent="-285750" algn="just">
              <a:buFont typeface="Arial" panose="020B0604020202020204" pitchFamily="34" charset="0"/>
              <a:buChar char="•"/>
            </a:pPr>
            <a:r>
              <a:rPr lang="en-IN" dirty="0">
                <a:solidFill>
                  <a:schemeClr val="tx2"/>
                </a:solidFill>
                <a:latin typeface="Arial" panose="020B0604020202020204" pitchFamily="34" charset="0"/>
                <a:cs typeface="Arial" panose="020B0604020202020204" pitchFamily="34" charset="0"/>
              </a:rPr>
              <a:t>The farmer share of premium</a:t>
            </a:r>
            <a:r>
              <a:rPr lang="en-IN" b="1" dirty="0">
                <a:solidFill>
                  <a:schemeClr val="tx2"/>
                </a:solidFill>
                <a:latin typeface="Arial" panose="020B0604020202020204" pitchFamily="34" charset="0"/>
                <a:cs typeface="Arial" panose="020B0604020202020204" pitchFamily="34" charset="0"/>
              </a:rPr>
              <a:t>- One </a:t>
            </a:r>
            <a:r>
              <a:rPr lang="en-IN" b="1" dirty="0" smtClean="0">
                <a:solidFill>
                  <a:schemeClr val="tx2"/>
                </a:solidFill>
                <a:latin typeface="Arial" panose="020B0604020202020204" pitchFamily="34" charset="0"/>
                <a:cs typeface="Arial" panose="020B0604020202020204" pitchFamily="34" charset="0"/>
              </a:rPr>
              <a:t>Season One Rate</a:t>
            </a:r>
          </a:p>
          <a:p>
            <a:pPr marL="742950" lvl="1" indent="-285750" algn="just">
              <a:buFont typeface="Arial" panose="020B0604020202020204" pitchFamily="34" charset="0"/>
              <a:buChar char="•"/>
            </a:pPr>
            <a:r>
              <a:rPr lang="en-IN" b="1" dirty="0" smtClean="0">
                <a:solidFill>
                  <a:schemeClr val="tx2"/>
                </a:solidFill>
                <a:latin typeface="Arial" panose="020B0604020202020204" pitchFamily="34" charset="0"/>
                <a:cs typeface="Arial" panose="020B0604020202020204" pitchFamily="34" charset="0"/>
              </a:rPr>
              <a:t>Kharif 2%</a:t>
            </a:r>
          </a:p>
          <a:p>
            <a:pPr marL="742950" lvl="1" indent="-285750" algn="just">
              <a:buFont typeface="Arial" panose="020B0604020202020204" pitchFamily="34" charset="0"/>
              <a:buChar char="•"/>
            </a:pPr>
            <a:r>
              <a:rPr lang="en-IN" b="1" dirty="0" smtClean="0">
                <a:solidFill>
                  <a:schemeClr val="tx2"/>
                </a:solidFill>
                <a:latin typeface="Arial" panose="020B0604020202020204" pitchFamily="34" charset="0"/>
                <a:cs typeface="Arial" panose="020B0604020202020204" pitchFamily="34" charset="0"/>
              </a:rPr>
              <a:t>Rabi 1.5%</a:t>
            </a:r>
          </a:p>
          <a:p>
            <a:pPr marL="742950" lvl="1" indent="-285750" algn="just">
              <a:buFont typeface="Arial" panose="020B0604020202020204" pitchFamily="34" charset="0"/>
              <a:buChar char="•"/>
            </a:pPr>
            <a:r>
              <a:rPr lang="en-IN" b="1" dirty="0" smtClean="0">
                <a:solidFill>
                  <a:schemeClr val="tx2"/>
                </a:solidFill>
                <a:latin typeface="Arial" panose="020B0604020202020204" pitchFamily="34" charset="0"/>
                <a:cs typeface="Arial" panose="020B0604020202020204" pitchFamily="34" charset="0"/>
              </a:rPr>
              <a:t>ACH 5%</a:t>
            </a:r>
          </a:p>
          <a:p>
            <a:pPr marL="742950" lvl="1" indent="-285750" algn="just">
              <a:buFont typeface="Arial" panose="020B0604020202020204" pitchFamily="34" charset="0"/>
              <a:buChar char="•"/>
            </a:pPr>
            <a:r>
              <a:rPr lang="en-IN" dirty="0">
                <a:solidFill>
                  <a:schemeClr val="tx2"/>
                </a:solidFill>
                <a:latin typeface="Arial" panose="020B0604020202020204" pitchFamily="34" charset="0"/>
                <a:cs typeface="Arial" panose="020B0604020202020204" pitchFamily="34" charset="0"/>
              </a:rPr>
              <a:t>The gap between the </a:t>
            </a:r>
            <a:r>
              <a:rPr lang="en-IN" dirty="0" smtClean="0">
                <a:solidFill>
                  <a:schemeClr val="tx2"/>
                </a:solidFill>
                <a:latin typeface="Arial" panose="020B0604020202020204" pitchFamily="34" charset="0"/>
                <a:cs typeface="Arial" panose="020B0604020202020204" pitchFamily="34" charset="0"/>
              </a:rPr>
              <a:t>actuarial </a:t>
            </a:r>
            <a:r>
              <a:rPr lang="en-IN" dirty="0">
                <a:solidFill>
                  <a:schemeClr val="tx2"/>
                </a:solidFill>
                <a:latin typeface="Arial" panose="020B0604020202020204" pitchFamily="34" charset="0"/>
                <a:cs typeface="Arial" panose="020B0604020202020204" pitchFamily="34" charset="0"/>
              </a:rPr>
              <a:t>premiums and the rates payable by farmers would be fully met by the government. There is no upward limit on government </a:t>
            </a:r>
            <a:r>
              <a:rPr lang="en-IN" dirty="0" smtClean="0">
                <a:solidFill>
                  <a:schemeClr val="tx2"/>
                </a:solidFill>
                <a:latin typeface="Arial" panose="020B0604020202020204" pitchFamily="34" charset="0"/>
                <a:cs typeface="Arial" panose="020B0604020202020204" pitchFamily="34" charset="0"/>
              </a:rPr>
              <a:t>subsidy.</a:t>
            </a:r>
          </a:p>
        </p:txBody>
      </p:sp>
    </p:spTree>
    <p:extLst>
      <p:ext uri="{BB962C8B-B14F-4D97-AF65-F5344CB8AC3E}">
        <p14:creationId xmlns:p14="http://schemas.microsoft.com/office/powerpoint/2010/main" val="107763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16</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44760" y="304800"/>
            <a:ext cx="7467600" cy="747936"/>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AGRICULTURAL INSURANCE – </a:t>
            </a:r>
            <a:r>
              <a:rPr lang="en-IN" sz="2400" dirty="0">
                <a:solidFill>
                  <a:schemeClr val="tx2"/>
                </a:solidFill>
                <a:latin typeface="Arial" panose="020B0604020202020204" pitchFamily="34" charset="0"/>
                <a:cs typeface="Arial" panose="020B0604020202020204" pitchFamily="34" charset="0"/>
              </a:rPr>
              <a:t>Pradhan </a:t>
            </a:r>
            <a:r>
              <a:rPr lang="en-IN" sz="2400" dirty="0" err="1">
                <a:solidFill>
                  <a:schemeClr val="tx2"/>
                </a:solidFill>
                <a:latin typeface="Arial" panose="020B0604020202020204" pitchFamily="34" charset="0"/>
                <a:cs typeface="Arial" panose="020B0604020202020204" pitchFamily="34" charset="0"/>
              </a:rPr>
              <a:t>Mantri</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Fasal</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Bima</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Yojana</a:t>
            </a:r>
            <a:r>
              <a:rPr lang="en-IN" sz="2400" dirty="0">
                <a:solidFill>
                  <a:schemeClr val="tx2"/>
                </a:solidFill>
                <a:latin typeface="Arial" panose="020B0604020202020204" pitchFamily="34" charset="0"/>
                <a:cs typeface="Arial" panose="020B0604020202020204" pitchFamily="34" charset="0"/>
              </a:rPr>
              <a:t> (</a:t>
            </a:r>
            <a:r>
              <a:rPr lang="en-US" sz="2400" dirty="0" smtClean="0">
                <a:solidFill>
                  <a:schemeClr val="tx2"/>
                </a:solidFill>
                <a:latin typeface="Arial" panose="020B0604020202020204" pitchFamily="34" charset="0"/>
                <a:cs typeface="Arial" panose="020B0604020202020204" pitchFamily="34" charset="0"/>
              </a:rPr>
              <a:t>PMFBY)</a:t>
            </a:r>
            <a:endParaRPr lang="en-US" sz="2400"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457200" y="1371600"/>
            <a:ext cx="8075240" cy="4216539"/>
          </a:xfrm>
          <a:prstGeom prst="rect">
            <a:avLst/>
          </a:prstGeom>
          <a:noFill/>
        </p:spPr>
        <p:txBody>
          <a:bodyPr wrap="square" rtlCol="0">
            <a:spAutoFit/>
          </a:bodyPr>
          <a:lstStyle/>
          <a:p>
            <a:pPr marL="285750" indent="-285750" algn="just">
              <a:buFont typeface="Arial" panose="020B0604020202020204" pitchFamily="34" charset="0"/>
              <a:buChar char="•"/>
            </a:pPr>
            <a:r>
              <a:rPr lang="en-IN" dirty="0">
                <a:solidFill>
                  <a:schemeClr val="tx2"/>
                </a:solidFill>
                <a:latin typeface="Arial" panose="020B0604020202020204" pitchFamily="34" charset="0"/>
                <a:cs typeface="Arial" panose="020B0604020202020204" pitchFamily="34" charset="0"/>
              </a:rPr>
              <a:t>Sum insured same for both </a:t>
            </a:r>
            <a:r>
              <a:rPr lang="en-IN" dirty="0" err="1">
                <a:solidFill>
                  <a:schemeClr val="tx2"/>
                </a:solidFill>
                <a:latin typeface="Arial" panose="020B0604020202020204" pitchFamily="34" charset="0"/>
                <a:cs typeface="Arial" panose="020B0604020202020204" pitchFamily="34" charset="0"/>
              </a:rPr>
              <a:t>loanee</a:t>
            </a:r>
            <a:r>
              <a:rPr lang="en-IN" dirty="0">
                <a:solidFill>
                  <a:schemeClr val="tx2"/>
                </a:solidFill>
                <a:latin typeface="Arial" panose="020B0604020202020204" pitchFamily="34" charset="0"/>
                <a:cs typeface="Arial" panose="020B0604020202020204" pitchFamily="34" charset="0"/>
              </a:rPr>
              <a:t> and non-</a:t>
            </a:r>
            <a:r>
              <a:rPr lang="en-IN" dirty="0" err="1">
                <a:solidFill>
                  <a:schemeClr val="tx2"/>
                </a:solidFill>
                <a:latin typeface="Arial" panose="020B0604020202020204" pitchFamily="34" charset="0"/>
                <a:cs typeface="Arial" panose="020B0604020202020204" pitchFamily="34" charset="0"/>
              </a:rPr>
              <a:t>loanee</a:t>
            </a:r>
            <a:r>
              <a:rPr lang="en-IN" dirty="0">
                <a:solidFill>
                  <a:schemeClr val="tx2"/>
                </a:solidFill>
                <a:latin typeface="Arial" panose="020B0604020202020204" pitchFamily="34" charset="0"/>
                <a:cs typeface="Arial" panose="020B0604020202020204" pitchFamily="34" charset="0"/>
              </a:rPr>
              <a:t> farmers and equal to Scale of Finance fixed by DLTC and no other mechanism to be accepted.</a:t>
            </a:r>
          </a:p>
          <a:p>
            <a:pPr marL="285750" indent="-285750" algn="just">
              <a:buFont typeface="Arial" panose="020B0604020202020204" pitchFamily="34" charset="0"/>
              <a:buChar char="•"/>
            </a:pPr>
            <a:endParaRPr lang="en-US" dirty="0" smtClean="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The </a:t>
            </a:r>
            <a:r>
              <a:rPr lang="en-US" dirty="0">
                <a:solidFill>
                  <a:schemeClr val="tx2"/>
                </a:solidFill>
                <a:latin typeface="Arial" panose="020B0604020202020204" pitchFamily="34" charset="0"/>
                <a:cs typeface="Arial" panose="020B0604020202020204" pitchFamily="34" charset="0"/>
              </a:rPr>
              <a:t>SI will be calculated by multiplying the MSP of a crop with the average seven-year ‘threshold’ yield (excluding calamity years) for the particular village panchayat area where it is grown. </a:t>
            </a:r>
            <a:endParaRPr lang="en-US" dirty="0" smtClean="0">
              <a:solidFill>
                <a:schemeClr val="tx2"/>
              </a:solidFill>
              <a:latin typeface="Arial" panose="020B0604020202020204" pitchFamily="34" charset="0"/>
              <a:cs typeface="Arial" panose="020B0604020202020204" pitchFamily="34" charset="0"/>
            </a:endParaRPr>
          </a:p>
          <a:p>
            <a:pPr algn="just"/>
            <a:endParaRPr lang="en-US" dirty="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No </a:t>
            </a:r>
            <a:r>
              <a:rPr lang="en-IN" dirty="0">
                <a:solidFill>
                  <a:schemeClr val="tx2"/>
                </a:solidFill>
                <a:latin typeface="Arial" panose="020B0604020202020204" pitchFamily="34" charset="0"/>
                <a:cs typeface="Arial" panose="020B0604020202020204" pitchFamily="34" charset="0"/>
              </a:rPr>
              <a:t>provision on capping of premium rates </a:t>
            </a:r>
            <a:r>
              <a:rPr lang="en-IN" dirty="0" smtClean="0">
                <a:solidFill>
                  <a:schemeClr val="tx2"/>
                </a:solidFill>
                <a:latin typeface="Arial" panose="020B0604020202020204" pitchFamily="34" charset="0"/>
                <a:cs typeface="Arial" panose="020B0604020202020204" pitchFamily="34" charset="0"/>
              </a:rPr>
              <a:t>and reduction </a:t>
            </a:r>
            <a:r>
              <a:rPr lang="en-IN" dirty="0">
                <a:solidFill>
                  <a:schemeClr val="tx2"/>
                </a:solidFill>
                <a:latin typeface="Arial" panose="020B0604020202020204" pitchFamily="34" charset="0"/>
                <a:cs typeface="Arial" panose="020B0604020202020204" pitchFamily="34" charset="0"/>
              </a:rPr>
              <a:t>in sum insured - </a:t>
            </a:r>
            <a:r>
              <a:rPr lang="en-IN" b="1" dirty="0">
                <a:solidFill>
                  <a:schemeClr val="tx2"/>
                </a:solidFill>
                <a:latin typeface="Arial" panose="020B0604020202020204" pitchFamily="34" charset="0"/>
                <a:cs typeface="Arial" panose="020B0604020202020204" pitchFamily="34" charset="0"/>
              </a:rPr>
              <a:t>farmer to get </a:t>
            </a:r>
            <a:r>
              <a:rPr lang="en-IN" b="1" dirty="0" smtClean="0">
                <a:solidFill>
                  <a:schemeClr val="tx2"/>
                </a:solidFill>
                <a:latin typeface="Arial" panose="020B0604020202020204" pitchFamily="34" charset="0"/>
                <a:cs typeface="Arial" panose="020B0604020202020204" pitchFamily="34" charset="0"/>
              </a:rPr>
              <a:t>full claim </a:t>
            </a:r>
            <a:r>
              <a:rPr lang="en-IN" b="1" dirty="0">
                <a:solidFill>
                  <a:schemeClr val="tx2"/>
                </a:solidFill>
                <a:latin typeface="Arial" panose="020B0604020202020204" pitchFamily="34" charset="0"/>
                <a:cs typeface="Arial" panose="020B0604020202020204" pitchFamily="34" charset="0"/>
              </a:rPr>
              <a:t>amount </a:t>
            </a:r>
            <a:r>
              <a:rPr lang="en-IN" b="1" dirty="0" err="1">
                <a:solidFill>
                  <a:schemeClr val="tx2"/>
                </a:solidFill>
                <a:latin typeface="Arial" panose="020B0604020202020204" pitchFamily="34" charset="0"/>
                <a:cs typeface="Arial" panose="020B0604020202020204" pitchFamily="34" charset="0"/>
              </a:rPr>
              <a:t>upto</a:t>
            </a:r>
            <a:r>
              <a:rPr lang="en-IN" b="1" dirty="0">
                <a:solidFill>
                  <a:schemeClr val="tx2"/>
                </a:solidFill>
                <a:latin typeface="Arial" panose="020B0604020202020204" pitchFamily="34" charset="0"/>
                <a:cs typeface="Arial" panose="020B0604020202020204" pitchFamily="34" charset="0"/>
              </a:rPr>
              <a:t> S.I</a:t>
            </a:r>
            <a:r>
              <a:rPr lang="en-IN" b="1" dirty="0" smtClean="0">
                <a:solidFill>
                  <a:schemeClr val="tx2"/>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n-IN" sz="1600" b="1" dirty="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Implemented through Insurance Agents (Companies)</a:t>
            </a:r>
          </a:p>
          <a:p>
            <a:pPr marL="742950" lvl="1"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Allocation of districts on cluster basis to IA through transparent bidding process where the clusters are based on variable risk profile of states.</a:t>
            </a:r>
          </a:p>
          <a:p>
            <a:pPr marL="742950" lvl="1"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IA’s to be assigned for 3 years.</a:t>
            </a:r>
          </a:p>
          <a:p>
            <a:pPr marL="742950" lvl="1"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Coverage period to be the same for </a:t>
            </a:r>
            <a:r>
              <a:rPr lang="en-IN" dirty="0" err="1" smtClean="0">
                <a:solidFill>
                  <a:schemeClr val="tx2"/>
                </a:solidFill>
                <a:latin typeface="Arial" panose="020B0604020202020204" pitchFamily="34" charset="0"/>
                <a:cs typeface="Arial" panose="020B0604020202020204" pitchFamily="34" charset="0"/>
              </a:rPr>
              <a:t>loanee</a:t>
            </a:r>
            <a:r>
              <a:rPr lang="en-IN" dirty="0" smtClean="0">
                <a:solidFill>
                  <a:schemeClr val="tx2"/>
                </a:solidFill>
                <a:latin typeface="Arial" panose="020B0604020202020204" pitchFamily="34" charset="0"/>
                <a:cs typeface="Arial" panose="020B0604020202020204" pitchFamily="34" charset="0"/>
              </a:rPr>
              <a:t> and non-</a:t>
            </a:r>
            <a:r>
              <a:rPr lang="en-IN" dirty="0" err="1" smtClean="0">
                <a:solidFill>
                  <a:schemeClr val="tx2"/>
                </a:solidFill>
                <a:latin typeface="Arial" panose="020B0604020202020204" pitchFamily="34" charset="0"/>
                <a:cs typeface="Arial" panose="020B0604020202020204" pitchFamily="34" charset="0"/>
              </a:rPr>
              <a:t>loanee</a:t>
            </a:r>
            <a:r>
              <a:rPr lang="en-IN" dirty="0" smtClean="0">
                <a:solidFill>
                  <a:schemeClr val="tx2"/>
                </a:solidFill>
                <a:latin typeface="Arial" panose="020B0604020202020204" pitchFamily="34" charset="0"/>
                <a:cs typeface="Arial" panose="020B0604020202020204" pitchFamily="34" charset="0"/>
              </a:rPr>
              <a:t> farmers.</a:t>
            </a:r>
            <a:endParaRPr lang="en-US" dirty="0"/>
          </a:p>
        </p:txBody>
      </p:sp>
    </p:spTree>
    <p:extLst>
      <p:ext uri="{BB962C8B-B14F-4D97-AF65-F5344CB8AC3E}">
        <p14:creationId xmlns:p14="http://schemas.microsoft.com/office/powerpoint/2010/main" val="1274503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17</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AGRICULTURAL INSURANCE – Risks Covered</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Rectangle 1"/>
          <p:cNvSpPr/>
          <p:nvPr/>
        </p:nvSpPr>
        <p:spPr>
          <a:xfrm>
            <a:off x="685800" y="1348800"/>
            <a:ext cx="7620000" cy="5509200"/>
          </a:xfrm>
          <a:prstGeom prst="rect">
            <a:avLst/>
          </a:prstGeom>
        </p:spPr>
        <p:txBody>
          <a:bodyPr wrap="square">
            <a:spAutoFit/>
          </a:bodyPr>
          <a:lstStyle/>
          <a:p>
            <a:pPr marL="342900" indent="-342900" algn="just">
              <a:buFont typeface="+mj-lt"/>
              <a:buAutoNum type="arabicPeriod"/>
            </a:pPr>
            <a:r>
              <a:rPr lang="en-IN" sz="1600" dirty="0" smtClean="0">
                <a:solidFill>
                  <a:schemeClr val="tx2"/>
                </a:solidFill>
                <a:latin typeface="Arial" panose="020B0604020202020204" pitchFamily="34" charset="0"/>
                <a:cs typeface="Arial" panose="020B0604020202020204" pitchFamily="34" charset="0"/>
              </a:rPr>
              <a:t>YIELD </a:t>
            </a:r>
            <a:r>
              <a:rPr lang="en-IN" sz="1600" dirty="0">
                <a:solidFill>
                  <a:schemeClr val="tx2"/>
                </a:solidFill>
                <a:latin typeface="Arial" panose="020B0604020202020204" pitchFamily="34" charset="0"/>
                <a:cs typeface="Arial" panose="020B0604020202020204" pitchFamily="34" charset="0"/>
              </a:rPr>
              <a:t>LOSSES (standing crops, on notified area basis): Comprehensive risk insurance is provided to cover yield losses due to non-preventable risks, such as</a:t>
            </a:r>
          </a:p>
          <a:p>
            <a:pPr marL="742950" lvl="1" indent="-285750" algn="just">
              <a:buFont typeface="Arial" panose="020B0604020202020204" pitchFamily="34" charset="0"/>
              <a:buChar char="•"/>
            </a:pPr>
            <a:r>
              <a:rPr lang="en-IN" sz="1600" dirty="0" smtClean="0">
                <a:solidFill>
                  <a:schemeClr val="tx2"/>
                </a:solidFill>
                <a:latin typeface="Arial" panose="020B0604020202020204" pitchFamily="34" charset="0"/>
                <a:cs typeface="Arial" panose="020B0604020202020204" pitchFamily="34" charset="0"/>
              </a:rPr>
              <a:t>(</a:t>
            </a:r>
            <a:r>
              <a:rPr lang="en-IN" sz="1600" dirty="0" err="1">
                <a:solidFill>
                  <a:schemeClr val="tx2"/>
                </a:solidFill>
                <a:latin typeface="Arial" panose="020B0604020202020204" pitchFamily="34" charset="0"/>
                <a:cs typeface="Arial" panose="020B0604020202020204" pitchFamily="34" charset="0"/>
              </a:rPr>
              <a:t>i</a:t>
            </a:r>
            <a:r>
              <a:rPr lang="en-IN" sz="1600" dirty="0">
                <a:solidFill>
                  <a:schemeClr val="tx2"/>
                </a:solidFill>
                <a:latin typeface="Arial" panose="020B0604020202020204" pitchFamily="34" charset="0"/>
                <a:cs typeface="Arial" panose="020B0604020202020204" pitchFamily="34" charset="0"/>
              </a:rPr>
              <a:t>) Natural Fire and </a:t>
            </a:r>
            <a:r>
              <a:rPr lang="en-IN" sz="1600" dirty="0" smtClean="0">
                <a:solidFill>
                  <a:schemeClr val="tx2"/>
                </a:solidFill>
                <a:latin typeface="Arial" panose="020B0604020202020204" pitchFamily="34" charset="0"/>
                <a:cs typeface="Arial" panose="020B0604020202020204" pitchFamily="34" charset="0"/>
              </a:rPr>
              <a:t>Lightning</a:t>
            </a:r>
          </a:p>
          <a:p>
            <a:pPr marL="742950" lvl="1" indent="-285750" algn="just">
              <a:buFont typeface="Arial" panose="020B0604020202020204" pitchFamily="34" charset="0"/>
              <a:buChar char="•"/>
            </a:pPr>
            <a:r>
              <a:rPr lang="en-IN" sz="1600" dirty="0" smtClean="0">
                <a:solidFill>
                  <a:schemeClr val="tx2"/>
                </a:solidFill>
                <a:latin typeface="Arial" panose="020B0604020202020204" pitchFamily="34" charset="0"/>
                <a:cs typeface="Arial" panose="020B0604020202020204" pitchFamily="34" charset="0"/>
              </a:rPr>
              <a:t>(</a:t>
            </a:r>
            <a:r>
              <a:rPr lang="en-IN" sz="1600" dirty="0">
                <a:solidFill>
                  <a:schemeClr val="tx2"/>
                </a:solidFill>
                <a:latin typeface="Arial" panose="020B0604020202020204" pitchFamily="34" charset="0"/>
                <a:cs typeface="Arial" panose="020B0604020202020204" pitchFamily="34" charset="0"/>
              </a:rPr>
              <a:t>ii) Storm, Hailstorm, Cyclone, Typhoon, Tempest, Hurricane, Tornado etc</a:t>
            </a:r>
            <a:r>
              <a:rPr lang="en-IN" sz="1600" dirty="0" smtClean="0">
                <a:solidFill>
                  <a:schemeClr val="tx2"/>
                </a:solidFill>
                <a:latin typeface="Arial" panose="020B0604020202020204" pitchFamily="34" charset="0"/>
                <a:cs typeface="Arial" panose="020B0604020202020204" pitchFamily="34" charset="0"/>
              </a:rPr>
              <a:t>.</a:t>
            </a:r>
          </a:p>
          <a:p>
            <a:pPr marL="742950" lvl="1" indent="-285750" algn="just">
              <a:buFont typeface="Arial" panose="020B0604020202020204" pitchFamily="34" charset="0"/>
              <a:buChar char="•"/>
            </a:pPr>
            <a:r>
              <a:rPr lang="en-IN" sz="1600" dirty="0" smtClean="0">
                <a:solidFill>
                  <a:schemeClr val="tx2"/>
                </a:solidFill>
                <a:latin typeface="Arial" panose="020B0604020202020204" pitchFamily="34" charset="0"/>
                <a:cs typeface="Arial" panose="020B0604020202020204" pitchFamily="34" charset="0"/>
              </a:rPr>
              <a:t>(</a:t>
            </a:r>
            <a:r>
              <a:rPr lang="en-IN" sz="1600" dirty="0">
                <a:solidFill>
                  <a:schemeClr val="tx2"/>
                </a:solidFill>
                <a:latin typeface="Arial" panose="020B0604020202020204" pitchFamily="34" charset="0"/>
                <a:cs typeface="Arial" panose="020B0604020202020204" pitchFamily="34" charset="0"/>
              </a:rPr>
              <a:t>iii) Flood, Inundation and </a:t>
            </a:r>
            <a:r>
              <a:rPr lang="en-IN" sz="1600" dirty="0" smtClean="0">
                <a:solidFill>
                  <a:schemeClr val="tx2"/>
                </a:solidFill>
                <a:latin typeface="Arial" panose="020B0604020202020204" pitchFamily="34" charset="0"/>
                <a:cs typeface="Arial" panose="020B0604020202020204" pitchFamily="34" charset="0"/>
              </a:rPr>
              <a:t>Landslide</a:t>
            </a:r>
          </a:p>
          <a:p>
            <a:pPr marL="742950" lvl="1" indent="-285750" algn="just">
              <a:buFont typeface="Arial" panose="020B0604020202020204" pitchFamily="34" charset="0"/>
              <a:buChar char="•"/>
            </a:pPr>
            <a:r>
              <a:rPr lang="en-IN" sz="1600" dirty="0" smtClean="0">
                <a:solidFill>
                  <a:schemeClr val="tx2"/>
                </a:solidFill>
                <a:latin typeface="Arial" panose="020B0604020202020204" pitchFamily="34" charset="0"/>
                <a:cs typeface="Arial" panose="020B0604020202020204" pitchFamily="34" charset="0"/>
              </a:rPr>
              <a:t>(</a:t>
            </a:r>
            <a:r>
              <a:rPr lang="en-IN" sz="1600" dirty="0">
                <a:solidFill>
                  <a:schemeClr val="tx2"/>
                </a:solidFill>
                <a:latin typeface="Arial" panose="020B0604020202020204" pitchFamily="34" charset="0"/>
                <a:cs typeface="Arial" panose="020B0604020202020204" pitchFamily="34" charset="0"/>
              </a:rPr>
              <a:t>iv) Drought, Dry </a:t>
            </a:r>
            <a:r>
              <a:rPr lang="en-IN" sz="1600" dirty="0" smtClean="0">
                <a:solidFill>
                  <a:schemeClr val="tx2"/>
                </a:solidFill>
                <a:latin typeface="Arial" panose="020B0604020202020204" pitchFamily="34" charset="0"/>
                <a:cs typeface="Arial" panose="020B0604020202020204" pitchFamily="34" charset="0"/>
              </a:rPr>
              <a:t>spells</a:t>
            </a:r>
          </a:p>
          <a:p>
            <a:pPr marL="742950" lvl="1" indent="-285750" algn="just">
              <a:buFont typeface="Arial" panose="020B0604020202020204" pitchFamily="34" charset="0"/>
              <a:buChar char="•"/>
            </a:pPr>
            <a:r>
              <a:rPr lang="en-IN" sz="1600" dirty="0" smtClean="0">
                <a:solidFill>
                  <a:schemeClr val="tx2"/>
                </a:solidFill>
                <a:latin typeface="Arial" panose="020B0604020202020204" pitchFamily="34" charset="0"/>
                <a:cs typeface="Arial" panose="020B0604020202020204" pitchFamily="34" charset="0"/>
              </a:rPr>
              <a:t>(</a:t>
            </a:r>
            <a:r>
              <a:rPr lang="en-IN" sz="1600" dirty="0">
                <a:solidFill>
                  <a:schemeClr val="tx2"/>
                </a:solidFill>
                <a:latin typeface="Arial" panose="020B0604020202020204" pitchFamily="34" charset="0"/>
                <a:cs typeface="Arial" panose="020B0604020202020204" pitchFamily="34" charset="0"/>
              </a:rPr>
              <a:t>v) Pests/ Diseases etc</a:t>
            </a:r>
            <a:r>
              <a:rPr lang="en-IN" sz="1600" dirty="0" smtClean="0">
                <a:solidFill>
                  <a:schemeClr val="tx2"/>
                </a:solidFill>
                <a:latin typeface="Arial" panose="020B0604020202020204" pitchFamily="34" charset="0"/>
                <a:cs typeface="Arial" panose="020B0604020202020204" pitchFamily="34" charset="0"/>
              </a:rPr>
              <a:t>.</a:t>
            </a:r>
          </a:p>
          <a:p>
            <a:pPr marL="342900" indent="-342900" algn="just">
              <a:buFont typeface="+mj-lt"/>
              <a:buAutoNum type="arabicPeriod"/>
            </a:pPr>
            <a:r>
              <a:rPr lang="en-IN" sz="1600" dirty="0">
                <a:solidFill>
                  <a:schemeClr val="tx2"/>
                </a:solidFill>
                <a:latin typeface="Arial" panose="020B0604020202020204" pitchFamily="34" charset="0"/>
                <a:cs typeface="Arial" panose="020B0604020202020204" pitchFamily="34" charset="0"/>
              </a:rPr>
              <a:t>PREVENTED SOWING (on notified area basis</a:t>
            </a:r>
            <a:r>
              <a:rPr lang="en-IN" sz="1600" dirty="0" smtClean="0">
                <a:solidFill>
                  <a:schemeClr val="tx2"/>
                </a:solidFill>
                <a:latin typeface="Arial" panose="020B0604020202020204" pitchFamily="34" charset="0"/>
                <a:cs typeface="Arial" panose="020B0604020202020204" pitchFamily="34" charset="0"/>
              </a:rPr>
              <a:t>): </a:t>
            </a:r>
            <a:r>
              <a:rPr lang="en-IN" sz="1600" dirty="0">
                <a:solidFill>
                  <a:schemeClr val="tx2"/>
                </a:solidFill>
                <a:latin typeface="Arial" panose="020B0604020202020204" pitchFamily="34" charset="0"/>
                <a:cs typeface="Arial" panose="020B0604020202020204" pitchFamily="34" charset="0"/>
              </a:rPr>
              <a:t>In cases where majority of the insured farmers of a notified area, having intent to sow/plant and incurred expenditure for the purpose, are prevented from sowing/planting the insured crop due to adverse weather conditions, shall be eligible for indemnity claims up to a maximum of 25% of the sum-insured</a:t>
            </a:r>
            <a:r>
              <a:rPr lang="en-IN" sz="1600" dirty="0" smtClean="0">
                <a:solidFill>
                  <a:schemeClr val="tx2"/>
                </a:solidFill>
                <a:latin typeface="Arial" panose="020B0604020202020204" pitchFamily="34" charset="0"/>
                <a:cs typeface="Arial" panose="020B0604020202020204" pitchFamily="34" charset="0"/>
              </a:rPr>
              <a:t>.</a:t>
            </a:r>
          </a:p>
          <a:p>
            <a:pPr marL="342900" indent="-342900" algn="just">
              <a:buFont typeface="+mj-lt"/>
              <a:buAutoNum type="arabicPeriod"/>
            </a:pPr>
            <a:r>
              <a:rPr lang="en-IN" sz="1600" dirty="0">
                <a:solidFill>
                  <a:schemeClr val="tx2"/>
                </a:solidFill>
                <a:latin typeface="Arial" panose="020B0604020202020204" pitchFamily="34" charset="0"/>
                <a:cs typeface="Arial" panose="020B0604020202020204" pitchFamily="34" charset="0"/>
              </a:rPr>
              <a:t>POST-HARVEST LOSSES (individual farm basis) Coverage is available up to a maximum period of 14 days from harvesting for those crops which are kept in “cut &amp; spread” condition to dry in the field after harvesting, against specific perils of cyclone / cyclonic rains, unseasonal rains throughout the country.</a:t>
            </a:r>
            <a:endParaRPr lang="en-IN" sz="1600" dirty="0" smtClean="0">
              <a:solidFill>
                <a:schemeClr val="tx2"/>
              </a:solidFill>
              <a:latin typeface="Arial" panose="020B0604020202020204" pitchFamily="34" charset="0"/>
              <a:cs typeface="Arial" panose="020B0604020202020204" pitchFamily="34" charset="0"/>
            </a:endParaRPr>
          </a:p>
          <a:p>
            <a:pPr marL="342900" indent="-342900" algn="just">
              <a:buFont typeface="+mj-lt"/>
              <a:buAutoNum type="arabicPeriod"/>
            </a:pPr>
            <a:r>
              <a:rPr lang="en-IN" sz="1600" dirty="0">
                <a:solidFill>
                  <a:schemeClr val="tx2"/>
                </a:solidFill>
                <a:latin typeface="Arial" panose="020B0604020202020204" pitchFamily="34" charset="0"/>
                <a:cs typeface="Arial" panose="020B0604020202020204" pitchFamily="34" charset="0"/>
              </a:rPr>
              <a:t>LOCALISED CALAMITIES (individual farm basis):Loss / damage resulting from occurrence of identified localized risks i.e. hailstorm, landslide, and Inundation affecting isolated farms in the notified area. </a:t>
            </a:r>
          </a:p>
          <a:p>
            <a:pPr marL="285750" indent="-285750" algn="just">
              <a:buFont typeface="Arial" panose="020B0604020202020204" pitchFamily="34" charset="0"/>
              <a:buChar char="•"/>
            </a:pPr>
            <a:endParaRPr lang="en-IN" sz="1600" dirty="0" smtClean="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IN" sz="1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746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18</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44760" y="304800"/>
            <a:ext cx="7467600" cy="747936"/>
          </a:xfrm>
          <a:prstGeom prst="rect">
            <a:avLst/>
          </a:prstGeom>
        </p:spPr>
        <p:txBody>
          <a:bodyPr/>
          <a:lstStyle/>
          <a:p>
            <a:pPr marL="342900" lvl="0" indent="-342900" eaLnBrk="0" fontAlgn="base" hangingPunct="0">
              <a:spcBef>
                <a:spcPct val="20000"/>
              </a:spcBef>
              <a:spcAft>
                <a:spcPct val="0"/>
              </a:spcAft>
              <a:defRPr/>
            </a:pPr>
            <a:r>
              <a:rPr lang="en-IN" sz="2400" dirty="0" smtClean="0">
                <a:solidFill>
                  <a:schemeClr val="tx2"/>
                </a:solidFill>
                <a:latin typeface="Arial" panose="020B0604020202020204" pitchFamily="34" charset="0"/>
                <a:cs typeface="Arial" panose="020B0604020202020204" pitchFamily="34" charset="0"/>
              </a:rPr>
              <a:t>Pradhan </a:t>
            </a:r>
            <a:r>
              <a:rPr lang="en-IN" sz="2400" dirty="0" err="1">
                <a:solidFill>
                  <a:schemeClr val="tx2"/>
                </a:solidFill>
                <a:latin typeface="Arial" panose="020B0604020202020204" pitchFamily="34" charset="0"/>
                <a:cs typeface="Arial" panose="020B0604020202020204" pitchFamily="34" charset="0"/>
              </a:rPr>
              <a:t>Mantri</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Fasal</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Bima</a:t>
            </a:r>
            <a:r>
              <a:rPr lang="en-IN" sz="2400" dirty="0">
                <a:solidFill>
                  <a:schemeClr val="tx2"/>
                </a:solidFill>
                <a:latin typeface="Arial" panose="020B0604020202020204" pitchFamily="34" charset="0"/>
                <a:cs typeface="Arial" panose="020B0604020202020204" pitchFamily="34" charset="0"/>
              </a:rPr>
              <a:t> </a:t>
            </a:r>
            <a:r>
              <a:rPr lang="en-IN" sz="2400" dirty="0" err="1">
                <a:solidFill>
                  <a:schemeClr val="tx2"/>
                </a:solidFill>
                <a:latin typeface="Arial" panose="020B0604020202020204" pitchFamily="34" charset="0"/>
                <a:cs typeface="Arial" panose="020B0604020202020204" pitchFamily="34" charset="0"/>
              </a:rPr>
              <a:t>Yojana</a:t>
            </a:r>
            <a:r>
              <a:rPr lang="en-IN" sz="2400" dirty="0">
                <a:solidFill>
                  <a:schemeClr val="tx2"/>
                </a:solidFill>
                <a:latin typeface="Arial" panose="020B0604020202020204" pitchFamily="34" charset="0"/>
                <a:cs typeface="Arial" panose="020B0604020202020204" pitchFamily="34" charset="0"/>
              </a:rPr>
              <a:t> (</a:t>
            </a:r>
            <a:r>
              <a:rPr lang="en-US" sz="2400" b="1" dirty="0" smtClean="0">
                <a:solidFill>
                  <a:schemeClr val="tx2"/>
                </a:solidFill>
                <a:latin typeface="Arial" panose="020B0604020202020204" pitchFamily="34" charset="0"/>
                <a:cs typeface="Arial" panose="020B0604020202020204" pitchFamily="34" charset="0"/>
              </a:rPr>
              <a:t>PMFBY) </a:t>
            </a:r>
            <a:r>
              <a:rPr lang="en-US" sz="2400" dirty="0" smtClean="0">
                <a:solidFill>
                  <a:schemeClr val="tx2"/>
                </a:solidFill>
                <a:latin typeface="Arial" panose="020B0604020202020204" pitchFamily="34" charset="0"/>
                <a:cs typeface="Arial" panose="020B0604020202020204" pitchFamily="34" charset="0"/>
              </a:rPr>
              <a:t> and current ongoing crop insurance schemes</a:t>
            </a:r>
            <a:endParaRPr lang="en-US" sz="2400" b="1"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457200" y="1371600"/>
            <a:ext cx="7772400" cy="584775"/>
          </a:xfrm>
          <a:prstGeom prst="rect">
            <a:avLst/>
          </a:prstGeom>
          <a:noFill/>
        </p:spPr>
        <p:txBody>
          <a:bodyPr wrap="square" rtlCol="0">
            <a:spAutoFit/>
          </a:bodyPr>
          <a:lstStyle/>
          <a:p>
            <a:r>
              <a:rPr lang="en-US" sz="1600" dirty="0"/>
              <a:t/>
            </a:r>
            <a:br>
              <a:rPr lang="en-US" sz="1600" dirty="0"/>
            </a:br>
            <a:endParaRPr lang="en-US" sz="1600" dirty="0"/>
          </a:p>
        </p:txBody>
      </p:sp>
      <p:pic>
        <p:nvPicPr>
          <p:cNvPr id="2051" name="Picture 3" descr="C:\Users\a020782.R02\Desktop\Grap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075240" cy="4476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346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19</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Crop Insurance – Pricing</a:t>
            </a:r>
          </a:p>
        </p:txBody>
      </p:sp>
      <p:sp>
        <p:nvSpPr>
          <p:cNvPr id="8" name="TextBox 7"/>
          <p:cNvSpPr txBox="1"/>
          <p:nvPr/>
        </p:nvSpPr>
        <p:spPr>
          <a:xfrm>
            <a:off x="370114" y="1371600"/>
            <a:ext cx="8162326" cy="4524315"/>
          </a:xfrm>
          <a:prstGeom prst="rect">
            <a:avLst/>
          </a:prstGeom>
          <a:noFill/>
        </p:spPr>
        <p:txBody>
          <a:bodyPr wrap="square" rtlCol="0">
            <a:spAutoFit/>
          </a:bodyPr>
          <a:lstStyle/>
          <a:p>
            <a:pPr marL="285750" indent="-285750" algn="just">
              <a:buFont typeface="Arial" panose="020B0604020202020204" pitchFamily="34" charset="0"/>
              <a:buChar char="•"/>
            </a:pPr>
            <a:r>
              <a:rPr lang="en-GB" dirty="0" smtClean="0">
                <a:solidFill>
                  <a:schemeClr val="tx2"/>
                </a:solidFill>
                <a:latin typeface="Arial" panose="020B0604020202020204" pitchFamily="34" charset="0"/>
                <a:cs typeface="Arial" panose="020B0604020202020204" pitchFamily="34" charset="0"/>
              </a:rPr>
              <a:t>For </a:t>
            </a:r>
            <a:r>
              <a:rPr lang="en-GB" dirty="0">
                <a:solidFill>
                  <a:schemeClr val="tx2"/>
                </a:solidFill>
                <a:latin typeface="Arial" panose="020B0604020202020204" pitchFamily="34" charset="0"/>
                <a:cs typeface="Arial" panose="020B0604020202020204" pitchFamily="34" charset="0"/>
              </a:rPr>
              <a:t>selecting the actuarial premium rates, volatility of the actual yield is assessed based on yields observed in the past for different crops and season and data provided by the State Government</a:t>
            </a:r>
            <a:r>
              <a:rPr lang="en-GB" dirty="0" smtClean="0">
                <a:solidFill>
                  <a:schemeClr val="tx2"/>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The premium is arrived at on the </a:t>
            </a:r>
            <a:r>
              <a:rPr lang="en-IN" dirty="0">
                <a:solidFill>
                  <a:schemeClr val="tx2"/>
                </a:solidFill>
                <a:latin typeface="Arial" panose="020B0604020202020204" pitchFamily="34" charset="0"/>
                <a:cs typeface="Arial" panose="020B0604020202020204" pitchFamily="34" charset="0"/>
              </a:rPr>
              <a:t>basis of Loss Cost (LC) i.e. Claims as % of Sum Insured (SI) observed in case of the notified crop(s) in notified unit area of insurance during the preceding 10 similar crop seasons (Kharif / Rabi</a:t>
            </a:r>
            <a:r>
              <a:rPr lang="en-IN" dirty="0" smtClean="0">
                <a:solidFill>
                  <a:schemeClr val="tx2"/>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Regression techniques to regress the yield against many factors including weather based parameters</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Weather based insurance – dependency between weather parameters and yields – multivariate distributions, flexible time series model, copulas and regression modelling</a:t>
            </a:r>
            <a:endParaRPr lang="en-IN" dirty="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Allocation </a:t>
            </a:r>
            <a:r>
              <a:rPr lang="en-IN" dirty="0">
                <a:solidFill>
                  <a:schemeClr val="tx2"/>
                </a:solidFill>
                <a:latin typeface="Arial" panose="020B0604020202020204" pitchFamily="34" charset="0"/>
                <a:cs typeface="Arial" panose="020B0604020202020204" pitchFamily="34" charset="0"/>
              </a:rPr>
              <a:t>of districts on cluster basis to IAs </a:t>
            </a:r>
            <a:r>
              <a:rPr lang="en-IN" dirty="0" smtClean="0">
                <a:solidFill>
                  <a:schemeClr val="tx2"/>
                </a:solidFill>
                <a:latin typeface="Arial" panose="020B0604020202020204" pitchFamily="34" charset="0"/>
                <a:cs typeface="Arial" panose="020B0604020202020204" pitchFamily="34" charset="0"/>
              </a:rPr>
              <a:t>through transparent </a:t>
            </a:r>
            <a:r>
              <a:rPr lang="en-IN" dirty="0">
                <a:solidFill>
                  <a:schemeClr val="tx2"/>
                </a:solidFill>
                <a:latin typeface="Arial" panose="020B0604020202020204" pitchFamily="34" charset="0"/>
                <a:cs typeface="Arial" panose="020B0604020202020204" pitchFamily="34" charset="0"/>
              </a:rPr>
              <a:t>bidding</a:t>
            </a: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Cluster </a:t>
            </a:r>
            <a:r>
              <a:rPr lang="en-IN" dirty="0">
                <a:solidFill>
                  <a:schemeClr val="tx2"/>
                </a:solidFill>
                <a:latin typeface="Arial" panose="020B0604020202020204" pitchFamily="34" charset="0"/>
                <a:cs typeface="Arial" panose="020B0604020202020204" pitchFamily="34" charset="0"/>
              </a:rPr>
              <a:t>to be formed –based on variable risk profile </a:t>
            </a:r>
            <a:r>
              <a:rPr lang="en-IN" dirty="0" smtClean="0">
                <a:solidFill>
                  <a:schemeClr val="tx2"/>
                </a:solidFill>
                <a:latin typeface="Arial" panose="020B0604020202020204" pitchFamily="34" charset="0"/>
                <a:cs typeface="Arial" panose="020B0604020202020204" pitchFamily="34" charset="0"/>
              </a:rPr>
              <a:t>of states</a:t>
            </a:r>
          </a:p>
          <a:p>
            <a:pPr marL="285750" indent="-285750" algn="just">
              <a:buFont typeface="Arial" panose="020B0604020202020204" pitchFamily="34" charset="0"/>
              <a:buChar char="•"/>
            </a:pPr>
            <a:r>
              <a:rPr lang="en-IN" dirty="0" smtClean="0">
                <a:solidFill>
                  <a:schemeClr val="tx2"/>
                </a:solidFill>
                <a:latin typeface="Arial" panose="020B0604020202020204" pitchFamily="34" charset="0"/>
                <a:cs typeface="Arial" panose="020B0604020202020204" pitchFamily="34" charset="0"/>
              </a:rPr>
              <a:t>Expenses </a:t>
            </a:r>
            <a:r>
              <a:rPr lang="en-IN" dirty="0">
                <a:solidFill>
                  <a:schemeClr val="tx2"/>
                </a:solidFill>
                <a:latin typeface="Arial" panose="020B0604020202020204" pitchFamily="34" charset="0"/>
                <a:cs typeface="Arial" panose="020B0604020202020204" pitchFamily="34" charset="0"/>
              </a:rPr>
              <a:t>towards management including capital cost and insurer’s </a:t>
            </a:r>
            <a:r>
              <a:rPr lang="en-IN" dirty="0" smtClean="0">
                <a:solidFill>
                  <a:schemeClr val="tx2"/>
                </a:solidFill>
                <a:latin typeface="Arial" panose="020B0604020202020204" pitchFamily="34" charset="0"/>
                <a:cs typeface="Arial" panose="020B0604020202020204" pitchFamily="34" charset="0"/>
              </a:rPr>
              <a:t>margin.</a:t>
            </a:r>
          </a:p>
          <a:p>
            <a:pPr algn="just"/>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19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OUTLINE</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28596" y="1285860"/>
            <a:ext cx="8143932" cy="5029200"/>
          </a:xfrm>
          <a:prstGeom prst="rect">
            <a:avLst/>
          </a:prstGeom>
        </p:spPr>
        <p:txBody>
          <a:bodyPr/>
          <a:lstStyle/>
          <a:p>
            <a:pPr marL="342900" lvl="0" indent="-342900"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Evidence of Climate change</a:t>
            </a:r>
          </a:p>
          <a:p>
            <a:pPr marL="800100" lvl="1" indent="-342900" eaLnBrk="0" fontAlgn="base" hangingPunct="0">
              <a:spcBef>
                <a:spcPct val="20000"/>
              </a:spcBef>
              <a:spcAft>
                <a:spcPct val="0"/>
              </a:spcAft>
              <a:buFont typeface="Arial" panose="020B0604020202020204" pitchFamily="34" charset="0"/>
              <a:buChar char="•"/>
              <a:defRPr/>
            </a:pPr>
            <a:r>
              <a:rPr lang="en-IN" dirty="0" smtClean="0">
                <a:solidFill>
                  <a:schemeClr val="tx2"/>
                </a:solidFill>
                <a:latin typeface="Arial" panose="020B0604020202020204" pitchFamily="34" charset="0"/>
                <a:cs typeface="Arial" panose="020B0604020202020204" pitchFamily="34" charset="0"/>
              </a:rPr>
              <a:t>Increase </a:t>
            </a:r>
            <a:r>
              <a:rPr lang="en-IN" dirty="0">
                <a:solidFill>
                  <a:schemeClr val="tx2"/>
                </a:solidFill>
                <a:latin typeface="Arial" panose="020B0604020202020204" pitchFamily="34" charset="0"/>
                <a:cs typeface="Arial" panose="020B0604020202020204" pitchFamily="34" charset="0"/>
              </a:rPr>
              <a:t>in Natural Disasters.</a:t>
            </a:r>
          </a:p>
          <a:p>
            <a:pPr marL="800100" lvl="1" indent="-342900" eaLnBrk="0" fontAlgn="base" hangingPunct="0">
              <a:spcBef>
                <a:spcPct val="20000"/>
              </a:spcBef>
              <a:spcAft>
                <a:spcPct val="0"/>
              </a:spcAft>
              <a:buFont typeface="Arial" panose="020B0604020202020204" pitchFamily="34" charset="0"/>
              <a:buChar char="•"/>
              <a:defRPr/>
            </a:pPr>
            <a:r>
              <a:rPr lang="en-IN" dirty="0" smtClean="0">
                <a:solidFill>
                  <a:schemeClr val="tx2"/>
                </a:solidFill>
                <a:latin typeface="Arial" panose="020B0604020202020204" pitchFamily="34" charset="0"/>
                <a:cs typeface="Arial" panose="020B0604020202020204" pitchFamily="34" charset="0"/>
              </a:rPr>
              <a:t>Changes </a:t>
            </a:r>
            <a:r>
              <a:rPr lang="en-IN" dirty="0">
                <a:solidFill>
                  <a:schemeClr val="tx2"/>
                </a:solidFill>
                <a:latin typeface="Arial" panose="020B0604020202020204" pitchFamily="34" charset="0"/>
                <a:cs typeface="Arial" panose="020B0604020202020204" pitchFamily="34" charset="0"/>
              </a:rPr>
              <a:t>in Precipitation.</a:t>
            </a:r>
          </a:p>
          <a:p>
            <a:pPr marL="800100" lvl="1" indent="-342900" eaLnBrk="0" fontAlgn="base" hangingPunct="0">
              <a:spcBef>
                <a:spcPct val="20000"/>
              </a:spcBef>
              <a:spcAft>
                <a:spcPct val="0"/>
              </a:spcAft>
              <a:buFont typeface="Arial" panose="020B0604020202020204" pitchFamily="34" charset="0"/>
              <a:buChar char="•"/>
              <a:defRPr/>
            </a:pPr>
            <a:r>
              <a:rPr lang="en-IN" dirty="0" smtClean="0">
                <a:solidFill>
                  <a:schemeClr val="tx2"/>
                </a:solidFill>
                <a:latin typeface="Arial" panose="020B0604020202020204" pitchFamily="34" charset="0"/>
                <a:cs typeface="Arial" panose="020B0604020202020204" pitchFamily="34" charset="0"/>
              </a:rPr>
              <a:t>Drought</a:t>
            </a:r>
            <a:r>
              <a:rPr lang="en-IN" dirty="0">
                <a:solidFill>
                  <a:schemeClr val="tx2"/>
                </a:solidFill>
                <a:latin typeface="Arial" panose="020B0604020202020204" pitchFamily="34" charset="0"/>
                <a:cs typeface="Arial" panose="020B0604020202020204" pitchFamily="34" charset="0"/>
              </a:rPr>
              <a:t>.</a:t>
            </a:r>
          </a:p>
          <a:p>
            <a:pPr marL="342900" lvl="0" indent="-342900"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Impact of Climate Change on Developing </a:t>
            </a:r>
            <a:r>
              <a:rPr lang="en-IN" dirty="0" smtClean="0">
                <a:solidFill>
                  <a:schemeClr val="tx2"/>
                </a:solidFill>
                <a:latin typeface="Arial" panose="020B0604020202020204" pitchFamily="34" charset="0"/>
                <a:cs typeface="Arial" panose="020B0604020202020204" pitchFamily="34" charset="0"/>
              </a:rPr>
              <a:t>Countries</a:t>
            </a:r>
          </a:p>
          <a:p>
            <a:pPr marL="342900" lvl="0" indent="-342900" eaLnBrk="0" fontAlgn="base" hangingPunct="0">
              <a:spcBef>
                <a:spcPct val="20000"/>
              </a:spcBef>
              <a:spcAft>
                <a:spcPct val="0"/>
              </a:spcAft>
              <a:buFont typeface="Arial" panose="020B0604020202020204" pitchFamily="34" charset="0"/>
              <a:buChar char="•"/>
              <a:defRPr/>
            </a:pPr>
            <a:r>
              <a:rPr lang="en-US" dirty="0">
                <a:solidFill>
                  <a:schemeClr val="tx2"/>
                </a:solidFill>
                <a:latin typeface="Arial" panose="020B0604020202020204" pitchFamily="34" charset="0"/>
                <a:cs typeface="Arial" panose="020B0604020202020204" pitchFamily="34" charset="0"/>
              </a:rPr>
              <a:t>Agricultural Production – Current and </a:t>
            </a:r>
            <a:r>
              <a:rPr lang="en-US" dirty="0" smtClean="0">
                <a:solidFill>
                  <a:schemeClr val="tx2"/>
                </a:solidFill>
                <a:latin typeface="Arial" panose="020B0604020202020204" pitchFamily="34" charset="0"/>
                <a:cs typeface="Arial" panose="020B0604020202020204" pitchFamily="34" charset="0"/>
              </a:rPr>
              <a:t>Forecast</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Agricultural Insurance – </a:t>
            </a:r>
            <a:r>
              <a:rPr lang="en-US" dirty="0">
                <a:solidFill>
                  <a:schemeClr val="tx2"/>
                </a:solidFill>
                <a:latin typeface="Arial" panose="020B0604020202020204" pitchFamily="34" charset="0"/>
                <a:cs typeface="Arial" panose="020B0604020202020204" pitchFamily="34" charset="0"/>
              </a:rPr>
              <a:t>Current insurance </a:t>
            </a:r>
            <a:r>
              <a:rPr lang="en-US" dirty="0" smtClean="0">
                <a:solidFill>
                  <a:schemeClr val="tx2"/>
                </a:solidFill>
                <a:latin typeface="Arial" panose="020B0604020202020204" pitchFamily="34" charset="0"/>
                <a:cs typeface="Arial" panose="020B0604020202020204" pitchFamily="34" charset="0"/>
              </a:rPr>
              <a:t>schemes</a:t>
            </a:r>
          </a:p>
          <a:p>
            <a:pPr marL="342900" lvl="0" indent="-342900" eaLnBrk="0" fontAlgn="base" hangingPunct="0">
              <a:spcBef>
                <a:spcPct val="20000"/>
              </a:spcBef>
              <a:spcAft>
                <a:spcPct val="0"/>
              </a:spcAft>
              <a:buFont typeface="Arial" panose="020B0604020202020204" pitchFamily="34" charset="0"/>
              <a:buChar char="•"/>
              <a:defRPr/>
            </a:pPr>
            <a:r>
              <a:rPr lang="en-US" dirty="0">
                <a:solidFill>
                  <a:schemeClr val="tx2"/>
                </a:solidFill>
                <a:latin typeface="Arial" panose="020B0604020202020204" pitchFamily="34" charset="0"/>
                <a:cs typeface="Arial" panose="020B0604020202020204" pitchFamily="34" charset="0"/>
              </a:rPr>
              <a:t>Pradhan </a:t>
            </a:r>
            <a:r>
              <a:rPr lang="en-US" dirty="0" err="1">
                <a:solidFill>
                  <a:schemeClr val="tx2"/>
                </a:solidFill>
                <a:latin typeface="Arial" panose="020B0604020202020204" pitchFamily="34" charset="0"/>
                <a:cs typeface="Arial" panose="020B0604020202020204" pitchFamily="34" charset="0"/>
              </a:rPr>
              <a:t>Mantri</a:t>
            </a:r>
            <a:r>
              <a:rPr lang="en-US" dirty="0">
                <a:solidFill>
                  <a:schemeClr val="tx2"/>
                </a:solidFill>
                <a:latin typeface="Arial" panose="020B0604020202020204" pitchFamily="34" charset="0"/>
                <a:cs typeface="Arial" panose="020B0604020202020204" pitchFamily="34" charset="0"/>
              </a:rPr>
              <a:t> </a:t>
            </a:r>
            <a:r>
              <a:rPr lang="en-US" dirty="0" err="1">
                <a:solidFill>
                  <a:schemeClr val="tx2"/>
                </a:solidFill>
                <a:latin typeface="Arial" panose="020B0604020202020204" pitchFamily="34" charset="0"/>
                <a:cs typeface="Arial" panose="020B0604020202020204" pitchFamily="34" charset="0"/>
              </a:rPr>
              <a:t>Fasal</a:t>
            </a:r>
            <a:r>
              <a:rPr lang="en-US" dirty="0">
                <a:solidFill>
                  <a:schemeClr val="tx2"/>
                </a:solidFill>
                <a:latin typeface="Arial" panose="020B0604020202020204" pitchFamily="34" charset="0"/>
                <a:cs typeface="Arial" panose="020B0604020202020204" pitchFamily="34" charset="0"/>
              </a:rPr>
              <a:t> </a:t>
            </a:r>
            <a:r>
              <a:rPr lang="en-US" dirty="0" err="1">
                <a:solidFill>
                  <a:schemeClr val="tx2"/>
                </a:solidFill>
                <a:latin typeface="Arial" panose="020B0604020202020204" pitchFamily="34" charset="0"/>
                <a:cs typeface="Arial" panose="020B0604020202020204" pitchFamily="34" charset="0"/>
              </a:rPr>
              <a:t>Bima</a:t>
            </a:r>
            <a:r>
              <a:rPr lang="en-US" dirty="0">
                <a:solidFill>
                  <a:schemeClr val="tx2"/>
                </a:solidFill>
                <a:latin typeface="Arial" panose="020B0604020202020204" pitchFamily="34" charset="0"/>
                <a:cs typeface="Arial" panose="020B0604020202020204" pitchFamily="34" charset="0"/>
              </a:rPr>
              <a:t> </a:t>
            </a:r>
            <a:r>
              <a:rPr lang="en-US" dirty="0" err="1">
                <a:solidFill>
                  <a:schemeClr val="tx2"/>
                </a:solidFill>
                <a:latin typeface="Arial" panose="020B0604020202020204" pitchFamily="34" charset="0"/>
                <a:cs typeface="Arial" panose="020B0604020202020204" pitchFamily="34" charset="0"/>
              </a:rPr>
              <a:t>Yojana</a:t>
            </a:r>
            <a:r>
              <a:rPr lang="en-US" dirty="0">
                <a:solidFill>
                  <a:schemeClr val="tx2"/>
                </a:solidFill>
                <a:latin typeface="Arial" panose="020B0604020202020204" pitchFamily="34" charset="0"/>
                <a:cs typeface="Arial" panose="020B0604020202020204" pitchFamily="34" charset="0"/>
              </a:rPr>
              <a:t> (PMFBY</a:t>
            </a:r>
            <a:r>
              <a:rPr lang="en-US" dirty="0" smtClean="0">
                <a:solidFill>
                  <a:schemeClr val="tx2"/>
                </a:solidFill>
                <a:latin typeface="Arial" panose="020B0604020202020204" pitchFamily="34" charset="0"/>
                <a:cs typeface="Arial" panose="020B0604020202020204" pitchFamily="34" charset="0"/>
              </a:rPr>
              <a:t>)</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Pricing – Data sources and challenges</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Reserve valuation and challenges</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Pricing Considerations</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Agricultural Insurance – Future Crops and Products</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Conclusion</a:t>
            </a:r>
          </a:p>
          <a:p>
            <a:pPr marL="342900" lvl="0" indent="-342900" eaLnBrk="0" fontAlgn="base" hangingPunct="0">
              <a:spcBef>
                <a:spcPct val="20000"/>
              </a:spcBef>
              <a:spcAft>
                <a:spcPct val="0"/>
              </a:spcAft>
              <a:buFont typeface="Arial" panose="020B0604020202020204" pitchFamily="34" charset="0"/>
              <a:buChar char="•"/>
              <a:defRPr/>
            </a:pPr>
            <a:r>
              <a:rPr lang="en-US" dirty="0" smtClean="0">
                <a:solidFill>
                  <a:schemeClr val="tx2"/>
                </a:solidFill>
                <a:latin typeface="Arial" panose="020B0604020202020204" pitchFamily="34" charset="0"/>
                <a:cs typeface="Arial" panose="020B0604020202020204" pitchFamily="34" charset="0"/>
              </a:rPr>
              <a:t>Appendix</a:t>
            </a:r>
            <a:endParaRPr lang="en-US" dirty="0">
              <a:solidFill>
                <a:schemeClr val="tx2"/>
              </a:solidFill>
              <a:latin typeface="Arial" panose="020B0604020202020204" pitchFamily="34" charset="0"/>
              <a:cs typeface="Arial" panose="020B0604020202020204" pitchFamily="34" charset="0"/>
            </a:endParaRPr>
          </a:p>
          <a:p>
            <a:pPr marL="342900" lvl="0" indent="-342900" eaLnBrk="0" fontAlgn="base" hangingPunct="0">
              <a:spcBef>
                <a:spcPct val="20000"/>
              </a:spcBef>
              <a:spcAft>
                <a:spcPct val="0"/>
              </a:spcAft>
              <a:buFont typeface="Arial" panose="020B0604020202020204" pitchFamily="34" charset="0"/>
              <a:buChar char="•"/>
              <a:defRPr/>
            </a:pPr>
            <a:endParaRPr lang="en-US" sz="2000" dirty="0" smtClean="0">
              <a:solidFill>
                <a:schemeClr val="tx2"/>
              </a:solidFill>
              <a:latin typeface="Arial" panose="020B0604020202020204" pitchFamily="34" charset="0"/>
              <a:cs typeface="Arial" panose="020B0604020202020204" pitchFamily="34" charset="0"/>
            </a:endParaRPr>
          </a:p>
          <a:p>
            <a:pPr marL="342900" lvl="0" indent="-342900" eaLnBrk="0" fontAlgn="base" hangingPunct="0">
              <a:spcBef>
                <a:spcPct val="20000"/>
              </a:spcBef>
              <a:spcAft>
                <a:spcPct val="0"/>
              </a:spcAft>
              <a:buFont typeface="Arial" panose="020B0604020202020204" pitchFamily="34" charset="0"/>
              <a:buChar char="•"/>
              <a:defRPr/>
            </a:pPr>
            <a:endParaRPr lang="en-IN"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29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20</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Crop Insurance – Data sources</a:t>
            </a:r>
          </a:p>
        </p:txBody>
      </p:sp>
      <p:sp>
        <p:nvSpPr>
          <p:cNvPr id="2" name="TextBox 1"/>
          <p:cNvSpPr txBox="1"/>
          <p:nvPr/>
        </p:nvSpPr>
        <p:spPr>
          <a:xfrm>
            <a:off x="370114" y="1371600"/>
            <a:ext cx="8610600" cy="646331"/>
          </a:xfrm>
          <a:prstGeom prst="rect">
            <a:avLst/>
          </a:prstGeom>
          <a:noFill/>
        </p:spPr>
        <p:txBody>
          <a:bodyPr wrap="square" rtlCol="0">
            <a:spAutoFit/>
          </a:bodyPr>
          <a:lstStyle/>
          <a:p>
            <a:endParaRPr lang="en-US" dirty="0" smtClean="0"/>
          </a:p>
          <a:p>
            <a:endParaRPr lang="en-GB" dirty="0"/>
          </a:p>
        </p:txBody>
      </p:sp>
      <p:sp>
        <p:nvSpPr>
          <p:cNvPr id="8" name="TextBox 7"/>
          <p:cNvSpPr txBox="1"/>
          <p:nvPr/>
        </p:nvSpPr>
        <p:spPr>
          <a:xfrm>
            <a:off x="442913" y="1413931"/>
            <a:ext cx="8089527" cy="4247317"/>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Scale </a:t>
            </a:r>
            <a:r>
              <a:rPr lang="en-US" dirty="0">
                <a:solidFill>
                  <a:schemeClr val="tx2"/>
                </a:solidFill>
                <a:latin typeface="Arial" panose="020B0604020202020204" pitchFamily="34" charset="0"/>
                <a:cs typeface="Arial" panose="020B0604020202020204" pitchFamily="34" charset="0"/>
              </a:rPr>
              <a:t>of </a:t>
            </a:r>
            <a:r>
              <a:rPr lang="en-US" dirty="0" smtClean="0">
                <a:solidFill>
                  <a:schemeClr val="tx2"/>
                </a:solidFill>
                <a:latin typeface="Arial" panose="020B0604020202020204" pitchFamily="34" charset="0"/>
                <a:cs typeface="Arial" panose="020B0604020202020204" pitchFamily="34" charset="0"/>
              </a:rPr>
              <a:t>Finance </a:t>
            </a:r>
            <a:r>
              <a:rPr lang="en-US" dirty="0">
                <a:solidFill>
                  <a:schemeClr val="tx2"/>
                </a:solidFill>
                <a:latin typeface="Arial" panose="020B0604020202020204" pitchFamily="34" charset="0"/>
                <a:cs typeface="Arial" panose="020B0604020202020204" pitchFamily="34" charset="0"/>
              </a:rPr>
              <a:t>determined by District Level technical Committee for determining sum insured</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Yield data by the State Government for crops and areas notified is provided to the Insurance companies.</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The yield is calculated based on CCEs conducted. This forms basis of pricing for the insurance companies and companies are provided complete access to CCEs for determining actuarial rates</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CCEs conducted for per area per crop and provides yield information </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Where CCEs are not conducted, other alternatives can be </a:t>
            </a:r>
            <a:r>
              <a:rPr lang="en-US" dirty="0" smtClean="0">
                <a:solidFill>
                  <a:schemeClr val="tx2"/>
                </a:solidFill>
                <a:latin typeface="Arial" panose="020B0604020202020204" pitchFamily="34" charset="0"/>
                <a:cs typeface="Arial" panose="020B0604020202020204" pitchFamily="34" charset="0"/>
              </a:rPr>
              <a:t>used</a:t>
            </a:r>
            <a:endParaRPr lang="en-US" dirty="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Yield estimates also provided at IU level by State Government</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Normalized Difference Vegetation Index and satellite imagery products  can be used to estimate the yields</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RST</a:t>
            </a:r>
            <a:r>
              <a:rPr lang="en-US" dirty="0" smtClean="0">
                <a:solidFill>
                  <a:srgbClr val="FF0000"/>
                </a:solidFill>
                <a:latin typeface="Arial" panose="020B0604020202020204" pitchFamily="34" charset="0"/>
                <a:cs typeface="Arial" panose="020B0604020202020204" pitchFamily="34" charset="0"/>
              </a:rPr>
              <a:t> </a:t>
            </a:r>
            <a:r>
              <a:rPr lang="en-US" dirty="0">
                <a:solidFill>
                  <a:schemeClr val="tx2"/>
                </a:solidFill>
                <a:latin typeface="Arial" panose="020B0604020202020204" pitchFamily="34" charset="0"/>
                <a:cs typeface="Arial" panose="020B0604020202020204" pitchFamily="34" charset="0"/>
              </a:rPr>
              <a:t>and Drone for rationalization of CCEs</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Mobile </a:t>
            </a:r>
            <a:r>
              <a:rPr lang="en-US" dirty="0">
                <a:solidFill>
                  <a:schemeClr val="tx2"/>
                </a:solidFill>
                <a:latin typeface="Arial" panose="020B0604020202020204" pitchFamily="34" charset="0"/>
                <a:cs typeface="Arial" panose="020B0604020202020204" pitchFamily="34" charset="0"/>
              </a:rPr>
              <a:t>phones and other technology for CCEs</a:t>
            </a:r>
          </a:p>
          <a:p>
            <a:pPr marL="285750" indent="-285750" algn="jus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Data from weather </a:t>
            </a:r>
            <a:r>
              <a:rPr lang="en-US" dirty="0" smtClean="0">
                <a:solidFill>
                  <a:schemeClr val="tx2"/>
                </a:solidFill>
                <a:latin typeface="Arial" panose="020B0604020202020204" pitchFamily="34" charset="0"/>
                <a:cs typeface="Arial" panose="020B0604020202020204" pitchFamily="34" charset="0"/>
              </a:rPr>
              <a:t>stations, ARG and CCEs</a:t>
            </a:r>
            <a:endParaRPr lang="en-US" dirty="0" smtClean="0"/>
          </a:p>
        </p:txBody>
      </p:sp>
    </p:spTree>
    <p:extLst>
      <p:ext uri="{BB962C8B-B14F-4D97-AF65-F5344CB8AC3E}">
        <p14:creationId xmlns:p14="http://schemas.microsoft.com/office/powerpoint/2010/main" val="281048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21</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290512"/>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Crop Insurance – Issues and challenges</a:t>
            </a:r>
          </a:p>
        </p:txBody>
      </p:sp>
      <p:sp>
        <p:nvSpPr>
          <p:cNvPr id="2" name="TextBox 1"/>
          <p:cNvSpPr txBox="1"/>
          <p:nvPr/>
        </p:nvSpPr>
        <p:spPr>
          <a:xfrm>
            <a:off x="370114" y="1371600"/>
            <a:ext cx="8610600" cy="646331"/>
          </a:xfrm>
          <a:prstGeom prst="rect">
            <a:avLst/>
          </a:prstGeom>
          <a:noFill/>
        </p:spPr>
        <p:txBody>
          <a:bodyPr wrap="square" rtlCol="0">
            <a:spAutoFit/>
          </a:bodyPr>
          <a:lstStyle/>
          <a:p>
            <a:endParaRPr lang="en-US" dirty="0" smtClean="0"/>
          </a:p>
          <a:p>
            <a:endParaRPr lang="en-GB" dirty="0"/>
          </a:p>
        </p:txBody>
      </p:sp>
      <p:sp>
        <p:nvSpPr>
          <p:cNvPr id="8" name="TextBox 7"/>
          <p:cNvSpPr txBox="1"/>
          <p:nvPr/>
        </p:nvSpPr>
        <p:spPr>
          <a:xfrm>
            <a:off x="457200" y="1459468"/>
            <a:ext cx="8075240" cy="4801314"/>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Climate </a:t>
            </a:r>
            <a:r>
              <a:rPr lang="en-US" dirty="0">
                <a:solidFill>
                  <a:schemeClr val="tx2"/>
                </a:solidFill>
                <a:latin typeface="Arial" panose="020B0604020202020204" pitchFamily="34" charset="0"/>
                <a:cs typeface="Arial" panose="020B0604020202020204" pitchFamily="34" charset="0"/>
              </a:rPr>
              <a:t>is changing continuously and is unpredictable</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No sophisticated statistical models or tools to calculate yields from the various climatic changes and resultant parameters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Less innovation in product features for changing climate as compared to improvements in other countries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CCEs do not capture systemic risks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Accurate trending of historical yields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Reliability of the </a:t>
            </a:r>
            <a:r>
              <a:rPr lang="en-US" dirty="0" smtClean="0">
                <a:solidFill>
                  <a:schemeClr val="tx2"/>
                </a:solidFill>
                <a:latin typeface="Arial" panose="020B0604020202020204" pitchFamily="34" charset="0"/>
                <a:cs typeface="Arial" panose="020B0604020202020204" pitchFamily="34" charset="0"/>
              </a:rPr>
              <a:t>yields as yields are prone to manipulation risks: </a:t>
            </a:r>
            <a:r>
              <a:rPr lang="en-US" dirty="0">
                <a:solidFill>
                  <a:schemeClr val="tx2"/>
                </a:solidFill>
                <a:latin typeface="Arial" panose="020B0604020202020204" pitchFamily="34" charset="0"/>
                <a:cs typeface="Arial" panose="020B0604020202020204" pitchFamily="34" charset="0"/>
              </a:rPr>
              <a:t>Farmers tend to report lower yields in low yield scenarios</a:t>
            </a:r>
          </a:p>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Financial illiteracy among the farmers about product design</a:t>
            </a:r>
            <a:endParaRPr lang="en-US"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Enough training to conduct CCEs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Complex product </a:t>
            </a:r>
            <a:r>
              <a:rPr lang="en-US" dirty="0" smtClean="0">
                <a:solidFill>
                  <a:schemeClr val="tx2"/>
                </a:solidFill>
                <a:latin typeface="Arial" panose="020B0604020202020204" pitchFamily="34" charset="0"/>
                <a:cs typeface="Arial" panose="020B0604020202020204" pitchFamily="34" charset="0"/>
              </a:rPr>
              <a:t>design</a:t>
            </a:r>
            <a:endParaRPr lang="en-US"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Actuarial rates in absence of less or accurate data</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Reliability and validation of yields from CCE and Weather </a:t>
            </a:r>
            <a:r>
              <a:rPr lang="en-US" dirty="0" smtClean="0">
                <a:solidFill>
                  <a:schemeClr val="tx2"/>
                </a:solidFill>
                <a:latin typeface="Arial" panose="020B0604020202020204" pitchFamily="34" charset="0"/>
                <a:cs typeface="Arial" panose="020B0604020202020204" pitchFamily="34" charset="0"/>
              </a:rPr>
              <a:t>stations</a:t>
            </a:r>
          </a:p>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Basis Risk for weather based insurance</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S</a:t>
            </a:r>
            <a:r>
              <a:rPr lang="en-US" dirty="0" smtClean="0">
                <a:solidFill>
                  <a:schemeClr val="tx2"/>
                </a:solidFill>
                <a:latin typeface="Arial" panose="020B0604020202020204" pitchFamily="34" charset="0"/>
                <a:cs typeface="Arial" panose="020B0604020202020204" pitchFamily="34" charset="0"/>
              </a:rPr>
              <a:t>patial correlation modelling</a:t>
            </a:r>
            <a:endParaRPr lang="en-US"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Moral </a:t>
            </a:r>
            <a:r>
              <a:rPr lang="en-US" dirty="0">
                <a:solidFill>
                  <a:schemeClr val="tx2"/>
                </a:solidFill>
                <a:latin typeface="Arial" panose="020B0604020202020204" pitchFamily="34" charset="0"/>
                <a:cs typeface="Arial" panose="020B0604020202020204" pitchFamily="34" charset="0"/>
              </a:rPr>
              <a:t>hazard and adverse </a:t>
            </a:r>
            <a:r>
              <a:rPr lang="en-US" dirty="0" smtClean="0">
                <a:solidFill>
                  <a:schemeClr val="tx2"/>
                </a:solidFill>
                <a:latin typeface="Arial" panose="020B0604020202020204" pitchFamily="34" charset="0"/>
                <a:cs typeface="Arial" panose="020B0604020202020204" pitchFamily="34" charset="0"/>
              </a:rPr>
              <a:t>selection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739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22</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Crop Insurance – Reserve valuations and challenges</a:t>
            </a:r>
          </a:p>
        </p:txBody>
      </p:sp>
      <p:sp>
        <p:nvSpPr>
          <p:cNvPr id="2" name="TextBox 1"/>
          <p:cNvSpPr txBox="1"/>
          <p:nvPr/>
        </p:nvSpPr>
        <p:spPr>
          <a:xfrm>
            <a:off x="370114" y="1371600"/>
            <a:ext cx="8610600" cy="646331"/>
          </a:xfrm>
          <a:prstGeom prst="rect">
            <a:avLst/>
          </a:prstGeom>
          <a:noFill/>
        </p:spPr>
        <p:txBody>
          <a:bodyPr wrap="square" rtlCol="0">
            <a:spAutoFit/>
          </a:bodyPr>
          <a:lstStyle/>
          <a:p>
            <a:endParaRPr lang="en-US" dirty="0" smtClean="0"/>
          </a:p>
          <a:p>
            <a:endParaRPr lang="en-GB" dirty="0"/>
          </a:p>
        </p:txBody>
      </p:sp>
      <p:sp>
        <p:nvSpPr>
          <p:cNvPr id="8" name="TextBox 7"/>
          <p:cNvSpPr txBox="1"/>
          <p:nvPr/>
        </p:nvSpPr>
        <p:spPr>
          <a:xfrm>
            <a:off x="457200" y="1524000"/>
            <a:ext cx="8075240"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Short </a:t>
            </a:r>
            <a:r>
              <a:rPr lang="en-US" dirty="0">
                <a:solidFill>
                  <a:schemeClr val="tx2"/>
                </a:solidFill>
                <a:latin typeface="Arial" panose="020B0604020202020204" pitchFamily="34" charset="0"/>
                <a:cs typeface="Arial" panose="020B0604020202020204" pitchFamily="34" charset="0"/>
              </a:rPr>
              <a:t>tailed </a:t>
            </a:r>
            <a:r>
              <a:rPr lang="en-US" dirty="0" smtClean="0">
                <a:solidFill>
                  <a:schemeClr val="tx2"/>
                </a:solidFill>
                <a:latin typeface="Arial" panose="020B0604020202020204" pitchFamily="34" charset="0"/>
                <a:cs typeface="Arial" panose="020B0604020202020204" pitchFamily="34" charset="0"/>
              </a:rPr>
              <a:t>classes</a:t>
            </a:r>
          </a:p>
          <a:p>
            <a:pPr marL="742950" lvl="1"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Claims paid and settled quickly – within 45 days for weather based insurance</a:t>
            </a:r>
          </a:p>
          <a:p>
            <a:pPr marL="742950" lvl="1"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One year delay for crop insurance due to CCEs. </a:t>
            </a:r>
          </a:p>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Loss </a:t>
            </a:r>
            <a:r>
              <a:rPr lang="en-US" dirty="0">
                <a:solidFill>
                  <a:schemeClr val="tx2"/>
                </a:solidFill>
                <a:latin typeface="Arial" panose="020B0604020202020204" pitchFamily="34" charset="0"/>
                <a:cs typeface="Arial" panose="020B0604020202020204" pitchFamily="34" charset="0"/>
              </a:rPr>
              <a:t>ratios for estimation of reserves determined by the pricing team </a:t>
            </a:r>
          </a:p>
          <a:p>
            <a:pPr marL="285750" indent="-28575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Case </a:t>
            </a:r>
            <a:r>
              <a:rPr lang="en-US" dirty="0">
                <a:solidFill>
                  <a:schemeClr val="tx2"/>
                </a:solidFill>
                <a:latin typeface="Arial" panose="020B0604020202020204" pitchFamily="34" charset="0"/>
                <a:cs typeface="Arial" panose="020B0604020202020204" pitchFamily="34" charset="0"/>
              </a:rPr>
              <a:t>by case analysis or grouping of risks by crop and season</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Use of forecasted yield to calculate the expected indemnity and loss distribution</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Standard development methods for grouped risks. Analysis by month or quarters as the losses are short </a:t>
            </a:r>
            <a:r>
              <a:rPr lang="en-US" dirty="0" smtClean="0">
                <a:solidFill>
                  <a:schemeClr val="tx2"/>
                </a:solidFill>
                <a:latin typeface="Arial" panose="020B0604020202020204" pitchFamily="34" charset="0"/>
                <a:cs typeface="Arial" panose="020B0604020202020204" pitchFamily="34" charset="0"/>
              </a:rPr>
              <a:t>tailed</a:t>
            </a:r>
            <a:endParaRPr lang="en-US"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Not enough data for all the crops for reliable analysis</a:t>
            </a:r>
          </a:p>
          <a:p>
            <a:pPr marL="285750"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Adequate trending for forecasting claim payments. The loss experience is very volatile:</a:t>
            </a:r>
          </a:p>
          <a:p>
            <a:pPr marL="742950" lvl="1"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Changes in the agricultural production over the last few years due to climatic changes</a:t>
            </a:r>
          </a:p>
          <a:p>
            <a:pPr marL="742950" lvl="1" indent="-28575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Increased awareness among the </a:t>
            </a:r>
            <a:r>
              <a:rPr lang="en-US" dirty="0" smtClean="0">
                <a:solidFill>
                  <a:schemeClr val="tx2"/>
                </a:solidFill>
                <a:latin typeface="Arial" panose="020B0604020202020204" pitchFamily="34" charset="0"/>
                <a:cs typeface="Arial" panose="020B0604020202020204" pitchFamily="34" charset="0"/>
              </a:rPr>
              <a:t>farmers</a:t>
            </a:r>
            <a:endParaRPr lang="en-US" dirty="0" smtClean="0">
              <a:solidFill>
                <a:schemeClr val="tx2"/>
              </a:solidFill>
            </a:endParaRPr>
          </a:p>
        </p:txBody>
      </p:sp>
    </p:spTree>
    <p:extLst>
      <p:ext uri="{BB962C8B-B14F-4D97-AF65-F5344CB8AC3E}">
        <p14:creationId xmlns:p14="http://schemas.microsoft.com/office/powerpoint/2010/main" val="289607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23</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Product design &amp; Pricing considerations…</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2" name="TextBox 1"/>
          <p:cNvSpPr txBox="1"/>
          <p:nvPr/>
        </p:nvSpPr>
        <p:spPr>
          <a:xfrm>
            <a:off x="428596" y="1214422"/>
            <a:ext cx="7772400" cy="4585871"/>
          </a:xfrm>
          <a:prstGeom prst="rect">
            <a:avLst/>
          </a:prstGeom>
          <a:noFill/>
        </p:spPr>
        <p:txBody>
          <a:bodyPr wrap="square" rtlCol="0">
            <a:spAutoFit/>
          </a:bodyPr>
          <a:lstStyle/>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State wise calendar- staggered launches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Bidding process and changes in the process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Scheme details: PMFBY,WBCIS, MNAIS)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By crops (</a:t>
            </a:r>
            <a:r>
              <a:rPr lang="en-IN" dirty="0" err="1" smtClean="0">
                <a:solidFill>
                  <a:schemeClr val="tx2"/>
                </a:solidFill>
                <a:latin typeface="Arial" panose="020B0604020202020204" pitchFamily="34" charset="0"/>
                <a:cs typeface="Arial" panose="020B0604020202020204" pitchFamily="34" charset="0"/>
              </a:rPr>
              <a:t>kharif</a:t>
            </a:r>
            <a:r>
              <a:rPr lang="en-IN" dirty="0" smtClean="0">
                <a:solidFill>
                  <a:schemeClr val="tx2"/>
                </a:solidFill>
                <a:latin typeface="Arial" panose="020B0604020202020204" pitchFamily="34" charset="0"/>
                <a:cs typeface="Arial" panose="020B0604020202020204" pitchFamily="34" charset="0"/>
              </a:rPr>
              <a:t>, </a:t>
            </a:r>
            <a:r>
              <a:rPr lang="en-IN" dirty="0" err="1" smtClean="0">
                <a:solidFill>
                  <a:schemeClr val="tx2"/>
                </a:solidFill>
                <a:latin typeface="Arial" panose="020B0604020202020204" pitchFamily="34" charset="0"/>
                <a:cs typeface="Arial" panose="020B0604020202020204" pitchFamily="34" charset="0"/>
              </a:rPr>
              <a:t>rabi</a:t>
            </a:r>
            <a:r>
              <a:rPr lang="en-IN" dirty="0" smtClean="0">
                <a:solidFill>
                  <a:schemeClr val="tx2"/>
                </a:solidFill>
                <a:latin typeface="Arial" panose="020B0604020202020204" pitchFamily="34" charset="0"/>
                <a:cs typeface="Arial" panose="020B0604020202020204" pitchFamily="34" charset="0"/>
              </a:rPr>
              <a:t> , horticultural)</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By clusters of districts within states</a:t>
            </a:r>
          </a:p>
          <a:p>
            <a:pPr lvl="1"/>
            <a:endParaRPr lang="en-IN" dirty="0" smtClean="0">
              <a:solidFill>
                <a:schemeClr val="tx2"/>
              </a:solidFill>
              <a:latin typeface="Arial" panose="020B0604020202020204" pitchFamily="34" charset="0"/>
              <a:cs typeface="Arial" panose="020B0604020202020204" pitchFamily="34" charset="0"/>
            </a:endParaRPr>
          </a:p>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Crop under consideration</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Perils to be covered</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Prior experience</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Data- procurement of weather data, (relevance, adjustments </a:t>
            </a:r>
            <a:r>
              <a:rPr lang="en-IN" dirty="0" err="1" smtClean="0">
                <a:solidFill>
                  <a:schemeClr val="tx2"/>
                </a:solidFill>
                <a:latin typeface="Arial" panose="020B0604020202020204" pitchFamily="34" charset="0"/>
                <a:cs typeface="Arial" panose="020B0604020202020204" pitchFamily="34" charset="0"/>
              </a:rPr>
              <a:t>etc</a:t>
            </a:r>
            <a:r>
              <a:rPr lang="en-IN" dirty="0" smtClean="0">
                <a:solidFill>
                  <a:schemeClr val="tx2"/>
                </a:solidFill>
                <a:latin typeface="Arial" panose="020B0604020202020204" pitchFamily="34" charset="0"/>
                <a:cs typeface="Arial" panose="020B0604020202020204" pitchFamily="34" charset="0"/>
              </a:rPr>
              <a:t>)</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Pay out calculation on the basis of historical data , index designed and trigger setting</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Mapping of key areas in district for installation of AWS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Detailed </a:t>
            </a:r>
            <a:r>
              <a:rPr lang="en-IN" dirty="0">
                <a:solidFill>
                  <a:schemeClr val="tx2"/>
                </a:solidFill>
                <a:latin typeface="Arial" panose="020B0604020202020204" pitchFamily="34" charset="0"/>
                <a:cs typeface="Arial" panose="020B0604020202020204" pitchFamily="34" charset="0"/>
              </a:rPr>
              <a:t>study of crop and crop cycle on the basis of primary and secondary </a:t>
            </a:r>
            <a:r>
              <a:rPr lang="en-IN" dirty="0" smtClean="0">
                <a:solidFill>
                  <a:schemeClr val="tx2"/>
                </a:solidFill>
                <a:latin typeface="Arial" panose="020B0604020202020204" pitchFamily="34" charset="0"/>
                <a:cs typeface="Arial" panose="020B0604020202020204" pitchFamily="34" charset="0"/>
              </a:rPr>
              <a:t>data</a:t>
            </a:r>
          </a:p>
          <a:p>
            <a:pPr lvl="1"/>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593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24</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Product design &amp; Pricing considerations…</a:t>
            </a:r>
          </a:p>
        </p:txBody>
      </p:sp>
      <p:sp>
        <p:nvSpPr>
          <p:cNvPr id="2" name="TextBox 1"/>
          <p:cNvSpPr txBox="1"/>
          <p:nvPr/>
        </p:nvSpPr>
        <p:spPr>
          <a:xfrm>
            <a:off x="467544" y="1124744"/>
            <a:ext cx="7772400" cy="5447645"/>
          </a:xfrm>
          <a:prstGeom prst="rect">
            <a:avLst/>
          </a:prstGeom>
          <a:noFill/>
        </p:spPr>
        <p:txBody>
          <a:bodyPr wrap="square" rtlCol="0">
            <a:spAutoFit/>
          </a:bodyPr>
          <a:lstStyle/>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Implementing agency (IA)- responsibilities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Advertising/marketing</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Education programmes to increase customer engagement</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Verification of data and costs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Cost of capturing the data and integration with systems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Transmitting data to the crop insurance portal; associated costs.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Co-ordination with the government agencies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Administrative costs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Manpower costs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Claims management and associated costs</a:t>
            </a:r>
          </a:p>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Reinsurance </a:t>
            </a:r>
            <a:r>
              <a:rPr lang="en-IN" dirty="0">
                <a:solidFill>
                  <a:schemeClr val="tx2"/>
                </a:solidFill>
                <a:latin typeface="Arial" panose="020B0604020202020204" pitchFamily="34" charset="0"/>
                <a:cs typeface="Arial" panose="020B0604020202020204" pitchFamily="34" charset="0"/>
              </a:rPr>
              <a:t>	</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Retention limits</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Mandatory reinsurance</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Commissions, data sharing and costs</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Extensions in cover</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Type of treaty required in the context of risk </a:t>
            </a:r>
            <a:r>
              <a:rPr lang="en-IN" dirty="0" smtClean="0">
                <a:solidFill>
                  <a:schemeClr val="tx2"/>
                </a:solidFill>
                <a:latin typeface="Arial" panose="020B0604020202020204" pitchFamily="34" charset="0"/>
                <a:cs typeface="Arial" panose="020B0604020202020204" pitchFamily="34" charset="0"/>
              </a:rPr>
              <a:t>profile.</a:t>
            </a:r>
          </a:p>
          <a:p>
            <a:pPr lvl="1"/>
            <a:endParaRPr lang="en-IN" dirty="0" smtClean="0">
              <a:solidFill>
                <a:schemeClr val="tx2"/>
              </a:solidFill>
              <a:latin typeface="Arial" panose="020B0604020202020204" pitchFamily="34" charset="0"/>
              <a:cs typeface="Arial" panose="020B0604020202020204" pitchFamily="34" charset="0"/>
            </a:endParaRPr>
          </a:p>
          <a:p>
            <a:pPr>
              <a:buFont typeface="Arial" pitchFamily="34" charset="0"/>
              <a:buChar char="•"/>
            </a:pPr>
            <a:r>
              <a:rPr lang="en-IN" sz="2000" dirty="0">
                <a:solidFill>
                  <a:schemeClr val="tx2"/>
                </a:solidFill>
                <a:latin typeface="Arial" panose="020B0604020202020204" pitchFamily="34" charset="0"/>
                <a:cs typeface="Arial" panose="020B0604020202020204" pitchFamily="34" charset="0"/>
              </a:rPr>
              <a:t>Receipt of the premium subsidy</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Impact on </a:t>
            </a:r>
            <a:r>
              <a:rPr lang="en-IN" dirty="0" smtClean="0">
                <a:solidFill>
                  <a:schemeClr val="tx2"/>
                </a:solidFill>
                <a:latin typeface="Arial" panose="020B0604020202020204" pitchFamily="34" charset="0"/>
                <a:cs typeface="Arial" panose="020B0604020202020204" pitchFamily="34" charset="0"/>
              </a:rPr>
              <a:t>solvency</a:t>
            </a:r>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532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25</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a:solidFill>
                  <a:schemeClr val="tx2"/>
                </a:solidFill>
                <a:latin typeface="Arial" panose="020B0604020202020204" pitchFamily="34" charset="0"/>
                <a:cs typeface="Arial" panose="020B0604020202020204" pitchFamily="34" charset="0"/>
              </a:rPr>
              <a:t>Product design &amp; Pricing considerations…</a:t>
            </a:r>
          </a:p>
        </p:txBody>
      </p:sp>
      <p:sp>
        <p:nvSpPr>
          <p:cNvPr id="2" name="TextBox 1"/>
          <p:cNvSpPr txBox="1"/>
          <p:nvPr/>
        </p:nvSpPr>
        <p:spPr>
          <a:xfrm>
            <a:off x="500034" y="1214423"/>
            <a:ext cx="7772400" cy="5201424"/>
          </a:xfrm>
          <a:prstGeom prst="rect">
            <a:avLst/>
          </a:prstGeom>
          <a:noFill/>
        </p:spPr>
        <p:txBody>
          <a:bodyPr wrap="square" rtlCol="0">
            <a:spAutoFit/>
          </a:bodyPr>
          <a:lstStyle/>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Claims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Likelihood of frauds and fraud management</a:t>
            </a:r>
          </a:p>
          <a:p>
            <a:pPr lvl="1">
              <a:buFont typeface="Arial" pitchFamily="34" charset="0"/>
              <a:buChar char="•"/>
            </a:pPr>
            <a:endParaRPr lang="en-IN" dirty="0" smtClean="0">
              <a:solidFill>
                <a:schemeClr val="tx2"/>
              </a:solidFill>
              <a:latin typeface="Arial" panose="020B0604020202020204" pitchFamily="34" charset="0"/>
              <a:cs typeface="Arial" panose="020B0604020202020204" pitchFamily="34" charset="0"/>
            </a:endParaRPr>
          </a:p>
          <a:p>
            <a:pPr>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Other factors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Prior experience in administration of the scheme</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Ability to execute in more than one states, associated infrastructure</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Advances in technology (Drones, GPS, RST)</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Advancements in fertiliser treatments, seed &amp; crop enhancements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Crop Policy administration by the state and centre</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Initiatives for the farmers</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Competition</a:t>
            </a:r>
          </a:p>
          <a:p>
            <a:pPr lvl="1">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Changes in the irrigation system</a:t>
            </a:r>
          </a:p>
          <a:p>
            <a:pPr lvl="1"/>
            <a:endParaRPr lang="en-IN" dirty="0" smtClean="0">
              <a:solidFill>
                <a:schemeClr val="tx2"/>
              </a:solidFill>
              <a:latin typeface="Arial" panose="020B0604020202020204" pitchFamily="34" charset="0"/>
              <a:cs typeface="Arial" panose="020B0604020202020204" pitchFamily="34" charset="0"/>
            </a:endParaRPr>
          </a:p>
          <a:p>
            <a:pPr>
              <a:buFont typeface="Arial" pitchFamily="34" charset="0"/>
              <a:buChar char="•"/>
            </a:pPr>
            <a:r>
              <a:rPr lang="en-IN" sz="2000" dirty="0">
                <a:solidFill>
                  <a:schemeClr val="tx2"/>
                </a:solidFill>
                <a:latin typeface="Arial" panose="020B0604020202020204" pitchFamily="34" charset="0"/>
                <a:cs typeface="Arial" panose="020B0604020202020204" pitchFamily="34" charset="0"/>
              </a:rPr>
              <a:t>Receipt of the premium subsidy</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Impact on solvency</a:t>
            </a:r>
          </a:p>
          <a:p>
            <a:pPr lvl="1"/>
            <a:endParaRPr lang="en-IN" dirty="0">
              <a:solidFill>
                <a:schemeClr val="tx2"/>
              </a:solidFill>
              <a:latin typeface="Arial" panose="020B0604020202020204" pitchFamily="34" charset="0"/>
              <a:cs typeface="Arial" panose="020B0604020202020204" pitchFamily="34" charset="0"/>
            </a:endParaRPr>
          </a:p>
          <a:p>
            <a:pPr>
              <a:buFont typeface="Arial" pitchFamily="34" charset="0"/>
              <a:buChar char="•"/>
            </a:pPr>
            <a:r>
              <a:rPr lang="en-IN" sz="2000" dirty="0">
                <a:solidFill>
                  <a:schemeClr val="tx2"/>
                </a:solidFill>
                <a:latin typeface="Arial" panose="020B0604020202020204" pitchFamily="34" charset="0"/>
                <a:cs typeface="Arial" panose="020B0604020202020204" pitchFamily="34" charset="0"/>
              </a:rPr>
              <a:t>Profit margin</a:t>
            </a:r>
          </a:p>
          <a:p>
            <a:pPr lvl="1">
              <a:buFont typeface="Arial" pitchFamily="34" charset="0"/>
              <a:buChar char="•"/>
            </a:pPr>
            <a:r>
              <a:rPr lang="en-IN" dirty="0">
                <a:solidFill>
                  <a:schemeClr val="tx2"/>
                </a:solidFill>
                <a:latin typeface="Arial" panose="020B0604020202020204" pitchFamily="34" charset="0"/>
                <a:cs typeface="Arial" panose="020B0604020202020204" pitchFamily="34" charset="0"/>
              </a:rPr>
              <a:t>On the risk attitude of the company and competitive </a:t>
            </a:r>
            <a:r>
              <a:rPr lang="en-IN" dirty="0" smtClean="0">
                <a:solidFill>
                  <a:schemeClr val="tx2"/>
                </a:solidFill>
                <a:latin typeface="Arial" panose="020B0604020202020204" pitchFamily="34" charset="0"/>
                <a:cs typeface="Arial" panose="020B0604020202020204" pitchFamily="34" charset="0"/>
              </a:rPr>
              <a:t>pressures</a:t>
            </a:r>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767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26</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Insurance…Future Crops &amp; product Development</a:t>
            </a:r>
            <a:endParaRPr lang="en-US" sz="2400" b="1"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428596" y="1214422"/>
            <a:ext cx="8215370" cy="5170646"/>
          </a:xfrm>
          <a:prstGeom prst="rect">
            <a:avLst/>
          </a:prstGeom>
          <a:noFill/>
        </p:spPr>
        <p:txBody>
          <a:bodyPr wrap="square" rtlCol="0">
            <a:spAutoFit/>
          </a:bodyPr>
          <a:lstStyle/>
          <a:p>
            <a:pPr algn="just"/>
            <a:r>
              <a:rPr lang="en-IN" sz="2000" b="1" dirty="0" smtClean="0">
                <a:solidFill>
                  <a:schemeClr val="tx2"/>
                </a:solidFill>
                <a:latin typeface="Arial" panose="020B0604020202020204" pitchFamily="34" charset="0"/>
                <a:cs typeface="Arial" panose="020B0604020202020204" pitchFamily="34" charset="0"/>
              </a:rPr>
              <a:t>Future Crops</a:t>
            </a:r>
          </a:p>
          <a:p>
            <a:pPr lvl="1"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Provide crops that are more resilient to climate shocks and can yield on soils that are marginal for major commodity crops. </a:t>
            </a:r>
          </a:p>
          <a:p>
            <a:pPr lvl="1"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Diversification also provides opportunities to use non-food crops that grow in marginal environments as sources for animal feeds and biomaterials.</a:t>
            </a:r>
          </a:p>
          <a:p>
            <a:pPr lvl="1"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Genetically modified crops</a:t>
            </a:r>
          </a:p>
          <a:p>
            <a:pPr lvl="1"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Change in cultivation and harvesting methods.</a:t>
            </a:r>
          </a:p>
          <a:p>
            <a:pPr algn="just">
              <a:buFont typeface="Arial" pitchFamily="34" charset="0"/>
              <a:buChar char="•"/>
            </a:pPr>
            <a:endParaRPr lang="en-IN" dirty="0" smtClean="0">
              <a:solidFill>
                <a:schemeClr val="tx2"/>
              </a:solidFill>
              <a:latin typeface="Arial" panose="020B0604020202020204" pitchFamily="34" charset="0"/>
              <a:cs typeface="Arial" panose="020B0604020202020204" pitchFamily="34" charset="0"/>
            </a:endParaRPr>
          </a:p>
          <a:p>
            <a:pPr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Toxic Crops - undergoing mutations as adaption to climate change </a:t>
            </a:r>
          </a:p>
          <a:p>
            <a:pPr lvl="1" algn="just">
              <a:buFont typeface="Arial" pitchFamily="34" charset="0"/>
              <a:buChar char="•"/>
            </a:pPr>
            <a:r>
              <a:rPr lang="en-IN" dirty="0" smtClean="0">
                <a:solidFill>
                  <a:schemeClr val="tx2"/>
                </a:solidFill>
                <a:latin typeface="Arial" panose="020B0604020202020204" pitchFamily="34" charset="0"/>
                <a:cs typeface="Arial" panose="020B0604020202020204" pitchFamily="34" charset="0"/>
              </a:rPr>
              <a:t>May increase the scope of the coverage or the product.</a:t>
            </a:r>
          </a:p>
          <a:p>
            <a:pPr lvl="1" algn="just"/>
            <a:r>
              <a:rPr lang="en-IN" dirty="0" smtClean="0">
                <a:solidFill>
                  <a:schemeClr val="tx2"/>
                </a:solidFill>
                <a:latin typeface="Arial" panose="020B0604020202020204" pitchFamily="34" charset="0"/>
                <a:cs typeface="Arial" panose="020B0604020202020204" pitchFamily="34" charset="0"/>
              </a:rPr>
              <a:t>(Extreme climate increasing level of toxins in crops: Study Nairobi: REUTERS)</a:t>
            </a:r>
          </a:p>
          <a:p>
            <a:pPr lvl="1" algn="just"/>
            <a:r>
              <a:rPr lang="en-IN" sz="1400" i="1" dirty="0" smtClean="0">
                <a:solidFill>
                  <a:schemeClr val="tx2"/>
                </a:solidFill>
                <a:latin typeface="Arial" panose="020B0604020202020204" pitchFamily="34" charset="0"/>
                <a:cs typeface="Arial" panose="020B0604020202020204" pitchFamily="34" charset="0"/>
              </a:rPr>
              <a:t>Under normal conditions, plants convert nitrates they absorb into nutritious amino acids and proteins. But prolonged drought slows or prevents this conversion, leading to more potentially problematic nitrate accumulating in the plant, the report said. If people eat too much nitrate, it can interfere with the ability of red blood cells to transport oxygen in the body .</a:t>
            </a:r>
          </a:p>
          <a:p>
            <a:pPr lvl="1" algn="just"/>
            <a:endParaRPr lang="en-IN" sz="1400" i="1" dirty="0" smtClean="0">
              <a:solidFill>
                <a:schemeClr val="tx2"/>
              </a:solidFill>
              <a:latin typeface="Arial" panose="020B0604020202020204" pitchFamily="34" charset="0"/>
              <a:cs typeface="Arial" panose="020B0604020202020204" pitchFamily="34" charset="0"/>
            </a:endParaRPr>
          </a:p>
          <a:p>
            <a:pPr lvl="1" algn="just"/>
            <a:r>
              <a:rPr lang="en-IN" sz="1400" i="1" dirty="0" smtClean="0">
                <a:solidFill>
                  <a:schemeClr val="tx2"/>
                </a:solidFill>
                <a:latin typeface="Arial" panose="020B0604020202020204" pitchFamily="34" charset="0"/>
                <a:cs typeface="Arial" panose="020B0604020202020204" pitchFamily="34" charset="0"/>
              </a:rPr>
              <a:t>Some drought-stressed crops like cassava, flax, maize and sorghum plants, when then exposed to sudden large amounts of rain that lead to rapid growth, in turn accumulate hydrogen cyanide, more commonly known as prussic acid.</a:t>
            </a:r>
          </a:p>
        </p:txBody>
      </p:sp>
    </p:spTree>
    <p:extLst>
      <p:ext uri="{BB962C8B-B14F-4D97-AF65-F5344CB8AC3E}">
        <p14:creationId xmlns:p14="http://schemas.microsoft.com/office/powerpoint/2010/main" val="3439394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27</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Insurance…Changes in the future operating environment</a:t>
            </a:r>
            <a:endParaRPr lang="en-US" sz="2400" b="1" dirty="0">
              <a:solidFill>
                <a:schemeClr val="tx2"/>
              </a:solidFill>
              <a:latin typeface="Arial" panose="020B0604020202020204" pitchFamily="34" charset="0"/>
              <a:cs typeface="Arial" panose="020B0604020202020204" pitchFamily="34" charset="0"/>
            </a:endParaRPr>
          </a:p>
        </p:txBody>
      </p:sp>
      <p:sp>
        <p:nvSpPr>
          <p:cNvPr id="12" name="Rectangle 11"/>
          <p:cNvSpPr/>
          <p:nvPr/>
        </p:nvSpPr>
        <p:spPr>
          <a:xfrm>
            <a:off x="571472" y="1285860"/>
            <a:ext cx="8072494" cy="5047536"/>
          </a:xfrm>
          <a:prstGeom prst="rect">
            <a:avLst/>
          </a:prstGeom>
        </p:spPr>
        <p:txBody>
          <a:bodyPr wrap="square">
            <a:spAutoFit/>
          </a:bodyPr>
          <a:lstStyle/>
          <a:p>
            <a:r>
              <a:rPr lang="en-IN" dirty="0" smtClean="0">
                <a:solidFill>
                  <a:schemeClr val="tx2"/>
                </a:solidFill>
                <a:latin typeface="Arial" panose="020B0604020202020204" pitchFamily="34" charset="0"/>
                <a:cs typeface="Arial" panose="020B0604020202020204" pitchFamily="34" charset="0"/>
              </a:rPr>
              <a:t>Initiative by the Government</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Steps have been taken to improve soil fertility on a sustainable basis   through the soil health card scheme.</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Support the organic farming scheme ‘</a:t>
            </a:r>
            <a:r>
              <a:rPr lang="en-IN" sz="1600" dirty="0" err="1" smtClean="0">
                <a:solidFill>
                  <a:schemeClr val="tx2"/>
                </a:solidFill>
                <a:latin typeface="Arial" panose="020B0604020202020204" pitchFamily="34" charset="0"/>
                <a:cs typeface="Arial" panose="020B0604020202020204" pitchFamily="34" charset="0"/>
              </a:rPr>
              <a:t>Paramparagat</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Krishi</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Vikas</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Yojana</a:t>
            </a:r>
            <a:r>
              <a:rPr lang="en-IN" sz="1600" dirty="0" smtClean="0">
                <a:solidFill>
                  <a:schemeClr val="tx2"/>
                </a:solidFill>
                <a:latin typeface="Arial" panose="020B0604020202020204" pitchFamily="34" charset="0"/>
                <a:cs typeface="Arial" panose="020B0604020202020204" pitchFamily="34" charset="0"/>
              </a:rPr>
              <a:t>’</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Improved access to irrigation through ‘</a:t>
            </a:r>
            <a:r>
              <a:rPr lang="en-IN" sz="1600" dirty="0" err="1" smtClean="0">
                <a:solidFill>
                  <a:schemeClr val="tx2"/>
                </a:solidFill>
                <a:latin typeface="Arial" panose="020B0604020202020204" pitchFamily="34" charset="0"/>
                <a:cs typeface="Arial" panose="020B0604020202020204" pitchFamily="34" charset="0"/>
              </a:rPr>
              <a:t>Pradhanmantri</a:t>
            </a:r>
            <a:r>
              <a:rPr lang="en-IN" sz="1600" dirty="0" smtClean="0">
                <a:solidFill>
                  <a:schemeClr val="tx2"/>
                </a:solidFill>
                <a:latin typeface="Arial" panose="020B0604020202020204" pitchFamily="34" charset="0"/>
                <a:cs typeface="Arial" panose="020B0604020202020204" pitchFamily="34" charset="0"/>
              </a:rPr>
              <a:t> Gram </a:t>
            </a:r>
            <a:r>
              <a:rPr lang="en-IN" sz="1600" dirty="0" err="1" smtClean="0">
                <a:solidFill>
                  <a:schemeClr val="tx2"/>
                </a:solidFill>
                <a:latin typeface="Arial" panose="020B0604020202020204" pitchFamily="34" charset="0"/>
                <a:cs typeface="Arial" panose="020B0604020202020204" pitchFamily="34" charset="0"/>
              </a:rPr>
              <a:t>Sinchai</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Yojana</a:t>
            </a:r>
            <a:r>
              <a:rPr lang="en-IN" sz="1600" dirty="0" smtClean="0">
                <a:solidFill>
                  <a:schemeClr val="tx2"/>
                </a:solidFill>
                <a:latin typeface="Arial" panose="020B0604020202020204" pitchFamily="34" charset="0"/>
                <a:cs typeface="Arial" panose="020B0604020202020204" pitchFamily="34" charset="0"/>
              </a:rPr>
              <a:t>’.</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Enhanced water efficiency through `Per Drop More Crop.</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Rs 5300/- </a:t>
            </a:r>
            <a:r>
              <a:rPr lang="en-IN" sz="1600" dirty="0" err="1" smtClean="0">
                <a:solidFill>
                  <a:schemeClr val="tx2"/>
                </a:solidFill>
                <a:latin typeface="Arial" panose="020B0604020202020204" pitchFamily="34" charset="0"/>
                <a:cs typeface="Arial" panose="020B0604020202020204" pitchFamily="34" charset="0"/>
              </a:rPr>
              <a:t>cr</a:t>
            </a:r>
            <a:r>
              <a:rPr lang="en-IN" sz="1600" dirty="0" smtClean="0">
                <a:solidFill>
                  <a:schemeClr val="tx2"/>
                </a:solidFill>
                <a:latin typeface="Arial" panose="020B0604020202020204" pitchFamily="34" charset="0"/>
                <a:cs typeface="Arial" panose="020B0604020202020204" pitchFamily="34" charset="0"/>
              </a:rPr>
              <a:t> allocated towards micro irrigation, watershed development and ‘</a:t>
            </a:r>
            <a:r>
              <a:rPr lang="en-IN" sz="1600" dirty="0" err="1" smtClean="0">
                <a:solidFill>
                  <a:schemeClr val="tx2"/>
                </a:solidFill>
                <a:latin typeface="Arial" panose="020B0604020202020204" pitchFamily="34" charset="0"/>
                <a:cs typeface="Arial" panose="020B0604020202020204" pitchFamily="34" charset="0"/>
              </a:rPr>
              <a:t>Pradhan</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Mantri</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Krishi</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Sinchai</a:t>
            </a:r>
            <a:r>
              <a:rPr lang="en-IN" sz="1600" dirty="0" smtClean="0">
                <a:solidFill>
                  <a:schemeClr val="tx2"/>
                </a:solidFill>
                <a:latin typeface="Arial" panose="020B0604020202020204" pitchFamily="34" charset="0"/>
                <a:cs typeface="Arial" panose="020B0604020202020204" pitchFamily="34" charset="0"/>
              </a:rPr>
              <a:t> </a:t>
            </a:r>
            <a:r>
              <a:rPr lang="en-IN" sz="1600" dirty="0" err="1" smtClean="0">
                <a:solidFill>
                  <a:schemeClr val="tx2"/>
                </a:solidFill>
                <a:latin typeface="Arial" panose="020B0604020202020204" pitchFamily="34" charset="0"/>
                <a:cs typeface="Arial" panose="020B0604020202020204" pitchFamily="34" charset="0"/>
              </a:rPr>
              <a:t>Yojana</a:t>
            </a:r>
            <a:r>
              <a:rPr lang="en-IN" sz="1600" dirty="0" smtClean="0">
                <a:solidFill>
                  <a:schemeClr val="tx2"/>
                </a:solidFill>
                <a:latin typeface="Arial" panose="020B0604020202020204" pitchFamily="34" charset="0"/>
                <a:cs typeface="Arial" panose="020B0604020202020204" pitchFamily="34" charset="0"/>
              </a:rPr>
              <a:t>’;</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The state governments are compelled to allocate adequate funds to develop the agriculture sector, take measures to achieve the targeted agricultural growth rate and address the problems of farmers.</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Agreements with 63 countries would provide better agricultural facilities in areas such as research and development, capacity building, germ-</a:t>
            </a:r>
            <a:r>
              <a:rPr lang="en-IN" sz="1600" dirty="0" err="1" smtClean="0">
                <a:solidFill>
                  <a:schemeClr val="tx2"/>
                </a:solidFill>
                <a:latin typeface="Arial" panose="020B0604020202020204" pitchFamily="34" charset="0"/>
                <a:cs typeface="Arial" panose="020B0604020202020204" pitchFamily="34" charset="0"/>
              </a:rPr>
              <a:t>plasm</a:t>
            </a:r>
            <a:r>
              <a:rPr lang="en-IN" sz="1600" dirty="0" smtClean="0">
                <a:solidFill>
                  <a:schemeClr val="tx2"/>
                </a:solidFill>
                <a:latin typeface="Arial" panose="020B0604020202020204" pitchFamily="34" charset="0"/>
                <a:cs typeface="Arial" panose="020B0604020202020204" pitchFamily="34" charset="0"/>
              </a:rPr>
              <a:t> exchange, post-harvest management, value addition/food processing, plant protection, animal husbandry, dairy and fisheries.</a:t>
            </a:r>
          </a:p>
          <a:p>
            <a:pPr marL="625475" lvl="1" indent="-168275" algn="just">
              <a:buFont typeface="Arial" pitchFamily="34" charset="0"/>
              <a:buChar char="•"/>
            </a:pPr>
            <a:r>
              <a:rPr lang="en-IN" sz="1600" dirty="0" smtClean="0">
                <a:solidFill>
                  <a:schemeClr val="tx2"/>
                </a:solidFill>
                <a:latin typeface="Arial" panose="020B0604020202020204" pitchFamily="34" charset="0"/>
                <a:cs typeface="Arial" panose="020B0604020202020204" pitchFamily="34" charset="0"/>
              </a:rPr>
              <a:t>Govt has allocated Rs 25,000 </a:t>
            </a:r>
            <a:r>
              <a:rPr lang="en-IN" sz="1600" dirty="0" err="1" smtClean="0">
                <a:solidFill>
                  <a:schemeClr val="tx2"/>
                </a:solidFill>
                <a:latin typeface="Arial" panose="020B0604020202020204" pitchFamily="34" charset="0"/>
                <a:cs typeface="Arial" panose="020B0604020202020204" pitchFamily="34" charset="0"/>
              </a:rPr>
              <a:t>crore</a:t>
            </a:r>
            <a:r>
              <a:rPr lang="en-IN" sz="1600" dirty="0" smtClean="0">
                <a:solidFill>
                  <a:schemeClr val="tx2"/>
                </a:solidFill>
                <a:latin typeface="Arial" panose="020B0604020202020204" pitchFamily="34" charset="0"/>
                <a:cs typeface="Arial" panose="020B0604020202020204" pitchFamily="34" charset="0"/>
              </a:rPr>
              <a:t> (US$ 3.9 billion) for the Rural Infrastructure Development Fund (RIFD), Rs 1,500 </a:t>
            </a:r>
            <a:r>
              <a:rPr lang="en-IN" sz="1600" dirty="0" err="1" smtClean="0">
                <a:solidFill>
                  <a:schemeClr val="tx2"/>
                </a:solidFill>
                <a:latin typeface="Arial" panose="020B0604020202020204" pitchFamily="34" charset="0"/>
                <a:cs typeface="Arial" panose="020B0604020202020204" pitchFamily="34" charset="0"/>
              </a:rPr>
              <a:t>crore</a:t>
            </a:r>
            <a:r>
              <a:rPr lang="en-IN" sz="1600" dirty="0" smtClean="0">
                <a:solidFill>
                  <a:schemeClr val="tx2"/>
                </a:solidFill>
                <a:latin typeface="Arial" panose="020B0604020202020204" pitchFamily="34" charset="0"/>
                <a:cs typeface="Arial" panose="020B0604020202020204" pitchFamily="34" charset="0"/>
              </a:rPr>
              <a:t> (US$ 231 million) for the long-term rural credit fund, Rs 45,000 </a:t>
            </a:r>
            <a:r>
              <a:rPr lang="en-IN" sz="1600" dirty="0" err="1" smtClean="0">
                <a:solidFill>
                  <a:schemeClr val="tx2"/>
                </a:solidFill>
                <a:latin typeface="Arial" panose="020B0604020202020204" pitchFamily="34" charset="0"/>
                <a:cs typeface="Arial" panose="020B0604020202020204" pitchFamily="34" charset="0"/>
              </a:rPr>
              <a:t>crore</a:t>
            </a:r>
            <a:r>
              <a:rPr lang="en-IN" sz="1600" dirty="0" smtClean="0">
                <a:solidFill>
                  <a:schemeClr val="tx2"/>
                </a:solidFill>
                <a:latin typeface="Arial" panose="020B0604020202020204" pitchFamily="34" charset="0"/>
                <a:cs typeface="Arial" panose="020B0604020202020204" pitchFamily="34" charset="0"/>
              </a:rPr>
              <a:t> (US$ 6.93 billion) for the short-term cooperative rural credit finance fund and Rs 25,000 </a:t>
            </a:r>
            <a:r>
              <a:rPr lang="en-IN" sz="1600" dirty="0" err="1" smtClean="0">
                <a:solidFill>
                  <a:schemeClr val="tx2"/>
                </a:solidFill>
                <a:latin typeface="Arial" panose="020B0604020202020204" pitchFamily="34" charset="0"/>
                <a:cs typeface="Arial" panose="020B0604020202020204" pitchFamily="34" charset="0"/>
              </a:rPr>
              <a:t>crore</a:t>
            </a:r>
            <a:r>
              <a:rPr lang="en-IN" sz="1600" dirty="0" smtClean="0">
                <a:solidFill>
                  <a:schemeClr val="tx2"/>
                </a:solidFill>
                <a:latin typeface="Arial" panose="020B0604020202020204" pitchFamily="34" charset="0"/>
                <a:cs typeface="Arial" panose="020B0604020202020204" pitchFamily="34" charset="0"/>
              </a:rPr>
              <a:t> (US$ 3.85 billion) for the short-term Regional rural bank (RRB) refinance fund.</a:t>
            </a:r>
          </a:p>
        </p:txBody>
      </p:sp>
    </p:spTree>
    <p:extLst>
      <p:ext uri="{BB962C8B-B14F-4D97-AF65-F5344CB8AC3E}">
        <p14:creationId xmlns:p14="http://schemas.microsoft.com/office/powerpoint/2010/main" val="3672667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28</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Insurance…Conclusion</a:t>
            </a:r>
            <a:endParaRPr lang="en-US" sz="2400" b="1" dirty="0">
              <a:solidFill>
                <a:schemeClr val="tx2"/>
              </a:solidFill>
              <a:latin typeface="Arial" panose="020B0604020202020204" pitchFamily="34" charset="0"/>
              <a:cs typeface="Arial" panose="020B0604020202020204" pitchFamily="34" charset="0"/>
            </a:endParaRPr>
          </a:p>
        </p:txBody>
      </p:sp>
      <p:sp>
        <p:nvSpPr>
          <p:cNvPr id="12" name="Rectangle 11"/>
          <p:cNvSpPr/>
          <p:nvPr/>
        </p:nvSpPr>
        <p:spPr>
          <a:xfrm>
            <a:off x="571472" y="1285860"/>
            <a:ext cx="8072494" cy="4401205"/>
          </a:xfrm>
          <a:prstGeom prst="rect">
            <a:avLst/>
          </a:prstGeom>
        </p:spPr>
        <p:txBody>
          <a:bodyPr wrap="square">
            <a:spAutoFit/>
          </a:bodyPr>
          <a:lstStyle/>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Steps taken by the govt to increase penetration</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Integration of the data between stakeholders</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Dissemination of information to the farmers in a transparent manner</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Use of latest technology both in claim assessment as well as information to the farmers</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Claim payments in time directly to the beneficiary</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Subsidy disbursal time improved</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Better statistics available.</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Improved rural infrastructure</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Improved irrigation systems.</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Improved agricultural techniques as well as genetically modified seeds</a:t>
            </a:r>
          </a:p>
          <a:p>
            <a:pPr marL="168275" indent="-168275">
              <a:buFont typeface="Arial" pitchFamily="34" charset="0"/>
              <a:buChar char="•"/>
            </a:pPr>
            <a:r>
              <a:rPr lang="en-IN" sz="2000" dirty="0" smtClean="0">
                <a:solidFill>
                  <a:schemeClr val="tx2"/>
                </a:solidFill>
                <a:latin typeface="Arial" panose="020B0604020202020204" pitchFamily="34" charset="0"/>
                <a:cs typeface="Arial" panose="020B0604020202020204" pitchFamily="34" charset="0"/>
              </a:rPr>
              <a:t>Better resources available and hence actuaries better informed to do pricing and reserving for agricultural insurance.</a:t>
            </a:r>
          </a:p>
        </p:txBody>
      </p:sp>
    </p:spTree>
    <p:extLst>
      <p:ext uri="{BB962C8B-B14F-4D97-AF65-F5344CB8AC3E}">
        <p14:creationId xmlns:p14="http://schemas.microsoft.com/office/powerpoint/2010/main" val="3152760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29</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800" b="1" i="0" u="none" strike="noStrike" kern="1200" cap="none" spc="0" normalizeH="0" baseline="0" noProof="0" dirty="0">
              <a:ln>
                <a:noFill/>
              </a:ln>
              <a:solidFill>
                <a:schemeClr val="tx2"/>
              </a:solidFill>
              <a:effectLst/>
              <a:uLnTx/>
              <a:uFillTx/>
              <a:latin typeface="Garamond" pitchFamily="18" charset="0"/>
            </a:endParaRPr>
          </a:p>
        </p:txBody>
      </p:sp>
      <p:sp>
        <p:nvSpPr>
          <p:cNvPr id="2" name="TextBox 1"/>
          <p:cNvSpPr txBox="1"/>
          <p:nvPr/>
        </p:nvSpPr>
        <p:spPr>
          <a:xfrm>
            <a:off x="228600" y="1371600"/>
            <a:ext cx="8458200" cy="369332"/>
          </a:xfrm>
          <a:prstGeom prst="rect">
            <a:avLst/>
          </a:prstGeom>
          <a:noFill/>
        </p:spPr>
        <p:txBody>
          <a:bodyPr wrap="square" rtlCol="0">
            <a:spAutoFit/>
          </a:bodyPr>
          <a:lstStyle/>
          <a:p>
            <a:endParaRPr lang="en-IN" dirty="0"/>
          </a:p>
        </p:txBody>
      </p:sp>
      <p:sp>
        <p:nvSpPr>
          <p:cNvPr id="8" name="Text Placeholder 1"/>
          <p:cNvSpPr txBox="1">
            <a:spLocks/>
          </p:cNvSpPr>
          <p:nvPr/>
        </p:nvSpPr>
        <p:spPr>
          <a:xfrm>
            <a:off x="304800" y="1371600"/>
            <a:ext cx="7467600" cy="4648200"/>
          </a:xfrm>
          <a:prstGeom prst="rect">
            <a:avLst/>
          </a:prstGeom>
        </p:spPr>
        <p:txBody>
          <a:bodyPr anchor="ct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en-US" sz="36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1242789"/>
            <a:ext cx="6076950" cy="4562475"/>
          </a:xfrm>
          <a:prstGeom prst="rect">
            <a:avLst/>
          </a:prstGeom>
        </p:spPr>
      </p:pic>
    </p:spTree>
    <p:extLst>
      <p:ext uri="{BB962C8B-B14F-4D97-AF65-F5344CB8AC3E}">
        <p14:creationId xmlns:p14="http://schemas.microsoft.com/office/powerpoint/2010/main" val="295707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3</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IMPACT OF CLIMATE CHANGE</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57200" y="1285860"/>
            <a:ext cx="8043890" cy="5038740"/>
          </a:xfrm>
          <a:prstGeom prst="rect">
            <a:avLst/>
          </a:prstGeom>
        </p:spPr>
        <p:txBody>
          <a:bodyPr/>
          <a:lstStyle/>
          <a:p>
            <a:pPr lvl="0" algn="just" eaLnBrk="0" fontAlgn="base" hangingPunct="0">
              <a:spcBef>
                <a:spcPct val="20000"/>
              </a:spcBef>
              <a:spcAft>
                <a:spcPct val="0"/>
              </a:spcAft>
              <a:defRPr/>
            </a:pPr>
            <a:r>
              <a:rPr lang="en-IN" dirty="0">
                <a:solidFill>
                  <a:schemeClr val="tx2"/>
                </a:solidFill>
                <a:latin typeface="Arial" panose="020B0604020202020204" pitchFamily="34" charset="0"/>
                <a:cs typeface="Arial" panose="020B0604020202020204" pitchFamily="34" charset="0"/>
              </a:rPr>
              <a:t>The Intergovernmental Panel on Climate Change (IPCC) is the leading international body for the assessment of climate change. It was established by the United Nations Environmental Programme and the World Metrological Organization in 1988. Currently 195 countries are Members of the IPCC.</a:t>
            </a:r>
          </a:p>
          <a:p>
            <a:pPr lvl="0" algn="just" eaLnBrk="0" fontAlgn="base" hangingPunct="0">
              <a:spcBef>
                <a:spcPct val="20000"/>
              </a:spcBef>
              <a:spcAft>
                <a:spcPct val="0"/>
              </a:spcAft>
              <a:defRPr/>
            </a:pPr>
            <a:r>
              <a:rPr lang="en-IN" dirty="0">
                <a:solidFill>
                  <a:schemeClr val="tx2"/>
                </a:solidFill>
                <a:latin typeface="Arial" panose="020B0604020202020204" pitchFamily="34" charset="0"/>
                <a:cs typeface="Arial" panose="020B0604020202020204" pitchFamily="34" charset="0"/>
              </a:rPr>
              <a:t>IPCC committee have concluded in their recent study: </a:t>
            </a:r>
          </a:p>
          <a:p>
            <a:pPr marL="342900" lvl="0"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A “very high confidence” that anthropogenic activities such as fossil fuels burning and deforestation have affected the climate change.</a:t>
            </a:r>
          </a:p>
          <a:p>
            <a:pPr marL="342900" lvl="0"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Global average temperatures are expected to increase by another 1.1° to 5.4° by 2100.</a:t>
            </a:r>
          </a:p>
          <a:p>
            <a:pPr marL="342900" lvl="0"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Impact of this change:</a:t>
            </a:r>
          </a:p>
          <a:p>
            <a:pPr marL="800100" lvl="1"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Increase in sea level and total global precipitation over land.</a:t>
            </a:r>
          </a:p>
          <a:p>
            <a:pPr marL="800100" lvl="1"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Considerable warming of certain region.</a:t>
            </a:r>
          </a:p>
          <a:p>
            <a:pPr marL="800100" lvl="1" indent="-342900" algn="just" eaLnBrk="0" fontAlgn="base" hangingPunct="0">
              <a:spcBef>
                <a:spcPct val="20000"/>
              </a:spcBef>
              <a:spcAft>
                <a:spcPct val="0"/>
              </a:spcAft>
              <a:buFont typeface="Arial" panose="020B0604020202020204" pitchFamily="34" charset="0"/>
              <a:buChar char="•"/>
              <a:defRPr/>
            </a:pPr>
            <a:r>
              <a:rPr lang="en-IN" dirty="0">
                <a:solidFill>
                  <a:schemeClr val="tx2"/>
                </a:solidFill>
                <a:latin typeface="Arial" panose="020B0604020202020204" pitchFamily="34" charset="0"/>
                <a:cs typeface="Arial" panose="020B0604020202020204" pitchFamily="34" charset="0"/>
              </a:rPr>
              <a:t>Substantial changes in temporal and spatial distribution of precipitation. </a:t>
            </a:r>
          </a:p>
        </p:txBody>
      </p:sp>
    </p:spTree>
    <p:extLst>
      <p:ext uri="{BB962C8B-B14F-4D97-AF65-F5344CB8AC3E}">
        <p14:creationId xmlns:p14="http://schemas.microsoft.com/office/powerpoint/2010/main" val="3826434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30</a:t>
            </a:fld>
            <a:endParaRPr lang="en-US" dirty="0"/>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800" b="1" i="0" u="none" strike="noStrike" kern="1200" cap="none" spc="0" normalizeH="0" baseline="0" noProof="0" dirty="0">
              <a:ln>
                <a:noFill/>
              </a:ln>
              <a:solidFill>
                <a:schemeClr val="tx2"/>
              </a:solidFill>
              <a:effectLst/>
              <a:uLnTx/>
              <a:uFillTx/>
              <a:latin typeface="Garamond" pitchFamily="18" charset="0"/>
            </a:endParaRPr>
          </a:p>
        </p:txBody>
      </p:sp>
      <p:sp>
        <p:nvSpPr>
          <p:cNvPr id="2" name="TextBox 1"/>
          <p:cNvSpPr txBox="1"/>
          <p:nvPr/>
        </p:nvSpPr>
        <p:spPr>
          <a:xfrm>
            <a:off x="228600" y="1371600"/>
            <a:ext cx="8458200" cy="369332"/>
          </a:xfrm>
          <a:prstGeom prst="rect">
            <a:avLst/>
          </a:prstGeom>
          <a:noFill/>
        </p:spPr>
        <p:txBody>
          <a:bodyPr wrap="square" rtlCol="0">
            <a:spAutoFit/>
          </a:bodyPr>
          <a:lstStyle/>
          <a:p>
            <a:endParaRPr lang="en-IN" dirty="0"/>
          </a:p>
        </p:txBody>
      </p:sp>
      <p:sp>
        <p:nvSpPr>
          <p:cNvPr id="8" name="Text Placeholder 1"/>
          <p:cNvSpPr txBox="1">
            <a:spLocks/>
          </p:cNvSpPr>
          <p:nvPr/>
        </p:nvSpPr>
        <p:spPr>
          <a:xfrm>
            <a:off x="304800" y="1371600"/>
            <a:ext cx="7467600" cy="4648200"/>
          </a:xfrm>
          <a:prstGeom prst="rect">
            <a:avLst/>
          </a:prstGeom>
        </p:spPr>
        <p:txBody>
          <a:bodyPr anchor="ct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US" sz="3600" b="1" dirty="0" smtClean="0">
                <a:solidFill>
                  <a:schemeClr val="tx2"/>
                </a:solidFill>
                <a:latin typeface="Arial" panose="020B0604020202020204" pitchFamily="34" charset="0"/>
                <a:cs typeface="Arial" panose="020B0604020202020204" pitchFamily="34" charset="0"/>
              </a:rPr>
              <a:t>APPENDIX</a:t>
            </a:r>
            <a:endParaRPr kumimoji="0" lang="en-US" sz="36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5638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31</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 Major agricultural crops</a:t>
            </a:r>
            <a:endParaRPr lang="en-US" sz="2400" b="1" dirty="0">
              <a:solidFill>
                <a:schemeClr val="tx2"/>
              </a:solidFill>
              <a:latin typeface="Arial" panose="020B0604020202020204" pitchFamily="34" charset="0"/>
              <a:cs typeface="Arial" panose="020B0604020202020204" pitchFamily="34" charset="0"/>
            </a:endParaRPr>
          </a:p>
        </p:txBody>
      </p:sp>
      <p:pic>
        <p:nvPicPr>
          <p:cNvPr id="8" name="Picture 7"/>
          <p:cNvPicPr>
            <a:picLocks noChangeAspect="1" noChangeArrowheads="1"/>
          </p:cNvPicPr>
          <p:nvPr/>
        </p:nvPicPr>
        <p:blipFill>
          <a:blip r:embed="rId2"/>
          <a:srcRect/>
          <a:stretch>
            <a:fillRect/>
          </a:stretch>
        </p:blipFill>
        <p:spPr bwMode="auto">
          <a:xfrm>
            <a:off x="571471" y="1357298"/>
            <a:ext cx="8143933" cy="4789953"/>
          </a:xfrm>
          <a:prstGeom prst="rect">
            <a:avLst/>
          </a:prstGeom>
          <a:noFill/>
        </p:spPr>
      </p:pic>
    </p:spTree>
    <p:extLst>
      <p:ext uri="{BB962C8B-B14F-4D97-AF65-F5344CB8AC3E}">
        <p14:creationId xmlns:p14="http://schemas.microsoft.com/office/powerpoint/2010/main" val="6867900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32</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 Major agricultural crops</a:t>
            </a:r>
            <a:endParaRPr lang="en-US" sz="2400" b="1" dirty="0">
              <a:solidFill>
                <a:schemeClr val="tx2"/>
              </a:solidFill>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srcRect/>
          <a:stretch>
            <a:fillRect/>
          </a:stretch>
        </p:blipFill>
        <p:spPr bwMode="auto">
          <a:xfrm>
            <a:off x="571472" y="1500174"/>
            <a:ext cx="8143932" cy="5000660"/>
          </a:xfrm>
          <a:prstGeom prst="rect">
            <a:avLst/>
          </a:prstGeom>
          <a:noFill/>
          <a:ln w="9525">
            <a:noFill/>
            <a:miter lim="800000"/>
            <a:headEnd/>
            <a:tailEnd/>
          </a:ln>
          <a:effectLst/>
        </p:spPr>
      </p:pic>
    </p:spTree>
    <p:extLst>
      <p:ext uri="{BB962C8B-B14F-4D97-AF65-F5344CB8AC3E}">
        <p14:creationId xmlns:p14="http://schemas.microsoft.com/office/powerpoint/2010/main" val="239143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33</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766746"/>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Insurance… Major agricultural crops</a:t>
            </a:r>
            <a:endParaRPr lang="en-US" sz="2400" b="1" dirty="0">
              <a:solidFill>
                <a:schemeClr val="tx2"/>
              </a:solidFill>
              <a:latin typeface="Arial" panose="020B0604020202020204" pitchFamily="34" charset="0"/>
              <a:cs typeface="Arial" panose="020B0604020202020204" pitchFamily="34" charset="0"/>
            </a:endParaRPr>
          </a:p>
        </p:txBody>
      </p:sp>
      <p:pic>
        <p:nvPicPr>
          <p:cNvPr id="2" name="Picture 2"/>
          <p:cNvPicPr>
            <a:picLocks noChangeAspect="1" noChangeArrowheads="1"/>
          </p:cNvPicPr>
          <p:nvPr/>
        </p:nvPicPr>
        <p:blipFill>
          <a:blip r:embed="rId2"/>
          <a:srcRect/>
          <a:stretch>
            <a:fillRect/>
          </a:stretch>
        </p:blipFill>
        <p:spPr bwMode="auto">
          <a:xfrm>
            <a:off x="500034" y="1214423"/>
            <a:ext cx="8001056" cy="5262576"/>
          </a:xfrm>
          <a:prstGeom prst="rect">
            <a:avLst/>
          </a:prstGeom>
          <a:noFill/>
          <a:ln w="9525">
            <a:noFill/>
            <a:miter lim="800000"/>
            <a:headEnd/>
            <a:tailEnd/>
          </a:ln>
          <a:effectLst/>
        </p:spPr>
      </p:pic>
    </p:spTree>
    <p:extLst>
      <p:ext uri="{BB962C8B-B14F-4D97-AF65-F5344CB8AC3E}">
        <p14:creationId xmlns:p14="http://schemas.microsoft.com/office/powerpoint/2010/main" val="239143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4</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IMPACT OF CLIMATE CHANGE – Natural Disasters</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57200" y="1285860"/>
            <a:ext cx="8043890" cy="5038740"/>
          </a:xfrm>
          <a:prstGeom prst="rect">
            <a:avLst/>
          </a:prstGeom>
        </p:spPr>
        <p:txBody>
          <a:bodyPr/>
          <a:lstStyle/>
          <a:p>
            <a:pPr lvl="0" algn="just" eaLnBrk="0" fontAlgn="base" hangingPunct="0">
              <a:spcBef>
                <a:spcPct val="20000"/>
              </a:spcBef>
              <a:spcAft>
                <a:spcPct val="0"/>
              </a:spcAft>
              <a:defRPr/>
            </a:pPr>
            <a:r>
              <a:rPr lang="en-IN" dirty="0">
                <a:solidFill>
                  <a:schemeClr val="tx2"/>
                </a:solidFill>
                <a:latin typeface="Arial" panose="020B0604020202020204" pitchFamily="34" charset="0"/>
                <a:cs typeface="Arial" panose="020B0604020202020204" pitchFamily="34" charset="0"/>
              </a:rPr>
              <a:t>The Munich Re </a:t>
            </a:r>
            <a:r>
              <a:rPr lang="en-IN" dirty="0" err="1">
                <a:solidFill>
                  <a:schemeClr val="tx2"/>
                </a:solidFill>
                <a:latin typeface="Arial" panose="020B0604020202020204" pitchFamily="34" charset="0"/>
                <a:cs typeface="Arial" panose="020B0604020202020204" pitchFamily="34" charset="0"/>
              </a:rPr>
              <a:t>NatCatSERVICE</a:t>
            </a:r>
            <a:r>
              <a:rPr lang="en-IN" dirty="0">
                <a:solidFill>
                  <a:schemeClr val="tx2"/>
                </a:solidFill>
                <a:latin typeface="Arial" panose="020B0604020202020204" pitchFamily="34" charset="0"/>
                <a:cs typeface="Arial" panose="020B0604020202020204" pitchFamily="34" charset="0"/>
              </a:rPr>
              <a:t> data on loss relevant natural disasters already show a strong upward trend in the last 30 </a:t>
            </a:r>
            <a:r>
              <a:rPr lang="en-IN" sz="2000" dirty="0">
                <a:solidFill>
                  <a:schemeClr val="tx2"/>
                </a:solidFill>
                <a:latin typeface="Arial" panose="020B0604020202020204" pitchFamily="34" charset="0"/>
                <a:cs typeface="Arial" panose="020B0604020202020204" pitchFamily="34" charset="0"/>
              </a:rPr>
              <a:t>years.</a:t>
            </a:r>
          </a:p>
          <a:p>
            <a:pPr lvl="0" eaLnBrk="0" fontAlgn="base" hangingPunct="0">
              <a:spcBef>
                <a:spcPct val="20000"/>
              </a:spcBef>
              <a:spcAft>
                <a:spcPct val="0"/>
              </a:spcAft>
              <a:defRPr/>
            </a:pPr>
            <a:endParaRPr lang="en-IN" b="1" dirty="0">
              <a:solidFill>
                <a:schemeClr val="tx2"/>
              </a:solidFill>
              <a:latin typeface="Arial" panose="020B0604020202020204" pitchFamily="34" charset="0"/>
              <a:cs typeface="Arial" panose="020B0604020202020204" pitchFamily="34" charset="0"/>
            </a:endParaRPr>
          </a:p>
        </p:txBody>
      </p:sp>
      <p:pic>
        <p:nvPicPr>
          <p:cNvPr id="9" name="Picture 2" descr="C:\Users\a020782.R02\Desktop\1-s2_0-S2212094715300347-gr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2278582"/>
            <a:ext cx="7391399" cy="4046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302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5</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lang="en-US" sz="2400" b="1" dirty="0" smtClean="0">
                <a:solidFill>
                  <a:schemeClr val="tx2"/>
                </a:solidFill>
                <a:latin typeface="Arial" panose="020B0604020202020204" pitchFamily="34" charset="0"/>
                <a:cs typeface="Arial" panose="020B0604020202020204" pitchFamily="34" charset="0"/>
              </a:rPr>
              <a:t>IMPACT OF CLIMATE CHANGE – Precipitation</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57200" y="1295400"/>
            <a:ext cx="8043890" cy="5029200"/>
          </a:xfrm>
          <a:prstGeom prst="rect">
            <a:avLst/>
          </a:prstGeom>
        </p:spPr>
        <p:txBody>
          <a:bodyPr/>
          <a:lstStyle/>
          <a:p>
            <a:pPr marL="285750" lvl="0" indent="-285750" algn="just" eaLnBrk="0" fontAlgn="base" hangingPunct="0">
              <a:spcBef>
                <a:spcPct val="20000"/>
              </a:spcBef>
              <a:spcAft>
                <a:spcPct val="0"/>
              </a:spcAft>
              <a:buFont typeface="Arial" panose="020B0604020202020204" pitchFamily="34" charset="0"/>
              <a:buChar char="•"/>
              <a:defRPr/>
            </a:pPr>
            <a:r>
              <a:rPr lang="en-IN" sz="1600" dirty="0">
                <a:solidFill>
                  <a:schemeClr val="tx2"/>
                </a:solidFill>
                <a:latin typeface="Arial" panose="020B0604020202020204" pitchFamily="34" charset="0"/>
                <a:cs typeface="Arial" panose="020B0604020202020204" pitchFamily="34" charset="0"/>
              </a:rPr>
              <a:t>Global climate change will affect the water cycle, likely creating perennial droughts in some areas and frequent floods in others.</a:t>
            </a:r>
          </a:p>
          <a:p>
            <a:pPr marL="285750" lvl="0" indent="-285750" algn="just" eaLnBrk="0" fontAlgn="base" hangingPunct="0">
              <a:spcBef>
                <a:spcPct val="20000"/>
              </a:spcBef>
              <a:spcAft>
                <a:spcPct val="0"/>
              </a:spcAft>
              <a:buFont typeface="Arial" panose="020B0604020202020204" pitchFamily="34" charset="0"/>
              <a:buChar char="•"/>
              <a:defRPr/>
            </a:pPr>
            <a:r>
              <a:rPr lang="en-IN" sz="1600" dirty="0">
                <a:solidFill>
                  <a:schemeClr val="tx2"/>
                </a:solidFill>
                <a:latin typeface="Arial" panose="020B0604020202020204" pitchFamily="34" charset="0"/>
                <a:cs typeface="Arial" panose="020B0604020202020204" pitchFamily="34" charset="0"/>
              </a:rPr>
              <a:t>One expected effect of climate change will be an increase in precipitation intensity: a larger proportion of rain will fall in a shorter amount of time than it has historically. Blue represents areas where climate models predict an increase in intensity by the end of the 21st century, brown represents a predicted decrease (Map adapted from the IPCC Fourth Assessment Report.).</a:t>
            </a:r>
          </a:p>
          <a:p>
            <a:pPr lvl="0" eaLnBrk="0" fontAlgn="base" hangingPunct="0">
              <a:spcBef>
                <a:spcPct val="20000"/>
              </a:spcBef>
              <a:spcAft>
                <a:spcPct val="0"/>
              </a:spcAft>
              <a:defRPr/>
            </a:pPr>
            <a:endParaRPr lang="en-IN" b="1" dirty="0">
              <a:solidFill>
                <a:schemeClr val="tx2"/>
              </a:solidFill>
              <a:latin typeface="Arial" panose="020B0604020202020204" pitchFamily="34" charset="0"/>
              <a:cs typeface="Arial" panose="020B0604020202020204" pitchFamily="34" charset="0"/>
            </a:endParaRPr>
          </a:p>
        </p:txBody>
      </p:sp>
      <p:pic>
        <p:nvPicPr>
          <p:cNvPr id="10" name="Picture 2" descr="C:\Users\a020782.R02\Desktop\precipitation_intensity_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04" y="3352800"/>
            <a:ext cx="57912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943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6</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IMPACT OF CLIMATE CHANGE – </a:t>
            </a:r>
            <a:r>
              <a:rPr lang="en-IN" sz="2400" b="1" dirty="0" smtClean="0">
                <a:solidFill>
                  <a:schemeClr val="tx2"/>
                </a:solidFill>
                <a:latin typeface="Arial" panose="020B0604020202020204" pitchFamily="34" charset="0"/>
                <a:cs typeface="Arial" panose="020B0604020202020204" pitchFamily="34" charset="0"/>
              </a:rPr>
              <a:t>Drought</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57200" y="1285860"/>
            <a:ext cx="8043890" cy="5038740"/>
          </a:xfrm>
          <a:prstGeom prst="rect">
            <a:avLst/>
          </a:prstGeom>
        </p:spPr>
        <p:txBody>
          <a:bodyPr/>
          <a:lstStyle/>
          <a:p>
            <a:pPr lvl="0" algn="just" eaLnBrk="0" fontAlgn="base" hangingPunct="0">
              <a:spcBef>
                <a:spcPct val="20000"/>
              </a:spcBef>
              <a:spcAft>
                <a:spcPct val="0"/>
              </a:spcAft>
              <a:defRPr/>
            </a:pPr>
            <a:r>
              <a:rPr lang="en-IN" dirty="0">
                <a:solidFill>
                  <a:schemeClr val="tx2"/>
                </a:solidFill>
                <a:latin typeface="Arial" panose="020B0604020202020204" pitchFamily="34" charset="0"/>
                <a:cs typeface="Arial" panose="020B0604020202020204" pitchFamily="34" charset="0"/>
              </a:rPr>
              <a:t>Global climate change affects a variety of factors associated with drought. There is high confidence that increased temperatures will lead to more precipitation falling as rain rather than snow, earlier snow melt, and increased evaporation and transpiration. Thus the risk of hydrological and agricultural drought increases as temperatures rise.</a:t>
            </a:r>
          </a:p>
          <a:p>
            <a:pPr lvl="0" eaLnBrk="0" fontAlgn="base" hangingPunct="0">
              <a:spcBef>
                <a:spcPct val="20000"/>
              </a:spcBef>
              <a:spcAft>
                <a:spcPct val="0"/>
              </a:spcAft>
              <a:defRPr/>
            </a:pPr>
            <a:endParaRPr lang="en-IN" b="1" dirty="0">
              <a:solidFill>
                <a:schemeClr val="tx2"/>
              </a:solidFill>
              <a:latin typeface="Arial" panose="020B0604020202020204" pitchFamily="34" charset="0"/>
              <a:cs typeface="Arial" panose="020B0604020202020204" pitchFamily="34" charset="0"/>
            </a:endParaRPr>
          </a:p>
        </p:txBody>
      </p:sp>
      <p:pic>
        <p:nvPicPr>
          <p:cNvPr id="10" name="Picture 4" descr="C:\Users\a020782.R02\Desktop\2-1-3-drou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866" y="2741002"/>
            <a:ext cx="7029472" cy="3202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32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7</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IMPACT OF CLIMATE CHANGE ON DEVELOPING COUNTRIES</a:t>
            </a:r>
            <a:endParaRPr kumimoji="0" lang="en-US" sz="24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
        <p:nvSpPr>
          <p:cNvPr id="8" name="Text Placeholder 1"/>
          <p:cNvSpPr txBox="1">
            <a:spLocks/>
          </p:cNvSpPr>
          <p:nvPr/>
        </p:nvSpPr>
        <p:spPr>
          <a:xfrm>
            <a:off x="457200" y="1295400"/>
            <a:ext cx="8043890" cy="5029200"/>
          </a:xfrm>
          <a:prstGeom prst="rect">
            <a:avLst/>
          </a:prstGeom>
        </p:spPr>
        <p:txBody>
          <a:bodyPr/>
          <a:lstStyle/>
          <a:p>
            <a:pPr lvl="0" algn="just" eaLnBrk="0" fontAlgn="base" hangingPunct="0">
              <a:spcBef>
                <a:spcPct val="20000"/>
              </a:spcBef>
              <a:spcAft>
                <a:spcPct val="0"/>
              </a:spcAft>
              <a:defRPr/>
            </a:pPr>
            <a:r>
              <a:rPr lang="en-IN" dirty="0">
                <a:solidFill>
                  <a:schemeClr val="tx2"/>
                </a:solidFill>
                <a:latin typeface="Arial" panose="020B0604020202020204" pitchFamily="34" charset="0"/>
                <a:cs typeface="Arial" panose="020B0604020202020204" pitchFamily="34" charset="0"/>
              </a:rPr>
              <a:t>The German Watch Climate Risk Index, which ranks the countries according to their extreme weather risks, shows that all countries in the top ten of this index are developing countries, led by Myanmar, Honduras and Haiti.</a:t>
            </a:r>
          </a:p>
          <a:p>
            <a:pPr lvl="0" eaLnBrk="0" fontAlgn="base" hangingPunct="0">
              <a:spcBef>
                <a:spcPct val="20000"/>
              </a:spcBef>
              <a:spcAft>
                <a:spcPct val="0"/>
              </a:spcAft>
              <a:defRPr/>
            </a:pPr>
            <a:r>
              <a:rPr lang="en-IN" u="sng" dirty="0" smtClean="0">
                <a:solidFill>
                  <a:schemeClr val="tx2"/>
                </a:solidFill>
                <a:latin typeface="Arial" panose="020B0604020202020204" pitchFamily="34" charset="0"/>
                <a:cs typeface="Arial" panose="020B0604020202020204" pitchFamily="34" charset="0"/>
              </a:rPr>
              <a:t>Long </a:t>
            </a:r>
            <a:r>
              <a:rPr lang="en-IN" u="sng" dirty="0">
                <a:solidFill>
                  <a:schemeClr val="tx2"/>
                </a:solidFill>
                <a:latin typeface="Arial" panose="020B0604020202020204" pitchFamily="34" charset="0"/>
                <a:cs typeface="Arial" panose="020B0604020202020204" pitchFamily="34" charset="0"/>
              </a:rPr>
              <a:t>Term Climate Risk Index (CRI)</a:t>
            </a:r>
          </a:p>
          <a:p>
            <a:pPr lvl="0" eaLnBrk="0" fontAlgn="base" hangingPunct="0">
              <a:spcBef>
                <a:spcPct val="20000"/>
              </a:spcBef>
              <a:spcAft>
                <a:spcPct val="0"/>
              </a:spcAft>
              <a:defRPr/>
            </a:pPr>
            <a:endParaRPr lang="en-IN" b="1" dirty="0">
              <a:solidFill>
                <a:schemeClr val="tx2"/>
              </a:solidFill>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2500306"/>
            <a:ext cx="8267729" cy="4005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6342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8</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04800"/>
            <a:ext cx="7467600" cy="609600"/>
          </a:xfrm>
          <a:prstGeom prst="rect">
            <a:avLst/>
          </a:prstGeom>
        </p:spPr>
        <p:txBody>
          <a:bodyPr/>
          <a:lstStyle/>
          <a:p>
            <a:pPr lvl="1"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CLIMATE IMPACT ON AGRICULTURE</a:t>
            </a:r>
          </a:p>
          <a:p>
            <a:pPr marL="800100" lvl="1" indent="-342900" eaLnBrk="0" fontAlgn="base" hangingPunct="0">
              <a:spcBef>
                <a:spcPct val="20000"/>
              </a:spcBef>
              <a:spcAft>
                <a:spcPct val="0"/>
              </a:spcAft>
              <a:buFont typeface="Arial" panose="020B0604020202020204" pitchFamily="34" charset="0"/>
              <a:buChar char="•"/>
              <a:defRPr/>
            </a:pPr>
            <a:endParaRPr lang="en-US" sz="2400" b="1" dirty="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1600"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2400" b="1" dirty="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2400" b="1" dirty="0" smtClean="0">
              <a:solidFill>
                <a:schemeClr val="tx2"/>
              </a:solidFill>
              <a:latin typeface="Arial" panose="020B0604020202020204" pitchFamily="34" charset="0"/>
              <a:cs typeface="Arial" panose="020B0604020202020204" pitchFamily="34" charset="0"/>
            </a:endParaRPr>
          </a:p>
          <a:p>
            <a:pPr marL="800100" lvl="1" indent="-342900" eaLnBrk="0" fontAlgn="base" hangingPunct="0">
              <a:spcBef>
                <a:spcPct val="20000"/>
              </a:spcBef>
              <a:spcAft>
                <a:spcPct val="0"/>
              </a:spcAft>
              <a:buFont typeface="Arial" panose="020B0604020202020204" pitchFamily="34" charset="0"/>
              <a:buChar char="•"/>
              <a:defRPr/>
            </a:pPr>
            <a:endParaRPr lang="en-US" sz="2400" b="1" dirty="0">
              <a:solidFill>
                <a:schemeClr val="tx2"/>
              </a:solidFill>
              <a:latin typeface="Arial" panose="020B0604020202020204" pitchFamily="34" charset="0"/>
              <a:cs typeface="Arial" panose="020B0604020202020204" pitchFamily="34" charset="0"/>
            </a:endParaRPr>
          </a:p>
        </p:txBody>
      </p:sp>
      <p:sp>
        <p:nvSpPr>
          <p:cNvPr id="8" name="TextBox 7"/>
          <p:cNvSpPr txBox="1"/>
          <p:nvPr/>
        </p:nvSpPr>
        <p:spPr>
          <a:xfrm>
            <a:off x="285720" y="1285860"/>
            <a:ext cx="8286808" cy="4801314"/>
          </a:xfrm>
          <a:prstGeom prst="rect">
            <a:avLst/>
          </a:prstGeom>
          <a:noFill/>
        </p:spPr>
        <p:txBody>
          <a:bodyPr wrap="square" rtlCol="0">
            <a:spAutoFit/>
          </a:bodyPr>
          <a:lstStyle/>
          <a:p>
            <a:pPr marL="266700" indent="-26670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Climate Change will continue to have significant impact on agriculture, water resources, land resources and biodiversity in the 21st century as temperature extremes begin exceeding thresholds that harm crop growth more frequently and precipitation and runoff patterns continue to change.</a:t>
            </a:r>
          </a:p>
          <a:p>
            <a:pPr marL="266700" indent="-266700" algn="just"/>
            <a:endParaRPr lang="en-US" dirty="0" smtClean="0">
              <a:solidFill>
                <a:schemeClr val="tx2"/>
              </a:solidFill>
              <a:latin typeface="Arial" panose="020B0604020202020204" pitchFamily="34" charset="0"/>
              <a:cs typeface="Arial" panose="020B0604020202020204" pitchFamily="34" charset="0"/>
            </a:endParaRPr>
          </a:p>
          <a:p>
            <a:pPr marL="266700" indent="-26670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Agricultural producers have always faced numerous production and price risks, but forecasts of more rapid changes in climatic conditions in the future have raised concerns that these risks will increase in the future relative to historical conditions. Some of the impact are:</a:t>
            </a:r>
          </a:p>
          <a:p>
            <a:pPr marL="717550" lvl="1" indent="-185738"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More heat waves which will impact livestock, damage crops, and lead to an increase in bushfires.</a:t>
            </a:r>
          </a:p>
          <a:p>
            <a:pPr marL="717550" lvl="1" indent="-185738"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Warmer conditions which will increase the likelihood of pests and diseases from tropical and sub-tropical region.</a:t>
            </a:r>
          </a:p>
          <a:p>
            <a:pPr marL="717550" lvl="1" indent="-185738"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More intense and sporadic rainfall (including from tropical cyclones) which would increase flooding and associated loss of life, property and productivity. It would also affect soil erosion and pollution of rivers and oceans.</a:t>
            </a:r>
          </a:p>
        </p:txBody>
      </p:sp>
    </p:spTree>
    <p:extLst>
      <p:ext uri="{BB962C8B-B14F-4D97-AF65-F5344CB8AC3E}">
        <p14:creationId xmlns:p14="http://schemas.microsoft.com/office/powerpoint/2010/main" val="3089755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panose="020B0604020202020204" pitchFamily="34" charset="0"/>
                <a:cs typeface="Arial" panose="020B0604020202020204" pitchFamily="34" charset="0"/>
              </a:rPr>
              <a:t>www.actuariesindia.org</a:t>
            </a:r>
            <a:endParaRPr lang="en-US"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1A13C416-6B76-4DFF-BC13-59A396451C72}" type="slidenum">
              <a:rPr lang="en-US" smtClean="0">
                <a:latin typeface="Arial" panose="020B0604020202020204" pitchFamily="34" charset="0"/>
                <a:cs typeface="Arial" panose="020B0604020202020204" pitchFamily="34" charset="0"/>
              </a:rPr>
              <a:pPr/>
              <a:t>9</a:t>
            </a:fld>
            <a:endParaRPr lang="en-US" dirty="0">
              <a:latin typeface="Arial" panose="020B0604020202020204" pitchFamily="34" charset="0"/>
              <a:cs typeface="Arial" panose="020B0604020202020204" pitchFamily="34" charset="0"/>
            </a:endParaRPr>
          </a:p>
        </p:txBody>
      </p:sp>
      <p:sp>
        <p:nvSpPr>
          <p:cNvPr id="7" name="Text Placeholder 1"/>
          <p:cNvSpPr txBox="1">
            <a:spLocks/>
          </p:cNvSpPr>
          <p:nvPr/>
        </p:nvSpPr>
        <p:spPr>
          <a:xfrm>
            <a:off x="304800" y="371128"/>
            <a:ext cx="7467600" cy="609600"/>
          </a:xfrm>
          <a:prstGeom prst="rect">
            <a:avLst/>
          </a:prstGeom>
        </p:spPr>
        <p:txBody>
          <a:bodyPr/>
          <a:lstStyle/>
          <a:p>
            <a:pPr marL="342900" lvl="0" indent="-342900" eaLnBrk="0" fontAlgn="base" hangingPunct="0">
              <a:spcBef>
                <a:spcPct val="20000"/>
              </a:spcBef>
              <a:spcAft>
                <a:spcPct val="0"/>
              </a:spcAft>
              <a:defRPr/>
            </a:pPr>
            <a:r>
              <a:rPr lang="en-US" sz="2400" b="1" dirty="0" smtClean="0">
                <a:solidFill>
                  <a:schemeClr val="tx2"/>
                </a:solidFill>
                <a:latin typeface="Arial" panose="020B0604020202020204" pitchFamily="34" charset="0"/>
                <a:cs typeface="Arial" panose="020B0604020202020204" pitchFamily="34" charset="0"/>
              </a:rPr>
              <a:t>Agricultural Production – Current and Forecast</a:t>
            </a:r>
            <a:endParaRPr lang="en-US" sz="2400" b="1" dirty="0">
              <a:solidFill>
                <a:schemeClr val="tx2"/>
              </a:solidFill>
              <a:latin typeface="Arial" panose="020B0604020202020204" pitchFamily="34" charset="0"/>
              <a:cs typeface="Arial" panose="020B0604020202020204" pitchFamily="34" charset="0"/>
            </a:endParaRPr>
          </a:p>
        </p:txBody>
      </p:sp>
      <p:sp>
        <p:nvSpPr>
          <p:cNvPr id="2" name="TextBox 1"/>
          <p:cNvSpPr txBox="1"/>
          <p:nvPr/>
        </p:nvSpPr>
        <p:spPr>
          <a:xfrm>
            <a:off x="357158" y="1285860"/>
            <a:ext cx="8215370" cy="4835897"/>
          </a:xfrm>
          <a:prstGeom prst="rect">
            <a:avLst/>
          </a:prstGeom>
          <a:noFill/>
        </p:spPr>
        <p:txBody>
          <a:bodyPr wrap="square" rtlCol="0">
            <a:spAutoFit/>
          </a:bodyPr>
          <a:lstStyle/>
          <a:p>
            <a:pPr marL="285750" indent="-285750">
              <a:buFont typeface="Arial" panose="020B0604020202020204" pitchFamily="34" charset="0"/>
              <a:buChar char="•"/>
            </a:pPr>
            <a:endParaRPr lang="en-US" sz="200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smtClean="0">
              <a:solidFill>
                <a:schemeClr val="tx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smtClean="0">
              <a:solidFill>
                <a:schemeClr val="tx2"/>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The total no of farmers as total population ( 1.2 Billion) is 22%. Assuming the same share, the total farmers would be 288 million.</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India has total gross cropped area of 195.26 million hectares in the country. </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Food grain production is estimated at 257.04 million tones (MT) for 2015-16. Assuming the growth of 2% (assumed in 12</a:t>
            </a:r>
            <a:r>
              <a:rPr lang="en-US" baseline="30000" dirty="0" smtClean="0">
                <a:solidFill>
                  <a:schemeClr val="tx2"/>
                </a:solidFill>
                <a:latin typeface="Arial" panose="020B0604020202020204" pitchFamily="34" charset="0"/>
                <a:cs typeface="Arial" panose="020B0604020202020204" pitchFamily="34" charset="0"/>
              </a:rPr>
              <a:t>th</a:t>
            </a:r>
            <a:r>
              <a:rPr lang="en-US" dirty="0" smtClean="0">
                <a:solidFill>
                  <a:schemeClr val="tx2"/>
                </a:solidFill>
                <a:latin typeface="Arial" panose="020B0604020202020204" pitchFamily="34" charset="0"/>
                <a:cs typeface="Arial" panose="020B0604020202020204" pitchFamily="34" charset="0"/>
              </a:rPr>
              <a:t> Five year Plan) total production reaches to 282 million tons.</a:t>
            </a:r>
          </a:p>
          <a:p>
            <a:pPr marL="285750" indent="-285750" algn="just">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The Indian economy is expected to reach at 3 Trillion </a:t>
            </a:r>
            <a:r>
              <a:rPr lang="en-US" dirty="0" err="1" smtClean="0">
                <a:solidFill>
                  <a:schemeClr val="tx2"/>
                </a:solidFill>
                <a:latin typeface="Arial" panose="020B0604020202020204" pitchFamily="34" charset="0"/>
                <a:cs typeface="Arial" panose="020B0604020202020204" pitchFamily="34" charset="0"/>
              </a:rPr>
              <a:t>Dollors</a:t>
            </a:r>
            <a:r>
              <a:rPr lang="en-US" dirty="0" smtClean="0">
                <a:solidFill>
                  <a:schemeClr val="tx2"/>
                </a:solidFill>
                <a:latin typeface="Arial" panose="020B0604020202020204" pitchFamily="34" charset="0"/>
                <a:cs typeface="Arial" panose="020B0604020202020204" pitchFamily="34" charset="0"/>
              </a:rPr>
              <a:t> in 2020. Assuming the current agriculture percentage contribution ( 15%) to GDP is same, the expected contribution should be $450 Billion.</a:t>
            </a:r>
          </a:p>
          <a:p>
            <a:pPr marL="285750" indent="-285750">
              <a:buFont typeface="Arial" panose="020B0604020202020204" pitchFamily="34" charset="0"/>
              <a:buChar char="•"/>
            </a:pPr>
            <a:endParaRPr lang="en-IN" sz="2000" dirty="0">
              <a:solidFill>
                <a:schemeClr val="tx2"/>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9274060"/>
              </p:ext>
            </p:extLst>
          </p:nvPr>
        </p:nvGraphicFramePr>
        <p:xfrm>
          <a:off x="467544" y="1268758"/>
          <a:ext cx="8136905" cy="1698875"/>
        </p:xfrm>
        <a:graphic>
          <a:graphicData uri="http://schemas.openxmlformats.org/drawingml/2006/table">
            <a:tbl>
              <a:tblPr>
                <a:tableStyleId>{5C22544A-7EE6-4342-B048-85BDC9FD1C3A}</a:tableStyleId>
              </a:tblPr>
              <a:tblGrid>
                <a:gridCol w="2765188"/>
                <a:gridCol w="2334544"/>
                <a:gridCol w="3037173"/>
              </a:tblGrid>
              <a:tr h="339775">
                <a:tc>
                  <a:txBody>
                    <a:bodyPr/>
                    <a:lstStyle/>
                    <a:p>
                      <a:pPr algn="ctr" fontAlgn="b"/>
                      <a:r>
                        <a:rPr lang="en-US" sz="1800" u="none" strike="noStrike" dirty="0" smtClean="0">
                          <a:solidFill>
                            <a:schemeClr val="bg1"/>
                          </a:solidFill>
                          <a:effectLst/>
                        </a:rPr>
                        <a:t>Agriculture </a:t>
                      </a:r>
                      <a:r>
                        <a:rPr lang="en-US" sz="1800" u="none" strike="noStrike" dirty="0">
                          <a:solidFill>
                            <a:schemeClr val="bg1"/>
                          </a:solidFill>
                          <a:effectLst/>
                        </a:rPr>
                        <a:t>Statistics</a:t>
                      </a:r>
                      <a:endParaRPr lang="en-US" sz="1800" b="1" i="0" u="none" strike="noStrike" dirty="0">
                        <a:solidFill>
                          <a:schemeClr val="bg1"/>
                        </a:solidFill>
                        <a:effectLst/>
                        <a:latin typeface="Arial"/>
                      </a:endParaRPr>
                    </a:p>
                  </a:txBody>
                  <a:tcPr marL="9525" marR="9525" marT="9525" marB="0" anchor="b">
                    <a:solidFill>
                      <a:schemeClr val="tx2"/>
                    </a:solidFill>
                  </a:tcPr>
                </a:tc>
                <a:tc>
                  <a:txBody>
                    <a:bodyPr/>
                    <a:lstStyle/>
                    <a:p>
                      <a:pPr algn="ctr" fontAlgn="b"/>
                      <a:r>
                        <a:rPr lang="en-US" sz="1800" u="none" strike="noStrike" dirty="0">
                          <a:solidFill>
                            <a:schemeClr val="bg1"/>
                          </a:solidFill>
                          <a:effectLst/>
                        </a:rPr>
                        <a:t>Current (15-16)</a:t>
                      </a:r>
                      <a:endParaRPr lang="en-US" sz="1800" b="1" i="0" u="none" strike="noStrike" dirty="0">
                        <a:solidFill>
                          <a:schemeClr val="bg1"/>
                        </a:solidFill>
                        <a:effectLst/>
                        <a:latin typeface="Arial"/>
                      </a:endParaRPr>
                    </a:p>
                  </a:txBody>
                  <a:tcPr marL="9525" marR="9525" marT="9525" marB="0" anchor="b">
                    <a:solidFill>
                      <a:schemeClr val="tx2"/>
                    </a:solidFill>
                  </a:tcPr>
                </a:tc>
                <a:tc>
                  <a:txBody>
                    <a:bodyPr/>
                    <a:lstStyle/>
                    <a:p>
                      <a:pPr algn="ctr" fontAlgn="b"/>
                      <a:r>
                        <a:rPr lang="en-US" sz="1800" u="none" strike="noStrike" dirty="0">
                          <a:solidFill>
                            <a:schemeClr val="bg1"/>
                          </a:solidFill>
                          <a:effectLst/>
                        </a:rPr>
                        <a:t>5 year Plan ( </a:t>
                      </a:r>
                      <a:r>
                        <a:rPr lang="en-US" sz="1800" u="none" strike="noStrike" dirty="0" smtClean="0">
                          <a:solidFill>
                            <a:schemeClr val="bg1"/>
                          </a:solidFill>
                          <a:effectLst/>
                        </a:rPr>
                        <a:t>Assumptions</a:t>
                      </a:r>
                      <a:r>
                        <a:rPr lang="en-US" sz="1800" u="none" strike="noStrike" dirty="0">
                          <a:solidFill>
                            <a:schemeClr val="bg1"/>
                          </a:solidFill>
                          <a:effectLst/>
                        </a:rPr>
                        <a:t>)</a:t>
                      </a:r>
                      <a:endParaRPr lang="en-US" sz="1800" b="1" i="0" u="none" strike="noStrike" dirty="0">
                        <a:solidFill>
                          <a:schemeClr val="bg1"/>
                        </a:solidFill>
                        <a:effectLst/>
                        <a:latin typeface="Arial"/>
                      </a:endParaRPr>
                    </a:p>
                  </a:txBody>
                  <a:tcPr marL="9525" marR="9525" marT="9525" marB="0" anchor="b">
                    <a:solidFill>
                      <a:schemeClr val="tx2"/>
                    </a:solidFill>
                  </a:tcPr>
                </a:tc>
              </a:tr>
              <a:tr h="339775">
                <a:tc>
                  <a:txBody>
                    <a:bodyPr/>
                    <a:lstStyle/>
                    <a:p>
                      <a:pPr algn="ctr" fontAlgn="b"/>
                      <a:r>
                        <a:rPr lang="en-US" sz="1800" u="none" strike="noStrike" dirty="0">
                          <a:effectLst/>
                        </a:rPr>
                        <a:t>Total No Of Farmers</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smtClean="0">
                          <a:effectLst/>
                        </a:rPr>
                        <a:t>263 </a:t>
                      </a:r>
                      <a:r>
                        <a:rPr lang="en-US" sz="1800" u="none" strike="noStrike" dirty="0">
                          <a:effectLst/>
                        </a:rPr>
                        <a:t>million</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smtClean="0">
                          <a:effectLst/>
                        </a:rPr>
                        <a:t>288 </a:t>
                      </a:r>
                      <a:r>
                        <a:rPr lang="en-US" sz="1800" u="none" strike="noStrike" dirty="0">
                          <a:effectLst/>
                        </a:rPr>
                        <a:t>million*</a:t>
                      </a:r>
                      <a:endParaRPr lang="en-US" sz="1800" b="0" i="0" u="none" strike="noStrike" dirty="0">
                        <a:solidFill>
                          <a:srgbClr val="000000"/>
                        </a:solidFill>
                        <a:effectLst/>
                        <a:latin typeface="Arial"/>
                      </a:endParaRPr>
                    </a:p>
                  </a:txBody>
                  <a:tcPr marL="9525" marR="9525" marT="9525" marB="0" anchor="b">
                    <a:solidFill>
                      <a:schemeClr val="bg2"/>
                    </a:solidFill>
                  </a:tcPr>
                </a:tc>
              </a:tr>
              <a:tr h="339775">
                <a:tc>
                  <a:txBody>
                    <a:bodyPr/>
                    <a:lstStyle/>
                    <a:p>
                      <a:pPr algn="ctr" fontAlgn="b"/>
                      <a:r>
                        <a:rPr lang="en-US" sz="1800" u="none" strike="noStrike" dirty="0">
                          <a:effectLst/>
                        </a:rPr>
                        <a:t>Food Production</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a:effectLst/>
                        </a:rPr>
                        <a:t>257.04 million tons</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smtClean="0">
                          <a:effectLst/>
                        </a:rPr>
                        <a:t>283 </a:t>
                      </a:r>
                      <a:r>
                        <a:rPr lang="en-US" sz="1800" u="none" strike="noStrike" dirty="0">
                          <a:effectLst/>
                        </a:rPr>
                        <a:t>million tons*</a:t>
                      </a:r>
                      <a:endParaRPr lang="en-US" sz="1800" b="0" i="0" u="none" strike="noStrike" dirty="0">
                        <a:solidFill>
                          <a:srgbClr val="000000"/>
                        </a:solidFill>
                        <a:effectLst/>
                        <a:latin typeface="Arial"/>
                      </a:endParaRPr>
                    </a:p>
                  </a:txBody>
                  <a:tcPr marL="9525" marR="9525" marT="9525" marB="0" anchor="b">
                    <a:solidFill>
                      <a:schemeClr val="bg2"/>
                    </a:solidFill>
                  </a:tcPr>
                </a:tc>
              </a:tr>
              <a:tr h="339775">
                <a:tc>
                  <a:txBody>
                    <a:bodyPr/>
                    <a:lstStyle/>
                    <a:p>
                      <a:pPr algn="ctr" fontAlgn="b"/>
                      <a:r>
                        <a:rPr lang="en-US" sz="1800" u="none" strike="noStrike">
                          <a:effectLst/>
                        </a:rPr>
                        <a:t>Land Under Cultivation</a:t>
                      </a:r>
                      <a:endParaRPr lang="en-US" sz="1800" b="0" i="0" u="none" strike="noStrike">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a:effectLst/>
                        </a:rPr>
                        <a:t>195.26 mil hectares</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a:effectLst/>
                        </a:rPr>
                        <a:t>195.26 mil hectares*</a:t>
                      </a:r>
                      <a:endParaRPr lang="en-US" sz="1800" b="0" i="0" u="none" strike="noStrike" dirty="0">
                        <a:solidFill>
                          <a:srgbClr val="000000"/>
                        </a:solidFill>
                        <a:effectLst/>
                        <a:latin typeface="Arial"/>
                      </a:endParaRPr>
                    </a:p>
                  </a:txBody>
                  <a:tcPr marL="9525" marR="9525" marT="9525" marB="0" anchor="b">
                    <a:solidFill>
                      <a:schemeClr val="bg2"/>
                    </a:solidFill>
                  </a:tcPr>
                </a:tc>
              </a:tr>
              <a:tr h="339775">
                <a:tc>
                  <a:txBody>
                    <a:bodyPr/>
                    <a:lstStyle/>
                    <a:p>
                      <a:pPr algn="ctr" fontAlgn="b"/>
                      <a:r>
                        <a:rPr lang="en-US" sz="1800" u="none" strike="noStrike" dirty="0">
                          <a:effectLst/>
                        </a:rPr>
                        <a:t>Contribution to GDP</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smtClean="0">
                          <a:effectLst/>
                        </a:rPr>
                        <a:t>US $259.5 Billion</a:t>
                      </a:r>
                      <a:endParaRPr lang="en-US" sz="1800" b="0" i="0" u="none" strike="noStrike" dirty="0">
                        <a:solidFill>
                          <a:srgbClr val="000000"/>
                        </a:solidFill>
                        <a:effectLst/>
                        <a:latin typeface="Arial"/>
                      </a:endParaRPr>
                    </a:p>
                  </a:txBody>
                  <a:tcPr marL="9525" marR="9525" marT="9525" marB="0" anchor="b">
                    <a:solidFill>
                      <a:schemeClr val="bg2"/>
                    </a:solidFill>
                  </a:tcPr>
                </a:tc>
                <a:tc>
                  <a:txBody>
                    <a:bodyPr/>
                    <a:lstStyle/>
                    <a:p>
                      <a:pPr algn="ctr" fontAlgn="b"/>
                      <a:r>
                        <a:rPr lang="en-US" sz="1800" u="none" strike="noStrike" dirty="0" smtClean="0">
                          <a:effectLst/>
                        </a:rPr>
                        <a:t>US $450 Billion</a:t>
                      </a:r>
                      <a:r>
                        <a:rPr lang="en-US" sz="1800" u="none" strike="noStrike" baseline="0" dirty="0" smtClean="0">
                          <a:effectLst/>
                        </a:rPr>
                        <a:t> </a:t>
                      </a:r>
                      <a:endParaRPr lang="en-US" sz="1800" b="0" i="0" u="none" strike="noStrike" dirty="0">
                        <a:solidFill>
                          <a:srgbClr val="000000"/>
                        </a:solidFill>
                        <a:effectLst/>
                        <a:latin typeface="Arial"/>
                      </a:endParaRPr>
                    </a:p>
                  </a:txBody>
                  <a:tcPr marL="9525" marR="9525" marT="9525" marB="0" anchor="b">
                    <a:solidFill>
                      <a:schemeClr val="bg2"/>
                    </a:solidFill>
                  </a:tcPr>
                </a:tc>
              </a:tr>
            </a:tbl>
          </a:graphicData>
        </a:graphic>
      </p:graphicFrame>
    </p:spTree>
    <p:extLst>
      <p:ext uri="{BB962C8B-B14F-4D97-AF65-F5344CB8AC3E}">
        <p14:creationId xmlns:p14="http://schemas.microsoft.com/office/powerpoint/2010/main" val="4021566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7467</TotalTime>
  <Words>3300</Words>
  <Application>Microsoft Office PowerPoint</Application>
  <PresentationFormat>On-screen Show (4:3)</PresentationFormat>
  <Paragraphs>385</Paragraphs>
  <Slides>33</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33</vt:i4>
      </vt:variant>
    </vt:vector>
  </HeadingPairs>
  <TitlesOfParts>
    <vt:vector size="41" baseType="lpstr">
      <vt:lpstr>Arial</vt:lpstr>
      <vt:lpstr>Bahamas</vt:lpstr>
      <vt:lpstr>Calibri</vt:lpstr>
      <vt:lpstr>Garamond</vt:lpstr>
      <vt:lpstr>Times New Roman</vt:lpstr>
      <vt:lpstr>Verdana</vt:lpstr>
      <vt:lpstr>Office Theme</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Need for Crop Insurance in India</vt:lpstr>
      <vt:lpstr>Farmers Condition in India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Balakrishnan Iyer</cp:lastModifiedBy>
  <cp:revision>341</cp:revision>
  <dcterms:created xsi:type="dcterms:W3CDTF">2011-07-20T12:11:57Z</dcterms:created>
  <dcterms:modified xsi:type="dcterms:W3CDTF">2016-06-09T03:20:08Z</dcterms:modified>
</cp:coreProperties>
</file>