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60" r:id="rId3"/>
    <p:sldId id="258" r:id="rId4"/>
    <p:sldId id="296" r:id="rId5"/>
    <p:sldId id="280" r:id="rId6"/>
    <p:sldId id="261" r:id="rId7"/>
    <p:sldId id="267" r:id="rId8"/>
    <p:sldId id="297" r:id="rId9"/>
    <p:sldId id="262" r:id="rId10"/>
    <p:sldId id="298" r:id="rId11"/>
    <p:sldId id="273" r:id="rId12"/>
    <p:sldId id="292" r:id="rId13"/>
    <p:sldId id="288" r:id="rId14"/>
    <p:sldId id="283" r:id="rId15"/>
    <p:sldId id="289" r:id="rId16"/>
    <p:sldId id="294" r:id="rId17"/>
    <p:sldId id="285" r:id="rId18"/>
    <p:sldId id="26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988" autoAdjust="0"/>
  </p:normalViewPr>
  <p:slideViewPr>
    <p:cSldViewPr>
      <p:cViewPr>
        <p:scale>
          <a:sx n="76" d="100"/>
          <a:sy n="76" d="100"/>
        </p:scale>
        <p:origin x="-120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2B5A-112C-4AE6-875C-0ED6994DC26A}" type="datetimeFigureOut">
              <a:rPr lang="en-US" smtClean="0"/>
              <a:pPr/>
              <a:t>6/12/2015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7AC-6455-4A0F-B654-220C7D7B7B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6457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6987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28 July,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28 July,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183415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28 July, 2011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DE1F-5E27-4B45-9D15-005F28CE433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28 July, 2011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1966-726A-4E9E-9E02-D49DCD2200A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28 July, 2011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E245-2043-4183-82FC-0A7BD6A0EB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3AEE-D506-4373-89E6-5210E2A754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8" name="Group 10"/>
          <p:cNvGrpSpPr/>
          <p:nvPr userDrawn="1"/>
        </p:nvGrpSpPr>
        <p:grpSpPr>
          <a:xfrm>
            <a:off x="269528" y="228600"/>
            <a:ext cx="8874472" cy="1284827"/>
            <a:chOff x="269528" y="5496973"/>
            <a:chExt cx="8874472" cy="128482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Bahamas" pitchFamily="34" charset="0"/>
                  <a:cs typeface="Times New Roman" pitchFamily="18" charset="0"/>
                </a:rPr>
                <a:t>Institute of Actuaries of India</a:t>
              </a: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27432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338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By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28 July, 2011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FD5A-4369-451A-AE4B-9EB0FD82F61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28 July, 2011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C963-6CA3-4910-ACAB-89103C5891B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28 July,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28 July,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28 July,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28 July, 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28 July,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28 July,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28 July,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28 July,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C00000"/>
                </a:solidFill>
                <a:latin typeface="Garamond" pitchFamily="18" charset="0"/>
              </a:defRPr>
            </a:lvl1pPr>
          </a:lstStyle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2">
                    <a:lumMod val="75000"/>
                  </a:schemeClr>
                </a:solidFill>
                <a:latin typeface="Garamond" pitchFamily="18" charset="0"/>
              </a:defRPr>
            </a:lvl1pPr>
          </a:lstStyle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Line 15"/>
          <p:cNvSpPr>
            <a:spLocks noChangeShapeType="1"/>
          </p:cNvSpPr>
          <p:nvPr userDrawn="1"/>
        </p:nvSpPr>
        <p:spPr bwMode="auto">
          <a:xfrm>
            <a:off x="119063" y="1143000"/>
            <a:ext cx="8845550" cy="0"/>
          </a:xfrm>
          <a:prstGeom prst="line">
            <a:avLst/>
          </a:prstGeom>
          <a:ln w="38100">
            <a:solidFill>
              <a:srgbClr val="C00000"/>
            </a:solidFill>
            <a:headEnd/>
            <a:tailEnd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 userDrawn="1"/>
        </p:nvGraphicFramePr>
        <p:xfrm>
          <a:off x="7959296" y="279377"/>
          <a:ext cx="956104" cy="695348"/>
        </p:xfrm>
        <a:graphic>
          <a:graphicData uri="http://schemas.openxmlformats.org/presentationml/2006/ole">
            <p:oleObj spid="_x0000_s1169" r:id="rId15" imgW="3961905" imgH="3415873" progId="">
              <p:embed/>
            </p:oleObj>
          </a:graphicData>
        </a:graphic>
      </p:graphicFrame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28 July, 2011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2" r:id="rId7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35063" y="457200"/>
            <a:ext cx="9398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269528" y="239173"/>
            <a:ext cx="8874472" cy="1284827"/>
            <a:chOff x="269528" y="5496973"/>
            <a:chExt cx="8874472" cy="128482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0" y="61722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1600200" y="64770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Serving</a:t>
            </a:r>
            <a:r>
              <a:rPr kumimoji="0" lang="en-US" sz="12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 the Cause of Public Interest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1676400" y="62484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Indian Actuarial Profession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1200" y="5334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23rd India Fellowship </a:t>
            </a:r>
            <a:r>
              <a:rPr lang="en-US" sz="2800" b="1" dirty="0" smtClean="0">
                <a:latin typeface="+mj-lt"/>
              </a:rPr>
              <a:t>Seminar</a:t>
            </a:r>
            <a:endParaRPr lang="en-US" sz="2800" b="1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7386" y="1828800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Ageing </a:t>
            </a:r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population: Importance of long term health care product and issues in pricing</a:t>
            </a: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57400" y="3204864"/>
            <a:ext cx="5316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Guide: Aditya Vardhan Tibrewala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38400" y="4101507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K T Jayasager</a:t>
            </a:r>
          </a:p>
          <a:p>
            <a:pPr algn="ctr">
              <a:buNone/>
            </a:pPr>
            <a:r>
              <a:rPr lang="en-US" sz="24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Banashree Satpathy</a:t>
            </a:r>
          </a:p>
          <a:p>
            <a:pPr algn="ctr">
              <a:buNone/>
            </a:pPr>
            <a:r>
              <a:rPr lang="en-US" sz="24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Sachin Madan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24600" y="53340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18th June, 2015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Mumbai</a:t>
            </a: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V="1">
            <a:off x="0" y="15240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572000"/>
          </a:xfrm>
        </p:spPr>
        <p:txBody>
          <a:bodyPr>
            <a:noAutofit/>
          </a:bodyPr>
          <a:lstStyle/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Type of product-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lack of market study to decide on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pre-funded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 immediate care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Key product feature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Indemnity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fixed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benefit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Morbidity 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ncidence rates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ermination rates 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Lack 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data               difficulty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setting morbidity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assumptions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Total claim costs 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Inflation and its impact on care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ost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Huge variation in medical cost between providers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Longevity and its impact on premium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835058" y="3886200"/>
            <a:ext cx="670142" cy="990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412" y="438865"/>
            <a:ext cx="90625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Issues in Pricing – Design &amp; Assumptions (1)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895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5257800"/>
          </a:xfrm>
        </p:spPr>
        <p:txBody>
          <a:bodyPr>
            <a:no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Voluntary termination (lapse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Influenced by economic scenario, customer attitude etc.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Dynamic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Selection impact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Expense assumption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Impacted by wage and medical inflation.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Depends on the medical service providers.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Tax rates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Depends on fiscal outlook of Government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Prone to changes in a growing economy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Investment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Long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term nature of investment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decision – nature &amp; term of assets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reinvestments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Mix of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Change over time - How to allow for rapidly changing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experience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without impacting affordability of the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7412" y="438865"/>
            <a:ext cx="90625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Issues in Pricing – Design &amp; Assumptions (2)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019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525963"/>
          </a:xfrm>
        </p:spPr>
        <p:txBody>
          <a:bodyPr>
            <a:noAutofit/>
          </a:bodyPr>
          <a:lstStyle/>
          <a:p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Cost and time involved in developing model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Level of complexity in the model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Availability of expertise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Risk of over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simplification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Spurious accuracy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Outputs – might be impractical to implement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Sensitivities to be tested for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Model points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Assumptions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412" y="438865"/>
            <a:ext cx="90625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Issues in Pricing – Modeling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889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Issues in Pricing - Profitability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452596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Uncertainty in</a:t>
            </a:r>
          </a:p>
          <a:p>
            <a:pPr lvl="2">
              <a:buFont typeface="Arial" panose="020B0604020202020204" pitchFamily="34" charset="0"/>
              <a:buChar char="−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Parameter estimation </a:t>
            </a:r>
          </a:p>
          <a:p>
            <a:pPr lvl="2">
              <a:buFont typeface="Arial" panose="020B0604020202020204" pitchFamily="34" charset="0"/>
              <a:buChar char="−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Claims cost</a:t>
            </a:r>
          </a:p>
          <a:p>
            <a:pPr marL="457200" lvl="1" indent="0">
              <a:buNone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Low volumes</a:t>
            </a:r>
          </a:p>
          <a:p>
            <a:pPr lvl="2">
              <a:buFont typeface="Arial" panose="020B0604020202020204" pitchFamily="34" charset="0"/>
              <a:buChar char="−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Affordability of premiums</a:t>
            </a:r>
          </a:p>
          <a:p>
            <a:pPr lvl="2">
              <a:buFont typeface="Arial" panose="020B0604020202020204" pitchFamily="34" charset="0"/>
              <a:buChar char="−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People unaware of the need</a:t>
            </a:r>
          </a:p>
          <a:p>
            <a:pPr lvl="2">
              <a:buFont typeface="Arial" panose="020B0604020202020204" pitchFamily="34" charset="0"/>
              <a:buChar char="−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New type of products in Indian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</a:p>
          <a:p>
            <a:pPr marL="457200" lvl="1" indent="0">
              <a:buNone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Capital requirements high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Regulatory constraints</a:t>
            </a:r>
          </a:p>
          <a:p>
            <a:pPr marL="457200" lvl="1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527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143000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Issues in Pricing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– Distribution &amp; Other Factors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525963"/>
          </a:xfrm>
        </p:spPr>
        <p:txBody>
          <a:bodyPr>
            <a:normAutofit/>
          </a:bodyPr>
          <a:lstStyle/>
          <a:p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Lack of customer and distributor understanding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More scope of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is-selling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Expensive products making sales difficult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Training requirements higher than other Insurance products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Underwriting requirements higher than other Insurance products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Special Claims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handling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776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800600"/>
          </a:xfrm>
        </p:spPr>
        <p:txBody>
          <a:bodyPr>
            <a:normAutofit lnSpcReduction="10000"/>
          </a:bodyPr>
          <a:lstStyle/>
          <a:p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Partnership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with Government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Focus on penetration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Micro insurance plans – in similar lines to RSBY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Restricted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benefit for affordable premium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Process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efficiency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nderwriting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laims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Minimum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hassle to policyholder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policy and claims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servicing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Help from partner (in case of Joint Venture)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Reinsurance arrangements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Risk pooling arrangements</a:t>
            </a: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Indemnity benefits do not look like a possibility for a few years to come </a:t>
            </a: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Only low level of guarantees possible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www.actuariesindia.org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15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Long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term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care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products –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ext steps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106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4879" y="2500182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“Wrinkles should merely indicate where the smiles have been.”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            - Mark Twain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163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Questions?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www.actuariesindia.org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17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557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911156\Downloads\IFS\research\assumptions &amp; pricing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274228"/>
            <a:ext cx="3909934" cy="306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1377653"/>
            <a:ext cx="4495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Ageing Population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Importance of Long Term Care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Issues in pricing Long Term Care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Ageing Population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032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362" y="1295400"/>
            <a:ext cx="8229600" cy="4525963"/>
          </a:xfrm>
        </p:spPr>
        <p:txBody>
          <a:bodyPr>
            <a:normAutofit/>
          </a:bodyPr>
          <a:lstStyle/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 of becoming older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Accumulation of changes - Physical, psychological and social 	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Reflects cultural and societal conventions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Largest known risk factor for most human diseases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Population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ageing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phenomenon that occurs when the median age of a country or region rises due to rising life expectancy and/or declining birth rates.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Ageing – Wiki’s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729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525963"/>
          </a:xfrm>
        </p:spPr>
        <p:txBody>
          <a:bodyPr/>
          <a:lstStyle/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countries ageing faster.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Population aged 60 years and above in India is expected to increase to 20% by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2050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www.actuariesindia.org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1221" y="2209800"/>
            <a:ext cx="6027737" cy="274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82296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Population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Ageing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Concern For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India? 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4658095"/>
            <a:ext cx="6781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35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years into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the future!</a:t>
            </a: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Working population would reduce substantially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Increase in the need of old age health care benefits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Dependency on State for age related benefits would increase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Large working population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small proportion of wealthy individuals self provide for their old age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General expectation that Children will take care of parents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Joint family systems prevalent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Government providing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means tested benefits e.g. RSBY, Indira Gandhi National Old Age Pension Scheme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NGOs working for the rights of the elderly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658" y="16701"/>
            <a:ext cx="89759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Care For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lderly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 India – Current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cenario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578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Importance of Long Term Health Care Products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354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Ageing and Longevity</a:t>
            </a:r>
          </a:p>
          <a:p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Acceleration in population ageing </a:t>
            </a:r>
          </a:p>
          <a:p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in longevity</a:t>
            </a:r>
          </a:p>
          <a:p>
            <a:pPr marL="0" indent="0">
              <a:buNone/>
            </a:pPr>
            <a:endParaRPr lang="en-US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Changing Family structure</a:t>
            </a:r>
          </a:p>
          <a:p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Increasing trend of nuclear families and reduction in informal care</a:t>
            </a:r>
          </a:p>
          <a:p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Willingness of Children to take care of old parents decreasing</a:t>
            </a:r>
          </a:p>
          <a:p>
            <a:pPr marL="0" indent="0">
              <a:buNone/>
            </a:pPr>
            <a:endParaRPr lang="en-US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from the State</a:t>
            </a:r>
          </a:p>
          <a:p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Lack of state initiatives</a:t>
            </a:r>
          </a:p>
          <a:p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Benefits provided by the State not enough </a:t>
            </a:r>
          </a:p>
          <a:p>
            <a:pPr marL="0" indent="0">
              <a:buNone/>
            </a:pPr>
            <a:endParaRPr lang="en-US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</a:p>
          <a:p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Increasing cost of care </a:t>
            </a:r>
          </a:p>
          <a:p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Medical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inflation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higher than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nflation 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</a:p>
          <a:p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Aspiration to be independent at old age</a:t>
            </a:r>
          </a:p>
          <a:p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Savings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oriented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culture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152400" y="321501"/>
            <a:ext cx="83820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Importance of Long Term Health Care Products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019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 in Pricing of Long Term Health Care Products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652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</TotalTime>
  <Words>693</Words>
  <Application>Microsoft Office PowerPoint</Application>
  <PresentationFormat>On-screen Show (4:3)</PresentationFormat>
  <Paragraphs>180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LifeConvBirm02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Issues in Pricing - Profitability</vt:lpstr>
      <vt:lpstr>Issues in Pricing – Distribution &amp; Other Factors</vt:lpstr>
      <vt:lpstr>Long term care products – next steps</vt:lpstr>
      <vt:lpstr>Slide 16</vt:lpstr>
      <vt:lpstr>Any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Aparajita Mitra</dc:creator>
  <cp:lastModifiedBy>admin</cp:lastModifiedBy>
  <cp:revision>266</cp:revision>
  <dcterms:created xsi:type="dcterms:W3CDTF">2011-07-20T12:11:57Z</dcterms:created>
  <dcterms:modified xsi:type="dcterms:W3CDTF">2015-06-12T17:06:10Z</dcterms:modified>
</cp:coreProperties>
</file>