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3" r:id="rId2"/>
  </p:sldMasterIdLst>
  <p:notesMasterIdLst>
    <p:notesMasterId r:id="rId26"/>
  </p:notesMasterIdLst>
  <p:sldIdLst>
    <p:sldId id="260" r:id="rId3"/>
    <p:sldId id="263" r:id="rId4"/>
    <p:sldId id="290" r:id="rId5"/>
    <p:sldId id="270" r:id="rId6"/>
    <p:sldId id="293" r:id="rId7"/>
    <p:sldId id="291" r:id="rId8"/>
    <p:sldId id="264" r:id="rId9"/>
    <p:sldId id="287" r:id="rId10"/>
    <p:sldId id="265" r:id="rId11"/>
    <p:sldId id="296" r:id="rId12"/>
    <p:sldId id="297" r:id="rId13"/>
    <p:sldId id="292" r:id="rId14"/>
    <p:sldId id="283" r:id="rId15"/>
    <p:sldId id="298" r:id="rId16"/>
    <p:sldId id="284" r:id="rId17"/>
    <p:sldId id="289" r:id="rId18"/>
    <p:sldId id="285" r:id="rId19"/>
    <p:sldId id="280" r:id="rId20"/>
    <p:sldId id="272" r:id="rId21"/>
    <p:sldId id="286" r:id="rId22"/>
    <p:sldId id="278" r:id="rId23"/>
    <p:sldId id="274" r:id="rId24"/>
    <p:sldId id="29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5405" autoAdjust="0"/>
  </p:normalViewPr>
  <p:slideViewPr>
    <p:cSldViewPr>
      <p:cViewPr varScale="1">
        <p:scale>
          <a:sx n="66" d="100"/>
          <a:sy n="66" d="100"/>
        </p:scale>
        <p:origin x="-1192" y="-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4A9041-A45F-45CD-B03C-07DD03F2CDF9}" type="doc">
      <dgm:prSet loTypeId="urn:microsoft.com/office/officeart/2005/8/layout/hProcess11" loCatId="process" qsTypeId="urn:microsoft.com/office/officeart/2005/8/quickstyle/simple1" qsCatId="simple" csTypeId="urn:microsoft.com/office/officeart/2005/8/colors/accent2_2" csCatId="accent2" phldr="1"/>
      <dgm:spPr/>
      <dgm:t>
        <a:bodyPr/>
        <a:lstStyle/>
        <a:p>
          <a:endParaRPr lang="en-US"/>
        </a:p>
      </dgm:t>
    </dgm:pt>
    <dgm:pt modelId="{7F82E56C-3292-43A3-9350-942A6F4609CC}">
      <dgm:prSet phldrT="[Text]" custT="1"/>
      <dgm:spPr/>
      <dgm:t>
        <a:bodyPr/>
        <a:lstStyle/>
        <a:p>
          <a:pPr algn="just"/>
          <a:r>
            <a:rPr lang="en-US" sz="1600" dirty="0" smtClean="0">
              <a:latin typeface="Arial" pitchFamily="34" charset="0"/>
              <a:cs typeface="Arial" pitchFamily="34" charset="0"/>
            </a:rPr>
            <a:t>Companies with Net Worth &gt; INR 500 Cr </a:t>
          </a:r>
        </a:p>
        <a:p>
          <a:pPr algn="just"/>
          <a:r>
            <a:rPr lang="en-US" sz="1600" dirty="0" smtClean="0">
              <a:latin typeface="Arial" pitchFamily="34" charset="0"/>
              <a:cs typeface="Arial" pitchFamily="34" charset="0"/>
            </a:rPr>
            <a:t>Holding, Subsidiary, JV or associate of above</a:t>
          </a:r>
        </a:p>
        <a:p>
          <a:pPr algn="just"/>
          <a:r>
            <a:rPr lang="en-US" sz="1600" dirty="0" smtClean="0">
              <a:latin typeface="Arial" pitchFamily="34" charset="0"/>
              <a:cs typeface="Arial" pitchFamily="34" charset="0"/>
            </a:rPr>
            <a:t>Comparatives for period ended  March 31, 2016</a:t>
          </a:r>
        </a:p>
        <a:p>
          <a:pPr algn="just"/>
          <a:endParaRPr lang="en-US" sz="1100" dirty="0" smtClean="0"/>
        </a:p>
      </dgm:t>
    </dgm:pt>
    <dgm:pt modelId="{318C5A39-59BF-479A-BE47-EF614692AE41}" type="parTrans" cxnId="{CE92E34E-9BFD-4764-830E-A08F66A28021}">
      <dgm:prSet/>
      <dgm:spPr/>
      <dgm:t>
        <a:bodyPr/>
        <a:lstStyle/>
        <a:p>
          <a:endParaRPr lang="en-US"/>
        </a:p>
      </dgm:t>
    </dgm:pt>
    <dgm:pt modelId="{AC49A289-F62F-4F1A-A8DE-72685405AEB2}" type="sibTrans" cxnId="{CE92E34E-9BFD-4764-830E-A08F66A28021}">
      <dgm:prSet/>
      <dgm:spPr/>
      <dgm:t>
        <a:bodyPr/>
        <a:lstStyle/>
        <a:p>
          <a:endParaRPr lang="en-US"/>
        </a:p>
      </dgm:t>
    </dgm:pt>
    <dgm:pt modelId="{7DCA532B-05B1-476F-B5C0-5E6B3F5308B9}">
      <dgm:prSet phldrT="[Text]" custT="1"/>
      <dgm:spPr/>
      <dgm:t>
        <a:bodyPr/>
        <a:lstStyle/>
        <a:p>
          <a:pPr algn="just"/>
          <a:r>
            <a:rPr lang="en-US" sz="1600" dirty="0" smtClean="0">
              <a:latin typeface="Arial" pitchFamily="34" charset="0"/>
              <a:cs typeface="Arial" pitchFamily="34" charset="0"/>
            </a:rPr>
            <a:t>Listed companies with Net worth &lt; INR 500 Cr</a:t>
          </a:r>
        </a:p>
        <a:p>
          <a:pPr algn="just"/>
          <a:r>
            <a:rPr lang="en-US" sz="1600" dirty="0" smtClean="0">
              <a:latin typeface="Arial" pitchFamily="34" charset="0"/>
              <a:cs typeface="Arial" pitchFamily="34" charset="0"/>
            </a:rPr>
            <a:t>Unlisted Companies with                    250 Cr &lt;Net-worth&lt; 500 Cr </a:t>
          </a:r>
        </a:p>
        <a:p>
          <a:pPr algn="just"/>
          <a:r>
            <a:rPr lang="en-US" sz="1600" dirty="0" smtClean="0">
              <a:latin typeface="Arial" pitchFamily="34" charset="0"/>
              <a:cs typeface="Arial" pitchFamily="34" charset="0"/>
            </a:rPr>
            <a:t>Holding, Subsidiary, JV or associate of above</a:t>
          </a:r>
        </a:p>
        <a:p>
          <a:pPr algn="just"/>
          <a:r>
            <a:rPr lang="en-US" sz="1600" dirty="0" smtClean="0">
              <a:latin typeface="Arial" pitchFamily="34" charset="0"/>
              <a:cs typeface="Arial" pitchFamily="34" charset="0"/>
            </a:rPr>
            <a:t>Comparatives for period ended  March 31, 2017</a:t>
          </a:r>
          <a:endParaRPr lang="en-US" sz="1600" dirty="0">
            <a:latin typeface="Arial" pitchFamily="34" charset="0"/>
            <a:cs typeface="Arial" pitchFamily="34" charset="0"/>
          </a:endParaRPr>
        </a:p>
      </dgm:t>
    </dgm:pt>
    <dgm:pt modelId="{4E121C3A-D56E-4FAF-8DB9-73D7CFBC3459}" type="parTrans" cxnId="{8487B81C-139E-4F72-8082-2CBB38DF20C2}">
      <dgm:prSet/>
      <dgm:spPr/>
      <dgm:t>
        <a:bodyPr/>
        <a:lstStyle/>
        <a:p>
          <a:endParaRPr lang="en-US"/>
        </a:p>
      </dgm:t>
    </dgm:pt>
    <dgm:pt modelId="{DA08EAE2-7853-4F72-A556-D32F891BDF00}" type="sibTrans" cxnId="{8487B81C-139E-4F72-8082-2CBB38DF20C2}">
      <dgm:prSet/>
      <dgm:spPr/>
      <dgm:t>
        <a:bodyPr/>
        <a:lstStyle/>
        <a:p>
          <a:endParaRPr lang="en-US"/>
        </a:p>
      </dgm:t>
    </dgm:pt>
    <dgm:pt modelId="{CDEFFF4C-CA50-4EC5-844C-0C733F4C50CB}">
      <dgm:prSet phldrT="[Text]" custT="1"/>
      <dgm:spPr/>
      <dgm:t>
        <a:bodyPr/>
        <a:lstStyle/>
        <a:p>
          <a:pPr algn="l"/>
          <a:r>
            <a:rPr lang="en-US" sz="1600" dirty="0" smtClean="0">
              <a:latin typeface="Arial" pitchFamily="34" charset="0"/>
              <a:cs typeface="Arial" pitchFamily="34" charset="0"/>
            </a:rPr>
            <a:t>2018 – 2019 RBI’s Road map for banks</a:t>
          </a:r>
        </a:p>
        <a:p>
          <a:pPr algn="l"/>
          <a:r>
            <a:rPr lang="en-US" sz="1600" dirty="0" smtClean="0">
              <a:latin typeface="Arial" pitchFamily="34" charset="0"/>
              <a:cs typeface="Arial" pitchFamily="34" charset="0"/>
            </a:rPr>
            <a:t>2019 – 2020 RBI’s road map for  NBFCs</a:t>
          </a:r>
        </a:p>
        <a:p>
          <a:pPr algn="l"/>
          <a:r>
            <a:rPr lang="en-US" sz="1600" dirty="0" smtClean="0">
              <a:latin typeface="Arial" pitchFamily="34" charset="0"/>
              <a:cs typeface="Arial" pitchFamily="34" charset="0"/>
            </a:rPr>
            <a:t>IRDA has constituted implementation group</a:t>
          </a:r>
        </a:p>
        <a:p>
          <a:pPr algn="l"/>
          <a:endParaRPr lang="en-US" sz="1600" dirty="0"/>
        </a:p>
      </dgm:t>
    </dgm:pt>
    <dgm:pt modelId="{CBE409A1-8E17-4395-9041-78081CD212B0}" type="parTrans" cxnId="{3CAD8314-17D3-4796-AD5C-37F1E6C3D390}">
      <dgm:prSet/>
      <dgm:spPr/>
      <dgm:t>
        <a:bodyPr/>
        <a:lstStyle/>
        <a:p>
          <a:endParaRPr lang="en-US"/>
        </a:p>
      </dgm:t>
    </dgm:pt>
    <dgm:pt modelId="{B08509BB-83C2-4770-B86B-3FFF81848870}" type="sibTrans" cxnId="{3CAD8314-17D3-4796-AD5C-37F1E6C3D390}">
      <dgm:prSet/>
      <dgm:spPr/>
      <dgm:t>
        <a:bodyPr/>
        <a:lstStyle/>
        <a:p>
          <a:endParaRPr lang="en-US"/>
        </a:p>
      </dgm:t>
    </dgm:pt>
    <dgm:pt modelId="{962DA3CC-EF05-4D44-970F-FB91863D3C9F}" type="pres">
      <dgm:prSet presAssocID="{B34A9041-A45F-45CD-B03C-07DD03F2CDF9}" presName="Name0" presStyleCnt="0">
        <dgm:presLayoutVars>
          <dgm:dir/>
          <dgm:resizeHandles val="exact"/>
        </dgm:presLayoutVars>
      </dgm:prSet>
      <dgm:spPr/>
      <dgm:t>
        <a:bodyPr/>
        <a:lstStyle/>
        <a:p>
          <a:endParaRPr lang="en-US"/>
        </a:p>
      </dgm:t>
    </dgm:pt>
    <dgm:pt modelId="{D466DB0A-D42D-4346-B738-B1DD64352675}" type="pres">
      <dgm:prSet presAssocID="{B34A9041-A45F-45CD-B03C-07DD03F2CDF9}" presName="arrow" presStyleLbl="bgShp" presStyleIdx="0" presStyleCnt="1" custLinFactNeighborY="1458"/>
      <dgm:spPr/>
      <dgm:t>
        <a:bodyPr/>
        <a:lstStyle/>
        <a:p>
          <a:endParaRPr lang="en-US"/>
        </a:p>
      </dgm:t>
    </dgm:pt>
    <dgm:pt modelId="{7F703BBB-D2B9-48BC-9161-AA71837659FC}" type="pres">
      <dgm:prSet presAssocID="{B34A9041-A45F-45CD-B03C-07DD03F2CDF9}" presName="points" presStyleCnt="0"/>
      <dgm:spPr/>
      <dgm:t>
        <a:bodyPr/>
        <a:lstStyle/>
        <a:p>
          <a:endParaRPr lang="en-US"/>
        </a:p>
      </dgm:t>
    </dgm:pt>
    <dgm:pt modelId="{46788A4D-263F-4C00-B945-83484D37BDD1}" type="pres">
      <dgm:prSet presAssocID="{7F82E56C-3292-43A3-9350-942A6F4609CC}" presName="compositeA" presStyleCnt="0"/>
      <dgm:spPr/>
      <dgm:t>
        <a:bodyPr/>
        <a:lstStyle/>
        <a:p>
          <a:endParaRPr lang="en-US"/>
        </a:p>
      </dgm:t>
    </dgm:pt>
    <dgm:pt modelId="{620B7855-BDD3-4DB0-9AA1-EBEF1BC85B9F}" type="pres">
      <dgm:prSet presAssocID="{7F82E56C-3292-43A3-9350-942A6F4609CC}" presName="textA" presStyleLbl="revTx" presStyleIdx="0" presStyleCnt="3" custScaleX="231378">
        <dgm:presLayoutVars>
          <dgm:bulletEnabled val="1"/>
        </dgm:presLayoutVars>
      </dgm:prSet>
      <dgm:spPr/>
      <dgm:t>
        <a:bodyPr/>
        <a:lstStyle/>
        <a:p>
          <a:endParaRPr lang="en-US"/>
        </a:p>
      </dgm:t>
    </dgm:pt>
    <dgm:pt modelId="{13DA4542-07EF-48BD-813B-F08392493E57}" type="pres">
      <dgm:prSet presAssocID="{7F82E56C-3292-43A3-9350-942A6F4609CC}" presName="circleA" presStyleLbl="node1" presStyleIdx="0" presStyleCnt="3" custScaleX="58937" custScaleY="58937"/>
      <dgm:spPr/>
      <dgm:t>
        <a:bodyPr/>
        <a:lstStyle/>
        <a:p>
          <a:endParaRPr lang="en-US"/>
        </a:p>
      </dgm:t>
    </dgm:pt>
    <dgm:pt modelId="{41FBD886-B546-46B7-9C83-C7E4C1635FDF}" type="pres">
      <dgm:prSet presAssocID="{7F82E56C-3292-43A3-9350-942A6F4609CC}" presName="spaceA" presStyleCnt="0"/>
      <dgm:spPr/>
      <dgm:t>
        <a:bodyPr/>
        <a:lstStyle/>
        <a:p>
          <a:endParaRPr lang="en-US"/>
        </a:p>
      </dgm:t>
    </dgm:pt>
    <dgm:pt modelId="{0F4C72CB-57EA-43CE-9A9C-4BF95E2620CA}" type="pres">
      <dgm:prSet presAssocID="{AC49A289-F62F-4F1A-A8DE-72685405AEB2}" presName="space" presStyleCnt="0"/>
      <dgm:spPr/>
      <dgm:t>
        <a:bodyPr/>
        <a:lstStyle/>
        <a:p>
          <a:endParaRPr lang="en-US"/>
        </a:p>
      </dgm:t>
    </dgm:pt>
    <dgm:pt modelId="{E1F6FFC9-9440-4329-B06E-E17901F731FB}" type="pres">
      <dgm:prSet presAssocID="{7DCA532B-05B1-476F-B5C0-5E6B3F5308B9}" presName="compositeB" presStyleCnt="0"/>
      <dgm:spPr/>
      <dgm:t>
        <a:bodyPr/>
        <a:lstStyle/>
        <a:p>
          <a:endParaRPr lang="en-US"/>
        </a:p>
      </dgm:t>
    </dgm:pt>
    <dgm:pt modelId="{29C6B192-778C-4607-ABD2-237EFB832AC3}" type="pres">
      <dgm:prSet presAssocID="{7DCA532B-05B1-476F-B5C0-5E6B3F5308B9}" presName="textB" presStyleLbl="revTx" presStyleIdx="1" presStyleCnt="3" custScaleX="264991">
        <dgm:presLayoutVars>
          <dgm:bulletEnabled val="1"/>
        </dgm:presLayoutVars>
      </dgm:prSet>
      <dgm:spPr/>
      <dgm:t>
        <a:bodyPr/>
        <a:lstStyle/>
        <a:p>
          <a:endParaRPr lang="en-US"/>
        </a:p>
      </dgm:t>
    </dgm:pt>
    <dgm:pt modelId="{CEDFB18D-8496-4BB1-93B7-F077003203E7}" type="pres">
      <dgm:prSet presAssocID="{7DCA532B-05B1-476F-B5C0-5E6B3F5308B9}" presName="circleB" presStyleLbl="node1" presStyleIdx="1" presStyleCnt="3" custScaleX="58828" custScaleY="58937"/>
      <dgm:spPr/>
      <dgm:t>
        <a:bodyPr/>
        <a:lstStyle/>
        <a:p>
          <a:endParaRPr lang="en-US"/>
        </a:p>
      </dgm:t>
    </dgm:pt>
    <dgm:pt modelId="{31D55B33-B4B8-4683-9990-F178A889E199}" type="pres">
      <dgm:prSet presAssocID="{7DCA532B-05B1-476F-B5C0-5E6B3F5308B9}" presName="spaceB" presStyleCnt="0"/>
      <dgm:spPr/>
      <dgm:t>
        <a:bodyPr/>
        <a:lstStyle/>
        <a:p>
          <a:endParaRPr lang="en-US"/>
        </a:p>
      </dgm:t>
    </dgm:pt>
    <dgm:pt modelId="{C0B4C7B0-CB92-4F5D-A566-15F8AD948549}" type="pres">
      <dgm:prSet presAssocID="{DA08EAE2-7853-4F72-A556-D32F891BDF00}" presName="space" presStyleCnt="0"/>
      <dgm:spPr/>
      <dgm:t>
        <a:bodyPr/>
        <a:lstStyle/>
        <a:p>
          <a:endParaRPr lang="en-US"/>
        </a:p>
      </dgm:t>
    </dgm:pt>
    <dgm:pt modelId="{231E93CE-B732-429A-BC54-83222C45966B}" type="pres">
      <dgm:prSet presAssocID="{CDEFFF4C-CA50-4EC5-844C-0C733F4C50CB}" presName="compositeA" presStyleCnt="0"/>
      <dgm:spPr/>
      <dgm:t>
        <a:bodyPr/>
        <a:lstStyle/>
        <a:p>
          <a:endParaRPr lang="en-US"/>
        </a:p>
      </dgm:t>
    </dgm:pt>
    <dgm:pt modelId="{040D1DE6-48EA-4B9F-902F-07DBE7348282}" type="pres">
      <dgm:prSet presAssocID="{CDEFFF4C-CA50-4EC5-844C-0C733F4C50CB}" presName="textA" presStyleLbl="revTx" presStyleIdx="2" presStyleCnt="3" custScaleX="232943">
        <dgm:presLayoutVars>
          <dgm:bulletEnabled val="1"/>
        </dgm:presLayoutVars>
      </dgm:prSet>
      <dgm:spPr/>
      <dgm:t>
        <a:bodyPr/>
        <a:lstStyle/>
        <a:p>
          <a:endParaRPr lang="en-US"/>
        </a:p>
      </dgm:t>
    </dgm:pt>
    <dgm:pt modelId="{E5507194-1EC6-4C2D-8960-93AD4B448C4D}" type="pres">
      <dgm:prSet presAssocID="{CDEFFF4C-CA50-4EC5-844C-0C733F4C50CB}" presName="circleA" presStyleLbl="node1" presStyleIdx="2" presStyleCnt="3" custScaleX="58937" custScaleY="58937"/>
      <dgm:spPr/>
      <dgm:t>
        <a:bodyPr/>
        <a:lstStyle/>
        <a:p>
          <a:endParaRPr lang="en-US"/>
        </a:p>
      </dgm:t>
    </dgm:pt>
    <dgm:pt modelId="{84CFF2CD-7434-48A7-8EDF-9FDEA0913254}" type="pres">
      <dgm:prSet presAssocID="{CDEFFF4C-CA50-4EC5-844C-0C733F4C50CB}" presName="spaceA" presStyleCnt="0"/>
      <dgm:spPr/>
      <dgm:t>
        <a:bodyPr/>
        <a:lstStyle/>
        <a:p>
          <a:endParaRPr lang="en-US"/>
        </a:p>
      </dgm:t>
    </dgm:pt>
  </dgm:ptLst>
  <dgm:cxnLst>
    <dgm:cxn modelId="{8487B81C-139E-4F72-8082-2CBB38DF20C2}" srcId="{B34A9041-A45F-45CD-B03C-07DD03F2CDF9}" destId="{7DCA532B-05B1-476F-B5C0-5E6B3F5308B9}" srcOrd="1" destOrd="0" parTransId="{4E121C3A-D56E-4FAF-8DB9-73D7CFBC3459}" sibTransId="{DA08EAE2-7853-4F72-A556-D32F891BDF00}"/>
    <dgm:cxn modelId="{3CAD8314-17D3-4796-AD5C-37F1E6C3D390}" srcId="{B34A9041-A45F-45CD-B03C-07DD03F2CDF9}" destId="{CDEFFF4C-CA50-4EC5-844C-0C733F4C50CB}" srcOrd="2" destOrd="0" parTransId="{CBE409A1-8E17-4395-9041-78081CD212B0}" sibTransId="{B08509BB-83C2-4770-B86B-3FFF81848870}"/>
    <dgm:cxn modelId="{30114F89-B1BC-423B-8DF3-CE6273690991}" type="presOf" srcId="{7DCA532B-05B1-476F-B5C0-5E6B3F5308B9}" destId="{29C6B192-778C-4607-ABD2-237EFB832AC3}" srcOrd="0" destOrd="0" presId="urn:microsoft.com/office/officeart/2005/8/layout/hProcess11"/>
    <dgm:cxn modelId="{6DC24BB4-7859-416D-9189-BA00AF839726}" type="presOf" srcId="{B34A9041-A45F-45CD-B03C-07DD03F2CDF9}" destId="{962DA3CC-EF05-4D44-970F-FB91863D3C9F}" srcOrd="0" destOrd="0" presId="urn:microsoft.com/office/officeart/2005/8/layout/hProcess11"/>
    <dgm:cxn modelId="{06BDA326-F032-4C39-980B-E00C99DA2C8C}" type="presOf" srcId="{CDEFFF4C-CA50-4EC5-844C-0C733F4C50CB}" destId="{040D1DE6-48EA-4B9F-902F-07DBE7348282}" srcOrd="0" destOrd="0" presId="urn:microsoft.com/office/officeart/2005/8/layout/hProcess11"/>
    <dgm:cxn modelId="{CE92E34E-9BFD-4764-830E-A08F66A28021}" srcId="{B34A9041-A45F-45CD-B03C-07DD03F2CDF9}" destId="{7F82E56C-3292-43A3-9350-942A6F4609CC}" srcOrd="0" destOrd="0" parTransId="{318C5A39-59BF-479A-BE47-EF614692AE41}" sibTransId="{AC49A289-F62F-4F1A-A8DE-72685405AEB2}"/>
    <dgm:cxn modelId="{D6A41A8E-3C3B-45ED-A7B3-D8E9BB0B342A}" type="presOf" srcId="{7F82E56C-3292-43A3-9350-942A6F4609CC}" destId="{620B7855-BDD3-4DB0-9AA1-EBEF1BC85B9F}" srcOrd="0" destOrd="0" presId="urn:microsoft.com/office/officeart/2005/8/layout/hProcess11"/>
    <dgm:cxn modelId="{A61FD835-8070-4000-963B-A6B153359A96}" type="presParOf" srcId="{962DA3CC-EF05-4D44-970F-FB91863D3C9F}" destId="{D466DB0A-D42D-4346-B738-B1DD64352675}" srcOrd="0" destOrd="0" presId="urn:microsoft.com/office/officeart/2005/8/layout/hProcess11"/>
    <dgm:cxn modelId="{60253C47-14D4-4B49-97EB-3AFA687CDE4A}" type="presParOf" srcId="{962DA3CC-EF05-4D44-970F-FB91863D3C9F}" destId="{7F703BBB-D2B9-48BC-9161-AA71837659FC}" srcOrd="1" destOrd="0" presId="urn:microsoft.com/office/officeart/2005/8/layout/hProcess11"/>
    <dgm:cxn modelId="{86870D98-6275-4338-940F-CC5E0F71A0FB}" type="presParOf" srcId="{7F703BBB-D2B9-48BC-9161-AA71837659FC}" destId="{46788A4D-263F-4C00-B945-83484D37BDD1}" srcOrd="0" destOrd="0" presId="urn:microsoft.com/office/officeart/2005/8/layout/hProcess11"/>
    <dgm:cxn modelId="{D7DA2C2A-CC42-4491-826F-A86BE41C3F76}" type="presParOf" srcId="{46788A4D-263F-4C00-B945-83484D37BDD1}" destId="{620B7855-BDD3-4DB0-9AA1-EBEF1BC85B9F}" srcOrd="0" destOrd="0" presId="urn:microsoft.com/office/officeart/2005/8/layout/hProcess11"/>
    <dgm:cxn modelId="{E99A0830-0937-40FE-A242-8CE9EFC6722A}" type="presParOf" srcId="{46788A4D-263F-4C00-B945-83484D37BDD1}" destId="{13DA4542-07EF-48BD-813B-F08392493E57}" srcOrd="1" destOrd="0" presId="urn:microsoft.com/office/officeart/2005/8/layout/hProcess11"/>
    <dgm:cxn modelId="{4F0285B8-8030-4AAC-8C2D-23F277A90FA9}" type="presParOf" srcId="{46788A4D-263F-4C00-B945-83484D37BDD1}" destId="{41FBD886-B546-46B7-9C83-C7E4C1635FDF}" srcOrd="2" destOrd="0" presId="urn:microsoft.com/office/officeart/2005/8/layout/hProcess11"/>
    <dgm:cxn modelId="{D56CE8FF-D47D-4C5F-AC36-CD1CAC951A5B}" type="presParOf" srcId="{7F703BBB-D2B9-48BC-9161-AA71837659FC}" destId="{0F4C72CB-57EA-43CE-9A9C-4BF95E2620CA}" srcOrd="1" destOrd="0" presId="urn:microsoft.com/office/officeart/2005/8/layout/hProcess11"/>
    <dgm:cxn modelId="{9DBEBEEC-A5AD-4DC7-B9F5-B33C6B73B86D}" type="presParOf" srcId="{7F703BBB-D2B9-48BC-9161-AA71837659FC}" destId="{E1F6FFC9-9440-4329-B06E-E17901F731FB}" srcOrd="2" destOrd="0" presId="urn:microsoft.com/office/officeart/2005/8/layout/hProcess11"/>
    <dgm:cxn modelId="{5CCE5401-BC95-47BC-81BC-3E2A66E93643}" type="presParOf" srcId="{E1F6FFC9-9440-4329-B06E-E17901F731FB}" destId="{29C6B192-778C-4607-ABD2-237EFB832AC3}" srcOrd="0" destOrd="0" presId="urn:microsoft.com/office/officeart/2005/8/layout/hProcess11"/>
    <dgm:cxn modelId="{30E546AB-CFF1-4953-8C5F-29269F55FE2D}" type="presParOf" srcId="{E1F6FFC9-9440-4329-B06E-E17901F731FB}" destId="{CEDFB18D-8496-4BB1-93B7-F077003203E7}" srcOrd="1" destOrd="0" presId="urn:microsoft.com/office/officeart/2005/8/layout/hProcess11"/>
    <dgm:cxn modelId="{339DB9B1-D037-481E-AF30-6CCE47132BF6}" type="presParOf" srcId="{E1F6FFC9-9440-4329-B06E-E17901F731FB}" destId="{31D55B33-B4B8-4683-9990-F178A889E199}" srcOrd="2" destOrd="0" presId="urn:microsoft.com/office/officeart/2005/8/layout/hProcess11"/>
    <dgm:cxn modelId="{D2B6C0ED-EC3F-4E71-A7F2-AA12FC93328E}" type="presParOf" srcId="{7F703BBB-D2B9-48BC-9161-AA71837659FC}" destId="{C0B4C7B0-CB92-4F5D-A566-15F8AD948549}" srcOrd="3" destOrd="0" presId="urn:microsoft.com/office/officeart/2005/8/layout/hProcess11"/>
    <dgm:cxn modelId="{F84BED56-B586-481A-9865-6F661EEEBA24}" type="presParOf" srcId="{7F703BBB-D2B9-48BC-9161-AA71837659FC}" destId="{231E93CE-B732-429A-BC54-83222C45966B}" srcOrd="4" destOrd="0" presId="urn:microsoft.com/office/officeart/2005/8/layout/hProcess11"/>
    <dgm:cxn modelId="{D638E161-A4F7-4BB3-8698-D063597A7173}" type="presParOf" srcId="{231E93CE-B732-429A-BC54-83222C45966B}" destId="{040D1DE6-48EA-4B9F-902F-07DBE7348282}" srcOrd="0" destOrd="0" presId="urn:microsoft.com/office/officeart/2005/8/layout/hProcess11"/>
    <dgm:cxn modelId="{DDCAC96C-7AC2-41C4-9B31-01F90F9C388F}" type="presParOf" srcId="{231E93CE-B732-429A-BC54-83222C45966B}" destId="{E5507194-1EC6-4C2D-8960-93AD4B448C4D}" srcOrd="1" destOrd="0" presId="urn:microsoft.com/office/officeart/2005/8/layout/hProcess11"/>
    <dgm:cxn modelId="{9216ADD1-E734-4776-B684-7516CE489275}" type="presParOf" srcId="{231E93CE-B732-429A-BC54-83222C45966B}" destId="{84CFF2CD-7434-48A7-8EDF-9FDEA0913254}" srcOrd="2" destOrd="0" presId="urn:microsoft.com/office/officeart/2005/8/layout/hProcess1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66DB0A-D42D-4346-B738-B1DD64352675}">
      <dsp:nvSpPr>
        <dsp:cNvPr id="0" name=""/>
        <dsp:cNvSpPr/>
      </dsp:nvSpPr>
      <dsp:spPr>
        <a:xfrm>
          <a:off x="0" y="1594409"/>
          <a:ext cx="8991600" cy="2085340"/>
        </a:xfrm>
        <a:prstGeom prst="notched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20B7855-BDD3-4DB0-9AA1-EBEF1BC85B9F}">
      <dsp:nvSpPr>
        <dsp:cNvPr id="0" name=""/>
        <dsp:cNvSpPr/>
      </dsp:nvSpPr>
      <dsp:spPr>
        <a:xfrm>
          <a:off x="208" y="0"/>
          <a:ext cx="2532511" cy="20853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lvl="0" algn="just" defTabSz="711200">
            <a:lnSpc>
              <a:spcPct val="90000"/>
            </a:lnSpc>
            <a:spcBef>
              <a:spcPct val="0"/>
            </a:spcBef>
            <a:spcAft>
              <a:spcPct val="35000"/>
            </a:spcAft>
          </a:pPr>
          <a:r>
            <a:rPr lang="en-US" sz="1600" kern="1200" dirty="0" smtClean="0">
              <a:latin typeface="Arial" pitchFamily="34" charset="0"/>
              <a:cs typeface="Arial" pitchFamily="34" charset="0"/>
            </a:rPr>
            <a:t>Companies with Net Worth &gt; INR 500 Cr </a:t>
          </a:r>
        </a:p>
        <a:p>
          <a:pPr lvl="0" algn="just" defTabSz="711200">
            <a:lnSpc>
              <a:spcPct val="90000"/>
            </a:lnSpc>
            <a:spcBef>
              <a:spcPct val="0"/>
            </a:spcBef>
            <a:spcAft>
              <a:spcPct val="35000"/>
            </a:spcAft>
          </a:pPr>
          <a:r>
            <a:rPr lang="en-US" sz="1600" kern="1200" dirty="0" smtClean="0">
              <a:latin typeface="Arial" pitchFamily="34" charset="0"/>
              <a:cs typeface="Arial" pitchFamily="34" charset="0"/>
            </a:rPr>
            <a:t>Holding, Subsidiary, JV or associate of above</a:t>
          </a:r>
        </a:p>
        <a:p>
          <a:pPr lvl="0" algn="just" defTabSz="711200">
            <a:lnSpc>
              <a:spcPct val="90000"/>
            </a:lnSpc>
            <a:spcBef>
              <a:spcPct val="0"/>
            </a:spcBef>
            <a:spcAft>
              <a:spcPct val="35000"/>
            </a:spcAft>
          </a:pPr>
          <a:r>
            <a:rPr lang="en-US" sz="1600" kern="1200" dirty="0" smtClean="0">
              <a:latin typeface="Arial" pitchFamily="34" charset="0"/>
              <a:cs typeface="Arial" pitchFamily="34" charset="0"/>
            </a:rPr>
            <a:t>Comparatives for period ended  March 31, 2016</a:t>
          </a:r>
        </a:p>
        <a:p>
          <a:pPr lvl="0" algn="just" defTabSz="711200">
            <a:lnSpc>
              <a:spcPct val="90000"/>
            </a:lnSpc>
            <a:spcBef>
              <a:spcPct val="0"/>
            </a:spcBef>
            <a:spcAft>
              <a:spcPct val="35000"/>
            </a:spcAft>
          </a:pPr>
          <a:endParaRPr lang="en-US" sz="1100" kern="1200" dirty="0" smtClean="0"/>
        </a:p>
      </dsp:txBody>
      <dsp:txXfrm>
        <a:off x="208" y="0"/>
        <a:ext cx="2532511" cy="2085340"/>
      </dsp:txXfrm>
    </dsp:sp>
    <dsp:sp modelId="{13DA4542-07EF-48BD-813B-F08392493E57}">
      <dsp:nvSpPr>
        <dsp:cNvPr id="0" name=""/>
        <dsp:cNvSpPr/>
      </dsp:nvSpPr>
      <dsp:spPr>
        <a:xfrm>
          <a:off x="1112834" y="2453045"/>
          <a:ext cx="307259" cy="307259"/>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C6B192-778C-4607-ABD2-237EFB832AC3}">
      <dsp:nvSpPr>
        <dsp:cNvPr id="0" name=""/>
        <dsp:cNvSpPr/>
      </dsp:nvSpPr>
      <dsp:spPr>
        <a:xfrm>
          <a:off x="2587446" y="3128009"/>
          <a:ext cx="2900416" cy="20853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lvl="0" algn="just" defTabSz="711200">
            <a:lnSpc>
              <a:spcPct val="90000"/>
            </a:lnSpc>
            <a:spcBef>
              <a:spcPct val="0"/>
            </a:spcBef>
            <a:spcAft>
              <a:spcPct val="35000"/>
            </a:spcAft>
          </a:pPr>
          <a:r>
            <a:rPr lang="en-US" sz="1600" kern="1200" dirty="0" smtClean="0">
              <a:latin typeface="Arial" pitchFamily="34" charset="0"/>
              <a:cs typeface="Arial" pitchFamily="34" charset="0"/>
            </a:rPr>
            <a:t>Listed companies with Net worth &lt; INR 500 Cr</a:t>
          </a:r>
        </a:p>
        <a:p>
          <a:pPr lvl="0" algn="just" defTabSz="711200">
            <a:lnSpc>
              <a:spcPct val="90000"/>
            </a:lnSpc>
            <a:spcBef>
              <a:spcPct val="0"/>
            </a:spcBef>
            <a:spcAft>
              <a:spcPct val="35000"/>
            </a:spcAft>
          </a:pPr>
          <a:r>
            <a:rPr lang="en-US" sz="1600" kern="1200" dirty="0" smtClean="0">
              <a:latin typeface="Arial" pitchFamily="34" charset="0"/>
              <a:cs typeface="Arial" pitchFamily="34" charset="0"/>
            </a:rPr>
            <a:t>Unlisted Companies with                    250 Cr &lt;Net-worth&lt; 500 Cr </a:t>
          </a:r>
        </a:p>
        <a:p>
          <a:pPr lvl="0" algn="just" defTabSz="711200">
            <a:lnSpc>
              <a:spcPct val="90000"/>
            </a:lnSpc>
            <a:spcBef>
              <a:spcPct val="0"/>
            </a:spcBef>
            <a:spcAft>
              <a:spcPct val="35000"/>
            </a:spcAft>
          </a:pPr>
          <a:r>
            <a:rPr lang="en-US" sz="1600" kern="1200" dirty="0" smtClean="0">
              <a:latin typeface="Arial" pitchFamily="34" charset="0"/>
              <a:cs typeface="Arial" pitchFamily="34" charset="0"/>
            </a:rPr>
            <a:t>Holding, Subsidiary, JV or associate of above</a:t>
          </a:r>
        </a:p>
        <a:p>
          <a:pPr lvl="0" algn="just" defTabSz="711200">
            <a:lnSpc>
              <a:spcPct val="90000"/>
            </a:lnSpc>
            <a:spcBef>
              <a:spcPct val="0"/>
            </a:spcBef>
            <a:spcAft>
              <a:spcPct val="35000"/>
            </a:spcAft>
          </a:pPr>
          <a:r>
            <a:rPr lang="en-US" sz="1600" kern="1200" dirty="0" smtClean="0">
              <a:latin typeface="Arial" pitchFamily="34" charset="0"/>
              <a:cs typeface="Arial" pitchFamily="34" charset="0"/>
            </a:rPr>
            <a:t>Comparatives for period ended  March 31, 2017</a:t>
          </a:r>
          <a:endParaRPr lang="en-US" sz="1600" kern="1200" dirty="0">
            <a:latin typeface="Arial" pitchFamily="34" charset="0"/>
            <a:cs typeface="Arial" pitchFamily="34" charset="0"/>
          </a:endParaRPr>
        </a:p>
      </dsp:txBody>
      <dsp:txXfrm>
        <a:off x="2587446" y="3128009"/>
        <a:ext cx="2900416" cy="2085340"/>
      </dsp:txXfrm>
    </dsp:sp>
    <dsp:sp modelId="{CEDFB18D-8496-4BB1-93B7-F077003203E7}">
      <dsp:nvSpPr>
        <dsp:cNvPr id="0" name=""/>
        <dsp:cNvSpPr/>
      </dsp:nvSpPr>
      <dsp:spPr>
        <a:xfrm>
          <a:off x="3884309" y="2453045"/>
          <a:ext cx="306690" cy="307259"/>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0D1DE6-48EA-4B9F-902F-07DBE7348282}">
      <dsp:nvSpPr>
        <dsp:cNvPr id="0" name=""/>
        <dsp:cNvSpPr/>
      </dsp:nvSpPr>
      <dsp:spPr>
        <a:xfrm>
          <a:off x="5542590" y="0"/>
          <a:ext cx="2549640" cy="20853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lvl="0" algn="l" defTabSz="711200">
            <a:lnSpc>
              <a:spcPct val="90000"/>
            </a:lnSpc>
            <a:spcBef>
              <a:spcPct val="0"/>
            </a:spcBef>
            <a:spcAft>
              <a:spcPct val="35000"/>
            </a:spcAft>
          </a:pPr>
          <a:r>
            <a:rPr lang="en-US" sz="1600" kern="1200" dirty="0" smtClean="0">
              <a:latin typeface="Arial" pitchFamily="34" charset="0"/>
              <a:cs typeface="Arial" pitchFamily="34" charset="0"/>
            </a:rPr>
            <a:t>2018 – 2019 RBI’s Road map for banks</a:t>
          </a:r>
        </a:p>
        <a:p>
          <a:pPr lvl="0" algn="l" defTabSz="711200">
            <a:lnSpc>
              <a:spcPct val="90000"/>
            </a:lnSpc>
            <a:spcBef>
              <a:spcPct val="0"/>
            </a:spcBef>
            <a:spcAft>
              <a:spcPct val="35000"/>
            </a:spcAft>
          </a:pPr>
          <a:r>
            <a:rPr lang="en-US" sz="1600" kern="1200" dirty="0" smtClean="0">
              <a:latin typeface="Arial" pitchFamily="34" charset="0"/>
              <a:cs typeface="Arial" pitchFamily="34" charset="0"/>
            </a:rPr>
            <a:t>2019 – 2020 RBI’s road map for  NBFCs</a:t>
          </a:r>
        </a:p>
        <a:p>
          <a:pPr lvl="0" algn="l" defTabSz="711200">
            <a:lnSpc>
              <a:spcPct val="90000"/>
            </a:lnSpc>
            <a:spcBef>
              <a:spcPct val="0"/>
            </a:spcBef>
            <a:spcAft>
              <a:spcPct val="35000"/>
            </a:spcAft>
          </a:pPr>
          <a:r>
            <a:rPr lang="en-US" sz="1600" kern="1200" dirty="0" smtClean="0">
              <a:latin typeface="Arial" pitchFamily="34" charset="0"/>
              <a:cs typeface="Arial" pitchFamily="34" charset="0"/>
            </a:rPr>
            <a:t>IRDA has constituted implementation group</a:t>
          </a:r>
        </a:p>
        <a:p>
          <a:pPr lvl="0" algn="l" defTabSz="711200">
            <a:lnSpc>
              <a:spcPct val="90000"/>
            </a:lnSpc>
            <a:spcBef>
              <a:spcPct val="0"/>
            </a:spcBef>
            <a:spcAft>
              <a:spcPct val="35000"/>
            </a:spcAft>
          </a:pPr>
          <a:endParaRPr lang="en-US" sz="1600" kern="1200" dirty="0"/>
        </a:p>
      </dsp:txBody>
      <dsp:txXfrm>
        <a:off x="5542590" y="0"/>
        <a:ext cx="2549640" cy="2085340"/>
      </dsp:txXfrm>
    </dsp:sp>
    <dsp:sp modelId="{E5507194-1EC6-4C2D-8960-93AD4B448C4D}">
      <dsp:nvSpPr>
        <dsp:cNvPr id="0" name=""/>
        <dsp:cNvSpPr/>
      </dsp:nvSpPr>
      <dsp:spPr>
        <a:xfrm>
          <a:off x="6663781" y="2453045"/>
          <a:ext cx="307259" cy="307259"/>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D32B5A-112C-4AE6-875C-0ED6994DC26A}" type="datetimeFigureOut">
              <a:rPr lang="en-US" smtClean="0"/>
              <a:pPr/>
              <a:t>12/7/2015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63E7AC-6455-4A0F-B654-220C7D7B7B8D}" type="slidenum">
              <a:rPr lang="en-US" smtClean="0"/>
              <a:pPr/>
              <a:t>‹#›</a:t>
            </a:fld>
            <a:endParaRPr lang="en-US"/>
          </a:p>
        </p:txBody>
      </p:sp>
    </p:spTree>
    <p:extLst>
      <p:ext uri="{BB962C8B-B14F-4D97-AF65-F5344CB8AC3E}">
        <p14:creationId xmlns:p14="http://schemas.microsoft.com/office/powerpoint/2010/main" xmlns="" val="1793668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Key Considerations:</a:t>
            </a:r>
          </a:p>
          <a:p>
            <a:endParaRPr lang="en-US" dirty="0" smtClean="0"/>
          </a:p>
          <a:p>
            <a:pPr lvl="1"/>
            <a:r>
              <a:rPr lang="en-US" dirty="0" smtClean="0"/>
              <a:t>AS 15 and IND AS 19 will co-exist </a:t>
            </a:r>
          </a:p>
          <a:p>
            <a:pPr lvl="1"/>
            <a:endParaRPr lang="en-US" dirty="0" smtClean="0"/>
          </a:p>
          <a:p>
            <a:pPr lvl="1"/>
            <a:r>
              <a:rPr lang="en-US" dirty="0" smtClean="0"/>
              <a:t>Helping Corporate India Manage Transition</a:t>
            </a:r>
          </a:p>
          <a:p>
            <a:pPr lvl="2"/>
            <a:r>
              <a:rPr lang="en-US" dirty="0" smtClean="0"/>
              <a:t>Results basis both the standards</a:t>
            </a:r>
          </a:p>
          <a:p>
            <a:pPr lvl="2"/>
            <a:r>
              <a:rPr lang="en-US" dirty="0" smtClean="0"/>
              <a:t>Handling Subjectivity</a:t>
            </a:r>
          </a:p>
          <a:p>
            <a:pPr lvl="2"/>
            <a:r>
              <a:rPr lang="en-US" dirty="0" smtClean="0"/>
              <a:t>Volume of Work</a:t>
            </a:r>
          </a:p>
          <a:p>
            <a:endParaRPr lang="en-US"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4</a:t>
            </a:fld>
            <a:endParaRPr lang="en-US"/>
          </a:p>
        </p:txBody>
      </p:sp>
    </p:spTree>
    <p:extLst>
      <p:ext uri="{BB962C8B-B14F-4D97-AF65-F5344CB8AC3E}">
        <p14:creationId xmlns:p14="http://schemas.microsoft.com/office/powerpoint/2010/main" xmlns="" val="2120489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800" dirty="0" smtClean="0">
                <a:latin typeface="Arial" pitchFamily="34" charset="0"/>
                <a:cs typeface="Arial" pitchFamily="34" charset="0"/>
              </a:rPr>
              <a:t>Narrative description of  specific and unique Risks</a:t>
            </a:r>
          </a:p>
          <a:p>
            <a:pPr lvl="0"/>
            <a:endParaRPr lang="en-US" sz="1800" dirty="0" smtClean="0">
              <a:latin typeface="Arial" pitchFamily="34" charset="0"/>
              <a:cs typeface="Arial" pitchFamily="34" charset="0"/>
            </a:endParaRPr>
          </a:p>
          <a:p>
            <a:pPr lvl="0"/>
            <a:r>
              <a:rPr lang="en-US" sz="1800" dirty="0" smtClean="0">
                <a:latin typeface="Arial" pitchFamily="34" charset="0"/>
                <a:cs typeface="Arial" pitchFamily="34" charset="0"/>
              </a:rPr>
              <a:t>Risk and liquidity of plan assets</a:t>
            </a:r>
          </a:p>
          <a:p>
            <a:pPr lvl="0"/>
            <a:endParaRPr lang="en-US" sz="1800" dirty="0" smtClean="0">
              <a:latin typeface="Arial" pitchFamily="34" charset="0"/>
              <a:cs typeface="Arial" pitchFamily="34" charset="0"/>
            </a:endParaRPr>
          </a:p>
          <a:p>
            <a:pPr lvl="0"/>
            <a:endParaRPr lang="en-US" sz="1800" dirty="0" smtClean="0">
              <a:latin typeface="Arial" pitchFamily="34" charset="0"/>
              <a:cs typeface="Arial" pitchFamily="34" charset="0"/>
            </a:endParaRPr>
          </a:p>
          <a:p>
            <a:pPr lvl="0"/>
            <a:r>
              <a:rPr lang="en-US" sz="1800" dirty="0" smtClean="0">
                <a:latin typeface="Arial" pitchFamily="34" charset="0"/>
                <a:cs typeface="Arial" pitchFamily="34" charset="0"/>
              </a:rPr>
              <a:t>Opening and closing balances :</a:t>
            </a:r>
          </a:p>
          <a:p>
            <a:pPr lvl="1"/>
            <a:r>
              <a:rPr lang="en-US" sz="1800" dirty="0" smtClean="0">
                <a:latin typeface="Arial" pitchFamily="34" charset="0"/>
                <a:cs typeface="Arial" pitchFamily="34" charset="0"/>
              </a:rPr>
              <a:t>plan assets, </a:t>
            </a:r>
          </a:p>
          <a:p>
            <a:pPr lvl="1"/>
            <a:r>
              <a:rPr lang="en-US" sz="1800" dirty="0" smtClean="0">
                <a:latin typeface="Arial" pitchFamily="34" charset="0"/>
                <a:cs typeface="Arial" pitchFamily="34" charset="0"/>
              </a:rPr>
              <a:t>defined benefit obligation, </a:t>
            </a:r>
          </a:p>
          <a:p>
            <a:pPr lvl="1"/>
            <a:r>
              <a:rPr lang="en-US" sz="1800" dirty="0" smtClean="0">
                <a:latin typeface="Arial" pitchFamily="34" charset="0"/>
                <a:cs typeface="Arial" pitchFamily="34" charset="0"/>
              </a:rPr>
              <a:t>balance sheet asset or liability and</a:t>
            </a:r>
          </a:p>
          <a:p>
            <a:pPr lvl="1"/>
            <a:r>
              <a:rPr lang="en-US" sz="1800" dirty="0" smtClean="0">
                <a:latin typeface="Arial" pitchFamily="34" charset="0"/>
                <a:cs typeface="Arial" pitchFamily="34" charset="0"/>
              </a:rPr>
              <a:t>affect of asset ceiling</a:t>
            </a:r>
            <a:endParaRPr lang="en-US" dirty="0" smtClean="0"/>
          </a:p>
          <a:p>
            <a:endParaRPr lang="en-US"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10</a:t>
            </a:fld>
            <a:endParaRPr lang="en-US"/>
          </a:p>
        </p:txBody>
      </p:sp>
    </p:spTree>
    <p:extLst>
      <p:ext uri="{BB962C8B-B14F-4D97-AF65-F5344CB8AC3E}">
        <p14:creationId xmlns:p14="http://schemas.microsoft.com/office/powerpoint/2010/main" xmlns="" val="1290758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800" dirty="0" smtClean="0">
                <a:latin typeface="Arial" pitchFamily="34" charset="0"/>
                <a:cs typeface="Arial" pitchFamily="34" charset="0"/>
              </a:rPr>
              <a:t>Narrative description of  specific and unique Risks</a:t>
            </a:r>
          </a:p>
          <a:p>
            <a:pPr lvl="0"/>
            <a:endParaRPr lang="en-US" sz="1800" dirty="0" smtClean="0">
              <a:latin typeface="Arial" pitchFamily="34" charset="0"/>
              <a:cs typeface="Arial" pitchFamily="34" charset="0"/>
            </a:endParaRPr>
          </a:p>
          <a:p>
            <a:pPr lvl="0"/>
            <a:r>
              <a:rPr lang="en-US" sz="1800" dirty="0" smtClean="0">
                <a:latin typeface="Arial" pitchFamily="34" charset="0"/>
                <a:cs typeface="Arial" pitchFamily="34" charset="0"/>
              </a:rPr>
              <a:t>Risk and liquidity of plan assets</a:t>
            </a:r>
          </a:p>
          <a:p>
            <a:pPr lvl="0"/>
            <a:endParaRPr lang="en-US" sz="1800" dirty="0" smtClean="0">
              <a:latin typeface="Arial" pitchFamily="34" charset="0"/>
              <a:cs typeface="Arial" pitchFamily="34" charset="0"/>
            </a:endParaRPr>
          </a:p>
          <a:p>
            <a:pPr lvl="0"/>
            <a:endParaRPr lang="en-US" sz="1800" dirty="0" smtClean="0">
              <a:latin typeface="Arial" pitchFamily="34" charset="0"/>
              <a:cs typeface="Arial" pitchFamily="34" charset="0"/>
            </a:endParaRPr>
          </a:p>
          <a:p>
            <a:pPr lvl="0"/>
            <a:r>
              <a:rPr lang="en-US" sz="1800" dirty="0" smtClean="0">
                <a:latin typeface="Arial" pitchFamily="34" charset="0"/>
                <a:cs typeface="Arial" pitchFamily="34" charset="0"/>
              </a:rPr>
              <a:t>Opening and closing balances :</a:t>
            </a:r>
          </a:p>
          <a:p>
            <a:pPr lvl="1"/>
            <a:r>
              <a:rPr lang="en-US" sz="1800" dirty="0" smtClean="0">
                <a:latin typeface="Arial" pitchFamily="34" charset="0"/>
                <a:cs typeface="Arial" pitchFamily="34" charset="0"/>
              </a:rPr>
              <a:t>plan assets, </a:t>
            </a:r>
          </a:p>
          <a:p>
            <a:pPr lvl="1"/>
            <a:r>
              <a:rPr lang="en-US" sz="1800" dirty="0" smtClean="0">
                <a:latin typeface="Arial" pitchFamily="34" charset="0"/>
                <a:cs typeface="Arial" pitchFamily="34" charset="0"/>
              </a:rPr>
              <a:t>defined benefit obligation, </a:t>
            </a:r>
          </a:p>
          <a:p>
            <a:pPr lvl="1"/>
            <a:r>
              <a:rPr lang="en-US" sz="1800" dirty="0" smtClean="0">
                <a:latin typeface="Arial" pitchFamily="34" charset="0"/>
                <a:cs typeface="Arial" pitchFamily="34" charset="0"/>
              </a:rPr>
              <a:t>balance sheet asset or liability and</a:t>
            </a:r>
          </a:p>
          <a:p>
            <a:pPr lvl="1"/>
            <a:r>
              <a:rPr lang="en-US" sz="1800" dirty="0" smtClean="0">
                <a:latin typeface="Arial" pitchFamily="34" charset="0"/>
                <a:cs typeface="Arial" pitchFamily="34" charset="0"/>
              </a:rPr>
              <a:t>affect of asset ceiling</a:t>
            </a:r>
            <a:endParaRPr lang="en-US" dirty="0" smtClean="0"/>
          </a:p>
          <a:p>
            <a:endParaRPr lang="en-US"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11</a:t>
            </a:fld>
            <a:endParaRPr lang="en-US"/>
          </a:p>
        </p:txBody>
      </p:sp>
    </p:spTree>
    <p:extLst>
      <p:ext uri="{BB962C8B-B14F-4D97-AF65-F5344CB8AC3E}">
        <p14:creationId xmlns:p14="http://schemas.microsoft.com/office/powerpoint/2010/main" xmlns="" val="3000679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17</a:t>
            </a:fld>
            <a:endParaRPr lang="en-US"/>
          </a:p>
        </p:txBody>
      </p:sp>
    </p:spTree>
    <p:extLst>
      <p:ext uri="{BB962C8B-B14F-4D97-AF65-F5344CB8AC3E}">
        <p14:creationId xmlns:p14="http://schemas.microsoft.com/office/powerpoint/2010/main" xmlns="" val="3425086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900" u="sng" dirty="0" smtClean="0">
                <a:solidFill>
                  <a:prstClr val="black"/>
                </a:solidFill>
                <a:latin typeface="Arial" pitchFamily="34" charset="0"/>
                <a:cs typeface="Arial" pitchFamily="34" charset="0"/>
              </a:rPr>
              <a:t>Suggestion:</a:t>
            </a:r>
            <a:r>
              <a:rPr lang="en-US" sz="1900" dirty="0" smtClean="0">
                <a:solidFill>
                  <a:prstClr val="black"/>
                </a:solidFill>
                <a:latin typeface="Arial" pitchFamily="34" charset="0"/>
                <a:cs typeface="Arial" pitchFamily="34" charset="0"/>
              </a:rPr>
              <a:t> </a:t>
            </a:r>
          </a:p>
          <a:p>
            <a:pPr marL="400050" lvl="1" indent="0">
              <a:buNone/>
            </a:pPr>
            <a:r>
              <a:rPr lang="en-US" sz="1900" dirty="0" smtClean="0">
                <a:solidFill>
                  <a:prstClr val="black"/>
                </a:solidFill>
                <a:latin typeface="Arial" pitchFamily="34" charset="0"/>
                <a:cs typeface="Arial" pitchFamily="34" charset="0"/>
              </a:rPr>
              <a:t>Pension and Social Security Board (PSB) raises the matter with Ministry of Corporate Affairs, ICAI and arrive at acceptable recommendation. </a:t>
            </a:r>
          </a:p>
          <a:p>
            <a:endParaRPr lang="en-US"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18</a:t>
            </a:fld>
            <a:endParaRPr lang="en-US"/>
          </a:p>
        </p:txBody>
      </p:sp>
    </p:spTree>
    <p:extLst>
      <p:ext uri="{BB962C8B-B14F-4D97-AF65-F5344CB8AC3E}">
        <p14:creationId xmlns:p14="http://schemas.microsoft.com/office/powerpoint/2010/main" xmlns="" val="3220040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28 July, 2011</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www.actuariesindia.org</a:t>
            </a: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a:pPr>
                <a:defRPr/>
              </a:pPr>
              <a:t>‹#›</a:t>
            </a:fld>
            <a:endParaRPr lang="en-GB"/>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5" name="Footer Placeholder 4"/>
          <p:cNvSpPr>
            <a:spLocks noGrp="1"/>
          </p:cNvSpPr>
          <p:nvPr>
            <p:ph type="ftr" sz="quarter" idx="11"/>
          </p:nvPr>
        </p:nvSpPr>
        <p:spPr/>
        <p:txBody>
          <a:bodyPr/>
          <a:lstStyle/>
          <a:p>
            <a:r>
              <a:rPr lang="en-US" smtClean="0"/>
              <a:t>www.actuariesindia.org</a:t>
            </a:r>
            <a:endParaRPr lang="en-US"/>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6" name="Footer Placeholder 5"/>
          <p:cNvSpPr>
            <a:spLocks noGrp="1"/>
          </p:cNvSpPr>
          <p:nvPr>
            <p:ph type="ftr" sz="quarter" idx="11"/>
          </p:nvPr>
        </p:nvSpPr>
        <p:spPr/>
        <p:txBody>
          <a:bodyPr/>
          <a:lstStyle/>
          <a:p>
            <a:r>
              <a:rPr lang="en-US" smtClean="0"/>
              <a:t>www.actuariesindia.org</a:t>
            </a:r>
            <a:endParaRPr lang="en-US"/>
          </a:p>
        </p:txBody>
      </p:sp>
      <p:sp>
        <p:nvSpPr>
          <p:cNvPr id="7" name="Slide Number Placeholder 6"/>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8" name="Footer Placeholder 7"/>
          <p:cNvSpPr>
            <a:spLocks noGrp="1"/>
          </p:cNvSpPr>
          <p:nvPr>
            <p:ph type="ftr" sz="quarter" idx="11"/>
          </p:nvPr>
        </p:nvSpPr>
        <p:spPr/>
        <p:txBody>
          <a:bodyPr/>
          <a:lstStyle/>
          <a:p>
            <a:r>
              <a:rPr lang="en-US" smtClean="0"/>
              <a:t>www.actuariesindia.org</a:t>
            </a:r>
            <a:endParaRPr lang="en-US"/>
          </a:p>
        </p:txBody>
      </p:sp>
      <p:sp>
        <p:nvSpPr>
          <p:cNvPr id="9" name="Slide Number Placeholder 8"/>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3" name="Footer Placeholder 2"/>
          <p:cNvSpPr>
            <a:spLocks noGrp="1"/>
          </p:cNvSpPr>
          <p:nvPr>
            <p:ph type="ftr" sz="quarter" idx="11"/>
          </p:nvPr>
        </p:nvSpPr>
        <p:spPr/>
        <p:txBody>
          <a:bodyPr/>
          <a:lstStyle/>
          <a:p>
            <a:r>
              <a:rPr lang="en-US" smtClean="0"/>
              <a:t>www.actuariesindia.org</a:t>
            </a:r>
            <a:endParaRPr lang="en-US"/>
          </a:p>
        </p:txBody>
      </p:sp>
      <p:sp>
        <p:nvSpPr>
          <p:cNvPr id="4" name="Slide Number Placeholder 3"/>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6" name="Footer Placeholder 5"/>
          <p:cNvSpPr>
            <a:spLocks noGrp="1"/>
          </p:cNvSpPr>
          <p:nvPr>
            <p:ph type="ftr" sz="quarter" idx="11"/>
          </p:nvPr>
        </p:nvSpPr>
        <p:spPr/>
        <p:txBody>
          <a:bodyPr/>
          <a:lstStyle/>
          <a:p>
            <a:r>
              <a:rPr lang="en-US" smtClean="0"/>
              <a:t>www.actuariesindia.org</a:t>
            </a:r>
            <a:endParaRPr lang="en-US"/>
          </a:p>
        </p:txBody>
      </p:sp>
      <p:sp>
        <p:nvSpPr>
          <p:cNvPr id="7" name="Slide Number Placeholder 6"/>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6" name="Footer Placeholder 5"/>
          <p:cNvSpPr>
            <a:spLocks noGrp="1"/>
          </p:cNvSpPr>
          <p:nvPr>
            <p:ph type="ftr" sz="quarter" idx="11"/>
          </p:nvPr>
        </p:nvSpPr>
        <p:spPr/>
        <p:txBody>
          <a:bodyPr/>
          <a:lstStyle/>
          <a:p>
            <a:r>
              <a:rPr lang="en-US" smtClean="0"/>
              <a:t>www.actuariesindia.org</a:t>
            </a:r>
            <a:endParaRPr lang="en-US"/>
          </a:p>
        </p:txBody>
      </p:sp>
      <p:sp>
        <p:nvSpPr>
          <p:cNvPr id="7" name="Slide Number Placeholder 6"/>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5" name="Footer Placeholder 4"/>
          <p:cNvSpPr>
            <a:spLocks noGrp="1"/>
          </p:cNvSpPr>
          <p:nvPr>
            <p:ph type="ftr" sz="quarter" idx="11"/>
          </p:nvPr>
        </p:nvSpPr>
        <p:spPr/>
        <p:txBody>
          <a:bodyPr/>
          <a:lstStyle/>
          <a:p>
            <a:r>
              <a:rPr lang="en-US" smtClean="0"/>
              <a:t>www.actuariesindia.org</a:t>
            </a:r>
            <a:endParaRPr lang="en-US"/>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5" name="Footer Placeholder 4"/>
          <p:cNvSpPr>
            <a:spLocks noGrp="1"/>
          </p:cNvSpPr>
          <p:nvPr>
            <p:ph type="ftr" sz="quarter" idx="11"/>
          </p:nvPr>
        </p:nvSpPr>
        <p:spPr/>
        <p:txBody>
          <a:bodyPr/>
          <a:lstStyle/>
          <a:p>
            <a:r>
              <a:rPr lang="en-US" smtClean="0"/>
              <a:t>www.actuariesindia.org</a:t>
            </a:r>
            <a:endParaRPr lang="en-US"/>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28 July, 2011</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www.actuariesindia.org</a:t>
            </a: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a:pPr>
                <a:defRPr/>
              </a:pPr>
              <a:t>‹#›</a:t>
            </a:fld>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28 July, 2011</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www.actuariesindia.org</a:t>
            </a: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a:pPr>
                <a:defRPr/>
              </a:pPr>
              <a:t>‹#›</a:t>
            </a:fld>
            <a:endParaRPr lang="en-GB"/>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r>
              <a:rPr lang="en-US" dirty="0" smtClean="0"/>
              <a:t>Date</a:t>
            </a: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r>
              <a:rPr lang="en-GB" dirty="0" smtClean="0"/>
              <a:t>www.actuariesindia.org</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pPr>
                <a:defRPr/>
              </a:pPr>
              <a:t>‹#›</a:t>
            </a:fld>
            <a:endParaRPr lang="en-GB" dirty="0"/>
          </a:p>
        </p:txBody>
      </p:sp>
      <p:grpSp>
        <p:nvGrpSpPr>
          <p:cNvPr id="8" name="Group 10"/>
          <p:cNvGrpSpPr/>
          <p:nvPr userDrawn="1"/>
        </p:nvGrpSpPr>
        <p:grpSpPr>
          <a:xfrm>
            <a:off x="269528" y="228600"/>
            <a:ext cx="8874472"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1F497D"/>
                  </a:solidFill>
                  <a:effectLst/>
                  <a:latin typeface="Bahamas" pitchFamily="34" charset="0"/>
                  <a:cs typeface="Times New Roman" pitchFamily="18" charset="0"/>
                </a:rPr>
                <a:t>Institute of Actuaries of India</a:t>
              </a:r>
              <a:endParaRPr kumimoji="0" lang="en-US" sz="4000" b="1" i="0" u="none" strike="noStrike" cap="none" normalizeH="0" baseline="0" dirty="0" smtClean="0">
                <a:ln>
                  <a:noFill/>
                </a:ln>
                <a:solidFill>
                  <a:schemeClr val="tx1"/>
                </a:solidFill>
                <a:effectLst/>
                <a:latin typeface="Bahamas" pitchFamily="34" charset="0"/>
                <a:cs typeface="Times New Roman" pitchFamily="18" charset="0"/>
              </a:endParaRPr>
            </a:p>
          </p:txBody>
        </p:sp>
      </p:grpSp>
      <p:sp>
        <p:nvSpPr>
          <p:cNvPr id="11" name="Rectangle 10"/>
          <p:cNvSpPr/>
          <p:nvPr userDrawn="1"/>
        </p:nvSpPr>
        <p:spPr>
          <a:xfrm>
            <a:off x="0" y="2743200"/>
            <a:ext cx="9144000" cy="830997"/>
          </a:xfrm>
          <a:prstGeom prst="rect">
            <a:avLst/>
          </a:prstGeom>
        </p:spPr>
        <p:txBody>
          <a:bodyPr wrap="square">
            <a:spAutoFit/>
          </a:bodyPr>
          <a:lstStyle/>
          <a:p>
            <a:pPr algn="ctr">
              <a:buNone/>
            </a:pPr>
            <a:r>
              <a:rPr lang="en-US" sz="4800" b="1" dirty="0" smtClean="0">
                <a:latin typeface="Garamond" pitchFamily="18" charset="0"/>
                <a:ea typeface="Verdana" pitchFamily="34" charset="0"/>
                <a:cs typeface="Verdana" pitchFamily="34" charset="0"/>
              </a:rPr>
              <a:t>Title</a:t>
            </a:r>
          </a:p>
        </p:txBody>
      </p:sp>
      <p:sp>
        <p:nvSpPr>
          <p:cNvPr id="12" name="Rectangle 11"/>
          <p:cNvSpPr/>
          <p:nvPr userDrawn="1"/>
        </p:nvSpPr>
        <p:spPr>
          <a:xfrm>
            <a:off x="0" y="3733800"/>
            <a:ext cx="9144000" cy="830997"/>
          </a:xfrm>
          <a:prstGeom prst="rect">
            <a:avLst/>
          </a:prstGeom>
        </p:spPr>
        <p:txBody>
          <a:bodyPr wrap="square">
            <a:spAutoFit/>
          </a:bodyPr>
          <a:lstStyle/>
          <a:p>
            <a:pPr algn="ctr">
              <a:buNone/>
            </a:pPr>
            <a:r>
              <a:rPr lang="en-US" sz="4800" b="1" dirty="0" smtClean="0">
                <a:latin typeface="Garamond" pitchFamily="18" charset="0"/>
                <a:ea typeface="Verdana" pitchFamily="34" charset="0"/>
                <a:cs typeface="Verdana" pitchFamily="34" charset="0"/>
              </a:rPr>
              <a:t>By</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28 July, 2011</a:t>
            </a:r>
            <a:endParaRPr lang="en-GB"/>
          </a:p>
        </p:txBody>
      </p:sp>
      <p:sp>
        <p:nvSpPr>
          <p:cNvPr id="4" name="Rectangle 5"/>
          <p:cNvSpPr>
            <a:spLocks noGrp="1" noChangeArrowheads="1"/>
          </p:cNvSpPr>
          <p:nvPr>
            <p:ph type="ftr" sz="quarter" idx="11"/>
          </p:nvPr>
        </p:nvSpPr>
        <p:spPr>
          <a:ln/>
        </p:spPr>
        <p:txBody>
          <a:bodyPr/>
          <a:lstStyle>
            <a:lvl1pPr>
              <a:defRPr/>
            </a:lvl1pPr>
          </a:lstStyle>
          <a:p>
            <a:pPr>
              <a:defRPr/>
            </a:pPr>
            <a:r>
              <a:rPr lang="en-GB" smtClean="0"/>
              <a:t>www.actuariesindia.org</a:t>
            </a: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a:pPr>
                <a:defRPr/>
              </a:pPr>
              <a:t>‹#›</a:t>
            </a:fld>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28 July, 2011</a:t>
            </a:r>
            <a:endParaRPr lang="en-GB"/>
          </a:p>
        </p:txBody>
      </p:sp>
      <p:sp>
        <p:nvSpPr>
          <p:cNvPr id="3" name="Rectangle 5"/>
          <p:cNvSpPr>
            <a:spLocks noGrp="1" noChangeArrowheads="1"/>
          </p:cNvSpPr>
          <p:nvPr>
            <p:ph type="ftr" sz="quarter" idx="11"/>
          </p:nvPr>
        </p:nvSpPr>
        <p:spPr>
          <a:ln/>
        </p:spPr>
        <p:txBody>
          <a:bodyPr/>
          <a:lstStyle>
            <a:lvl1pPr>
              <a:defRPr/>
            </a:lvl1pPr>
          </a:lstStyle>
          <a:p>
            <a:pPr>
              <a:defRPr/>
            </a:pPr>
            <a:r>
              <a:rPr lang="en-GB" smtClean="0"/>
              <a:t>www.actuariesindia.org</a:t>
            </a: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a:pPr>
                <a:defRPr/>
              </a:pPr>
              <a:t>‹#›</a:t>
            </a:fld>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5" name="Footer Placeholder 4"/>
          <p:cNvSpPr>
            <a:spLocks noGrp="1"/>
          </p:cNvSpPr>
          <p:nvPr>
            <p:ph type="ftr" sz="quarter" idx="11"/>
          </p:nvPr>
        </p:nvSpPr>
        <p:spPr/>
        <p:txBody>
          <a:bodyPr/>
          <a:lstStyle/>
          <a:p>
            <a:r>
              <a:rPr lang="en-US" smtClean="0"/>
              <a:t>www.actuariesindia.org</a:t>
            </a:r>
            <a:endParaRPr lang="en-US"/>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5" Type="http://schemas.openxmlformats.org/officeDocument/2006/relationships/oleObject" Target="../embeddings/oleObject1.bin"/><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smtClean="0"/>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r>
              <a:rPr lang="en-US" smtClean="0"/>
              <a:t>28 July, 2011</a:t>
            </a:r>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r>
              <a:rPr lang="en-GB" smtClean="0"/>
              <a:t>www.actuariesindia.org</a:t>
            </a:r>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72" r:id="rId7"/>
  </p:sldLayoutIdLst>
  <p:transition/>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6200" y="6356350"/>
            <a:ext cx="2895600" cy="365125"/>
          </a:xfrm>
          <a:prstGeom prst="rect">
            <a:avLst/>
          </a:prstGeom>
        </p:spPr>
        <p:txBody>
          <a:bodyPr vert="horz" lIns="91440" tIns="45720" rIns="91440" bIns="45720" rtlCol="0" anchor="ctr"/>
          <a:lstStyle>
            <a:lvl1pPr algn="ctr">
              <a:defRPr sz="1600" b="1">
                <a:solidFill>
                  <a:srgbClr val="C00000"/>
                </a:solidFill>
                <a:latin typeface="Garamond" pitchFamily="18" charset="0"/>
              </a:defRPr>
            </a:lvl1pPr>
          </a:lstStyle>
          <a:p>
            <a:r>
              <a:rPr lang="en-US" dirty="0" smtClean="0"/>
              <a:t>www.actuariesindia.org</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600" b="1">
                <a:solidFill>
                  <a:schemeClr val="tx2">
                    <a:lumMod val="75000"/>
                  </a:schemeClr>
                </a:solidFill>
                <a:latin typeface="Garamond" pitchFamily="18" charset="0"/>
              </a:defRPr>
            </a:lvl1pPr>
          </a:lstStyle>
          <a:p>
            <a:fld id="{1A13C416-6B76-4DFF-BC13-59A396451C72}" type="slidenum">
              <a:rPr lang="en-US" smtClean="0"/>
              <a:pPr/>
              <a:t>‹#›</a:t>
            </a:fld>
            <a:endParaRPr lang="en-US" dirty="0"/>
          </a:p>
        </p:txBody>
      </p:sp>
      <p:sp>
        <p:nvSpPr>
          <p:cNvPr id="9" name="Line 15"/>
          <p:cNvSpPr>
            <a:spLocks noChangeShapeType="1"/>
          </p:cNvSpPr>
          <p:nvPr userDrawn="1"/>
        </p:nvSpPr>
        <p:spPr bwMode="auto">
          <a:xfrm>
            <a:off x="119063" y="1143000"/>
            <a:ext cx="8845550" cy="0"/>
          </a:xfrm>
          <a:prstGeom prst="line">
            <a:avLst/>
          </a:prstGeom>
          <a:ln w="38100">
            <a:solidFill>
              <a:srgbClr val="C00000"/>
            </a:solidFill>
            <a:headEnd/>
            <a:tailEnd/>
          </a:ln>
        </p:spPr>
        <p:style>
          <a:lnRef idx="2">
            <a:schemeClr val="accent6"/>
          </a:lnRef>
          <a:fillRef idx="0">
            <a:schemeClr val="accent6"/>
          </a:fillRef>
          <a:effectRef idx="1">
            <a:schemeClr val="accent6"/>
          </a:effectRef>
          <a:fontRef idx="minor">
            <a:schemeClr val="tx1"/>
          </a:fontRef>
        </p:style>
        <p:txBody>
          <a:bodyPr wrap="none" anchor="ctr"/>
          <a:lstStyle/>
          <a:p>
            <a:pPr>
              <a:defRPr/>
            </a:pPr>
            <a:endParaRPr lang="en-US"/>
          </a:p>
        </p:txBody>
      </p:sp>
      <p:graphicFrame>
        <p:nvGraphicFramePr>
          <p:cNvPr id="10" name="Object 6"/>
          <p:cNvGraphicFramePr>
            <a:graphicFrameLocks noChangeAspect="1"/>
          </p:cNvGraphicFramePr>
          <p:nvPr userDrawn="1"/>
        </p:nvGraphicFramePr>
        <p:xfrm>
          <a:off x="7959296" y="279377"/>
          <a:ext cx="956104" cy="695348"/>
        </p:xfrm>
        <a:graphic>
          <a:graphicData uri="http://schemas.openxmlformats.org/presentationml/2006/ole">
            <p:oleObj spid="_x0000_s4161" r:id="rId15" imgW="3961905" imgH="3415873" progId="">
              <p:embed/>
            </p:oleObj>
          </a:graphicData>
        </a:graphic>
      </p:graphicFrame>
      <p:sp>
        <p:nvSpPr>
          <p:cNvPr id="11" name="Title Placeholder 10"/>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9.xml"/><Relationship Id="rId1" Type="http://schemas.openxmlformats.org/officeDocument/2006/relationships/themeOverride" Target="../theme/themeOverride2.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diagramData" Target="../diagrams/data1.xml"/><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9.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7" name="Rectangle 3"/>
          <p:cNvSpPr>
            <a:spLocks noChangeArrowheads="1"/>
          </p:cNvSpPr>
          <p:nvPr/>
        </p:nvSpPr>
        <p:spPr bwMode="auto">
          <a:xfrm>
            <a:off x="1135063" y="457200"/>
            <a:ext cx="939800" cy="812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2" name="Group 10"/>
          <p:cNvGrpSpPr/>
          <p:nvPr/>
        </p:nvGrpSpPr>
        <p:grpSpPr>
          <a:xfrm>
            <a:off x="269528" y="239173"/>
            <a:ext cx="8874472" cy="1284827"/>
            <a:chOff x="269528" y="5496973"/>
            <a:chExt cx="8874472" cy="1284827"/>
          </a:xfrm>
        </p:grpSpPr>
        <p:pic>
          <p:nvPicPr>
            <p:cNvPr id="1026"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29"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4000" b="1" i="0" u="none" strike="noStrike" cap="none" normalizeH="0" baseline="0" dirty="0" smtClean="0">
                <a:ln>
                  <a:noFill/>
                </a:ln>
                <a:solidFill>
                  <a:schemeClr val="tx1"/>
                </a:solidFill>
                <a:effectLst/>
                <a:latin typeface="Bahamas" pitchFamily="34" charset="0"/>
                <a:cs typeface="Times New Roman" pitchFamily="18" charset="0"/>
              </a:endParaRPr>
            </a:p>
          </p:txBody>
        </p:sp>
      </p:grpSp>
      <p:sp>
        <p:nvSpPr>
          <p:cNvPr id="8" name="Line 5"/>
          <p:cNvSpPr>
            <a:spLocks noChangeShapeType="1"/>
          </p:cNvSpPr>
          <p:nvPr/>
        </p:nvSpPr>
        <p:spPr bwMode="auto">
          <a:xfrm flipV="1">
            <a:off x="0" y="6172200"/>
            <a:ext cx="9144000" cy="45719"/>
          </a:xfrm>
          <a:prstGeom prst="line">
            <a:avLst/>
          </a:prstGeom>
          <a:noFill/>
          <a:ln w="38100">
            <a:solidFill>
              <a:srgbClr val="A50021"/>
            </a:solidFill>
            <a:round/>
            <a:headEnd/>
            <a:tailEnd/>
          </a:ln>
        </p:spPr>
        <p:txBody>
          <a:bodyPr wrap="none" anchor="ctr"/>
          <a:lstStyle/>
          <a:p>
            <a:endParaRPr lang="en-US"/>
          </a:p>
        </p:txBody>
      </p:sp>
      <p:sp>
        <p:nvSpPr>
          <p:cNvPr id="10" name="Footer Placeholder 4"/>
          <p:cNvSpPr txBox="1">
            <a:spLocks/>
          </p:cNvSpPr>
          <p:nvPr/>
        </p:nvSpPr>
        <p:spPr>
          <a:xfrm>
            <a:off x="1600200" y="6477000"/>
            <a:ext cx="5791200" cy="22860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chemeClr val="accent6">
                    <a:lumMod val="50000"/>
                  </a:schemeClr>
                </a:solidFill>
                <a:effectLst/>
                <a:uLnTx/>
                <a:uFillTx/>
              </a:rPr>
              <a:t>Serving</a:t>
            </a:r>
            <a:r>
              <a:rPr kumimoji="0" lang="en-US" sz="1200" b="1" i="1" u="none" strike="noStrike" kern="1200" cap="none" spc="0" normalizeH="0" noProof="0" dirty="0" smtClean="0">
                <a:ln>
                  <a:noFill/>
                </a:ln>
                <a:solidFill>
                  <a:schemeClr val="accent6">
                    <a:lumMod val="50000"/>
                  </a:schemeClr>
                </a:solidFill>
                <a:effectLst/>
                <a:uLnTx/>
                <a:uFillTx/>
              </a:rPr>
              <a:t> the Cause of Public Interest</a:t>
            </a:r>
            <a:endParaRPr kumimoji="0" lang="en-US" sz="1200" b="1" i="1" u="none" strike="noStrike" kern="1200" cap="none" spc="0" normalizeH="0" baseline="0" noProof="0" dirty="0">
              <a:ln>
                <a:noFill/>
              </a:ln>
              <a:solidFill>
                <a:schemeClr val="accent6">
                  <a:lumMod val="50000"/>
                </a:schemeClr>
              </a:solidFill>
              <a:effectLst/>
              <a:uLnTx/>
              <a:uFillTx/>
            </a:endParaRPr>
          </a:p>
        </p:txBody>
      </p:sp>
      <p:sp>
        <p:nvSpPr>
          <p:cNvPr id="11" name="Footer Placeholder 4"/>
          <p:cNvSpPr txBox="1">
            <a:spLocks/>
          </p:cNvSpPr>
          <p:nvPr/>
        </p:nvSpPr>
        <p:spPr>
          <a:xfrm>
            <a:off x="1676400" y="6248400"/>
            <a:ext cx="5791200" cy="22860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chemeClr val="accent6">
                    <a:lumMod val="50000"/>
                  </a:schemeClr>
                </a:solidFill>
                <a:effectLst/>
                <a:uLnTx/>
                <a:uFillTx/>
              </a:rPr>
              <a:t>Indian Actuarial Profession</a:t>
            </a:r>
            <a:endParaRPr kumimoji="0" lang="en-US" sz="1200" b="1" i="1" u="none" strike="noStrike" kern="1200" cap="none" spc="0" normalizeH="0" baseline="0" noProof="0" dirty="0">
              <a:ln>
                <a:noFill/>
              </a:ln>
              <a:solidFill>
                <a:schemeClr val="accent6">
                  <a:lumMod val="50000"/>
                </a:schemeClr>
              </a:solidFill>
              <a:effectLst/>
              <a:uLnTx/>
              <a:uFillTx/>
            </a:endParaRPr>
          </a:p>
        </p:txBody>
      </p:sp>
      <p:sp>
        <p:nvSpPr>
          <p:cNvPr id="16" name="TextBox 15"/>
          <p:cNvSpPr txBox="1"/>
          <p:nvPr/>
        </p:nvSpPr>
        <p:spPr>
          <a:xfrm>
            <a:off x="1928794" y="857232"/>
            <a:ext cx="6324600" cy="461665"/>
          </a:xfrm>
          <a:prstGeom prst="rect">
            <a:avLst/>
          </a:prstGeom>
          <a:noFill/>
        </p:spPr>
        <p:txBody>
          <a:bodyPr wrap="square" rtlCol="0">
            <a:spAutoFit/>
          </a:bodyPr>
          <a:lstStyle/>
          <a:p>
            <a:pPr algn="ctr"/>
            <a:r>
              <a:rPr lang="en-US" sz="2400" b="1" dirty="0" smtClean="0">
                <a:latin typeface="Arial" pitchFamily="34" charset="0"/>
                <a:cs typeface="Arial" pitchFamily="34" charset="0"/>
              </a:rPr>
              <a:t>India Fellowship Seminar(IFS),2015</a:t>
            </a:r>
            <a:endParaRPr lang="en-US" sz="2400" b="1" dirty="0">
              <a:latin typeface="Arial" pitchFamily="34" charset="0"/>
              <a:cs typeface="Arial" pitchFamily="34" charset="0"/>
            </a:endParaRPr>
          </a:p>
        </p:txBody>
      </p:sp>
      <p:sp>
        <p:nvSpPr>
          <p:cNvPr id="17" name="TextBox 16"/>
          <p:cNvSpPr txBox="1"/>
          <p:nvPr/>
        </p:nvSpPr>
        <p:spPr>
          <a:xfrm>
            <a:off x="609600" y="1981200"/>
            <a:ext cx="7772400" cy="369332"/>
          </a:xfrm>
          <a:prstGeom prst="rect">
            <a:avLst/>
          </a:prstGeom>
          <a:noFill/>
        </p:spPr>
        <p:txBody>
          <a:bodyPr wrap="square" rtlCol="0">
            <a:spAutoFit/>
          </a:bodyPr>
          <a:lstStyle/>
          <a:p>
            <a:r>
              <a:rPr lang="en-US" b="1" dirty="0" smtClean="0">
                <a:latin typeface="Arial" pitchFamily="34" charset="0"/>
                <a:cs typeface="Arial" pitchFamily="34" charset="0"/>
              </a:rPr>
              <a:t>Topic: </a:t>
            </a:r>
            <a:r>
              <a:rPr lang="en-US" dirty="0" smtClean="0">
                <a:latin typeface="Arial" pitchFamily="34" charset="0"/>
                <a:cs typeface="Arial" pitchFamily="34" charset="0"/>
              </a:rPr>
              <a:t>Impact of (IND AS) 19 on reporting standards</a:t>
            </a:r>
            <a:endParaRPr lang="en-US" dirty="0">
              <a:latin typeface="Arial" pitchFamily="34" charset="0"/>
              <a:cs typeface="Arial" pitchFamily="34" charset="0"/>
            </a:endParaRPr>
          </a:p>
        </p:txBody>
      </p:sp>
      <p:sp>
        <p:nvSpPr>
          <p:cNvPr id="18" name="TextBox 17"/>
          <p:cNvSpPr txBox="1"/>
          <p:nvPr/>
        </p:nvSpPr>
        <p:spPr>
          <a:xfrm>
            <a:off x="609600" y="2743200"/>
            <a:ext cx="6096000" cy="369332"/>
          </a:xfrm>
          <a:prstGeom prst="rect">
            <a:avLst/>
          </a:prstGeom>
          <a:noFill/>
        </p:spPr>
        <p:txBody>
          <a:bodyPr wrap="square" rtlCol="0">
            <a:spAutoFit/>
          </a:bodyPr>
          <a:lstStyle/>
          <a:p>
            <a:r>
              <a:rPr lang="en-US" b="1" dirty="0" smtClean="0">
                <a:latin typeface="Arial" pitchFamily="34" charset="0"/>
                <a:cs typeface="Arial" pitchFamily="34" charset="0"/>
              </a:rPr>
              <a:t>Guide Name: </a:t>
            </a:r>
            <a:r>
              <a:rPr lang="en-US" dirty="0" smtClean="0">
                <a:latin typeface="Arial" pitchFamily="34" charset="0"/>
                <a:cs typeface="Arial" pitchFamily="34" charset="0"/>
              </a:rPr>
              <a:t>Khushwant Pahwa</a:t>
            </a:r>
            <a:endParaRPr lang="en-US" dirty="0">
              <a:latin typeface="Arial" pitchFamily="34" charset="0"/>
              <a:cs typeface="Arial" pitchFamily="34" charset="0"/>
            </a:endParaRPr>
          </a:p>
        </p:txBody>
      </p:sp>
      <p:sp>
        <p:nvSpPr>
          <p:cNvPr id="20" name="TextBox 19"/>
          <p:cNvSpPr txBox="1"/>
          <p:nvPr/>
        </p:nvSpPr>
        <p:spPr>
          <a:xfrm>
            <a:off x="609600" y="3505200"/>
            <a:ext cx="7543800" cy="646331"/>
          </a:xfrm>
          <a:prstGeom prst="rect">
            <a:avLst/>
          </a:prstGeom>
          <a:noFill/>
        </p:spPr>
        <p:txBody>
          <a:bodyPr wrap="square" rtlCol="0">
            <a:spAutoFit/>
          </a:bodyPr>
          <a:lstStyle/>
          <a:p>
            <a:r>
              <a:rPr lang="en-US" b="1" dirty="0" smtClean="0">
                <a:latin typeface="Arial" pitchFamily="34" charset="0"/>
                <a:cs typeface="Arial" pitchFamily="34" charset="0"/>
              </a:rPr>
              <a:t>Presenters’  Names: </a:t>
            </a:r>
            <a:r>
              <a:rPr lang="en-US" dirty="0" smtClean="0">
                <a:latin typeface="Arial" pitchFamily="34" charset="0"/>
                <a:cs typeface="Arial" pitchFamily="34" charset="0"/>
              </a:rPr>
              <a:t>  Abinash Churoria and</a:t>
            </a:r>
          </a:p>
          <a:p>
            <a:r>
              <a:rPr lang="en-US" dirty="0" smtClean="0">
                <a:latin typeface="Arial" pitchFamily="34" charset="0"/>
                <a:cs typeface="Arial" pitchFamily="34" charset="0"/>
              </a:rPr>
              <a:t>                                     Vineet Khanna</a:t>
            </a:r>
            <a:endParaRPr lang="en-US" dirty="0">
              <a:latin typeface="Arial" pitchFamily="34" charset="0"/>
              <a:cs typeface="Arial" pitchFamily="34" charset="0"/>
            </a:endParaRPr>
          </a:p>
        </p:txBody>
      </p:sp>
      <p:sp>
        <p:nvSpPr>
          <p:cNvPr id="21" name="TextBox 20"/>
          <p:cNvSpPr txBox="1"/>
          <p:nvPr/>
        </p:nvSpPr>
        <p:spPr>
          <a:xfrm>
            <a:off x="5181600" y="5334000"/>
            <a:ext cx="3581400" cy="369332"/>
          </a:xfrm>
          <a:prstGeom prst="rect">
            <a:avLst/>
          </a:prstGeom>
          <a:noFill/>
        </p:spPr>
        <p:txBody>
          <a:bodyPr wrap="square" rtlCol="0">
            <a:spAutoFit/>
          </a:bodyPr>
          <a:lstStyle/>
          <a:p>
            <a:r>
              <a:rPr lang="en-US" b="1" dirty="0" smtClean="0">
                <a:latin typeface="Arial" pitchFamily="34" charset="0"/>
                <a:cs typeface="Arial" pitchFamily="34" charset="0"/>
              </a:rPr>
              <a:t>10</a:t>
            </a:r>
            <a:r>
              <a:rPr lang="en-US" b="1" baseline="30000" dirty="0" smtClean="0">
                <a:latin typeface="Arial" pitchFamily="34" charset="0"/>
                <a:cs typeface="Arial" pitchFamily="34" charset="0"/>
              </a:rPr>
              <a:t>th</a:t>
            </a:r>
            <a:r>
              <a:rPr lang="en-US" b="1" dirty="0" smtClean="0">
                <a:latin typeface="Arial" pitchFamily="34" charset="0"/>
                <a:cs typeface="Arial" pitchFamily="34" charset="0"/>
              </a:rPr>
              <a:t> Dec,2015, Mumbai</a:t>
            </a:r>
            <a:endParaRPr lang="en-US" b="1" dirty="0">
              <a:latin typeface="Arial" pitchFamily="34" charset="0"/>
              <a:cs typeface="Arial" pitchFamily="34" charset="0"/>
            </a:endParaRPr>
          </a:p>
        </p:txBody>
      </p:sp>
      <p:sp>
        <p:nvSpPr>
          <p:cNvPr id="22" name="Line 5"/>
          <p:cNvSpPr>
            <a:spLocks noChangeShapeType="1"/>
          </p:cNvSpPr>
          <p:nvPr/>
        </p:nvSpPr>
        <p:spPr bwMode="auto">
          <a:xfrm flipV="1">
            <a:off x="0" y="1524000"/>
            <a:ext cx="9144000" cy="45719"/>
          </a:xfrm>
          <a:prstGeom prst="line">
            <a:avLst/>
          </a:prstGeom>
          <a:noFill/>
          <a:ln w="38100">
            <a:solidFill>
              <a:srgbClr val="A50021"/>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l"/>
            <a:r>
              <a:rPr lang="en-US" sz="2400" b="1" dirty="0">
                <a:latin typeface="Arial" pitchFamily="34" charset="0"/>
                <a:cs typeface="Arial" pitchFamily="34" charset="0"/>
              </a:rPr>
              <a:t>Disclosures </a:t>
            </a:r>
          </a:p>
        </p:txBody>
      </p:sp>
      <p:sp>
        <p:nvSpPr>
          <p:cNvPr id="6" name="Content Placeholder 5"/>
          <p:cNvSpPr>
            <a:spLocks noGrp="1"/>
          </p:cNvSpPr>
          <p:nvPr>
            <p:ph idx="1"/>
          </p:nvPr>
        </p:nvSpPr>
        <p:spPr/>
        <p:txBody>
          <a:bodyPr>
            <a:noAutofit/>
          </a:bodyPr>
          <a:lstStyle/>
          <a:p>
            <a:pPr lvl="0"/>
            <a:r>
              <a:rPr lang="en-US" sz="1800" b="1" dirty="0">
                <a:latin typeface="Arial" pitchFamily="34" charset="0"/>
                <a:cs typeface="Arial" pitchFamily="34" charset="0"/>
              </a:rPr>
              <a:t>Characteristics of and Risks associated with DB </a:t>
            </a:r>
            <a:r>
              <a:rPr lang="en-US" sz="1800" b="1" dirty="0" smtClean="0">
                <a:latin typeface="Arial" pitchFamily="34" charset="0"/>
                <a:cs typeface="Arial" pitchFamily="34" charset="0"/>
              </a:rPr>
              <a:t>Plan</a:t>
            </a:r>
          </a:p>
          <a:p>
            <a:pPr lvl="1">
              <a:lnSpc>
                <a:spcPct val="150000"/>
              </a:lnSpc>
            </a:pPr>
            <a:r>
              <a:rPr lang="en-US" sz="1800" dirty="0" smtClean="0">
                <a:latin typeface="Arial" pitchFamily="34" charset="0"/>
                <a:cs typeface="Arial" pitchFamily="34" charset="0"/>
              </a:rPr>
              <a:t>Specific </a:t>
            </a:r>
            <a:r>
              <a:rPr lang="en-US" sz="1800" dirty="0">
                <a:latin typeface="Arial" pitchFamily="34" charset="0"/>
                <a:cs typeface="Arial" pitchFamily="34" charset="0"/>
              </a:rPr>
              <a:t>and unique Risks.</a:t>
            </a:r>
          </a:p>
          <a:p>
            <a:pPr lvl="1">
              <a:lnSpc>
                <a:spcPct val="150000"/>
              </a:lnSpc>
            </a:pPr>
            <a:r>
              <a:rPr lang="en-US" sz="1800" dirty="0" smtClean="0">
                <a:latin typeface="Arial" pitchFamily="34" charset="0"/>
                <a:cs typeface="Arial" pitchFamily="34" charset="0"/>
              </a:rPr>
              <a:t>Risk </a:t>
            </a:r>
            <a:r>
              <a:rPr lang="en-US" sz="1800" dirty="0">
                <a:latin typeface="Arial" pitchFamily="34" charset="0"/>
                <a:cs typeface="Arial" pitchFamily="34" charset="0"/>
              </a:rPr>
              <a:t>and liquidity of plan assets.</a:t>
            </a:r>
          </a:p>
          <a:p>
            <a:pPr lvl="0"/>
            <a:endParaRPr lang="en-US" sz="1800" b="1" u="sng" dirty="0" smtClean="0">
              <a:latin typeface="Arial" pitchFamily="34" charset="0"/>
              <a:cs typeface="Arial" pitchFamily="34" charset="0"/>
            </a:endParaRPr>
          </a:p>
          <a:p>
            <a:r>
              <a:rPr lang="en-US" sz="1800" b="1" dirty="0" smtClean="0">
                <a:latin typeface="Arial" pitchFamily="34" charset="0"/>
                <a:cs typeface="Arial" pitchFamily="34" charset="0"/>
              </a:rPr>
              <a:t>Amounts </a:t>
            </a:r>
            <a:r>
              <a:rPr lang="en-US" sz="1800" b="1" dirty="0">
                <a:latin typeface="Arial" pitchFamily="34" charset="0"/>
                <a:cs typeface="Arial" pitchFamily="34" charset="0"/>
              </a:rPr>
              <a:t>in the entity’s financial statement arising from DB plan</a:t>
            </a:r>
          </a:p>
          <a:p>
            <a:pPr lvl="1">
              <a:lnSpc>
                <a:spcPct val="150000"/>
              </a:lnSpc>
            </a:pPr>
            <a:r>
              <a:rPr lang="en-US" sz="1800" dirty="0" smtClean="0">
                <a:latin typeface="Arial" pitchFamily="34" charset="0"/>
                <a:cs typeface="Arial" pitchFamily="34" charset="0"/>
              </a:rPr>
              <a:t>Reconciliations</a:t>
            </a:r>
            <a:r>
              <a:rPr lang="en-US" sz="1800" dirty="0">
                <a:latin typeface="Arial" pitchFamily="34" charset="0"/>
                <a:cs typeface="Arial" pitchFamily="34" charset="0"/>
              </a:rPr>
              <a:t>. </a:t>
            </a:r>
          </a:p>
          <a:p>
            <a:pPr lvl="1">
              <a:lnSpc>
                <a:spcPct val="150000"/>
              </a:lnSpc>
            </a:pPr>
            <a:r>
              <a:rPr lang="en-US" sz="1800" dirty="0">
                <a:latin typeface="Arial" pitchFamily="34" charset="0"/>
                <a:cs typeface="Arial" pitchFamily="34" charset="0"/>
              </a:rPr>
              <a:t>Actuarial assumptions.</a:t>
            </a:r>
          </a:p>
          <a:p>
            <a:pPr lvl="1">
              <a:lnSpc>
                <a:spcPct val="150000"/>
              </a:lnSpc>
            </a:pPr>
            <a:r>
              <a:rPr lang="en-US" sz="1800" dirty="0">
                <a:latin typeface="Arial" pitchFamily="34" charset="0"/>
                <a:cs typeface="Arial" pitchFamily="34" charset="0"/>
              </a:rPr>
              <a:t>Sensitivity Analysis.</a:t>
            </a:r>
          </a:p>
          <a:p>
            <a:pPr lvl="2"/>
            <a:r>
              <a:rPr lang="en-US" sz="1800" dirty="0">
                <a:latin typeface="Arial" pitchFamily="34" charset="0"/>
                <a:cs typeface="Arial" pitchFamily="34" charset="0"/>
              </a:rPr>
              <a:t>Discount Rate</a:t>
            </a:r>
          </a:p>
          <a:p>
            <a:pPr lvl="2"/>
            <a:r>
              <a:rPr lang="en-US" sz="1800" dirty="0">
                <a:latin typeface="Arial" pitchFamily="34" charset="0"/>
                <a:cs typeface="Arial" pitchFamily="34" charset="0"/>
              </a:rPr>
              <a:t>Salary Growth Rate</a:t>
            </a:r>
          </a:p>
          <a:p>
            <a:pPr lvl="2"/>
            <a:r>
              <a:rPr lang="en-US" sz="1800" dirty="0">
                <a:latin typeface="Arial" pitchFamily="34" charset="0"/>
                <a:cs typeface="Arial" pitchFamily="34" charset="0"/>
              </a:rPr>
              <a:t>Attrition Rate</a:t>
            </a:r>
          </a:p>
          <a:p>
            <a:pPr lvl="2"/>
            <a:r>
              <a:rPr lang="en-US" sz="1800" dirty="0">
                <a:latin typeface="Arial" pitchFamily="34" charset="0"/>
                <a:cs typeface="Arial" pitchFamily="34" charset="0"/>
              </a:rPr>
              <a:t>Mortality Rate</a:t>
            </a:r>
            <a:endParaRPr lang="en-US" sz="1800" dirty="0"/>
          </a:p>
          <a:p>
            <a:endParaRPr lang="en-US" sz="1800" dirty="0"/>
          </a:p>
        </p:txBody>
      </p:sp>
      <p:sp>
        <p:nvSpPr>
          <p:cNvPr id="4" name="Footer Placeholder 3"/>
          <p:cNvSpPr>
            <a:spLocks noGrp="1"/>
          </p:cNvSpPr>
          <p:nvPr>
            <p:ph type="ftr" sz="quarter" idx="11"/>
          </p:nvPr>
        </p:nvSpPr>
        <p:spPr/>
        <p:txBody>
          <a:bodyPr/>
          <a:lstStyle/>
          <a:p>
            <a:r>
              <a:rPr lang="en-US" dirty="0" smtClean="0"/>
              <a:t>www.actuariesindia.org</a:t>
            </a:r>
            <a:endParaRPr lang="en-US" dirty="0"/>
          </a:p>
        </p:txBody>
      </p:sp>
      <p:sp>
        <p:nvSpPr>
          <p:cNvPr id="5" name="Slide Number Placeholder 4"/>
          <p:cNvSpPr>
            <a:spLocks noGrp="1"/>
          </p:cNvSpPr>
          <p:nvPr>
            <p:ph type="sldNum" sz="quarter" idx="12"/>
          </p:nvPr>
        </p:nvSpPr>
        <p:spPr/>
        <p:txBody>
          <a:bodyPr/>
          <a:lstStyle/>
          <a:p>
            <a:fld id="{1A13C416-6B76-4DFF-BC13-59A396451C72}" type="slidenum">
              <a:rPr lang="en-US" smtClean="0"/>
              <a:pPr/>
              <a:t>10</a:t>
            </a:fld>
            <a:endParaRPr lang="en-US"/>
          </a:p>
        </p:txBody>
      </p:sp>
      <p:pic>
        <p:nvPicPr>
          <p:cNvPr id="3" name="Picture 2"/>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304856" y="4948768"/>
            <a:ext cx="1371600" cy="1432560"/>
          </a:xfrm>
          <a:prstGeom prst="rect">
            <a:avLst/>
          </a:prstGeom>
        </p:spPr>
      </p:pic>
    </p:spTree>
    <p:extLst>
      <p:ext uri="{BB962C8B-B14F-4D97-AF65-F5344CB8AC3E}">
        <p14:creationId xmlns:p14="http://schemas.microsoft.com/office/powerpoint/2010/main" xmlns="" val="52808829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l"/>
            <a:r>
              <a:rPr lang="en-US" sz="2400" b="1" dirty="0">
                <a:latin typeface="Arial" pitchFamily="34" charset="0"/>
                <a:cs typeface="Arial" pitchFamily="34" charset="0"/>
              </a:rPr>
              <a:t>Disclosures </a:t>
            </a:r>
          </a:p>
        </p:txBody>
      </p:sp>
      <p:sp>
        <p:nvSpPr>
          <p:cNvPr id="6" name="Content Placeholder 5"/>
          <p:cNvSpPr>
            <a:spLocks noGrp="1"/>
          </p:cNvSpPr>
          <p:nvPr>
            <p:ph idx="1"/>
          </p:nvPr>
        </p:nvSpPr>
        <p:spPr/>
        <p:txBody>
          <a:bodyPr>
            <a:noAutofit/>
          </a:bodyPr>
          <a:lstStyle/>
          <a:p>
            <a:pPr lvl="0"/>
            <a:r>
              <a:rPr lang="en-US" sz="1800" b="1" dirty="0">
                <a:latin typeface="Arial" pitchFamily="34" charset="0"/>
                <a:cs typeface="Arial" pitchFamily="34" charset="0"/>
              </a:rPr>
              <a:t>Future cash flows</a:t>
            </a:r>
          </a:p>
          <a:p>
            <a:pPr lvl="1">
              <a:lnSpc>
                <a:spcPct val="150000"/>
              </a:lnSpc>
              <a:defRPr/>
            </a:pPr>
            <a:r>
              <a:rPr lang="en-US" sz="1800" dirty="0">
                <a:latin typeface="Arial" pitchFamily="34" charset="0"/>
                <a:cs typeface="Arial" pitchFamily="34" charset="0"/>
              </a:rPr>
              <a:t>Expected benefit payments.</a:t>
            </a:r>
          </a:p>
          <a:p>
            <a:pPr lvl="1">
              <a:lnSpc>
                <a:spcPct val="150000"/>
              </a:lnSpc>
              <a:defRPr/>
            </a:pPr>
            <a:r>
              <a:rPr lang="en-US" sz="1800" dirty="0" smtClean="0">
                <a:latin typeface="Arial" pitchFamily="34" charset="0"/>
                <a:cs typeface="Arial" pitchFamily="34" charset="0"/>
              </a:rPr>
              <a:t>Weighted </a:t>
            </a:r>
            <a:r>
              <a:rPr lang="en-US" sz="1800" dirty="0">
                <a:latin typeface="Arial" pitchFamily="34" charset="0"/>
                <a:cs typeface="Arial" pitchFamily="34" charset="0"/>
              </a:rPr>
              <a:t>Average Duration.</a:t>
            </a:r>
          </a:p>
          <a:p>
            <a:pPr lvl="1">
              <a:lnSpc>
                <a:spcPct val="150000"/>
              </a:lnSpc>
              <a:defRPr/>
            </a:pPr>
            <a:r>
              <a:rPr lang="en-US" sz="1800" dirty="0" smtClean="0">
                <a:latin typeface="Arial" pitchFamily="34" charset="0"/>
                <a:cs typeface="Arial" pitchFamily="34" charset="0"/>
              </a:rPr>
              <a:t>Split </a:t>
            </a:r>
            <a:r>
              <a:rPr lang="en-US" sz="1800" dirty="0">
                <a:latin typeface="Arial" pitchFamily="34" charset="0"/>
                <a:cs typeface="Arial" pitchFamily="34" charset="0"/>
              </a:rPr>
              <a:t>of Actuarial gains and losses.</a:t>
            </a:r>
          </a:p>
          <a:p>
            <a:pPr lvl="1">
              <a:lnSpc>
                <a:spcPct val="150000"/>
              </a:lnSpc>
            </a:pPr>
            <a:r>
              <a:rPr lang="en-US" sz="1800" dirty="0" smtClean="0">
                <a:latin typeface="Arial" pitchFamily="34" charset="0"/>
                <a:cs typeface="Arial" pitchFamily="34" charset="0"/>
              </a:rPr>
              <a:t>Asset </a:t>
            </a:r>
            <a:r>
              <a:rPr lang="en-US" sz="1800" dirty="0">
                <a:latin typeface="Arial" pitchFamily="34" charset="0"/>
                <a:cs typeface="Arial" pitchFamily="34" charset="0"/>
              </a:rPr>
              <a:t>Liability Matching strategy</a:t>
            </a:r>
          </a:p>
          <a:p>
            <a:pPr lvl="0"/>
            <a:endParaRPr lang="en-US" sz="1800" b="1" u="sng" dirty="0" smtClean="0">
              <a:latin typeface="Arial" pitchFamily="34" charset="0"/>
              <a:cs typeface="Arial" pitchFamily="34" charset="0"/>
            </a:endParaRPr>
          </a:p>
          <a:p>
            <a:r>
              <a:rPr lang="en-US" sz="1800" b="1" dirty="0">
                <a:latin typeface="Arial" pitchFamily="34" charset="0"/>
                <a:cs typeface="Arial" pitchFamily="34" charset="0"/>
              </a:rPr>
              <a:t>Other Disclosures</a:t>
            </a:r>
          </a:p>
          <a:p>
            <a:pPr lvl="1">
              <a:lnSpc>
                <a:spcPct val="150000"/>
              </a:lnSpc>
            </a:pPr>
            <a:r>
              <a:rPr lang="en-US" sz="1800" dirty="0" smtClean="0">
                <a:latin typeface="Arial" pitchFamily="34" charset="0"/>
                <a:cs typeface="Arial" pitchFamily="34" charset="0"/>
              </a:rPr>
              <a:t>Regulatory </a:t>
            </a:r>
            <a:r>
              <a:rPr lang="en-US" sz="1800" dirty="0">
                <a:latin typeface="Arial" pitchFamily="34" charset="0"/>
                <a:cs typeface="Arial" pitchFamily="34" charset="0"/>
              </a:rPr>
              <a:t>frameworks. </a:t>
            </a:r>
          </a:p>
          <a:p>
            <a:pPr lvl="1">
              <a:lnSpc>
                <a:spcPct val="150000"/>
              </a:lnSpc>
            </a:pPr>
            <a:r>
              <a:rPr lang="en-US" sz="1800" dirty="0" smtClean="0">
                <a:latin typeface="Arial" pitchFamily="34" charset="0"/>
                <a:cs typeface="Arial" pitchFamily="34" charset="0"/>
              </a:rPr>
              <a:t>Governance </a:t>
            </a:r>
            <a:r>
              <a:rPr lang="en-US" sz="1800" dirty="0">
                <a:latin typeface="Arial" pitchFamily="34" charset="0"/>
                <a:cs typeface="Arial" pitchFamily="34" charset="0"/>
              </a:rPr>
              <a:t>of schemes.</a:t>
            </a:r>
            <a:endParaRPr lang="en-US" dirty="0"/>
          </a:p>
          <a:p>
            <a:endParaRPr lang="en-US" sz="1800" dirty="0"/>
          </a:p>
        </p:txBody>
      </p:sp>
      <p:sp>
        <p:nvSpPr>
          <p:cNvPr id="4" name="Footer Placeholder 3"/>
          <p:cNvSpPr>
            <a:spLocks noGrp="1"/>
          </p:cNvSpPr>
          <p:nvPr>
            <p:ph type="ftr" sz="quarter" idx="11"/>
          </p:nvPr>
        </p:nvSpPr>
        <p:spPr/>
        <p:txBody>
          <a:bodyPr/>
          <a:lstStyle/>
          <a:p>
            <a:r>
              <a:rPr lang="en-US" dirty="0" smtClean="0"/>
              <a:t>www.actuariesindia.org</a:t>
            </a:r>
            <a:endParaRPr lang="en-US" dirty="0"/>
          </a:p>
        </p:txBody>
      </p:sp>
      <p:sp>
        <p:nvSpPr>
          <p:cNvPr id="5" name="Slide Number Placeholder 4"/>
          <p:cNvSpPr>
            <a:spLocks noGrp="1"/>
          </p:cNvSpPr>
          <p:nvPr>
            <p:ph type="sldNum" sz="quarter" idx="12"/>
          </p:nvPr>
        </p:nvSpPr>
        <p:spPr/>
        <p:txBody>
          <a:bodyPr/>
          <a:lstStyle/>
          <a:p>
            <a:fld id="{1A13C416-6B76-4DFF-BC13-59A396451C72}" type="slidenum">
              <a:rPr lang="en-US" smtClean="0"/>
              <a:pPr/>
              <a:t>11</a:t>
            </a:fld>
            <a:endParaRPr lang="en-US"/>
          </a:p>
        </p:txBody>
      </p:sp>
      <p:pic>
        <p:nvPicPr>
          <p:cNvPr id="3" name="Picture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304856" y="4948768"/>
            <a:ext cx="1371600" cy="1432560"/>
          </a:xfrm>
          <a:prstGeom prst="rect">
            <a:avLst/>
          </a:prstGeom>
        </p:spPr>
      </p:pic>
    </p:spTree>
    <p:extLst>
      <p:ext uri="{BB962C8B-B14F-4D97-AF65-F5344CB8AC3E}">
        <p14:creationId xmlns:p14="http://schemas.microsoft.com/office/powerpoint/2010/main" xmlns="" val="16493988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12</a:t>
            </a:fld>
            <a:endParaRPr lang="en-US" dirty="0"/>
          </a:p>
        </p:txBody>
      </p:sp>
      <p:sp>
        <p:nvSpPr>
          <p:cNvPr id="7" name="Text Placeholder 1"/>
          <p:cNvSpPr txBox="1">
            <a:spLocks/>
          </p:cNvSpPr>
          <p:nvPr/>
        </p:nvSpPr>
        <p:spPr>
          <a:xfrm>
            <a:off x="642910" y="500042"/>
            <a:ext cx="7196158" cy="609600"/>
          </a:xfrm>
          <a:prstGeom prst="rect">
            <a:avLst/>
          </a:prstGeom>
        </p:spPr>
        <p:txBody>
          <a:bodyPr vert="horz" lIns="91440" tIns="45720" rIns="91440" bIns="45720" rtlCol="0" anchor="ctr">
            <a:normAutofit/>
          </a:bodyPr>
          <a:lstStyle>
            <a:lvl1pPr>
              <a:spcBef>
                <a:spcPct val="0"/>
              </a:spcBef>
              <a:buNone/>
              <a:defRPr sz="2400">
                <a:latin typeface="Arial" pitchFamily="34" charset="0"/>
                <a:ea typeface="+mj-ea"/>
                <a:cs typeface="Arial" pitchFamily="34" charset="0"/>
              </a:defRPr>
            </a:lvl1pPr>
          </a:lstStyle>
          <a:p>
            <a:r>
              <a:rPr lang="en-US" b="1" dirty="0" smtClean="0"/>
              <a:t>Agenda</a:t>
            </a:r>
            <a:endParaRPr lang="en-US" b="1" dirty="0"/>
          </a:p>
        </p:txBody>
      </p:sp>
      <p:sp>
        <p:nvSpPr>
          <p:cNvPr id="8" name="Content Placeholder 2"/>
          <p:cNvSpPr>
            <a:spLocks noGrp="1"/>
          </p:cNvSpPr>
          <p:nvPr>
            <p:ph idx="1"/>
          </p:nvPr>
        </p:nvSpPr>
        <p:spPr>
          <a:xfrm>
            <a:off x="457200" y="1600200"/>
            <a:ext cx="8229600" cy="4525963"/>
          </a:xfrm>
        </p:spPr>
        <p:txBody>
          <a:bodyPr>
            <a:normAutofit/>
          </a:bodyPr>
          <a:lstStyle/>
          <a:p>
            <a:pPr>
              <a:buNone/>
            </a:pPr>
            <a:r>
              <a:rPr lang="en-US" sz="2000" dirty="0" smtClean="0">
                <a:latin typeface="Arial" pitchFamily="34" charset="0"/>
                <a:cs typeface="Arial" pitchFamily="34" charset="0"/>
              </a:rPr>
              <a:t>       </a:t>
            </a:r>
          </a:p>
          <a:p>
            <a:pPr lvl="1"/>
            <a:r>
              <a:rPr lang="en-US" sz="1800" dirty="0" smtClean="0">
                <a:latin typeface="Arial" pitchFamily="34" charset="0"/>
                <a:cs typeface="Arial" pitchFamily="34" charset="0"/>
              </a:rPr>
              <a:t>(IND AS) 19 Timelines</a:t>
            </a:r>
            <a:endParaRPr lang="en-US" sz="1800" dirty="0">
              <a:latin typeface="Arial" pitchFamily="34" charset="0"/>
              <a:cs typeface="Arial" pitchFamily="34" charset="0"/>
            </a:endParaRPr>
          </a:p>
          <a:p>
            <a:pPr lvl="1"/>
            <a:endParaRPr lang="en-US" sz="1800" dirty="0" smtClean="0">
              <a:latin typeface="Arial" pitchFamily="34" charset="0"/>
              <a:cs typeface="Arial" pitchFamily="34" charset="0"/>
            </a:endParaRPr>
          </a:p>
          <a:p>
            <a:pPr lvl="1"/>
            <a:r>
              <a:rPr lang="en-US" sz="1800" dirty="0" smtClean="0">
                <a:latin typeface="Arial" pitchFamily="34" charset="0"/>
                <a:cs typeface="Arial" pitchFamily="34" charset="0"/>
              </a:rPr>
              <a:t>Comparison of AS 15 and (IND AS) 19</a:t>
            </a:r>
          </a:p>
          <a:p>
            <a:pPr lvl="1"/>
            <a:endParaRPr lang="en-US" sz="1800" dirty="0" smtClean="0">
              <a:latin typeface="Arial" pitchFamily="34" charset="0"/>
              <a:cs typeface="Arial" pitchFamily="34" charset="0"/>
            </a:endParaRPr>
          </a:p>
          <a:p>
            <a:pPr lvl="1"/>
            <a:r>
              <a:rPr lang="en-US" sz="1800" dirty="0" smtClean="0">
                <a:latin typeface="Arial" pitchFamily="34" charset="0"/>
                <a:cs typeface="Arial" pitchFamily="34" charset="0"/>
              </a:rPr>
              <a:t>Challenges and Professionalism Aspects </a:t>
            </a:r>
          </a:p>
          <a:p>
            <a:pPr lvl="1"/>
            <a:endParaRPr lang="en-US" sz="1800" dirty="0" smtClean="0">
              <a:latin typeface="Arial" pitchFamily="34" charset="0"/>
              <a:cs typeface="Arial" pitchFamily="34" charset="0"/>
            </a:endParaRPr>
          </a:p>
          <a:p>
            <a:pPr lvl="1"/>
            <a:r>
              <a:rPr lang="en-US" sz="1800" dirty="0" smtClean="0">
                <a:latin typeface="Arial" pitchFamily="34" charset="0"/>
                <a:cs typeface="Arial" pitchFamily="34" charset="0"/>
              </a:rPr>
              <a:t>Recommendations</a:t>
            </a:r>
          </a:p>
          <a:p>
            <a:endParaRPr lang="en-US" dirty="0" smtClean="0"/>
          </a:p>
          <a:p>
            <a:endParaRPr lang="en-US" dirty="0"/>
          </a:p>
        </p:txBody>
      </p:sp>
      <p:sp>
        <p:nvSpPr>
          <p:cNvPr id="9" name="Rectangle 8"/>
          <p:cNvSpPr/>
          <p:nvPr/>
        </p:nvSpPr>
        <p:spPr>
          <a:xfrm>
            <a:off x="500034" y="3068960"/>
            <a:ext cx="8501122" cy="71438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0" name="Picture 9"/>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020272" y="4977172"/>
            <a:ext cx="1584176" cy="1188132"/>
          </a:xfrm>
          <a:prstGeom prst="rect">
            <a:avLst/>
          </a:prstGeom>
        </p:spPr>
      </p:pic>
    </p:spTree>
    <p:extLst>
      <p:ext uri="{BB962C8B-B14F-4D97-AF65-F5344CB8AC3E}">
        <p14:creationId xmlns:p14="http://schemas.microsoft.com/office/powerpoint/2010/main" xmlns="" val="13517398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b="1" dirty="0" smtClean="0">
                <a:latin typeface="Arial" pitchFamily="34" charset="0"/>
                <a:cs typeface="Arial" pitchFamily="34" charset="0"/>
              </a:rPr>
              <a:t>1. Standards of Advice</a:t>
            </a:r>
            <a:endParaRPr lang="en-US" sz="2400" b="1" dirty="0"/>
          </a:p>
        </p:txBody>
      </p:sp>
      <p:sp>
        <p:nvSpPr>
          <p:cNvPr id="3" name="Content Placeholder 2"/>
          <p:cNvSpPr>
            <a:spLocks noGrp="1"/>
          </p:cNvSpPr>
          <p:nvPr>
            <p:ph idx="1"/>
          </p:nvPr>
        </p:nvSpPr>
        <p:spPr>
          <a:xfrm>
            <a:off x="428596" y="1500175"/>
            <a:ext cx="8229600" cy="3729026"/>
          </a:xfrm>
        </p:spPr>
        <p:txBody>
          <a:bodyPr vert="horz" lIns="91440" tIns="45720" rIns="91440" bIns="45720" rtlCol="0">
            <a:normAutofit fontScale="92500" lnSpcReduction="20000"/>
          </a:bodyPr>
          <a:lstStyle/>
          <a:p>
            <a:pPr algn="just"/>
            <a:r>
              <a:rPr lang="en-US" sz="1900" dirty="0" smtClean="0">
                <a:solidFill>
                  <a:prstClr val="black"/>
                </a:solidFill>
                <a:latin typeface="Arial" pitchFamily="34" charset="0"/>
                <a:cs typeface="Arial" pitchFamily="34" charset="0"/>
              </a:rPr>
              <a:t>As </a:t>
            </a:r>
            <a:r>
              <a:rPr lang="en-US" sz="1900" dirty="0">
                <a:solidFill>
                  <a:prstClr val="black"/>
                </a:solidFill>
                <a:latin typeface="Arial" pitchFamily="34" charset="0"/>
                <a:cs typeface="Arial" pitchFamily="34" charset="0"/>
              </a:rPr>
              <a:t>IFRS is becoming </a:t>
            </a:r>
            <a:r>
              <a:rPr lang="en-US" sz="1900" dirty="0" smtClean="0">
                <a:solidFill>
                  <a:prstClr val="black"/>
                </a:solidFill>
                <a:latin typeface="Arial" pitchFamily="34" charset="0"/>
                <a:cs typeface="Arial" pitchFamily="34" charset="0"/>
              </a:rPr>
              <a:t>applicable </a:t>
            </a:r>
            <a:r>
              <a:rPr lang="en-US" sz="1900" dirty="0">
                <a:solidFill>
                  <a:prstClr val="black"/>
                </a:solidFill>
                <a:latin typeface="Arial" pitchFamily="34" charset="0"/>
                <a:cs typeface="Arial" pitchFamily="34" charset="0"/>
              </a:rPr>
              <a:t>worldwide, consistent delivery of actuarial work products is </a:t>
            </a:r>
            <a:r>
              <a:rPr lang="en-US" sz="1900" dirty="0" smtClean="0">
                <a:solidFill>
                  <a:prstClr val="black"/>
                </a:solidFill>
                <a:latin typeface="Arial" pitchFamily="34" charset="0"/>
                <a:cs typeface="Arial" pitchFamily="34" charset="0"/>
              </a:rPr>
              <a:t>desirable to </a:t>
            </a:r>
            <a:r>
              <a:rPr lang="en-US" sz="1900" dirty="0">
                <a:solidFill>
                  <a:prstClr val="black"/>
                </a:solidFill>
                <a:latin typeface="Arial" pitchFamily="34" charset="0"/>
                <a:cs typeface="Arial" pitchFamily="34" charset="0"/>
              </a:rPr>
              <a:t>enhance the quality of IFRS-based financial statements. </a:t>
            </a:r>
            <a:endParaRPr lang="en-US" sz="1900" dirty="0" smtClean="0">
              <a:solidFill>
                <a:prstClr val="black"/>
              </a:solidFill>
              <a:latin typeface="Arial" pitchFamily="34" charset="0"/>
              <a:cs typeface="Arial" pitchFamily="34" charset="0"/>
            </a:endParaRPr>
          </a:p>
          <a:p>
            <a:pPr marL="0" indent="0" algn="just">
              <a:buNone/>
            </a:pPr>
            <a:endParaRPr lang="en-US" sz="1900" b="1" u="sng" dirty="0" smtClean="0">
              <a:solidFill>
                <a:prstClr val="black"/>
              </a:solidFill>
              <a:latin typeface="Arial" pitchFamily="34" charset="0"/>
              <a:cs typeface="Arial" pitchFamily="34" charset="0"/>
            </a:endParaRPr>
          </a:p>
          <a:p>
            <a:pPr algn="just">
              <a:lnSpc>
                <a:spcPct val="110000"/>
              </a:lnSpc>
            </a:pPr>
            <a:r>
              <a:rPr lang="en-US" sz="1900" u="sng" dirty="0" smtClean="0">
                <a:solidFill>
                  <a:prstClr val="black"/>
                </a:solidFill>
                <a:latin typeface="Arial" pitchFamily="34" charset="0"/>
                <a:cs typeface="Arial" pitchFamily="34" charset="0"/>
              </a:rPr>
              <a:t>Actuary should be well versed with all requirements of (IND AS) 19 </a:t>
            </a:r>
            <a:endParaRPr lang="en-US" sz="1900" u="sng" dirty="0">
              <a:solidFill>
                <a:prstClr val="black"/>
              </a:solidFill>
              <a:latin typeface="Arial" pitchFamily="34" charset="0"/>
              <a:cs typeface="Arial" pitchFamily="34" charset="0"/>
            </a:endParaRPr>
          </a:p>
          <a:p>
            <a:pPr marL="400050" lvl="1" indent="0" algn="just">
              <a:lnSpc>
                <a:spcPct val="110000"/>
              </a:lnSpc>
              <a:buNone/>
            </a:pPr>
            <a:endParaRPr lang="en-US" sz="1800" dirty="0" smtClean="0">
              <a:solidFill>
                <a:prstClr val="black"/>
              </a:solidFill>
              <a:latin typeface="Arial" pitchFamily="34" charset="0"/>
              <a:cs typeface="Arial" pitchFamily="34" charset="0"/>
            </a:endParaRPr>
          </a:p>
          <a:p>
            <a:pPr marL="400050" lvl="1" indent="0" algn="just">
              <a:lnSpc>
                <a:spcPct val="110000"/>
              </a:lnSpc>
              <a:buNone/>
            </a:pPr>
            <a:r>
              <a:rPr lang="en-US" sz="1900" dirty="0" smtClean="0">
                <a:solidFill>
                  <a:prstClr val="black"/>
                </a:solidFill>
                <a:latin typeface="Arial" pitchFamily="34" charset="0"/>
                <a:cs typeface="Arial" pitchFamily="34" charset="0"/>
              </a:rPr>
              <a:t>PCS </a:t>
            </a:r>
            <a:r>
              <a:rPr lang="en-US" sz="1900" dirty="0">
                <a:solidFill>
                  <a:prstClr val="black"/>
                </a:solidFill>
                <a:latin typeface="Arial" pitchFamily="34" charset="0"/>
                <a:cs typeface="Arial" pitchFamily="34" charset="0"/>
              </a:rPr>
              <a:t>– </a:t>
            </a:r>
            <a:r>
              <a:rPr lang="en-US" sz="1900" dirty="0" smtClean="0">
                <a:solidFill>
                  <a:prstClr val="black"/>
                </a:solidFill>
                <a:latin typeface="Arial" pitchFamily="34" charset="0"/>
                <a:cs typeface="Arial" pitchFamily="34" charset="0"/>
              </a:rPr>
              <a:t>Standards for Advice </a:t>
            </a:r>
            <a:r>
              <a:rPr lang="en-US" sz="1900" dirty="0">
                <a:solidFill>
                  <a:prstClr val="black"/>
                </a:solidFill>
                <a:latin typeface="Arial" pitchFamily="34" charset="0"/>
                <a:cs typeface="Arial" pitchFamily="34" charset="0"/>
              </a:rPr>
              <a:t>(Para </a:t>
            </a:r>
            <a:r>
              <a:rPr lang="en-US" sz="1900" dirty="0" smtClean="0">
                <a:solidFill>
                  <a:prstClr val="black"/>
                </a:solidFill>
                <a:latin typeface="Arial" pitchFamily="34" charset="0"/>
                <a:cs typeface="Arial" pitchFamily="34" charset="0"/>
              </a:rPr>
              <a:t>3.1) </a:t>
            </a:r>
            <a:r>
              <a:rPr lang="en-US" sz="1900" dirty="0">
                <a:solidFill>
                  <a:prstClr val="black"/>
                </a:solidFill>
                <a:latin typeface="Arial" pitchFamily="34" charset="0"/>
                <a:cs typeface="Arial" pitchFamily="34" charset="0"/>
              </a:rPr>
              <a:t>-</a:t>
            </a:r>
            <a:r>
              <a:rPr lang="en-US" sz="1900" i="1" dirty="0">
                <a:solidFill>
                  <a:prstClr val="black"/>
                </a:solidFill>
                <a:latin typeface="Arial" pitchFamily="34" charset="0"/>
                <a:cs typeface="Arial" pitchFamily="34" charset="0"/>
              </a:rPr>
              <a:t> </a:t>
            </a:r>
            <a:r>
              <a:rPr lang="en-US" sz="1900" i="1" dirty="0" smtClean="0">
                <a:solidFill>
                  <a:prstClr val="black"/>
                </a:solidFill>
                <a:latin typeface="Arial" pitchFamily="34" charset="0"/>
                <a:cs typeface="Arial" pitchFamily="34" charset="0"/>
              </a:rPr>
              <a:t>“An actuary is expected to use best judgement in formulating advice, while paying proper regard to any relevant professional guidance or other guidance. He/She must keep himself abreast with updated professional guidance and adhere to that.”</a:t>
            </a:r>
          </a:p>
          <a:p>
            <a:pPr marL="400050" lvl="1" indent="0" algn="just">
              <a:lnSpc>
                <a:spcPct val="110000"/>
              </a:lnSpc>
              <a:buNone/>
            </a:pPr>
            <a:endParaRPr lang="en-US" sz="1800" i="1" dirty="0">
              <a:solidFill>
                <a:prstClr val="black"/>
              </a:solidFill>
              <a:latin typeface="Arial" pitchFamily="34" charset="0"/>
              <a:cs typeface="Arial" pitchFamily="34" charset="0"/>
            </a:endParaRPr>
          </a:p>
          <a:p>
            <a:pPr marL="400050" lvl="1" indent="0" algn="just">
              <a:lnSpc>
                <a:spcPct val="110000"/>
              </a:lnSpc>
              <a:buNone/>
            </a:pPr>
            <a:r>
              <a:rPr lang="en-US" sz="1800" dirty="0" smtClean="0">
                <a:solidFill>
                  <a:prstClr val="black"/>
                </a:solidFill>
                <a:latin typeface="Arial" pitchFamily="34" charset="0"/>
                <a:cs typeface="Arial" pitchFamily="34" charset="0"/>
              </a:rPr>
              <a:t>PCS – Appointment of New Advisor</a:t>
            </a:r>
            <a:r>
              <a:rPr lang="en-US" sz="1800" i="1" dirty="0" smtClean="0">
                <a:solidFill>
                  <a:prstClr val="black"/>
                </a:solidFill>
                <a:latin typeface="Arial" pitchFamily="34" charset="0"/>
                <a:cs typeface="Arial" pitchFamily="34" charset="0"/>
              </a:rPr>
              <a:t> </a:t>
            </a:r>
            <a:r>
              <a:rPr lang="en-US" sz="1800" dirty="0" smtClean="0">
                <a:solidFill>
                  <a:prstClr val="black"/>
                </a:solidFill>
                <a:latin typeface="Arial" pitchFamily="34" charset="0"/>
                <a:cs typeface="Arial" pitchFamily="34" charset="0"/>
              </a:rPr>
              <a:t>(Para 7.1) – </a:t>
            </a:r>
            <a:r>
              <a:rPr lang="en-US" sz="1800" i="1" dirty="0" smtClean="0">
                <a:solidFill>
                  <a:prstClr val="black"/>
                </a:solidFill>
                <a:latin typeface="Arial" pitchFamily="34" charset="0"/>
                <a:cs typeface="Arial" pitchFamily="34" charset="0"/>
              </a:rPr>
              <a:t>“A client has the indisputable right to choose and to change professional advisors, to take second opinion…” </a:t>
            </a:r>
          </a:p>
          <a:p>
            <a:pPr marL="400050" lvl="1" indent="0" algn="just">
              <a:lnSpc>
                <a:spcPct val="110000"/>
              </a:lnSpc>
              <a:buNone/>
            </a:pPr>
            <a:endParaRPr lang="en-US" sz="1800" i="1" dirty="0">
              <a:solidFill>
                <a:prstClr val="black"/>
              </a:solidFill>
              <a:latin typeface="Arial" pitchFamily="34" charset="0"/>
              <a:cs typeface="Arial" pitchFamily="34" charset="0"/>
            </a:endParaRPr>
          </a:p>
          <a:p>
            <a:pPr marL="0" indent="0" algn="just">
              <a:buNone/>
            </a:pPr>
            <a:endParaRPr lang="en-US" sz="1800" b="1" u="sng" dirty="0">
              <a:solidFill>
                <a:prstClr val="black"/>
              </a:solidFill>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13</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047656" y="5013176"/>
            <a:ext cx="1412776" cy="1412776"/>
          </a:xfrm>
          <a:prstGeom prst="rect">
            <a:avLst/>
          </a:prstGeom>
        </p:spPr>
      </p:pic>
    </p:spTree>
    <p:extLst>
      <p:ext uri="{BB962C8B-B14F-4D97-AF65-F5344CB8AC3E}">
        <p14:creationId xmlns:p14="http://schemas.microsoft.com/office/powerpoint/2010/main" xmlns="" val="23976422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b="1" dirty="0" smtClean="0">
                <a:latin typeface="Arial" pitchFamily="34" charset="0"/>
                <a:cs typeface="Arial" pitchFamily="34" charset="0"/>
              </a:rPr>
              <a:t>2. Updating Professional Standards</a:t>
            </a:r>
            <a:endParaRPr lang="en-US" sz="2400" b="1" dirty="0"/>
          </a:p>
        </p:txBody>
      </p:sp>
      <p:sp>
        <p:nvSpPr>
          <p:cNvPr id="3" name="Content Placeholder 2"/>
          <p:cNvSpPr>
            <a:spLocks noGrp="1"/>
          </p:cNvSpPr>
          <p:nvPr>
            <p:ph idx="1"/>
          </p:nvPr>
        </p:nvSpPr>
        <p:spPr>
          <a:xfrm>
            <a:off x="428596" y="1500174"/>
            <a:ext cx="8229600" cy="4525963"/>
          </a:xfrm>
        </p:spPr>
        <p:txBody>
          <a:bodyPr vert="horz" lIns="91440" tIns="45720" rIns="91440" bIns="45720" rtlCol="0">
            <a:normAutofit/>
          </a:bodyPr>
          <a:lstStyle/>
          <a:p>
            <a:pPr algn="just"/>
            <a:r>
              <a:rPr lang="en-US" sz="1800" dirty="0" smtClean="0">
                <a:solidFill>
                  <a:prstClr val="black"/>
                </a:solidFill>
                <a:latin typeface="Arial" pitchFamily="34" charset="0"/>
                <a:cs typeface="Arial" pitchFamily="34" charset="0"/>
              </a:rPr>
              <a:t>Need to update </a:t>
            </a:r>
            <a:r>
              <a:rPr lang="en-US" sz="1800" dirty="0">
                <a:solidFill>
                  <a:prstClr val="black"/>
                </a:solidFill>
                <a:latin typeface="Arial" pitchFamily="34" charset="0"/>
                <a:cs typeface="Arial" pitchFamily="34" charset="0"/>
              </a:rPr>
              <a:t>the Guidance notes/Actuarial Practice Standards in concurrence with (IND AS) 19.</a:t>
            </a:r>
            <a:endParaRPr lang="en-US" sz="1800" dirty="0" smtClean="0">
              <a:solidFill>
                <a:prstClr val="black"/>
              </a:solidFill>
              <a:latin typeface="Arial" pitchFamily="34" charset="0"/>
              <a:cs typeface="Arial" pitchFamily="34" charset="0"/>
            </a:endParaRPr>
          </a:p>
          <a:p>
            <a:pPr algn="just"/>
            <a:endParaRPr lang="en-US" sz="1800" dirty="0">
              <a:solidFill>
                <a:prstClr val="black"/>
              </a:solidFill>
              <a:latin typeface="Arial" pitchFamily="34" charset="0"/>
              <a:cs typeface="Arial" pitchFamily="34" charset="0"/>
            </a:endParaRPr>
          </a:p>
          <a:p>
            <a:pPr lvl="1" algn="just"/>
            <a:r>
              <a:rPr lang="en-US" sz="1800" dirty="0" smtClean="0">
                <a:solidFill>
                  <a:prstClr val="black"/>
                </a:solidFill>
                <a:latin typeface="Arial" pitchFamily="34" charset="0"/>
                <a:cs typeface="Arial" pitchFamily="34" charset="0"/>
              </a:rPr>
              <a:t>Issue </a:t>
            </a:r>
            <a:r>
              <a:rPr lang="en-US" sz="1800" dirty="0">
                <a:solidFill>
                  <a:prstClr val="black"/>
                </a:solidFill>
                <a:latin typeface="Arial" pitchFamily="34" charset="0"/>
                <a:cs typeface="Arial" pitchFamily="34" charset="0"/>
              </a:rPr>
              <a:t>APS 26 version specific to IND AS 19.</a:t>
            </a:r>
            <a:endParaRPr lang="en-US" sz="1800" b="1" u="sng" dirty="0">
              <a:solidFill>
                <a:prstClr val="black"/>
              </a:solidFill>
              <a:latin typeface="Arial" pitchFamily="34" charset="0"/>
              <a:cs typeface="Arial" pitchFamily="34" charset="0"/>
            </a:endParaRPr>
          </a:p>
          <a:p>
            <a:pPr algn="just"/>
            <a:endParaRPr lang="en-US" sz="1800" b="1" u="sng" dirty="0">
              <a:solidFill>
                <a:prstClr val="black"/>
              </a:solidFill>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14</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047656" y="5013176"/>
            <a:ext cx="1412776" cy="1412776"/>
          </a:xfrm>
          <a:prstGeom prst="rect">
            <a:avLst/>
          </a:prstGeom>
        </p:spPr>
      </p:pic>
    </p:spTree>
    <p:extLst>
      <p:ext uri="{BB962C8B-B14F-4D97-AF65-F5344CB8AC3E}">
        <p14:creationId xmlns:p14="http://schemas.microsoft.com/office/powerpoint/2010/main" xmlns="" val="26366249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b="1" dirty="0" smtClean="0">
                <a:latin typeface="Arial" pitchFamily="34" charset="0"/>
                <a:cs typeface="Arial" pitchFamily="34" charset="0"/>
              </a:rPr>
              <a:t>3. Handling Additional Volume of Work</a:t>
            </a:r>
            <a:endParaRPr lang="en-US" sz="2400" b="1" dirty="0">
              <a:latin typeface="Arial" pitchFamily="34" charset="0"/>
              <a:cs typeface="Arial" pitchFamily="34" charset="0"/>
            </a:endParaRPr>
          </a:p>
        </p:txBody>
      </p:sp>
      <p:sp>
        <p:nvSpPr>
          <p:cNvPr id="3" name="Content Placeholder 2"/>
          <p:cNvSpPr>
            <a:spLocks noGrp="1"/>
          </p:cNvSpPr>
          <p:nvPr>
            <p:ph idx="1"/>
          </p:nvPr>
        </p:nvSpPr>
        <p:spPr>
          <a:xfrm>
            <a:off x="457200" y="1570037"/>
            <a:ext cx="8472518" cy="4983163"/>
          </a:xfrm>
        </p:spPr>
        <p:txBody>
          <a:bodyPr>
            <a:normAutofit/>
          </a:bodyPr>
          <a:lstStyle/>
          <a:p>
            <a:r>
              <a:rPr lang="en-US" sz="1800" dirty="0" smtClean="0">
                <a:solidFill>
                  <a:prstClr val="black"/>
                </a:solidFill>
                <a:latin typeface="Arial" pitchFamily="34" charset="0"/>
                <a:cs typeface="Arial" pitchFamily="34" charset="0"/>
              </a:rPr>
              <a:t>There are about 1000 companies with Net worth &gt; INR 500 Crores.(Phase 1). 			            Source: Business Standard, August 30, 2015)</a:t>
            </a:r>
          </a:p>
          <a:p>
            <a:pPr>
              <a:lnSpc>
                <a:spcPct val="110000"/>
              </a:lnSpc>
            </a:pPr>
            <a:endParaRPr lang="en-US" sz="1800" u="sng" dirty="0" smtClean="0">
              <a:solidFill>
                <a:prstClr val="black"/>
              </a:solidFill>
              <a:latin typeface="Arial" pitchFamily="34" charset="0"/>
              <a:cs typeface="Arial" pitchFamily="34" charset="0"/>
            </a:endParaRPr>
          </a:p>
          <a:p>
            <a:pPr>
              <a:lnSpc>
                <a:spcPct val="110000"/>
              </a:lnSpc>
            </a:pPr>
            <a:r>
              <a:rPr lang="en-US" sz="1800" u="sng" dirty="0" smtClean="0">
                <a:solidFill>
                  <a:prstClr val="black"/>
                </a:solidFill>
                <a:latin typeface="Arial" pitchFamily="34" charset="0"/>
                <a:cs typeface="Arial" pitchFamily="34" charset="0"/>
              </a:rPr>
              <a:t>Very few Actuaries faced with Time Constraint</a:t>
            </a:r>
            <a:endParaRPr lang="en-US" sz="1800" u="sng" dirty="0">
              <a:solidFill>
                <a:prstClr val="black"/>
              </a:solidFill>
              <a:latin typeface="Arial" pitchFamily="34" charset="0"/>
              <a:cs typeface="Arial" pitchFamily="34" charset="0"/>
            </a:endParaRPr>
          </a:p>
          <a:p>
            <a:pPr marL="400050" lvl="1" indent="0">
              <a:lnSpc>
                <a:spcPct val="110000"/>
              </a:lnSpc>
              <a:buNone/>
            </a:pPr>
            <a:r>
              <a:rPr lang="en-US" sz="1800" dirty="0">
                <a:solidFill>
                  <a:prstClr val="black"/>
                </a:solidFill>
                <a:latin typeface="Arial" pitchFamily="34" charset="0"/>
                <a:cs typeface="Arial" pitchFamily="34" charset="0"/>
              </a:rPr>
              <a:t>PCS – Professional Standards (Para 2.3) -</a:t>
            </a:r>
            <a:r>
              <a:rPr lang="en-US" sz="1800" i="1" dirty="0">
                <a:solidFill>
                  <a:prstClr val="black"/>
                </a:solidFill>
                <a:latin typeface="Arial" pitchFamily="34" charset="0"/>
                <a:cs typeface="Arial" pitchFamily="34" charset="0"/>
              </a:rPr>
              <a:t> “If work which an Actuary considers necessary is precluded by cost or time constraints the actuary should either decline to act or qualify the advice given”.</a:t>
            </a:r>
          </a:p>
          <a:p>
            <a:endParaRPr lang="en-US" sz="1800" dirty="0" smtClean="0">
              <a:solidFill>
                <a:prstClr val="black"/>
              </a:solidFill>
              <a:latin typeface="Arial" pitchFamily="34" charset="0"/>
              <a:cs typeface="Arial" pitchFamily="34" charset="0"/>
            </a:endParaRPr>
          </a:p>
          <a:p>
            <a:r>
              <a:rPr lang="en-US" sz="1800" dirty="0" smtClean="0">
                <a:solidFill>
                  <a:prstClr val="black"/>
                </a:solidFill>
                <a:latin typeface="Arial" pitchFamily="34" charset="0"/>
                <a:cs typeface="Arial" pitchFamily="34" charset="0"/>
              </a:rPr>
              <a:t>Corporate </a:t>
            </a:r>
            <a:r>
              <a:rPr lang="en-US" sz="1800" dirty="0">
                <a:solidFill>
                  <a:prstClr val="black"/>
                </a:solidFill>
                <a:latin typeface="Arial" pitchFamily="34" charset="0"/>
                <a:cs typeface="Arial" pitchFamily="34" charset="0"/>
              </a:rPr>
              <a:t>sector likely to face </a:t>
            </a:r>
            <a:r>
              <a:rPr lang="en-US" sz="1800" dirty="0" smtClean="0">
                <a:solidFill>
                  <a:prstClr val="black"/>
                </a:solidFill>
                <a:latin typeface="Arial" pitchFamily="34" charset="0"/>
                <a:cs typeface="Arial" pitchFamily="34" charset="0"/>
              </a:rPr>
              <a:t>imminent shortage </a:t>
            </a:r>
            <a:r>
              <a:rPr lang="en-US" sz="1800" dirty="0">
                <a:solidFill>
                  <a:prstClr val="black"/>
                </a:solidFill>
                <a:latin typeface="Arial" pitchFamily="34" charset="0"/>
                <a:cs typeface="Arial" pitchFamily="34" charset="0"/>
              </a:rPr>
              <a:t>of Actuaries with Employee Benefits </a:t>
            </a:r>
            <a:r>
              <a:rPr lang="en-US" sz="1800" dirty="0" smtClean="0">
                <a:solidFill>
                  <a:prstClr val="black"/>
                </a:solidFill>
                <a:latin typeface="Arial" pitchFamily="34" charset="0"/>
                <a:cs typeface="Arial" pitchFamily="34" charset="0"/>
              </a:rPr>
              <a:t>specialization.</a:t>
            </a:r>
          </a:p>
          <a:p>
            <a:endParaRPr lang="en-US" sz="1800" dirty="0">
              <a:solidFill>
                <a:prstClr val="black"/>
              </a:solidFill>
              <a:latin typeface="Arial" pitchFamily="34" charset="0"/>
              <a:cs typeface="Arial" pitchFamily="34" charset="0"/>
            </a:endParaRPr>
          </a:p>
          <a:p>
            <a:r>
              <a:rPr lang="en-US" sz="1800" dirty="0" smtClean="0">
                <a:solidFill>
                  <a:prstClr val="black"/>
                </a:solidFill>
                <a:latin typeface="Arial" pitchFamily="34" charset="0"/>
                <a:cs typeface="Arial" pitchFamily="34" charset="0"/>
              </a:rPr>
              <a:t>Reputational Risk: </a:t>
            </a:r>
          </a:p>
          <a:p>
            <a:pPr lvl="1"/>
            <a:r>
              <a:rPr lang="en-US" sz="1800" dirty="0" smtClean="0">
                <a:solidFill>
                  <a:prstClr val="black"/>
                </a:solidFill>
                <a:latin typeface="Arial" pitchFamily="34" charset="0"/>
                <a:cs typeface="Arial" pitchFamily="34" charset="0"/>
              </a:rPr>
              <a:t>Matter may be escalated back to IAI.</a:t>
            </a:r>
          </a:p>
          <a:p>
            <a:pPr lvl="1"/>
            <a:r>
              <a:rPr lang="en-US" sz="1800" dirty="0" smtClean="0">
                <a:solidFill>
                  <a:prstClr val="black"/>
                </a:solidFill>
                <a:latin typeface="Arial" pitchFamily="34" charset="0"/>
                <a:cs typeface="Arial" pitchFamily="34" charset="0"/>
              </a:rPr>
              <a:t>Standard “only encourages, not require” involving                                       a qualified Actuary.</a:t>
            </a:r>
          </a:p>
          <a:p>
            <a:endParaRPr lang="en-US" sz="1800" dirty="0">
              <a:solidFill>
                <a:prstClr val="black"/>
              </a:solidFill>
              <a:latin typeface="Arial" pitchFamily="34" charset="0"/>
              <a:cs typeface="Arial" pitchFamily="34" charset="0"/>
            </a:endParaRPr>
          </a:p>
          <a:p>
            <a:endParaRPr lang="en-US" sz="1800" dirty="0">
              <a:solidFill>
                <a:prstClr val="black"/>
              </a:solidFill>
              <a:latin typeface="Arial" pitchFamily="34" charset="0"/>
              <a:cs typeface="Arial" pitchFamily="34" charset="0"/>
            </a:endParaRPr>
          </a:p>
          <a:p>
            <a:pPr marL="400050" lvl="1" indent="0">
              <a:lnSpc>
                <a:spcPct val="110000"/>
              </a:lnSpc>
              <a:buNone/>
            </a:pPr>
            <a:endParaRPr lang="en-US" sz="2000" i="1" dirty="0">
              <a:solidFill>
                <a:prstClr val="black"/>
              </a:solidFill>
              <a:latin typeface="Arial" pitchFamily="34" charset="0"/>
              <a:cs typeface="Arial" pitchFamily="34" charset="0"/>
            </a:endParaRPr>
          </a:p>
          <a:p>
            <a:pPr marL="0" indent="0">
              <a:buNone/>
            </a:pPr>
            <a:endParaRPr lang="en-US"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15</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553200" y="4758986"/>
            <a:ext cx="2292226" cy="1444973"/>
          </a:xfrm>
          <a:prstGeom prst="rect">
            <a:avLst/>
          </a:prstGeom>
        </p:spPr>
      </p:pic>
    </p:spTree>
    <p:extLst>
      <p:ext uri="{BB962C8B-B14F-4D97-AF65-F5344CB8AC3E}">
        <p14:creationId xmlns:p14="http://schemas.microsoft.com/office/powerpoint/2010/main" xmlns="" val="26350917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b="1" dirty="0" smtClean="0">
                <a:latin typeface="Arial" pitchFamily="34" charset="0"/>
                <a:cs typeface="Arial" pitchFamily="34" charset="0"/>
              </a:rPr>
              <a:t>4. Handling Overcapacity post the Transition</a:t>
            </a:r>
            <a:endParaRPr lang="en-US" sz="2400" b="1" dirty="0">
              <a:latin typeface="Arial" pitchFamily="34" charset="0"/>
              <a:cs typeface="Arial" pitchFamily="34" charset="0"/>
            </a:endParaRPr>
          </a:p>
        </p:txBody>
      </p:sp>
      <p:sp>
        <p:nvSpPr>
          <p:cNvPr id="3" name="Content Placeholder 2"/>
          <p:cNvSpPr>
            <a:spLocks noGrp="1"/>
          </p:cNvSpPr>
          <p:nvPr>
            <p:ph idx="1"/>
          </p:nvPr>
        </p:nvSpPr>
        <p:spPr>
          <a:xfrm>
            <a:off x="457200" y="1570037"/>
            <a:ext cx="8472518" cy="4983163"/>
          </a:xfrm>
        </p:spPr>
        <p:txBody>
          <a:bodyPr>
            <a:normAutofit/>
          </a:bodyPr>
          <a:lstStyle/>
          <a:p>
            <a:r>
              <a:rPr lang="en-US" sz="1800" dirty="0" smtClean="0">
                <a:solidFill>
                  <a:prstClr val="black"/>
                </a:solidFill>
                <a:latin typeface="Arial" pitchFamily="34" charset="0"/>
                <a:cs typeface="Arial" pitchFamily="34" charset="0"/>
              </a:rPr>
              <a:t>Actuarial firms to build capacity to handle corporate India request.</a:t>
            </a:r>
          </a:p>
          <a:p>
            <a:endParaRPr lang="en-US" sz="1800" dirty="0" smtClean="0">
              <a:solidFill>
                <a:prstClr val="black"/>
              </a:solidFill>
              <a:latin typeface="Arial" pitchFamily="34" charset="0"/>
              <a:cs typeface="Arial" pitchFamily="34" charset="0"/>
            </a:endParaRPr>
          </a:p>
          <a:p>
            <a:r>
              <a:rPr lang="en-US" sz="1800" dirty="0" smtClean="0">
                <a:solidFill>
                  <a:prstClr val="black"/>
                </a:solidFill>
                <a:latin typeface="Arial" pitchFamily="34" charset="0"/>
                <a:cs typeface="Arial" pitchFamily="34" charset="0"/>
              </a:rPr>
              <a:t>Expect redundancy once the demand for Actuarial services settles.</a:t>
            </a:r>
          </a:p>
          <a:p>
            <a:endParaRPr lang="en-US" sz="1800" dirty="0">
              <a:solidFill>
                <a:prstClr val="black"/>
              </a:solidFill>
              <a:latin typeface="Arial" pitchFamily="34" charset="0"/>
              <a:cs typeface="Arial" pitchFamily="34" charset="0"/>
            </a:endParaRPr>
          </a:p>
          <a:p>
            <a:r>
              <a:rPr lang="en-US" sz="1800" dirty="0" smtClean="0">
                <a:solidFill>
                  <a:prstClr val="black"/>
                </a:solidFill>
                <a:latin typeface="Arial" pitchFamily="34" charset="0"/>
                <a:cs typeface="Arial" pitchFamily="34" charset="0"/>
              </a:rPr>
              <a:t>Actuarial firms - being commercial organizations - will have to plan.  </a:t>
            </a:r>
            <a:endParaRPr lang="en-US" sz="1800" dirty="0">
              <a:solidFill>
                <a:prstClr val="black"/>
              </a:solidFill>
              <a:latin typeface="Arial" pitchFamily="34" charset="0"/>
              <a:cs typeface="Arial" pitchFamily="34" charset="0"/>
            </a:endParaRPr>
          </a:p>
          <a:p>
            <a:endParaRPr lang="en-US" sz="1800" dirty="0">
              <a:solidFill>
                <a:prstClr val="black"/>
              </a:solidFill>
              <a:latin typeface="Arial" pitchFamily="34" charset="0"/>
              <a:cs typeface="Arial" pitchFamily="34" charset="0"/>
            </a:endParaRPr>
          </a:p>
          <a:p>
            <a:pPr marL="400050" lvl="1" indent="0">
              <a:lnSpc>
                <a:spcPct val="110000"/>
              </a:lnSpc>
              <a:buNone/>
            </a:pPr>
            <a:endParaRPr lang="en-US" sz="2000" i="1" dirty="0">
              <a:solidFill>
                <a:prstClr val="black"/>
              </a:solidFill>
              <a:latin typeface="Arial" pitchFamily="34" charset="0"/>
              <a:cs typeface="Arial" pitchFamily="34" charset="0"/>
            </a:endParaRPr>
          </a:p>
          <a:p>
            <a:pPr marL="0" indent="0">
              <a:buNone/>
            </a:pPr>
            <a:endParaRPr lang="en-US"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16</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966520" y="4653136"/>
            <a:ext cx="1565920" cy="1565920"/>
          </a:xfrm>
          <a:prstGeom prst="rect">
            <a:avLst/>
          </a:prstGeom>
        </p:spPr>
      </p:pic>
    </p:spTree>
    <p:extLst>
      <p:ext uri="{BB962C8B-B14F-4D97-AF65-F5344CB8AC3E}">
        <p14:creationId xmlns:p14="http://schemas.microsoft.com/office/powerpoint/2010/main" xmlns="" val="38364111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l"/>
            <a:r>
              <a:rPr lang="en-US" sz="2400" b="1" dirty="0" smtClean="0">
                <a:latin typeface="Arial" pitchFamily="34" charset="0"/>
                <a:cs typeface="Arial" pitchFamily="34" charset="0"/>
              </a:rPr>
              <a:t>5. P&amp;L </a:t>
            </a:r>
            <a:r>
              <a:rPr lang="en-US" sz="2400" b="1" dirty="0">
                <a:latin typeface="Arial" pitchFamily="34" charset="0"/>
                <a:cs typeface="Arial" pitchFamily="34" charset="0"/>
              </a:rPr>
              <a:t>Impact – Actuarial Gains and Losses</a:t>
            </a:r>
          </a:p>
        </p:txBody>
      </p:sp>
      <p:sp>
        <p:nvSpPr>
          <p:cNvPr id="3" name="Content Placeholder 2"/>
          <p:cNvSpPr>
            <a:spLocks noGrp="1"/>
          </p:cNvSpPr>
          <p:nvPr>
            <p:ph idx="1"/>
          </p:nvPr>
        </p:nvSpPr>
        <p:spPr>
          <a:xfrm>
            <a:off x="457200" y="1570037"/>
            <a:ext cx="8229600" cy="4754563"/>
          </a:xfrm>
        </p:spPr>
        <p:txBody>
          <a:bodyPr>
            <a:normAutofit fontScale="25000" lnSpcReduction="20000"/>
          </a:bodyPr>
          <a:lstStyle/>
          <a:p>
            <a:r>
              <a:rPr lang="en-US" sz="7200" dirty="0" smtClean="0">
                <a:latin typeface="Arial" pitchFamily="34" charset="0"/>
                <a:cs typeface="Arial" pitchFamily="34" charset="0"/>
              </a:rPr>
              <a:t>Salary escalation assumptions for Gratuity</a:t>
            </a:r>
            <a:endParaRPr lang="en-US" sz="7200" dirty="0">
              <a:latin typeface="Arial" pitchFamily="34" charset="0"/>
              <a:cs typeface="Arial" pitchFamily="34" charset="0"/>
            </a:endParaRPr>
          </a:p>
          <a:p>
            <a:endParaRPr lang="en-US" sz="7200" dirty="0" smtClean="0">
              <a:latin typeface="Arial" pitchFamily="34" charset="0"/>
              <a:cs typeface="Arial" pitchFamily="34" charset="0"/>
            </a:endParaRPr>
          </a:p>
          <a:p>
            <a:pPr lvl="1"/>
            <a:r>
              <a:rPr lang="en-US" sz="6800" dirty="0" smtClean="0">
                <a:latin typeface="Arial" pitchFamily="34" charset="0"/>
                <a:cs typeface="Arial" pitchFamily="34" charset="0"/>
              </a:rPr>
              <a:t>A leading PSU bank considers 5% salary growth assumptions.</a:t>
            </a:r>
          </a:p>
          <a:p>
            <a:pPr lvl="1"/>
            <a:endParaRPr lang="en-US" sz="6800" dirty="0" smtClean="0">
              <a:latin typeface="Arial" pitchFamily="34" charset="0"/>
              <a:cs typeface="Arial" pitchFamily="34" charset="0"/>
            </a:endParaRPr>
          </a:p>
          <a:p>
            <a:pPr lvl="1"/>
            <a:r>
              <a:rPr lang="en-US" sz="6800" dirty="0" smtClean="0">
                <a:latin typeface="Arial" pitchFamily="34" charset="0"/>
                <a:cs typeface="Arial" pitchFamily="34" charset="0"/>
              </a:rPr>
              <a:t>Experience Loss (Over the period 2011 – 2015)</a:t>
            </a:r>
          </a:p>
          <a:p>
            <a:pPr lvl="1"/>
            <a:endParaRPr lang="en-US" sz="6800" dirty="0" smtClean="0">
              <a:latin typeface="Arial" pitchFamily="34" charset="0"/>
              <a:cs typeface="Arial" pitchFamily="34" charset="0"/>
            </a:endParaRPr>
          </a:p>
          <a:p>
            <a:pPr lvl="2"/>
            <a:r>
              <a:rPr lang="en-US" sz="6400" dirty="0" smtClean="0">
                <a:latin typeface="Arial" pitchFamily="34" charset="0"/>
                <a:cs typeface="Arial" pitchFamily="34" charset="0"/>
              </a:rPr>
              <a:t>Aggregate Reported Experience loss = INR  2185  Cr</a:t>
            </a:r>
          </a:p>
          <a:p>
            <a:pPr lvl="2"/>
            <a:r>
              <a:rPr lang="en-US" sz="6400" dirty="0" smtClean="0">
                <a:latin typeface="Arial" pitchFamily="34" charset="0"/>
                <a:cs typeface="Arial" pitchFamily="34" charset="0"/>
              </a:rPr>
              <a:t>Aggregate Reported Net Profit           = INR 57175 Cr</a:t>
            </a:r>
          </a:p>
          <a:p>
            <a:pPr lvl="2"/>
            <a:r>
              <a:rPr lang="en-US" sz="6400" b="1" dirty="0" smtClean="0">
                <a:solidFill>
                  <a:srgbClr val="FF0000"/>
                </a:solidFill>
                <a:latin typeface="Arial" pitchFamily="34" charset="0"/>
                <a:cs typeface="Arial" pitchFamily="34" charset="0"/>
              </a:rPr>
              <a:t>Experience loss on Gratuity about 4% of Net profit</a:t>
            </a:r>
            <a:endParaRPr lang="en-US" sz="6400" b="1" dirty="0">
              <a:solidFill>
                <a:srgbClr val="FF0000"/>
              </a:solidFill>
              <a:latin typeface="Arial" pitchFamily="34" charset="0"/>
              <a:cs typeface="Arial" pitchFamily="34" charset="0"/>
            </a:endParaRPr>
          </a:p>
          <a:p>
            <a:pPr lvl="1"/>
            <a:endParaRPr lang="en-US" sz="6800" dirty="0" smtClean="0">
              <a:latin typeface="Arial" pitchFamily="34" charset="0"/>
              <a:cs typeface="Arial" pitchFamily="34" charset="0"/>
            </a:endParaRPr>
          </a:p>
          <a:p>
            <a:pPr marL="457200" lvl="1" indent="0">
              <a:buNone/>
            </a:pPr>
            <a:endParaRPr lang="en-US" sz="6800" dirty="0" smtClean="0">
              <a:latin typeface="Arial" pitchFamily="34" charset="0"/>
              <a:cs typeface="Arial" pitchFamily="34" charset="0"/>
            </a:endParaRPr>
          </a:p>
          <a:p>
            <a:r>
              <a:rPr lang="en-US" sz="7200" dirty="0">
                <a:latin typeface="Arial" pitchFamily="34" charset="0"/>
                <a:cs typeface="Arial" pitchFamily="34" charset="0"/>
              </a:rPr>
              <a:t>U</a:t>
            </a:r>
            <a:r>
              <a:rPr lang="en-US" sz="7200" dirty="0" smtClean="0">
                <a:latin typeface="Arial" pitchFamily="34" charset="0"/>
                <a:cs typeface="Arial" pitchFamily="34" charset="0"/>
              </a:rPr>
              <a:t>nder (IND AS) 19:</a:t>
            </a:r>
          </a:p>
          <a:p>
            <a:pPr lvl="1"/>
            <a:r>
              <a:rPr lang="en-US" sz="7200" dirty="0" smtClean="0">
                <a:latin typeface="Arial" pitchFamily="34" charset="0"/>
                <a:cs typeface="Arial" pitchFamily="34" charset="0"/>
              </a:rPr>
              <a:t>Companies are required to report such Actuarial                             Losses in OCI rather than P&amp;L.</a:t>
            </a:r>
          </a:p>
          <a:p>
            <a:pPr lvl="1"/>
            <a:endParaRPr lang="en-US" sz="7200" dirty="0" smtClean="0">
              <a:latin typeface="Arial" pitchFamily="34" charset="0"/>
              <a:cs typeface="Arial" pitchFamily="34" charset="0"/>
            </a:endParaRPr>
          </a:p>
          <a:p>
            <a:pPr lvl="1"/>
            <a:r>
              <a:rPr lang="en-US" sz="7200" dirty="0" smtClean="0">
                <a:latin typeface="Arial" pitchFamily="34" charset="0"/>
                <a:cs typeface="Arial" pitchFamily="34" charset="0"/>
              </a:rPr>
              <a:t>These can accumulate in OCI over many future                           reporting periods, with no impact on P&amp;L.</a:t>
            </a:r>
          </a:p>
          <a:p>
            <a:pPr lvl="1"/>
            <a:endParaRPr lang="en-US" sz="7200" dirty="0"/>
          </a:p>
          <a:p>
            <a:endParaRPr lang="en-US" sz="7200" dirty="0" smtClean="0"/>
          </a:p>
          <a:p>
            <a:endParaRPr lang="en-US" sz="2400" dirty="0" smtClean="0"/>
          </a:p>
          <a:p>
            <a:endParaRPr lang="en-US" sz="2400" dirty="0"/>
          </a:p>
          <a:p>
            <a:pPr marL="0" indent="0">
              <a:buNone/>
            </a:pPr>
            <a:r>
              <a:rPr lang="en-US" dirty="0" smtClean="0"/>
              <a:t>	</a:t>
            </a:r>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17</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256194" y="4725144"/>
            <a:ext cx="2276246" cy="1510356"/>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56792"/>
            <a:ext cx="8229600" cy="4525963"/>
          </a:xfrm>
        </p:spPr>
        <p:txBody>
          <a:bodyPr>
            <a:normAutofit/>
          </a:bodyPr>
          <a:lstStyle/>
          <a:p>
            <a:r>
              <a:rPr lang="en-US" sz="1900" u="sng" dirty="0" smtClean="0">
                <a:solidFill>
                  <a:prstClr val="black"/>
                </a:solidFill>
                <a:latin typeface="Arial" pitchFamily="34" charset="0"/>
                <a:cs typeface="Arial" pitchFamily="34" charset="0"/>
              </a:rPr>
              <a:t>Interest of Users of Financial Statements</a:t>
            </a:r>
          </a:p>
          <a:p>
            <a:pPr marL="400050" lvl="1" indent="0">
              <a:buNone/>
            </a:pPr>
            <a:r>
              <a:rPr lang="en-US" sz="1900" dirty="0" smtClean="0">
                <a:solidFill>
                  <a:prstClr val="black"/>
                </a:solidFill>
                <a:latin typeface="Arial" pitchFamily="34" charset="0"/>
                <a:cs typeface="Arial" pitchFamily="34" charset="0"/>
              </a:rPr>
              <a:t>PCS – Professional Standards (Para 2.1 ) – </a:t>
            </a:r>
            <a:r>
              <a:rPr lang="en-US" sz="1900" i="1" dirty="0" smtClean="0">
                <a:solidFill>
                  <a:prstClr val="black"/>
                </a:solidFill>
                <a:latin typeface="Arial" pitchFamily="34" charset="0"/>
                <a:cs typeface="Arial" pitchFamily="34" charset="0"/>
              </a:rPr>
              <a:t>“The actuarial profession has an obligation to serve public interest. Collectively it seeks to do so by informed contribution to debate on matters of public interest and by influencing those with power to protect and enhance the public interest”.</a:t>
            </a:r>
          </a:p>
          <a:p>
            <a:pPr marL="0" indent="0">
              <a:buNone/>
            </a:pPr>
            <a:endParaRPr lang="en-US" sz="1900" dirty="0" smtClean="0">
              <a:solidFill>
                <a:prstClr val="black"/>
              </a:solidFill>
              <a:latin typeface="Arial" pitchFamily="34" charset="0"/>
              <a:cs typeface="Arial" pitchFamily="34" charset="0"/>
            </a:endParaRPr>
          </a:p>
          <a:p>
            <a:r>
              <a:rPr lang="en-US" sz="1900" u="sng" dirty="0" smtClean="0">
                <a:solidFill>
                  <a:prstClr val="black"/>
                </a:solidFill>
                <a:latin typeface="Arial" pitchFamily="34" charset="0"/>
                <a:cs typeface="Arial" pitchFamily="34" charset="0"/>
              </a:rPr>
              <a:t>Possible Solution</a:t>
            </a:r>
          </a:p>
          <a:p>
            <a:pPr lvl="1" indent="-342900"/>
            <a:r>
              <a:rPr lang="en-US" sz="1900" dirty="0" smtClean="0">
                <a:solidFill>
                  <a:prstClr val="black"/>
                </a:solidFill>
                <a:latin typeface="Arial" pitchFamily="34" charset="0"/>
                <a:cs typeface="Arial" pitchFamily="34" charset="0"/>
              </a:rPr>
              <a:t>Companies consider Salary growth assumptions aligned with market reality or,</a:t>
            </a:r>
          </a:p>
          <a:p>
            <a:pPr lvl="1" indent="-342900"/>
            <a:r>
              <a:rPr lang="en-US" sz="1900" dirty="0" smtClean="0">
                <a:solidFill>
                  <a:prstClr val="black"/>
                </a:solidFill>
                <a:latin typeface="Arial" pitchFamily="34" charset="0"/>
                <a:cs typeface="Arial" pitchFamily="34" charset="0"/>
              </a:rPr>
              <a:t>This phenomenon is highlighted via                                   disclosures in Financial Statements.</a:t>
            </a:r>
          </a:p>
          <a:p>
            <a:pPr marL="0" indent="0">
              <a:buNone/>
            </a:pPr>
            <a:endParaRPr lang="en-US" sz="1900" dirty="0" smtClean="0">
              <a:solidFill>
                <a:prstClr val="black"/>
              </a:solidFill>
              <a:latin typeface="Arial" pitchFamily="34" charset="0"/>
              <a:cs typeface="Arial" pitchFamily="34" charset="0"/>
            </a:endParaRPr>
          </a:p>
          <a:p>
            <a:pPr marL="0" indent="0">
              <a:buNone/>
            </a:pPr>
            <a:endParaRPr lang="en-US" sz="1900" dirty="0">
              <a:solidFill>
                <a:prstClr val="black"/>
              </a:solidFill>
            </a:endParaRPr>
          </a:p>
          <a:p>
            <a:pPr marL="0" indent="0">
              <a:buNone/>
            </a:pPr>
            <a:endParaRPr lang="en-US"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18</a:t>
            </a:fld>
            <a:endParaRPr lang="en-US"/>
          </a:p>
        </p:txBody>
      </p:sp>
      <p:sp>
        <p:nvSpPr>
          <p:cNvPr id="7" name="Title 1"/>
          <p:cNvSpPr>
            <a:spLocks noGrp="1"/>
          </p:cNvSpPr>
          <p:nvPr>
            <p:ph type="title"/>
          </p:nvPr>
        </p:nvSpPr>
        <p:spPr>
          <a:xfrm>
            <a:off x="457200" y="274638"/>
            <a:ext cx="8229600" cy="1143000"/>
          </a:xfrm>
        </p:spPr>
        <p:txBody>
          <a:bodyPr vert="horz" lIns="91440" tIns="45720" rIns="91440" bIns="45720" rtlCol="0" anchor="ctr">
            <a:normAutofit/>
          </a:bodyPr>
          <a:lstStyle/>
          <a:p>
            <a:pPr algn="l"/>
            <a:r>
              <a:rPr lang="en-US" sz="2400" b="1" dirty="0" smtClean="0">
                <a:latin typeface="Arial" pitchFamily="34" charset="0"/>
                <a:cs typeface="Arial" pitchFamily="34" charset="0"/>
              </a:rPr>
              <a:t>5. P&amp;L </a:t>
            </a:r>
            <a:r>
              <a:rPr lang="en-US" sz="2400" b="1" dirty="0">
                <a:latin typeface="Arial" pitchFamily="34" charset="0"/>
                <a:cs typeface="Arial" pitchFamily="34" charset="0"/>
              </a:rPr>
              <a:t>Impact – Actuarial Gains and Losses</a:t>
            </a:r>
          </a:p>
        </p:txBody>
      </p:sp>
      <p:pic>
        <p:nvPicPr>
          <p:cNvPr id="9" name="Picture 8"/>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256194" y="4725144"/>
            <a:ext cx="2276246" cy="1510356"/>
          </a:xfrm>
          <a:prstGeom prst="rect">
            <a:avLst/>
          </a:prstGeom>
        </p:spPr>
      </p:pic>
    </p:spTree>
    <p:extLst>
      <p:ext uri="{BB962C8B-B14F-4D97-AF65-F5344CB8AC3E}">
        <p14:creationId xmlns:p14="http://schemas.microsoft.com/office/powerpoint/2010/main" xmlns="" val="14930275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l"/>
            <a:r>
              <a:rPr lang="en-US" sz="2400" b="1" dirty="0" smtClean="0">
                <a:latin typeface="Arial" pitchFamily="34" charset="0"/>
                <a:cs typeface="Arial" pitchFamily="34" charset="0"/>
              </a:rPr>
              <a:t>6. Development of Models</a:t>
            </a:r>
            <a:endParaRPr lang="en-US" sz="2400" b="1" dirty="0">
              <a:latin typeface="Arial" pitchFamily="34" charset="0"/>
              <a:cs typeface="Arial" pitchFamily="34" charset="0"/>
            </a:endParaRPr>
          </a:p>
        </p:txBody>
      </p:sp>
      <p:sp>
        <p:nvSpPr>
          <p:cNvPr id="3" name="Content Placeholder 2"/>
          <p:cNvSpPr>
            <a:spLocks noGrp="1"/>
          </p:cNvSpPr>
          <p:nvPr>
            <p:ph idx="1"/>
          </p:nvPr>
        </p:nvSpPr>
        <p:spPr>
          <a:xfrm>
            <a:off x="457200" y="1772816"/>
            <a:ext cx="8401080" cy="3731171"/>
          </a:xfrm>
        </p:spPr>
        <p:txBody>
          <a:bodyPr vert="horz" lIns="91440" tIns="45720" rIns="91440" bIns="45720" rtlCol="0">
            <a:normAutofit/>
          </a:bodyPr>
          <a:lstStyle/>
          <a:p>
            <a:r>
              <a:rPr lang="en-US" sz="1800" dirty="0">
                <a:solidFill>
                  <a:prstClr val="black"/>
                </a:solidFill>
                <a:latin typeface="Arial" pitchFamily="34" charset="0"/>
                <a:cs typeface="Arial" pitchFamily="34" charset="0"/>
              </a:rPr>
              <a:t>There is a need to develop robust models to keep pace with the changing regulatory and accounting environment e.g. gratuity limit modeling etc.</a:t>
            </a:r>
          </a:p>
          <a:p>
            <a:endParaRPr lang="en-US" sz="1800" dirty="0">
              <a:solidFill>
                <a:prstClr val="black"/>
              </a:solidFill>
              <a:latin typeface="Arial" pitchFamily="34" charset="0"/>
              <a:cs typeface="Arial" pitchFamily="34" charset="0"/>
            </a:endParaRPr>
          </a:p>
          <a:p>
            <a:r>
              <a:rPr lang="en-US" sz="1800" dirty="0" smtClean="0">
                <a:solidFill>
                  <a:prstClr val="black"/>
                </a:solidFill>
                <a:latin typeface="Arial" pitchFamily="34" charset="0"/>
                <a:cs typeface="Arial" pitchFamily="34" charset="0"/>
              </a:rPr>
              <a:t>PCS </a:t>
            </a:r>
            <a:r>
              <a:rPr lang="en-US" sz="1800" dirty="0">
                <a:solidFill>
                  <a:prstClr val="black"/>
                </a:solidFill>
                <a:latin typeface="Arial" pitchFamily="34" charset="0"/>
                <a:cs typeface="Arial" pitchFamily="34" charset="0"/>
              </a:rPr>
              <a:t>(Para. 3.1, “Standard of Advice”): </a:t>
            </a:r>
            <a:r>
              <a:rPr lang="en-US" sz="1800" i="1" dirty="0">
                <a:solidFill>
                  <a:prstClr val="black"/>
                </a:solidFill>
                <a:latin typeface="Arial" pitchFamily="34" charset="0"/>
                <a:cs typeface="Arial" pitchFamily="34" charset="0"/>
              </a:rPr>
              <a:t>“</a:t>
            </a:r>
            <a:r>
              <a:rPr lang="en-IN" sz="1800" i="1" dirty="0">
                <a:solidFill>
                  <a:prstClr val="black"/>
                </a:solidFill>
                <a:latin typeface="Arial" pitchFamily="34" charset="0"/>
                <a:cs typeface="Arial" pitchFamily="34" charset="0"/>
              </a:rPr>
              <a:t>An actuary is expected to use best judgment in formulating advice, whilst paying proper regard to any relevant professional guidance or other guidance. He must keep himself abreast with updated professional guidance and adhere to that.”</a:t>
            </a:r>
            <a:r>
              <a:rPr lang="en-IN" sz="1800" dirty="0">
                <a:solidFill>
                  <a:prstClr val="black"/>
                </a:solidFill>
                <a:latin typeface="Arial" pitchFamily="34" charset="0"/>
                <a:cs typeface="Arial" pitchFamily="34" charset="0"/>
              </a:rPr>
              <a:t> </a:t>
            </a:r>
          </a:p>
          <a:p>
            <a:endParaRPr lang="en-IN" sz="1800" dirty="0">
              <a:solidFill>
                <a:prstClr val="black"/>
              </a:solidFill>
              <a:latin typeface="Arial" pitchFamily="34" charset="0"/>
              <a:cs typeface="Arial" pitchFamily="34" charset="0"/>
            </a:endParaRPr>
          </a:p>
          <a:p>
            <a:r>
              <a:rPr lang="en-IN" sz="1800" dirty="0">
                <a:solidFill>
                  <a:prstClr val="black"/>
                </a:solidFill>
                <a:latin typeface="Arial" pitchFamily="34" charset="0"/>
                <a:cs typeface="Arial" pitchFamily="34" charset="0"/>
              </a:rPr>
              <a:t>It will be </a:t>
            </a:r>
            <a:r>
              <a:rPr lang="en-IN" sz="1800" dirty="0" smtClean="0">
                <a:solidFill>
                  <a:prstClr val="black"/>
                </a:solidFill>
                <a:latin typeface="Arial" pitchFamily="34" charset="0"/>
                <a:cs typeface="Arial" pitchFamily="34" charset="0"/>
              </a:rPr>
              <a:t>easier </a:t>
            </a:r>
            <a:r>
              <a:rPr lang="en-IN" sz="1800" dirty="0">
                <a:solidFill>
                  <a:prstClr val="black"/>
                </a:solidFill>
                <a:latin typeface="Arial" pitchFamily="34" charset="0"/>
                <a:cs typeface="Arial" pitchFamily="34" charset="0"/>
              </a:rPr>
              <a:t>if it is supported by Advisory Group through research and publications and issuance of Guidance Notes / Practice Standards</a:t>
            </a:r>
            <a:r>
              <a:rPr lang="en-IN" sz="1800" dirty="0" smtClean="0">
                <a:solidFill>
                  <a:prstClr val="black"/>
                </a:solidFill>
                <a:latin typeface="Arial" pitchFamily="34" charset="0"/>
                <a:cs typeface="Arial" pitchFamily="34" charset="0"/>
              </a:rPr>
              <a:t>.</a:t>
            </a:r>
            <a:endParaRPr lang="en-US" sz="1800" dirty="0">
              <a:solidFill>
                <a:prstClr val="black"/>
              </a:solidFill>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19</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495803" y="4849713"/>
            <a:ext cx="1676597" cy="1747639"/>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2</a:t>
            </a:fld>
            <a:endParaRPr lang="en-US" dirty="0"/>
          </a:p>
        </p:txBody>
      </p:sp>
      <p:sp>
        <p:nvSpPr>
          <p:cNvPr id="7" name="Text Placeholder 1"/>
          <p:cNvSpPr txBox="1">
            <a:spLocks/>
          </p:cNvSpPr>
          <p:nvPr/>
        </p:nvSpPr>
        <p:spPr>
          <a:xfrm>
            <a:off x="642910" y="500042"/>
            <a:ext cx="7196158" cy="609600"/>
          </a:xfrm>
          <a:prstGeom prst="rect">
            <a:avLst/>
          </a:prstGeom>
        </p:spPr>
        <p:txBody>
          <a:bodyPr vert="horz" lIns="91440" tIns="45720" rIns="91440" bIns="45720" rtlCol="0" anchor="ctr">
            <a:normAutofit/>
          </a:bodyPr>
          <a:lstStyle>
            <a:lvl1pPr>
              <a:spcBef>
                <a:spcPct val="0"/>
              </a:spcBef>
              <a:buNone/>
              <a:defRPr sz="2400">
                <a:latin typeface="Arial" pitchFamily="34" charset="0"/>
                <a:ea typeface="+mj-ea"/>
                <a:cs typeface="Arial" pitchFamily="34" charset="0"/>
              </a:defRPr>
            </a:lvl1pPr>
          </a:lstStyle>
          <a:p>
            <a:r>
              <a:rPr lang="en-US" b="1" dirty="0" smtClean="0"/>
              <a:t>Agenda</a:t>
            </a:r>
            <a:endParaRPr lang="en-US" b="1" dirty="0"/>
          </a:p>
        </p:txBody>
      </p:sp>
      <p:sp>
        <p:nvSpPr>
          <p:cNvPr id="8" name="Content Placeholder 2"/>
          <p:cNvSpPr>
            <a:spLocks noGrp="1"/>
          </p:cNvSpPr>
          <p:nvPr>
            <p:ph idx="1"/>
          </p:nvPr>
        </p:nvSpPr>
        <p:spPr>
          <a:xfrm>
            <a:off x="457200" y="1600200"/>
            <a:ext cx="8229600" cy="4525963"/>
          </a:xfrm>
        </p:spPr>
        <p:txBody>
          <a:bodyPr>
            <a:normAutofit/>
          </a:bodyPr>
          <a:lstStyle/>
          <a:p>
            <a:pPr>
              <a:buNone/>
            </a:pPr>
            <a:r>
              <a:rPr lang="en-US" sz="2000" dirty="0" smtClean="0">
                <a:latin typeface="Arial" pitchFamily="34" charset="0"/>
                <a:cs typeface="Arial" pitchFamily="34" charset="0"/>
              </a:rPr>
              <a:t>       </a:t>
            </a:r>
          </a:p>
          <a:p>
            <a:pPr lvl="1"/>
            <a:r>
              <a:rPr lang="en-US" sz="1800" dirty="0" smtClean="0">
                <a:latin typeface="Arial" pitchFamily="34" charset="0"/>
                <a:cs typeface="Arial" pitchFamily="34" charset="0"/>
              </a:rPr>
              <a:t>(IND AS) 19 Timelines</a:t>
            </a:r>
            <a:endParaRPr lang="en-US" sz="1800" dirty="0">
              <a:latin typeface="Arial" pitchFamily="34" charset="0"/>
              <a:cs typeface="Arial" pitchFamily="34" charset="0"/>
            </a:endParaRPr>
          </a:p>
          <a:p>
            <a:pPr lvl="1"/>
            <a:endParaRPr lang="en-US" sz="1800" dirty="0" smtClean="0">
              <a:latin typeface="Arial" pitchFamily="34" charset="0"/>
              <a:cs typeface="Arial" pitchFamily="34" charset="0"/>
            </a:endParaRPr>
          </a:p>
          <a:p>
            <a:pPr lvl="1"/>
            <a:r>
              <a:rPr lang="en-US" sz="1800" dirty="0" smtClean="0">
                <a:latin typeface="Arial" pitchFamily="34" charset="0"/>
                <a:cs typeface="Arial" pitchFamily="34" charset="0"/>
              </a:rPr>
              <a:t>Comparison of AS 15 and (IND AS) 19</a:t>
            </a:r>
          </a:p>
          <a:p>
            <a:pPr lvl="1"/>
            <a:endParaRPr lang="en-US" sz="1800" dirty="0" smtClean="0">
              <a:latin typeface="Arial" pitchFamily="34" charset="0"/>
              <a:cs typeface="Arial" pitchFamily="34" charset="0"/>
            </a:endParaRPr>
          </a:p>
          <a:p>
            <a:pPr lvl="1"/>
            <a:r>
              <a:rPr lang="en-US" sz="1800" dirty="0" smtClean="0">
                <a:latin typeface="Arial" pitchFamily="34" charset="0"/>
                <a:cs typeface="Arial" pitchFamily="34" charset="0"/>
              </a:rPr>
              <a:t>Challenges and Professionalism Aspects </a:t>
            </a:r>
          </a:p>
          <a:p>
            <a:pPr lvl="1"/>
            <a:endParaRPr lang="en-US" sz="1800" dirty="0" smtClean="0">
              <a:latin typeface="Arial" pitchFamily="34" charset="0"/>
              <a:cs typeface="Arial" pitchFamily="34" charset="0"/>
            </a:endParaRPr>
          </a:p>
          <a:p>
            <a:pPr lvl="1"/>
            <a:r>
              <a:rPr lang="en-US" sz="1800" dirty="0" smtClean="0">
                <a:latin typeface="Arial" pitchFamily="34" charset="0"/>
                <a:cs typeface="Arial" pitchFamily="34" charset="0"/>
              </a:rPr>
              <a:t>Recommendations</a:t>
            </a:r>
          </a:p>
          <a:p>
            <a:endParaRPr lang="en-US" dirty="0" smtClean="0"/>
          </a:p>
          <a:p>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020272" y="4977172"/>
            <a:ext cx="1584176" cy="1188132"/>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l"/>
            <a:r>
              <a:rPr lang="en-US" sz="2400" b="1" dirty="0" smtClean="0">
                <a:latin typeface="Arial" pitchFamily="34" charset="0"/>
                <a:cs typeface="Arial" pitchFamily="34" charset="0"/>
              </a:rPr>
              <a:t>7. Provident </a:t>
            </a:r>
            <a:r>
              <a:rPr lang="en-US" sz="2400" b="1" dirty="0">
                <a:latin typeface="Arial" pitchFamily="34" charset="0"/>
                <a:cs typeface="Arial" pitchFamily="34" charset="0"/>
              </a:rPr>
              <a:t>Fund (PF) Valuation</a:t>
            </a:r>
          </a:p>
        </p:txBody>
      </p:sp>
      <p:sp>
        <p:nvSpPr>
          <p:cNvPr id="3" name="Content Placeholder 2"/>
          <p:cNvSpPr>
            <a:spLocks noGrp="1"/>
          </p:cNvSpPr>
          <p:nvPr>
            <p:ph idx="1"/>
          </p:nvPr>
        </p:nvSpPr>
        <p:spPr>
          <a:xfrm>
            <a:off x="457200" y="1570037"/>
            <a:ext cx="8401080" cy="4754563"/>
          </a:xfrm>
        </p:spPr>
        <p:txBody>
          <a:bodyPr>
            <a:normAutofit fontScale="47500" lnSpcReduction="20000"/>
          </a:bodyPr>
          <a:lstStyle/>
          <a:p>
            <a:pPr marL="285750" lvl="1">
              <a:buFont typeface="Arial" pitchFamily="34" charset="0"/>
              <a:buChar char="•"/>
            </a:pPr>
            <a:r>
              <a:rPr lang="en-US" sz="3800" dirty="0" smtClean="0">
                <a:latin typeface="Arial" panose="020B0604020202020204" pitchFamily="34" charset="0"/>
                <a:cs typeface="Arial" panose="020B0604020202020204" pitchFamily="34" charset="0"/>
              </a:rPr>
              <a:t>Applicable for exempt PF trust formed by the employer.</a:t>
            </a:r>
          </a:p>
          <a:p>
            <a:pPr marL="0" lvl="1" indent="0">
              <a:buFont typeface="Arial" pitchFamily="34" charset="0"/>
              <a:buChar char="•"/>
            </a:pPr>
            <a:endParaRPr lang="en-US" sz="3800" dirty="0" smtClean="0">
              <a:latin typeface="Arial" panose="020B0604020202020204" pitchFamily="34" charset="0"/>
              <a:cs typeface="Arial" panose="020B0604020202020204" pitchFamily="34" charset="0"/>
            </a:endParaRPr>
          </a:p>
          <a:p>
            <a:pPr marL="285750" lvl="1">
              <a:buFont typeface="Arial" pitchFamily="34" charset="0"/>
              <a:buChar char="•"/>
            </a:pPr>
            <a:r>
              <a:rPr lang="en-US" sz="3800" dirty="0" smtClean="0">
                <a:latin typeface="Arial" panose="020B0604020202020204" pitchFamily="34" charset="0"/>
                <a:cs typeface="Arial" panose="020B0604020202020204" pitchFamily="34" charset="0"/>
              </a:rPr>
              <a:t>Opinion of the advisory group of ICAI is the entire account value should be treated as Defined benefit scheme.</a:t>
            </a:r>
          </a:p>
          <a:p>
            <a:pPr marL="285750" lvl="1">
              <a:buFont typeface="Arial" pitchFamily="34" charset="0"/>
              <a:buChar char="•"/>
            </a:pPr>
            <a:endParaRPr lang="en-US" sz="3800" dirty="0">
              <a:latin typeface="Arial" panose="020B0604020202020204" pitchFamily="34" charset="0"/>
              <a:cs typeface="Arial" panose="020B0604020202020204" pitchFamily="34" charset="0"/>
            </a:endParaRPr>
          </a:p>
          <a:p>
            <a:pPr marL="285750" lvl="1">
              <a:buFont typeface="Arial" pitchFamily="34" charset="0"/>
              <a:buChar char="•"/>
            </a:pPr>
            <a:r>
              <a:rPr lang="en-US" sz="3800" dirty="0" smtClean="0">
                <a:latin typeface="Arial" panose="020B0604020202020204" pitchFamily="34" charset="0"/>
                <a:cs typeface="Arial" panose="020B0604020202020204" pitchFamily="34" charset="0"/>
              </a:rPr>
              <a:t>However, the IAI has an opinion that only the guaranteed portion of the account value is ought to be treated as Defined Benefit scheme.</a:t>
            </a:r>
          </a:p>
          <a:p>
            <a:pPr marL="285750" lvl="1">
              <a:buFont typeface="Arial" pitchFamily="34" charset="0"/>
              <a:buChar char="•"/>
            </a:pPr>
            <a:endParaRPr lang="en-US" sz="3800" dirty="0">
              <a:latin typeface="Arial" panose="020B0604020202020204" pitchFamily="34" charset="0"/>
              <a:cs typeface="Arial" panose="020B0604020202020204" pitchFamily="34" charset="0"/>
            </a:endParaRPr>
          </a:p>
          <a:p>
            <a:pPr marL="285750" lvl="1">
              <a:buFont typeface="Arial" pitchFamily="34" charset="0"/>
              <a:buChar char="•"/>
            </a:pPr>
            <a:r>
              <a:rPr lang="en-US" sz="3800" dirty="0" smtClean="0">
                <a:latin typeface="Arial" panose="020B0604020202020204" pitchFamily="34" charset="0"/>
                <a:cs typeface="Arial" panose="020B0604020202020204" pitchFamily="34" charset="0"/>
              </a:rPr>
              <a:t>IAI and ICAI have divergent opinion on the PF valuation.</a:t>
            </a:r>
          </a:p>
          <a:p>
            <a:pPr marL="285750" lvl="1">
              <a:buFont typeface="Arial" pitchFamily="34" charset="0"/>
              <a:buChar char="•"/>
            </a:pPr>
            <a:endParaRPr lang="en-US" sz="3800" dirty="0">
              <a:latin typeface="Arial" panose="020B0604020202020204" pitchFamily="34" charset="0"/>
              <a:cs typeface="Arial" panose="020B0604020202020204" pitchFamily="34" charset="0"/>
            </a:endParaRPr>
          </a:p>
          <a:p>
            <a:pPr marL="285750" lvl="1">
              <a:buFont typeface="Arial" pitchFamily="34" charset="0"/>
              <a:buChar char="•"/>
            </a:pPr>
            <a:r>
              <a:rPr lang="en-US" sz="3800" dirty="0" smtClean="0">
                <a:latin typeface="Arial" panose="020B0604020202020204" pitchFamily="34" charset="0"/>
                <a:cs typeface="Arial" panose="020B0604020202020204" pitchFamily="34" charset="0"/>
              </a:rPr>
              <a:t>Recommendation: IAI needs to issue a clarification on the PF valuation. </a:t>
            </a:r>
          </a:p>
          <a:p>
            <a:pPr marL="285750" lvl="1">
              <a:buFont typeface="Wingdings" panose="05000000000000000000" pitchFamily="2" charset="2"/>
              <a:buChar char="§"/>
            </a:pPr>
            <a:endParaRPr lang="en-US" sz="1800" dirty="0" smtClean="0">
              <a:latin typeface="Arial" panose="020B0604020202020204" pitchFamily="34" charset="0"/>
              <a:cs typeface="Arial" panose="020B0604020202020204" pitchFamily="34" charset="0"/>
            </a:endParaRPr>
          </a:p>
          <a:p>
            <a:pPr marL="0" lvl="1" indent="0">
              <a:buNone/>
            </a:pPr>
            <a:endParaRPr lang="en-US" sz="1800" dirty="0" smtClean="0">
              <a:latin typeface="Arial" panose="020B0604020202020204" pitchFamily="34" charset="0"/>
              <a:cs typeface="Arial" panose="020B0604020202020204" pitchFamily="34" charset="0"/>
            </a:endParaRPr>
          </a:p>
          <a:p>
            <a:pPr marL="457200" lvl="1" indent="0">
              <a:buNone/>
            </a:pPr>
            <a:endParaRPr lang="en-US" sz="1800" dirty="0" smtClean="0">
              <a:latin typeface="Arial" panose="020B0604020202020204" pitchFamily="34" charset="0"/>
              <a:cs typeface="Arial" panose="020B0604020202020204" pitchFamily="34" charset="0"/>
            </a:endParaRPr>
          </a:p>
          <a:p>
            <a:pPr marL="457200" lvl="1" indent="0">
              <a:buNone/>
            </a:pPr>
            <a:endParaRPr lang="en-US" sz="2000" dirty="0">
              <a:latin typeface="Arial" panose="020B0604020202020204" pitchFamily="34" charset="0"/>
              <a:cs typeface="Arial" panose="020B0604020202020204" pitchFamily="34" charset="0"/>
            </a:endParaRPr>
          </a:p>
          <a:p>
            <a:endParaRPr lang="en-US" sz="7200" dirty="0" smtClean="0"/>
          </a:p>
          <a:p>
            <a:endParaRPr lang="en-US" sz="2400" dirty="0" smtClean="0"/>
          </a:p>
          <a:p>
            <a:endParaRPr lang="en-US" sz="2400" dirty="0"/>
          </a:p>
          <a:p>
            <a:pPr marL="0" indent="0">
              <a:buNone/>
            </a:pPr>
            <a:r>
              <a:rPr lang="en-US" dirty="0" smtClean="0"/>
              <a:t>	</a:t>
            </a:r>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20</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334472" y="4653136"/>
            <a:ext cx="1693912" cy="1599806"/>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21</a:t>
            </a:fld>
            <a:endParaRPr lang="en-US" dirty="0"/>
          </a:p>
        </p:txBody>
      </p:sp>
      <p:sp>
        <p:nvSpPr>
          <p:cNvPr id="8" name="Content Placeholder 2"/>
          <p:cNvSpPr>
            <a:spLocks noGrp="1"/>
          </p:cNvSpPr>
          <p:nvPr>
            <p:ph idx="1"/>
          </p:nvPr>
        </p:nvSpPr>
        <p:spPr>
          <a:xfrm>
            <a:off x="457200" y="1600200"/>
            <a:ext cx="8229600" cy="4525963"/>
          </a:xfrm>
        </p:spPr>
        <p:txBody>
          <a:bodyPr>
            <a:normAutofit/>
          </a:bodyPr>
          <a:lstStyle/>
          <a:p>
            <a:pPr lvl="1"/>
            <a:r>
              <a:rPr lang="en-US" sz="1800" dirty="0" smtClean="0">
                <a:latin typeface="Arial" pitchFamily="34" charset="0"/>
                <a:cs typeface="Arial" pitchFamily="34" charset="0"/>
              </a:rPr>
              <a:t>IND AS 19 Timelines</a:t>
            </a:r>
            <a:endParaRPr lang="en-US" sz="1800" dirty="0">
              <a:latin typeface="Arial" pitchFamily="34" charset="0"/>
              <a:cs typeface="Arial" pitchFamily="34" charset="0"/>
            </a:endParaRPr>
          </a:p>
          <a:p>
            <a:pPr lvl="1"/>
            <a:endParaRPr lang="en-US" sz="1800" dirty="0" smtClean="0">
              <a:latin typeface="Arial" pitchFamily="34" charset="0"/>
              <a:cs typeface="Arial" pitchFamily="34" charset="0"/>
            </a:endParaRPr>
          </a:p>
          <a:p>
            <a:pPr lvl="1"/>
            <a:r>
              <a:rPr lang="en-US" sz="1800" dirty="0" smtClean="0">
                <a:latin typeface="Arial" pitchFamily="34" charset="0"/>
                <a:cs typeface="Arial" pitchFamily="34" charset="0"/>
              </a:rPr>
              <a:t>Comparison of AS 15 and (IND AS) 19</a:t>
            </a:r>
          </a:p>
          <a:p>
            <a:pPr lvl="1"/>
            <a:endParaRPr lang="en-US" sz="1800" dirty="0" smtClean="0">
              <a:latin typeface="Arial" pitchFamily="34" charset="0"/>
              <a:cs typeface="Arial" pitchFamily="34" charset="0"/>
            </a:endParaRPr>
          </a:p>
          <a:p>
            <a:pPr lvl="1"/>
            <a:r>
              <a:rPr lang="en-US" sz="1800" dirty="0">
                <a:latin typeface="Arial" pitchFamily="34" charset="0"/>
                <a:cs typeface="Arial" pitchFamily="34" charset="0"/>
              </a:rPr>
              <a:t>Challenges and Professionalism Aspects </a:t>
            </a:r>
            <a:endParaRPr lang="en-US" sz="1800" dirty="0" smtClean="0">
              <a:latin typeface="Arial" pitchFamily="34" charset="0"/>
              <a:cs typeface="Arial" pitchFamily="34" charset="0"/>
            </a:endParaRPr>
          </a:p>
          <a:p>
            <a:pPr lvl="1"/>
            <a:endParaRPr lang="en-US" sz="1800" dirty="0" smtClean="0">
              <a:latin typeface="Arial" pitchFamily="34" charset="0"/>
              <a:cs typeface="Arial" pitchFamily="34" charset="0"/>
            </a:endParaRPr>
          </a:p>
          <a:p>
            <a:pPr lvl="1"/>
            <a:r>
              <a:rPr lang="en-US" sz="1800" dirty="0" smtClean="0">
                <a:latin typeface="Arial" pitchFamily="34" charset="0"/>
                <a:cs typeface="Arial" pitchFamily="34" charset="0"/>
              </a:rPr>
              <a:t>Recommendations</a:t>
            </a:r>
          </a:p>
          <a:p>
            <a:endParaRPr lang="en-US" dirty="0" smtClean="0"/>
          </a:p>
          <a:p>
            <a:endParaRPr lang="en-US" dirty="0"/>
          </a:p>
        </p:txBody>
      </p:sp>
      <p:sp>
        <p:nvSpPr>
          <p:cNvPr id="9" name="Rectangle 8"/>
          <p:cNvSpPr/>
          <p:nvPr/>
        </p:nvSpPr>
        <p:spPr>
          <a:xfrm>
            <a:off x="500034" y="3429000"/>
            <a:ext cx="8501122" cy="71438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Text Placeholder 1"/>
          <p:cNvSpPr txBox="1">
            <a:spLocks/>
          </p:cNvSpPr>
          <p:nvPr/>
        </p:nvSpPr>
        <p:spPr>
          <a:xfrm>
            <a:off x="642910" y="500042"/>
            <a:ext cx="7196158" cy="609600"/>
          </a:xfrm>
          <a:prstGeom prst="rect">
            <a:avLst/>
          </a:prstGeom>
        </p:spPr>
        <p:txBody>
          <a:bodyPr vert="horz" lIns="91440" tIns="45720" rIns="91440" bIns="45720" rtlCol="0" anchor="ctr">
            <a:normAutofit/>
          </a:bodyPr>
          <a:lstStyle>
            <a:lvl1pPr>
              <a:spcBef>
                <a:spcPct val="0"/>
              </a:spcBef>
              <a:buNone/>
              <a:defRPr sz="2400">
                <a:latin typeface="Arial" pitchFamily="34" charset="0"/>
                <a:ea typeface="+mj-ea"/>
                <a:cs typeface="Arial" pitchFamily="34" charset="0"/>
              </a:defRPr>
            </a:lvl1pPr>
          </a:lstStyle>
          <a:p>
            <a:r>
              <a:rPr lang="en-US" b="1" dirty="0" smtClean="0"/>
              <a:t>Agenda</a:t>
            </a:r>
            <a:endParaRPr lang="en-US" b="1"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020272" y="4977172"/>
            <a:ext cx="1584176" cy="1188132"/>
          </a:xfrm>
          <a:prstGeom prst="rect">
            <a:avLst/>
          </a:prstGeom>
        </p:spPr>
      </p:pic>
    </p:spTree>
    <p:extLst>
      <p:ext uri="{BB962C8B-B14F-4D97-AF65-F5344CB8AC3E}">
        <p14:creationId xmlns:p14="http://schemas.microsoft.com/office/powerpoint/2010/main" xmlns="" val="36488036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l"/>
            <a:r>
              <a:rPr lang="en-US" sz="2400" b="1" dirty="0" smtClean="0">
                <a:latin typeface="Arial" pitchFamily="34" charset="0"/>
                <a:cs typeface="Arial" pitchFamily="34" charset="0"/>
              </a:rPr>
              <a:t>Recommendations</a:t>
            </a:r>
            <a:endParaRPr lang="en-US" sz="2400" b="1" dirty="0">
              <a:latin typeface="Arial" pitchFamily="34" charset="0"/>
              <a:cs typeface="Arial" pitchFamily="34" charset="0"/>
            </a:endParaRPr>
          </a:p>
        </p:txBody>
      </p:sp>
      <p:sp>
        <p:nvSpPr>
          <p:cNvPr id="3" name="Content Placeholder 2"/>
          <p:cNvSpPr>
            <a:spLocks noGrp="1"/>
          </p:cNvSpPr>
          <p:nvPr>
            <p:ph idx="1"/>
          </p:nvPr>
        </p:nvSpPr>
        <p:spPr/>
        <p:txBody>
          <a:bodyPr/>
          <a:lstStyle/>
          <a:p>
            <a:pPr marL="182563" indent="-182563"/>
            <a:r>
              <a:rPr lang="en-US" sz="1800" dirty="0" smtClean="0">
                <a:solidFill>
                  <a:prstClr val="black"/>
                </a:solidFill>
                <a:latin typeface="Arial" pitchFamily="34" charset="0"/>
                <a:cs typeface="Arial" pitchFamily="34" charset="0"/>
              </a:rPr>
              <a:t>Update the Guidance notes/Actuarial Practice Standards in concurrence with (IND AS) 19.</a:t>
            </a:r>
          </a:p>
          <a:p>
            <a:pPr marL="0" indent="0"/>
            <a:endParaRPr lang="en-US" sz="1200" dirty="0" smtClean="0">
              <a:solidFill>
                <a:prstClr val="black"/>
              </a:solidFill>
              <a:latin typeface="Arial" pitchFamily="34" charset="0"/>
              <a:cs typeface="Arial" pitchFamily="34" charset="0"/>
            </a:endParaRPr>
          </a:p>
          <a:p>
            <a:pPr marL="182563" indent="-182563"/>
            <a:r>
              <a:rPr lang="en-IN" sz="1800" dirty="0" smtClean="0">
                <a:solidFill>
                  <a:prstClr val="black"/>
                </a:solidFill>
                <a:latin typeface="Arial" pitchFamily="34" charset="0"/>
                <a:cs typeface="Arial" pitchFamily="34" charset="0"/>
              </a:rPr>
              <a:t>More research and/or publications through the Advisory Group on Pension  and Social Security Benefits to help the members practicing in this area .</a:t>
            </a:r>
          </a:p>
          <a:p>
            <a:pPr marL="0" indent="0"/>
            <a:endParaRPr lang="en-IN" sz="1200" dirty="0" smtClean="0">
              <a:solidFill>
                <a:prstClr val="black"/>
              </a:solidFill>
              <a:latin typeface="Arial" pitchFamily="34" charset="0"/>
              <a:cs typeface="Arial" pitchFamily="34" charset="0"/>
            </a:endParaRPr>
          </a:p>
          <a:p>
            <a:pPr marL="182563" indent="-182563">
              <a:tabLst>
                <a:tab pos="182563" algn="l"/>
              </a:tabLst>
            </a:pPr>
            <a:r>
              <a:rPr lang="en-US" sz="1800" dirty="0" smtClean="0">
                <a:latin typeface="Arial" panose="020B0604020202020204" pitchFamily="34" charset="0"/>
                <a:cs typeface="Arial" panose="020B0604020202020204" pitchFamily="34" charset="0"/>
              </a:rPr>
              <a:t>Institute of Actuaries, India (IAI) needs to guide the members on the appropriate approach on the valuation of a exempt PF trust and other such complicated valuations.</a:t>
            </a:r>
          </a:p>
          <a:p>
            <a:pPr marL="0" indent="0"/>
            <a:endParaRPr lang="en-US" sz="1200" dirty="0" smtClean="0">
              <a:solidFill>
                <a:prstClr val="black"/>
              </a:solidFill>
              <a:latin typeface="Arial" panose="020B0604020202020204" pitchFamily="34" charset="0"/>
              <a:cs typeface="Arial" panose="020B0604020202020204" pitchFamily="34" charset="0"/>
            </a:endParaRPr>
          </a:p>
          <a:p>
            <a:pPr marL="182563" lvl="1" indent="-182563">
              <a:buFont typeface="Arial" pitchFamily="34" charset="0"/>
              <a:buChar char="•"/>
            </a:pPr>
            <a:r>
              <a:rPr lang="en-US" sz="1800" dirty="0" smtClean="0">
                <a:solidFill>
                  <a:prstClr val="black"/>
                </a:solidFill>
                <a:latin typeface="Arial" panose="020B0604020202020204" pitchFamily="34" charset="0"/>
                <a:cs typeface="Arial" panose="020B0604020202020204" pitchFamily="34" charset="0"/>
              </a:rPr>
              <a:t>Pension and Social Security Board (PSB) may raise the issue of Actuarial gains/losses of the PSUs’ with Ministry of  Corporate Affairs and/or ICAI to arrive at an acceptable recommendations. </a:t>
            </a:r>
          </a:p>
          <a:p>
            <a:pPr marL="0" indent="0">
              <a:buNone/>
            </a:pPr>
            <a:endParaRPr lang="en-US" sz="1800" dirty="0" smtClean="0">
              <a:solidFill>
                <a:prstClr val="black"/>
              </a:solidFill>
              <a:latin typeface="Arial" panose="020B0604020202020204" pitchFamily="34" charset="0"/>
              <a:cs typeface="Arial" panose="020B0604020202020204" pitchFamily="34" charset="0"/>
            </a:endParaRPr>
          </a:p>
          <a:p>
            <a:pPr marL="0" indent="0">
              <a:buNone/>
            </a:pPr>
            <a:endParaRPr lang="en-US" sz="1800" dirty="0" smtClean="0">
              <a:solidFill>
                <a:prstClr val="black"/>
              </a:solidFill>
              <a:latin typeface="Arial" panose="020B0604020202020204" pitchFamily="34" charset="0"/>
              <a:cs typeface="Arial" panose="020B0604020202020204" pitchFamily="34" charset="0"/>
            </a:endParaRPr>
          </a:p>
          <a:p>
            <a:pPr marL="0" indent="0">
              <a:buNone/>
            </a:pPr>
            <a:endParaRPr lang="en-US" sz="1800"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22</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877842" y="5024339"/>
            <a:ext cx="2222550" cy="1717029"/>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23</a:t>
            </a:fld>
            <a:endParaRPr lang="en-US"/>
          </a:p>
        </p:txBody>
      </p:sp>
      <p:pic>
        <p:nvPicPr>
          <p:cNvPr id="8" name="Picture 7"/>
          <p:cNvPicPr>
            <a:picLocks noChangeAspect="1"/>
          </p:cNvPicPr>
          <p:nvPr/>
        </p:nvPicPr>
        <p:blipFill rotWithShape="1">
          <a:blip r:embed="rId2">
            <a:extLst>
              <a:ext uri="{28A0092B-C50C-407E-A947-70E740481C1C}">
                <a14:useLocalDpi xmlns:a14="http://schemas.microsoft.com/office/drawing/2010/main" xmlns="" val="0"/>
              </a:ext>
            </a:extLst>
          </a:blip>
          <a:srcRect t="1" r="7613" b="8928"/>
          <a:stretch/>
        </p:blipFill>
        <p:spPr>
          <a:xfrm>
            <a:off x="1331640" y="1628800"/>
            <a:ext cx="5184576" cy="4131459"/>
          </a:xfrm>
          <a:prstGeom prst="rect">
            <a:avLst/>
          </a:prstGeom>
        </p:spPr>
      </p:pic>
      <p:sp>
        <p:nvSpPr>
          <p:cNvPr id="9" name="Title 1"/>
          <p:cNvSpPr>
            <a:spLocks noGrp="1"/>
          </p:cNvSpPr>
          <p:nvPr>
            <p:ph type="title"/>
          </p:nvPr>
        </p:nvSpPr>
        <p:spPr>
          <a:xfrm>
            <a:off x="457200" y="274638"/>
            <a:ext cx="8229600" cy="1143000"/>
          </a:xfrm>
        </p:spPr>
        <p:txBody>
          <a:bodyPr vert="horz" lIns="91440" tIns="45720" rIns="91440" bIns="45720" rtlCol="0" anchor="ctr">
            <a:normAutofit/>
          </a:bodyPr>
          <a:lstStyle/>
          <a:p>
            <a:pPr algn="l"/>
            <a:r>
              <a:rPr lang="en-US" sz="2400" b="1" dirty="0" smtClean="0">
                <a:latin typeface="Arial" pitchFamily="34" charset="0"/>
                <a:cs typeface="Arial" pitchFamily="34" charset="0"/>
              </a:rPr>
              <a:t>Questions?</a:t>
            </a:r>
            <a:endParaRPr lang="en-US" sz="2400" b="1" dirty="0">
              <a:latin typeface="Arial" pitchFamily="34" charset="0"/>
              <a:cs typeface="Arial" pitchFamily="34" charset="0"/>
            </a:endParaRPr>
          </a:p>
        </p:txBody>
      </p:sp>
    </p:spTree>
    <p:extLst>
      <p:ext uri="{BB962C8B-B14F-4D97-AF65-F5344CB8AC3E}">
        <p14:creationId xmlns:p14="http://schemas.microsoft.com/office/powerpoint/2010/main" xmlns="" val="32646863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3</a:t>
            </a:fld>
            <a:endParaRPr lang="en-US" dirty="0"/>
          </a:p>
        </p:txBody>
      </p:sp>
      <p:sp>
        <p:nvSpPr>
          <p:cNvPr id="7" name="Text Placeholder 1"/>
          <p:cNvSpPr txBox="1">
            <a:spLocks/>
          </p:cNvSpPr>
          <p:nvPr/>
        </p:nvSpPr>
        <p:spPr>
          <a:xfrm>
            <a:off x="642910" y="500042"/>
            <a:ext cx="7196158" cy="609600"/>
          </a:xfrm>
          <a:prstGeom prst="rect">
            <a:avLst/>
          </a:prstGeom>
        </p:spPr>
        <p:txBody>
          <a:bodyPr vert="horz" lIns="91440" tIns="45720" rIns="91440" bIns="45720" rtlCol="0" anchor="ctr">
            <a:normAutofit/>
          </a:bodyPr>
          <a:lstStyle>
            <a:lvl1pPr>
              <a:spcBef>
                <a:spcPct val="0"/>
              </a:spcBef>
              <a:buNone/>
              <a:defRPr sz="2400">
                <a:latin typeface="Arial" pitchFamily="34" charset="0"/>
                <a:ea typeface="+mj-ea"/>
                <a:cs typeface="Arial" pitchFamily="34" charset="0"/>
              </a:defRPr>
            </a:lvl1pPr>
          </a:lstStyle>
          <a:p>
            <a:r>
              <a:rPr lang="en-US" b="1" dirty="0" smtClean="0"/>
              <a:t>Agenda</a:t>
            </a:r>
            <a:endParaRPr lang="en-US" b="1" dirty="0"/>
          </a:p>
        </p:txBody>
      </p:sp>
      <p:sp>
        <p:nvSpPr>
          <p:cNvPr id="8" name="Content Placeholder 2"/>
          <p:cNvSpPr>
            <a:spLocks noGrp="1"/>
          </p:cNvSpPr>
          <p:nvPr>
            <p:ph idx="1"/>
          </p:nvPr>
        </p:nvSpPr>
        <p:spPr>
          <a:xfrm>
            <a:off x="457200" y="1600200"/>
            <a:ext cx="8229600" cy="4525963"/>
          </a:xfrm>
        </p:spPr>
        <p:txBody>
          <a:bodyPr>
            <a:normAutofit/>
          </a:bodyPr>
          <a:lstStyle/>
          <a:p>
            <a:pPr>
              <a:buNone/>
            </a:pPr>
            <a:r>
              <a:rPr lang="en-US" sz="2000" dirty="0" smtClean="0">
                <a:latin typeface="Arial" pitchFamily="34" charset="0"/>
                <a:cs typeface="Arial" pitchFamily="34" charset="0"/>
              </a:rPr>
              <a:t>       </a:t>
            </a:r>
          </a:p>
          <a:p>
            <a:pPr lvl="1"/>
            <a:r>
              <a:rPr lang="en-US" sz="1800" dirty="0" smtClean="0">
                <a:latin typeface="Arial" pitchFamily="34" charset="0"/>
                <a:cs typeface="Arial" pitchFamily="34" charset="0"/>
              </a:rPr>
              <a:t>(IND AS) 19 Timelines</a:t>
            </a:r>
            <a:endParaRPr lang="en-US" sz="1800" dirty="0">
              <a:latin typeface="Arial" pitchFamily="34" charset="0"/>
              <a:cs typeface="Arial" pitchFamily="34" charset="0"/>
            </a:endParaRPr>
          </a:p>
          <a:p>
            <a:pPr lvl="1"/>
            <a:endParaRPr lang="en-US" sz="1800" dirty="0" smtClean="0">
              <a:latin typeface="Arial" pitchFamily="34" charset="0"/>
              <a:cs typeface="Arial" pitchFamily="34" charset="0"/>
            </a:endParaRPr>
          </a:p>
          <a:p>
            <a:pPr lvl="1"/>
            <a:r>
              <a:rPr lang="en-US" sz="1800" dirty="0" smtClean="0">
                <a:latin typeface="Arial" pitchFamily="34" charset="0"/>
                <a:cs typeface="Arial" pitchFamily="34" charset="0"/>
              </a:rPr>
              <a:t>Comparison of AS 15 and (IND AS) 19</a:t>
            </a:r>
          </a:p>
          <a:p>
            <a:pPr lvl="1"/>
            <a:endParaRPr lang="en-US" sz="1800" dirty="0" smtClean="0">
              <a:latin typeface="Arial" pitchFamily="34" charset="0"/>
              <a:cs typeface="Arial" pitchFamily="34" charset="0"/>
            </a:endParaRPr>
          </a:p>
          <a:p>
            <a:pPr lvl="1"/>
            <a:r>
              <a:rPr lang="en-US" sz="1800" dirty="0" smtClean="0">
                <a:latin typeface="Arial" pitchFamily="34" charset="0"/>
                <a:cs typeface="Arial" pitchFamily="34" charset="0"/>
              </a:rPr>
              <a:t>Challenges and Professionalism Aspects </a:t>
            </a:r>
          </a:p>
          <a:p>
            <a:pPr lvl="1"/>
            <a:endParaRPr lang="en-US" sz="1800" dirty="0" smtClean="0">
              <a:latin typeface="Arial" pitchFamily="34" charset="0"/>
              <a:cs typeface="Arial" pitchFamily="34" charset="0"/>
            </a:endParaRPr>
          </a:p>
          <a:p>
            <a:pPr lvl="1"/>
            <a:r>
              <a:rPr lang="en-US" sz="1800" dirty="0" smtClean="0">
                <a:latin typeface="Arial" pitchFamily="34" charset="0"/>
                <a:cs typeface="Arial" pitchFamily="34" charset="0"/>
              </a:rPr>
              <a:t>Recommendations</a:t>
            </a:r>
          </a:p>
          <a:p>
            <a:endParaRPr lang="en-US" dirty="0" smtClean="0"/>
          </a:p>
          <a:p>
            <a:endParaRPr lang="en-US" dirty="0"/>
          </a:p>
        </p:txBody>
      </p:sp>
      <p:sp>
        <p:nvSpPr>
          <p:cNvPr id="9" name="Rectangle 8"/>
          <p:cNvSpPr/>
          <p:nvPr/>
        </p:nvSpPr>
        <p:spPr>
          <a:xfrm>
            <a:off x="490478" y="1850524"/>
            <a:ext cx="8501122" cy="71438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020272" y="4977172"/>
            <a:ext cx="1584176" cy="1188132"/>
          </a:xfrm>
          <a:prstGeom prst="rect">
            <a:avLst/>
          </a:prstGeom>
        </p:spPr>
      </p:pic>
    </p:spTree>
    <p:extLst>
      <p:ext uri="{BB962C8B-B14F-4D97-AF65-F5344CB8AC3E}">
        <p14:creationId xmlns:p14="http://schemas.microsoft.com/office/powerpoint/2010/main" xmlns="" val="39087083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l"/>
            <a:r>
              <a:rPr lang="en-US" sz="2400" b="1" dirty="0" smtClean="0">
                <a:latin typeface="Arial" pitchFamily="34" charset="0"/>
                <a:cs typeface="Arial" pitchFamily="34" charset="0"/>
              </a:rPr>
              <a:t>(IND AS) </a:t>
            </a:r>
            <a:r>
              <a:rPr lang="en-US" sz="2400" b="1" dirty="0">
                <a:latin typeface="Arial" pitchFamily="34" charset="0"/>
                <a:cs typeface="Arial" pitchFamily="34" charset="0"/>
              </a:rPr>
              <a:t>19 Time lines</a:t>
            </a: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4</a:t>
            </a:fld>
            <a:endParaRPr lang="en-US"/>
          </a:p>
        </p:txBody>
      </p:sp>
      <p:graphicFrame>
        <p:nvGraphicFramePr>
          <p:cNvPr id="8" name="Content Placeholder 7"/>
          <p:cNvGraphicFramePr>
            <a:graphicFrameLocks noGrp="1"/>
          </p:cNvGraphicFramePr>
          <p:nvPr>
            <p:ph idx="1"/>
            <p:extLst>
              <p:ext uri="{D42A27DB-BD31-4B8C-83A1-F6EECF244321}">
                <p14:modId xmlns:p14="http://schemas.microsoft.com/office/powerpoint/2010/main" xmlns="" val="2010131403"/>
              </p:ext>
            </p:extLst>
          </p:nvPr>
        </p:nvGraphicFramePr>
        <p:xfrm>
          <a:off x="152400" y="1143000"/>
          <a:ext cx="8991600" cy="5213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533400" y="3244914"/>
            <a:ext cx="1981200" cy="400110"/>
          </a:xfrm>
          <a:prstGeom prst="rect">
            <a:avLst/>
          </a:prstGeom>
          <a:noFill/>
        </p:spPr>
        <p:txBody>
          <a:bodyPr wrap="square" rtlCol="0">
            <a:spAutoFit/>
          </a:bodyPr>
          <a:lstStyle/>
          <a:p>
            <a:r>
              <a:rPr lang="en-US" sz="2000" b="1" dirty="0" smtClean="0">
                <a:latin typeface="Arial" pitchFamily="34" charset="0"/>
                <a:cs typeface="Arial" pitchFamily="34" charset="0"/>
              </a:rPr>
              <a:t>April 1 2016</a:t>
            </a:r>
            <a:endParaRPr lang="en-US" sz="2000" b="1" dirty="0">
              <a:latin typeface="Arial" pitchFamily="34" charset="0"/>
              <a:cs typeface="Arial" pitchFamily="34" charset="0"/>
            </a:endParaRPr>
          </a:p>
        </p:txBody>
      </p:sp>
      <p:sp>
        <p:nvSpPr>
          <p:cNvPr id="7" name="TextBox 6"/>
          <p:cNvSpPr txBox="1"/>
          <p:nvPr/>
        </p:nvSpPr>
        <p:spPr>
          <a:xfrm>
            <a:off x="3352800" y="3234734"/>
            <a:ext cx="1981200" cy="400110"/>
          </a:xfrm>
          <a:prstGeom prst="rect">
            <a:avLst/>
          </a:prstGeom>
          <a:noFill/>
        </p:spPr>
        <p:txBody>
          <a:bodyPr wrap="square" rtlCol="0">
            <a:spAutoFit/>
          </a:bodyPr>
          <a:lstStyle>
            <a:defPPr>
              <a:defRPr lang="en-US"/>
            </a:defPPr>
            <a:lvl1pPr>
              <a:defRPr sz="2800" b="1"/>
            </a:lvl1pPr>
          </a:lstStyle>
          <a:p>
            <a:r>
              <a:rPr lang="en-US" sz="2000" dirty="0">
                <a:latin typeface="Arial" pitchFamily="34" charset="0"/>
                <a:cs typeface="Arial" pitchFamily="34" charset="0"/>
              </a:rPr>
              <a:t>April 1 2017</a:t>
            </a:r>
          </a:p>
        </p:txBody>
      </p:sp>
      <p:sp>
        <p:nvSpPr>
          <p:cNvPr id="9" name="TextBox 8"/>
          <p:cNvSpPr txBox="1"/>
          <p:nvPr/>
        </p:nvSpPr>
        <p:spPr>
          <a:xfrm>
            <a:off x="6096000" y="3234734"/>
            <a:ext cx="2286000" cy="400110"/>
          </a:xfrm>
          <a:prstGeom prst="rect">
            <a:avLst/>
          </a:prstGeom>
          <a:noFill/>
        </p:spPr>
        <p:txBody>
          <a:bodyPr wrap="square" rtlCol="0">
            <a:spAutoFit/>
          </a:bodyPr>
          <a:lstStyle>
            <a:defPPr>
              <a:defRPr lang="en-US"/>
            </a:defPPr>
            <a:lvl1pPr>
              <a:defRPr sz="2800" b="1"/>
            </a:lvl1pPr>
          </a:lstStyle>
          <a:p>
            <a:r>
              <a:rPr lang="en-US" sz="2000" dirty="0">
                <a:latin typeface="Arial" pitchFamily="34" charset="0"/>
                <a:cs typeface="Arial" pitchFamily="34" charset="0"/>
              </a:rPr>
              <a:t>2018 onwards</a:t>
            </a:r>
          </a:p>
        </p:txBody>
      </p:sp>
      <p:pic>
        <p:nvPicPr>
          <p:cNvPr id="6" name="Picture 5"/>
          <p:cNvPicPr>
            <a:picLocks noChangeAspect="1"/>
          </p:cNvPicPr>
          <p:nvPr/>
        </p:nvPicPr>
        <p:blipFill>
          <a:blip r:embed="rId7">
            <a:extLst>
              <a:ext uri="{28A0092B-C50C-407E-A947-70E740481C1C}">
                <a14:useLocalDpi xmlns:a14="http://schemas.microsoft.com/office/drawing/2010/main" xmlns="" val="0"/>
              </a:ext>
            </a:extLst>
          </a:blip>
          <a:stretch>
            <a:fillRect/>
          </a:stretch>
        </p:blipFill>
        <p:spPr>
          <a:xfrm>
            <a:off x="6868968" y="5182290"/>
            <a:ext cx="1907704" cy="135659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vert="horz" lIns="91440" tIns="45720" rIns="91440" bIns="45720" rtlCol="0">
            <a:normAutofit/>
          </a:bodyPr>
          <a:lstStyle/>
          <a:p>
            <a:pPr marL="0" indent="0">
              <a:buNone/>
            </a:pPr>
            <a:r>
              <a:rPr lang="en-US" sz="1800" b="1" dirty="0" smtClean="0">
                <a:latin typeface="Arial" panose="020B0604020202020204" pitchFamily="34" charset="0"/>
                <a:cs typeface="Arial" panose="020B0604020202020204" pitchFamily="34" charset="0"/>
              </a:rPr>
              <a:t>Key Considerations</a:t>
            </a:r>
            <a:r>
              <a:rPr lang="en-US" sz="1800" dirty="0" smtClean="0">
                <a:latin typeface="Arial" panose="020B0604020202020204" pitchFamily="34" charset="0"/>
                <a:cs typeface="Arial" panose="020B0604020202020204" pitchFamily="34" charset="0"/>
              </a:rPr>
              <a:t>:</a:t>
            </a:r>
          </a:p>
          <a:p>
            <a:endParaRPr lang="en-US" sz="1800" dirty="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AS </a:t>
            </a:r>
            <a:r>
              <a:rPr lang="en-US" sz="1800" dirty="0">
                <a:latin typeface="Arial" panose="020B0604020202020204" pitchFamily="34" charset="0"/>
                <a:cs typeface="Arial" panose="020B0604020202020204" pitchFamily="34" charset="0"/>
              </a:rPr>
              <a:t>15 and IND AS 19 will co-exist </a:t>
            </a:r>
          </a:p>
          <a:p>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Helping Corporate India Manage Transition</a:t>
            </a:r>
          </a:p>
          <a:p>
            <a:pPr lvl="1"/>
            <a:r>
              <a:rPr lang="en-US" sz="1800" dirty="0">
                <a:latin typeface="Arial" panose="020B0604020202020204" pitchFamily="34" charset="0"/>
                <a:cs typeface="Arial" panose="020B0604020202020204" pitchFamily="34" charset="0"/>
              </a:rPr>
              <a:t>Results basis both the standards</a:t>
            </a:r>
          </a:p>
          <a:p>
            <a:pPr lvl="1"/>
            <a:r>
              <a:rPr lang="en-US" sz="1800" dirty="0">
                <a:latin typeface="Arial" panose="020B0604020202020204" pitchFamily="34" charset="0"/>
                <a:cs typeface="Arial" panose="020B0604020202020204" pitchFamily="34" charset="0"/>
              </a:rPr>
              <a:t>Handling Subjectivity</a:t>
            </a:r>
          </a:p>
          <a:p>
            <a:pPr lvl="1"/>
            <a:r>
              <a:rPr lang="en-US" sz="1800" dirty="0">
                <a:latin typeface="Arial" panose="020B0604020202020204" pitchFamily="34" charset="0"/>
                <a:cs typeface="Arial" panose="020B0604020202020204" pitchFamily="34" charset="0"/>
              </a:rPr>
              <a:t>Volume of Work</a:t>
            </a: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5</a:t>
            </a:fld>
            <a:endParaRPr lang="en-US"/>
          </a:p>
        </p:txBody>
      </p:sp>
      <p:sp>
        <p:nvSpPr>
          <p:cNvPr id="6" name="Title 1"/>
          <p:cNvSpPr>
            <a:spLocks noGrp="1"/>
          </p:cNvSpPr>
          <p:nvPr>
            <p:ph type="title"/>
          </p:nvPr>
        </p:nvSpPr>
        <p:spPr>
          <a:xfrm>
            <a:off x="457200" y="274638"/>
            <a:ext cx="8229600" cy="1143000"/>
          </a:xfrm>
        </p:spPr>
        <p:txBody>
          <a:bodyPr vert="horz" lIns="91440" tIns="45720" rIns="91440" bIns="45720" rtlCol="0" anchor="ctr">
            <a:normAutofit/>
          </a:bodyPr>
          <a:lstStyle/>
          <a:p>
            <a:pPr algn="l"/>
            <a:r>
              <a:rPr lang="en-US" sz="2400" b="1" dirty="0" smtClean="0">
                <a:latin typeface="Arial" pitchFamily="34" charset="0"/>
                <a:cs typeface="Arial" pitchFamily="34" charset="0"/>
              </a:rPr>
              <a:t>(IND AS) </a:t>
            </a:r>
            <a:r>
              <a:rPr lang="en-US" sz="2400" b="1" dirty="0">
                <a:latin typeface="Arial" pitchFamily="34" charset="0"/>
                <a:cs typeface="Arial" pitchFamily="34" charset="0"/>
              </a:rPr>
              <a:t>19 Time lines</a:t>
            </a:r>
          </a:p>
        </p:txBody>
      </p:sp>
      <p:pic>
        <p:nvPicPr>
          <p:cNvPr id="7" name="Picture 6"/>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868968" y="5182290"/>
            <a:ext cx="1907704" cy="1356590"/>
          </a:xfrm>
          <a:prstGeom prst="rect">
            <a:avLst/>
          </a:prstGeom>
        </p:spPr>
      </p:pic>
    </p:spTree>
    <p:extLst>
      <p:ext uri="{BB962C8B-B14F-4D97-AF65-F5344CB8AC3E}">
        <p14:creationId xmlns:p14="http://schemas.microsoft.com/office/powerpoint/2010/main" xmlns="" val="40430978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6</a:t>
            </a:fld>
            <a:endParaRPr lang="en-US" dirty="0"/>
          </a:p>
        </p:txBody>
      </p:sp>
      <p:sp>
        <p:nvSpPr>
          <p:cNvPr id="7" name="Text Placeholder 1"/>
          <p:cNvSpPr txBox="1">
            <a:spLocks/>
          </p:cNvSpPr>
          <p:nvPr/>
        </p:nvSpPr>
        <p:spPr>
          <a:xfrm>
            <a:off x="642910" y="500042"/>
            <a:ext cx="7196158" cy="609600"/>
          </a:xfrm>
          <a:prstGeom prst="rect">
            <a:avLst/>
          </a:prstGeom>
        </p:spPr>
        <p:txBody>
          <a:bodyPr vert="horz" lIns="91440" tIns="45720" rIns="91440" bIns="45720" rtlCol="0" anchor="ctr">
            <a:normAutofit/>
          </a:bodyPr>
          <a:lstStyle>
            <a:lvl1pPr>
              <a:spcBef>
                <a:spcPct val="0"/>
              </a:spcBef>
              <a:buNone/>
              <a:defRPr sz="2400">
                <a:latin typeface="Arial" pitchFamily="34" charset="0"/>
                <a:ea typeface="+mj-ea"/>
                <a:cs typeface="Arial" pitchFamily="34" charset="0"/>
              </a:defRPr>
            </a:lvl1pPr>
          </a:lstStyle>
          <a:p>
            <a:r>
              <a:rPr lang="en-US" b="1" dirty="0" smtClean="0"/>
              <a:t>Agenda</a:t>
            </a:r>
            <a:endParaRPr lang="en-US" b="1" dirty="0"/>
          </a:p>
        </p:txBody>
      </p:sp>
      <p:sp>
        <p:nvSpPr>
          <p:cNvPr id="8" name="Content Placeholder 2"/>
          <p:cNvSpPr>
            <a:spLocks noGrp="1"/>
          </p:cNvSpPr>
          <p:nvPr>
            <p:ph idx="1"/>
          </p:nvPr>
        </p:nvSpPr>
        <p:spPr>
          <a:xfrm>
            <a:off x="457200" y="1600200"/>
            <a:ext cx="8229600" cy="4525963"/>
          </a:xfrm>
        </p:spPr>
        <p:txBody>
          <a:bodyPr>
            <a:normAutofit/>
          </a:bodyPr>
          <a:lstStyle/>
          <a:p>
            <a:pPr>
              <a:buNone/>
            </a:pPr>
            <a:r>
              <a:rPr lang="en-US" sz="2000" dirty="0" smtClean="0">
                <a:latin typeface="Arial" pitchFamily="34" charset="0"/>
                <a:cs typeface="Arial" pitchFamily="34" charset="0"/>
              </a:rPr>
              <a:t>       </a:t>
            </a:r>
          </a:p>
          <a:p>
            <a:pPr lvl="1"/>
            <a:r>
              <a:rPr lang="en-US" sz="1800" dirty="0" smtClean="0">
                <a:latin typeface="Arial" pitchFamily="34" charset="0"/>
                <a:cs typeface="Arial" pitchFamily="34" charset="0"/>
              </a:rPr>
              <a:t>(IND AS) 19 Timelines</a:t>
            </a:r>
            <a:endParaRPr lang="en-US" sz="1800" dirty="0">
              <a:latin typeface="Arial" pitchFamily="34" charset="0"/>
              <a:cs typeface="Arial" pitchFamily="34" charset="0"/>
            </a:endParaRPr>
          </a:p>
          <a:p>
            <a:pPr lvl="1"/>
            <a:endParaRPr lang="en-US" sz="1800" dirty="0" smtClean="0">
              <a:latin typeface="Arial" pitchFamily="34" charset="0"/>
              <a:cs typeface="Arial" pitchFamily="34" charset="0"/>
            </a:endParaRPr>
          </a:p>
          <a:p>
            <a:pPr lvl="1"/>
            <a:r>
              <a:rPr lang="en-US" sz="1800" dirty="0" smtClean="0">
                <a:latin typeface="Arial" pitchFamily="34" charset="0"/>
                <a:cs typeface="Arial" pitchFamily="34" charset="0"/>
              </a:rPr>
              <a:t>Comparison of AS 15 and (IND AS) 19</a:t>
            </a:r>
          </a:p>
          <a:p>
            <a:pPr lvl="1"/>
            <a:endParaRPr lang="en-US" sz="1800" dirty="0" smtClean="0">
              <a:latin typeface="Arial" pitchFamily="34" charset="0"/>
              <a:cs typeface="Arial" pitchFamily="34" charset="0"/>
            </a:endParaRPr>
          </a:p>
          <a:p>
            <a:pPr lvl="1"/>
            <a:r>
              <a:rPr lang="en-US" sz="1800" dirty="0" smtClean="0">
                <a:latin typeface="Arial" pitchFamily="34" charset="0"/>
                <a:cs typeface="Arial" pitchFamily="34" charset="0"/>
              </a:rPr>
              <a:t>Challenges and Professionalism Aspects </a:t>
            </a:r>
          </a:p>
          <a:p>
            <a:pPr lvl="1"/>
            <a:endParaRPr lang="en-US" sz="1800" dirty="0" smtClean="0">
              <a:latin typeface="Arial" pitchFamily="34" charset="0"/>
              <a:cs typeface="Arial" pitchFamily="34" charset="0"/>
            </a:endParaRPr>
          </a:p>
          <a:p>
            <a:pPr lvl="1"/>
            <a:r>
              <a:rPr lang="en-US" sz="1800" dirty="0" smtClean="0">
                <a:latin typeface="Arial" pitchFamily="34" charset="0"/>
                <a:cs typeface="Arial" pitchFamily="34" charset="0"/>
              </a:rPr>
              <a:t>Recommendations</a:t>
            </a:r>
          </a:p>
          <a:p>
            <a:endParaRPr lang="en-US" sz="1800" dirty="0" smtClean="0"/>
          </a:p>
          <a:p>
            <a:endParaRPr lang="en-US" dirty="0"/>
          </a:p>
        </p:txBody>
      </p:sp>
      <p:sp>
        <p:nvSpPr>
          <p:cNvPr id="9" name="Rectangle 8"/>
          <p:cNvSpPr/>
          <p:nvPr/>
        </p:nvSpPr>
        <p:spPr>
          <a:xfrm>
            <a:off x="500034" y="2428868"/>
            <a:ext cx="8501122" cy="71438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0" name="Picture 9"/>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020272" y="4977172"/>
            <a:ext cx="1584176" cy="1188132"/>
          </a:xfrm>
          <a:prstGeom prst="rect">
            <a:avLst/>
          </a:prstGeom>
        </p:spPr>
      </p:pic>
    </p:spTree>
    <p:extLst>
      <p:ext uri="{BB962C8B-B14F-4D97-AF65-F5344CB8AC3E}">
        <p14:creationId xmlns:p14="http://schemas.microsoft.com/office/powerpoint/2010/main" xmlns="" val="2459795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l"/>
            <a:r>
              <a:rPr lang="en-US" sz="2400" b="1" dirty="0">
                <a:latin typeface="Arial" pitchFamily="34" charset="0"/>
                <a:cs typeface="Arial" pitchFamily="34" charset="0"/>
              </a:rPr>
              <a:t>Liability Valuation </a:t>
            </a:r>
          </a:p>
        </p:txBody>
      </p:sp>
      <p:sp>
        <p:nvSpPr>
          <p:cNvPr id="3" name="Content Placeholder 2"/>
          <p:cNvSpPr>
            <a:spLocks noGrp="1"/>
          </p:cNvSpPr>
          <p:nvPr>
            <p:ph idx="1"/>
          </p:nvPr>
        </p:nvSpPr>
        <p:spPr>
          <a:xfrm>
            <a:off x="357158" y="1500174"/>
            <a:ext cx="8477280" cy="4525963"/>
          </a:xfrm>
        </p:spPr>
        <p:txBody>
          <a:bodyPr/>
          <a:lstStyle/>
          <a:p>
            <a:pPr algn="just">
              <a:buNone/>
            </a:pPr>
            <a:r>
              <a:rPr lang="en-US" sz="2000" dirty="0" smtClean="0">
                <a:latin typeface="Arial" pitchFamily="34" charset="0"/>
                <a:cs typeface="Arial" pitchFamily="34" charset="0"/>
              </a:rPr>
              <a:t>  </a:t>
            </a:r>
            <a:r>
              <a:rPr lang="en-US" sz="1800" b="1" dirty="0" smtClean="0">
                <a:latin typeface="Arial" pitchFamily="34" charset="0"/>
                <a:cs typeface="Arial" pitchFamily="34" charset="0"/>
              </a:rPr>
              <a:t>What is changing  between AS 15 and the (IND AS) </a:t>
            </a:r>
            <a:r>
              <a:rPr lang="en-US" sz="1800" b="1" dirty="0" smtClean="0">
                <a:latin typeface="Arial" pitchFamily="34" charset="0"/>
                <a:cs typeface="Arial" pitchFamily="34" charset="0"/>
              </a:rPr>
              <a:t>19 ?</a:t>
            </a:r>
            <a:endParaRPr lang="en-US" sz="1800" b="1" dirty="0" smtClean="0">
              <a:latin typeface="Arial" pitchFamily="34" charset="0"/>
              <a:cs typeface="Arial" pitchFamily="34" charset="0"/>
            </a:endParaRPr>
          </a:p>
          <a:p>
            <a:pPr algn="just">
              <a:buNone/>
            </a:pPr>
            <a:endParaRPr lang="en-US" sz="1800" dirty="0" smtClean="0">
              <a:latin typeface="Arial" pitchFamily="34" charset="0"/>
              <a:cs typeface="Arial" pitchFamily="34" charset="0"/>
            </a:endParaRPr>
          </a:p>
          <a:p>
            <a:pPr algn="just"/>
            <a:r>
              <a:rPr lang="en-US" sz="1800" dirty="0" smtClean="0">
                <a:latin typeface="Arial" pitchFamily="34" charset="0"/>
                <a:cs typeface="Arial" pitchFamily="34" charset="0"/>
              </a:rPr>
              <a:t>No change in the liability valuation methodology.</a:t>
            </a:r>
          </a:p>
          <a:p>
            <a:pPr algn="just"/>
            <a:endParaRPr lang="en-US" sz="1800" dirty="0" smtClean="0">
              <a:latin typeface="Arial" pitchFamily="34" charset="0"/>
              <a:cs typeface="Arial" pitchFamily="34" charset="0"/>
            </a:endParaRPr>
          </a:p>
          <a:p>
            <a:pPr algn="just"/>
            <a:r>
              <a:rPr lang="en-US" sz="1800" dirty="0" smtClean="0">
                <a:latin typeface="Arial" pitchFamily="34" charset="0"/>
                <a:cs typeface="Arial" pitchFamily="34" charset="0"/>
              </a:rPr>
              <a:t>However, there is one exception to it. In (IND AS) 19, the Gratuity valuation methodology has been prescribed i.e. Cash-flow Approach (with limit pro-rated).</a:t>
            </a:r>
          </a:p>
          <a:p>
            <a:pPr algn="just">
              <a:buNone/>
            </a:pPr>
            <a:endParaRPr lang="en-US" sz="20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7</a:t>
            </a:fld>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992456" y="5129376"/>
            <a:ext cx="1395968" cy="1395968"/>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l"/>
            <a:r>
              <a:rPr lang="en-US" sz="2400" b="1" dirty="0">
                <a:latin typeface="Arial" pitchFamily="34" charset="0"/>
                <a:cs typeface="Arial" pitchFamily="34" charset="0"/>
              </a:rPr>
              <a:t>Liability </a:t>
            </a:r>
            <a:r>
              <a:rPr lang="en-US" sz="2400" b="1" dirty="0" smtClean="0">
                <a:latin typeface="Arial" pitchFamily="34" charset="0"/>
                <a:cs typeface="Arial" pitchFamily="34" charset="0"/>
              </a:rPr>
              <a:t>Valuation</a:t>
            </a:r>
            <a:endParaRPr lang="en-US" sz="2400" b="1" dirty="0">
              <a:latin typeface="Arial" pitchFamily="34" charset="0"/>
              <a:cs typeface="Arial" pitchFamily="34" charset="0"/>
            </a:endParaRPr>
          </a:p>
        </p:txBody>
      </p:sp>
      <p:sp>
        <p:nvSpPr>
          <p:cNvPr id="3" name="Content Placeholder 2"/>
          <p:cNvSpPr>
            <a:spLocks noGrp="1"/>
          </p:cNvSpPr>
          <p:nvPr>
            <p:ph idx="1"/>
          </p:nvPr>
        </p:nvSpPr>
        <p:spPr>
          <a:xfrm>
            <a:off x="381000" y="1295400"/>
            <a:ext cx="8477280" cy="4525963"/>
          </a:xfrm>
        </p:spPr>
        <p:txBody>
          <a:bodyPr/>
          <a:lstStyle/>
          <a:p>
            <a:pPr>
              <a:buNone/>
            </a:pPr>
            <a:r>
              <a:rPr lang="en-US" sz="2000" dirty="0" smtClean="0">
                <a:latin typeface="Arial" pitchFamily="34" charset="0"/>
                <a:cs typeface="Arial" pitchFamily="34" charset="0"/>
              </a:rPr>
              <a:t>  </a:t>
            </a:r>
            <a:endParaRPr lang="en-US" sz="20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8</a:t>
            </a:fld>
            <a:endParaRPr lang="en-US"/>
          </a:p>
        </p:txBody>
      </p:sp>
      <p:sp>
        <p:nvSpPr>
          <p:cNvPr id="6" name="TextBox 5"/>
          <p:cNvSpPr txBox="1"/>
          <p:nvPr/>
        </p:nvSpPr>
        <p:spPr>
          <a:xfrm>
            <a:off x="571472" y="1500174"/>
            <a:ext cx="8286808" cy="4801314"/>
          </a:xfrm>
          <a:prstGeom prst="rect">
            <a:avLst/>
          </a:prstGeom>
          <a:noFill/>
        </p:spPr>
        <p:txBody>
          <a:bodyPr wrap="square" rtlCol="0">
            <a:spAutoFit/>
          </a:bodyPr>
          <a:lstStyle/>
          <a:p>
            <a:pPr algn="just"/>
            <a:r>
              <a:rPr lang="en-IN" b="1" dirty="0" smtClean="0">
                <a:latin typeface="Arial" pitchFamily="34" charset="0"/>
                <a:cs typeface="Arial" pitchFamily="34" charset="0"/>
              </a:rPr>
              <a:t>Cash-flow method(with limit pro-rated)</a:t>
            </a:r>
            <a:r>
              <a:rPr lang="en-IN" dirty="0" smtClean="0">
                <a:latin typeface="Arial" pitchFamily="34" charset="0"/>
                <a:cs typeface="Arial" pitchFamily="34" charset="0"/>
              </a:rPr>
              <a:t>:</a:t>
            </a:r>
          </a:p>
          <a:p>
            <a:pPr algn="just">
              <a:buFont typeface="Arial" pitchFamily="34" charset="0"/>
              <a:buChar char="•"/>
            </a:pPr>
            <a:endParaRPr lang="en-IN" dirty="0" smtClean="0">
              <a:latin typeface="Arial" pitchFamily="34" charset="0"/>
              <a:cs typeface="Arial" pitchFamily="34" charset="0"/>
            </a:endParaRPr>
          </a:p>
          <a:p>
            <a:pPr marL="342900" indent="-342900" algn="just">
              <a:buFont typeface="Arial" pitchFamily="34" charset="0"/>
              <a:buChar char="•"/>
            </a:pPr>
            <a:r>
              <a:rPr lang="en-IN" dirty="0" smtClean="0">
                <a:latin typeface="Arial" pitchFamily="34" charset="0"/>
                <a:cs typeface="Arial" pitchFamily="34" charset="0"/>
              </a:rPr>
              <a:t>As per the statute, the gratuity payable has a ceiling of Rs 10 lacs.</a:t>
            </a:r>
          </a:p>
          <a:p>
            <a:pPr algn="just">
              <a:buFont typeface="Arial" pitchFamily="34" charset="0"/>
              <a:buChar char="•"/>
            </a:pPr>
            <a:endParaRPr lang="en-IN" dirty="0" smtClean="0">
              <a:latin typeface="Arial" pitchFamily="34" charset="0"/>
              <a:cs typeface="Arial" pitchFamily="34" charset="0"/>
            </a:endParaRPr>
          </a:p>
          <a:p>
            <a:pPr marL="342900" indent="-342900" algn="just">
              <a:buFont typeface="Arial" pitchFamily="34" charset="0"/>
              <a:buChar char="•"/>
            </a:pPr>
            <a:r>
              <a:rPr lang="en-IN" dirty="0" smtClean="0">
                <a:latin typeface="Arial" pitchFamily="34" charset="0"/>
                <a:cs typeface="Arial" pitchFamily="34" charset="0"/>
              </a:rPr>
              <a:t>Eligibility criteria for employees is five (5) years of continuous service.</a:t>
            </a:r>
          </a:p>
          <a:p>
            <a:pPr algn="just">
              <a:buFont typeface="Arial" pitchFamily="34" charset="0"/>
              <a:buChar char="•"/>
            </a:pPr>
            <a:endParaRPr lang="en-IN" dirty="0" smtClean="0">
              <a:latin typeface="Arial" pitchFamily="34" charset="0"/>
              <a:cs typeface="Arial" pitchFamily="34" charset="0"/>
            </a:endParaRPr>
          </a:p>
          <a:p>
            <a:pPr marL="342900" indent="-342900" algn="just">
              <a:buFont typeface="Arial" pitchFamily="34" charset="0"/>
              <a:buChar char="•"/>
            </a:pPr>
            <a:r>
              <a:rPr lang="en-IN" dirty="0" smtClean="0">
                <a:latin typeface="Arial" pitchFamily="34" charset="0"/>
                <a:cs typeface="Arial" pitchFamily="34" charset="0"/>
              </a:rPr>
              <a:t>Example:-</a:t>
            </a:r>
          </a:p>
          <a:p>
            <a:pPr marL="342900" indent="-342900" algn="just">
              <a:buFont typeface="Arial" pitchFamily="34" charset="0"/>
              <a:buChar char="•"/>
            </a:pPr>
            <a:endParaRPr lang="en-IN" dirty="0" smtClean="0">
              <a:latin typeface="Arial" pitchFamily="34" charset="0"/>
              <a:cs typeface="Arial" pitchFamily="34" charset="0"/>
            </a:endParaRPr>
          </a:p>
          <a:p>
            <a:pPr algn="just"/>
            <a:r>
              <a:rPr lang="en-IN" dirty="0" smtClean="0">
                <a:latin typeface="Arial" pitchFamily="34" charset="0"/>
                <a:cs typeface="Arial" pitchFamily="34" charset="0"/>
              </a:rPr>
              <a:t>    -Employee A:   No Limit(Rs 10 lacs) hit in the service period.</a:t>
            </a:r>
          </a:p>
          <a:p>
            <a:pPr algn="just"/>
            <a:r>
              <a:rPr lang="en-IN" dirty="0" smtClean="0">
                <a:latin typeface="Arial" pitchFamily="34" charset="0"/>
                <a:cs typeface="Arial" pitchFamily="34" charset="0"/>
              </a:rPr>
              <a:t>                            Gratuity – Rs 8,00,000</a:t>
            </a:r>
          </a:p>
          <a:p>
            <a:pPr algn="just"/>
            <a:r>
              <a:rPr lang="en-IN" dirty="0" smtClean="0">
                <a:latin typeface="Arial" pitchFamily="34" charset="0"/>
                <a:cs typeface="Arial" pitchFamily="34" charset="0"/>
              </a:rPr>
              <a:t>                            Expected future service period – 8 years</a:t>
            </a:r>
          </a:p>
          <a:p>
            <a:pPr algn="just"/>
            <a:r>
              <a:rPr lang="en-IN" dirty="0" smtClean="0">
                <a:latin typeface="Arial" pitchFamily="34" charset="0"/>
                <a:cs typeface="Arial" pitchFamily="34" charset="0"/>
              </a:rPr>
              <a:t>                            Attributed gratuity in the 2</a:t>
            </a:r>
            <a:r>
              <a:rPr lang="en-IN" baseline="30000" dirty="0" smtClean="0">
                <a:latin typeface="Arial" pitchFamily="34" charset="0"/>
                <a:cs typeface="Arial" pitchFamily="34" charset="0"/>
              </a:rPr>
              <a:t>nd</a:t>
            </a:r>
            <a:r>
              <a:rPr lang="en-IN" dirty="0" smtClean="0">
                <a:latin typeface="Arial" pitchFamily="34" charset="0"/>
                <a:cs typeface="Arial" pitchFamily="34" charset="0"/>
              </a:rPr>
              <a:t> year- Rs 2,00,000 (8,00,000)*(2/8)</a:t>
            </a:r>
          </a:p>
          <a:p>
            <a:pPr algn="just"/>
            <a:r>
              <a:rPr lang="en-IN" dirty="0" smtClean="0">
                <a:latin typeface="Arial" pitchFamily="34" charset="0"/>
                <a:cs typeface="Arial" pitchFamily="34" charset="0"/>
              </a:rPr>
              <a:t>    </a:t>
            </a:r>
          </a:p>
          <a:p>
            <a:pPr algn="just"/>
            <a:r>
              <a:rPr lang="en-IN" dirty="0" smtClean="0">
                <a:latin typeface="Arial" pitchFamily="34" charset="0"/>
                <a:cs typeface="Arial" pitchFamily="34" charset="0"/>
              </a:rPr>
              <a:t>    -Employee B: 	Limit(Rs 10 lacs) hit in the 8</a:t>
            </a:r>
            <a:r>
              <a:rPr lang="en-IN" baseline="30000" dirty="0" smtClean="0">
                <a:latin typeface="Arial" pitchFamily="34" charset="0"/>
                <a:cs typeface="Arial" pitchFamily="34" charset="0"/>
              </a:rPr>
              <a:t>th</a:t>
            </a:r>
            <a:r>
              <a:rPr lang="en-IN" dirty="0" smtClean="0">
                <a:latin typeface="Arial" pitchFamily="34" charset="0"/>
                <a:cs typeface="Arial" pitchFamily="34" charset="0"/>
              </a:rPr>
              <a:t> year of service period.</a:t>
            </a:r>
          </a:p>
          <a:p>
            <a:pPr algn="just"/>
            <a:r>
              <a:rPr lang="en-IN" dirty="0" smtClean="0">
                <a:latin typeface="Arial" pitchFamily="34" charset="0"/>
                <a:cs typeface="Arial" pitchFamily="34" charset="0"/>
              </a:rPr>
              <a:t>                           	Expected future service period – 10 years</a:t>
            </a:r>
          </a:p>
          <a:p>
            <a:pPr marL="2330450" indent="-2330450" algn="just">
              <a:tabLst>
                <a:tab pos="5741988" algn="l"/>
                <a:tab pos="6005513" algn="l"/>
              </a:tabLst>
            </a:pPr>
            <a:r>
              <a:rPr lang="en-IN" dirty="0" smtClean="0">
                <a:latin typeface="Arial" pitchFamily="34" charset="0"/>
                <a:cs typeface="Arial" pitchFamily="34" charset="0"/>
              </a:rPr>
              <a:t>                             Attributedgratuity in the 2</a:t>
            </a:r>
            <a:r>
              <a:rPr lang="en-IN" baseline="30000" dirty="0" smtClean="0">
                <a:latin typeface="Arial" pitchFamily="34" charset="0"/>
                <a:cs typeface="Arial" pitchFamily="34" charset="0"/>
              </a:rPr>
              <a:t>nd</a:t>
            </a:r>
            <a:r>
              <a:rPr lang="en-IN" dirty="0" smtClean="0">
                <a:latin typeface="Arial" pitchFamily="34" charset="0"/>
                <a:cs typeface="Arial" pitchFamily="34" charset="0"/>
              </a:rPr>
              <a:t> year -Rs 250000(10,00,000)*(2/8). </a:t>
            </a:r>
          </a:p>
          <a:p>
            <a:pPr algn="just"/>
            <a:endParaRPr lang="en-IN"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l"/>
            <a:r>
              <a:rPr lang="en-US" sz="2400" b="1" dirty="0">
                <a:latin typeface="Arial" pitchFamily="34" charset="0"/>
                <a:cs typeface="Arial" pitchFamily="34" charset="0"/>
              </a:rPr>
              <a:t>Actuarial Gains and Losses </a:t>
            </a: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9</a:t>
            </a:fld>
            <a:endParaRPr lang="en-US"/>
          </a:p>
        </p:txBody>
      </p:sp>
      <p:sp>
        <p:nvSpPr>
          <p:cNvPr id="6" name="Rectangle 5"/>
          <p:cNvSpPr/>
          <p:nvPr/>
        </p:nvSpPr>
        <p:spPr>
          <a:xfrm>
            <a:off x="35496" y="1546334"/>
            <a:ext cx="8643998" cy="3924151"/>
          </a:xfrm>
          <a:prstGeom prst="rect">
            <a:avLst/>
          </a:prstGeom>
        </p:spPr>
        <p:txBody>
          <a:bodyPr wrap="square">
            <a:spAutoFit/>
          </a:bodyPr>
          <a:lstStyle/>
          <a:p>
            <a:pPr marL="722313" algn="just">
              <a:buFont typeface="Arial" pitchFamily="34" charset="0"/>
              <a:buChar char="•"/>
            </a:pPr>
            <a:r>
              <a:rPr lang="en-US" b="1" dirty="0" smtClean="0">
                <a:latin typeface="Arial" pitchFamily="34" charset="0"/>
                <a:cs typeface="Arial" pitchFamily="34" charset="0"/>
              </a:rPr>
              <a:t>  Post-employment </a:t>
            </a:r>
            <a:r>
              <a:rPr lang="en-US" b="1" dirty="0" smtClean="0">
                <a:latin typeface="Arial" pitchFamily="34" charset="0"/>
                <a:cs typeface="Arial" pitchFamily="34" charset="0"/>
              </a:rPr>
              <a:t>benefit plans</a:t>
            </a:r>
          </a:p>
          <a:p>
            <a:pPr marL="1200150" lvl="2" indent="-285750" algn="just">
              <a:buFont typeface="Wingdings" pitchFamily="2" charset="2"/>
              <a:buChar char="ü"/>
            </a:pPr>
            <a:endParaRPr lang="en-US" dirty="0" smtClean="0">
              <a:latin typeface="Arial" pitchFamily="34" charset="0"/>
              <a:cs typeface="Arial" pitchFamily="34" charset="0"/>
            </a:endParaRPr>
          </a:p>
          <a:p>
            <a:pPr marL="1200150" lvl="2" indent="-285750" algn="just"/>
            <a:r>
              <a:rPr lang="en-US" dirty="0" smtClean="0">
                <a:latin typeface="Arial" pitchFamily="34" charset="0"/>
                <a:cs typeface="Arial" pitchFamily="34" charset="0"/>
              </a:rPr>
              <a:t> -  Change </a:t>
            </a:r>
            <a:r>
              <a:rPr lang="en-US" dirty="0" smtClean="0">
                <a:latin typeface="Arial" pitchFamily="34" charset="0"/>
                <a:cs typeface="Arial" pitchFamily="34" charset="0"/>
              </a:rPr>
              <a:t>in recognition of Actuarial Gains and Losses</a:t>
            </a:r>
          </a:p>
          <a:p>
            <a:pPr marL="1200150" lvl="2" indent="-285750" algn="just">
              <a:buFont typeface="Wingdings" pitchFamily="2" charset="2"/>
              <a:buChar char="ü"/>
            </a:pPr>
            <a:endParaRPr lang="en-US" sz="1100" dirty="0" smtClean="0">
              <a:latin typeface="Arial" pitchFamily="34" charset="0"/>
              <a:cs typeface="Arial" pitchFamily="34" charset="0"/>
            </a:endParaRPr>
          </a:p>
          <a:p>
            <a:pPr marL="1200150" lvl="2" indent="-285750" algn="just"/>
            <a:r>
              <a:rPr lang="en-US" dirty="0" smtClean="0">
                <a:latin typeface="Arial" pitchFamily="34" charset="0"/>
                <a:cs typeface="Arial" pitchFamily="34" charset="0"/>
              </a:rPr>
              <a:t> -  Recognized </a:t>
            </a:r>
            <a:r>
              <a:rPr lang="en-US" dirty="0">
                <a:latin typeface="Arial" pitchFamily="34" charset="0"/>
                <a:cs typeface="Arial" pitchFamily="34" charset="0"/>
              </a:rPr>
              <a:t>in the Other Comprehensive Income</a:t>
            </a:r>
            <a:r>
              <a:rPr lang="en-US" dirty="0" smtClean="0">
                <a:latin typeface="Arial" pitchFamily="34" charset="0"/>
                <a:cs typeface="Arial" pitchFamily="34" charset="0"/>
              </a:rPr>
              <a:t>.</a:t>
            </a:r>
          </a:p>
          <a:p>
            <a:pPr marL="1200150" lvl="2" indent="-285750" algn="just">
              <a:buFont typeface="Wingdings" pitchFamily="2" charset="2"/>
              <a:buChar char="ü"/>
            </a:pPr>
            <a:endParaRPr lang="en-US" sz="1100" dirty="0" smtClean="0">
              <a:latin typeface="Arial" pitchFamily="34" charset="0"/>
              <a:cs typeface="Arial" pitchFamily="34" charset="0"/>
            </a:endParaRPr>
          </a:p>
          <a:p>
            <a:pPr marL="1200150" lvl="2" indent="-285750" algn="just"/>
            <a:r>
              <a:rPr lang="en-US" dirty="0" smtClean="0">
                <a:latin typeface="Arial" pitchFamily="34" charset="0"/>
                <a:cs typeface="Arial" pitchFamily="34" charset="0"/>
              </a:rPr>
              <a:t> -  Never </a:t>
            </a:r>
            <a:r>
              <a:rPr lang="en-US" dirty="0" smtClean="0">
                <a:latin typeface="Arial" pitchFamily="34" charset="0"/>
                <a:cs typeface="Arial" pitchFamily="34" charset="0"/>
              </a:rPr>
              <a:t>recycled to the Profit/loss account.</a:t>
            </a:r>
          </a:p>
          <a:p>
            <a:pPr marL="1200150" lvl="2" indent="-285750" algn="just">
              <a:buFont typeface="Wingdings" pitchFamily="2" charset="2"/>
              <a:buChar char="ü"/>
            </a:pPr>
            <a:endParaRPr lang="en-US" sz="1100" dirty="0" smtClean="0">
              <a:latin typeface="Arial" pitchFamily="34" charset="0"/>
              <a:cs typeface="Arial" pitchFamily="34" charset="0"/>
            </a:endParaRPr>
          </a:p>
          <a:p>
            <a:pPr marL="1200150" lvl="2" indent="-285750" algn="just"/>
            <a:r>
              <a:rPr lang="en-US" dirty="0" smtClean="0">
                <a:latin typeface="Arial" pitchFamily="34" charset="0"/>
                <a:cs typeface="Arial" pitchFamily="34" charset="0"/>
              </a:rPr>
              <a:t> -  May </a:t>
            </a:r>
            <a:r>
              <a:rPr lang="en-US" dirty="0" smtClean="0">
                <a:latin typeface="Arial" pitchFamily="34" charset="0"/>
                <a:cs typeface="Arial" pitchFamily="34" charset="0"/>
              </a:rPr>
              <a:t>be adjusted against Equity in the Balance Sheet.</a:t>
            </a:r>
          </a:p>
          <a:p>
            <a:pPr algn="just"/>
            <a:endParaRPr lang="en-US" dirty="0" smtClean="0">
              <a:latin typeface="Arial" pitchFamily="34" charset="0"/>
              <a:cs typeface="Arial" pitchFamily="34" charset="0"/>
            </a:endParaRPr>
          </a:p>
          <a:p>
            <a:pPr marL="895350" indent="-173038" algn="just">
              <a:buFont typeface="Arial" pitchFamily="34" charset="0"/>
              <a:buChar char="•"/>
            </a:pPr>
            <a:r>
              <a:rPr lang="en-US" b="1" dirty="0" smtClean="0">
                <a:latin typeface="Arial" pitchFamily="34" charset="0"/>
                <a:cs typeface="Arial" pitchFamily="34" charset="0"/>
              </a:rPr>
              <a:t>Other </a:t>
            </a:r>
            <a:r>
              <a:rPr lang="en-US" b="1" dirty="0" smtClean="0">
                <a:latin typeface="Arial" pitchFamily="34" charset="0"/>
                <a:cs typeface="Arial" pitchFamily="34" charset="0"/>
              </a:rPr>
              <a:t>long term benefit plans</a:t>
            </a:r>
          </a:p>
          <a:p>
            <a:pPr marL="1201738" lvl="2" indent="-285750" algn="just">
              <a:buFont typeface="Wingdings" pitchFamily="2" charset="2"/>
              <a:buChar char="ü"/>
            </a:pPr>
            <a:endParaRPr lang="en-US" dirty="0" smtClean="0">
              <a:latin typeface="Arial" pitchFamily="34" charset="0"/>
              <a:cs typeface="Arial" pitchFamily="34" charset="0"/>
            </a:endParaRPr>
          </a:p>
          <a:p>
            <a:pPr marL="1201738" lvl="2" indent="-285750" algn="just"/>
            <a:r>
              <a:rPr lang="en-US" dirty="0" smtClean="0">
                <a:latin typeface="Arial" pitchFamily="34" charset="0"/>
                <a:cs typeface="Arial" pitchFamily="34" charset="0"/>
              </a:rPr>
              <a:t> -  No </a:t>
            </a:r>
            <a:r>
              <a:rPr lang="en-US" dirty="0" smtClean="0">
                <a:latin typeface="Arial" pitchFamily="34" charset="0"/>
                <a:cs typeface="Arial" pitchFamily="34" charset="0"/>
              </a:rPr>
              <a:t>change in the approach</a:t>
            </a:r>
          </a:p>
          <a:p>
            <a:pPr marL="1201738" lvl="2" indent="-285750" algn="just">
              <a:buFont typeface="Wingdings" pitchFamily="2" charset="2"/>
              <a:buChar char="ü"/>
            </a:pPr>
            <a:endParaRPr lang="en-US" sz="1100" dirty="0" smtClean="0">
              <a:latin typeface="Arial" pitchFamily="34" charset="0"/>
              <a:cs typeface="Arial" pitchFamily="34" charset="0"/>
            </a:endParaRPr>
          </a:p>
          <a:p>
            <a:pPr marL="1201738" lvl="2" indent="-285750" algn="just"/>
            <a:r>
              <a:rPr lang="en-US" dirty="0" smtClean="0">
                <a:latin typeface="Arial" pitchFamily="34" charset="0"/>
                <a:cs typeface="Arial" pitchFamily="34" charset="0"/>
              </a:rPr>
              <a:t> -  Continues </a:t>
            </a:r>
            <a:r>
              <a:rPr lang="en-US" dirty="0" smtClean="0">
                <a:latin typeface="Arial" pitchFamily="34" charset="0"/>
                <a:cs typeface="Arial" pitchFamily="34" charset="0"/>
              </a:rPr>
              <a:t>to be recognized in the profit / loss account. </a:t>
            </a:r>
          </a:p>
        </p:txBody>
      </p:sp>
      <p:pic>
        <p:nvPicPr>
          <p:cNvPr id="7" name="Pictur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992456" y="5129376"/>
            <a:ext cx="1395968" cy="1395968"/>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2460</TotalTime>
  <Words>1462</Words>
  <Application>Microsoft Office PowerPoint</Application>
  <PresentationFormat>On-screen Show (4:3)</PresentationFormat>
  <Paragraphs>318</Paragraphs>
  <Slides>23</Slides>
  <Notes>5</Notes>
  <HiddenSlides>0</HiddenSlides>
  <MMClips>0</MMClips>
  <ScaleCrop>false</ScaleCrop>
  <HeadingPairs>
    <vt:vector size="6" baseType="variant">
      <vt:variant>
        <vt:lpstr>Theme</vt:lpstr>
      </vt:variant>
      <vt:variant>
        <vt:i4>2</vt:i4>
      </vt:variant>
      <vt:variant>
        <vt:lpstr>Embedded OLE Servers</vt:lpstr>
      </vt:variant>
      <vt:variant>
        <vt:i4>0</vt:i4>
      </vt:variant>
      <vt:variant>
        <vt:lpstr>Slide Titles</vt:lpstr>
      </vt:variant>
      <vt:variant>
        <vt:i4>23</vt:i4>
      </vt:variant>
    </vt:vector>
  </HeadingPairs>
  <TitlesOfParts>
    <vt:vector size="25" baseType="lpstr">
      <vt:lpstr>LifeConvBirm02</vt:lpstr>
      <vt:lpstr>1_Office Theme</vt:lpstr>
      <vt:lpstr>Slide 1</vt:lpstr>
      <vt:lpstr>Slide 2</vt:lpstr>
      <vt:lpstr>Slide 3</vt:lpstr>
      <vt:lpstr>(IND AS) 19 Time lines</vt:lpstr>
      <vt:lpstr>(IND AS) 19 Time lines</vt:lpstr>
      <vt:lpstr>Slide 6</vt:lpstr>
      <vt:lpstr>Liability Valuation </vt:lpstr>
      <vt:lpstr>Liability Valuation</vt:lpstr>
      <vt:lpstr>Actuarial Gains and Losses </vt:lpstr>
      <vt:lpstr>Disclosures </vt:lpstr>
      <vt:lpstr>Disclosures </vt:lpstr>
      <vt:lpstr>Slide 12</vt:lpstr>
      <vt:lpstr>1. Standards of Advice</vt:lpstr>
      <vt:lpstr>2. Updating Professional Standards</vt:lpstr>
      <vt:lpstr>3. Handling Additional Volume of Work</vt:lpstr>
      <vt:lpstr>4. Handling Overcapacity post the Transition</vt:lpstr>
      <vt:lpstr>5. P&amp;L Impact – Actuarial Gains and Losses</vt:lpstr>
      <vt:lpstr>5. P&amp;L Impact – Actuarial Gains and Losses</vt:lpstr>
      <vt:lpstr>6. Development of Models</vt:lpstr>
      <vt:lpstr>7. Provident Fund (PF) Valuation</vt:lpstr>
      <vt:lpstr>Slide 21</vt:lpstr>
      <vt:lpstr>Recommendations</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Aparajita Mitra</dc:creator>
  <cp:lastModifiedBy>Abinash Churoria</cp:lastModifiedBy>
  <cp:revision>325</cp:revision>
  <dcterms:created xsi:type="dcterms:W3CDTF">2011-07-20T12:11:57Z</dcterms:created>
  <dcterms:modified xsi:type="dcterms:W3CDTF">2015-12-07T17:19:54Z</dcterms:modified>
</cp:coreProperties>
</file>