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1"/>
  </p:notesMasterIdLst>
  <p:sldIdLst>
    <p:sldId id="260" r:id="rId3"/>
    <p:sldId id="258" r:id="rId4"/>
    <p:sldId id="261" r:id="rId5"/>
    <p:sldId id="262" r:id="rId6"/>
    <p:sldId id="263" r:id="rId7"/>
    <p:sldId id="264" r:id="rId8"/>
    <p:sldId id="280" r:id="rId9"/>
    <p:sldId id="281" r:id="rId10"/>
    <p:sldId id="290" r:id="rId11"/>
    <p:sldId id="291" r:id="rId12"/>
    <p:sldId id="292" r:id="rId13"/>
    <p:sldId id="293" r:id="rId14"/>
    <p:sldId id="275" r:id="rId15"/>
    <p:sldId id="284" r:id="rId16"/>
    <p:sldId id="274" r:id="rId17"/>
    <p:sldId id="283" r:id="rId18"/>
    <p:sldId id="285"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jay Chaturvedi" initials="AC" lastIdx="5" clrIdx="0"/>
  <p:cmAuthor id="1" name="Anupam"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667" autoAdjust="0"/>
  </p:normalViewPr>
  <p:slideViewPr>
    <p:cSldViewPr>
      <p:cViewPr>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a:solidFill>
                <a:schemeClr val="tx2">
                  <a:lumMod val="75000"/>
                </a:schemeClr>
              </a:solidFill>
              <a:latin typeface="Arial" panose="020B0604020202020204" pitchFamily="34" charset="0"/>
              <a:cs typeface="Arial" panose="020B0604020202020204" pitchFamily="34" charset="0"/>
            </a:defRPr>
          </a:pPr>
          <a:endParaRPr lang="en-US"/>
        </a:p>
      </c:txPr>
    </c:title>
    <c:autoTitleDeleted val="0"/>
    <c:plotArea>
      <c:layout/>
      <c:pieChart>
        <c:varyColors val="1"/>
        <c:ser>
          <c:idx val="0"/>
          <c:order val="0"/>
          <c:tx>
            <c:strRef>
              <c:f>Sheet1!$B$1</c:f>
              <c:strCache>
                <c:ptCount val="1"/>
                <c:pt idx="0">
                  <c:v>Allocation of Surrender Profits</c:v>
                </c:pt>
              </c:strCache>
            </c:strRef>
          </c:tx>
          <c:dLbls>
            <c:spPr>
              <a:noFill/>
              <a:ln>
                <a:noFill/>
              </a:ln>
              <a:effectLst/>
            </c:spPr>
            <c:txPr>
              <a:bodyPr/>
              <a:lstStyle/>
              <a:p>
                <a:pPr>
                  <a:defRPr sz="1400"/>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Credited to Assete Share</c:v>
                </c:pt>
                <c:pt idx="1">
                  <c:v>Credited to the Estate</c:v>
                </c:pt>
              </c:strCache>
            </c:strRef>
          </c:cat>
          <c:val>
            <c:numRef>
              <c:f>Sheet1!$B$2:$B$3</c:f>
              <c:numCache>
                <c:formatCode>0%</c:formatCode>
                <c:ptCount val="2"/>
                <c:pt idx="0">
                  <c:v>0.31000000000000016</c:v>
                </c:pt>
                <c:pt idx="1">
                  <c:v>0.6900000000000005</c:v>
                </c:pt>
              </c:numCache>
            </c:numRef>
          </c:val>
        </c:ser>
        <c:dLbls>
          <c:showLegendKey val="0"/>
          <c:showVal val="1"/>
          <c:showCatName val="0"/>
          <c:showSerName val="0"/>
          <c:showPercent val="0"/>
          <c:showBubbleSize val="0"/>
          <c:showLeaderLines val="1"/>
        </c:dLbls>
        <c:firstSliceAng val="0"/>
      </c:pieChart>
    </c:plotArea>
    <c:legend>
      <c:legendPos val="b"/>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374E9-7A1B-4AD7-A89C-9B3C851014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6331E8E-BFBD-4F6E-B0F8-547D5E49E7A4}">
      <dgm:prSet custT="1"/>
      <dgm:spPr>
        <a:solidFill>
          <a:schemeClr val="accent1">
            <a:lumMod val="20000"/>
            <a:lumOff val="80000"/>
          </a:schemeClr>
        </a:solidFill>
      </dgm:spPr>
      <dgm:t>
        <a:bodyPr/>
        <a:lstStyle/>
        <a:p>
          <a:pPr rtl="0"/>
          <a:r>
            <a:rPr lang="en-US" sz="1500" dirty="0" smtClean="0">
              <a:solidFill>
                <a:schemeClr val="tx1"/>
              </a:solidFill>
              <a:latin typeface="Arial" panose="020B0604020202020204" pitchFamily="34" charset="0"/>
              <a:cs typeface="Arial" panose="020B0604020202020204" pitchFamily="34" charset="0"/>
            </a:rPr>
            <a:t>IRDAI (Actuarial Report and Abstract) Regulations, 2000 defines par policies as “</a:t>
          </a:r>
          <a:r>
            <a:rPr lang="en-US" sz="1500" i="1" dirty="0" smtClean="0">
              <a:solidFill>
                <a:schemeClr val="tx1"/>
              </a:solidFill>
              <a:latin typeface="Arial" panose="020B0604020202020204" pitchFamily="34" charset="0"/>
              <a:cs typeface="Arial" panose="020B0604020202020204" pitchFamily="34" charset="0"/>
            </a:rPr>
            <a:t>policies with participation in profits” means policies which are not non-par policies” as defined under  the  relevant clause of the regulation.</a:t>
          </a:r>
          <a:endParaRPr lang="en-US" sz="1500" dirty="0">
            <a:solidFill>
              <a:schemeClr val="tx1"/>
            </a:solidFill>
            <a:latin typeface="Arial" panose="020B0604020202020204" pitchFamily="34" charset="0"/>
            <a:cs typeface="Arial" panose="020B0604020202020204" pitchFamily="34" charset="0"/>
          </a:endParaRPr>
        </a:p>
      </dgm:t>
    </dgm:pt>
    <dgm:pt modelId="{0E53624F-1899-4C8F-98EB-839BEFCA03B5}" type="parTrans" cxnId="{2298B9FF-74E6-4FD6-A6FA-80913E4E5E6E}">
      <dgm:prSet/>
      <dgm:spPr/>
      <dgm:t>
        <a:bodyPr/>
        <a:lstStyle/>
        <a:p>
          <a:endParaRPr lang="en-GB"/>
        </a:p>
      </dgm:t>
    </dgm:pt>
    <dgm:pt modelId="{C40D7930-7189-4D0F-9F16-9508F8BCE8AF}" type="sibTrans" cxnId="{2298B9FF-74E6-4FD6-A6FA-80913E4E5E6E}">
      <dgm:prSet/>
      <dgm:spPr/>
      <dgm:t>
        <a:bodyPr/>
        <a:lstStyle/>
        <a:p>
          <a:endParaRPr lang="en-GB"/>
        </a:p>
      </dgm:t>
    </dgm:pt>
    <dgm:pt modelId="{ED79C4E7-9F86-496E-8D5A-0D97C776ECE2}" type="pres">
      <dgm:prSet presAssocID="{129374E9-7A1B-4AD7-A89C-9B3C8510146C}" presName="linear" presStyleCnt="0">
        <dgm:presLayoutVars>
          <dgm:animLvl val="lvl"/>
          <dgm:resizeHandles val="exact"/>
        </dgm:presLayoutVars>
      </dgm:prSet>
      <dgm:spPr/>
      <dgm:t>
        <a:bodyPr/>
        <a:lstStyle/>
        <a:p>
          <a:endParaRPr lang="en-US"/>
        </a:p>
      </dgm:t>
    </dgm:pt>
    <dgm:pt modelId="{7D2DF84D-A91A-42EA-8F37-37D383D73198}" type="pres">
      <dgm:prSet presAssocID="{16331E8E-BFBD-4F6E-B0F8-547D5E49E7A4}" presName="parentText" presStyleLbl="node1" presStyleIdx="0" presStyleCnt="1" custLinFactNeighborY="-7003">
        <dgm:presLayoutVars>
          <dgm:chMax val="0"/>
          <dgm:bulletEnabled val="1"/>
        </dgm:presLayoutVars>
      </dgm:prSet>
      <dgm:spPr/>
      <dgm:t>
        <a:bodyPr/>
        <a:lstStyle/>
        <a:p>
          <a:endParaRPr lang="en-US"/>
        </a:p>
      </dgm:t>
    </dgm:pt>
  </dgm:ptLst>
  <dgm:cxnLst>
    <dgm:cxn modelId="{2298B9FF-74E6-4FD6-A6FA-80913E4E5E6E}" srcId="{129374E9-7A1B-4AD7-A89C-9B3C8510146C}" destId="{16331E8E-BFBD-4F6E-B0F8-547D5E49E7A4}" srcOrd="0" destOrd="0" parTransId="{0E53624F-1899-4C8F-98EB-839BEFCA03B5}" sibTransId="{C40D7930-7189-4D0F-9F16-9508F8BCE8AF}"/>
    <dgm:cxn modelId="{D0578AA8-0086-44D2-AC15-A44B845A1223}" type="presOf" srcId="{16331E8E-BFBD-4F6E-B0F8-547D5E49E7A4}" destId="{7D2DF84D-A91A-42EA-8F37-37D383D73198}" srcOrd="0" destOrd="0" presId="urn:microsoft.com/office/officeart/2005/8/layout/vList2"/>
    <dgm:cxn modelId="{BBD9129F-25CA-4CF6-BF8F-CF48FB7D4260}" type="presOf" srcId="{129374E9-7A1B-4AD7-A89C-9B3C8510146C}" destId="{ED79C4E7-9F86-496E-8D5A-0D97C776ECE2}" srcOrd="0" destOrd="0" presId="urn:microsoft.com/office/officeart/2005/8/layout/vList2"/>
    <dgm:cxn modelId="{1EB03D83-8B9F-4B93-A44C-6FCE69786718}" type="presParOf" srcId="{ED79C4E7-9F86-496E-8D5A-0D97C776ECE2}" destId="{7D2DF84D-A91A-42EA-8F37-37D383D7319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BC4366-8040-455F-970C-02E80895C3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FF561CC-6FAE-468F-9DCE-DBE16BA025A9}">
      <dgm:prSet/>
      <dgm:spPr/>
      <dgm:t>
        <a:bodyPr/>
        <a:lstStyle/>
        <a:p>
          <a:pPr rtl="0"/>
          <a:r>
            <a:rPr lang="en-GB" dirty="0" smtClean="0">
              <a:latin typeface="Arial" panose="020B0604020202020204" pitchFamily="34" charset="0"/>
              <a:cs typeface="Arial" panose="020B0604020202020204" pitchFamily="34" charset="0"/>
            </a:rPr>
            <a:t>Appointed Actuary must consider the following:</a:t>
          </a:r>
          <a:endParaRPr lang="en-US" dirty="0">
            <a:latin typeface="Arial" panose="020B0604020202020204" pitchFamily="34" charset="0"/>
            <a:cs typeface="Arial" panose="020B0604020202020204" pitchFamily="34" charset="0"/>
          </a:endParaRPr>
        </a:p>
      </dgm:t>
    </dgm:pt>
    <dgm:pt modelId="{7B167AD0-78DC-416A-93DE-D382136814B4}" type="parTrans" cxnId="{2D45133E-766D-4D14-9104-1A9810B40370}">
      <dgm:prSet/>
      <dgm:spPr/>
      <dgm:t>
        <a:bodyPr/>
        <a:lstStyle/>
        <a:p>
          <a:endParaRPr lang="en-GB">
            <a:latin typeface="Arial" panose="020B0604020202020204" pitchFamily="34" charset="0"/>
            <a:cs typeface="Arial" panose="020B0604020202020204" pitchFamily="34" charset="0"/>
          </a:endParaRPr>
        </a:p>
      </dgm:t>
    </dgm:pt>
    <dgm:pt modelId="{7E424BFF-ECE9-4EF6-910F-0226198E7C9A}" type="sibTrans" cxnId="{2D45133E-766D-4D14-9104-1A9810B40370}">
      <dgm:prSet/>
      <dgm:spPr/>
      <dgm:t>
        <a:bodyPr/>
        <a:lstStyle/>
        <a:p>
          <a:endParaRPr lang="en-GB">
            <a:latin typeface="Arial" panose="020B0604020202020204" pitchFamily="34" charset="0"/>
            <a:cs typeface="Arial" panose="020B0604020202020204" pitchFamily="34" charset="0"/>
          </a:endParaRPr>
        </a:p>
      </dgm:t>
    </dgm:pt>
    <dgm:pt modelId="{2391422A-44F2-4D4D-9B0C-71F0A6C01CA9}">
      <dgm:prSet custT="1"/>
      <dgm:spPr/>
      <dgm:t>
        <a:bodyPr/>
        <a:lstStyle/>
        <a:p>
          <a:pPr rtl="0"/>
          <a:r>
            <a:rPr lang="en-GB" sz="1500" dirty="0" smtClean="0">
              <a:latin typeface="Arial" panose="020B0604020202020204" pitchFamily="34" charset="0"/>
              <a:cs typeface="Arial" panose="020B0604020202020204" pitchFamily="34" charset="0"/>
            </a:rPr>
            <a:t>grouping of policies for determination of asset share and bonus</a:t>
          </a:r>
          <a:endParaRPr lang="en-US" sz="1500" dirty="0">
            <a:latin typeface="Arial" panose="020B0604020202020204" pitchFamily="34" charset="0"/>
            <a:cs typeface="Arial" panose="020B0604020202020204" pitchFamily="34" charset="0"/>
          </a:endParaRPr>
        </a:p>
      </dgm:t>
    </dgm:pt>
    <dgm:pt modelId="{B81906CC-3087-494B-BC8F-79180EDC307E}" type="parTrans" cxnId="{B87440E9-F6AA-44F3-8DA8-0A6D3162D4C9}">
      <dgm:prSet/>
      <dgm:spPr/>
      <dgm:t>
        <a:bodyPr/>
        <a:lstStyle/>
        <a:p>
          <a:endParaRPr lang="en-GB">
            <a:latin typeface="Arial" panose="020B0604020202020204" pitchFamily="34" charset="0"/>
            <a:cs typeface="Arial" panose="020B0604020202020204" pitchFamily="34" charset="0"/>
          </a:endParaRPr>
        </a:p>
      </dgm:t>
    </dgm:pt>
    <dgm:pt modelId="{48F2DB5B-3EC6-48DA-BE3D-580BB47A759E}" type="sibTrans" cxnId="{B87440E9-F6AA-44F3-8DA8-0A6D3162D4C9}">
      <dgm:prSet/>
      <dgm:spPr/>
      <dgm:t>
        <a:bodyPr/>
        <a:lstStyle/>
        <a:p>
          <a:endParaRPr lang="en-GB">
            <a:latin typeface="Arial" panose="020B0604020202020204" pitchFamily="34" charset="0"/>
            <a:cs typeface="Arial" panose="020B0604020202020204" pitchFamily="34" charset="0"/>
          </a:endParaRPr>
        </a:p>
      </dgm:t>
    </dgm:pt>
    <dgm:pt modelId="{0EE14743-B8CF-4E54-9282-5FED0A7E7B9F}">
      <dgm:prSet custT="1"/>
      <dgm:spPr/>
      <dgm:t>
        <a:bodyPr/>
        <a:lstStyle/>
        <a:p>
          <a:pPr rtl="0"/>
          <a:r>
            <a:rPr lang="en-GB" sz="1500" dirty="0" smtClean="0">
              <a:latin typeface="Arial" panose="020B0604020202020204" pitchFamily="34" charset="0"/>
              <a:cs typeface="Arial" panose="020B0604020202020204" pitchFamily="34" charset="0"/>
            </a:rPr>
            <a:t>such grouping should not materially advantage one group of policyholders at expense of another</a:t>
          </a:r>
          <a:endParaRPr lang="en-US" sz="1500" dirty="0">
            <a:latin typeface="Arial" panose="020B0604020202020204" pitchFamily="34" charset="0"/>
            <a:cs typeface="Arial" panose="020B0604020202020204" pitchFamily="34" charset="0"/>
          </a:endParaRPr>
        </a:p>
      </dgm:t>
    </dgm:pt>
    <dgm:pt modelId="{8B4E6C7F-D77E-460C-B8CF-20F4639E314B}" type="sibTrans" cxnId="{207EF820-E4B3-48EC-B6A2-0C01A1589FC0}">
      <dgm:prSet/>
      <dgm:spPr/>
      <dgm:t>
        <a:bodyPr/>
        <a:lstStyle/>
        <a:p>
          <a:endParaRPr lang="en-GB">
            <a:latin typeface="Arial" panose="020B0604020202020204" pitchFamily="34" charset="0"/>
            <a:cs typeface="Arial" panose="020B0604020202020204" pitchFamily="34" charset="0"/>
          </a:endParaRPr>
        </a:p>
      </dgm:t>
    </dgm:pt>
    <dgm:pt modelId="{69F21587-99C9-4478-AC03-18E701728A2F}" type="parTrans" cxnId="{207EF820-E4B3-48EC-B6A2-0C01A1589FC0}">
      <dgm:prSet/>
      <dgm:spPr/>
      <dgm:t>
        <a:bodyPr/>
        <a:lstStyle/>
        <a:p>
          <a:endParaRPr lang="en-GB">
            <a:latin typeface="Arial" panose="020B0604020202020204" pitchFamily="34" charset="0"/>
            <a:cs typeface="Arial" panose="020B0604020202020204" pitchFamily="34" charset="0"/>
          </a:endParaRPr>
        </a:p>
      </dgm:t>
    </dgm:pt>
    <dgm:pt modelId="{1B5A636B-EDEF-4494-A596-2CA2713FEADB}" type="pres">
      <dgm:prSet presAssocID="{3FBC4366-8040-455F-970C-02E80895C386}" presName="linear" presStyleCnt="0">
        <dgm:presLayoutVars>
          <dgm:animLvl val="lvl"/>
          <dgm:resizeHandles val="exact"/>
        </dgm:presLayoutVars>
      </dgm:prSet>
      <dgm:spPr/>
      <dgm:t>
        <a:bodyPr/>
        <a:lstStyle/>
        <a:p>
          <a:endParaRPr lang="en-US"/>
        </a:p>
      </dgm:t>
    </dgm:pt>
    <dgm:pt modelId="{9287745B-75C3-492B-89EE-CF0E4C0D00CC}" type="pres">
      <dgm:prSet presAssocID="{3FF561CC-6FAE-468F-9DCE-DBE16BA025A9}" presName="parentText" presStyleLbl="node1" presStyleIdx="0" presStyleCnt="1">
        <dgm:presLayoutVars>
          <dgm:chMax val="0"/>
          <dgm:bulletEnabled val="1"/>
        </dgm:presLayoutVars>
      </dgm:prSet>
      <dgm:spPr/>
      <dgm:t>
        <a:bodyPr/>
        <a:lstStyle/>
        <a:p>
          <a:endParaRPr lang="en-US"/>
        </a:p>
      </dgm:t>
    </dgm:pt>
    <dgm:pt modelId="{651B24B7-B088-4CD4-B70C-13BA010A1BEC}" type="pres">
      <dgm:prSet presAssocID="{3FF561CC-6FAE-468F-9DCE-DBE16BA025A9}" presName="childText" presStyleLbl="revTx" presStyleIdx="0" presStyleCnt="1">
        <dgm:presLayoutVars>
          <dgm:bulletEnabled val="1"/>
        </dgm:presLayoutVars>
      </dgm:prSet>
      <dgm:spPr/>
      <dgm:t>
        <a:bodyPr/>
        <a:lstStyle/>
        <a:p>
          <a:endParaRPr lang="en-GB"/>
        </a:p>
      </dgm:t>
    </dgm:pt>
  </dgm:ptLst>
  <dgm:cxnLst>
    <dgm:cxn modelId="{47AE8DA5-ABEC-4376-BAAC-32FABCABDDBA}" type="presOf" srcId="{3FF561CC-6FAE-468F-9DCE-DBE16BA025A9}" destId="{9287745B-75C3-492B-89EE-CF0E4C0D00CC}" srcOrd="0" destOrd="0" presId="urn:microsoft.com/office/officeart/2005/8/layout/vList2"/>
    <dgm:cxn modelId="{B87440E9-F6AA-44F3-8DA8-0A6D3162D4C9}" srcId="{3FF561CC-6FAE-468F-9DCE-DBE16BA025A9}" destId="{2391422A-44F2-4D4D-9B0C-71F0A6C01CA9}" srcOrd="0" destOrd="0" parTransId="{B81906CC-3087-494B-BC8F-79180EDC307E}" sibTransId="{48F2DB5B-3EC6-48DA-BE3D-580BB47A759E}"/>
    <dgm:cxn modelId="{4A849275-5F3F-453F-B901-D943F6EB5371}" type="presOf" srcId="{0EE14743-B8CF-4E54-9282-5FED0A7E7B9F}" destId="{651B24B7-B088-4CD4-B70C-13BA010A1BEC}" srcOrd="0" destOrd="1" presId="urn:microsoft.com/office/officeart/2005/8/layout/vList2"/>
    <dgm:cxn modelId="{92A3A560-D2C1-4531-B810-5B80E98F52A4}" type="presOf" srcId="{3FBC4366-8040-455F-970C-02E80895C386}" destId="{1B5A636B-EDEF-4494-A596-2CA2713FEADB}" srcOrd="0" destOrd="0" presId="urn:microsoft.com/office/officeart/2005/8/layout/vList2"/>
    <dgm:cxn modelId="{2D45133E-766D-4D14-9104-1A9810B40370}" srcId="{3FBC4366-8040-455F-970C-02E80895C386}" destId="{3FF561CC-6FAE-468F-9DCE-DBE16BA025A9}" srcOrd="0" destOrd="0" parTransId="{7B167AD0-78DC-416A-93DE-D382136814B4}" sibTransId="{7E424BFF-ECE9-4EF6-910F-0226198E7C9A}"/>
    <dgm:cxn modelId="{FD97DE9F-55EA-4503-964A-F64C76430CD6}" type="presOf" srcId="{2391422A-44F2-4D4D-9B0C-71F0A6C01CA9}" destId="{651B24B7-B088-4CD4-B70C-13BA010A1BEC}" srcOrd="0" destOrd="0" presId="urn:microsoft.com/office/officeart/2005/8/layout/vList2"/>
    <dgm:cxn modelId="{207EF820-E4B3-48EC-B6A2-0C01A1589FC0}" srcId="{3FF561CC-6FAE-468F-9DCE-DBE16BA025A9}" destId="{0EE14743-B8CF-4E54-9282-5FED0A7E7B9F}" srcOrd="1" destOrd="0" parTransId="{69F21587-99C9-4478-AC03-18E701728A2F}" sibTransId="{8B4E6C7F-D77E-460C-B8CF-20F4639E314B}"/>
    <dgm:cxn modelId="{90D9B4FE-7B30-4109-BE06-196EFDA07A24}" type="presParOf" srcId="{1B5A636B-EDEF-4494-A596-2CA2713FEADB}" destId="{9287745B-75C3-492B-89EE-CF0E4C0D00CC}" srcOrd="0" destOrd="0" presId="urn:microsoft.com/office/officeart/2005/8/layout/vList2"/>
    <dgm:cxn modelId="{9EFBBA11-1313-45C7-BDD8-845B80C2D795}" type="presParOf" srcId="{1B5A636B-EDEF-4494-A596-2CA2713FEADB}" destId="{651B24B7-B088-4CD4-B70C-13BA010A1BE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065DBF-BDA1-4BD6-8DB0-230B8A5B7B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1C0C03B2-3542-4A57-9C53-76F853C88BB4}">
      <dgm:prSet phldrT="[Text]" custT="1"/>
      <dgm:spPr/>
      <dgm:t>
        <a:bodyPr/>
        <a:lstStyle/>
        <a:p>
          <a:r>
            <a:rPr lang="en-GB" sz="2000" dirty="0" smtClean="0">
              <a:latin typeface="Arial" panose="020B0604020202020204" pitchFamily="34" charset="0"/>
              <a:cs typeface="Arial" panose="020B0604020202020204" pitchFamily="34" charset="0"/>
            </a:rPr>
            <a:t>Treatment of  surrender surplus</a:t>
          </a:r>
          <a:endParaRPr lang="en-GB" sz="2000" dirty="0"/>
        </a:p>
      </dgm:t>
    </dgm:pt>
    <dgm:pt modelId="{BFC35138-1E52-4FB4-9787-1C9DB8047056}" type="parTrans" cxnId="{8A475A87-57C6-4B2A-A72D-7581E2EDC57D}">
      <dgm:prSet/>
      <dgm:spPr/>
      <dgm:t>
        <a:bodyPr/>
        <a:lstStyle/>
        <a:p>
          <a:endParaRPr lang="en-GB"/>
        </a:p>
      </dgm:t>
    </dgm:pt>
    <dgm:pt modelId="{6659AB8E-3C6F-4B24-9927-C437C1BDB929}" type="sibTrans" cxnId="{8A475A87-57C6-4B2A-A72D-7581E2EDC57D}">
      <dgm:prSet/>
      <dgm:spPr/>
      <dgm:t>
        <a:bodyPr/>
        <a:lstStyle/>
        <a:p>
          <a:endParaRPr lang="en-GB"/>
        </a:p>
      </dgm:t>
    </dgm:pt>
    <dgm:pt modelId="{3C1FB7AB-EB7B-42F1-B5DE-3D3BC82CD4CB}">
      <dgm:prSet phldrT="[Text]" custT="1"/>
      <dgm:spPr/>
      <dgm:t>
        <a:bodyPr/>
        <a:lstStyle/>
        <a:p>
          <a:r>
            <a:rPr lang="en-GB" sz="2000" dirty="0" smtClean="0">
              <a:latin typeface="Arial" panose="020B0604020202020204" pitchFamily="34" charset="0"/>
              <a:cs typeface="Arial" panose="020B0604020202020204" pitchFamily="34" charset="0"/>
            </a:rPr>
            <a:t>Addition to Asset Share</a:t>
          </a:r>
          <a:endParaRPr lang="en-GB" sz="2000" dirty="0"/>
        </a:p>
      </dgm:t>
    </dgm:pt>
    <dgm:pt modelId="{248DD83F-7748-4BBA-A89F-BD5ABABCFA0D}" type="parTrans" cxnId="{DB101E32-BFE5-41A7-8BDF-929D0E074EED}">
      <dgm:prSet/>
      <dgm:spPr/>
      <dgm:t>
        <a:bodyPr/>
        <a:lstStyle/>
        <a:p>
          <a:endParaRPr lang="en-GB"/>
        </a:p>
      </dgm:t>
    </dgm:pt>
    <dgm:pt modelId="{4B266DC4-A77F-4169-9776-09CBE892C34A}" type="sibTrans" cxnId="{DB101E32-BFE5-41A7-8BDF-929D0E074EED}">
      <dgm:prSet/>
      <dgm:spPr/>
      <dgm:t>
        <a:bodyPr/>
        <a:lstStyle/>
        <a:p>
          <a:endParaRPr lang="en-GB"/>
        </a:p>
      </dgm:t>
    </dgm:pt>
    <dgm:pt modelId="{513646C0-C747-4802-B4E1-279E356811F2}">
      <dgm:prSet phldrT="[Text]" custT="1"/>
      <dgm:spPr/>
      <dgm:t>
        <a:bodyPr/>
        <a:lstStyle/>
        <a:p>
          <a:r>
            <a:rPr lang="en-US" sz="1400" dirty="0" smtClean="0">
              <a:latin typeface="Arial" panose="020B0604020202020204" pitchFamily="34" charset="0"/>
              <a:cs typeface="Arial" panose="020B0604020202020204" pitchFamily="34" charset="0"/>
            </a:rPr>
            <a:t>Where the asset share is to include the impact of surrender profits, the Appointed Actuary should consider whether to explicitly or implicitly (for example by artificially adjusting the investment return) allow for the surrender profits when carrying out the calculations. </a:t>
          </a:r>
          <a:endParaRPr lang="en-GB" sz="1400" dirty="0"/>
        </a:p>
      </dgm:t>
    </dgm:pt>
    <dgm:pt modelId="{565D7683-B746-4FC6-AD32-0326E0AFF19E}" type="parTrans" cxnId="{62196A09-9A7A-4589-B6C6-BD5B7526D197}">
      <dgm:prSet/>
      <dgm:spPr/>
      <dgm:t>
        <a:bodyPr/>
        <a:lstStyle/>
        <a:p>
          <a:endParaRPr lang="en-GB"/>
        </a:p>
      </dgm:t>
    </dgm:pt>
    <dgm:pt modelId="{83D4E920-F8EC-4782-8B1F-F717E814A14C}" type="sibTrans" cxnId="{62196A09-9A7A-4589-B6C6-BD5B7526D197}">
      <dgm:prSet/>
      <dgm:spPr/>
      <dgm:t>
        <a:bodyPr/>
        <a:lstStyle/>
        <a:p>
          <a:endParaRPr lang="en-GB"/>
        </a:p>
      </dgm:t>
    </dgm:pt>
    <dgm:pt modelId="{612F941B-E96E-4D01-A901-C69B074820B6}">
      <dgm:prSet phldrT="[Text]" custT="1"/>
      <dgm:spPr/>
      <dgm:t>
        <a:bodyPr/>
        <a:lstStyle/>
        <a:p>
          <a:r>
            <a:rPr lang="en-US" sz="1400" dirty="0" smtClean="0">
              <a:latin typeface="Arial" panose="020B0604020202020204" pitchFamily="34" charset="0"/>
              <a:cs typeface="Arial" panose="020B0604020202020204" pitchFamily="34" charset="0"/>
            </a:rPr>
            <a:t>Whether and to what extent surrender surpluses are being used to support the payouts to policyholders who hold their policies for longer.</a:t>
          </a:r>
          <a:endParaRPr lang="en-GB" sz="1400" dirty="0"/>
        </a:p>
      </dgm:t>
    </dgm:pt>
    <dgm:pt modelId="{7FFEE0A8-4305-445A-9ED9-A5A289DA590E}" type="sibTrans" cxnId="{ABE9270D-29E8-40A7-85F4-7C26278DA746}">
      <dgm:prSet/>
      <dgm:spPr/>
      <dgm:t>
        <a:bodyPr/>
        <a:lstStyle/>
        <a:p>
          <a:endParaRPr lang="en-GB"/>
        </a:p>
      </dgm:t>
    </dgm:pt>
    <dgm:pt modelId="{39E250AD-B38B-4712-845D-96C182F0708C}" type="parTrans" cxnId="{ABE9270D-29E8-40A7-85F4-7C26278DA746}">
      <dgm:prSet/>
      <dgm:spPr/>
      <dgm:t>
        <a:bodyPr/>
        <a:lstStyle/>
        <a:p>
          <a:endParaRPr lang="en-GB"/>
        </a:p>
      </dgm:t>
    </dgm:pt>
    <dgm:pt modelId="{3EFEF44B-5ABB-4A93-ADB5-786EF423B614}">
      <dgm:prSet custT="1"/>
      <dgm:spPr/>
      <dgm:t>
        <a:bodyPr/>
        <a:lstStyle/>
        <a:p>
          <a:endParaRPr lang="en-GB" sz="1400" dirty="0" smtClean="0">
            <a:latin typeface="Arial" panose="020B0604020202020204" pitchFamily="34" charset="0"/>
            <a:cs typeface="Arial" panose="020B0604020202020204" pitchFamily="34" charset="0"/>
          </a:endParaRPr>
        </a:p>
      </dgm:t>
    </dgm:pt>
    <dgm:pt modelId="{7A6C3CD9-645E-4964-918E-F247E8C7FA7A}" type="parTrans" cxnId="{FDB45DE0-F670-43B8-8B51-C331238AFC93}">
      <dgm:prSet/>
      <dgm:spPr/>
      <dgm:t>
        <a:bodyPr/>
        <a:lstStyle/>
        <a:p>
          <a:endParaRPr lang="en-GB"/>
        </a:p>
      </dgm:t>
    </dgm:pt>
    <dgm:pt modelId="{D989312D-906C-49D7-9CC9-14167DE2A0B1}" type="sibTrans" cxnId="{FDB45DE0-F670-43B8-8B51-C331238AFC93}">
      <dgm:prSet/>
      <dgm:spPr/>
      <dgm:t>
        <a:bodyPr/>
        <a:lstStyle/>
        <a:p>
          <a:endParaRPr lang="en-GB"/>
        </a:p>
      </dgm:t>
    </dgm:pt>
    <dgm:pt modelId="{612D06A6-1511-4D87-8BD9-1EA40D7ACF6F}">
      <dgm:prSet phldrT="[Text]" custT="1"/>
      <dgm:spPr/>
      <dgm:t>
        <a:bodyPr/>
        <a:lstStyle/>
        <a:p>
          <a:r>
            <a:rPr lang="en-US" sz="1400" dirty="0" smtClean="0">
              <a:latin typeface="Arial" panose="020B0604020202020204" pitchFamily="34" charset="0"/>
              <a:cs typeface="Arial" panose="020B0604020202020204" pitchFamily="34" charset="0"/>
            </a:rPr>
            <a:t>Appointed Actuary should consider if the method of surplus distribution, either reversionary or terminal bonus, is well-matched to the source of surplus.</a:t>
          </a:r>
          <a:endParaRPr lang="en-GB" sz="1400" dirty="0"/>
        </a:p>
      </dgm:t>
    </dgm:pt>
    <dgm:pt modelId="{ADAF3F2D-1E8D-4338-9254-25F9B1B8F544}" type="parTrans" cxnId="{52609E14-3BDA-495C-BB10-F1390D968CA4}">
      <dgm:prSet/>
      <dgm:spPr/>
    </dgm:pt>
    <dgm:pt modelId="{2DD74686-182C-4704-8363-BE9D81D24394}" type="sibTrans" cxnId="{52609E14-3BDA-495C-BB10-F1390D968CA4}">
      <dgm:prSet/>
      <dgm:spPr/>
    </dgm:pt>
    <dgm:pt modelId="{01CA1C7B-D37F-41FE-8E3B-DAB5E4A82884}">
      <dgm:prSet phldrT="[Text]" custT="1"/>
      <dgm:spPr/>
      <dgm:t>
        <a:bodyPr/>
        <a:lstStyle/>
        <a:p>
          <a:r>
            <a:rPr lang="en-GB" sz="1400" dirty="0" smtClean="0">
              <a:latin typeface="Arial" panose="020B0604020202020204" pitchFamily="34" charset="0"/>
              <a:cs typeface="Arial" panose="020B0604020202020204" pitchFamily="34" charset="0"/>
            </a:rPr>
            <a:t>Approach adopted is </a:t>
          </a:r>
          <a:r>
            <a:rPr lang="en-US" sz="1400" dirty="0" smtClean="0">
              <a:latin typeface="Arial" panose="020B0604020202020204" pitchFamily="34" charset="0"/>
              <a:cs typeface="Arial" panose="020B0604020202020204" pitchFamily="34" charset="0"/>
            </a:rPr>
            <a:t>fair and appropriate and that a consistent method is adopted from year to year.</a:t>
          </a:r>
          <a:endParaRPr lang="en-GB" sz="1400" dirty="0"/>
        </a:p>
      </dgm:t>
    </dgm:pt>
    <dgm:pt modelId="{742D6C45-D0DE-4D8E-9E59-6BD581C4D5F3}" type="parTrans" cxnId="{01A02B50-4D97-4FD8-94FC-4A1E44DA5627}">
      <dgm:prSet/>
      <dgm:spPr/>
    </dgm:pt>
    <dgm:pt modelId="{65277F13-0741-48E7-B41A-A3DD2AF4C0B2}" type="sibTrans" cxnId="{01A02B50-4D97-4FD8-94FC-4A1E44DA5627}">
      <dgm:prSet/>
      <dgm:spPr/>
    </dgm:pt>
    <dgm:pt modelId="{F6E59FE2-1FD9-41A2-8D86-DAC10FE775DB}" type="pres">
      <dgm:prSet presAssocID="{BD065DBF-BDA1-4BD6-8DB0-230B8A5B7BB6}" presName="Name0" presStyleCnt="0">
        <dgm:presLayoutVars>
          <dgm:dir/>
          <dgm:animLvl val="lvl"/>
          <dgm:resizeHandles val="exact"/>
        </dgm:presLayoutVars>
      </dgm:prSet>
      <dgm:spPr/>
      <dgm:t>
        <a:bodyPr/>
        <a:lstStyle/>
        <a:p>
          <a:endParaRPr lang="en-US"/>
        </a:p>
      </dgm:t>
    </dgm:pt>
    <dgm:pt modelId="{C35BD7E6-8FED-42F9-8F6C-3120EA011297}" type="pres">
      <dgm:prSet presAssocID="{1C0C03B2-3542-4A57-9C53-76F853C88BB4}" presName="linNode" presStyleCnt="0"/>
      <dgm:spPr/>
    </dgm:pt>
    <dgm:pt modelId="{B63C8CDE-25A4-4EE1-B06C-F416B3DFF1BE}" type="pres">
      <dgm:prSet presAssocID="{1C0C03B2-3542-4A57-9C53-76F853C88BB4}" presName="parentText" presStyleLbl="node1" presStyleIdx="0" presStyleCnt="2" custScaleX="67328" custScaleY="85628" custLinFactNeighborX="-7012">
        <dgm:presLayoutVars>
          <dgm:chMax val="1"/>
          <dgm:bulletEnabled val="1"/>
        </dgm:presLayoutVars>
      </dgm:prSet>
      <dgm:spPr/>
      <dgm:t>
        <a:bodyPr/>
        <a:lstStyle/>
        <a:p>
          <a:endParaRPr lang="en-US"/>
        </a:p>
      </dgm:t>
    </dgm:pt>
    <dgm:pt modelId="{EF61483B-D52C-4C43-B4DE-A772C923BCA6}" type="pres">
      <dgm:prSet presAssocID="{1C0C03B2-3542-4A57-9C53-76F853C88BB4}" presName="descendantText" presStyleLbl="alignAccFollowNode1" presStyleIdx="0" presStyleCnt="2" custScaleX="120030" custScaleY="112500" custLinFactNeighborX="5887">
        <dgm:presLayoutVars>
          <dgm:bulletEnabled val="1"/>
        </dgm:presLayoutVars>
      </dgm:prSet>
      <dgm:spPr/>
      <dgm:t>
        <a:bodyPr/>
        <a:lstStyle/>
        <a:p>
          <a:endParaRPr lang="en-GB"/>
        </a:p>
      </dgm:t>
    </dgm:pt>
    <dgm:pt modelId="{2A717394-0B6F-41BD-92A5-B415C6A6332A}" type="pres">
      <dgm:prSet presAssocID="{6659AB8E-3C6F-4B24-9927-C437C1BDB929}" presName="sp" presStyleCnt="0"/>
      <dgm:spPr/>
    </dgm:pt>
    <dgm:pt modelId="{6997E73C-1601-40B5-BBFD-BC1ED8E248F5}" type="pres">
      <dgm:prSet presAssocID="{3C1FB7AB-EB7B-42F1-B5DE-3D3BC82CD4CB}" presName="linNode" presStyleCnt="0"/>
      <dgm:spPr/>
    </dgm:pt>
    <dgm:pt modelId="{CC88DCB1-D8AE-4FE4-A669-A1368CADA259}" type="pres">
      <dgm:prSet presAssocID="{3C1FB7AB-EB7B-42F1-B5DE-3D3BC82CD4CB}" presName="parentText" presStyleLbl="node1" presStyleIdx="1" presStyleCnt="2" custScaleX="85435" custScaleY="85949" custLinFactNeighborX="-1937">
        <dgm:presLayoutVars>
          <dgm:chMax val="1"/>
          <dgm:bulletEnabled val="1"/>
        </dgm:presLayoutVars>
      </dgm:prSet>
      <dgm:spPr/>
      <dgm:t>
        <a:bodyPr/>
        <a:lstStyle/>
        <a:p>
          <a:endParaRPr lang="en-GB"/>
        </a:p>
      </dgm:t>
    </dgm:pt>
    <dgm:pt modelId="{27579D33-7C18-4F85-945E-C1EEC13AFF9C}" type="pres">
      <dgm:prSet presAssocID="{3C1FB7AB-EB7B-42F1-B5DE-3D3BC82CD4CB}" presName="descendantText" presStyleLbl="alignAccFollowNode1" presStyleIdx="1" presStyleCnt="2" custScaleX="155753" custScaleY="112374" custLinFactNeighborX="996">
        <dgm:presLayoutVars>
          <dgm:bulletEnabled val="1"/>
        </dgm:presLayoutVars>
      </dgm:prSet>
      <dgm:spPr/>
      <dgm:t>
        <a:bodyPr/>
        <a:lstStyle/>
        <a:p>
          <a:endParaRPr lang="en-GB"/>
        </a:p>
      </dgm:t>
    </dgm:pt>
  </dgm:ptLst>
  <dgm:cxnLst>
    <dgm:cxn modelId="{EC32D25D-7711-41DB-9EDB-AE265E38F206}" type="presOf" srcId="{513646C0-C747-4802-B4E1-279E356811F2}" destId="{27579D33-7C18-4F85-945E-C1EEC13AFF9C}" srcOrd="0" destOrd="0" presId="urn:microsoft.com/office/officeart/2005/8/layout/vList5"/>
    <dgm:cxn modelId="{3CED729F-F5D4-4A9B-B7D3-7B2264B8441B}" type="presOf" srcId="{01CA1C7B-D37F-41FE-8E3B-DAB5E4A82884}" destId="{27579D33-7C18-4F85-945E-C1EEC13AFF9C}" srcOrd="0" destOrd="1" presId="urn:microsoft.com/office/officeart/2005/8/layout/vList5"/>
    <dgm:cxn modelId="{ABE9270D-29E8-40A7-85F4-7C26278DA746}" srcId="{1C0C03B2-3542-4A57-9C53-76F853C88BB4}" destId="{612F941B-E96E-4D01-A901-C69B074820B6}" srcOrd="0" destOrd="0" parTransId="{39E250AD-B38B-4712-845D-96C182F0708C}" sibTransId="{7FFEE0A8-4305-445A-9ED9-A5A289DA590E}"/>
    <dgm:cxn modelId="{45A9C3EE-569A-4976-B468-760B99961D9D}" type="presOf" srcId="{3EFEF44B-5ABB-4A93-ADB5-786EF423B614}" destId="{27579D33-7C18-4F85-945E-C1EEC13AFF9C}" srcOrd="0" destOrd="2" presId="urn:microsoft.com/office/officeart/2005/8/layout/vList5"/>
    <dgm:cxn modelId="{62196A09-9A7A-4589-B6C6-BD5B7526D197}" srcId="{3C1FB7AB-EB7B-42F1-B5DE-3D3BC82CD4CB}" destId="{513646C0-C747-4802-B4E1-279E356811F2}" srcOrd="0" destOrd="0" parTransId="{565D7683-B746-4FC6-AD32-0326E0AFF19E}" sibTransId="{83D4E920-F8EC-4782-8B1F-F717E814A14C}"/>
    <dgm:cxn modelId="{B8287DA0-AE8B-47F1-9BC1-E413D2C355CF}" type="presOf" srcId="{3C1FB7AB-EB7B-42F1-B5DE-3D3BC82CD4CB}" destId="{CC88DCB1-D8AE-4FE4-A669-A1368CADA259}" srcOrd="0" destOrd="0" presId="urn:microsoft.com/office/officeart/2005/8/layout/vList5"/>
    <dgm:cxn modelId="{CEE08AE5-9208-49D6-9161-D828EF47419D}" type="presOf" srcId="{612F941B-E96E-4D01-A901-C69B074820B6}" destId="{EF61483B-D52C-4C43-B4DE-A772C923BCA6}" srcOrd="0" destOrd="0" presId="urn:microsoft.com/office/officeart/2005/8/layout/vList5"/>
    <dgm:cxn modelId="{DB101E32-BFE5-41A7-8BDF-929D0E074EED}" srcId="{BD065DBF-BDA1-4BD6-8DB0-230B8A5B7BB6}" destId="{3C1FB7AB-EB7B-42F1-B5DE-3D3BC82CD4CB}" srcOrd="1" destOrd="0" parTransId="{248DD83F-7748-4BBA-A89F-BD5ABABCFA0D}" sibTransId="{4B266DC4-A77F-4169-9776-09CBE892C34A}"/>
    <dgm:cxn modelId="{FDB45DE0-F670-43B8-8B51-C331238AFC93}" srcId="{3C1FB7AB-EB7B-42F1-B5DE-3D3BC82CD4CB}" destId="{3EFEF44B-5ABB-4A93-ADB5-786EF423B614}" srcOrd="2" destOrd="0" parTransId="{7A6C3CD9-645E-4964-918E-F247E8C7FA7A}" sibTransId="{D989312D-906C-49D7-9CC9-14167DE2A0B1}"/>
    <dgm:cxn modelId="{01A02B50-4D97-4FD8-94FC-4A1E44DA5627}" srcId="{3C1FB7AB-EB7B-42F1-B5DE-3D3BC82CD4CB}" destId="{01CA1C7B-D37F-41FE-8E3B-DAB5E4A82884}" srcOrd="1" destOrd="0" parTransId="{742D6C45-D0DE-4D8E-9E59-6BD581C4D5F3}" sibTransId="{65277F13-0741-48E7-B41A-A3DD2AF4C0B2}"/>
    <dgm:cxn modelId="{031DCC5C-DD28-42A4-BDC9-DA3EFC16AABB}" type="presOf" srcId="{1C0C03B2-3542-4A57-9C53-76F853C88BB4}" destId="{B63C8CDE-25A4-4EE1-B06C-F416B3DFF1BE}" srcOrd="0" destOrd="0" presId="urn:microsoft.com/office/officeart/2005/8/layout/vList5"/>
    <dgm:cxn modelId="{52609E14-3BDA-495C-BB10-F1390D968CA4}" srcId="{1C0C03B2-3542-4A57-9C53-76F853C88BB4}" destId="{612D06A6-1511-4D87-8BD9-1EA40D7ACF6F}" srcOrd="1" destOrd="0" parTransId="{ADAF3F2D-1E8D-4338-9254-25F9B1B8F544}" sibTransId="{2DD74686-182C-4704-8363-BE9D81D24394}"/>
    <dgm:cxn modelId="{8A475A87-57C6-4B2A-A72D-7581E2EDC57D}" srcId="{BD065DBF-BDA1-4BD6-8DB0-230B8A5B7BB6}" destId="{1C0C03B2-3542-4A57-9C53-76F853C88BB4}" srcOrd="0" destOrd="0" parTransId="{BFC35138-1E52-4FB4-9787-1C9DB8047056}" sibTransId="{6659AB8E-3C6F-4B24-9927-C437C1BDB929}"/>
    <dgm:cxn modelId="{CE2E6CAA-0D90-4336-9EE7-FD1F5E880165}" type="presOf" srcId="{612D06A6-1511-4D87-8BD9-1EA40D7ACF6F}" destId="{EF61483B-D52C-4C43-B4DE-A772C923BCA6}" srcOrd="0" destOrd="1" presId="urn:microsoft.com/office/officeart/2005/8/layout/vList5"/>
    <dgm:cxn modelId="{6DF1516C-388D-4039-B010-5CF69E997274}" type="presOf" srcId="{BD065DBF-BDA1-4BD6-8DB0-230B8A5B7BB6}" destId="{F6E59FE2-1FD9-41A2-8D86-DAC10FE775DB}" srcOrd="0" destOrd="0" presId="urn:microsoft.com/office/officeart/2005/8/layout/vList5"/>
    <dgm:cxn modelId="{9C6D74A2-06A8-4A4E-ACD5-0C86298C3C25}" type="presParOf" srcId="{F6E59FE2-1FD9-41A2-8D86-DAC10FE775DB}" destId="{C35BD7E6-8FED-42F9-8F6C-3120EA011297}" srcOrd="0" destOrd="0" presId="urn:microsoft.com/office/officeart/2005/8/layout/vList5"/>
    <dgm:cxn modelId="{87323E80-F381-4D5D-B1F9-886FC14AE801}" type="presParOf" srcId="{C35BD7E6-8FED-42F9-8F6C-3120EA011297}" destId="{B63C8CDE-25A4-4EE1-B06C-F416B3DFF1BE}" srcOrd="0" destOrd="0" presId="urn:microsoft.com/office/officeart/2005/8/layout/vList5"/>
    <dgm:cxn modelId="{AE6EC142-DA24-4B4B-9822-071FF7F4E2DC}" type="presParOf" srcId="{C35BD7E6-8FED-42F9-8F6C-3120EA011297}" destId="{EF61483B-D52C-4C43-B4DE-A772C923BCA6}" srcOrd="1" destOrd="0" presId="urn:microsoft.com/office/officeart/2005/8/layout/vList5"/>
    <dgm:cxn modelId="{60510C23-6680-4CB9-B308-3B02D00BBB6E}" type="presParOf" srcId="{F6E59FE2-1FD9-41A2-8D86-DAC10FE775DB}" destId="{2A717394-0B6F-41BD-92A5-B415C6A6332A}" srcOrd="1" destOrd="0" presId="urn:microsoft.com/office/officeart/2005/8/layout/vList5"/>
    <dgm:cxn modelId="{C9B90874-4F4B-440E-B25C-BF7700378875}" type="presParOf" srcId="{F6E59FE2-1FD9-41A2-8D86-DAC10FE775DB}" destId="{6997E73C-1601-40B5-BBFD-BC1ED8E248F5}" srcOrd="2" destOrd="0" presId="urn:microsoft.com/office/officeart/2005/8/layout/vList5"/>
    <dgm:cxn modelId="{4C3C47E0-26B4-4F70-B6EF-0E00D35955A1}" type="presParOf" srcId="{6997E73C-1601-40B5-BBFD-BC1ED8E248F5}" destId="{CC88DCB1-D8AE-4FE4-A669-A1368CADA259}" srcOrd="0" destOrd="0" presId="urn:microsoft.com/office/officeart/2005/8/layout/vList5"/>
    <dgm:cxn modelId="{86D27C4E-8B34-4776-91B9-C421BEF3BA16}" type="presParOf" srcId="{6997E73C-1601-40B5-BBFD-BC1ED8E248F5}" destId="{27579D33-7C18-4F85-945E-C1EEC13AFF9C}"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1BC7A2C-6031-48AC-B65B-30E806268B0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E31CC16-9610-4C9A-8E32-7C60E96972A6}">
      <dgm:prSet phldrT="[Text]" custT="1"/>
      <dgm:spPr/>
      <dgm:t>
        <a:bodyPr/>
        <a:lstStyle/>
        <a:p>
          <a:r>
            <a:rPr lang="en-GB" sz="2800" dirty="0" smtClean="0">
              <a:solidFill>
                <a:schemeClr val="bg1"/>
              </a:solidFill>
              <a:latin typeface="Arial" panose="020B0604020202020204" pitchFamily="34" charset="0"/>
              <a:cs typeface="Arial" panose="020B0604020202020204" pitchFamily="34" charset="0"/>
            </a:rPr>
            <a:t>Relevant Sections</a:t>
          </a:r>
          <a:endParaRPr lang="en-GB" sz="2800" dirty="0">
            <a:solidFill>
              <a:schemeClr val="bg1"/>
            </a:solidFill>
            <a:latin typeface="Arial" panose="020B0604020202020204" pitchFamily="34" charset="0"/>
            <a:cs typeface="Arial" panose="020B0604020202020204" pitchFamily="34" charset="0"/>
          </a:endParaRPr>
        </a:p>
      </dgm:t>
    </dgm:pt>
    <dgm:pt modelId="{976369AF-3434-4983-B1E9-0B3051BE8DFC}" type="parTrans" cxnId="{591BD182-82CE-4A65-BB13-42C1BC779925}">
      <dgm:prSet/>
      <dgm:spPr/>
      <dgm:t>
        <a:bodyPr/>
        <a:lstStyle/>
        <a:p>
          <a:endParaRPr lang="en-GB"/>
        </a:p>
      </dgm:t>
    </dgm:pt>
    <dgm:pt modelId="{707DF148-6E42-4C3D-B821-EFBF1130F79F}" type="sibTrans" cxnId="{591BD182-82CE-4A65-BB13-42C1BC779925}">
      <dgm:prSet/>
      <dgm:spPr/>
      <dgm:t>
        <a:bodyPr/>
        <a:lstStyle/>
        <a:p>
          <a:endParaRPr lang="en-GB"/>
        </a:p>
      </dgm:t>
    </dgm:pt>
    <dgm:pt modelId="{F7302321-E8BC-4060-BBE6-21A9062A17DB}">
      <dgm:prSet phldrT="[Text]" custT="1"/>
      <dgm:spPr/>
      <dgm:t>
        <a:bodyPr/>
        <a:lstStyle/>
        <a:p>
          <a:r>
            <a:rPr lang="en-US" sz="1600" b="1" dirty="0" smtClean="0">
              <a:solidFill>
                <a:schemeClr val="tx2">
                  <a:lumMod val="75000"/>
                </a:schemeClr>
              </a:solidFill>
              <a:latin typeface="Arial" panose="020B0604020202020204" pitchFamily="34" charset="0"/>
              <a:cs typeface="Arial" panose="020B0604020202020204" pitchFamily="34" charset="0"/>
            </a:rPr>
            <a:t>35 (</a:t>
          </a:r>
          <a:r>
            <a:rPr lang="en-US" sz="1600" b="1" dirty="0" err="1" smtClean="0">
              <a:solidFill>
                <a:schemeClr val="tx2">
                  <a:lumMod val="75000"/>
                </a:schemeClr>
              </a:solidFill>
              <a:latin typeface="Arial" panose="020B0604020202020204" pitchFamily="34" charset="0"/>
              <a:cs typeface="Arial" panose="020B0604020202020204" pitchFamily="34" charset="0"/>
            </a:rPr>
            <a:t>i</a:t>
          </a:r>
          <a:r>
            <a:rPr lang="en-US" sz="1600" b="1" dirty="0" smtClean="0">
              <a:solidFill>
                <a:schemeClr val="tx2">
                  <a:lumMod val="75000"/>
                </a:schemeClr>
              </a:solidFill>
              <a:latin typeface="Arial" panose="020B0604020202020204" pitchFamily="34" charset="0"/>
              <a:cs typeface="Arial" panose="020B0604020202020204" pitchFamily="34" charset="0"/>
            </a:rPr>
            <a:t>) </a:t>
          </a:r>
          <a:r>
            <a:rPr lang="en-US" sz="1600" dirty="0" smtClean="0">
              <a:solidFill>
                <a:schemeClr val="tx2">
                  <a:lumMod val="75000"/>
                </a:schemeClr>
              </a:solidFill>
              <a:latin typeface="Arial" panose="020B0604020202020204" pitchFamily="34" charset="0"/>
              <a:cs typeface="Arial" panose="020B0604020202020204" pitchFamily="34" charset="0"/>
            </a:rPr>
            <a:t>The special surrender value </a:t>
          </a:r>
          <a:r>
            <a:rPr lang="en-US" sz="1600" u="sng" dirty="0" smtClean="0">
              <a:solidFill>
                <a:schemeClr val="tx2">
                  <a:lumMod val="75000"/>
                </a:schemeClr>
              </a:solidFill>
              <a:latin typeface="Arial" panose="020B0604020202020204" pitchFamily="34" charset="0"/>
              <a:cs typeface="Arial" panose="020B0604020202020204" pitchFamily="34" charset="0"/>
            </a:rPr>
            <a:t>shall represent the asset share</a:t>
          </a:r>
          <a:r>
            <a:rPr lang="en-US" sz="1600" dirty="0" smtClean="0">
              <a:solidFill>
                <a:schemeClr val="tx2">
                  <a:lumMod val="75000"/>
                </a:schemeClr>
              </a:solidFill>
              <a:latin typeface="Arial" panose="020B0604020202020204" pitchFamily="34" charset="0"/>
              <a:cs typeface="Arial" panose="020B0604020202020204" pitchFamily="34" charset="0"/>
            </a:rPr>
            <a:t> in case of the par policies, where the asset share shall be determined in accordance with the guidance or practice standards issued by the Institute of Actuaries of India.</a:t>
          </a:r>
          <a:endParaRPr lang="en-GB" sz="1600" dirty="0">
            <a:latin typeface="Arial" panose="020B0604020202020204" pitchFamily="34" charset="0"/>
            <a:cs typeface="Arial" panose="020B0604020202020204" pitchFamily="34" charset="0"/>
          </a:endParaRPr>
        </a:p>
      </dgm:t>
    </dgm:pt>
    <dgm:pt modelId="{EE90DADB-63F6-4FC9-A3D5-1899A73C3AFA}" type="parTrans" cxnId="{4E4B33CC-010B-4F15-A24A-9A6E14A52128}">
      <dgm:prSet/>
      <dgm:spPr/>
      <dgm:t>
        <a:bodyPr/>
        <a:lstStyle/>
        <a:p>
          <a:endParaRPr lang="en-GB"/>
        </a:p>
      </dgm:t>
    </dgm:pt>
    <dgm:pt modelId="{25D569E1-FE8E-4B63-A8B3-5DA6996AF72E}" type="sibTrans" cxnId="{4E4B33CC-010B-4F15-A24A-9A6E14A52128}">
      <dgm:prSet/>
      <dgm:spPr/>
      <dgm:t>
        <a:bodyPr/>
        <a:lstStyle/>
        <a:p>
          <a:endParaRPr lang="en-GB"/>
        </a:p>
      </dgm:t>
    </dgm:pt>
    <dgm:pt modelId="{5349DE57-0665-4E94-BFD2-893495299E5E}">
      <dgm:prSet phldrT="[Text]" custT="1"/>
      <dgm:spPr/>
      <dgm:t>
        <a:bodyPr/>
        <a:lstStyle/>
        <a:p>
          <a:r>
            <a:rPr lang="en-US" sz="1600" b="1" dirty="0" smtClean="0">
              <a:solidFill>
                <a:schemeClr val="tx2">
                  <a:lumMod val="75000"/>
                </a:schemeClr>
              </a:solidFill>
              <a:latin typeface="Arial" panose="020B0604020202020204" pitchFamily="34" charset="0"/>
              <a:cs typeface="Arial" panose="020B0604020202020204" pitchFamily="34" charset="0"/>
            </a:rPr>
            <a:t>45 (c)</a:t>
          </a:r>
          <a:r>
            <a:rPr lang="en-US" sz="1600" dirty="0" smtClean="0">
              <a:solidFill>
                <a:schemeClr val="tx2">
                  <a:lumMod val="75000"/>
                </a:schemeClr>
              </a:solidFill>
              <a:latin typeface="Arial" panose="020B0604020202020204" pitchFamily="34" charset="0"/>
              <a:cs typeface="Arial" panose="020B0604020202020204" pitchFamily="34" charset="0"/>
            </a:rPr>
            <a:t> The detailed working of the asset share, the expensed allowed for, the investment income earned on the fund </a:t>
          </a:r>
          <a:r>
            <a:rPr lang="en-US" sz="1600" dirty="0" err="1" smtClean="0">
              <a:solidFill>
                <a:schemeClr val="tx2">
                  <a:lumMod val="75000"/>
                </a:schemeClr>
              </a:solidFill>
              <a:latin typeface="Arial" panose="020B0604020202020204" pitchFamily="34" charset="0"/>
              <a:cs typeface="Arial" panose="020B0604020202020204" pitchFamily="34" charset="0"/>
            </a:rPr>
            <a:t>etc</a:t>
          </a:r>
          <a:r>
            <a:rPr lang="en-US" sz="1600" dirty="0" smtClean="0">
              <a:solidFill>
                <a:schemeClr val="tx2">
                  <a:lumMod val="75000"/>
                </a:schemeClr>
              </a:solidFill>
              <a:latin typeface="Arial" panose="020B0604020202020204" pitchFamily="34" charset="0"/>
              <a:cs typeface="Arial" panose="020B0604020202020204" pitchFamily="34" charset="0"/>
            </a:rPr>
            <a:t> which are represented in the asset share shall be </a:t>
          </a:r>
          <a:r>
            <a:rPr lang="en-US" sz="1600" u="sng" dirty="0" smtClean="0">
              <a:solidFill>
                <a:schemeClr val="tx2">
                  <a:lumMod val="75000"/>
                </a:schemeClr>
              </a:solidFill>
              <a:latin typeface="Arial" panose="020B0604020202020204" pitchFamily="34" charset="0"/>
              <a:cs typeface="Arial" panose="020B0604020202020204" pitchFamily="34" charset="0"/>
            </a:rPr>
            <a:t>approved by a with profits committee</a:t>
          </a:r>
          <a:r>
            <a:rPr lang="en-US" sz="1600" dirty="0" smtClean="0">
              <a:solidFill>
                <a:schemeClr val="tx2">
                  <a:lumMod val="75000"/>
                </a:schemeClr>
              </a:solidFill>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dgm:t>
    </dgm:pt>
    <dgm:pt modelId="{27028686-4D76-43C9-B834-909183278772}" type="parTrans" cxnId="{C91AB109-914E-4832-A1E1-D3AAE4E862D1}">
      <dgm:prSet/>
      <dgm:spPr/>
      <dgm:t>
        <a:bodyPr/>
        <a:lstStyle/>
        <a:p>
          <a:endParaRPr lang="en-GB"/>
        </a:p>
      </dgm:t>
    </dgm:pt>
    <dgm:pt modelId="{F26110FB-438E-4899-BAF9-46E60DD9E0F3}" type="sibTrans" cxnId="{C91AB109-914E-4832-A1E1-D3AAE4E862D1}">
      <dgm:prSet/>
      <dgm:spPr/>
      <dgm:t>
        <a:bodyPr/>
        <a:lstStyle/>
        <a:p>
          <a:endParaRPr lang="en-GB"/>
        </a:p>
      </dgm:t>
    </dgm:pt>
    <dgm:pt modelId="{1535BC98-B2FC-4A09-A830-F65F0F14884B}">
      <dgm:prSet phldrT="[Text]" custT="1"/>
      <dgm:spPr/>
      <dgm:t>
        <a:bodyPr/>
        <a:lstStyle/>
        <a:p>
          <a:endParaRPr lang="en-GB" sz="1600" dirty="0">
            <a:latin typeface="Arial" panose="020B0604020202020204" pitchFamily="34" charset="0"/>
            <a:cs typeface="Arial" panose="020B0604020202020204" pitchFamily="34" charset="0"/>
          </a:endParaRPr>
        </a:p>
      </dgm:t>
    </dgm:pt>
    <dgm:pt modelId="{02B62DD7-6073-4544-9299-DFE0D78EAC37}" type="parTrans" cxnId="{9C60FC12-3FD2-4C63-A9B7-2FA146366437}">
      <dgm:prSet/>
      <dgm:spPr/>
      <dgm:t>
        <a:bodyPr/>
        <a:lstStyle/>
        <a:p>
          <a:endParaRPr lang="en-GB"/>
        </a:p>
      </dgm:t>
    </dgm:pt>
    <dgm:pt modelId="{C8038B45-7AE6-4B66-9A18-84C0863D2019}" type="sibTrans" cxnId="{9C60FC12-3FD2-4C63-A9B7-2FA146366437}">
      <dgm:prSet/>
      <dgm:spPr/>
      <dgm:t>
        <a:bodyPr/>
        <a:lstStyle/>
        <a:p>
          <a:endParaRPr lang="en-GB"/>
        </a:p>
      </dgm:t>
    </dgm:pt>
    <dgm:pt modelId="{9ABD3F8E-C8F8-4CFD-A09D-077461071A38}" type="pres">
      <dgm:prSet presAssocID="{31BC7A2C-6031-48AC-B65B-30E806268B03}" presName="linearFlow" presStyleCnt="0">
        <dgm:presLayoutVars>
          <dgm:dir/>
          <dgm:animLvl val="lvl"/>
          <dgm:resizeHandles val="exact"/>
        </dgm:presLayoutVars>
      </dgm:prSet>
      <dgm:spPr/>
      <dgm:t>
        <a:bodyPr/>
        <a:lstStyle/>
        <a:p>
          <a:endParaRPr lang="en-GB"/>
        </a:p>
      </dgm:t>
    </dgm:pt>
    <dgm:pt modelId="{BD8AF584-2AD5-4CC8-B03E-8A41B3955738}" type="pres">
      <dgm:prSet presAssocID="{DE31CC16-9610-4C9A-8E32-7C60E96972A6}" presName="composite" presStyleCnt="0"/>
      <dgm:spPr/>
    </dgm:pt>
    <dgm:pt modelId="{EF635D30-18C5-4E95-B3DA-CFC446F17C45}" type="pres">
      <dgm:prSet presAssocID="{DE31CC16-9610-4C9A-8E32-7C60E96972A6}" presName="parentText" presStyleLbl="alignNode1" presStyleIdx="0" presStyleCnt="1" custLinFactNeighborY="-14819">
        <dgm:presLayoutVars>
          <dgm:chMax val="1"/>
          <dgm:bulletEnabled val="1"/>
        </dgm:presLayoutVars>
      </dgm:prSet>
      <dgm:spPr/>
      <dgm:t>
        <a:bodyPr/>
        <a:lstStyle/>
        <a:p>
          <a:endParaRPr lang="en-GB"/>
        </a:p>
      </dgm:t>
    </dgm:pt>
    <dgm:pt modelId="{B0DC4A5C-3C0D-4032-99CB-4D9FA51B712E}" type="pres">
      <dgm:prSet presAssocID="{DE31CC16-9610-4C9A-8E32-7C60E96972A6}" presName="descendantText" presStyleLbl="alignAcc1" presStyleIdx="0" presStyleCnt="1" custScaleY="190444">
        <dgm:presLayoutVars>
          <dgm:bulletEnabled val="1"/>
        </dgm:presLayoutVars>
      </dgm:prSet>
      <dgm:spPr/>
      <dgm:t>
        <a:bodyPr/>
        <a:lstStyle/>
        <a:p>
          <a:endParaRPr lang="en-GB"/>
        </a:p>
      </dgm:t>
    </dgm:pt>
  </dgm:ptLst>
  <dgm:cxnLst>
    <dgm:cxn modelId="{85567186-1230-4500-85CC-6EDA7F4433BD}" type="presOf" srcId="{5349DE57-0665-4E94-BFD2-893495299E5E}" destId="{B0DC4A5C-3C0D-4032-99CB-4D9FA51B712E}" srcOrd="0" destOrd="2" presId="urn:microsoft.com/office/officeart/2005/8/layout/chevron2"/>
    <dgm:cxn modelId="{591BD182-82CE-4A65-BB13-42C1BC779925}" srcId="{31BC7A2C-6031-48AC-B65B-30E806268B03}" destId="{DE31CC16-9610-4C9A-8E32-7C60E96972A6}" srcOrd="0" destOrd="0" parTransId="{976369AF-3434-4983-B1E9-0B3051BE8DFC}" sibTransId="{707DF148-6E42-4C3D-B821-EFBF1130F79F}"/>
    <dgm:cxn modelId="{270724BE-8A66-441B-9FBE-A23B40A62DDD}" type="presOf" srcId="{DE31CC16-9610-4C9A-8E32-7C60E96972A6}" destId="{EF635D30-18C5-4E95-B3DA-CFC446F17C45}" srcOrd="0" destOrd="0" presId="urn:microsoft.com/office/officeart/2005/8/layout/chevron2"/>
    <dgm:cxn modelId="{9C60FC12-3FD2-4C63-A9B7-2FA146366437}" srcId="{DE31CC16-9610-4C9A-8E32-7C60E96972A6}" destId="{1535BC98-B2FC-4A09-A830-F65F0F14884B}" srcOrd="1" destOrd="0" parTransId="{02B62DD7-6073-4544-9299-DFE0D78EAC37}" sibTransId="{C8038B45-7AE6-4B66-9A18-84C0863D2019}"/>
    <dgm:cxn modelId="{4E4B33CC-010B-4F15-A24A-9A6E14A52128}" srcId="{DE31CC16-9610-4C9A-8E32-7C60E96972A6}" destId="{F7302321-E8BC-4060-BBE6-21A9062A17DB}" srcOrd="0" destOrd="0" parTransId="{EE90DADB-63F6-4FC9-A3D5-1899A73C3AFA}" sibTransId="{25D569E1-FE8E-4B63-A8B3-5DA6996AF72E}"/>
    <dgm:cxn modelId="{B6166E06-8E9D-4833-AAC8-84C40550D700}" type="presOf" srcId="{31BC7A2C-6031-48AC-B65B-30E806268B03}" destId="{9ABD3F8E-C8F8-4CFD-A09D-077461071A38}" srcOrd="0" destOrd="0" presId="urn:microsoft.com/office/officeart/2005/8/layout/chevron2"/>
    <dgm:cxn modelId="{3CDC267B-9E5F-491E-83A4-9BC257B5327B}" type="presOf" srcId="{1535BC98-B2FC-4A09-A830-F65F0F14884B}" destId="{B0DC4A5C-3C0D-4032-99CB-4D9FA51B712E}" srcOrd="0" destOrd="1" presId="urn:microsoft.com/office/officeart/2005/8/layout/chevron2"/>
    <dgm:cxn modelId="{011D3DFA-E4D3-4E61-A87B-56062C2CAF77}" type="presOf" srcId="{F7302321-E8BC-4060-BBE6-21A9062A17DB}" destId="{B0DC4A5C-3C0D-4032-99CB-4D9FA51B712E}" srcOrd="0" destOrd="0" presId="urn:microsoft.com/office/officeart/2005/8/layout/chevron2"/>
    <dgm:cxn modelId="{C91AB109-914E-4832-A1E1-D3AAE4E862D1}" srcId="{DE31CC16-9610-4C9A-8E32-7C60E96972A6}" destId="{5349DE57-0665-4E94-BFD2-893495299E5E}" srcOrd="2" destOrd="0" parTransId="{27028686-4D76-43C9-B834-909183278772}" sibTransId="{F26110FB-438E-4899-BAF9-46E60DD9E0F3}"/>
    <dgm:cxn modelId="{910A431C-46DD-446E-8C6C-FB0BE455CC34}" type="presParOf" srcId="{9ABD3F8E-C8F8-4CFD-A09D-077461071A38}" destId="{BD8AF584-2AD5-4CC8-B03E-8A41B3955738}" srcOrd="0" destOrd="0" presId="urn:microsoft.com/office/officeart/2005/8/layout/chevron2"/>
    <dgm:cxn modelId="{5319A805-5960-44D3-BDED-AD31626F3E97}" type="presParOf" srcId="{BD8AF584-2AD5-4CC8-B03E-8A41B3955738}" destId="{EF635D30-18C5-4E95-B3DA-CFC446F17C45}" srcOrd="0" destOrd="0" presId="urn:microsoft.com/office/officeart/2005/8/layout/chevron2"/>
    <dgm:cxn modelId="{B6A9BB63-D592-4F22-AAA6-2F7948FB490D}" type="presParOf" srcId="{BD8AF584-2AD5-4CC8-B03E-8A41B3955738}" destId="{B0DC4A5C-3C0D-4032-99CB-4D9FA51B712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735CFA3-EDF8-420A-A061-18362F209D5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F38B283-0478-4C0D-9CCF-AADDEA91D5C1}">
      <dgm:prSet custT="1"/>
      <dgm:spPr>
        <a:solidFill>
          <a:schemeClr val="accent2">
            <a:lumMod val="60000"/>
            <a:lumOff val="40000"/>
          </a:schemeClr>
        </a:solidFill>
      </dgm:spPr>
      <dgm:t>
        <a:bodyPr/>
        <a:lstStyle/>
        <a:p>
          <a:r>
            <a:rPr lang="en-US" sz="1400" b="1" dirty="0" smtClean="0">
              <a:solidFill>
                <a:schemeClr val="tx1"/>
              </a:solidFill>
            </a:rPr>
            <a:t>Share of par business grew from ~40% in 2010 to ~80% in 2014</a:t>
          </a:r>
        </a:p>
      </dgm:t>
    </dgm:pt>
    <dgm:pt modelId="{95D1FA6E-0D20-4C90-B602-18D842407929}" type="parTrans" cxnId="{F8D12B90-6D73-46C0-A49B-D6424375683B}">
      <dgm:prSet/>
      <dgm:spPr/>
      <dgm:t>
        <a:bodyPr/>
        <a:lstStyle/>
        <a:p>
          <a:endParaRPr lang="en-US"/>
        </a:p>
      </dgm:t>
    </dgm:pt>
    <dgm:pt modelId="{13F3037A-87BE-4E76-9722-5414FF7C9F46}" type="sibTrans" cxnId="{F8D12B90-6D73-46C0-A49B-D6424375683B}">
      <dgm:prSet/>
      <dgm:spPr/>
      <dgm:t>
        <a:bodyPr/>
        <a:lstStyle/>
        <a:p>
          <a:endParaRPr lang="en-US"/>
        </a:p>
      </dgm:t>
    </dgm:pt>
    <dgm:pt modelId="{564B000A-DD53-4451-81A3-8F8CC6B0C547}" type="pres">
      <dgm:prSet presAssocID="{9735CFA3-EDF8-420A-A061-18362F209D5F}" presName="linear" presStyleCnt="0">
        <dgm:presLayoutVars>
          <dgm:dir/>
          <dgm:animLvl val="lvl"/>
          <dgm:resizeHandles val="exact"/>
        </dgm:presLayoutVars>
      </dgm:prSet>
      <dgm:spPr/>
      <dgm:t>
        <a:bodyPr/>
        <a:lstStyle/>
        <a:p>
          <a:endParaRPr lang="en-GB"/>
        </a:p>
      </dgm:t>
    </dgm:pt>
    <dgm:pt modelId="{CAC99CE9-7210-4EC2-90B1-05E744DEF812}" type="pres">
      <dgm:prSet presAssocID="{3F38B283-0478-4C0D-9CCF-AADDEA91D5C1}" presName="parentLin" presStyleCnt="0"/>
      <dgm:spPr/>
    </dgm:pt>
    <dgm:pt modelId="{723E79CC-931F-4FAE-A76E-A0C57B20F42E}" type="pres">
      <dgm:prSet presAssocID="{3F38B283-0478-4C0D-9CCF-AADDEA91D5C1}" presName="parentLeftMargin" presStyleLbl="node1" presStyleIdx="0" presStyleCnt="1"/>
      <dgm:spPr/>
      <dgm:t>
        <a:bodyPr/>
        <a:lstStyle/>
        <a:p>
          <a:endParaRPr lang="en-GB"/>
        </a:p>
      </dgm:t>
    </dgm:pt>
    <dgm:pt modelId="{37BA3F6B-F433-4CF6-8FF7-174DCBC9C2EF}" type="pres">
      <dgm:prSet presAssocID="{3F38B283-0478-4C0D-9CCF-AADDEA91D5C1}" presName="parentText" presStyleLbl="node1" presStyleIdx="0" presStyleCnt="1" custScaleX="110214" custScaleY="411289" custLinFactNeighborY="70509">
        <dgm:presLayoutVars>
          <dgm:chMax val="0"/>
          <dgm:bulletEnabled val="1"/>
        </dgm:presLayoutVars>
      </dgm:prSet>
      <dgm:spPr>
        <a:prstGeom prst="rect">
          <a:avLst/>
        </a:prstGeom>
      </dgm:spPr>
      <dgm:t>
        <a:bodyPr/>
        <a:lstStyle/>
        <a:p>
          <a:endParaRPr lang="en-GB"/>
        </a:p>
      </dgm:t>
    </dgm:pt>
    <dgm:pt modelId="{FA341020-B0CD-4951-BB19-0A45EE41764F}" type="pres">
      <dgm:prSet presAssocID="{3F38B283-0478-4C0D-9CCF-AADDEA91D5C1}" presName="negativeSpace" presStyleCnt="0"/>
      <dgm:spPr/>
    </dgm:pt>
    <dgm:pt modelId="{33C5A198-2362-4E50-9F4E-461E95CD52E7}" type="pres">
      <dgm:prSet presAssocID="{3F38B283-0478-4C0D-9CCF-AADDEA91D5C1}" presName="childText" presStyleLbl="conFgAcc1" presStyleIdx="0" presStyleCnt="1" custScaleY="705556">
        <dgm:presLayoutVars>
          <dgm:bulletEnabled val="1"/>
        </dgm:presLayoutVars>
      </dgm:prSet>
      <dgm:spPr>
        <a:ln>
          <a:solidFill>
            <a:schemeClr val="accent2">
              <a:lumMod val="60000"/>
              <a:lumOff val="40000"/>
            </a:schemeClr>
          </a:solidFill>
        </a:ln>
      </dgm:spPr>
    </dgm:pt>
  </dgm:ptLst>
  <dgm:cxnLst>
    <dgm:cxn modelId="{B2E73574-A18F-4F7C-8A5C-BAE4C0D4B017}" type="presOf" srcId="{3F38B283-0478-4C0D-9CCF-AADDEA91D5C1}" destId="{37BA3F6B-F433-4CF6-8FF7-174DCBC9C2EF}" srcOrd="1" destOrd="0" presId="urn:microsoft.com/office/officeart/2005/8/layout/list1"/>
    <dgm:cxn modelId="{F8D12B90-6D73-46C0-A49B-D6424375683B}" srcId="{9735CFA3-EDF8-420A-A061-18362F209D5F}" destId="{3F38B283-0478-4C0D-9CCF-AADDEA91D5C1}" srcOrd="0" destOrd="0" parTransId="{95D1FA6E-0D20-4C90-B602-18D842407929}" sibTransId="{13F3037A-87BE-4E76-9722-5414FF7C9F46}"/>
    <dgm:cxn modelId="{CFC06BD1-077A-4676-BE43-4AA3CE250B10}" type="presOf" srcId="{9735CFA3-EDF8-420A-A061-18362F209D5F}" destId="{564B000A-DD53-4451-81A3-8F8CC6B0C547}" srcOrd="0" destOrd="0" presId="urn:microsoft.com/office/officeart/2005/8/layout/list1"/>
    <dgm:cxn modelId="{5D2B1904-7163-4604-BEC1-E0B88682B7BD}" type="presOf" srcId="{3F38B283-0478-4C0D-9CCF-AADDEA91D5C1}" destId="{723E79CC-931F-4FAE-A76E-A0C57B20F42E}" srcOrd="0" destOrd="0" presId="urn:microsoft.com/office/officeart/2005/8/layout/list1"/>
    <dgm:cxn modelId="{9381BC2A-08D1-4FEB-8122-090C6F6FB9A5}" type="presParOf" srcId="{564B000A-DD53-4451-81A3-8F8CC6B0C547}" destId="{CAC99CE9-7210-4EC2-90B1-05E744DEF812}" srcOrd="0" destOrd="0" presId="urn:microsoft.com/office/officeart/2005/8/layout/list1"/>
    <dgm:cxn modelId="{681684B0-290E-4320-B751-E2CCE3AF6603}" type="presParOf" srcId="{CAC99CE9-7210-4EC2-90B1-05E744DEF812}" destId="{723E79CC-931F-4FAE-A76E-A0C57B20F42E}" srcOrd="0" destOrd="0" presId="urn:microsoft.com/office/officeart/2005/8/layout/list1"/>
    <dgm:cxn modelId="{2573795A-452C-4D1A-AF2F-F8260E9D3EF9}" type="presParOf" srcId="{CAC99CE9-7210-4EC2-90B1-05E744DEF812}" destId="{37BA3F6B-F433-4CF6-8FF7-174DCBC9C2EF}" srcOrd="1" destOrd="0" presId="urn:microsoft.com/office/officeart/2005/8/layout/list1"/>
    <dgm:cxn modelId="{705CECD3-F6E4-44C4-B04B-BF2223508623}" type="presParOf" srcId="{564B000A-DD53-4451-81A3-8F8CC6B0C547}" destId="{FA341020-B0CD-4951-BB19-0A45EE41764F}" srcOrd="1" destOrd="0" presId="urn:microsoft.com/office/officeart/2005/8/layout/list1"/>
    <dgm:cxn modelId="{8E82A007-496F-4444-BB30-9907F71D65F0}" type="presParOf" srcId="{564B000A-DD53-4451-81A3-8F8CC6B0C547}" destId="{33C5A198-2362-4E50-9F4E-461E95CD52E7}"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4AD96F7-0047-4832-A6FD-5B60F4AB2E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59311F8-F44A-4BA9-8613-24A383BC5AA7}">
      <dgm:prSet custT="1"/>
      <dgm:spPr>
        <a:solidFill>
          <a:schemeClr val="accent2">
            <a:lumMod val="60000"/>
            <a:lumOff val="40000"/>
          </a:schemeClr>
        </a:solidFill>
      </dgm:spPr>
      <dgm:t>
        <a:bodyPr/>
        <a:lstStyle/>
        <a:p>
          <a:pPr rtl="0"/>
          <a:r>
            <a:rPr lang="en-US" sz="1400" b="1" dirty="0" smtClean="0">
              <a:solidFill>
                <a:schemeClr val="tx1"/>
              </a:solidFill>
              <a:latin typeface="Arial" panose="020B0604020202020204" pitchFamily="34" charset="0"/>
              <a:cs typeface="Arial" panose="020B0604020202020204" pitchFamily="34" charset="0"/>
            </a:rPr>
            <a:t>Why this pattern is emerging?</a:t>
          </a:r>
          <a:endParaRPr lang="en-US" sz="1400" dirty="0">
            <a:solidFill>
              <a:schemeClr val="tx1"/>
            </a:solidFill>
            <a:latin typeface="Arial" panose="020B0604020202020204" pitchFamily="34" charset="0"/>
            <a:cs typeface="Arial" panose="020B0604020202020204" pitchFamily="34" charset="0"/>
          </a:endParaRPr>
        </a:p>
      </dgm:t>
    </dgm:pt>
    <dgm:pt modelId="{B0D86473-2179-421C-8C4F-0A3B2CC510C4}" type="parTrans" cxnId="{3C34AB1B-185E-443E-A7E2-2CF4FD8C1079}">
      <dgm:prSet/>
      <dgm:spPr/>
      <dgm:t>
        <a:bodyPr/>
        <a:lstStyle/>
        <a:p>
          <a:endParaRPr lang="en-US"/>
        </a:p>
      </dgm:t>
    </dgm:pt>
    <dgm:pt modelId="{78619747-3790-4111-8493-816EA3DED82A}" type="sibTrans" cxnId="{3C34AB1B-185E-443E-A7E2-2CF4FD8C1079}">
      <dgm:prSet/>
      <dgm:spPr/>
      <dgm:t>
        <a:bodyPr/>
        <a:lstStyle/>
        <a:p>
          <a:endParaRPr lang="en-US"/>
        </a:p>
      </dgm:t>
    </dgm:pt>
    <dgm:pt modelId="{68E003E0-1A6B-40F1-B633-926CBF90B198}" type="pres">
      <dgm:prSet presAssocID="{94AD96F7-0047-4832-A6FD-5B60F4AB2E16}" presName="linear" presStyleCnt="0">
        <dgm:presLayoutVars>
          <dgm:dir/>
          <dgm:animLvl val="lvl"/>
          <dgm:resizeHandles val="exact"/>
        </dgm:presLayoutVars>
      </dgm:prSet>
      <dgm:spPr/>
      <dgm:t>
        <a:bodyPr/>
        <a:lstStyle/>
        <a:p>
          <a:endParaRPr lang="en-GB"/>
        </a:p>
      </dgm:t>
    </dgm:pt>
    <dgm:pt modelId="{3801FB3E-95EC-486A-84C7-DFC5DC36F473}" type="pres">
      <dgm:prSet presAssocID="{559311F8-F44A-4BA9-8613-24A383BC5AA7}" presName="parentLin" presStyleCnt="0"/>
      <dgm:spPr/>
    </dgm:pt>
    <dgm:pt modelId="{13673BE3-4E7F-4000-8618-5DF092ACCE59}" type="pres">
      <dgm:prSet presAssocID="{559311F8-F44A-4BA9-8613-24A383BC5AA7}" presName="parentLeftMargin" presStyleLbl="node1" presStyleIdx="0" presStyleCnt="1"/>
      <dgm:spPr/>
      <dgm:t>
        <a:bodyPr/>
        <a:lstStyle/>
        <a:p>
          <a:endParaRPr lang="en-GB"/>
        </a:p>
      </dgm:t>
    </dgm:pt>
    <dgm:pt modelId="{3C6F05C9-FD97-422F-AC75-503AA8B0A9D0}" type="pres">
      <dgm:prSet presAssocID="{559311F8-F44A-4BA9-8613-24A383BC5AA7}" presName="parentText" presStyleLbl="node1" presStyleIdx="0" presStyleCnt="1" custScaleY="27756" custLinFactX="2568" custLinFactNeighborX="100000" custLinFactNeighborY="-25304">
        <dgm:presLayoutVars>
          <dgm:chMax val="0"/>
          <dgm:bulletEnabled val="1"/>
        </dgm:presLayoutVars>
      </dgm:prSet>
      <dgm:spPr/>
      <dgm:t>
        <a:bodyPr/>
        <a:lstStyle/>
        <a:p>
          <a:endParaRPr lang="en-US"/>
        </a:p>
      </dgm:t>
    </dgm:pt>
    <dgm:pt modelId="{70E90A4E-1508-4FAC-B494-6E3F5507EFE1}" type="pres">
      <dgm:prSet presAssocID="{559311F8-F44A-4BA9-8613-24A383BC5AA7}" presName="negativeSpace" presStyleCnt="0"/>
      <dgm:spPr/>
    </dgm:pt>
    <dgm:pt modelId="{0CB913CD-7DE2-4921-B7A7-C5785BA0F015}" type="pres">
      <dgm:prSet presAssocID="{559311F8-F44A-4BA9-8613-24A383BC5AA7}" presName="childText" presStyleLbl="conFgAcc1" presStyleIdx="0" presStyleCnt="1" custScaleX="92500" custLinFactNeighborX="9017" custLinFactNeighborY="8679">
        <dgm:presLayoutVars>
          <dgm:bulletEnabled val="1"/>
        </dgm:presLayoutVars>
      </dgm:prSet>
      <dgm:spPr>
        <a:ln>
          <a:solidFill>
            <a:schemeClr val="accent2">
              <a:lumMod val="60000"/>
              <a:lumOff val="40000"/>
            </a:schemeClr>
          </a:solidFill>
        </a:ln>
      </dgm:spPr>
    </dgm:pt>
  </dgm:ptLst>
  <dgm:cxnLst>
    <dgm:cxn modelId="{3C34AB1B-185E-443E-A7E2-2CF4FD8C1079}" srcId="{94AD96F7-0047-4832-A6FD-5B60F4AB2E16}" destId="{559311F8-F44A-4BA9-8613-24A383BC5AA7}" srcOrd="0" destOrd="0" parTransId="{B0D86473-2179-421C-8C4F-0A3B2CC510C4}" sibTransId="{78619747-3790-4111-8493-816EA3DED82A}"/>
    <dgm:cxn modelId="{E2367EFA-DFDA-4993-8422-5640664C46B9}" type="presOf" srcId="{559311F8-F44A-4BA9-8613-24A383BC5AA7}" destId="{3C6F05C9-FD97-422F-AC75-503AA8B0A9D0}" srcOrd="1" destOrd="0" presId="urn:microsoft.com/office/officeart/2005/8/layout/list1"/>
    <dgm:cxn modelId="{7C202909-106B-437D-B9FC-C1654120D21A}" type="presOf" srcId="{559311F8-F44A-4BA9-8613-24A383BC5AA7}" destId="{13673BE3-4E7F-4000-8618-5DF092ACCE59}" srcOrd="0" destOrd="0" presId="urn:microsoft.com/office/officeart/2005/8/layout/list1"/>
    <dgm:cxn modelId="{623D30F4-9FBC-444F-8F2F-5B7683652DAC}" type="presOf" srcId="{94AD96F7-0047-4832-A6FD-5B60F4AB2E16}" destId="{68E003E0-1A6B-40F1-B633-926CBF90B198}" srcOrd="0" destOrd="0" presId="urn:microsoft.com/office/officeart/2005/8/layout/list1"/>
    <dgm:cxn modelId="{1A55AE9D-5923-4EBB-B5A6-F8590C175A07}" type="presParOf" srcId="{68E003E0-1A6B-40F1-B633-926CBF90B198}" destId="{3801FB3E-95EC-486A-84C7-DFC5DC36F473}" srcOrd="0" destOrd="0" presId="urn:microsoft.com/office/officeart/2005/8/layout/list1"/>
    <dgm:cxn modelId="{F0B5E063-9237-40DD-A350-8E1CAA2DF2ED}" type="presParOf" srcId="{3801FB3E-95EC-486A-84C7-DFC5DC36F473}" destId="{13673BE3-4E7F-4000-8618-5DF092ACCE59}" srcOrd="0" destOrd="0" presId="urn:microsoft.com/office/officeart/2005/8/layout/list1"/>
    <dgm:cxn modelId="{0CF73655-94E6-413F-9D64-052B4CDD3FF0}" type="presParOf" srcId="{3801FB3E-95EC-486A-84C7-DFC5DC36F473}" destId="{3C6F05C9-FD97-422F-AC75-503AA8B0A9D0}" srcOrd="1" destOrd="0" presId="urn:microsoft.com/office/officeart/2005/8/layout/list1"/>
    <dgm:cxn modelId="{E76D2250-3027-4C20-AC36-0D010A2C6432}" type="presParOf" srcId="{68E003E0-1A6B-40F1-B633-926CBF90B198}" destId="{70E90A4E-1508-4FAC-B494-6E3F5507EFE1}" srcOrd="1" destOrd="0" presId="urn:microsoft.com/office/officeart/2005/8/layout/list1"/>
    <dgm:cxn modelId="{3B5D8EF9-7E77-47D7-B230-EB3B8C898F1C}" type="presParOf" srcId="{68E003E0-1A6B-40F1-B633-926CBF90B198}" destId="{0CB913CD-7DE2-4921-B7A7-C5785BA0F015}" srcOrd="2" destOrd="0" presId="urn:microsoft.com/office/officeart/2005/8/layout/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4E370A1-CBEF-47C4-971E-A4B34B7624B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5D429AF-9704-414F-BC46-528E2BA7632A}">
      <dgm:prSet phldrT="[Text]" custT="1"/>
      <dgm:spPr>
        <a:solidFill>
          <a:schemeClr val="bg2">
            <a:lumMod val="90000"/>
          </a:schemeClr>
        </a:solidFill>
      </dgm:spPr>
      <dgm:t>
        <a:bodyPr/>
        <a:lstStyle/>
        <a:p>
          <a:r>
            <a:rPr lang="en-US" sz="1500" b="1" dirty="0" smtClean="0">
              <a:solidFill>
                <a:schemeClr val="tx2">
                  <a:lumMod val="75000"/>
                </a:schemeClr>
              </a:solidFill>
            </a:rPr>
            <a:t>Industry in Nascent Stage - </a:t>
          </a:r>
          <a:r>
            <a:rPr lang="en-US" sz="1500" dirty="0" smtClean="0">
              <a:solidFill>
                <a:schemeClr val="tx2">
                  <a:lumMod val="75000"/>
                </a:schemeClr>
              </a:solidFill>
            </a:rPr>
            <a:t> Industry opened up only 15 years back. Industry started focusing on with  profits business only in last 5 years </a:t>
          </a:r>
          <a:endParaRPr lang="en-US" sz="1500" dirty="0">
            <a:solidFill>
              <a:schemeClr val="tx2">
                <a:lumMod val="75000"/>
              </a:schemeClr>
            </a:solidFill>
          </a:endParaRPr>
        </a:p>
      </dgm:t>
    </dgm:pt>
    <dgm:pt modelId="{99620BD1-2F73-46A6-B675-78D1A466AD97}" type="parTrans" cxnId="{75614EC4-EE10-4EC4-9385-F86828AF9929}">
      <dgm:prSet/>
      <dgm:spPr/>
      <dgm:t>
        <a:bodyPr/>
        <a:lstStyle/>
        <a:p>
          <a:endParaRPr lang="en-US"/>
        </a:p>
      </dgm:t>
    </dgm:pt>
    <dgm:pt modelId="{05DB5361-D9FD-4252-B106-04AB581CC4FB}" type="sibTrans" cxnId="{75614EC4-EE10-4EC4-9385-F86828AF9929}">
      <dgm:prSet/>
      <dgm:spPr/>
      <dgm:t>
        <a:bodyPr/>
        <a:lstStyle/>
        <a:p>
          <a:endParaRPr lang="en-US"/>
        </a:p>
      </dgm:t>
    </dgm:pt>
    <dgm:pt modelId="{B7C28181-51D9-40B3-B00D-202EE38377A2}">
      <dgm:prSet phldrT="[Text]" custT="1"/>
      <dgm:spPr>
        <a:solidFill>
          <a:schemeClr val="bg2">
            <a:lumMod val="90000"/>
          </a:schemeClr>
        </a:solidFill>
      </dgm:spPr>
      <dgm:t>
        <a:bodyPr/>
        <a:lstStyle/>
        <a:p>
          <a:r>
            <a:rPr lang="en-US" sz="1500" dirty="0" smtClean="0">
              <a:solidFill>
                <a:schemeClr val="tx2">
                  <a:lumMod val="75000"/>
                </a:schemeClr>
              </a:solidFill>
            </a:rPr>
            <a:t>Emergence of lapse profit is highly uncertain. Distributing it through regular bonuses may lead to unwarranted PRE.</a:t>
          </a:r>
          <a:endParaRPr lang="en-US" sz="1500" dirty="0">
            <a:solidFill>
              <a:schemeClr val="tx2">
                <a:lumMod val="75000"/>
              </a:schemeClr>
            </a:solidFill>
          </a:endParaRPr>
        </a:p>
      </dgm:t>
    </dgm:pt>
    <dgm:pt modelId="{F681FAC3-0EF4-450E-B0F3-D033FBFE407D}" type="parTrans" cxnId="{94A62624-1783-4567-BE32-ED70C592C648}">
      <dgm:prSet/>
      <dgm:spPr/>
      <dgm:t>
        <a:bodyPr/>
        <a:lstStyle/>
        <a:p>
          <a:endParaRPr lang="en-US"/>
        </a:p>
      </dgm:t>
    </dgm:pt>
    <dgm:pt modelId="{7BBCFA10-2ED8-4388-BCB2-24C107EE9CF8}" type="sibTrans" cxnId="{94A62624-1783-4567-BE32-ED70C592C648}">
      <dgm:prSet/>
      <dgm:spPr/>
      <dgm:t>
        <a:bodyPr/>
        <a:lstStyle/>
        <a:p>
          <a:endParaRPr lang="en-US"/>
        </a:p>
      </dgm:t>
    </dgm:pt>
    <dgm:pt modelId="{419F5D07-0BBB-4F52-B5EC-4E293FB4350D}">
      <dgm:prSet custT="1"/>
      <dgm:spPr>
        <a:solidFill>
          <a:schemeClr val="bg2">
            <a:lumMod val="90000"/>
          </a:schemeClr>
        </a:solidFill>
      </dgm:spPr>
      <dgm:t>
        <a:bodyPr/>
        <a:lstStyle/>
        <a:p>
          <a:r>
            <a:rPr lang="en-US" sz="1500" u="none" dirty="0" smtClean="0">
              <a:solidFill>
                <a:schemeClr val="tx2">
                  <a:lumMod val="75000"/>
                </a:schemeClr>
              </a:solidFill>
            </a:rPr>
            <a:t>A large proportion of insurers do not set the maximum deviation amount of maturity or surrender payments from Asset Share</a:t>
          </a:r>
          <a:endParaRPr lang="en-US" sz="1500" b="1" u="none" dirty="0">
            <a:solidFill>
              <a:schemeClr val="tx2">
                <a:lumMod val="75000"/>
              </a:schemeClr>
            </a:solidFill>
          </a:endParaRPr>
        </a:p>
      </dgm:t>
    </dgm:pt>
    <dgm:pt modelId="{EA545A3D-4C89-43C9-8F13-D74D61BC147D}" type="parTrans" cxnId="{8A82DDF5-293B-44DF-AD18-B94E47F18E0F}">
      <dgm:prSet/>
      <dgm:spPr/>
      <dgm:t>
        <a:bodyPr/>
        <a:lstStyle/>
        <a:p>
          <a:endParaRPr lang="en-US"/>
        </a:p>
      </dgm:t>
    </dgm:pt>
    <dgm:pt modelId="{0D222C1B-0185-4BD9-9B49-4EFE535F4453}" type="sibTrans" cxnId="{8A82DDF5-293B-44DF-AD18-B94E47F18E0F}">
      <dgm:prSet/>
      <dgm:spPr/>
      <dgm:t>
        <a:bodyPr/>
        <a:lstStyle/>
        <a:p>
          <a:endParaRPr lang="en-US"/>
        </a:p>
      </dgm:t>
    </dgm:pt>
    <dgm:pt modelId="{A8F59373-BD03-4185-8F6F-11A0162F9855}">
      <dgm:prSet custT="1"/>
      <dgm:spPr>
        <a:solidFill>
          <a:schemeClr val="bg2">
            <a:lumMod val="90000"/>
          </a:schemeClr>
        </a:solidFill>
      </dgm:spPr>
      <dgm:t>
        <a:bodyPr/>
        <a:lstStyle/>
        <a:p>
          <a:r>
            <a:rPr lang="en-US" sz="1500" dirty="0" smtClean="0">
              <a:solidFill>
                <a:schemeClr val="tx2">
                  <a:lumMod val="75000"/>
                </a:schemeClr>
              </a:solidFill>
            </a:rPr>
            <a:t>Overall Trend – Asset share is not the sole criteria to set bonus and surrender values. Lapse Profits  are held back to build up estate. </a:t>
          </a:r>
          <a:endParaRPr lang="en-US" sz="1500" b="1" dirty="0">
            <a:solidFill>
              <a:schemeClr val="tx2">
                <a:lumMod val="75000"/>
              </a:schemeClr>
            </a:solidFill>
          </a:endParaRPr>
        </a:p>
      </dgm:t>
    </dgm:pt>
    <dgm:pt modelId="{BAFD05CD-8E65-4FB8-80EF-B9B3767BFDD1}" type="parTrans" cxnId="{C7EEC3A4-644B-4538-8EC3-88875F90A5EC}">
      <dgm:prSet/>
      <dgm:spPr/>
      <dgm:t>
        <a:bodyPr/>
        <a:lstStyle/>
        <a:p>
          <a:endParaRPr lang="en-US"/>
        </a:p>
      </dgm:t>
    </dgm:pt>
    <dgm:pt modelId="{D5A28A0F-8609-4474-A0FB-A5EA34B6FA7D}" type="sibTrans" cxnId="{C7EEC3A4-644B-4538-8EC3-88875F90A5EC}">
      <dgm:prSet/>
      <dgm:spPr/>
      <dgm:t>
        <a:bodyPr/>
        <a:lstStyle/>
        <a:p>
          <a:endParaRPr lang="en-US"/>
        </a:p>
      </dgm:t>
    </dgm:pt>
    <dgm:pt modelId="{22576028-76E1-4F32-9981-2B7EEDB270C1}" type="pres">
      <dgm:prSet presAssocID="{74E370A1-CBEF-47C4-971E-A4B34B7624B4}" presName="linear" presStyleCnt="0">
        <dgm:presLayoutVars>
          <dgm:dir/>
          <dgm:animLvl val="lvl"/>
          <dgm:resizeHandles val="exact"/>
        </dgm:presLayoutVars>
      </dgm:prSet>
      <dgm:spPr/>
      <dgm:t>
        <a:bodyPr/>
        <a:lstStyle/>
        <a:p>
          <a:endParaRPr lang="en-US"/>
        </a:p>
      </dgm:t>
    </dgm:pt>
    <dgm:pt modelId="{9F1E0331-F027-49C3-B581-9D726ED6597E}" type="pres">
      <dgm:prSet presAssocID="{25D429AF-9704-414F-BC46-528E2BA7632A}" presName="parentLin" presStyleCnt="0"/>
      <dgm:spPr/>
    </dgm:pt>
    <dgm:pt modelId="{8B5ABBC6-174E-4CAE-91CB-F3A612D6AED0}" type="pres">
      <dgm:prSet presAssocID="{25D429AF-9704-414F-BC46-528E2BA7632A}" presName="parentLeftMargin" presStyleLbl="node1" presStyleIdx="0" presStyleCnt="4"/>
      <dgm:spPr/>
      <dgm:t>
        <a:bodyPr/>
        <a:lstStyle/>
        <a:p>
          <a:endParaRPr lang="en-US"/>
        </a:p>
      </dgm:t>
    </dgm:pt>
    <dgm:pt modelId="{71CB1990-7C45-470A-891B-746A0CFD6C21}" type="pres">
      <dgm:prSet presAssocID="{25D429AF-9704-414F-BC46-528E2BA7632A}" presName="parentText" presStyleLbl="node1" presStyleIdx="0" presStyleCnt="4" custScaleX="129693" custScaleY="46005" custLinFactNeighborY="-13504">
        <dgm:presLayoutVars>
          <dgm:chMax val="0"/>
          <dgm:bulletEnabled val="1"/>
        </dgm:presLayoutVars>
      </dgm:prSet>
      <dgm:spPr>
        <a:prstGeom prst="rect">
          <a:avLst/>
        </a:prstGeom>
      </dgm:spPr>
      <dgm:t>
        <a:bodyPr/>
        <a:lstStyle/>
        <a:p>
          <a:endParaRPr lang="en-US"/>
        </a:p>
      </dgm:t>
    </dgm:pt>
    <dgm:pt modelId="{96E710E1-58FF-4707-819F-26F4F1441F2A}" type="pres">
      <dgm:prSet presAssocID="{25D429AF-9704-414F-BC46-528E2BA7632A}" presName="negativeSpace" presStyleCnt="0"/>
      <dgm:spPr/>
    </dgm:pt>
    <dgm:pt modelId="{CE04B21A-86AC-4D5F-A02A-BC9B6DF79311}" type="pres">
      <dgm:prSet presAssocID="{25D429AF-9704-414F-BC46-528E2BA7632A}" presName="childText" presStyleLbl="conFgAcc1" presStyleIdx="0" presStyleCnt="4" custScaleY="87115" custLinFactNeighborX="-268" custLinFactNeighborY="-9763">
        <dgm:presLayoutVars>
          <dgm:bulletEnabled val="1"/>
        </dgm:presLayoutVars>
      </dgm:prSet>
      <dgm:spPr/>
    </dgm:pt>
    <dgm:pt modelId="{31D6AE62-B20D-47D8-8D00-CE493E63D1C1}" type="pres">
      <dgm:prSet presAssocID="{05DB5361-D9FD-4252-B106-04AB581CC4FB}" presName="spaceBetweenRectangles" presStyleCnt="0"/>
      <dgm:spPr/>
    </dgm:pt>
    <dgm:pt modelId="{467977C6-7D5D-4512-B3C3-5229E5BAB217}" type="pres">
      <dgm:prSet presAssocID="{B7C28181-51D9-40B3-B00D-202EE38377A2}" presName="parentLin" presStyleCnt="0"/>
      <dgm:spPr/>
    </dgm:pt>
    <dgm:pt modelId="{5F4BCB63-0F9E-43E8-A563-5B8A4649F3B1}" type="pres">
      <dgm:prSet presAssocID="{B7C28181-51D9-40B3-B00D-202EE38377A2}" presName="parentLeftMargin" presStyleLbl="node1" presStyleIdx="0" presStyleCnt="4"/>
      <dgm:spPr/>
      <dgm:t>
        <a:bodyPr/>
        <a:lstStyle/>
        <a:p>
          <a:endParaRPr lang="en-US"/>
        </a:p>
      </dgm:t>
    </dgm:pt>
    <dgm:pt modelId="{57255D16-D404-4918-A855-9C66C424F2B1}" type="pres">
      <dgm:prSet presAssocID="{B7C28181-51D9-40B3-B00D-202EE38377A2}" presName="parentText" presStyleLbl="node1" presStyleIdx="1" presStyleCnt="4" custScaleX="131226" custScaleY="47459" custLinFactNeighborY="-12123">
        <dgm:presLayoutVars>
          <dgm:chMax val="0"/>
          <dgm:bulletEnabled val="1"/>
        </dgm:presLayoutVars>
      </dgm:prSet>
      <dgm:spPr>
        <a:prstGeom prst="rect">
          <a:avLst/>
        </a:prstGeom>
      </dgm:spPr>
      <dgm:t>
        <a:bodyPr/>
        <a:lstStyle/>
        <a:p>
          <a:endParaRPr lang="en-US"/>
        </a:p>
      </dgm:t>
    </dgm:pt>
    <dgm:pt modelId="{04B12808-5D2C-4566-8FF2-A761A82495E1}" type="pres">
      <dgm:prSet presAssocID="{B7C28181-51D9-40B3-B00D-202EE38377A2}" presName="negativeSpace" presStyleCnt="0"/>
      <dgm:spPr/>
    </dgm:pt>
    <dgm:pt modelId="{92731065-D5C5-4136-AFB5-23300690C818}" type="pres">
      <dgm:prSet presAssocID="{B7C28181-51D9-40B3-B00D-202EE38377A2}" presName="childText" presStyleLbl="conFgAcc1" presStyleIdx="1" presStyleCnt="4" custScaleY="84047">
        <dgm:presLayoutVars>
          <dgm:bulletEnabled val="1"/>
        </dgm:presLayoutVars>
      </dgm:prSet>
      <dgm:spPr/>
    </dgm:pt>
    <dgm:pt modelId="{7B2844D1-9D4C-4C1C-8F4F-B18AFEF69083}" type="pres">
      <dgm:prSet presAssocID="{7BBCFA10-2ED8-4388-BCB2-24C107EE9CF8}" presName="spaceBetweenRectangles" presStyleCnt="0"/>
      <dgm:spPr/>
    </dgm:pt>
    <dgm:pt modelId="{12F1DFA0-072A-4EE5-928C-5AF3DB95AD6B}" type="pres">
      <dgm:prSet presAssocID="{419F5D07-0BBB-4F52-B5EC-4E293FB4350D}" presName="parentLin" presStyleCnt="0"/>
      <dgm:spPr/>
    </dgm:pt>
    <dgm:pt modelId="{BC92EBE1-7D4D-4C9C-8EA6-CA454E0FD73F}" type="pres">
      <dgm:prSet presAssocID="{419F5D07-0BBB-4F52-B5EC-4E293FB4350D}" presName="parentLeftMargin" presStyleLbl="node1" presStyleIdx="1" presStyleCnt="4"/>
      <dgm:spPr/>
      <dgm:t>
        <a:bodyPr/>
        <a:lstStyle/>
        <a:p>
          <a:endParaRPr lang="en-US"/>
        </a:p>
      </dgm:t>
    </dgm:pt>
    <dgm:pt modelId="{42E3F492-AC72-4809-A3A1-6299A15FE0E1}" type="pres">
      <dgm:prSet presAssocID="{419F5D07-0BBB-4F52-B5EC-4E293FB4350D}" presName="parentText" presStyleLbl="node1" presStyleIdx="2" presStyleCnt="4" custScaleX="132242" custScaleY="55587" custLinFactNeighborY="-5133">
        <dgm:presLayoutVars>
          <dgm:chMax val="0"/>
          <dgm:bulletEnabled val="1"/>
        </dgm:presLayoutVars>
      </dgm:prSet>
      <dgm:spPr>
        <a:prstGeom prst="rect">
          <a:avLst/>
        </a:prstGeom>
      </dgm:spPr>
      <dgm:t>
        <a:bodyPr/>
        <a:lstStyle/>
        <a:p>
          <a:endParaRPr lang="en-US"/>
        </a:p>
      </dgm:t>
    </dgm:pt>
    <dgm:pt modelId="{10299E55-2244-4A4E-9C3D-1414440E95BB}" type="pres">
      <dgm:prSet presAssocID="{419F5D07-0BBB-4F52-B5EC-4E293FB4350D}" presName="negativeSpace" presStyleCnt="0"/>
      <dgm:spPr/>
    </dgm:pt>
    <dgm:pt modelId="{905C3472-E4AC-4F3A-BEF0-BD9BF141A255}" type="pres">
      <dgm:prSet presAssocID="{419F5D07-0BBB-4F52-B5EC-4E293FB4350D}" presName="childText" presStyleLbl="conFgAcc1" presStyleIdx="2" presStyleCnt="4" custScaleY="82971">
        <dgm:presLayoutVars>
          <dgm:bulletEnabled val="1"/>
        </dgm:presLayoutVars>
      </dgm:prSet>
      <dgm:spPr/>
    </dgm:pt>
    <dgm:pt modelId="{117E38E7-9E5F-4EBE-A9D1-80C9CBFFDBD5}" type="pres">
      <dgm:prSet presAssocID="{0D222C1B-0185-4BD9-9B49-4EFE535F4453}" presName="spaceBetweenRectangles" presStyleCnt="0"/>
      <dgm:spPr/>
    </dgm:pt>
    <dgm:pt modelId="{E54BD5B2-D650-4678-A278-DF5DDB02CB79}" type="pres">
      <dgm:prSet presAssocID="{A8F59373-BD03-4185-8F6F-11A0162F9855}" presName="parentLin" presStyleCnt="0"/>
      <dgm:spPr/>
    </dgm:pt>
    <dgm:pt modelId="{BC19497F-F042-4A5C-8A66-CDF01DBCDDF3}" type="pres">
      <dgm:prSet presAssocID="{A8F59373-BD03-4185-8F6F-11A0162F9855}" presName="parentLeftMargin" presStyleLbl="node1" presStyleIdx="2" presStyleCnt="4"/>
      <dgm:spPr/>
      <dgm:t>
        <a:bodyPr/>
        <a:lstStyle/>
        <a:p>
          <a:endParaRPr lang="en-US"/>
        </a:p>
      </dgm:t>
    </dgm:pt>
    <dgm:pt modelId="{FB7F6761-4DBC-4C99-AA18-0B5DF774B983}" type="pres">
      <dgm:prSet presAssocID="{A8F59373-BD03-4185-8F6F-11A0162F9855}" presName="parentText" presStyleLbl="node1" presStyleIdx="3" presStyleCnt="4" custScaleX="132421" custScaleY="52157">
        <dgm:presLayoutVars>
          <dgm:chMax val="0"/>
          <dgm:bulletEnabled val="1"/>
        </dgm:presLayoutVars>
      </dgm:prSet>
      <dgm:spPr>
        <a:prstGeom prst="rect">
          <a:avLst/>
        </a:prstGeom>
      </dgm:spPr>
      <dgm:t>
        <a:bodyPr/>
        <a:lstStyle/>
        <a:p>
          <a:endParaRPr lang="en-US"/>
        </a:p>
      </dgm:t>
    </dgm:pt>
    <dgm:pt modelId="{B4CF0C8E-F173-4C43-83EC-D9EB42E4B7BD}" type="pres">
      <dgm:prSet presAssocID="{A8F59373-BD03-4185-8F6F-11A0162F9855}" presName="negativeSpace" presStyleCnt="0"/>
      <dgm:spPr/>
    </dgm:pt>
    <dgm:pt modelId="{E6867BC5-D1A0-42F5-B9DE-93D8F65792CE}" type="pres">
      <dgm:prSet presAssocID="{A8F59373-BD03-4185-8F6F-11A0162F9855}" presName="childText" presStyleLbl="conFgAcc1" presStyleIdx="3" presStyleCnt="4" custScaleY="87839">
        <dgm:presLayoutVars>
          <dgm:bulletEnabled val="1"/>
        </dgm:presLayoutVars>
      </dgm:prSet>
      <dgm:spPr/>
    </dgm:pt>
  </dgm:ptLst>
  <dgm:cxnLst>
    <dgm:cxn modelId="{0132DDFF-4DF6-4B5F-AAA2-6BFD3E128D0C}" type="presOf" srcId="{25D429AF-9704-414F-BC46-528E2BA7632A}" destId="{71CB1990-7C45-470A-891B-746A0CFD6C21}" srcOrd="1" destOrd="0" presId="urn:microsoft.com/office/officeart/2005/8/layout/list1"/>
    <dgm:cxn modelId="{75614EC4-EE10-4EC4-9385-F86828AF9929}" srcId="{74E370A1-CBEF-47C4-971E-A4B34B7624B4}" destId="{25D429AF-9704-414F-BC46-528E2BA7632A}" srcOrd="0" destOrd="0" parTransId="{99620BD1-2F73-46A6-B675-78D1A466AD97}" sibTransId="{05DB5361-D9FD-4252-B106-04AB581CC4FB}"/>
    <dgm:cxn modelId="{5FACF896-D170-4784-9FE0-8F318641D8F3}" type="presOf" srcId="{74E370A1-CBEF-47C4-971E-A4B34B7624B4}" destId="{22576028-76E1-4F32-9981-2B7EEDB270C1}" srcOrd="0" destOrd="0" presId="urn:microsoft.com/office/officeart/2005/8/layout/list1"/>
    <dgm:cxn modelId="{5B4F8AE6-1CFC-4595-8C65-39DA1FA45D7B}" type="presOf" srcId="{A8F59373-BD03-4185-8F6F-11A0162F9855}" destId="{FB7F6761-4DBC-4C99-AA18-0B5DF774B983}" srcOrd="1" destOrd="0" presId="urn:microsoft.com/office/officeart/2005/8/layout/list1"/>
    <dgm:cxn modelId="{0ACA2B3D-B188-4970-84E3-D54099078018}" type="presOf" srcId="{B7C28181-51D9-40B3-B00D-202EE38377A2}" destId="{57255D16-D404-4918-A855-9C66C424F2B1}" srcOrd="1" destOrd="0" presId="urn:microsoft.com/office/officeart/2005/8/layout/list1"/>
    <dgm:cxn modelId="{B7A677EF-367B-45A2-907E-0CBA112AA9E4}" type="presOf" srcId="{419F5D07-0BBB-4F52-B5EC-4E293FB4350D}" destId="{BC92EBE1-7D4D-4C9C-8EA6-CA454E0FD73F}" srcOrd="0" destOrd="0" presId="urn:microsoft.com/office/officeart/2005/8/layout/list1"/>
    <dgm:cxn modelId="{B5755F79-7DA2-45C5-8BF5-1A9681193FBD}" type="presOf" srcId="{B7C28181-51D9-40B3-B00D-202EE38377A2}" destId="{5F4BCB63-0F9E-43E8-A563-5B8A4649F3B1}" srcOrd="0" destOrd="0" presId="urn:microsoft.com/office/officeart/2005/8/layout/list1"/>
    <dgm:cxn modelId="{1D71ABC2-BAF6-42B1-A380-1B09F7EEBF90}" type="presOf" srcId="{25D429AF-9704-414F-BC46-528E2BA7632A}" destId="{8B5ABBC6-174E-4CAE-91CB-F3A612D6AED0}" srcOrd="0" destOrd="0" presId="urn:microsoft.com/office/officeart/2005/8/layout/list1"/>
    <dgm:cxn modelId="{15795C70-2756-4A62-B2A9-56FF48429F92}" type="presOf" srcId="{A8F59373-BD03-4185-8F6F-11A0162F9855}" destId="{BC19497F-F042-4A5C-8A66-CDF01DBCDDF3}" srcOrd="0" destOrd="0" presId="urn:microsoft.com/office/officeart/2005/8/layout/list1"/>
    <dgm:cxn modelId="{C5AE214B-CDD8-4DE0-A31D-2057FCA4BEA4}" type="presOf" srcId="{419F5D07-0BBB-4F52-B5EC-4E293FB4350D}" destId="{42E3F492-AC72-4809-A3A1-6299A15FE0E1}" srcOrd="1" destOrd="0" presId="urn:microsoft.com/office/officeart/2005/8/layout/list1"/>
    <dgm:cxn modelId="{8A82DDF5-293B-44DF-AD18-B94E47F18E0F}" srcId="{74E370A1-CBEF-47C4-971E-A4B34B7624B4}" destId="{419F5D07-0BBB-4F52-B5EC-4E293FB4350D}" srcOrd="2" destOrd="0" parTransId="{EA545A3D-4C89-43C9-8F13-D74D61BC147D}" sibTransId="{0D222C1B-0185-4BD9-9B49-4EFE535F4453}"/>
    <dgm:cxn modelId="{C7EEC3A4-644B-4538-8EC3-88875F90A5EC}" srcId="{74E370A1-CBEF-47C4-971E-A4B34B7624B4}" destId="{A8F59373-BD03-4185-8F6F-11A0162F9855}" srcOrd="3" destOrd="0" parTransId="{BAFD05CD-8E65-4FB8-80EF-B9B3767BFDD1}" sibTransId="{D5A28A0F-8609-4474-A0FB-A5EA34B6FA7D}"/>
    <dgm:cxn modelId="{94A62624-1783-4567-BE32-ED70C592C648}" srcId="{74E370A1-CBEF-47C4-971E-A4B34B7624B4}" destId="{B7C28181-51D9-40B3-B00D-202EE38377A2}" srcOrd="1" destOrd="0" parTransId="{F681FAC3-0EF4-450E-B0F3-D033FBFE407D}" sibTransId="{7BBCFA10-2ED8-4388-BCB2-24C107EE9CF8}"/>
    <dgm:cxn modelId="{FBFCFED6-6417-4209-9213-06687D7D3710}" type="presParOf" srcId="{22576028-76E1-4F32-9981-2B7EEDB270C1}" destId="{9F1E0331-F027-49C3-B581-9D726ED6597E}" srcOrd="0" destOrd="0" presId="urn:microsoft.com/office/officeart/2005/8/layout/list1"/>
    <dgm:cxn modelId="{FE1849CC-31BF-40D7-885A-F888BE6290B0}" type="presParOf" srcId="{9F1E0331-F027-49C3-B581-9D726ED6597E}" destId="{8B5ABBC6-174E-4CAE-91CB-F3A612D6AED0}" srcOrd="0" destOrd="0" presId="urn:microsoft.com/office/officeart/2005/8/layout/list1"/>
    <dgm:cxn modelId="{F131AF0B-D936-4361-8D2D-9D23EC6B62C8}" type="presParOf" srcId="{9F1E0331-F027-49C3-B581-9D726ED6597E}" destId="{71CB1990-7C45-470A-891B-746A0CFD6C21}" srcOrd="1" destOrd="0" presId="urn:microsoft.com/office/officeart/2005/8/layout/list1"/>
    <dgm:cxn modelId="{73C08687-77F2-4415-91EB-7316E3E3387D}" type="presParOf" srcId="{22576028-76E1-4F32-9981-2B7EEDB270C1}" destId="{96E710E1-58FF-4707-819F-26F4F1441F2A}" srcOrd="1" destOrd="0" presId="urn:microsoft.com/office/officeart/2005/8/layout/list1"/>
    <dgm:cxn modelId="{1AE88A97-3214-4D5B-9820-20EFC136F130}" type="presParOf" srcId="{22576028-76E1-4F32-9981-2B7EEDB270C1}" destId="{CE04B21A-86AC-4D5F-A02A-BC9B6DF79311}" srcOrd="2" destOrd="0" presId="urn:microsoft.com/office/officeart/2005/8/layout/list1"/>
    <dgm:cxn modelId="{588F63BE-C238-4592-83B2-DBEC1A05F935}" type="presParOf" srcId="{22576028-76E1-4F32-9981-2B7EEDB270C1}" destId="{31D6AE62-B20D-47D8-8D00-CE493E63D1C1}" srcOrd="3" destOrd="0" presId="urn:microsoft.com/office/officeart/2005/8/layout/list1"/>
    <dgm:cxn modelId="{48222A88-B28A-43CB-9A13-A16E7D0BA16A}" type="presParOf" srcId="{22576028-76E1-4F32-9981-2B7EEDB270C1}" destId="{467977C6-7D5D-4512-B3C3-5229E5BAB217}" srcOrd="4" destOrd="0" presId="urn:microsoft.com/office/officeart/2005/8/layout/list1"/>
    <dgm:cxn modelId="{FF744BF4-18E7-42C7-8F62-60E81252DC3A}" type="presParOf" srcId="{467977C6-7D5D-4512-B3C3-5229E5BAB217}" destId="{5F4BCB63-0F9E-43E8-A563-5B8A4649F3B1}" srcOrd="0" destOrd="0" presId="urn:microsoft.com/office/officeart/2005/8/layout/list1"/>
    <dgm:cxn modelId="{10D99033-DD97-40A5-8B01-1D5FB7FD90B2}" type="presParOf" srcId="{467977C6-7D5D-4512-B3C3-5229E5BAB217}" destId="{57255D16-D404-4918-A855-9C66C424F2B1}" srcOrd="1" destOrd="0" presId="urn:microsoft.com/office/officeart/2005/8/layout/list1"/>
    <dgm:cxn modelId="{07EE1D66-10E8-4D46-B664-497C120E3C66}" type="presParOf" srcId="{22576028-76E1-4F32-9981-2B7EEDB270C1}" destId="{04B12808-5D2C-4566-8FF2-A761A82495E1}" srcOrd="5" destOrd="0" presId="urn:microsoft.com/office/officeart/2005/8/layout/list1"/>
    <dgm:cxn modelId="{19430C43-F1CB-408B-8E88-30E33A6F7AA7}" type="presParOf" srcId="{22576028-76E1-4F32-9981-2B7EEDB270C1}" destId="{92731065-D5C5-4136-AFB5-23300690C818}" srcOrd="6" destOrd="0" presId="urn:microsoft.com/office/officeart/2005/8/layout/list1"/>
    <dgm:cxn modelId="{385D4145-EA37-4FEA-B1C6-77C471AA955D}" type="presParOf" srcId="{22576028-76E1-4F32-9981-2B7EEDB270C1}" destId="{7B2844D1-9D4C-4C1C-8F4F-B18AFEF69083}" srcOrd="7" destOrd="0" presId="urn:microsoft.com/office/officeart/2005/8/layout/list1"/>
    <dgm:cxn modelId="{9B4CF7C6-F367-411C-9ADA-0891261E8ABD}" type="presParOf" srcId="{22576028-76E1-4F32-9981-2B7EEDB270C1}" destId="{12F1DFA0-072A-4EE5-928C-5AF3DB95AD6B}" srcOrd="8" destOrd="0" presId="urn:microsoft.com/office/officeart/2005/8/layout/list1"/>
    <dgm:cxn modelId="{0545C4AA-3915-420D-B0B4-C5772E4737D2}" type="presParOf" srcId="{12F1DFA0-072A-4EE5-928C-5AF3DB95AD6B}" destId="{BC92EBE1-7D4D-4C9C-8EA6-CA454E0FD73F}" srcOrd="0" destOrd="0" presId="urn:microsoft.com/office/officeart/2005/8/layout/list1"/>
    <dgm:cxn modelId="{385F59F7-5AC0-4B53-9AD5-7C1962F3E6DF}" type="presParOf" srcId="{12F1DFA0-072A-4EE5-928C-5AF3DB95AD6B}" destId="{42E3F492-AC72-4809-A3A1-6299A15FE0E1}" srcOrd="1" destOrd="0" presId="urn:microsoft.com/office/officeart/2005/8/layout/list1"/>
    <dgm:cxn modelId="{F6B0411F-A2FC-4FBB-B28C-64E00FE45D08}" type="presParOf" srcId="{22576028-76E1-4F32-9981-2B7EEDB270C1}" destId="{10299E55-2244-4A4E-9C3D-1414440E95BB}" srcOrd="9" destOrd="0" presId="urn:microsoft.com/office/officeart/2005/8/layout/list1"/>
    <dgm:cxn modelId="{A79037AC-2962-435E-B811-7D76FC8EA413}" type="presParOf" srcId="{22576028-76E1-4F32-9981-2B7EEDB270C1}" destId="{905C3472-E4AC-4F3A-BEF0-BD9BF141A255}" srcOrd="10" destOrd="0" presId="urn:microsoft.com/office/officeart/2005/8/layout/list1"/>
    <dgm:cxn modelId="{408742FB-D267-4A35-B2D4-0F06D333B052}" type="presParOf" srcId="{22576028-76E1-4F32-9981-2B7EEDB270C1}" destId="{117E38E7-9E5F-4EBE-A9D1-80C9CBFFDBD5}" srcOrd="11" destOrd="0" presId="urn:microsoft.com/office/officeart/2005/8/layout/list1"/>
    <dgm:cxn modelId="{6FF7C62C-5A5B-404C-B5C4-1DC861D719DF}" type="presParOf" srcId="{22576028-76E1-4F32-9981-2B7EEDB270C1}" destId="{E54BD5B2-D650-4678-A278-DF5DDB02CB79}" srcOrd="12" destOrd="0" presId="urn:microsoft.com/office/officeart/2005/8/layout/list1"/>
    <dgm:cxn modelId="{778FFBC4-1D09-4966-B969-56309DE3F210}" type="presParOf" srcId="{E54BD5B2-D650-4678-A278-DF5DDB02CB79}" destId="{BC19497F-F042-4A5C-8A66-CDF01DBCDDF3}" srcOrd="0" destOrd="0" presId="urn:microsoft.com/office/officeart/2005/8/layout/list1"/>
    <dgm:cxn modelId="{ABDA8E4D-A60D-4295-8B63-43D1F5B2304E}" type="presParOf" srcId="{E54BD5B2-D650-4678-A278-DF5DDB02CB79}" destId="{FB7F6761-4DBC-4C99-AA18-0B5DF774B983}" srcOrd="1" destOrd="0" presId="urn:microsoft.com/office/officeart/2005/8/layout/list1"/>
    <dgm:cxn modelId="{48CEFCEE-8346-4A20-A97B-638FAFC57DE8}" type="presParOf" srcId="{22576028-76E1-4F32-9981-2B7EEDB270C1}" destId="{B4CF0C8E-F173-4C43-83EC-D9EB42E4B7BD}" srcOrd="13" destOrd="0" presId="urn:microsoft.com/office/officeart/2005/8/layout/list1"/>
    <dgm:cxn modelId="{5563D5C7-3577-44D3-AD45-78C05BC900CA}" type="presParOf" srcId="{22576028-76E1-4F32-9981-2B7EEDB270C1}" destId="{E6867BC5-D1A0-42F5-B9DE-93D8F65792C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2301186-1F5F-43FF-90F3-F8F9F9DFE8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EB7B675-A0F7-4731-8E7B-C1235003E846}">
      <dgm:prSet custT="1"/>
      <dgm:spPr>
        <a:solidFill>
          <a:schemeClr val="bg2"/>
        </a:solidFill>
      </dgm:spPr>
      <dgm:t>
        <a:bodyPr/>
        <a:lstStyle/>
        <a:p>
          <a:r>
            <a:rPr lang="en-US" sz="1400" b="1" dirty="0" smtClean="0">
              <a:solidFill>
                <a:schemeClr val="tx2">
                  <a:lumMod val="75000"/>
                </a:schemeClr>
              </a:solidFill>
              <a:latin typeface="Arial" panose="020B0604020202020204" pitchFamily="34" charset="0"/>
              <a:cs typeface="Arial" panose="020B0604020202020204" pitchFamily="34" charset="0"/>
            </a:rPr>
            <a:t>PPFM </a:t>
          </a:r>
          <a:r>
            <a:rPr lang="en-US" sz="1400" dirty="0" smtClean="0">
              <a:solidFill>
                <a:schemeClr val="tx2">
                  <a:lumMod val="75000"/>
                </a:schemeClr>
              </a:solidFill>
              <a:latin typeface="Arial" panose="020B0604020202020204" pitchFamily="34" charset="0"/>
              <a:cs typeface="Arial" panose="020B0604020202020204" pitchFamily="34" charset="0"/>
            </a:rPr>
            <a:t>– </a:t>
          </a:r>
          <a:r>
            <a:rPr lang="en-US" sz="1400" b="1" dirty="0" smtClean="0">
              <a:solidFill>
                <a:schemeClr val="tx2">
                  <a:lumMod val="75000"/>
                </a:schemeClr>
              </a:solidFill>
              <a:latin typeface="Arial" panose="020B0604020202020204" pitchFamily="34" charset="0"/>
              <a:cs typeface="Arial" panose="020B0604020202020204" pitchFamily="34" charset="0"/>
            </a:rPr>
            <a:t>A mandatory document for With Profits Business</a:t>
          </a:r>
          <a:endParaRPr lang="en-US" sz="1400" b="1" dirty="0"/>
        </a:p>
      </dgm:t>
    </dgm:pt>
    <dgm:pt modelId="{E6B109CE-1E43-4AB6-ABD4-B3A8F9ED8698}" type="parTrans" cxnId="{E2EE6715-B099-4310-B3A4-B36BF191DB68}">
      <dgm:prSet/>
      <dgm:spPr/>
      <dgm:t>
        <a:bodyPr/>
        <a:lstStyle/>
        <a:p>
          <a:endParaRPr lang="en-US"/>
        </a:p>
      </dgm:t>
    </dgm:pt>
    <dgm:pt modelId="{C0007559-7679-4E6B-81F5-89E35E4B3BF8}" type="sibTrans" cxnId="{E2EE6715-B099-4310-B3A4-B36BF191DB68}">
      <dgm:prSet/>
      <dgm:spPr/>
      <dgm:t>
        <a:bodyPr/>
        <a:lstStyle/>
        <a:p>
          <a:endParaRPr lang="en-US"/>
        </a:p>
      </dgm:t>
    </dgm:pt>
    <dgm:pt modelId="{1E5839C7-0614-4D89-A73D-68DE4AE07524}" type="pres">
      <dgm:prSet presAssocID="{C2301186-1F5F-43FF-90F3-F8F9F9DFE8BC}" presName="linear" presStyleCnt="0">
        <dgm:presLayoutVars>
          <dgm:dir/>
          <dgm:animLvl val="lvl"/>
          <dgm:resizeHandles val="exact"/>
        </dgm:presLayoutVars>
      </dgm:prSet>
      <dgm:spPr/>
      <dgm:t>
        <a:bodyPr/>
        <a:lstStyle/>
        <a:p>
          <a:endParaRPr lang="en-GB"/>
        </a:p>
      </dgm:t>
    </dgm:pt>
    <dgm:pt modelId="{DFBC2367-2EEA-4A36-A2CE-441906813841}" type="pres">
      <dgm:prSet presAssocID="{1EB7B675-A0F7-4731-8E7B-C1235003E846}" presName="parentLin" presStyleCnt="0"/>
      <dgm:spPr/>
    </dgm:pt>
    <dgm:pt modelId="{6840608F-C765-470A-97A6-AC0FE478008C}" type="pres">
      <dgm:prSet presAssocID="{1EB7B675-A0F7-4731-8E7B-C1235003E846}" presName="parentLeftMargin" presStyleLbl="node1" presStyleIdx="0" presStyleCnt="1"/>
      <dgm:spPr/>
      <dgm:t>
        <a:bodyPr/>
        <a:lstStyle/>
        <a:p>
          <a:endParaRPr lang="en-GB"/>
        </a:p>
      </dgm:t>
    </dgm:pt>
    <dgm:pt modelId="{5F754D42-995E-468C-8D14-ED0EDDEB9F9E}" type="pres">
      <dgm:prSet presAssocID="{1EB7B675-A0F7-4731-8E7B-C1235003E846}" presName="parentText" presStyleLbl="node1" presStyleIdx="0" presStyleCnt="1" custScaleY="31770" custLinFactNeighborX="-24998" custLinFactNeighborY="-36914">
        <dgm:presLayoutVars>
          <dgm:chMax val="0"/>
          <dgm:bulletEnabled val="1"/>
        </dgm:presLayoutVars>
      </dgm:prSet>
      <dgm:spPr>
        <a:prstGeom prst="rect">
          <a:avLst/>
        </a:prstGeom>
      </dgm:spPr>
      <dgm:t>
        <a:bodyPr/>
        <a:lstStyle/>
        <a:p>
          <a:endParaRPr lang="en-GB"/>
        </a:p>
      </dgm:t>
    </dgm:pt>
    <dgm:pt modelId="{EB2512AD-8BD5-4E19-AD7F-0FD71CA1E6B7}" type="pres">
      <dgm:prSet presAssocID="{1EB7B675-A0F7-4731-8E7B-C1235003E846}" presName="negativeSpace" presStyleCnt="0"/>
      <dgm:spPr/>
    </dgm:pt>
    <dgm:pt modelId="{BC0D0E74-6929-4572-A9B2-170DA8985B54}" type="pres">
      <dgm:prSet presAssocID="{1EB7B675-A0F7-4731-8E7B-C1235003E846}" presName="childText" presStyleLbl="conFgAcc1" presStyleIdx="0" presStyleCnt="1" custScaleY="64532">
        <dgm:presLayoutVars>
          <dgm:bulletEnabled val="1"/>
        </dgm:presLayoutVars>
      </dgm:prSet>
      <dgm:spPr/>
      <dgm:t>
        <a:bodyPr/>
        <a:lstStyle/>
        <a:p>
          <a:endParaRPr lang="en-US"/>
        </a:p>
      </dgm:t>
    </dgm:pt>
  </dgm:ptLst>
  <dgm:cxnLst>
    <dgm:cxn modelId="{111308F9-5FCB-4E1C-8862-43E6386A53B7}" type="presOf" srcId="{1EB7B675-A0F7-4731-8E7B-C1235003E846}" destId="{6840608F-C765-470A-97A6-AC0FE478008C}" srcOrd="0" destOrd="0" presId="urn:microsoft.com/office/officeart/2005/8/layout/list1"/>
    <dgm:cxn modelId="{E2EE6715-B099-4310-B3A4-B36BF191DB68}" srcId="{C2301186-1F5F-43FF-90F3-F8F9F9DFE8BC}" destId="{1EB7B675-A0F7-4731-8E7B-C1235003E846}" srcOrd="0" destOrd="0" parTransId="{E6B109CE-1E43-4AB6-ABD4-B3A8F9ED8698}" sibTransId="{C0007559-7679-4E6B-81F5-89E35E4B3BF8}"/>
    <dgm:cxn modelId="{F6E76170-1EFF-4DCC-B24C-244E759D500A}" type="presOf" srcId="{1EB7B675-A0F7-4731-8E7B-C1235003E846}" destId="{5F754D42-995E-468C-8D14-ED0EDDEB9F9E}" srcOrd="1" destOrd="0" presId="urn:microsoft.com/office/officeart/2005/8/layout/list1"/>
    <dgm:cxn modelId="{2F120C16-31AF-4FFC-AB37-F9802D5614A4}" type="presOf" srcId="{C2301186-1F5F-43FF-90F3-F8F9F9DFE8BC}" destId="{1E5839C7-0614-4D89-A73D-68DE4AE07524}" srcOrd="0" destOrd="0" presId="urn:microsoft.com/office/officeart/2005/8/layout/list1"/>
    <dgm:cxn modelId="{A55F2905-C2B7-4E8F-AAA8-80E17FBE98A7}" type="presParOf" srcId="{1E5839C7-0614-4D89-A73D-68DE4AE07524}" destId="{DFBC2367-2EEA-4A36-A2CE-441906813841}" srcOrd="0" destOrd="0" presId="urn:microsoft.com/office/officeart/2005/8/layout/list1"/>
    <dgm:cxn modelId="{1762BF51-E90E-41A4-BEDB-F10F61DCC214}" type="presParOf" srcId="{DFBC2367-2EEA-4A36-A2CE-441906813841}" destId="{6840608F-C765-470A-97A6-AC0FE478008C}" srcOrd="0" destOrd="0" presId="urn:microsoft.com/office/officeart/2005/8/layout/list1"/>
    <dgm:cxn modelId="{883AF0BB-5781-470D-8D76-A5AE9A8CC623}" type="presParOf" srcId="{DFBC2367-2EEA-4A36-A2CE-441906813841}" destId="{5F754D42-995E-468C-8D14-ED0EDDEB9F9E}" srcOrd="1" destOrd="0" presId="urn:microsoft.com/office/officeart/2005/8/layout/list1"/>
    <dgm:cxn modelId="{3B4F7C45-5A00-4A00-A664-EE0595D44E0E}" type="presParOf" srcId="{1E5839C7-0614-4D89-A73D-68DE4AE07524}" destId="{EB2512AD-8BD5-4E19-AD7F-0FD71CA1E6B7}" srcOrd="1" destOrd="0" presId="urn:microsoft.com/office/officeart/2005/8/layout/list1"/>
    <dgm:cxn modelId="{00FDEF97-C6B4-4CC7-A0FE-8877FE5D372D}" type="presParOf" srcId="{1E5839C7-0614-4D89-A73D-68DE4AE07524}" destId="{BC0D0E74-6929-4572-A9B2-170DA8985B5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2301186-1F5F-43FF-90F3-F8F9F9DFE8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EB7B675-A0F7-4731-8E7B-C1235003E846}">
      <dgm:prSet custT="1"/>
      <dgm:spPr>
        <a:solidFill>
          <a:schemeClr val="bg2">
            <a:lumMod val="90000"/>
          </a:schemeClr>
        </a:solidFill>
      </dgm:spPr>
      <dgm:t>
        <a:bodyPr/>
        <a:lstStyle/>
        <a:p>
          <a:r>
            <a:rPr lang="en-US" sz="1400" b="1" dirty="0" smtClean="0">
              <a:solidFill>
                <a:schemeClr val="tx2">
                  <a:lumMod val="75000"/>
                </a:schemeClr>
              </a:solidFill>
              <a:latin typeface="Arial" panose="020B0604020202020204" pitchFamily="34" charset="0"/>
              <a:cs typeface="Arial" panose="020B0604020202020204" pitchFamily="34" charset="0"/>
            </a:rPr>
            <a:t>Trend - Declining share of with profits business </a:t>
          </a:r>
          <a:endParaRPr lang="en-US" sz="1400" dirty="0"/>
        </a:p>
      </dgm:t>
    </dgm:pt>
    <dgm:pt modelId="{E6B109CE-1E43-4AB6-ABD4-B3A8F9ED8698}" type="parTrans" cxnId="{E2EE6715-B099-4310-B3A4-B36BF191DB68}">
      <dgm:prSet/>
      <dgm:spPr/>
      <dgm:t>
        <a:bodyPr/>
        <a:lstStyle/>
        <a:p>
          <a:endParaRPr lang="en-US"/>
        </a:p>
      </dgm:t>
    </dgm:pt>
    <dgm:pt modelId="{C0007559-7679-4E6B-81F5-89E35E4B3BF8}" type="sibTrans" cxnId="{E2EE6715-B099-4310-B3A4-B36BF191DB68}">
      <dgm:prSet/>
      <dgm:spPr/>
      <dgm:t>
        <a:bodyPr/>
        <a:lstStyle/>
        <a:p>
          <a:endParaRPr lang="en-US"/>
        </a:p>
      </dgm:t>
    </dgm:pt>
    <dgm:pt modelId="{1E5839C7-0614-4D89-A73D-68DE4AE07524}" type="pres">
      <dgm:prSet presAssocID="{C2301186-1F5F-43FF-90F3-F8F9F9DFE8BC}" presName="linear" presStyleCnt="0">
        <dgm:presLayoutVars>
          <dgm:dir/>
          <dgm:animLvl val="lvl"/>
          <dgm:resizeHandles val="exact"/>
        </dgm:presLayoutVars>
      </dgm:prSet>
      <dgm:spPr/>
      <dgm:t>
        <a:bodyPr/>
        <a:lstStyle/>
        <a:p>
          <a:endParaRPr lang="en-GB"/>
        </a:p>
      </dgm:t>
    </dgm:pt>
    <dgm:pt modelId="{DFBC2367-2EEA-4A36-A2CE-441906813841}" type="pres">
      <dgm:prSet presAssocID="{1EB7B675-A0F7-4731-8E7B-C1235003E846}" presName="parentLin" presStyleCnt="0"/>
      <dgm:spPr/>
    </dgm:pt>
    <dgm:pt modelId="{6840608F-C765-470A-97A6-AC0FE478008C}" type="pres">
      <dgm:prSet presAssocID="{1EB7B675-A0F7-4731-8E7B-C1235003E846}" presName="parentLeftMargin" presStyleLbl="node1" presStyleIdx="0" presStyleCnt="1"/>
      <dgm:spPr/>
      <dgm:t>
        <a:bodyPr/>
        <a:lstStyle/>
        <a:p>
          <a:endParaRPr lang="en-GB"/>
        </a:p>
      </dgm:t>
    </dgm:pt>
    <dgm:pt modelId="{5F754D42-995E-468C-8D14-ED0EDDEB9F9E}" type="pres">
      <dgm:prSet presAssocID="{1EB7B675-A0F7-4731-8E7B-C1235003E846}" presName="parentText" presStyleLbl="node1" presStyleIdx="0" presStyleCnt="1" custScaleY="31770" custLinFactNeighborX="-24998" custLinFactNeighborY="-36914">
        <dgm:presLayoutVars>
          <dgm:chMax val="0"/>
          <dgm:bulletEnabled val="1"/>
        </dgm:presLayoutVars>
      </dgm:prSet>
      <dgm:spPr>
        <a:prstGeom prst="rect">
          <a:avLst/>
        </a:prstGeom>
      </dgm:spPr>
      <dgm:t>
        <a:bodyPr/>
        <a:lstStyle/>
        <a:p>
          <a:endParaRPr lang="en-US"/>
        </a:p>
      </dgm:t>
    </dgm:pt>
    <dgm:pt modelId="{EB2512AD-8BD5-4E19-AD7F-0FD71CA1E6B7}" type="pres">
      <dgm:prSet presAssocID="{1EB7B675-A0F7-4731-8E7B-C1235003E846}" presName="negativeSpace" presStyleCnt="0"/>
      <dgm:spPr/>
    </dgm:pt>
    <dgm:pt modelId="{BC0D0E74-6929-4572-A9B2-170DA8985B54}" type="pres">
      <dgm:prSet presAssocID="{1EB7B675-A0F7-4731-8E7B-C1235003E846}" presName="childText" presStyleLbl="conFgAcc1" presStyleIdx="0" presStyleCnt="1" custScaleY="57925" custLinFactNeighborY="17231">
        <dgm:presLayoutVars>
          <dgm:bulletEnabled val="1"/>
        </dgm:presLayoutVars>
      </dgm:prSet>
      <dgm:spPr/>
      <dgm:t>
        <a:bodyPr/>
        <a:lstStyle/>
        <a:p>
          <a:endParaRPr lang="en-US"/>
        </a:p>
      </dgm:t>
    </dgm:pt>
  </dgm:ptLst>
  <dgm:cxnLst>
    <dgm:cxn modelId="{E2EE6715-B099-4310-B3A4-B36BF191DB68}" srcId="{C2301186-1F5F-43FF-90F3-F8F9F9DFE8BC}" destId="{1EB7B675-A0F7-4731-8E7B-C1235003E846}" srcOrd="0" destOrd="0" parTransId="{E6B109CE-1E43-4AB6-ABD4-B3A8F9ED8698}" sibTransId="{C0007559-7679-4E6B-81F5-89E35E4B3BF8}"/>
    <dgm:cxn modelId="{105D48C7-FD1D-4DFB-9C1B-8D3E064BA44B}" type="presOf" srcId="{1EB7B675-A0F7-4731-8E7B-C1235003E846}" destId="{6840608F-C765-470A-97A6-AC0FE478008C}" srcOrd="0" destOrd="0" presId="urn:microsoft.com/office/officeart/2005/8/layout/list1"/>
    <dgm:cxn modelId="{12FA64D5-0687-4B1C-9A37-A1D73A893532}" type="presOf" srcId="{C2301186-1F5F-43FF-90F3-F8F9F9DFE8BC}" destId="{1E5839C7-0614-4D89-A73D-68DE4AE07524}" srcOrd="0" destOrd="0" presId="urn:microsoft.com/office/officeart/2005/8/layout/list1"/>
    <dgm:cxn modelId="{7A3CA235-42C9-4031-BCFE-094151E66CE8}" type="presOf" srcId="{1EB7B675-A0F7-4731-8E7B-C1235003E846}" destId="{5F754D42-995E-468C-8D14-ED0EDDEB9F9E}" srcOrd="1" destOrd="0" presId="urn:microsoft.com/office/officeart/2005/8/layout/list1"/>
    <dgm:cxn modelId="{CE616E5E-7436-44D1-BAA9-990AA19596C9}" type="presParOf" srcId="{1E5839C7-0614-4D89-A73D-68DE4AE07524}" destId="{DFBC2367-2EEA-4A36-A2CE-441906813841}" srcOrd="0" destOrd="0" presId="urn:microsoft.com/office/officeart/2005/8/layout/list1"/>
    <dgm:cxn modelId="{0D7AE4C6-AECE-4DD4-AA42-03FB68553E88}" type="presParOf" srcId="{DFBC2367-2EEA-4A36-A2CE-441906813841}" destId="{6840608F-C765-470A-97A6-AC0FE478008C}" srcOrd="0" destOrd="0" presId="urn:microsoft.com/office/officeart/2005/8/layout/list1"/>
    <dgm:cxn modelId="{DB81A89B-D8D6-4FD1-B31A-4F924B22605A}" type="presParOf" srcId="{DFBC2367-2EEA-4A36-A2CE-441906813841}" destId="{5F754D42-995E-468C-8D14-ED0EDDEB9F9E}" srcOrd="1" destOrd="0" presId="urn:microsoft.com/office/officeart/2005/8/layout/list1"/>
    <dgm:cxn modelId="{9A9E4582-F2CD-4D1D-9F18-783D28E7F4F9}" type="presParOf" srcId="{1E5839C7-0614-4D89-A73D-68DE4AE07524}" destId="{EB2512AD-8BD5-4E19-AD7F-0FD71CA1E6B7}" srcOrd="1" destOrd="0" presId="urn:microsoft.com/office/officeart/2005/8/layout/list1"/>
    <dgm:cxn modelId="{BCD79C13-B253-4AA3-B60D-752E0A61E1F1}" type="presParOf" srcId="{1E5839C7-0614-4D89-A73D-68DE4AE07524}" destId="{BC0D0E74-6929-4572-A9B2-170DA8985B54}"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2301186-1F5F-43FF-90F3-F8F9F9DFE8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EB7B675-A0F7-4731-8E7B-C1235003E846}">
      <dgm:prSet custT="1"/>
      <dgm:spPr>
        <a:solidFill>
          <a:schemeClr val="bg2">
            <a:lumMod val="75000"/>
          </a:schemeClr>
        </a:solidFill>
      </dgm:spPr>
      <dgm:t>
        <a:bodyPr/>
        <a:lstStyle/>
        <a:p>
          <a:r>
            <a:rPr lang="en-US" sz="1400" b="1" dirty="0" smtClean="0">
              <a:solidFill>
                <a:schemeClr val="tx2">
                  <a:lumMod val="75000"/>
                </a:schemeClr>
              </a:solidFill>
              <a:latin typeface="Arial" panose="020B0604020202020204" pitchFamily="34" charset="0"/>
              <a:cs typeface="Arial" panose="020B0604020202020204" pitchFamily="34" charset="0"/>
            </a:rPr>
            <a:t>Most of  the UK insurance companies have a contracting fund size</a:t>
          </a:r>
          <a:endParaRPr lang="en-US" sz="1400" b="1" dirty="0">
            <a:solidFill>
              <a:schemeClr val="tx2">
                <a:lumMod val="75000"/>
              </a:schemeClr>
            </a:solidFill>
            <a:latin typeface="Arial" panose="020B0604020202020204" pitchFamily="34" charset="0"/>
            <a:cs typeface="Arial" panose="020B0604020202020204" pitchFamily="34" charset="0"/>
          </a:endParaRPr>
        </a:p>
      </dgm:t>
    </dgm:pt>
    <dgm:pt modelId="{E6B109CE-1E43-4AB6-ABD4-B3A8F9ED8698}" type="parTrans" cxnId="{E2EE6715-B099-4310-B3A4-B36BF191DB68}">
      <dgm:prSet/>
      <dgm:spPr/>
      <dgm:t>
        <a:bodyPr/>
        <a:lstStyle/>
        <a:p>
          <a:endParaRPr lang="en-US"/>
        </a:p>
      </dgm:t>
    </dgm:pt>
    <dgm:pt modelId="{C0007559-7679-4E6B-81F5-89E35E4B3BF8}" type="sibTrans" cxnId="{E2EE6715-B099-4310-B3A4-B36BF191DB68}">
      <dgm:prSet/>
      <dgm:spPr/>
      <dgm:t>
        <a:bodyPr/>
        <a:lstStyle/>
        <a:p>
          <a:endParaRPr lang="en-US"/>
        </a:p>
      </dgm:t>
    </dgm:pt>
    <dgm:pt modelId="{1E5839C7-0614-4D89-A73D-68DE4AE07524}" type="pres">
      <dgm:prSet presAssocID="{C2301186-1F5F-43FF-90F3-F8F9F9DFE8BC}" presName="linear" presStyleCnt="0">
        <dgm:presLayoutVars>
          <dgm:dir/>
          <dgm:animLvl val="lvl"/>
          <dgm:resizeHandles val="exact"/>
        </dgm:presLayoutVars>
      </dgm:prSet>
      <dgm:spPr/>
      <dgm:t>
        <a:bodyPr/>
        <a:lstStyle/>
        <a:p>
          <a:endParaRPr lang="en-GB"/>
        </a:p>
      </dgm:t>
    </dgm:pt>
    <dgm:pt modelId="{DFBC2367-2EEA-4A36-A2CE-441906813841}" type="pres">
      <dgm:prSet presAssocID="{1EB7B675-A0F7-4731-8E7B-C1235003E846}" presName="parentLin" presStyleCnt="0"/>
      <dgm:spPr/>
    </dgm:pt>
    <dgm:pt modelId="{6840608F-C765-470A-97A6-AC0FE478008C}" type="pres">
      <dgm:prSet presAssocID="{1EB7B675-A0F7-4731-8E7B-C1235003E846}" presName="parentLeftMargin" presStyleLbl="node1" presStyleIdx="0" presStyleCnt="1"/>
      <dgm:spPr/>
      <dgm:t>
        <a:bodyPr/>
        <a:lstStyle/>
        <a:p>
          <a:endParaRPr lang="en-GB"/>
        </a:p>
      </dgm:t>
    </dgm:pt>
    <dgm:pt modelId="{5F754D42-995E-468C-8D14-ED0EDDEB9F9E}" type="pres">
      <dgm:prSet presAssocID="{1EB7B675-A0F7-4731-8E7B-C1235003E846}" presName="parentText" presStyleLbl="node1" presStyleIdx="0" presStyleCnt="1" custScaleY="31770" custLinFactNeighborX="-24998" custLinFactNeighborY="-36914">
        <dgm:presLayoutVars>
          <dgm:chMax val="0"/>
          <dgm:bulletEnabled val="1"/>
        </dgm:presLayoutVars>
      </dgm:prSet>
      <dgm:spPr>
        <a:prstGeom prst="rect">
          <a:avLst/>
        </a:prstGeom>
      </dgm:spPr>
      <dgm:t>
        <a:bodyPr/>
        <a:lstStyle/>
        <a:p>
          <a:endParaRPr lang="en-US"/>
        </a:p>
      </dgm:t>
    </dgm:pt>
    <dgm:pt modelId="{EB2512AD-8BD5-4E19-AD7F-0FD71CA1E6B7}" type="pres">
      <dgm:prSet presAssocID="{1EB7B675-A0F7-4731-8E7B-C1235003E846}" presName="negativeSpace" presStyleCnt="0"/>
      <dgm:spPr/>
    </dgm:pt>
    <dgm:pt modelId="{BC0D0E74-6929-4572-A9B2-170DA8985B54}" type="pres">
      <dgm:prSet presAssocID="{1EB7B675-A0F7-4731-8E7B-C1235003E846}" presName="childText" presStyleLbl="conFgAcc1" presStyleIdx="0" presStyleCnt="1" custScaleY="57925">
        <dgm:presLayoutVars>
          <dgm:bulletEnabled val="1"/>
        </dgm:presLayoutVars>
      </dgm:prSet>
      <dgm:spPr/>
      <dgm:t>
        <a:bodyPr/>
        <a:lstStyle/>
        <a:p>
          <a:endParaRPr lang="en-US"/>
        </a:p>
      </dgm:t>
    </dgm:pt>
  </dgm:ptLst>
  <dgm:cxnLst>
    <dgm:cxn modelId="{E2EE6715-B099-4310-B3A4-B36BF191DB68}" srcId="{C2301186-1F5F-43FF-90F3-F8F9F9DFE8BC}" destId="{1EB7B675-A0F7-4731-8E7B-C1235003E846}" srcOrd="0" destOrd="0" parTransId="{E6B109CE-1E43-4AB6-ABD4-B3A8F9ED8698}" sibTransId="{C0007559-7679-4E6B-81F5-89E35E4B3BF8}"/>
    <dgm:cxn modelId="{CF2399D3-D6E4-443B-B47B-1912A5D41653}" type="presOf" srcId="{C2301186-1F5F-43FF-90F3-F8F9F9DFE8BC}" destId="{1E5839C7-0614-4D89-A73D-68DE4AE07524}" srcOrd="0" destOrd="0" presId="urn:microsoft.com/office/officeart/2005/8/layout/list1"/>
    <dgm:cxn modelId="{6C73C886-BB60-467C-A4AA-889BB19D8F30}" type="presOf" srcId="{1EB7B675-A0F7-4731-8E7B-C1235003E846}" destId="{5F754D42-995E-468C-8D14-ED0EDDEB9F9E}" srcOrd="1" destOrd="0" presId="urn:microsoft.com/office/officeart/2005/8/layout/list1"/>
    <dgm:cxn modelId="{C9E22C6B-B9F2-46E5-B1C7-4CDBC4463241}" type="presOf" srcId="{1EB7B675-A0F7-4731-8E7B-C1235003E846}" destId="{6840608F-C765-470A-97A6-AC0FE478008C}" srcOrd="0" destOrd="0" presId="urn:microsoft.com/office/officeart/2005/8/layout/list1"/>
    <dgm:cxn modelId="{4479CF17-F485-412A-B047-794078989BD2}" type="presParOf" srcId="{1E5839C7-0614-4D89-A73D-68DE4AE07524}" destId="{DFBC2367-2EEA-4A36-A2CE-441906813841}" srcOrd="0" destOrd="0" presId="urn:microsoft.com/office/officeart/2005/8/layout/list1"/>
    <dgm:cxn modelId="{9305318E-1A36-4E8E-A418-3DE080C9EDF6}" type="presParOf" srcId="{DFBC2367-2EEA-4A36-A2CE-441906813841}" destId="{6840608F-C765-470A-97A6-AC0FE478008C}" srcOrd="0" destOrd="0" presId="urn:microsoft.com/office/officeart/2005/8/layout/list1"/>
    <dgm:cxn modelId="{742B93C6-8718-4EEC-8F37-0FDE0D2D463F}" type="presParOf" srcId="{DFBC2367-2EEA-4A36-A2CE-441906813841}" destId="{5F754D42-995E-468C-8D14-ED0EDDEB9F9E}" srcOrd="1" destOrd="0" presId="urn:microsoft.com/office/officeart/2005/8/layout/list1"/>
    <dgm:cxn modelId="{C5974225-43D2-445B-A917-1F3F187095C3}" type="presParOf" srcId="{1E5839C7-0614-4D89-A73D-68DE4AE07524}" destId="{EB2512AD-8BD5-4E19-AD7F-0FD71CA1E6B7}" srcOrd="1" destOrd="0" presId="urn:microsoft.com/office/officeart/2005/8/layout/list1"/>
    <dgm:cxn modelId="{F0A81FA4-CC61-4473-A1A6-79E58B798E2B}" type="presParOf" srcId="{1E5839C7-0614-4D89-A73D-68DE4AE07524}" destId="{BC0D0E74-6929-4572-A9B2-170DA8985B54}" srcOrd="2"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E25D14-AECC-41D0-8E01-788D9A0CE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1975644-47B8-4855-80AE-8B93082206EF}">
      <dgm:prSet custT="1"/>
      <dgm:spPr>
        <a:solidFill>
          <a:schemeClr val="accent1">
            <a:lumMod val="20000"/>
            <a:lumOff val="80000"/>
          </a:schemeClr>
        </a:solidFill>
      </dgm:spPr>
      <dgm:t>
        <a:bodyPr/>
        <a:lstStyle/>
        <a:p>
          <a:pPr rtl="0"/>
          <a:r>
            <a:rPr lang="en-US" sz="1500" dirty="0" smtClean="0">
              <a:solidFill>
                <a:schemeClr val="tx1"/>
              </a:solidFill>
              <a:latin typeface="Arial" panose="020B0604020202020204" pitchFamily="34" charset="0"/>
              <a:cs typeface="Arial" panose="020B0604020202020204" pitchFamily="34" charset="0"/>
            </a:rPr>
            <a:t>GN6 definition: </a:t>
          </a:r>
          <a:r>
            <a:rPr lang="en-US" sz="1500" i="1" dirty="0" smtClean="0">
              <a:solidFill>
                <a:schemeClr val="tx1"/>
              </a:solidFill>
              <a:latin typeface="Arial" panose="020B0604020202020204" pitchFamily="34" charset="0"/>
              <a:cs typeface="Arial" panose="020B0604020202020204" pitchFamily="34" charset="0"/>
            </a:rPr>
            <a:t>“An asset share for a policy grouping at a given point in time is the accumulation of the premiums received plus investment income earned from the inception of the policies, less deductions due to benefit payments, commission, expenses, tax, a reasonable cost of capital and of guarantees, contribution from miscellaneous surplus (if considered appropriate) and transfers to shareholders”.</a:t>
          </a:r>
          <a:endParaRPr lang="en-US" sz="1500" dirty="0">
            <a:solidFill>
              <a:schemeClr val="tx1"/>
            </a:solidFill>
            <a:latin typeface="Arial" panose="020B0604020202020204" pitchFamily="34" charset="0"/>
            <a:cs typeface="Arial" panose="020B0604020202020204" pitchFamily="34" charset="0"/>
          </a:endParaRPr>
        </a:p>
      </dgm:t>
    </dgm:pt>
    <dgm:pt modelId="{B2DCC47D-74BC-4931-B231-FC39757784C4}" type="parTrans" cxnId="{F0DAF4A2-89EC-41DB-ACD9-DEDDC702BB4A}">
      <dgm:prSet/>
      <dgm:spPr/>
      <dgm:t>
        <a:bodyPr/>
        <a:lstStyle/>
        <a:p>
          <a:endParaRPr lang="en-GB"/>
        </a:p>
      </dgm:t>
    </dgm:pt>
    <dgm:pt modelId="{EAF62062-0FBC-476A-BD6A-F7D2A2E6CE5F}" type="sibTrans" cxnId="{F0DAF4A2-89EC-41DB-ACD9-DEDDC702BB4A}">
      <dgm:prSet/>
      <dgm:spPr/>
      <dgm:t>
        <a:bodyPr/>
        <a:lstStyle/>
        <a:p>
          <a:endParaRPr lang="en-GB"/>
        </a:p>
      </dgm:t>
    </dgm:pt>
    <dgm:pt modelId="{6A702982-D8BF-4350-878A-B76F02FECF8B}" type="pres">
      <dgm:prSet presAssocID="{06E25D14-AECC-41D0-8E01-788D9A0CE1EA}" presName="linear" presStyleCnt="0">
        <dgm:presLayoutVars>
          <dgm:animLvl val="lvl"/>
          <dgm:resizeHandles val="exact"/>
        </dgm:presLayoutVars>
      </dgm:prSet>
      <dgm:spPr/>
      <dgm:t>
        <a:bodyPr/>
        <a:lstStyle/>
        <a:p>
          <a:endParaRPr lang="en-US"/>
        </a:p>
      </dgm:t>
    </dgm:pt>
    <dgm:pt modelId="{E18220F5-856E-4F65-8C3E-F26586D054BD}" type="pres">
      <dgm:prSet presAssocID="{51975644-47B8-4855-80AE-8B93082206EF}" presName="parentText" presStyleLbl="node1" presStyleIdx="0" presStyleCnt="1" custScaleY="98462" custLinFactNeighborX="-1770" custLinFactNeighborY="-10583">
        <dgm:presLayoutVars>
          <dgm:chMax val="0"/>
          <dgm:bulletEnabled val="1"/>
        </dgm:presLayoutVars>
      </dgm:prSet>
      <dgm:spPr/>
      <dgm:t>
        <a:bodyPr/>
        <a:lstStyle/>
        <a:p>
          <a:endParaRPr lang="en-US"/>
        </a:p>
      </dgm:t>
    </dgm:pt>
  </dgm:ptLst>
  <dgm:cxnLst>
    <dgm:cxn modelId="{F0DAF4A2-89EC-41DB-ACD9-DEDDC702BB4A}" srcId="{06E25D14-AECC-41D0-8E01-788D9A0CE1EA}" destId="{51975644-47B8-4855-80AE-8B93082206EF}" srcOrd="0" destOrd="0" parTransId="{B2DCC47D-74BC-4931-B231-FC39757784C4}" sibTransId="{EAF62062-0FBC-476A-BD6A-F7D2A2E6CE5F}"/>
    <dgm:cxn modelId="{533E5471-F344-4A7E-98F4-26182C44CFA2}" type="presOf" srcId="{51975644-47B8-4855-80AE-8B93082206EF}" destId="{E18220F5-856E-4F65-8C3E-F26586D054BD}" srcOrd="0" destOrd="0" presId="urn:microsoft.com/office/officeart/2005/8/layout/vList2"/>
    <dgm:cxn modelId="{FD8343B5-E58B-4444-BB14-1F18A2F445AD}" type="presOf" srcId="{06E25D14-AECC-41D0-8E01-788D9A0CE1EA}" destId="{6A702982-D8BF-4350-878A-B76F02FECF8B}" srcOrd="0" destOrd="0" presId="urn:microsoft.com/office/officeart/2005/8/layout/vList2"/>
    <dgm:cxn modelId="{8D6BADF9-247D-4B02-BB8C-C5DFA6CFFC1F}" type="presParOf" srcId="{6A702982-D8BF-4350-878A-B76F02FECF8B}" destId="{E18220F5-856E-4F65-8C3E-F26586D054B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F888A8-BB31-4AE8-A075-980CDC7706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D4C8F6E-D511-4A60-84BD-88F221E9A2BA}">
      <dgm:prSet custT="1"/>
      <dgm:spPr>
        <a:solidFill>
          <a:schemeClr val="accent1">
            <a:lumMod val="20000"/>
            <a:lumOff val="80000"/>
          </a:schemeClr>
        </a:solidFill>
      </dgm:spPr>
      <dgm:t>
        <a:bodyPr/>
        <a:lstStyle/>
        <a:p>
          <a:pPr rtl="0"/>
          <a:r>
            <a:rPr lang="en-US" sz="1500" dirty="0" smtClean="0">
              <a:solidFill>
                <a:schemeClr val="tx2">
                  <a:lumMod val="75000"/>
                </a:schemeClr>
              </a:solidFill>
              <a:latin typeface="Arial" panose="020B0604020202020204" pitchFamily="34" charset="0"/>
              <a:cs typeface="Arial" panose="020B0604020202020204" pitchFamily="34" charset="0"/>
            </a:rPr>
            <a:t>IRDAI (Preparation of Financial Statements and Auditor’s Report of Insurance Companies) Regulations, 2002 defines FFA </a:t>
          </a:r>
          <a:r>
            <a:rPr lang="en-US" sz="1500" i="1" dirty="0" smtClean="0">
              <a:solidFill>
                <a:schemeClr val="tx2">
                  <a:lumMod val="75000"/>
                </a:schemeClr>
              </a:solidFill>
              <a:latin typeface="Arial" panose="020B0604020202020204" pitchFamily="34" charset="0"/>
              <a:cs typeface="Arial" panose="020B0604020202020204" pitchFamily="34" charset="0"/>
            </a:rPr>
            <a:t>as “The FFA shall represent all funds, the allocation of which, either to the policyholders or to the shareholders, has not been determined by the end of the financial year”.</a:t>
          </a:r>
          <a:endParaRPr lang="en-US" sz="1500" dirty="0">
            <a:solidFill>
              <a:schemeClr val="tx2">
                <a:lumMod val="75000"/>
              </a:schemeClr>
            </a:solidFill>
            <a:latin typeface="Arial" panose="020B0604020202020204" pitchFamily="34" charset="0"/>
            <a:cs typeface="Arial" panose="020B0604020202020204" pitchFamily="34" charset="0"/>
          </a:endParaRPr>
        </a:p>
      </dgm:t>
    </dgm:pt>
    <dgm:pt modelId="{AB807271-B4A2-4E47-BA54-1E6FE04A953D}" type="parTrans" cxnId="{80CA2E40-714A-48EF-8586-802E1B208579}">
      <dgm:prSet/>
      <dgm:spPr/>
      <dgm:t>
        <a:bodyPr/>
        <a:lstStyle/>
        <a:p>
          <a:endParaRPr lang="en-GB" sz="1900">
            <a:latin typeface="Arial" panose="020B0604020202020204" pitchFamily="34" charset="0"/>
            <a:cs typeface="Arial" panose="020B0604020202020204" pitchFamily="34" charset="0"/>
          </a:endParaRPr>
        </a:p>
      </dgm:t>
    </dgm:pt>
    <dgm:pt modelId="{7C3C1660-3454-450E-9BC9-D18A8A7D181E}" type="sibTrans" cxnId="{80CA2E40-714A-48EF-8586-802E1B208579}">
      <dgm:prSet/>
      <dgm:spPr/>
      <dgm:t>
        <a:bodyPr/>
        <a:lstStyle/>
        <a:p>
          <a:endParaRPr lang="en-GB" sz="1900">
            <a:latin typeface="Arial" panose="020B0604020202020204" pitchFamily="34" charset="0"/>
            <a:cs typeface="Arial" panose="020B0604020202020204" pitchFamily="34" charset="0"/>
          </a:endParaRPr>
        </a:p>
      </dgm:t>
    </dgm:pt>
    <dgm:pt modelId="{37BD97A8-BB36-4688-8C22-DE4A9772F4DF}" type="pres">
      <dgm:prSet presAssocID="{A3F888A8-BB31-4AE8-A075-980CDC77066E}" presName="linear" presStyleCnt="0">
        <dgm:presLayoutVars>
          <dgm:animLvl val="lvl"/>
          <dgm:resizeHandles val="exact"/>
        </dgm:presLayoutVars>
      </dgm:prSet>
      <dgm:spPr/>
      <dgm:t>
        <a:bodyPr/>
        <a:lstStyle/>
        <a:p>
          <a:endParaRPr lang="en-US"/>
        </a:p>
      </dgm:t>
    </dgm:pt>
    <dgm:pt modelId="{1032C360-E362-43EB-BFF2-BB6153A485D9}" type="pres">
      <dgm:prSet presAssocID="{8D4C8F6E-D511-4A60-84BD-88F221E9A2BA}" presName="parentText" presStyleLbl="node1" presStyleIdx="0" presStyleCnt="1">
        <dgm:presLayoutVars>
          <dgm:chMax val="0"/>
          <dgm:bulletEnabled val="1"/>
        </dgm:presLayoutVars>
      </dgm:prSet>
      <dgm:spPr/>
      <dgm:t>
        <a:bodyPr/>
        <a:lstStyle/>
        <a:p>
          <a:endParaRPr lang="en-US"/>
        </a:p>
      </dgm:t>
    </dgm:pt>
  </dgm:ptLst>
  <dgm:cxnLst>
    <dgm:cxn modelId="{80CA2E40-714A-48EF-8586-802E1B208579}" srcId="{A3F888A8-BB31-4AE8-A075-980CDC77066E}" destId="{8D4C8F6E-D511-4A60-84BD-88F221E9A2BA}" srcOrd="0" destOrd="0" parTransId="{AB807271-B4A2-4E47-BA54-1E6FE04A953D}" sibTransId="{7C3C1660-3454-450E-9BC9-D18A8A7D181E}"/>
    <dgm:cxn modelId="{CC582BC8-B9DA-4FEC-84E0-AF86D9B20117}" type="presOf" srcId="{A3F888A8-BB31-4AE8-A075-980CDC77066E}" destId="{37BD97A8-BB36-4688-8C22-DE4A9772F4DF}" srcOrd="0" destOrd="0" presId="urn:microsoft.com/office/officeart/2005/8/layout/vList2"/>
    <dgm:cxn modelId="{C5CE9DB6-A827-4642-88AA-DD4AC0CE5CD7}" type="presOf" srcId="{8D4C8F6E-D511-4A60-84BD-88F221E9A2BA}" destId="{1032C360-E362-43EB-BFF2-BB6153A485D9}" srcOrd="0" destOrd="0" presId="urn:microsoft.com/office/officeart/2005/8/layout/vList2"/>
    <dgm:cxn modelId="{F47BE03C-8F71-411C-A516-9257650F019C}" type="presParOf" srcId="{37BD97A8-BB36-4688-8C22-DE4A9772F4DF}" destId="{1032C360-E362-43EB-BFF2-BB6153A485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2A0CDE-B0F1-4533-BD8C-DBACBA0A6D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F5D4049-B129-47DD-BBFD-64670FE0E8C4}">
      <dgm:prSet custT="1"/>
      <dgm:spPr>
        <a:solidFill>
          <a:schemeClr val="accent1">
            <a:lumMod val="20000"/>
            <a:lumOff val="80000"/>
          </a:schemeClr>
        </a:solidFill>
      </dgm:spPr>
      <dgm:t>
        <a:bodyPr/>
        <a:lstStyle/>
        <a:p>
          <a:pPr rtl="0"/>
          <a:r>
            <a:rPr lang="en-US" sz="1500" dirty="0" smtClean="0">
              <a:solidFill>
                <a:schemeClr val="tx2">
                  <a:lumMod val="75000"/>
                </a:schemeClr>
              </a:solidFill>
              <a:latin typeface="Arial" panose="020B0604020202020204" pitchFamily="34" charset="0"/>
              <a:cs typeface="Arial" panose="020B0604020202020204" pitchFamily="34" charset="0"/>
            </a:rPr>
            <a:t>Section 4(b) of the Regulation prescribes the maximum allocation to shareholders to the extent of </a:t>
          </a:r>
          <a:r>
            <a:rPr lang="en-US" sz="1500" i="1" dirty="0" smtClean="0">
              <a:solidFill>
                <a:schemeClr val="tx2">
                  <a:lumMod val="75000"/>
                </a:schemeClr>
              </a:solidFill>
              <a:latin typeface="Arial" panose="020B0604020202020204" pitchFamily="34" charset="0"/>
              <a:cs typeface="Arial" panose="020B0604020202020204" pitchFamily="34" charset="0"/>
            </a:rPr>
            <a:t>“one-ninth of the surplus allocated to policyholders in case of a life fund maintained for participating policyholders”</a:t>
          </a:r>
          <a:endParaRPr lang="en-US" sz="1500" dirty="0">
            <a:solidFill>
              <a:schemeClr val="tx2">
                <a:lumMod val="75000"/>
              </a:schemeClr>
            </a:solidFill>
            <a:latin typeface="Arial" panose="020B0604020202020204" pitchFamily="34" charset="0"/>
            <a:cs typeface="Arial" panose="020B0604020202020204" pitchFamily="34" charset="0"/>
          </a:endParaRPr>
        </a:p>
      </dgm:t>
    </dgm:pt>
    <dgm:pt modelId="{7548BCE2-9EF2-45D6-BF06-5553FBF5D6E2}" type="parTrans" cxnId="{D5E751DE-F7DA-4692-B04B-D93BB8049DD5}">
      <dgm:prSet/>
      <dgm:spPr/>
      <dgm:t>
        <a:bodyPr/>
        <a:lstStyle/>
        <a:p>
          <a:endParaRPr lang="en-GB">
            <a:latin typeface="Arial" panose="020B0604020202020204" pitchFamily="34" charset="0"/>
            <a:cs typeface="Arial" panose="020B0604020202020204" pitchFamily="34" charset="0"/>
          </a:endParaRPr>
        </a:p>
      </dgm:t>
    </dgm:pt>
    <dgm:pt modelId="{FC9FF5F3-2513-4C36-B9D3-A798ADB956DE}" type="sibTrans" cxnId="{D5E751DE-F7DA-4692-B04B-D93BB8049DD5}">
      <dgm:prSet/>
      <dgm:spPr/>
      <dgm:t>
        <a:bodyPr/>
        <a:lstStyle/>
        <a:p>
          <a:endParaRPr lang="en-GB">
            <a:latin typeface="Arial" panose="020B0604020202020204" pitchFamily="34" charset="0"/>
            <a:cs typeface="Arial" panose="020B0604020202020204" pitchFamily="34" charset="0"/>
          </a:endParaRPr>
        </a:p>
      </dgm:t>
    </dgm:pt>
    <dgm:pt modelId="{EECBF943-08FA-4E06-A3ED-FF14FFAE6B74}" type="pres">
      <dgm:prSet presAssocID="{892A0CDE-B0F1-4533-BD8C-DBACBA0A6DCC}" presName="linear" presStyleCnt="0">
        <dgm:presLayoutVars>
          <dgm:animLvl val="lvl"/>
          <dgm:resizeHandles val="exact"/>
        </dgm:presLayoutVars>
      </dgm:prSet>
      <dgm:spPr/>
      <dgm:t>
        <a:bodyPr/>
        <a:lstStyle/>
        <a:p>
          <a:endParaRPr lang="en-US"/>
        </a:p>
      </dgm:t>
    </dgm:pt>
    <dgm:pt modelId="{42369E2D-AF4F-4C0A-9457-6DE6DAC20F02}" type="pres">
      <dgm:prSet presAssocID="{6F5D4049-B129-47DD-BBFD-64670FE0E8C4}" presName="parentText" presStyleLbl="node1" presStyleIdx="0" presStyleCnt="1">
        <dgm:presLayoutVars>
          <dgm:chMax val="0"/>
          <dgm:bulletEnabled val="1"/>
        </dgm:presLayoutVars>
      </dgm:prSet>
      <dgm:spPr/>
      <dgm:t>
        <a:bodyPr/>
        <a:lstStyle/>
        <a:p>
          <a:endParaRPr lang="en-US"/>
        </a:p>
      </dgm:t>
    </dgm:pt>
  </dgm:ptLst>
  <dgm:cxnLst>
    <dgm:cxn modelId="{D5E751DE-F7DA-4692-B04B-D93BB8049DD5}" srcId="{892A0CDE-B0F1-4533-BD8C-DBACBA0A6DCC}" destId="{6F5D4049-B129-47DD-BBFD-64670FE0E8C4}" srcOrd="0" destOrd="0" parTransId="{7548BCE2-9EF2-45D6-BF06-5553FBF5D6E2}" sibTransId="{FC9FF5F3-2513-4C36-B9D3-A798ADB956DE}"/>
    <dgm:cxn modelId="{8AEC3AF1-6437-4ED7-92DD-B4960CB7DB95}" type="presOf" srcId="{892A0CDE-B0F1-4533-BD8C-DBACBA0A6DCC}" destId="{EECBF943-08FA-4E06-A3ED-FF14FFAE6B74}" srcOrd="0" destOrd="0" presId="urn:microsoft.com/office/officeart/2005/8/layout/vList2"/>
    <dgm:cxn modelId="{3E63468A-AA03-4392-8955-987287CCD80A}" type="presOf" srcId="{6F5D4049-B129-47DD-BBFD-64670FE0E8C4}" destId="{42369E2D-AF4F-4C0A-9457-6DE6DAC20F02}" srcOrd="0" destOrd="0" presId="urn:microsoft.com/office/officeart/2005/8/layout/vList2"/>
    <dgm:cxn modelId="{60B669F1-6E30-4A34-BACA-34FE9EB21990}" type="presParOf" srcId="{EECBF943-08FA-4E06-A3ED-FF14FFAE6B74}" destId="{42369E2D-AF4F-4C0A-9457-6DE6DAC20F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51CCD3-4C23-4868-B5E8-B058FBD34C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E08E2E44-DD7B-4F59-B060-09A40DFD2444}">
      <dgm:prSet phldrT="[Text]"/>
      <dgm:spPr>
        <a:solidFill>
          <a:srgbClr val="CC3300"/>
        </a:solidFill>
      </dgm:spPr>
      <dgm:t>
        <a:bodyPr/>
        <a:lstStyle/>
        <a:p>
          <a:r>
            <a:rPr lang="en-GB" dirty="0" smtClean="0"/>
            <a:t>Possible Approaches</a:t>
          </a:r>
          <a:endParaRPr lang="en-GB" dirty="0"/>
        </a:p>
      </dgm:t>
    </dgm:pt>
    <dgm:pt modelId="{B5B331BF-3544-4049-99C9-18EF96F3BD39}" type="parTrans" cxnId="{4E9AB30C-20F1-4A72-BC1F-8E1EDB16DAF8}">
      <dgm:prSet/>
      <dgm:spPr/>
      <dgm:t>
        <a:bodyPr/>
        <a:lstStyle/>
        <a:p>
          <a:endParaRPr lang="en-GB"/>
        </a:p>
      </dgm:t>
    </dgm:pt>
    <dgm:pt modelId="{A20C18CF-4E00-4B1B-A2CB-606401FDEBD3}" type="sibTrans" cxnId="{4E9AB30C-20F1-4A72-BC1F-8E1EDB16DAF8}">
      <dgm:prSet/>
      <dgm:spPr/>
      <dgm:t>
        <a:bodyPr/>
        <a:lstStyle/>
        <a:p>
          <a:endParaRPr lang="en-GB"/>
        </a:p>
      </dgm:t>
    </dgm:pt>
    <dgm:pt modelId="{07754729-2E66-42DB-90C4-09DE123D54EE}">
      <dgm:prSet phldrT="[Text]"/>
      <dgm:spPr>
        <a:solidFill>
          <a:schemeClr val="accent4">
            <a:lumMod val="60000"/>
            <a:lumOff val="40000"/>
          </a:schemeClr>
        </a:solidFill>
      </dgm:spPr>
      <dgm:t>
        <a:bodyPr/>
        <a:lstStyle/>
        <a:p>
          <a:r>
            <a:rPr lang="en-GB" dirty="0" smtClean="0"/>
            <a:t>Credited to Asset share</a:t>
          </a:r>
          <a:endParaRPr lang="en-GB" dirty="0"/>
        </a:p>
      </dgm:t>
    </dgm:pt>
    <dgm:pt modelId="{E630D973-2A9B-4F0A-BFBF-987984753092}" type="parTrans" cxnId="{241F2AE1-3C80-4A59-A878-BED05925E33E}">
      <dgm:prSet/>
      <dgm:spPr/>
      <dgm:t>
        <a:bodyPr/>
        <a:lstStyle/>
        <a:p>
          <a:endParaRPr lang="en-GB"/>
        </a:p>
      </dgm:t>
    </dgm:pt>
    <dgm:pt modelId="{86BBFAA7-5BA1-485C-AC5A-118A88F93724}" type="sibTrans" cxnId="{241F2AE1-3C80-4A59-A878-BED05925E33E}">
      <dgm:prSet/>
      <dgm:spPr/>
      <dgm:t>
        <a:bodyPr/>
        <a:lstStyle/>
        <a:p>
          <a:endParaRPr lang="en-GB"/>
        </a:p>
      </dgm:t>
    </dgm:pt>
    <dgm:pt modelId="{AF37FECA-9882-4063-B7BC-6298394A6ABC}">
      <dgm:prSet phldrT="[Text]"/>
      <dgm:spPr>
        <a:solidFill>
          <a:schemeClr val="accent4">
            <a:lumMod val="60000"/>
            <a:lumOff val="40000"/>
          </a:schemeClr>
        </a:solidFill>
      </dgm:spPr>
      <dgm:t>
        <a:bodyPr/>
        <a:lstStyle/>
        <a:p>
          <a:r>
            <a:rPr lang="en-GB" dirty="0" smtClean="0"/>
            <a:t>Credited to FFA/Estate</a:t>
          </a:r>
          <a:endParaRPr lang="en-GB" dirty="0"/>
        </a:p>
      </dgm:t>
    </dgm:pt>
    <dgm:pt modelId="{023F59D6-6A3C-4459-A963-C689C5C88932}" type="parTrans" cxnId="{5756C4EE-7230-4AF1-B091-D79D2B6F63AE}">
      <dgm:prSet/>
      <dgm:spPr/>
      <dgm:t>
        <a:bodyPr/>
        <a:lstStyle/>
        <a:p>
          <a:endParaRPr lang="en-GB"/>
        </a:p>
      </dgm:t>
    </dgm:pt>
    <dgm:pt modelId="{F5CE9839-215C-478E-93F9-635AB023031A}" type="sibTrans" cxnId="{5756C4EE-7230-4AF1-B091-D79D2B6F63AE}">
      <dgm:prSet/>
      <dgm:spPr/>
      <dgm:t>
        <a:bodyPr/>
        <a:lstStyle/>
        <a:p>
          <a:endParaRPr lang="en-GB"/>
        </a:p>
      </dgm:t>
    </dgm:pt>
    <dgm:pt modelId="{484D51E8-7DBD-4912-A345-3D38B13F4A5A}" type="asst">
      <dgm:prSet/>
      <dgm:spPr>
        <a:solidFill>
          <a:schemeClr val="accent3">
            <a:lumMod val="75000"/>
          </a:schemeClr>
        </a:solidFill>
      </dgm:spPr>
      <dgm:t>
        <a:bodyPr/>
        <a:lstStyle/>
        <a:p>
          <a:r>
            <a:rPr lang="en-GB" dirty="0" smtClean="0"/>
            <a:t>Cash flow addition to Asset Share</a:t>
          </a:r>
          <a:endParaRPr lang="en-GB" dirty="0"/>
        </a:p>
      </dgm:t>
    </dgm:pt>
    <dgm:pt modelId="{46D4F705-A3F3-467B-857C-802FCDAF49C9}" type="parTrans" cxnId="{EB5530B3-E529-43B5-8448-712046286D2E}">
      <dgm:prSet/>
      <dgm:spPr/>
      <dgm:t>
        <a:bodyPr/>
        <a:lstStyle/>
        <a:p>
          <a:endParaRPr lang="en-GB"/>
        </a:p>
      </dgm:t>
    </dgm:pt>
    <dgm:pt modelId="{FFAAB8AA-6668-4D50-A16C-0FE7509101B2}" type="sibTrans" cxnId="{EB5530B3-E529-43B5-8448-712046286D2E}">
      <dgm:prSet/>
      <dgm:spPr/>
      <dgm:t>
        <a:bodyPr/>
        <a:lstStyle/>
        <a:p>
          <a:endParaRPr lang="en-GB"/>
        </a:p>
      </dgm:t>
    </dgm:pt>
    <dgm:pt modelId="{10F87511-B981-4C69-8B95-F17D4FE6A760}" type="asst">
      <dgm:prSet/>
      <dgm:spPr>
        <a:solidFill>
          <a:schemeClr val="accent3">
            <a:lumMod val="75000"/>
          </a:schemeClr>
        </a:solidFill>
      </dgm:spPr>
      <dgm:t>
        <a:bodyPr/>
        <a:lstStyle/>
        <a:p>
          <a:r>
            <a:rPr lang="en-GB" dirty="0" smtClean="0"/>
            <a:t>Addition via investment return</a:t>
          </a:r>
          <a:endParaRPr lang="en-GB" dirty="0"/>
        </a:p>
      </dgm:t>
    </dgm:pt>
    <dgm:pt modelId="{90ACAD44-AAD9-4C60-A14E-8770379F079D}" type="parTrans" cxnId="{4C8D4152-0E66-446C-922D-B0DCAE582516}">
      <dgm:prSet/>
      <dgm:spPr/>
      <dgm:t>
        <a:bodyPr/>
        <a:lstStyle/>
        <a:p>
          <a:endParaRPr lang="en-GB"/>
        </a:p>
      </dgm:t>
    </dgm:pt>
    <dgm:pt modelId="{BE9DA218-6738-4E39-BB8D-487DD026B909}" type="sibTrans" cxnId="{4C8D4152-0E66-446C-922D-B0DCAE582516}">
      <dgm:prSet/>
      <dgm:spPr/>
      <dgm:t>
        <a:bodyPr/>
        <a:lstStyle/>
        <a:p>
          <a:endParaRPr lang="en-GB"/>
        </a:p>
      </dgm:t>
    </dgm:pt>
    <dgm:pt modelId="{B8BCE052-D5E1-4ACF-8893-27AD9FB8133D}" type="pres">
      <dgm:prSet presAssocID="{1451CCD3-4C23-4868-B5E8-B058FBD34CD3}" presName="hierChild1" presStyleCnt="0">
        <dgm:presLayoutVars>
          <dgm:orgChart val="1"/>
          <dgm:chPref val="1"/>
          <dgm:dir/>
          <dgm:animOne val="branch"/>
          <dgm:animLvl val="lvl"/>
          <dgm:resizeHandles/>
        </dgm:presLayoutVars>
      </dgm:prSet>
      <dgm:spPr/>
      <dgm:t>
        <a:bodyPr/>
        <a:lstStyle/>
        <a:p>
          <a:endParaRPr lang="en-US"/>
        </a:p>
      </dgm:t>
    </dgm:pt>
    <dgm:pt modelId="{BF05DBFE-CB9D-4218-835A-23A90A2EA1AF}" type="pres">
      <dgm:prSet presAssocID="{E08E2E44-DD7B-4F59-B060-09A40DFD2444}" presName="hierRoot1" presStyleCnt="0">
        <dgm:presLayoutVars>
          <dgm:hierBranch val="init"/>
        </dgm:presLayoutVars>
      </dgm:prSet>
      <dgm:spPr/>
    </dgm:pt>
    <dgm:pt modelId="{A78D728B-BE5B-4A08-A37F-6A177F9E8CE1}" type="pres">
      <dgm:prSet presAssocID="{E08E2E44-DD7B-4F59-B060-09A40DFD2444}" presName="rootComposite1" presStyleCnt="0"/>
      <dgm:spPr/>
    </dgm:pt>
    <dgm:pt modelId="{D7909CAC-E991-4A77-AF87-0E95DEBF29DB}" type="pres">
      <dgm:prSet presAssocID="{E08E2E44-DD7B-4F59-B060-09A40DFD2444}" presName="rootText1" presStyleLbl="node0" presStyleIdx="0" presStyleCnt="1">
        <dgm:presLayoutVars>
          <dgm:chPref val="3"/>
        </dgm:presLayoutVars>
      </dgm:prSet>
      <dgm:spPr/>
      <dgm:t>
        <a:bodyPr/>
        <a:lstStyle/>
        <a:p>
          <a:endParaRPr lang="en-GB"/>
        </a:p>
      </dgm:t>
    </dgm:pt>
    <dgm:pt modelId="{1CE4E0EF-DA16-474D-B389-2402F698EAA8}" type="pres">
      <dgm:prSet presAssocID="{E08E2E44-DD7B-4F59-B060-09A40DFD2444}" presName="rootConnector1" presStyleLbl="node1" presStyleIdx="0" presStyleCnt="0"/>
      <dgm:spPr/>
      <dgm:t>
        <a:bodyPr/>
        <a:lstStyle/>
        <a:p>
          <a:endParaRPr lang="en-US"/>
        </a:p>
      </dgm:t>
    </dgm:pt>
    <dgm:pt modelId="{CBBE7D22-CFC8-443C-A703-B3E643769BE1}" type="pres">
      <dgm:prSet presAssocID="{E08E2E44-DD7B-4F59-B060-09A40DFD2444}" presName="hierChild2" presStyleCnt="0"/>
      <dgm:spPr/>
    </dgm:pt>
    <dgm:pt modelId="{21F7D3C4-4FA5-4CC2-A030-EC9E4F8AF227}" type="pres">
      <dgm:prSet presAssocID="{E630D973-2A9B-4F0A-BFBF-987984753092}" presName="Name37" presStyleLbl="parChTrans1D2" presStyleIdx="0" presStyleCnt="2"/>
      <dgm:spPr/>
      <dgm:t>
        <a:bodyPr/>
        <a:lstStyle/>
        <a:p>
          <a:endParaRPr lang="en-US"/>
        </a:p>
      </dgm:t>
    </dgm:pt>
    <dgm:pt modelId="{239D9A7A-3F7A-41BE-9EED-F6F28F80DD86}" type="pres">
      <dgm:prSet presAssocID="{07754729-2E66-42DB-90C4-09DE123D54EE}" presName="hierRoot2" presStyleCnt="0">
        <dgm:presLayoutVars>
          <dgm:hierBranch val="init"/>
        </dgm:presLayoutVars>
      </dgm:prSet>
      <dgm:spPr/>
    </dgm:pt>
    <dgm:pt modelId="{3052AEEF-1E57-45D2-AD6F-813EB1D45ED5}" type="pres">
      <dgm:prSet presAssocID="{07754729-2E66-42DB-90C4-09DE123D54EE}" presName="rootComposite" presStyleCnt="0"/>
      <dgm:spPr/>
    </dgm:pt>
    <dgm:pt modelId="{B2A9E28A-F524-4BB8-8AD5-C40FFF7B376D}" type="pres">
      <dgm:prSet presAssocID="{07754729-2E66-42DB-90C4-09DE123D54EE}" presName="rootText" presStyleLbl="node2" presStyleIdx="0" presStyleCnt="2">
        <dgm:presLayoutVars>
          <dgm:chPref val="3"/>
        </dgm:presLayoutVars>
      </dgm:prSet>
      <dgm:spPr/>
      <dgm:t>
        <a:bodyPr/>
        <a:lstStyle/>
        <a:p>
          <a:endParaRPr lang="en-US"/>
        </a:p>
      </dgm:t>
    </dgm:pt>
    <dgm:pt modelId="{A4AFE84B-CAAD-4B1E-A527-01B2320DADC8}" type="pres">
      <dgm:prSet presAssocID="{07754729-2E66-42DB-90C4-09DE123D54EE}" presName="rootConnector" presStyleLbl="node2" presStyleIdx="0" presStyleCnt="2"/>
      <dgm:spPr/>
      <dgm:t>
        <a:bodyPr/>
        <a:lstStyle/>
        <a:p>
          <a:endParaRPr lang="en-US"/>
        </a:p>
      </dgm:t>
    </dgm:pt>
    <dgm:pt modelId="{FFAC02C6-D73C-4F83-B2AA-06790146E070}" type="pres">
      <dgm:prSet presAssocID="{07754729-2E66-42DB-90C4-09DE123D54EE}" presName="hierChild4" presStyleCnt="0"/>
      <dgm:spPr/>
    </dgm:pt>
    <dgm:pt modelId="{4EE41D76-BE63-4354-B946-B661B9A4AFC6}" type="pres">
      <dgm:prSet presAssocID="{07754729-2E66-42DB-90C4-09DE123D54EE}" presName="hierChild5" presStyleCnt="0"/>
      <dgm:spPr/>
    </dgm:pt>
    <dgm:pt modelId="{11292C0D-EEFA-49EA-B1D7-D1FFAD7DA1C9}" type="pres">
      <dgm:prSet presAssocID="{46D4F705-A3F3-467B-857C-802FCDAF49C9}" presName="Name111" presStyleLbl="parChTrans1D3" presStyleIdx="0" presStyleCnt="2"/>
      <dgm:spPr/>
      <dgm:t>
        <a:bodyPr/>
        <a:lstStyle/>
        <a:p>
          <a:endParaRPr lang="en-US"/>
        </a:p>
      </dgm:t>
    </dgm:pt>
    <dgm:pt modelId="{D1745065-E55E-4020-AA19-CE8BC5C92F73}" type="pres">
      <dgm:prSet presAssocID="{484D51E8-7DBD-4912-A345-3D38B13F4A5A}" presName="hierRoot3" presStyleCnt="0">
        <dgm:presLayoutVars>
          <dgm:hierBranch val="init"/>
        </dgm:presLayoutVars>
      </dgm:prSet>
      <dgm:spPr/>
    </dgm:pt>
    <dgm:pt modelId="{11E469DA-E64B-40D9-8B01-A966BDFD213B}" type="pres">
      <dgm:prSet presAssocID="{484D51E8-7DBD-4912-A345-3D38B13F4A5A}" presName="rootComposite3" presStyleCnt="0"/>
      <dgm:spPr/>
    </dgm:pt>
    <dgm:pt modelId="{EBE59C3F-2DAC-453B-BF84-AD9AA17CBD0C}" type="pres">
      <dgm:prSet presAssocID="{484D51E8-7DBD-4912-A345-3D38B13F4A5A}" presName="rootText3" presStyleLbl="asst2" presStyleIdx="0" presStyleCnt="2">
        <dgm:presLayoutVars>
          <dgm:chPref val="3"/>
        </dgm:presLayoutVars>
      </dgm:prSet>
      <dgm:spPr/>
      <dgm:t>
        <a:bodyPr/>
        <a:lstStyle/>
        <a:p>
          <a:endParaRPr lang="en-US"/>
        </a:p>
      </dgm:t>
    </dgm:pt>
    <dgm:pt modelId="{94B30B7C-E610-49AB-8D29-81C753D01A88}" type="pres">
      <dgm:prSet presAssocID="{484D51E8-7DBD-4912-A345-3D38B13F4A5A}" presName="rootConnector3" presStyleLbl="asst2" presStyleIdx="0" presStyleCnt="2"/>
      <dgm:spPr/>
      <dgm:t>
        <a:bodyPr/>
        <a:lstStyle/>
        <a:p>
          <a:endParaRPr lang="en-US"/>
        </a:p>
      </dgm:t>
    </dgm:pt>
    <dgm:pt modelId="{CFC83AAA-77CA-4529-9AB4-235056493DB8}" type="pres">
      <dgm:prSet presAssocID="{484D51E8-7DBD-4912-A345-3D38B13F4A5A}" presName="hierChild6" presStyleCnt="0"/>
      <dgm:spPr/>
    </dgm:pt>
    <dgm:pt modelId="{AE3949CC-2316-44AC-A1EF-CEA6560327BD}" type="pres">
      <dgm:prSet presAssocID="{484D51E8-7DBD-4912-A345-3D38B13F4A5A}" presName="hierChild7" presStyleCnt="0"/>
      <dgm:spPr/>
    </dgm:pt>
    <dgm:pt modelId="{00F0FE09-2406-4AF7-A034-FD2795699A84}" type="pres">
      <dgm:prSet presAssocID="{90ACAD44-AAD9-4C60-A14E-8770379F079D}" presName="Name111" presStyleLbl="parChTrans1D3" presStyleIdx="1" presStyleCnt="2"/>
      <dgm:spPr/>
      <dgm:t>
        <a:bodyPr/>
        <a:lstStyle/>
        <a:p>
          <a:endParaRPr lang="en-US"/>
        </a:p>
      </dgm:t>
    </dgm:pt>
    <dgm:pt modelId="{DAEA3330-9041-41EF-BFDC-15D8C7498065}" type="pres">
      <dgm:prSet presAssocID="{10F87511-B981-4C69-8B95-F17D4FE6A760}" presName="hierRoot3" presStyleCnt="0">
        <dgm:presLayoutVars>
          <dgm:hierBranch val="init"/>
        </dgm:presLayoutVars>
      </dgm:prSet>
      <dgm:spPr/>
    </dgm:pt>
    <dgm:pt modelId="{697D1B9D-D764-426D-AE1E-E45D35C7E539}" type="pres">
      <dgm:prSet presAssocID="{10F87511-B981-4C69-8B95-F17D4FE6A760}" presName="rootComposite3" presStyleCnt="0"/>
      <dgm:spPr/>
    </dgm:pt>
    <dgm:pt modelId="{A7807DF4-3997-41B6-82D8-FA4E87DD243D}" type="pres">
      <dgm:prSet presAssocID="{10F87511-B981-4C69-8B95-F17D4FE6A760}" presName="rootText3" presStyleLbl="asst2" presStyleIdx="1" presStyleCnt="2">
        <dgm:presLayoutVars>
          <dgm:chPref val="3"/>
        </dgm:presLayoutVars>
      </dgm:prSet>
      <dgm:spPr/>
      <dgm:t>
        <a:bodyPr/>
        <a:lstStyle/>
        <a:p>
          <a:endParaRPr lang="en-US"/>
        </a:p>
      </dgm:t>
    </dgm:pt>
    <dgm:pt modelId="{A881CE5F-D9DD-408E-8FE0-81B91C2C4E4B}" type="pres">
      <dgm:prSet presAssocID="{10F87511-B981-4C69-8B95-F17D4FE6A760}" presName="rootConnector3" presStyleLbl="asst2" presStyleIdx="1" presStyleCnt="2"/>
      <dgm:spPr/>
      <dgm:t>
        <a:bodyPr/>
        <a:lstStyle/>
        <a:p>
          <a:endParaRPr lang="en-US"/>
        </a:p>
      </dgm:t>
    </dgm:pt>
    <dgm:pt modelId="{EA550536-A7C9-41BD-9133-6851B74715D5}" type="pres">
      <dgm:prSet presAssocID="{10F87511-B981-4C69-8B95-F17D4FE6A760}" presName="hierChild6" presStyleCnt="0"/>
      <dgm:spPr/>
    </dgm:pt>
    <dgm:pt modelId="{BCFEDA65-98AE-46C7-AED2-B7723659F0AD}" type="pres">
      <dgm:prSet presAssocID="{10F87511-B981-4C69-8B95-F17D4FE6A760}" presName="hierChild7" presStyleCnt="0"/>
      <dgm:spPr/>
    </dgm:pt>
    <dgm:pt modelId="{FC7CD243-B710-47A4-9A63-45B590B4BE9D}" type="pres">
      <dgm:prSet presAssocID="{023F59D6-6A3C-4459-A963-C689C5C88932}" presName="Name37" presStyleLbl="parChTrans1D2" presStyleIdx="1" presStyleCnt="2"/>
      <dgm:spPr/>
      <dgm:t>
        <a:bodyPr/>
        <a:lstStyle/>
        <a:p>
          <a:endParaRPr lang="en-US"/>
        </a:p>
      </dgm:t>
    </dgm:pt>
    <dgm:pt modelId="{76731AF9-6C7D-4D88-BFEE-8CFCC8DAACDF}" type="pres">
      <dgm:prSet presAssocID="{AF37FECA-9882-4063-B7BC-6298394A6ABC}" presName="hierRoot2" presStyleCnt="0">
        <dgm:presLayoutVars>
          <dgm:hierBranch val="init"/>
        </dgm:presLayoutVars>
      </dgm:prSet>
      <dgm:spPr/>
    </dgm:pt>
    <dgm:pt modelId="{9D807DE7-3B68-4CB7-84AC-F55C3223058F}" type="pres">
      <dgm:prSet presAssocID="{AF37FECA-9882-4063-B7BC-6298394A6ABC}" presName="rootComposite" presStyleCnt="0"/>
      <dgm:spPr/>
    </dgm:pt>
    <dgm:pt modelId="{3CCD62EF-3E9C-4ADD-BBCF-8E637DA96EED}" type="pres">
      <dgm:prSet presAssocID="{AF37FECA-9882-4063-B7BC-6298394A6ABC}" presName="rootText" presStyleLbl="node2" presStyleIdx="1" presStyleCnt="2">
        <dgm:presLayoutVars>
          <dgm:chPref val="3"/>
        </dgm:presLayoutVars>
      </dgm:prSet>
      <dgm:spPr/>
      <dgm:t>
        <a:bodyPr/>
        <a:lstStyle/>
        <a:p>
          <a:endParaRPr lang="en-GB"/>
        </a:p>
      </dgm:t>
    </dgm:pt>
    <dgm:pt modelId="{F2628C51-67FC-457D-82C4-0E8F50196890}" type="pres">
      <dgm:prSet presAssocID="{AF37FECA-9882-4063-B7BC-6298394A6ABC}" presName="rootConnector" presStyleLbl="node2" presStyleIdx="1" presStyleCnt="2"/>
      <dgm:spPr/>
      <dgm:t>
        <a:bodyPr/>
        <a:lstStyle/>
        <a:p>
          <a:endParaRPr lang="en-US"/>
        </a:p>
      </dgm:t>
    </dgm:pt>
    <dgm:pt modelId="{BDE5CEE7-EFEA-4FE3-B0D4-6A1FBFD5B29F}" type="pres">
      <dgm:prSet presAssocID="{AF37FECA-9882-4063-B7BC-6298394A6ABC}" presName="hierChild4" presStyleCnt="0"/>
      <dgm:spPr/>
    </dgm:pt>
    <dgm:pt modelId="{76A6A73C-2643-454D-B321-228A5D68612D}" type="pres">
      <dgm:prSet presAssocID="{AF37FECA-9882-4063-B7BC-6298394A6ABC}" presName="hierChild5" presStyleCnt="0"/>
      <dgm:spPr/>
    </dgm:pt>
    <dgm:pt modelId="{D51D3196-7E04-4CE2-9F13-7592B7D56439}" type="pres">
      <dgm:prSet presAssocID="{E08E2E44-DD7B-4F59-B060-09A40DFD2444}" presName="hierChild3" presStyleCnt="0"/>
      <dgm:spPr/>
    </dgm:pt>
  </dgm:ptLst>
  <dgm:cxnLst>
    <dgm:cxn modelId="{16BB814C-FD2F-49F7-9E3C-5DAC740E1411}" type="presOf" srcId="{10F87511-B981-4C69-8B95-F17D4FE6A760}" destId="{A7807DF4-3997-41B6-82D8-FA4E87DD243D}" srcOrd="0" destOrd="0" presId="urn:microsoft.com/office/officeart/2005/8/layout/orgChart1"/>
    <dgm:cxn modelId="{EB5530B3-E529-43B5-8448-712046286D2E}" srcId="{07754729-2E66-42DB-90C4-09DE123D54EE}" destId="{484D51E8-7DBD-4912-A345-3D38B13F4A5A}" srcOrd="0" destOrd="0" parTransId="{46D4F705-A3F3-467B-857C-802FCDAF49C9}" sibTransId="{FFAAB8AA-6668-4D50-A16C-0FE7509101B2}"/>
    <dgm:cxn modelId="{0A542EBC-1E09-4E82-9B03-2898255D2A16}" type="presOf" srcId="{1451CCD3-4C23-4868-B5E8-B058FBD34CD3}" destId="{B8BCE052-D5E1-4ACF-8893-27AD9FB8133D}" srcOrd="0" destOrd="0" presId="urn:microsoft.com/office/officeart/2005/8/layout/orgChart1"/>
    <dgm:cxn modelId="{28A02FA8-AB8B-421C-8149-299D76B549FD}" type="presOf" srcId="{023F59D6-6A3C-4459-A963-C689C5C88932}" destId="{FC7CD243-B710-47A4-9A63-45B590B4BE9D}" srcOrd="0" destOrd="0" presId="urn:microsoft.com/office/officeart/2005/8/layout/orgChart1"/>
    <dgm:cxn modelId="{F91F2BFD-1612-4CA9-8EDF-A357ABCED4B9}" type="presOf" srcId="{10F87511-B981-4C69-8B95-F17D4FE6A760}" destId="{A881CE5F-D9DD-408E-8FE0-81B91C2C4E4B}" srcOrd="1" destOrd="0" presId="urn:microsoft.com/office/officeart/2005/8/layout/orgChart1"/>
    <dgm:cxn modelId="{241F2AE1-3C80-4A59-A878-BED05925E33E}" srcId="{E08E2E44-DD7B-4F59-B060-09A40DFD2444}" destId="{07754729-2E66-42DB-90C4-09DE123D54EE}" srcOrd="0" destOrd="0" parTransId="{E630D973-2A9B-4F0A-BFBF-987984753092}" sibTransId="{86BBFAA7-5BA1-485C-AC5A-118A88F93724}"/>
    <dgm:cxn modelId="{DDBD4F47-1CA2-474A-97D0-3AAEEE6AE438}" type="presOf" srcId="{07754729-2E66-42DB-90C4-09DE123D54EE}" destId="{B2A9E28A-F524-4BB8-8AD5-C40FFF7B376D}" srcOrd="0" destOrd="0" presId="urn:microsoft.com/office/officeart/2005/8/layout/orgChart1"/>
    <dgm:cxn modelId="{F75FE1F0-8093-4067-90CC-D7414A72C5E8}" type="presOf" srcId="{46D4F705-A3F3-467B-857C-802FCDAF49C9}" destId="{11292C0D-EEFA-49EA-B1D7-D1FFAD7DA1C9}" srcOrd="0" destOrd="0" presId="urn:microsoft.com/office/officeart/2005/8/layout/orgChart1"/>
    <dgm:cxn modelId="{D3702C36-85FE-4BC0-8B5E-62F0741392E9}" type="presOf" srcId="{AF37FECA-9882-4063-B7BC-6298394A6ABC}" destId="{3CCD62EF-3E9C-4ADD-BBCF-8E637DA96EED}" srcOrd="0" destOrd="0" presId="urn:microsoft.com/office/officeart/2005/8/layout/orgChart1"/>
    <dgm:cxn modelId="{4C8D4152-0E66-446C-922D-B0DCAE582516}" srcId="{07754729-2E66-42DB-90C4-09DE123D54EE}" destId="{10F87511-B981-4C69-8B95-F17D4FE6A760}" srcOrd="1" destOrd="0" parTransId="{90ACAD44-AAD9-4C60-A14E-8770379F079D}" sibTransId="{BE9DA218-6738-4E39-BB8D-487DD026B909}"/>
    <dgm:cxn modelId="{56BC6C8D-D8E3-4C53-A9DD-CA0C9D8DB49C}" type="presOf" srcId="{07754729-2E66-42DB-90C4-09DE123D54EE}" destId="{A4AFE84B-CAAD-4B1E-A527-01B2320DADC8}" srcOrd="1" destOrd="0" presId="urn:microsoft.com/office/officeart/2005/8/layout/orgChart1"/>
    <dgm:cxn modelId="{4508B793-0D4B-4A1D-9670-9C0E8879D823}" type="presOf" srcId="{E08E2E44-DD7B-4F59-B060-09A40DFD2444}" destId="{D7909CAC-E991-4A77-AF87-0E95DEBF29DB}" srcOrd="0" destOrd="0" presId="urn:microsoft.com/office/officeart/2005/8/layout/orgChart1"/>
    <dgm:cxn modelId="{4C60ECB5-F7A5-4A13-AA6D-173F99BAF24C}" type="presOf" srcId="{E08E2E44-DD7B-4F59-B060-09A40DFD2444}" destId="{1CE4E0EF-DA16-474D-B389-2402F698EAA8}" srcOrd="1" destOrd="0" presId="urn:microsoft.com/office/officeart/2005/8/layout/orgChart1"/>
    <dgm:cxn modelId="{8C3A04F8-F054-44EF-B8A0-52751B941ED0}" type="presOf" srcId="{484D51E8-7DBD-4912-A345-3D38B13F4A5A}" destId="{EBE59C3F-2DAC-453B-BF84-AD9AA17CBD0C}" srcOrd="0" destOrd="0" presId="urn:microsoft.com/office/officeart/2005/8/layout/orgChart1"/>
    <dgm:cxn modelId="{5756C4EE-7230-4AF1-B091-D79D2B6F63AE}" srcId="{E08E2E44-DD7B-4F59-B060-09A40DFD2444}" destId="{AF37FECA-9882-4063-B7BC-6298394A6ABC}" srcOrd="1" destOrd="0" parTransId="{023F59D6-6A3C-4459-A963-C689C5C88932}" sibTransId="{F5CE9839-215C-478E-93F9-635AB023031A}"/>
    <dgm:cxn modelId="{4A46985C-5E6B-4C71-8E16-425335183EA7}" type="presOf" srcId="{E630D973-2A9B-4F0A-BFBF-987984753092}" destId="{21F7D3C4-4FA5-4CC2-A030-EC9E4F8AF227}" srcOrd="0" destOrd="0" presId="urn:microsoft.com/office/officeart/2005/8/layout/orgChart1"/>
    <dgm:cxn modelId="{4E9AB30C-20F1-4A72-BC1F-8E1EDB16DAF8}" srcId="{1451CCD3-4C23-4868-B5E8-B058FBD34CD3}" destId="{E08E2E44-DD7B-4F59-B060-09A40DFD2444}" srcOrd="0" destOrd="0" parTransId="{B5B331BF-3544-4049-99C9-18EF96F3BD39}" sibTransId="{A20C18CF-4E00-4B1B-A2CB-606401FDEBD3}"/>
    <dgm:cxn modelId="{5C5885AC-9519-4AD3-B204-D4433598F262}" type="presOf" srcId="{90ACAD44-AAD9-4C60-A14E-8770379F079D}" destId="{00F0FE09-2406-4AF7-A034-FD2795699A84}" srcOrd="0" destOrd="0" presId="urn:microsoft.com/office/officeart/2005/8/layout/orgChart1"/>
    <dgm:cxn modelId="{CEA7B586-360C-4728-A290-316B8B5AF634}" type="presOf" srcId="{484D51E8-7DBD-4912-A345-3D38B13F4A5A}" destId="{94B30B7C-E610-49AB-8D29-81C753D01A88}" srcOrd="1" destOrd="0" presId="urn:microsoft.com/office/officeart/2005/8/layout/orgChart1"/>
    <dgm:cxn modelId="{0B1D43DC-9D8B-4286-B432-25151E522234}" type="presOf" srcId="{AF37FECA-9882-4063-B7BC-6298394A6ABC}" destId="{F2628C51-67FC-457D-82C4-0E8F50196890}" srcOrd="1" destOrd="0" presId="urn:microsoft.com/office/officeart/2005/8/layout/orgChart1"/>
    <dgm:cxn modelId="{21E2CC24-1AC6-4638-A366-393597309F5C}" type="presParOf" srcId="{B8BCE052-D5E1-4ACF-8893-27AD9FB8133D}" destId="{BF05DBFE-CB9D-4218-835A-23A90A2EA1AF}" srcOrd="0" destOrd="0" presId="urn:microsoft.com/office/officeart/2005/8/layout/orgChart1"/>
    <dgm:cxn modelId="{5D1380A2-1977-4AA0-B83D-081762D3AD9B}" type="presParOf" srcId="{BF05DBFE-CB9D-4218-835A-23A90A2EA1AF}" destId="{A78D728B-BE5B-4A08-A37F-6A177F9E8CE1}" srcOrd="0" destOrd="0" presId="urn:microsoft.com/office/officeart/2005/8/layout/orgChart1"/>
    <dgm:cxn modelId="{1AACB775-29C8-41DD-A3A6-286059F56E17}" type="presParOf" srcId="{A78D728B-BE5B-4A08-A37F-6A177F9E8CE1}" destId="{D7909CAC-E991-4A77-AF87-0E95DEBF29DB}" srcOrd="0" destOrd="0" presId="urn:microsoft.com/office/officeart/2005/8/layout/orgChart1"/>
    <dgm:cxn modelId="{BDC3733D-75CB-4A0E-8DD3-F89CA352DA0E}" type="presParOf" srcId="{A78D728B-BE5B-4A08-A37F-6A177F9E8CE1}" destId="{1CE4E0EF-DA16-474D-B389-2402F698EAA8}" srcOrd="1" destOrd="0" presId="urn:microsoft.com/office/officeart/2005/8/layout/orgChart1"/>
    <dgm:cxn modelId="{5A106FA2-65F0-4025-ADF3-5D4F411C967E}" type="presParOf" srcId="{BF05DBFE-CB9D-4218-835A-23A90A2EA1AF}" destId="{CBBE7D22-CFC8-443C-A703-B3E643769BE1}" srcOrd="1" destOrd="0" presId="urn:microsoft.com/office/officeart/2005/8/layout/orgChart1"/>
    <dgm:cxn modelId="{73757223-2A6B-4C35-AD95-773D0EA61A58}" type="presParOf" srcId="{CBBE7D22-CFC8-443C-A703-B3E643769BE1}" destId="{21F7D3C4-4FA5-4CC2-A030-EC9E4F8AF227}" srcOrd="0" destOrd="0" presId="urn:microsoft.com/office/officeart/2005/8/layout/orgChart1"/>
    <dgm:cxn modelId="{CA886772-A641-4411-9D26-936B7A0756B2}" type="presParOf" srcId="{CBBE7D22-CFC8-443C-A703-B3E643769BE1}" destId="{239D9A7A-3F7A-41BE-9EED-F6F28F80DD86}" srcOrd="1" destOrd="0" presId="urn:microsoft.com/office/officeart/2005/8/layout/orgChart1"/>
    <dgm:cxn modelId="{A582B556-F0BE-4163-85F9-DD9FC021759D}" type="presParOf" srcId="{239D9A7A-3F7A-41BE-9EED-F6F28F80DD86}" destId="{3052AEEF-1E57-45D2-AD6F-813EB1D45ED5}" srcOrd="0" destOrd="0" presId="urn:microsoft.com/office/officeart/2005/8/layout/orgChart1"/>
    <dgm:cxn modelId="{798DAE2A-E8E2-45FF-A58E-E79AC19F4DE3}" type="presParOf" srcId="{3052AEEF-1E57-45D2-AD6F-813EB1D45ED5}" destId="{B2A9E28A-F524-4BB8-8AD5-C40FFF7B376D}" srcOrd="0" destOrd="0" presId="urn:microsoft.com/office/officeart/2005/8/layout/orgChart1"/>
    <dgm:cxn modelId="{0DE18F12-D8D0-4D0A-927C-7226E7A818BE}" type="presParOf" srcId="{3052AEEF-1E57-45D2-AD6F-813EB1D45ED5}" destId="{A4AFE84B-CAAD-4B1E-A527-01B2320DADC8}" srcOrd="1" destOrd="0" presId="urn:microsoft.com/office/officeart/2005/8/layout/orgChart1"/>
    <dgm:cxn modelId="{D464F76F-DE75-4DBF-B68B-13D8F83E8501}" type="presParOf" srcId="{239D9A7A-3F7A-41BE-9EED-F6F28F80DD86}" destId="{FFAC02C6-D73C-4F83-B2AA-06790146E070}" srcOrd="1" destOrd="0" presId="urn:microsoft.com/office/officeart/2005/8/layout/orgChart1"/>
    <dgm:cxn modelId="{95D46E60-B823-4372-A53D-A46E96DB9242}" type="presParOf" srcId="{239D9A7A-3F7A-41BE-9EED-F6F28F80DD86}" destId="{4EE41D76-BE63-4354-B946-B661B9A4AFC6}" srcOrd="2" destOrd="0" presId="urn:microsoft.com/office/officeart/2005/8/layout/orgChart1"/>
    <dgm:cxn modelId="{2CF6EF29-FDDD-426C-BB02-6274319EC110}" type="presParOf" srcId="{4EE41D76-BE63-4354-B946-B661B9A4AFC6}" destId="{11292C0D-EEFA-49EA-B1D7-D1FFAD7DA1C9}" srcOrd="0" destOrd="0" presId="urn:microsoft.com/office/officeart/2005/8/layout/orgChart1"/>
    <dgm:cxn modelId="{54A5CF07-ED22-4F1A-93E4-F33BDECCF347}" type="presParOf" srcId="{4EE41D76-BE63-4354-B946-B661B9A4AFC6}" destId="{D1745065-E55E-4020-AA19-CE8BC5C92F73}" srcOrd="1" destOrd="0" presId="urn:microsoft.com/office/officeart/2005/8/layout/orgChart1"/>
    <dgm:cxn modelId="{49BA8641-8CD4-4ECE-9299-260DBFB0E72F}" type="presParOf" srcId="{D1745065-E55E-4020-AA19-CE8BC5C92F73}" destId="{11E469DA-E64B-40D9-8B01-A966BDFD213B}" srcOrd="0" destOrd="0" presId="urn:microsoft.com/office/officeart/2005/8/layout/orgChart1"/>
    <dgm:cxn modelId="{1C336CE4-29E9-4D2B-972C-A6BD61E91967}" type="presParOf" srcId="{11E469DA-E64B-40D9-8B01-A966BDFD213B}" destId="{EBE59C3F-2DAC-453B-BF84-AD9AA17CBD0C}" srcOrd="0" destOrd="0" presId="urn:microsoft.com/office/officeart/2005/8/layout/orgChart1"/>
    <dgm:cxn modelId="{D759CDE8-E1B9-422A-8EBD-62D60053C426}" type="presParOf" srcId="{11E469DA-E64B-40D9-8B01-A966BDFD213B}" destId="{94B30B7C-E610-49AB-8D29-81C753D01A88}" srcOrd="1" destOrd="0" presId="urn:microsoft.com/office/officeart/2005/8/layout/orgChart1"/>
    <dgm:cxn modelId="{B7808423-2920-4012-B8D4-1E56D2F78110}" type="presParOf" srcId="{D1745065-E55E-4020-AA19-CE8BC5C92F73}" destId="{CFC83AAA-77CA-4529-9AB4-235056493DB8}" srcOrd="1" destOrd="0" presId="urn:microsoft.com/office/officeart/2005/8/layout/orgChart1"/>
    <dgm:cxn modelId="{F5B1488F-F2E7-4D6B-A00B-743579106293}" type="presParOf" srcId="{D1745065-E55E-4020-AA19-CE8BC5C92F73}" destId="{AE3949CC-2316-44AC-A1EF-CEA6560327BD}" srcOrd="2" destOrd="0" presId="urn:microsoft.com/office/officeart/2005/8/layout/orgChart1"/>
    <dgm:cxn modelId="{0758241D-FAB3-4997-B2E2-822BBEC8D8D5}" type="presParOf" srcId="{4EE41D76-BE63-4354-B946-B661B9A4AFC6}" destId="{00F0FE09-2406-4AF7-A034-FD2795699A84}" srcOrd="2" destOrd="0" presId="urn:microsoft.com/office/officeart/2005/8/layout/orgChart1"/>
    <dgm:cxn modelId="{9AB36906-A2F2-4552-A24D-E5F594D78E2C}" type="presParOf" srcId="{4EE41D76-BE63-4354-B946-B661B9A4AFC6}" destId="{DAEA3330-9041-41EF-BFDC-15D8C7498065}" srcOrd="3" destOrd="0" presId="urn:microsoft.com/office/officeart/2005/8/layout/orgChart1"/>
    <dgm:cxn modelId="{50E5B7A8-F39A-4A90-BCF1-B2ED84C6AA06}" type="presParOf" srcId="{DAEA3330-9041-41EF-BFDC-15D8C7498065}" destId="{697D1B9D-D764-426D-AE1E-E45D35C7E539}" srcOrd="0" destOrd="0" presId="urn:microsoft.com/office/officeart/2005/8/layout/orgChart1"/>
    <dgm:cxn modelId="{72EB82A9-7BC7-4395-8296-086574BB2C71}" type="presParOf" srcId="{697D1B9D-D764-426D-AE1E-E45D35C7E539}" destId="{A7807DF4-3997-41B6-82D8-FA4E87DD243D}" srcOrd="0" destOrd="0" presId="urn:microsoft.com/office/officeart/2005/8/layout/orgChart1"/>
    <dgm:cxn modelId="{404B0152-15CE-429A-93A8-2866148EA964}" type="presParOf" srcId="{697D1B9D-D764-426D-AE1E-E45D35C7E539}" destId="{A881CE5F-D9DD-408E-8FE0-81B91C2C4E4B}" srcOrd="1" destOrd="0" presId="urn:microsoft.com/office/officeart/2005/8/layout/orgChart1"/>
    <dgm:cxn modelId="{BE442801-5185-4A79-BD64-0B12DEA6934F}" type="presParOf" srcId="{DAEA3330-9041-41EF-BFDC-15D8C7498065}" destId="{EA550536-A7C9-41BD-9133-6851B74715D5}" srcOrd="1" destOrd="0" presId="urn:microsoft.com/office/officeart/2005/8/layout/orgChart1"/>
    <dgm:cxn modelId="{CCF76D58-9B17-4BC9-BFF5-B5427B97F527}" type="presParOf" srcId="{DAEA3330-9041-41EF-BFDC-15D8C7498065}" destId="{BCFEDA65-98AE-46C7-AED2-B7723659F0AD}" srcOrd="2" destOrd="0" presId="urn:microsoft.com/office/officeart/2005/8/layout/orgChart1"/>
    <dgm:cxn modelId="{6DF22AB1-C540-419D-8F47-04DC7F12E469}" type="presParOf" srcId="{CBBE7D22-CFC8-443C-A703-B3E643769BE1}" destId="{FC7CD243-B710-47A4-9A63-45B590B4BE9D}" srcOrd="2" destOrd="0" presId="urn:microsoft.com/office/officeart/2005/8/layout/orgChart1"/>
    <dgm:cxn modelId="{52F721C7-D291-43F5-8A33-5B9FC2706239}" type="presParOf" srcId="{CBBE7D22-CFC8-443C-A703-B3E643769BE1}" destId="{76731AF9-6C7D-4D88-BFEE-8CFCC8DAACDF}" srcOrd="3" destOrd="0" presId="urn:microsoft.com/office/officeart/2005/8/layout/orgChart1"/>
    <dgm:cxn modelId="{B62A0FEE-5988-4D11-BEEA-57CF81A47DC0}" type="presParOf" srcId="{76731AF9-6C7D-4D88-BFEE-8CFCC8DAACDF}" destId="{9D807DE7-3B68-4CB7-84AC-F55C3223058F}" srcOrd="0" destOrd="0" presId="urn:microsoft.com/office/officeart/2005/8/layout/orgChart1"/>
    <dgm:cxn modelId="{20F9EDD5-5F71-48D3-AB32-8CA189F23FAA}" type="presParOf" srcId="{9D807DE7-3B68-4CB7-84AC-F55C3223058F}" destId="{3CCD62EF-3E9C-4ADD-BBCF-8E637DA96EED}" srcOrd="0" destOrd="0" presId="urn:microsoft.com/office/officeart/2005/8/layout/orgChart1"/>
    <dgm:cxn modelId="{6CE73929-E416-47BC-B07B-F92CC96E1CAB}" type="presParOf" srcId="{9D807DE7-3B68-4CB7-84AC-F55C3223058F}" destId="{F2628C51-67FC-457D-82C4-0E8F50196890}" srcOrd="1" destOrd="0" presId="urn:microsoft.com/office/officeart/2005/8/layout/orgChart1"/>
    <dgm:cxn modelId="{5F055355-E036-46CD-BC83-7A6630126E1F}" type="presParOf" srcId="{76731AF9-6C7D-4D88-BFEE-8CFCC8DAACDF}" destId="{BDE5CEE7-EFEA-4FE3-B0D4-6A1FBFD5B29F}" srcOrd="1" destOrd="0" presId="urn:microsoft.com/office/officeart/2005/8/layout/orgChart1"/>
    <dgm:cxn modelId="{BFBEBEAF-5CD0-4D5D-BB17-555206CD8AE0}" type="presParOf" srcId="{76731AF9-6C7D-4D88-BFEE-8CFCC8DAACDF}" destId="{76A6A73C-2643-454D-B321-228A5D68612D}" srcOrd="2" destOrd="0" presId="urn:microsoft.com/office/officeart/2005/8/layout/orgChart1"/>
    <dgm:cxn modelId="{581AE769-A476-4C8D-A4CA-77713AF96D45}" type="presParOf" srcId="{BF05DBFE-CB9D-4218-835A-23A90A2EA1AF}" destId="{D51D3196-7E04-4CE2-9F13-7592B7D5643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1F3C6F-7365-448E-A823-0D796CAEA7C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22F8673D-2BF7-42D9-8062-8ACE8A46774A}">
      <dgm:prSet phldrT="[Tex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Which policyholders? Same cohort or all remaining policyholders?</a:t>
          </a:r>
          <a:endParaRPr lang="en-US" dirty="0"/>
        </a:p>
      </dgm:t>
    </dgm:pt>
    <dgm:pt modelId="{E409261E-7A27-458B-ADAB-A817F3728B01}" type="parTrans" cxnId="{6471D194-F231-49E5-BBE5-ED0544E251D3}">
      <dgm:prSet/>
      <dgm:spPr/>
      <dgm:t>
        <a:bodyPr/>
        <a:lstStyle/>
        <a:p>
          <a:endParaRPr lang="en-US"/>
        </a:p>
      </dgm:t>
    </dgm:pt>
    <dgm:pt modelId="{A9C03858-3F77-495F-AFC4-A303434F73A5}" type="sibTrans" cxnId="{6471D194-F231-49E5-BBE5-ED0544E251D3}">
      <dgm:prSet/>
      <dgm:spPr/>
      <dgm:t>
        <a:bodyPr/>
        <a:lstStyle/>
        <a:p>
          <a:endParaRPr lang="en-US"/>
        </a:p>
      </dgm:t>
    </dgm:pt>
    <dgm:pt modelId="{2AF0323F-1EB7-4878-B60E-91ABB0612D7D}">
      <dgm:prSet phldrT="[Tex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Regard to Policyholders’ Reasonable Expectation (PRE) and past practices</a:t>
          </a:r>
          <a:endParaRPr lang="en-US" dirty="0"/>
        </a:p>
      </dgm:t>
    </dgm:pt>
    <dgm:pt modelId="{16E92F85-A939-4605-9ACA-217D9CF3BFD2}" type="parTrans" cxnId="{8A014CE0-919F-4475-83A4-56F7016E972B}">
      <dgm:prSet/>
      <dgm:spPr/>
      <dgm:t>
        <a:bodyPr/>
        <a:lstStyle/>
        <a:p>
          <a:endParaRPr lang="en-US"/>
        </a:p>
      </dgm:t>
    </dgm:pt>
    <dgm:pt modelId="{BD7F3567-8CEF-4B92-B93B-60A158498E85}" type="sibTrans" cxnId="{8A014CE0-919F-4475-83A4-56F7016E972B}">
      <dgm:prSet/>
      <dgm:spPr/>
      <dgm:t>
        <a:bodyPr/>
        <a:lstStyle/>
        <a:p>
          <a:endParaRPr lang="en-US"/>
        </a:p>
      </dgm:t>
    </dgm:pt>
    <dgm:pt modelId="{24037F95-390C-42E0-81F6-4A18DD0CBC2C}">
      <dgm:prSet phldrT="[Tex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Bonus Philosophy of the company </a:t>
          </a:r>
          <a:r>
            <a:rPr lang="en-US" b="1" i="1" dirty="0" smtClean="0">
              <a:solidFill>
                <a:schemeClr val="tx2">
                  <a:lumMod val="75000"/>
                </a:schemeClr>
              </a:solidFill>
              <a:latin typeface="Arial" panose="020B0604020202020204" pitchFamily="34" charset="0"/>
              <a:cs typeface="Arial" panose="020B0604020202020204" pitchFamily="34" charset="0"/>
            </a:rPr>
            <a:t>– </a:t>
          </a:r>
          <a:r>
            <a:rPr lang="en-US" b="0" i="1" dirty="0" smtClean="0">
              <a:solidFill>
                <a:schemeClr val="tx2">
                  <a:lumMod val="75000"/>
                </a:schemeClr>
              </a:solidFill>
              <a:latin typeface="Arial" panose="020B0604020202020204" pitchFamily="34" charset="0"/>
              <a:cs typeface="Arial" panose="020B0604020202020204" pitchFamily="34" charset="0"/>
            </a:rPr>
            <a:t>Form and Method of distribution of surplus</a:t>
          </a:r>
          <a:endParaRPr lang="en-US" b="0" dirty="0"/>
        </a:p>
      </dgm:t>
    </dgm:pt>
    <dgm:pt modelId="{42DE5F3D-9000-4814-A5BA-4938975F3BDF}" type="parTrans" cxnId="{5AAFE6FA-7A57-4C7D-82A5-C210FF385E1B}">
      <dgm:prSet/>
      <dgm:spPr/>
      <dgm:t>
        <a:bodyPr/>
        <a:lstStyle/>
        <a:p>
          <a:endParaRPr lang="en-US"/>
        </a:p>
      </dgm:t>
    </dgm:pt>
    <dgm:pt modelId="{5ED76D51-F96D-495D-B985-D8105009FD2F}" type="sibTrans" cxnId="{5AAFE6FA-7A57-4C7D-82A5-C210FF385E1B}">
      <dgm:prSet/>
      <dgm:spPr/>
      <dgm:t>
        <a:bodyPr/>
        <a:lstStyle/>
        <a:p>
          <a:endParaRPr lang="en-US"/>
        </a:p>
      </dgm:t>
    </dgm:pt>
    <dgm:pt modelId="{A44139F5-FF74-40EE-8EB3-BD937F7D5B2A}">
      <dgm:prSet phldrT="[Tex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Communication to Policyholders in the form of Benefit Illustration and/or Customer friendly PPFM</a:t>
          </a:r>
          <a:endParaRPr lang="en-US" dirty="0"/>
        </a:p>
      </dgm:t>
    </dgm:pt>
    <dgm:pt modelId="{1FFE1644-66DE-48F9-8C14-E156930816F5}" type="parTrans" cxnId="{FD82C5E9-65EE-4AAE-B666-00AAF2C4D8BE}">
      <dgm:prSet/>
      <dgm:spPr/>
      <dgm:t>
        <a:bodyPr/>
        <a:lstStyle/>
        <a:p>
          <a:endParaRPr lang="en-US"/>
        </a:p>
      </dgm:t>
    </dgm:pt>
    <dgm:pt modelId="{0220CB4F-B50B-4F46-8665-9FDB8445D99F}" type="sibTrans" cxnId="{FD82C5E9-65EE-4AAE-B666-00AAF2C4D8BE}">
      <dgm:prSet/>
      <dgm:spPr/>
      <dgm:t>
        <a:bodyPr/>
        <a:lstStyle/>
        <a:p>
          <a:endParaRPr lang="en-US"/>
        </a:p>
      </dgm:t>
    </dgm:pt>
    <dgm:pt modelId="{F1DB87BA-A925-4A6D-A83F-6B7917ED1CE7}">
      <dgm:prSet/>
      <dgm:spPr>
        <a:solidFill>
          <a:schemeClr val="bg2">
            <a:lumMod val="90000"/>
          </a:schemeClr>
        </a:solidFill>
      </dgm:spPr>
      <dgm:t>
        <a:bodyPr/>
        <a:lstStyle/>
        <a:p>
          <a:pPr algn="l" rtl="0"/>
          <a:r>
            <a:rPr lang="en-US" b="0" i="1" dirty="0" smtClean="0">
              <a:solidFill>
                <a:schemeClr val="tx2">
                  <a:lumMod val="75000"/>
                </a:schemeClr>
              </a:solidFill>
              <a:latin typeface="Arial" panose="020B0604020202020204" pitchFamily="34" charset="0"/>
              <a:cs typeface="Arial" panose="020B0604020202020204" pitchFamily="34" charset="0"/>
            </a:rPr>
            <a:t>Uncertain nature of Lapse Profit</a:t>
          </a:r>
          <a:endParaRPr lang="en-US" b="0" dirty="0">
            <a:solidFill>
              <a:schemeClr val="tx2">
                <a:lumMod val="75000"/>
              </a:schemeClr>
            </a:solidFill>
            <a:latin typeface="Arial" panose="020B0604020202020204" pitchFamily="34" charset="0"/>
            <a:cs typeface="Arial" panose="020B0604020202020204" pitchFamily="34" charset="0"/>
          </a:endParaRPr>
        </a:p>
      </dgm:t>
    </dgm:pt>
    <dgm:pt modelId="{BD3AD3A2-B889-4144-BABC-EC003B31E28E}" type="parTrans" cxnId="{DF97405E-BE34-4719-9B9F-871C2304662A}">
      <dgm:prSet/>
      <dgm:spPr/>
      <dgm:t>
        <a:bodyPr/>
        <a:lstStyle/>
        <a:p>
          <a:endParaRPr lang="en-US"/>
        </a:p>
      </dgm:t>
    </dgm:pt>
    <dgm:pt modelId="{19CCAA56-0809-4AA5-A25D-437E19C09834}" type="sibTrans" cxnId="{DF97405E-BE34-4719-9B9F-871C2304662A}">
      <dgm:prSet/>
      <dgm:spPr/>
      <dgm:t>
        <a:bodyPr/>
        <a:lstStyle/>
        <a:p>
          <a:endParaRPr lang="en-US"/>
        </a:p>
      </dgm:t>
    </dgm:pt>
    <dgm:pt modelId="{530484F4-44EA-44D1-8605-2222DB4258BF}">
      <dgm:prSe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Competitive consideration</a:t>
          </a:r>
          <a:endParaRPr lang="en-US" b="1" u="sng" dirty="0">
            <a:solidFill>
              <a:schemeClr val="tx2">
                <a:lumMod val="75000"/>
              </a:schemeClr>
            </a:solidFill>
            <a:latin typeface="Arial" panose="020B0604020202020204" pitchFamily="34" charset="0"/>
            <a:cs typeface="Arial" panose="020B0604020202020204" pitchFamily="34" charset="0"/>
          </a:endParaRPr>
        </a:p>
      </dgm:t>
    </dgm:pt>
    <dgm:pt modelId="{9AB5E898-4741-4225-A62C-79825735E76B}" type="parTrans" cxnId="{AF91A023-9EF1-4035-9477-EC32F71EEEEC}">
      <dgm:prSet/>
      <dgm:spPr/>
      <dgm:t>
        <a:bodyPr/>
        <a:lstStyle/>
        <a:p>
          <a:endParaRPr lang="en-US"/>
        </a:p>
      </dgm:t>
    </dgm:pt>
    <dgm:pt modelId="{9387426A-EDD7-4649-A6AF-2258897B93A5}" type="sibTrans" cxnId="{AF91A023-9EF1-4035-9477-EC32F71EEEEC}">
      <dgm:prSet/>
      <dgm:spPr/>
      <dgm:t>
        <a:bodyPr/>
        <a:lstStyle/>
        <a:p>
          <a:endParaRPr lang="en-US"/>
        </a:p>
      </dgm:t>
    </dgm:pt>
    <dgm:pt modelId="{CD6D8903-32BC-40F2-BB88-51F2B00F082B}">
      <dgm:prSet/>
      <dgm:spPr>
        <a:solidFill>
          <a:schemeClr val="bg2">
            <a:lumMod val="90000"/>
          </a:schemeClr>
        </a:solidFill>
      </dgm:spPr>
      <dgm:t>
        <a:bodyPr/>
        <a:lstStyle/>
        <a:p>
          <a:pPr algn="l" rtl="0"/>
          <a:r>
            <a:rPr lang="en-US" i="1" dirty="0" smtClean="0">
              <a:solidFill>
                <a:schemeClr val="tx2">
                  <a:lumMod val="75000"/>
                </a:schemeClr>
              </a:solidFill>
              <a:latin typeface="Arial" panose="020B0604020202020204" pitchFamily="34" charset="0"/>
              <a:cs typeface="Arial" panose="020B0604020202020204" pitchFamily="34" charset="0"/>
            </a:rPr>
            <a:t>Administrative and system readiness</a:t>
          </a:r>
          <a:endParaRPr lang="en-US" dirty="0">
            <a:solidFill>
              <a:schemeClr val="tx2">
                <a:lumMod val="75000"/>
              </a:schemeClr>
            </a:solidFill>
            <a:latin typeface="Arial" panose="020B0604020202020204" pitchFamily="34" charset="0"/>
            <a:cs typeface="Arial" panose="020B0604020202020204" pitchFamily="34" charset="0"/>
          </a:endParaRPr>
        </a:p>
      </dgm:t>
    </dgm:pt>
    <dgm:pt modelId="{3C224D87-22FD-490E-9D25-B2B863522CF1}" type="parTrans" cxnId="{6703A1B3-2549-453A-A93E-845079104132}">
      <dgm:prSet/>
      <dgm:spPr/>
      <dgm:t>
        <a:bodyPr/>
        <a:lstStyle/>
        <a:p>
          <a:endParaRPr lang="en-US"/>
        </a:p>
      </dgm:t>
    </dgm:pt>
    <dgm:pt modelId="{0CD3A454-130E-41BF-83F1-BF81759AD501}" type="sibTrans" cxnId="{6703A1B3-2549-453A-A93E-845079104132}">
      <dgm:prSet/>
      <dgm:spPr/>
      <dgm:t>
        <a:bodyPr/>
        <a:lstStyle/>
        <a:p>
          <a:endParaRPr lang="en-US"/>
        </a:p>
      </dgm:t>
    </dgm:pt>
    <dgm:pt modelId="{D6397F0F-C3BB-4C09-A4B8-56872CF35F04}" type="pres">
      <dgm:prSet presAssocID="{C01F3C6F-7365-448E-A823-0D796CAEA7CD}" presName="diagram" presStyleCnt="0">
        <dgm:presLayoutVars>
          <dgm:dir/>
          <dgm:resizeHandles val="exact"/>
        </dgm:presLayoutVars>
      </dgm:prSet>
      <dgm:spPr/>
      <dgm:t>
        <a:bodyPr/>
        <a:lstStyle/>
        <a:p>
          <a:endParaRPr lang="en-US"/>
        </a:p>
      </dgm:t>
    </dgm:pt>
    <dgm:pt modelId="{FED3F9CB-C641-46C6-889D-B26B9C72BE94}" type="pres">
      <dgm:prSet presAssocID="{22F8673D-2BF7-42D9-8062-8ACE8A46774A}" presName="node" presStyleLbl="node1" presStyleIdx="0" presStyleCnt="7" custScaleX="945958" custScaleY="71366" custLinFactY="-516" custLinFactNeighborY="-100000">
        <dgm:presLayoutVars>
          <dgm:bulletEnabled val="1"/>
        </dgm:presLayoutVars>
      </dgm:prSet>
      <dgm:spPr/>
      <dgm:t>
        <a:bodyPr/>
        <a:lstStyle/>
        <a:p>
          <a:endParaRPr lang="en-US"/>
        </a:p>
      </dgm:t>
    </dgm:pt>
    <dgm:pt modelId="{7C455705-CD65-44EF-834E-44F9A15514E3}" type="pres">
      <dgm:prSet presAssocID="{A9C03858-3F77-495F-AFC4-A303434F73A5}" presName="sibTrans" presStyleCnt="0"/>
      <dgm:spPr/>
    </dgm:pt>
    <dgm:pt modelId="{3BB653DC-6DFA-4590-9763-A2104B7C553F}" type="pres">
      <dgm:prSet presAssocID="{2AF0323F-1EB7-4878-B60E-91ABB0612D7D}" presName="node" presStyleLbl="node1" presStyleIdx="1" presStyleCnt="7" custScaleX="945958" custScaleY="71366" custLinFactNeighborY="-59555">
        <dgm:presLayoutVars>
          <dgm:bulletEnabled val="1"/>
        </dgm:presLayoutVars>
      </dgm:prSet>
      <dgm:spPr/>
      <dgm:t>
        <a:bodyPr/>
        <a:lstStyle/>
        <a:p>
          <a:endParaRPr lang="en-US"/>
        </a:p>
      </dgm:t>
    </dgm:pt>
    <dgm:pt modelId="{A979A11C-0FC0-43DE-BFDB-DC31C494BB90}" type="pres">
      <dgm:prSet presAssocID="{BD7F3567-8CEF-4B92-B93B-60A158498E85}" presName="sibTrans" presStyleCnt="0"/>
      <dgm:spPr/>
    </dgm:pt>
    <dgm:pt modelId="{F80ADF92-23C8-4696-89B6-C9EC6367CADA}" type="pres">
      <dgm:prSet presAssocID="{F1DB87BA-A925-4A6D-A83F-6B7917ED1CE7}" presName="node" presStyleLbl="node1" presStyleIdx="2" presStyleCnt="7" custScaleX="945958" custScaleY="71366" custLinFactNeighborY="-32926">
        <dgm:presLayoutVars>
          <dgm:bulletEnabled val="1"/>
        </dgm:presLayoutVars>
      </dgm:prSet>
      <dgm:spPr/>
      <dgm:t>
        <a:bodyPr/>
        <a:lstStyle/>
        <a:p>
          <a:endParaRPr lang="en-US"/>
        </a:p>
      </dgm:t>
    </dgm:pt>
    <dgm:pt modelId="{3E312019-225E-4D38-8FEE-6846D9A69574}" type="pres">
      <dgm:prSet presAssocID="{19CCAA56-0809-4AA5-A25D-437E19C09834}" presName="sibTrans" presStyleCnt="0"/>
      <dgm:spPr/>
    </dgm:pt>
    <dgm:pt modelId="{7C439242-ADC1-4C84-8781-59CB8DB23E4F}" type="pres">
      <dgm:prSet presAssocID="{24037F95-390C-42E0-81F6-4A18DD0CBC2C}" presName="node" presStyleLbl="node1" presStyleIdx="3" presStyleCnt="7" custScaleX="945958" custScaleY="71366" custLinFactNeighborY="-20630">
        <dgm:presLayoutVars>
          <dgm:bulletEnabled val="1"/>
        </dgm:presLayoutVars>
      </dgm:prSet>
      <dgm:spPr/>
      <dgm:t>
        <a:bodyPr/>
        <a:lstStyle/>
        <a:p>
          <a:endParaRPr lang="en-US"/>
        </a:p>
      </dgm:t>
    </dgm:pt>
    <dgm:pt modelId="{B26BEC0F-621C-4A59-94A0-822D997CACE0}" type="pres">
      <dgm:prSet presAssocID="{5ED76D51-F96D-495D-B985-D8105009FD2F}" presName="sibTrans" presStyleCnt="0"/>
      <dgm:spPr/>
    </dgm:pt>
    <dgm:pt modelId="{DC9C7777-6D21-4392-AF49-3B2183DCB7D3}" type="pres">
      <dgm:prSet presAssocID="{530484F4-44EA-44D1-8605-2222DB4258BF}" presName="node" presStyleLbl="node1" presStyleIdx="4" presStyleCnt="7" custScaleX="945958" custScaleY="71366">
        <dgm:presLayoutVars>
          <dgm:bulletEnabled val="1"/>
        </dgm:presLayoutVars>
      </dgm:prSet>
      <dgm:spPr/>
      <dgm:t>
        <a:bodyPr/>
        <a:lstStyle/>
        <a:p>
          <a:endParaRPr lang="en-US"/>
        </a:p>
      </dgm:t>
    </dgm:pt>
    <dgm:pt modelId="{008B79C1-C953-4330-97BD-370AC61A57E3}" type="pres">
      <dgm:prSet presAssocID="{9387426A-EDD7-4649-A6AF-2258897B93A5}" presName="sibTrans" presStyleCnt="0"/>
      <dgm:spPr/>
    </dgm:pt>
    <dgm:pt modelId="{4186A212-53BD-4531-8185-450DED6708AD}" type="pres">
      <dgm:prSet presAssocID="{A44139F5-FF74-40EE-8EB3-BD937F7D5B2A}" presName="node" presStyleLbl="node1" presStyleIdx="5" presStyleCnt="7" custScaleX="945958" custScaleY="71366" custLinFactNeighborY="18593">
        <dgm:presLayoutVars>
          <dgm:bulletEnabled val="1"/>
        </dgm:presLayoutVars>
      </dgm:prSet>
      <dgm:spPr/>
      <dgm:t>
        <a:bodyPr/>
        <a:lstStyle/>
        <a:p>
          <a:endParaRPr lang="en-US"/>
        </a:p>
      </dgm:t>
    </dgm:pt>
    <dgm:pt modelId="{476DCF31-7BB8-421A-B4B3-F5FADDE1B4E7}" type="pres">
      <dgm:prSet presAssocID="{0220CB4F-B50B-4F46-8665-9FDB8445D99F}" presName="sibTrans" presStyleCnt="0"/>
      <dgm:spPr/>
    </dgm:pt>
    <dgm:pt modelId="{6BEE740C-C644-4756-876D-FF7C2AA3294E}" type="pres">
      <dgm:prSet presAssocID="{CD6D8903-32BC-40F2-BB88-51F2B00F082B}" presName="node" presStyleLbl="node1" presStyleIdx="6" presStyleCnt="7" custScaleX="945958" custScaleY="71366" custLinFactNeighborX="0" custLinFactNeighborY="43907">
        <dgm:presLayoutVars>
          <dgm:bulletEnabled val="1"/>
        </dgm:presLayoutVars>
      </dgm:prSet>
      <dgm:spPr/>
      <dgm:t>
        <a:bodyPr/>
        <a:lstStyle/>
        <a:p>
          <a:endParaRPr lang="en-US"/>
        </a:p>
      </dgm:t>
    </dgm:pt>
  </dgm:ptLst>
  <dgm:cxnLst>
    <dgm:cxn modelId="{8A014CE0-919F-4475-83A4-56F7016E972B}" srcId="{C01F3C6F-7365-448E-A823-0D796CAEA7CD}" destId="{2AF0323F-1EB7-4878-B60E-91ABB0612D7D}" srcOrd="1" destOrd="0" parTransId="{16E92F85-A939-4605-9ACA-217D9CF3BFD2}" sibTransId="{BD7F3567-8CEF-4B92-B93B-60A158498E85}"/>
    <dgm:cxn modelId="{E32DBC52-C4F2-421E-ABDD-72BDDFEA2D42}" type="presOf" srcId="{22F8673D-2BF7-42D9-8062-8ACE8A46774A}" destId="{FED3F9CB-C641-46C6-889D-B26B9C72BE94}" srcOrd="0" destOrd="0" presId="urn:microsoft.com/office/officeart/2005/8/layout/default#1"/>
    <dgm:cxn modelId="{9757B341-4755-4781-AD03-F7F68B79B322}" type="presOf" srcId="{2AF0323F-1EB7-4878-B60E-91ABB0612D7D}" destId="{3BB653DC-6DFA-4590-9763-A2104B7C553F}" srcOrd="0" destOrd="0" presId="urn:microsoft.com/office/officeart/2005/8/layout/default#1"/>
    <dgm:cxn modelId="{FD24D19D-F353-49E1-86FB-4709F5F017D5}" type="presOf" srcId="{530484F4-44EA-44D1-8605-2222DB4258BF}" destId="{DC9C7777-6D21-4392-AF49-3B2183DCB7D3}" srcOrd="0" destOrd="0" presId="urn:microsoft.com/office/officeart/2005/8/layout/default#1"/>
    <dgm:cxn modelId="{FD82C5E9-65EE-4AAE-B666-00AAF2C4D8BE}" srcId="{C01F3C6F-7365-448E-A823-0D796CAEA7CD}" destId="{A44139F5-FF74-40EE-8EB3-BD937F7D5B2A}" srcOrd="5" destOrd="0" parTransId="{1FFE1644-66DE-48F9-8C14-E156930816F5}" sibTransId="{0220CB4F-B50B-4F46-8665-9FDB8445D99F}"/>
    <dgm:cxn modelId="{E973898F-6515-4209-9554-2F3C884AB91E}" type="presOf" srcId="{A44139F5-FF74-40EE-8EB3-BD937F7D5B2A}" destId="{4186A212-53BD-4531-8185-450DED6708AD}" srcOrd="0" destOrd="0" presId="urn:microsoft.com/office/officeart/2005/8/layout/default#1"/>
    <dgm:cxn modelId="{AF91A023-9EF1-4035-9477-EC32F71EEEEC}" srcId="{C01F3C6F-7365-448E-A823-0D796CAEA7CD}" destId="{530484F4-44EA-44D1-8605-2222DB4258BF}" srcOrd="4" destOrd="0" parTransId="{9AB5E898-4741-4225-A62C-79825735E76B}" sibTransId="{9387426A-EDD7-4649-A6AF-2258897B93A5}"/>
    <dgm:cxn modelId="{3EF63AD4-37F1-4147-BE9F-9D63F1C5CC61}" type="presOf" srcId="{CD6D8903-32BC-40F2-BB88-51F2B00F082B}" destId="{6BEE740C-C644-4756-876D-FF7C2AA3294E}" srcOrd="0" destOrd="0" presId="urn:microsoft.com/office/officeart/2005/8/layout/default#1"/>
    <dgm:cxn modelId="{A5406124-DE6A-456E-99EE-4FA065883C77}" type="presOf" srcId="{24037F95-390C-42E0-81F6-4A18DD0CBC2C}" destId="{7C439242-ADC1-4C84-8781-59CB8DB23E4F}" srcOrd="0" destOrd="0" presId="urn:microsoft.com/office/officeart/2005/8/layout/default#1"/>
    <dgm:cxn modelId="{B3D3E278-4C76-4D9E-9397-DC1C76132D56}" type="presOf" srcId="{F1DB87BA-A925-4A6D-A83F-6B7917ED1CE7}" destId="{F80ADF92-23C8-4696-89B6-C9EC6367CADA}" srcOrd="0" destOrd="0" presId="urn:microsoft.com/office/officeart/2005/8/layout/default#1"/>
    <dgm:cxn modelId="{6471D194-F231-49E5-BBE5-ED0544E251D3}" srcId="{C01F3C6F-7365-448E-A823-0D796CAEA7CD}" destId="{22F8673D-2BF7-42D9-8062-8ACE8A46774A}" srcOrd="0" destOrd="0" parTransId="{E409261E-7A27-458B-ADAB-A817F3728B01}" sibTransId="{A9C03858-3F77-495F-AFC4-A303434F73A5}"/>
    <dgm:cxn modelId="{5AAFE6FA-7A57-4C7D-82A5-C210FF385E1B}" srcId="{C01F3C6F-7365-448E-A823-0D796CAEA7CD}" destId="{24037F95-390C-42E0-81F6-4A18DD0CBC2C}" srcOrd="3" destOrd="0" parTransId="{42DE5F3D-9000-4814-A5BA-4938975F3BDF}" sibTransId="{5ED76D51-F96D-495D-B985-D8105009FD2F}"/>
    <dgm:cxn modelId="{DF97405E-BE34-4719-9B9F-871C2304662A}" srcId="{C01F3C6F-7365-448E-A823-0D796CAEA7CD}" destId="{F1DB87BA-A925-4A6D-A83F-6B7917ED1CE7}" srcOrd="2" destOrd="0" parTransId="{BD3AD3A2-B889-4144-BABC-EC003B31E28E}" sibTransId="{19CCAA56-0809-4AA5-A25D-437E19C09834}"/>
    <dgm:cxn modelId="{6703A1B3-2549-453A-A93E-845079104132}" srcId="{C01F3C6F-7365-448E-A823-0D796CAEA7CD}" destId="{CD6D8903-32BC-40F2-BB88-51F2B00F082B}" srcOrd="6" destOrd="0" parTransId="{3C224D87-22FD-490E-9D25-B2B863522CF1}" sibTransId="{0CD3A454-130E-41BF-83F1-BF81759AD501}"/>
    <dgm:cxn modelId="{D5F6816E-A9E1-47FF-89D9-D62095448C33}" type="presOf" srcId="{C01F3C6F-7365-448E-A823-0D796CAEA7CD}" destId="{D6397F0F-C3BB-4C09-A4B8-56872CF35F04}" srcOrd="0" destOrd="0" presId="urn:microsoft.com/office/officeart/2005/8/layout/default#1"/>
    <dgm:cxn modelId="{D4415F2D-4DA7-405A-A81B-583DB1F6E474}" type="presParOf" srcId="{D6397F0F-C3BB-4C09-A4B8-56872CF35F04}" destId="{FED3F9CB-C641-46C6-889D-B26B9C72BE94}" srcOrd="0" destOrd="0" presId="urn:microsoft.com/office/officeart/2005/8/layout/default#1"/>
    <dgm:cxn modelId="{568840F2-6FAB-4B50-84D1-AAF947960C2C}" type="presParOf" srcId="{D6397F0F-C3BB-4C09-A4B8-56872CF35F04}" destId="{7C455705-CD65-44EF-834E-44F9A15514E3}" srcOrd="1" destOrd="0" presId="urn:microsoft.com/office/officeart/2005/8/layout/default#1"/>
    <dgm:cxn modelId="{90DFD3CA-985B-403E-80E3-F07CEBA6F61C}" type="presParOf" srcId="{D6397F0F-C3BB-4C09-A4B8-56872CF35F04}" destId="{3BB653DC-6DFA-4590-9763-A2104B7C553F}" srcOrd="2" destOrd="0" presId="urn:microsoft.com/office/officeart/2005/8/layout/default#1"/>
    <dgm:cxn modelId="{1944A752-6FFC-42C3-A33F-2C44D46B2471}" type="presParOf" srcId="{D6397F0F-C3BB-4C09-A4B8-56872CF35F04}" destId="{A979A11C-0FC0-43DE-BFDB-DC31C494BB90}" srcOrd="3" destOrd="0" presId="urn:microsoft.com/office/officeart/2005/8/layout/default#1"/>
    <dgm:cxn modelId="{E3C23D66-8923-4DC2-8B3D-0CEABCD98543}" type="presParOf" srcId="{D6397F0F-C3BB-4C09-A4B8-56872CF35F04}" destId="{F80ADF92-23C8-4696-89B6-C9EC6367CADA}" srcOrd="4" destOrd="0" presId="urn:microsoft.com/office/officeart/2005/8/layout/default#1"/>
    <dgm:cxn modelId="{32C6D90A-6C07-4DDD-8E57-FA21F682221F}" type="presParOf" srcId="{D6397F0F-C3BB-4C09-A4B8-56872CF35F04}" destId="{3E312019-225E-4D38-8FEE-6846D9A69574}" srcOrd="5" destOrd="0" presId="urn:microsoft.com/office/officeart/2005/8/layout/default#1"/>
    <dgm:cxn modelId="{315B94CF-878C-4B45-803F-C314E1B0952F}" type="presParOf" srcId="{D6397F0F-C3BB-4C09-A4B8-56872CF35F04}" destId="{7C439242-ADC1-4C84-8781-59CB8DB23E4F}" srcOrd="6" destOrd="0" presId="urn:microsoft.com/office/officeart/2005/8/layout/default#1"/>
    <dgm:cxn modelId="{5CBC265E-322E-4F6C-9677-E0BE8B66A555}" type="presParOf" srcId="{D6397F0F-C3BB-4C09-A4B8-56872CF35F04}" destId="{B26BEC0F-621C-4A59-94A0-822D997CACE0}" srcOrd="7" destOrd="0" presId="urn:microsoft.com/office/officeart/2005/8/layout/default#1"/>
    <dgm:cxn modelId="{E3793F17-6CD6-45B3-84B1-E07AA188A382}" type="presParOf" srcId="{D6397F0F-C3BB-4C09-A4B8-56872CF35F04}" destId="{DC9C7777-6D21-4392-AF49-3B2183DCB7D3}" srcOrd="8" destOrd="0" presId="urn:microsoft.com/office/officeart/2005/8/layout/default#1"/>
    <dgm:cxn modelId="{C8D8CF3D-BD6F-4A48-82D4-5423EF5FB939}" type="presParOf" srcId="{D6397F0F-C3BB-4C09-A4B8-56872CF35F04}" destId="{008B79C1-C953-4330-97BD-370AC61A57E3}" srcOrd="9" destOrd="0" presId="urn:microsoft.com/office/officeart/2005/8/layout/default#1"/>
    <dgm:cxn modelId="{8B52A350-E996-4F02-A961-31D2E97D8A2C}" type="presParOf" srcId="{D6397F0F-C3BB-4C09-A4B8-56872CF35F04}" destId="{4186A212-53BD-4531-8185-450DED6708AD}" srcOrd="10" destOrd="0" presId="urn:microsoft.com/office/officeart/2005/8/layout/default#1"/>
    <dgm:cxn modelId="{A2EE019A-4053-4B25-B532-9D04A836DAF0}" type="presParOf" srcId="{D6397F0F-C3BB-4C09-A4B8-56872CF35F04}" destId="{476DCF31-7BB8-421A-B4B3-F5FADDE1B4E7}" srcOrd="11" destOrd="0" presId="urn:microsoft.com/office/officeart/2005/8/layout/default#1"/>
    <dgm:cxn modelId="{B2E7CEA8-FFC5-45BB-8201-DC8AB02662CC}" type="presParOf" srcId="{D6397F0F-C3BB-4C09-A4B8-56872CF35F04}" destId="{6BEE740C-C644-4756-876D-FF7C2AA3294E}" srcOrd="1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171A8C-B802-4587-B23C-F85AEEB3CC02}"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GB"/>
        </a:p>
      </dgm:t>
    </dgm:pt>
    <dgm:pt modelId="{420C7D50-6C27-4A3A-8957-C5028399697C}">
      <dgm:prSet custT="1"/>
      <dgm:spPr>
        <a:solidFill>
          <a:schemeClr val="tx2">
            <a:lumMod val="60000"/>
            <a:lumOff val="40000"/>
          </a:schemeClr>
        </a:solidFill>
      </dgm:spPr>
      <dgm:t>
        <a:bodyPr/>
        <a:lstStyle/>
        <a:p>
          <a:pPr algn="ctr" rtl="0"/>
          <a:r>
            <a:rPr lang="en-US" sz="2100" i="1" dirty="0" smtClean="0">
              <a:latin typeface="Arial" panose="020B0604020202020204" pitchFamily="34" charset="0"/>
              <a:cs typeface="Arial" panose="020B0604020202020204" pitchFamily="34" charset="0"/>
            </a:rPr>
            <a:t>Reasons for crediting to FFA</a:t>
          </a:r>
          <a:endParaRPr lang="en-US" sz="2100" dirty="0">
            <a:latin typeface="Arial" panose="020B0604020202020204" pitchFamily="34" charset="0"/>
            <a:cs typeface="Arial" panose="020B0604020202020204" pitchFamily="34" charset="0"/>
          </a:endParaRPr>
        </a:p>
      </dgm:t>
    </dgm:pt>
    <dgm:pt modelId="{B9FDB41D-7C4C-4A00-8AA6-F0BCC6F521E8}" type="parTrans" cxnId="{8A6BF06B-588C-4FEA-9B8E-A483D5FF5E3F}">
      <dgm:prSet/>
      <dgm:spPr/>
      <dgm:t>
        <a:bodyPr/>
        <a:lstStyle/>
        <a:p>
          <a:endParaRPr lang="en-GB" sz="2100">
            <a:latin typeface="Arial" panose="020B0604020202020204" pitchFamily="34" charset="0"/>
            <a:cs typeface="Arial" panose="020B0604020202020204" pitchFamily="34" charset="0"/>
          </a:endParaRPr>
        </a:p>
      </dgm:t>
    </dgm:pt>
    <dgm:pt modelId="{BD340799-57A4-4801-A3BF-01089792E44B}" type="sibTrans" cxnId="{8A6BF06B-588C-4FEA-9B8E-A483D5FF5E3F}">
      <dgm:prSet/>
      <dgm:spPr/>
      <dgm:t>
        <a:bodyPr/>
        <a:lstStyle/>
        <a:p>
          <a:endParaRPr lang="en-GB" sz="2100">
            <a:latin typeface="Arial" panose="020B0604020202020204" pitchFamily="34" charset="0"/>
            <a:cs typeface="Arial" panose="020B0604020202020204" pitchFamily="34" charset="0"/>
          </a:endParaRPr>
        </a:p>
      </dgm:t>
    </dgm:pt>
    <dgm:pt modelId="{9A20544D-B992-4812-93CE-C4B3B2E5541D}">
      <dgm:prSet custT="1"/>
      <dgm:spPr/>
      <dgm:t>
        <a:bodyPr/>
        <a:lstStyle/>
        <a:p>
          <a:endParaRPr lang="en-GB" sz="1800" i="0" dirty="0" smtClean="0">
            <a:latin typeface="Arial" panose="020B0604020202020204" pitchFamily="34" charset="0"/>
            <a:cs typeface="Arial" panose="020B0604020202020204" pitchFamily="34" charset="0"/>
          </a:endParaRPr>
        </a:p>
        <a:p>
          <a:endParaRPr lang="en-GB" sz="1800" i="0" dirty="0" smtClean="0">
            <a:latin typeface="Arial" panose="020B0604020202020204" pitchFamily="34" charset="0"/>
            <a:cs typeface="Arial" panose="020B0604020202020204" pitchFamily="34" charset="0"/>
          </a:endParaRPr>
        </a:p>
        <a:p>
          <a:r>
            <a:rPr lang="en-GB" sz="1800" i="0" dirty="0" smtClean="0">
              <a:latin typeface="Arial" panose="020B0604020202020204" pitchFamily="34" charset="0"/>
              <a:cs typeface="Arial" panose="020B0604020202020204" pitchFamily="34" charset="0"/>
            </a:rPr>
            <a:t>1.</a:t>
          </a:r>
          <a:r>
            <a:rPr lang="en-GB" sz="2100" i="0" dirty="0" smtClean="0">
              <a:latin typeface="Arial" panose="020B0604020202020204" pitchFamily="34" charset="0"/>
              <a:cs typeface="Arial" panose="020B0604020202020204" pitchFamily="34" charset="0"/>
            </a:rPr>
            <a:t> </a:t>
          </a:r>
          <a:r>
            <a:rPr lang="en-GB" sz="1800" i="0" dirty="0" smtClean="0">
              <a:latin typeface="Arial" panose="020B0604020202020204" pitchFamily="34" charset="0"/>
              <a:cs typeface="Arial" panose="020B0604020202020204" pitchFamily="34" charset="0"/>
            </a:rPr>
            <a:t>Regulatory Capital Support</a:t>
          </a:r>
        </a:p>
        <a:p>
          <a:endParaRPr lang="en-GB" sz="1800" i="0" dirty="0" smtClean="0">
            <a:latin typeface="Arial" panose="020B0604020202020204" pitchFamily="34" charset="0"/>
            <a:cs typeface="Arial" panose="020B0604020202020204" pitchFamily="34" charset="0"/>
          </a:endParaRPr>
        </a:p>
      </dgm:t>
    </dgm:pt>
    <dgm:pt modelId="{BC644D05-124F-4DF6-A581-14DA114A240C}" type="parTrans" cxnId="{F6683350-3704-4A1C-9CF2-FD40F79BA2B2}">
      <dgm:prSet/>
      <dgm:spPr/>
      <dgm:t>
        <a:bodyPr/>
        <a:lstStyle/>
        <a:p>
          <a:endParaRPr lang="en-GB"/>
        </a:p>
      </dgm:t>
    </dgm:pt>
    <dgm:pt modelId="{D68D394E-3BD1-434B-B467-2FE6F2F8CBCD}" type="sibTrans" cxnId="{F6683350-3704-4A1C-9CF2-FD40F79BA2B2}">
      <dgm:prSet/>
      <dgm:spPr/>
      <dgm:t>
        <a:bodyPr/>
        <a:lstStyle/>
        <a:p>
          <a:endParaRPr lang="en-GB"/>
        </a:p>
      </dgm:t>
    </dgm:pt>
    <dgm:pt modelId="{1F7B3089-AA59-448D-B42E-45E3EFDE2158}">
      <dgm:prSet custT="1"/>
      <dgm:spPr/>
      <dgm:t>
        <a:bodyPr/>
        <a:lstStyle/>
        <a:p>
          <a:r>
            <a:rPr lang="en-GB" sz="1800" i="0" dirty="0" smtClean="0">
              <a:latin typeface="Arial" panose="020B0604020202020204" pitchFamily="34" charset="0"/>
              <a:cs typeface="Arial" panose="020B0604020202020204" pitchFamily="34" charset="0"/>
            </a:rPr>
            <a:t>2. Provides investment freedom</a:t>
          </a:r>
        </a:p>
        <a:p>
          <a:endParaRPr lang="en-US" sz="1800" i="0" dirty="0" smtClean="0">
            <a:latin typeface="Arial" panose="020B0604020202020204" pitchFamily="34" charset="0"/>
            <a:cs typeface="Arial" panose="020B0604020202020204" pitchFamily="34" charset="0"/>
          </a:endParaRPr>
        </a:p>
        <a:p>
          <a:r>
            <a:rPr lang="en-US" sz="1800" i="0" dirty="0" smtClean="0">
              <a:latin typeface="Arial" panose="020B0604020202020204" pitchFamily="34" charset="0"/>
              <a:cs typeface="Arial" panose="020B0604020202020204" pitchFamily="34" charset="0"/>
            </a:rPr>
            <a:t>3. Absorbing expense overrun of the par fund to the extent not charged to Asset Share</a:t>
          </a:r>
          <a:endParaRPr lang="en-GB" sz="1800" i="0" dirty="0" smtClean="0">
            <a:latin typeface="Arial" panose="020B0604020202020204" pitchFamily="34" charset="0"/>
            <a:cs typeface="Arial" panose="020B0604020202020204" pitchFamily="34" charset="0"/>
          </a:endParaRPr>
        </a:p>
      </dgm:t>
    </dgm:pt>
    <dgm:pt modelId="{A139F51B-D1F8-4E85-BAC6-135AA55FCF39}" type="parTrans" cxnId="{5F5CCB0A-E7C1-47E0-8692-1901A44BCD3B}">
      <dgm:prSet/>
      <dgm:spPr/>
      <dgm:t>
        <a:bodyPr/>
        <a:lstStyle/>
        <a:p>
          <a:endParaRPr lang="en-GB"/>
        </a:p>
      </dgm:t>
    </dgm:pt>
    <dgm:pt modelId="{FF1C6B75-21E9-42D9-A36F-132C4E28EA63}" type="sibTrans" cxnId="{5F5CCB0A-E7C1-47E0-8692-1901A44BCD3B}">
      <dgm:prSet/>
      <dgm:spPr/>
      <dgm:t>
        <a:bodyPr/>
        <a:lstStyle/>
        <a:p>
          <a:endParaRPr lang="en-GB"/>
        </a:p>
      </dgm:t>
    </dgm:pt>
    <dgm:pt modelId="{0AF9237B-2D8D-4A60-A8A8-170484EB4F91}">
      <dgm:prSet custT="1"/>
      <dgm:spPr/>
      <dgm:t>
        <a:bodyPr/>
        <a:lstStyle/>
        <a:p>
          <a:endParaRPr lang="en-GB" sz="2100" i="1" dirty="0" smtClean="0">
            <a:latin typeface="Arial" panose="020B0604020202020204" pitchFamily="34" charset="0"/>
            <a:cs typeface="Arial" panose="020B0604020202020204" pitchFamily="34" charset="0"/>
          </a:endParaRPr>
        </a:p>
      </dgm:t>
    </dgm:pt>
    <dgm:pt modelId="{163DE905-1B83-49A8-8121-4C6662EEC79F}" type="parTrans" cxnId="{7A639E86-5C0D-455B-B01F-8926A74979E4}">
      <dgm:prSet/>
      <dgm:spPr/>
      <dgm:t>
        <a:bodyPr/>
        <a:lstStyle/>
        <a:p>
          <a:endParaRPr lang="en-GB"/>
        </a:p>
      </dgm:t>
    </dgm:pt>
    <dgm:pt modelId="{DE7A2E97-BAA1-49FD-A603-A37C83E73BA9}" type="sibTrans" cxnId="{7A639E86-5C0D-455B-B01F-8926A74979E4}">
      <dgm:prSet/>
      <dgm:spPr/>
      <dgm:t>
        <a:bodyPr/>
        <a:lstStyle/>
        <a:p>
          <a:endParaRPr lang="en-GB"/>
        </a:p>
      </dgm:t>
    </dgm:pt>
    <dgm:pt modelId="{8D705899-3737-48BC-BF7F-C81A51A6744C}">
      <dgm:prSet custT="1"/>
      <dgm:spPr>
        <a:solidFill>
          <a:schemeClr val="tx2">
            <a:lumMod val="60000"/>
            <a:lumOff val="40000"/>
          </a:schemeClr>
        </a:solidFill>
      </dgm:spPr>
      <dgm:t>
        <a:bodyPr/>
        <a:lstStyle/>
        <a:p>
          <a:pPr algn="ctr"/>
          <a:r>
            <a:rPr lang="en-GB" sz="2100" i="1" dirty="0" smtClean="0">
              <a:latin typeface="Arial" panose="020B0604020202020204" pitchFamily="34" charset="0"/>
              <a:cs typeface="Arial" panose="020B0604020202020204" pitchFamily="34" charset="0"/>
            </a:rPr>
            <a:t>Consideration</a:t>
          </a:r>
        </a:p>
      </dgm:t>
    </dgm:pt>
    <dgm:pt modelId="{F16C31DB-FE4D-4AF5-8E5C-F87FEF3DA619}" type="parTrans" cxnId="{48B1637A-8592-4879-8F9E-D3652807EB9C}">
      <dgm:prSet/>
      <dgm:spPr/>
      <dgm:t>
        <a:bodyPr/>
        <a:lstStyle/>
        <a:p>
          <a:endParaRPr lang="en-GB"/>
        </a:p>
      </dgm:t>
    </dgm:pt>
    <dgm:pt modelId="{6465157E-D4C7-4DE4-BF70-D4E05671C80C}" type="sibTrans" cxnId="{48B1637A-8592-4879-8F9E-D3652807EB9C}">
      <dgm:prSet/>
      <dgm:spPr/>
      <dgm:t>
        <a:bodyPr/>
        <a:lstStyle/>
        <a:p>
          <a:endParaRPr lang="en-GB"/>
        </a:p>
      </dgm:t>
    </dgm:pt>
    <dgm:pt modelId="{89CC4687-F7A6-4C43-993B-390E40CE3ED6}">
      <dgm:prSet custT="1"/>
      <dgm:spPr/>
      <dgm:t>
        <a:bodyPr/>
        <a:lstStyle/>
        <a:p>
          <a:endParaRPr lang="en-US" sz="1800" i="0" dirty="0" smtClean="0">
            <a:latin typeface="Arial" panose="020B0604020202020204" pitchFamily="34" charset="0"/>
            <a:cs typeface="Arial" panose="020B0604020202020204" pitchFamily="34" charset="0"/>
          </a:endParaRPr>
        </a:p>
        <a:p>
          <a:endParaRPr lang="en-US" sz="1800" i="0" dirty="0" smtClean="0">
            <a:latin typeface="Arial" panose="020B0604020202020204" pitchFamily="34" charset="0"/>
            <a:cs typeface="Arial" panose="020B0604020202020204" pitchFamily="34" charset="0"/>
          </a:endParaRPr>
        </a:p>
        <a:p>
          <a:endParaRPr lang="en-US" sz="1800" i="0" dirty="0" smtClean="0">
            <a:latin typeface="Arial" panose="020B0604020202020204" pitchFamily="34" charset="0"/>
            <a:cs typeface="Arial" panose="020B0604020202020204" pitchFamily="34" charset="0"/>
          </a:endParaRPr>
        </a:p>
        <a:p>
          <a:r>
            <a:rPr lang="en-US" sz="1800" i="0" dirty="0" smtClean="0">
              <a:latin typeface="Arial" panose="020B0604020202020204" pitchFamily="34" charset="0"/>
              <a:cs typeface="Arial" panose="020B0604020202020204" pitchFamily="34" charset="0"/>
            </a:rPr>
            <a:t>1. Past practice and PRE</a:t>
          </a:r>
        </a:p>
        <a:p>
          <a:endParaRPr lang="en-GB" sz="1800" i="0" dirty="0" smtClean="0">
            <a:latin typeface="Arial" panose="020B0604020202020204" pitchFamily="34" charset="0"/>
            <a:cs typeface="Arial" panose="020B0604020202020204" pitchFamily="34" charset="0"/>
          </a:endParaRPr>
        </a:p>
      </dgm:t>
    </dgm:pt>
    <dgm:pt modelId="{2CDDCDA3-3855-4A52-8DBA-CEB8C355E5BD}" type="parTrans" cxnId="{8C4C1560-723D-4A82-8213-612F1AFEB0E8}">
      <dgm:prSet/>
      <dgm:spPr/>
      <dgm:t>
        <a:bodyPr/>
        <a:lstStyle/>
        <a:p>
          <a:endParaRPr lang="en-GB"/>
        </a:p>
      </dgm:t>
    </dgm:pt>
    <dgm:pt modelId="{056F5CAE-8994-422C-BF2D-1BEF16403BA8}" type="sibTrans" cxnId="{8C4C1560-723D-4A82-8213-612F1AFEB0E8}">
      <dgm:prSet/>
      <dgm:spPr/>
      <dgm:t>
        <a:bodyPr/>
        <a:lstStyle/>
        <a:p>
          <a:endParaRPr lang="en-GB"/>
        </a:p>
      </dgm:t>
    </dgm:pt>
    <dgm:pt modelId="{60EEEA45-2F2E-4A99-A439-D61BE4188BAA}">
      <dgm:prSet custT="1"/>
      <dgm:spPr/>
      <dgm:t>
        <a:bodyPr/>
        <a:lstStyle/>
        <a:p>
          <a:r>
            <a:rPr lang="en-GB" sz="1800" i="0" dirty="0" smtClean="0">
              <a:latin typeface="Arial" panose="020B0604020202020204" pitchFamily="34" charset="0"/>
              <a:cs typeface="Arial" panose="020B0604020202020204" pitchFamily="34" charset="0"/>
            </a:rPr>
            <a:t>2. Solvency Ratio</a:t>
          </a:r>
        </a:p>
        <a:p>
          <a:endParaRPr lang="en-GB" sz="1800" i="0" dirty="0" smtClean="0">
            <a:latin typeface="Arial" panose="020B0604020202020204" pitchFamily="34" charset="0"/>
            <a:cs typeface="Arial" panose="020B0604020202020204" pitchFamily="34" charset="0"/>
          </a:endParaRPr>
        </a:p>
      </dgm:t>
    </dgm:pt>
    <dgm:pt modelId="{83F473A9-7656-49C9-8E3B-F30F12F380EC}" type="parTrans" cxnId="{77D71986-EEFC-4C23-A10D-CFC77103E08D}">
      <dgm:prSet/>
      <dgm:spPr/>
      <dgm:t>
        <a:bodyPr/>
        <a:lstStyle/>
        <a:p>
          <a:endParaRPr lang="en-GB"/>
        </a:p>
      </dgm:t>
    </dgm:pt>
    <dgm:pt modelId="{3245C5FB-33A6-4CB0-8044-B75974F46EF9}" type="sibTrans" cxnId="{77D71986-EEFC-4C23-A10D-CFC77103E08D}">
      <dgm:prSet/>
      <dgm:spPr/>
      <dgm:t>
        <a:bodyPr/>
        <a:lstStyle/>
        <a:p>
          <a:endParaRPr lang="en-GB"/>
        </a:p>
      </dgm:t>
    </dgm:pt>
    <dgm:pt modelId="{193C1F73-0B94-476C-9929-1F9AB04703E3}">
      <dgm:prSet custT="1"/>
      <dgm:spPr/>
      <dgm:t>
        <a:bodyPr/>
        <a:lstStyle/>
        <a:p>
          <a:r>
            <a:rPr lang="en-GB" sz="1800" i="0" dirty="0" smtClean="0">
              <a:latin typeface="Arial" panose="020B0604020202020204" pitchFamily="34" charset="0"/>
              <a:cs typeface="Arial" panose="020B0604020202020204" pitchFamily="34" charset="0"/>
            </a:rPr>
            <a:t>3. Reattribution of estate</a:t>
          </a:r>
        </a:p>
      </dgm:t>
    </dgm:pt>
    <dgm:pt modelId="{B24A12FA-4A79-49F0-AADE-FB363B71D9A5}" type="parTrans" cxnId="{E9FE2A95-0D00-4AC8-87FD-D215570F7E7C}">
      <dgm:prSet/>
      <dgm:spPr/>
      <dgm:t>
        <a:bodyPr/>
        <a:lstStyle/>
        <a:p>
          <a:endParaRPr lang="en-GB"/>
        </a:p>
      </dgm:t>
    </dgm:pt>
    <dgm:pt modelId="{D2C98868-55E5-417E-AC72-1B4B1EFBD64E}" type="sibTrans" cxnId="{E9FE2A95-0D00-4AC8-87FD-D215570F7E7C}">
      <dgm:prSet/>
      <dgm:spPr/>
      <dgm:t>
        <a:bodyPr/>
        <a:lstStyle/>
        <a:p>
          <a:endParaRPr lang="en-GB"/>
        </a:p>
      </dgm:t>
    </dgm:pt>
    <dgm:pt modelId="{5F96B10C-55A7-4B16-960B-19452D813775}" type="pres">
      <dgm:prSet presAssocID="{6E171A8C-B802-4587-B23C-F85AEEB3CC02}" presName="Name0" presStyleCnt="0">
        <dgm:presLayoutVars>
          <dgm:dir/>
          <dgm:animLvl val="lvl"/>
          <dgm:resizeHandles val="exact"/>
        </dgm:presLayoutVars>
      </dgm:prSet>
      <dgm:spPr/>
      <dgm:t>
        <a:bodyPr/>
        <a:lstStyle/>
        <a:p>
          <a:endParaRPr lang="en-US"/>
        </a:p>
      </dgm:t>
    </dgm:pt>
    <dgm:pt modelId="{ACF1D549-68E0-4DB3-84F2-677924E23BE5}" type="pres">
      <dgm:prSet presAssocID="{420C7D50-6C27-4A3A-8957-C5028399697C}" presName="compositeNode" presStyleCnt="0">
        <dgm:presLayoutVars>
          <dgm:bulletEnabled val="1"/>
        </dgm:presLayoutVars>
      </dgm:prSet>
      <dgm:spPr/>
    </dgm:pt>
    <dgm:pt modelId="{481FA16E-F2AF-497A-84D4-75B4ADF49E66}" type="pres">
      <dgm:prSet presAssocID="{420C7D50-6C27-4A3A-8957-C5028399697C}" presName="bgRect" presStyleLbl="node1" presStyleIdx="0" presStyleCnt="2"/>
      <dgm:spPr/>
      <dgm:t>
        <a:bodyPr/>
        <a:lstStyle/>
        <a:p>
          <a:endParaRPr lang="en-GB"/>
        </a:p>
      </dgm:t>
    </dgm:pt>
    <dgm:pt modelId="{9908154C-6E84-4830-913D-A23353ADAFFA}" type="pres">
      <dgm:prSet presAssocID="{420C7D50-6C27-4A3A-8957-C5028399697C}" presName="parentNode" presStyleLbl="node1" presStyleIdx="0" presStyleCnt="2">
        <dgm:presLayoutVars>
          <dgm:chMax val="0"/>
          <dgm:bulletEnabled val="1"/>
        </dgm:presLayoutVars>
      </dgm:prSet>
      <dgm:spPr/>
      <dgm:t>
        <a:bodyPr/>
        <a:lstStyle/>
        <a:p>
          <a:endParaRPr lang="en-GB"/>
        </a:p>
      </dgm:t>
    </dgm:pt>
    <dgm:pt modelId="{78417461-6E96-406A-9D6C-0A40FC07FE58}" type="pres">
      <dgm:prSet presAssocID="{420C7D50-6C27-4A3A-8957-C5028399697C}" presName="childNode" presStyleLbl="node1" presStyleIdx="0" presStyleCnt="2">
        <dgm:presLayoutVars>
          <dgm:bulletEnabled val="1"/>
        </dgm:presLayoutVars>
      </dgm:prSet>
      <dgm:spPr/>
      <dgm:t>
        <a:bodyPr/>
        <a:lstStyle/>
        <a:p>
          <a:endParaRPr lang="en-GB"/>
        </a:p>
      </dgm:t>
    </dgm:pt>
    <dgm:pt modelId="{6619C3D0-EF9D-4B6D-BBFA-206B20633285}" type="pres">
      <dgm:prSet presAssocID="{BD340799-57A4-4801-A3BF-01089792E44B}" presName="hSp" presStyleCnt="0"/>
      <dgm:spPr/>
    </dgm:pt>
    <dgm:pt modelId="{FE6DC9B9-C156-417A-A23F-27928A90C57C}" type="pres">
      <dgm:prSet presAssocID="{BD340799-57A4-4801-A3BF-01089792E44B}" presName="vProcSp" presStyleCnt="0"/>
      <dgm:spPr/>
    </dgm:pt>
    <dgm:pt modelId="{B9B17537-DACC-44FE-9DF9-A69E7B5BCD56}" type="pres">
      <dgm:prSet presAssocID="{BD340799-57A4-4801-A3BF-01089792E44B}" presName="vSp1" presStyleCnt="0"/>
      <dgm:spPr/>
    </dgm:pt>
    <dgm:pt modelId="{896DEAFB-F65D-4E74-AEB5-646C9D607D7B}" type="pres">
      <dgm:prSet presAssocID="{BD340799-57A4-4801-A3BF-01089792E44B}" presName="simulatedConn" presStyleLbl="solidFgAcc1" presStyleIdx="0" presStyleCnt="1"/>
      <dgm:spPr/>
    </dgm:pt>
    <dgm:pt modelId="{A8C28D8A-E596-48A7-9789-66EA31F8FDC6}" type="pres">
      <dgm:prSet presAssocID="{BD340799-57A4-4801-A3BF-01089792E44B}" presName="vSp2" presStyleCnt="0"/>
      <dgm:spPr/>
    </dgm:pt>
    <dgm:pt modelId="{279004E7-E442-45F4-88FB-4E3759AD4D5E}" type="pres">
      <dgm:prSet presAssocID="{BD340799-57A4-4801-A3BF-01089792E44B}" presName="sibTrans" presStyleCnt="0"/>
      <dgm:spPr/>
    </dgm:pt>
    <dgm:pt modelId="{110C1AFD-A5ED-405B-9255-A7DAAB90A5A0}" type="pres">
      <dgm:prSet presAssocID="{8D705899-3737-48BC-BF7F-C81A51A6744C}" presName="compositeNode" presStyleCnt="0">
        <dgm:presLayoutVars>
          <dgm:bulletEnabled val="1"/>
        </dgm:presLayoutVars>
      </dgm:prSet>
      <dgm:spPr/>
    </dgm:pt>
    <dgm:pt modelId="{902FC710-170C-415B-BE9B-341F14A06038}" type="pres">
      <dgm:prSet presAssocID="{8D705899-3737-48BC-BF7F-C81A51A6744C}" presName="bgRect" presStyleLbl="node1" presStyleIdx="1" presStyleCnt="2"/>
      <dgm:spPr/>
      <dgm:t>
        <a:bodyPr/>
        <a:lstStyle/>
        <a:p>
          <a:endParaRPr lang="en-GB"/>
        </a:p>
      </dgm:t>
    </dgm:pt>
    <dgm:pt modelId="{6DACEB15-508A-4D58-B841-54DC2A830250}" type="pres">
      <dgm:prSet presAssocID="{8D705899-3737-48BC-BF7F-C81A51A6744C}" presName="parentNode" presStyleLbl="node1" presStyleIdx="1" presStyleCnt="2">
        <dgm:presLayoutVars>
          <dgm:chMax val="0"/>
          <dgm:bulletEnabled val="1"/>
        </dgm:presLayoutVars>
      </dgm:prSet>
      <dgm:spPr/>
      <dgm:t>
        <a:bodyPr/>
        <a:lstStyle/>
        <a:p>
          <a:endParaRPr lang="en-GB"/>
        </a:p>
      </dgm:t>
    </dgm:pt>
    <dgm:pt modelId="{244EEF17-A5CB-45A5-B7F3-A48F36562D41}" type="pres">
      <dgm:prSet presAssocID="{8D705899-3737-48BC-BF7F-C81A51A6744C}" presName="childNode" presStyleLbl="node1" presStyleIdx="1" presStyleCnt="2">
        <dgm:presLayoutVars>
          <dgm:bulletEnabled val="1"/>
        </dgm:presLayoutVars>
      </dgm:prSet>
      <dgm:spPr/>
      <dgm:t>
        <a:bodyPr/>
        <a:lstStyle/>
        <a:p>
          <a:endParaRPr lang="en-US"/>
        </a:p>
      </dgm:t>
    </dgm:pt>
  </dgm:ptLst>
  <dgm:cxnLst>
    <dgm:cxn modelId="{F0E03666-DE7D-4354-AEE6-A4701715E967}" type="presOf" srcId="{9A20544D-B992-4812-93CE-C4B3B2E5541D}" destId="{78417461-6E96-406A-9D6C-0A40FC07FE58}" srcOrd="0" destOrd="0" presId="urn:microsoft.com/office/officeart/2005/8/layout/hProcess7#1"/>
    <dgm:cxn modelId="{6909FE6F-E0A9-435E-B67C-E2AA6FEFD6EB}" type="presOf" srcId="{60EEEA45-2F2E-4A99-A439-D61BE4188BAA}" destId="{244EEF17-A5CB-45A5-B7F3-A48F36562D41}" srcOrd="0" destOrd="1" presId="urn:microsoft.com/office/officeart/2005/8/layout/hProcess7#1"/>
    <dgm:cxn modelId="{5BACE0ED-2E27-423D-BDD1-EF35DCBD548B}" type="presOf" srcId="{8D705899-3737-48BC-BF7F-C81A51A6744C}" destId="{6DACEB15-508A-4D58-B841-54DC2A830250}" srcOrd="1" destOrd="0" presId="urn:microsoft.com/office/officeart/2005/8/layout/hProcess7#1"/>
    <dgm:cxn modelId="{A4648C27-F294-4C8A-A871-DC1DC307E475}" type="presOf" srcId="{420C7D50-6C27-4A3A-8957-C5028399697C}" destId="{481FA16E-F2AF-497A-84D4-75B4ADF49E66}" srcOrd="0" destOrd="0" presId="urn:microsoft.com/office/officeart/2005/8/layout/hProcess7#1"/>
    <dgm:cxn modelId="{C96FEFBC-8A99-4503-B7BC-228EBC4DEF64}" type="presOf" srcId="{89CC4687-F7A6-4C43-993B-390E40CE3ED6}" destId="{244EEF17-A5CB-45A5-B7F3-A48F36562D41}" srcOrd="0" destOrd="0" presId="urn:microsoft.com/office/officeart/2005/8/layout/hProcess7#1"/>
    <dgm:cxn modelId="{1E53AB02-C53C-43B6-A326-21BF96C3AB17}" type="presOf" srcId="{0AF9237B-2D8D-4A60-A8A8-170484EB4F91}" destId="{78417461-6E96-406A-9D6C-0A40FC07FE58}" srcOrd="0" destOrd="2" presId="urn:microsoft.com/office/officeart/2005/8/layout/hProcess7#1"/>
    <dgm:cxn modelId="{8C4C1560-723D-4A82-8213-612F1AFEB0E8}" srcId="{8D705899-3737-48BC-BF7F-C81A51A6744C}" destId="{89CC4687-F7A6-4C43-993B-390E40CE3ED6}" srcOrd="0" destOrd="0" parTransId="{2CDDCDA3-3855-4A52-8DBA-CEB8C355E5BD}" sibTransId="{056F5CAE-8994-422C-BF2D-1BEF16403BA8}"/>
    <dgm:cxn modelId="{7A639E86-5C0D-455B-B01F-8926A74979E4}" srcId="{420C7D50-6C27-4A3A-8957-C5028399697C}" destId="{0AF9237B-2D8D-4A60-A8A8-170484EB4F91}" srcOrd="2" destOrd="0" parTransId="{163DE905-1B83-49A8-8121-4C6662EEC79F}" sibTransId="{DE7A2E97-BAA1-49FD-A603-A37C83E73BA9}"/>
    <dgm:cxn modelId="{48B1637A-8592-4879-8F9E-D3652807EB9C}" srcId="{6E171A8C-B802-4587-B23C-F85AEEB3CC02}" destId="{8D705899-3737-48BC-BF7F-C81A51A6744C}" srcOrd="1" destOrd="0" parTransId="{F16C31DB-FE4D-4AF5-8E5C-F87FEF3DA619}" sibTransId="{6465157E-D4C7-4DE4-BF70-D4E05671C80C}"/>
    <dgm:cxn modelId="{5469F269-BCAE-47B5-A9D1-B006DEDCB751}" type="presOf" srcId="{1F7B3089-AA59-448D-B42E-45E3EFDE2158}" destId="{78417461-6E96-406A-9D6C-0A40FC07FE58}" srcOrd="0" destOrd="1" presId="urn:microsoft.com/office/officeart/2005/8/layout/hProcess7#1"/>
    <dgm:cxn modelId="{F6683350-3704-4A1C-9CF2-FD40F79BA2B2}" srcId="{420C7D50-6C27-4A3A-8957-C5028399697C}" destId="{9A20544D-B992-4812-93CE-C4B3B2E5541D}" srcOrd="0" destOrd="0" parTransId="{BC644D05-124F-4DF6-A581-14DA114A240C}" sibTransId="{D68D394E-3BD1-434B-B467-2FE6F2F8CBCD}"/>
    <dgm:cxn modelId="{6002B99F-3117-457C-9B22-570E834054E2}" type="presOf" srcId="{193C1F73-0B94-476C-9929-1F9AB04703E3}" destId="{244EEF17-A5CB-45A5-B7F3-A48F36562D41}" srcOrd="0" destOrd="2" presId="urn:microsoft.com/office/officeart/2005/8/layout/hProcess7#1"/>
    <dgm:cxn modelId="{5D3EB466-EB34-4597-AD8D-49F4FEB02298}" type="presOf" srcId="{6E171A8C-B802-4587-B23C-F85AEEB3CC02}" destId="{5F96B10C-55A7-4B16-960B-19452D813775}" srcOrd="0" destOrd="0" presId="urn:microsoft.com/office/officeart/2005/8/layout/hProcess7#1"/>
    <dgm:cxn modelId="{8A6BF06B-588C-4FEA-9B8E-A483D5FF5E3F}" srcId="{6E171A8C-B802-4587-B23C-F85AEEB3CC02}" destId="{420C7D50-6C27-4A3A-8957-C5028399697C}" srcOrd="0" destOrd="0" parTransId="{B9FDB41D-7C4C-4A00-8AA6-F0BCC6F521E8}" sibTransId="{BD340799-57A4-4801-A3BF-01089792E44B}"/>
    <dgm:cxn modelId="{5F5CCB0A-E7C1-47E0-8692-1901A44BCD3B}" srcId="{420C7D50-6C27-4A3A-8957-C5028399697C}" destId="{1F7B3089-AA59-448D-B42E-45E3EFDE2158}" srcOrd="1" destOrd="0" parTransId="{A139F51B-D1F8-4E85-BAC6-135AA55FCF39}" sibTransId="{FF1C6B75-21E9-42D9-A36F-132C4E28EA63}"/>
    <dgm:cxn modelId="{761B3E83-447E-4F79-9B90-26B2D4A7B51D}" type="presOf" srcId="{8D705899-3737-48BC-BF7F-C81A51A6744C}" destId="{902FC710-170C-415B-BE9B-341F14A06038}" srcOrd="0" destOrd="0" presId="urn:microsoft.com/office/officeart/2005/8/layout/hProcess7#1"/>
    <dgm:cxn modelId="{E9FE2A95-0D00-4AC8-87FD-D215570F7E7C}" srcId="{8D705899-3737-48BC-BF7F-C81A51A6744C}" destId="{193C1F73-0B94-476C-9929-1F9AB04703E3}" srcOrd="2" destOrd="0" parTransId="{B24A12FA-4A79-49F0-AADE-FB363B71D9A5}" sibTransId="{D2C98868-55E5-417E-AC72-1B4B1EFBD64E}"/>
    <dgm:cxn modelId="{77D71986-EEFC-4C23-A10D-CFC77103E08D}" srcId="{8D705899-3737-48BC-BF7F-C81A51A6744C}" destId="{60EEEA45-2F2E-4A99-A439-D61BE4188BAA}" srcOrd="1" destOrd="0" parTransId="{83F473A9-7656-49C9-8E3B-F30F12F380EC}" sibTransId="{3245C5FB-33A6-4CB0-8044-B75974F46EF9}"/>
    <dgm:cxn modelId="{62CC1FF0-805D-4EE6-9748-7DCDB7B837D0}" type="presOf" srcId="{420C7D50-6C27-4A3A-8957-C5028399697C}" destId="{9908154C-6E84-4830-913D-A23353ADAFFA}" srcOrd="1" destOrd="0" presId="urn:microsoft.com/office/officeart/2005/8/layout/hProcess7#1"/>
    <dgm:cxn modelId="{CF6F0221-21E6-4A19-8717-B620940BC7F2}" type="presParOf" srcId="{5F96B10C-55A7-4B16-960B-19452D813775}" destId="{ACF1D549-68E0-4DB3-84F2-677924E23BE5}" srcOrd="0" destOrd="0" presId="urn:microsoft.com/office/officeart/2005/8/layout/hProcess7#1"/>
    <dgm:cxn modelId="{33135A94-3F07-4CB4-92D9-650DF72AB578}" type="presParOf" srcId="{ACF1D549-68E0-4DB3-84F2-677924E23BE5}" destId="{481FA16E-F2AF-497A-84D4-75B4ADF49E66}" srcOrd="0" destOrd="0" presId="urn:microsoft.com/office/officeart/2005/8/layout/hProcess7#1"/>
    <dgm:cxn modelId="{45657D3F-E22A-460A-A558-ED68F5A5F6EE}" type="presParOf" srcId="{ACF1D549-68E0-4DB3-84F2-677924E23BE5}" destId="{9908154C-6E84-4830-913D-A23353ADAFFA}" srcOrd="1" destOrd="0" presId="urn:microsoft.com/office/officeart/2005/8/layout/hProcess7#1"/>
    <dgm:cxn modelId="{D58C9B00-F33B-4CF2-BE01-05FA2C2A3FA5}" type="presParOf" srcId="{ACF1D549-68E0-4DB3-84F2-677924E23BE5}" destId="{78417461-6E96-406A-9D6C-0A40FC07FE58}" srcOrd="2" destOrd="0" presId="urn:microsoft.com/office/officeart/2005/8/layout/hProcess7#1"/>
    <dgm:cxn modelId="{BA5ADAC2-2377-4AEB-83EB-0687F2005AC6}" type="presParOf" srcId="{5F96B10C-55A7-4B16-960B-19452D813775}" destId="{6619C3D0-EF9D-4B6D-BBFA-206B20633285}" srcOrd="1" destOrd="0" presId="urn:microsoft.com/office/officeart/2005/8/layout/hProcess7#1"/>
    <dgm:cxn modelId="{25344B1A-421F-4240-909A-0B477D7F8F18}" type="presParOf" srcId="{5F96B10C-55A7-4B16-960B-19452D813775}" destId="{FE6DC9B9-C156-417A-A23F-27928A90C57C}" srcOrd="2" destOrd="0" presId="urn:microsoft.com/office/officeart/2005/8/layout/hProcess7#1"/>
    <dgm:cxn modelId="{B18B06A5-1715-4E06-9212-C944D927776C}" type="presParOf" srcId="{FE6DC9B9-C156-417A-A23F-27928A90C57C}" destId="{B9B17537-DACC-44FE-9DF9-A69E7B5BCD56}" srcOrd="0" destOrd="0" presId="urn:microsoft.com/office/officeart/2005/8/layout/hProcess7#1"/>
    <dgm:cxn modelId="{100C330C-F28E-4532-8E3B-23F7B47950A0}" type="presParOf" srcId="{FE6DC9B9-C156-417A-A23F-27928A90C57C}" destId="{896DEAFB-F65D-4E74-AEB5-646C9D607D7B}" srcOrd="1" destOrd="0" presId="urn:microsoft.com/office/officeart/2005/8/layout/hProcess7#1"/>
    <dgm:cxn modelId="{30DFE0A6-139A-45BF-AA48-B310C819FDA3}" type="presParOf" srcId="{FE6DC9B9-C156-417A-A23F-27928A90C57C}" destId="{A8C28D8A-E596-48A7-9789-66EA31F8FDC6}" srcOrd="2" destOrd="0" presId="urn:microsoft.com/office/officeart/2005/8/layout/hProcess7#1"/>
    <dgm:cxn modelId="{FC577B1C-9589-461D-A59C-CDF47DD77086}" type="presParOf" srcId="{5F96B10C-55A7-4B16-960B-19452D813775}" destId="{279004E7-E442-45F4-88FB-4E3759AD4D5E}" srcOrd="3" destOrd="0" presId="urn:microsoft.com/office/officeart/2005/8/layout/hProcess7#1"/>
    <dgm:cxn modelId="{C3390E2F-CED6-4170-BC71-38B749AF1036}" type="presParOf" srcId="{5F96B10C-55A7-4B16-960B-19452D813775}" destId="{110C1AFD-A5ED-405B-9255-A7DAAB90A5A0}" srcOrd="4" destOrd="0" presId="urn:microsoft.com/office/officeart/2005/8/layout/hProcess7#1"/>
    <dgm:cxn modelId="{1D06FD60-AEB7-494C-B333-D87181A4FC6D}" type="presParOf" srcId="{110C1AFD-A5ED-405B-9255-A7DAAB90A5A0}" destId="{902FC710-170C-415B-BE9B-341F14A06038}" srcOrd="0" destOrd="0" presId="urn:microsoft.com/office/officeart/2005/8/layout/hProcess7#1"/>
    <dgm:cxn modelId="{0ACC77BF-C02E-40CA-A30C-D667D8CE7D91}" type="presParOf" srcId="{110C1AFD-A5ED-405B-9255-A7DAAB90A5A0}" destId="{6DACEB15-508A-4D58-B841-54DC2A830250}" srcOrd="1" destOrd="0" presId="urn:microsoft.com/office/officeart/2005/8/layout/hProcess7#1"/>
    <dgm:cxn modelId="{7300FEB3-CD76-4B3C-8D86-F32E8B034FC9}" type="presParOf" srcId="{110C1AFD-A5ED-405B-9255-A7DAAB90A5A0}" destId="{244EEF17-A5CB-45A5-B7F3-A48F36562D41}"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BC4366-8040-455F-970C-02E80895C38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FF561CC-6FAE-468F-9DCE-DBE16BA025A9}">
      <dgm:prSet/>
      <dgm:spPr/>
      <dgm:t>
        <a:bodyPr/>
        <a:lstStyle/>
        <a:p>
          <a:pPr rtl="0"/>
          <a:r>
            <a:rPr lang="en-GB" dirty="0" smtClean="0">
              <a:latin typeface="Arial" panose="020B0604020202020204" pitchFamily="34" charset="0"/>
              <a:cs typeface="Arial" panose="020B0604020202020204" pitchFamily="34" charset="0"/>
            </a:rPr>
            <a:t>Appointed Actuary must ensure the following:</a:t>
          </a:r>
          <a:endParaRPr lang="en-US" dirty="0">
            <a:latin typeface="Arial" panose="020B0604020202020204" pitchFamily="34" charset="0"/>
            <a:cs typeface="Arial" panose="020B0604020202020204" pitchFamily="34" charset="0"/>
          </a:endParaRPr>
        </a:p>
      </dgm:t>
    </dgm:pt>
    <dgm:pt modelId="{7B167AD0-78DC-416A-93DE-D382136814B4}" type="parTrans" cxnId="{2D45133E-766D-4D14-9104-1A9810B40370}">
      <dgm:prSet/>
      <dgm:spPr/>
      <dgm:t>
        <a:bodyPr/>
        <a:lstStyle/>
        <a:p>
          <a:endParaRPr lang="en-GB">
            <a:latin typeface="Arial" panose="020B0604020202020204" pitchFamily="34" charset="0"/>
            <a:cs typeface="Arial" panose="020B0604020202020204" pitchFamily="34" charset="0"/>
          </a:endParaRPr>
        </a:p>
      </dgm:t>
    </dgm:pt>
    <dgm:pt modelId="{7E424BFF-ECE9-4EF6-910F-0226198E7C9A}" type="sibTrans" cxnId="{2D45133E-766D-4D14-9104-1A9810B40370}">
      <dgm:prSet/>
      <dgm:spPr/>
      <dgm:t>
        <a:bodyPr/>
        <a:lstStyle/>
        <a:p>
          <a:endParaRPr lang="en-GB">
            <a:latin typeface="Arial" panose="020B0604020202020204" pitchFamily="34" charset="0"/>
            <a:cs typeface="Arial" panose="020B0604020202020204" pitchFamily="34" charset="0"/>
          </a:endParaRPr>
        </a:p>
      </dgm:t>
    </dgm:pt>
    <dgm:pt modelId="{2391422A-44F2-4D4D-9B0C-71F0A6C01CA9}">
      <dgm:prSet custT="1"/>
      <dgm:spPr/>
      <dgm:t>
        <a:bodyPr/>
        <a:lstStyle/>
        <a:p>
          <a:pPr rtl="0"/>
          <a:r>
            <a:rPr lang="en-GB" sz="1500" dirty="0" smtClean="0">
              <a:latin typeface="Arial" panose="020B0604020202020204" pitchFamily="34" charset="0"/>
              <a:cs typeface="Arial" panose="020B0604020202020204" pitchFamily="34" charset="0"/>
            </a:rPr>
            <a:t>business in conducted on sound financial lines</a:t>
          </a:r>
          <a:endParaRPr lang="en-US" sz="1500" dirty="0">
            <a:latin typeface="Arial" panose="020B0604020202020204" pitchFamily="34" charset="0"/>
            <a:cs typeface="Arial" panose="020B0604020202020204" pitchFamily="34" charset="0"/>
          </a:endParaRPr>
        </a:p>
      </dgm:t>
    </dgm:pt>
    <dgm:pt modelId="{B81906CC-3087-494B-BC8F-79180EDC307E}" type="parTrans" cxnId="{B87440E9-F6AA-44F3-8DA8-0A6D3162D4C9}">
      <dgm:prSet/>
      <dgm:spPr/>
      <dgm:t>
        <a:bodyPr/>
        <a:lstStyle/>
        <a:p>
          <a:endParaRPr lang="en-GB">
            <a:latin typeface="Arial" panose="020B0604020202020204" pitchFamily="34" charset="0"/>
            <a:cs typeface="Arial" panose="020B0604020202020204" pitchFamily="34" charset="0"/>
          </a:endParaRPr>
        </a:p>
      </dgm:t>
    </dgm:pt>
    <dgm:pt modelId="{48F2DB5B-3EC6-48DA-BE3D-580BB47A759E}" type="sibTrans" cxnId="{B87440E9-F6AA-44F3-8DA8-0A6D3162D4C9}">
      <dgm:prSet/>
      <dgm:spPr/>
      <dgm:t>
        <a:bodyPr/>
        <a:lstStyle/>
        <a:p>
          <a:endParaRPr lang="en-GB">
            <a:latin typeface="Arial" panose="020B0604020202020204" pitchFamily="34" charset="0"/>
            <a:cs typeface="Arial" panose="020B0604020202020204" pitchFamily="34" charset="0"/>
          </a:endParaRPr>
        </a:p>
      </dgm:t>
    </dgm:pt>
    <dgm:pt modelId="{0EE14743-B8CF-4E54-9282-5FED0A7E7B9F}">
      <dgm:prSet custT="1"/>
      <dgm:spPr/>
      <dgm:t>
        <a:bodyPr/>
        <a:lstStyle/>
        <a:p>
          <a:pPr rtl="0"/>
          <a:r>
            <a:rPr lang="en-GB" sz="1500" dirty="0" smtClean="0">
              <a:latin typeface="Arial" panose="020B0604020202020204" pitchFamily="34" charset="0"/>
              <a:cs typeface="Arial" panose="020B0604020202020204" pitchFamily="34" charset="0"/>
            </a:rPr>
            <a:t>ratio of ASM to RSM is reasonable</a:t>
          </a:r>
          <a:endParaRPr lang="en-US" sz="1500" dirty="0">
            <a:latin typeface="Arial" panose="020B0604020202020204" pitchFamily="34" charset="0"/>
            <a:cs typeface="Arial" panose="020B0604020202020204" pitchFamily="34" charset="0"/>
          </a:endParaRPr>
        </a:p>
      </dgm:t>
    </dgm:pt>
    <dgm:pt modelId="{69F21587-99C9-4478-AC03-18E701728A2F}" type="parTrans" cxnId="{207EF820-E4B3-48EC-B6A2-0C01A1589FC0}">
      <dgm:prSet/>
      <dgm:spPr/>
      <dgm:t>
        <a:bodyPr/>
        <a:lstStyle/>
        <a:p>
          <a:endParaRPr lang="en-GB">
            <a:latin typeface="Arial" panose="020B0604020202020204" pitchFamily="34" charset="0"/>
            <a:cs typeface="Arial" panose="020B0604020202020204" pitchFamily="34" charset="0"/>
          </a:endParaRPr>
        </a:p>
      </dgm:t>
    </dgm:pt>
    <dgm:pt modelId="{8B4E6C7F-D77E-460C-B8CF-20F4639E314B}" type="sibTrans" cxnId="{207EF820-E4B3-48EC-B6A2-0C01A1589FC0}">
      <dgm:prSet/>
      <dgm:spPr/>
      <dgm:t>
        <a:bodyPr/>
        <a:lstStyle/>
        <a:p>
          <a:endParaRPr lang="en-GB">
            <a:latin typeface="Arial" panose="020B0604020202020204" pitchFamily="34" charset="0"/>
            <a:cs typeface="Arial" panose="020B0604020202020204" pitchFamily="34" charset="0"/>
          </a:endParaRPr>
        </a:p>
      </dgm:t>
    </dgm:pt>
    <dgm:pt modelId="{1B5A636B-EDEF-4494-A596-2CA2713FEADB}" type="pres">
      <dgm:prSet presAssocID="{3FBC4366-8040-455F-970C-02E80895C386}" presName="linear" presStyleCnt="0">
        <dgm:presLayoutVars>
          <dgm:animLvl val="lvl"/>
          <dgm:resizeHandles val="exact"/>
        </dgm:presLayoutVars>
      </dgm:prSet>
      <dgm:spPr/>
      <dgm:t>
        <a:bodyPr/>
        <a:lstStyle/>
        <a:p>
          <a:endParaRPr lang="en-US"/>
        </a:p>
      </dgm:t>
    </dgm:pt>
    <dgm:pt modelId="{9287745B-75C3-492B-89EE-CF0E4C0D00CC}" type="pres">
      <dgm:prSet presAssocID="{3FF561CC-6FAE-468F-9DCE-DBE16BA025A9}" presName="parentText" presStyleLbl="node1" presStyleIdx="0" presStyleCnt="1">
        <dgm:presLayoutVars>
          <dgm:chMax val="0"/>
          <dgm:bulletEnabled val="1"/>
        </dgm:presLayoutVars>
      </dgm:prSet>
      <dgm:spPr/>
      <dgm:t>
        <a:bodyPr/>
        <a:lstStyle/>
        <a:p>
          <a:endParaRPr lang="en-US"/>
        </a:p>
      </dgm:t>
    </dgm:pt>
    <dgm:pt modelId="{651B24B7-B088-4CD4-B70C-13BA010A1BEC}" type="pres">
      <dgm:prSet presAssocID="{3FF561CC-6FAE-468F-9DCE-DBE16BA025A9}" presName="childText" presStyleLbl="revTx" presStyleIdx="0" presStyleCnt="1">
        <dgm:presLayoutVars>
          <dgm:bulletEnabled val="1"/>
        </dgm:presLayoutVars>
      </dgm:prSet>
      <dgm:spPr/>
      <dgm:t>
        <a:bodyPr/>
        <a:lstStyle/>
        <a:p>
          <a:endParaRPr lang="en-US"/>
        </a:p>
      </dgm:t>
    </dgm:pt>
  </dgm:ptLst>
  <dgm:cxnLst>
    <dgm:cxn modelId="{207EF820-E4B3-48EC-B6A2-0C01A1589FC0}" srcId="{3FF561CC-6FAE-468F-9DCE-DBE16BA025A9}" destId="{0EE14743-B8CF-4E54-9282-5FED0A7E7B9F}" srcOrd="1" destOrd="0" parTransId="{69F21587-99C9-4478-AC03-18E701728A2F}" sibTransId="{8B4E6C7F-D77E-460C-B8CF-20F4639E314B}"/>
    <dgm:cxn modelId="{36445C95-DF02-4C3C-8CF3-91C3D0C3F3AC}" type="presOf" srcId="{3FF561CC-6FAE-468F-9DCE-DBE16BA025A9}" destId="{9287745B-75C3-492B-89EE-CF0E4C0D00CC}" srcOrd="0" destOrd="0" presId="urn:microsoft.com/office/officeart/2005/8/layout/vList2"/>
    <dgm:cxn modelId="{6A5D34AB-9FC6-4911-A93C-353A449CE025}" type="presOf" srcId="{3FBC4366-8040-455F-970C-02E80895C386}" destId="{1B5A636B-EDEF-4494-A596-2CA2713FEADB}" srcOrd="0" destOrd="0" presId="urn:microsoft.com/office/officeart/2005/8/layout/vList2"/>
    <dgm:cxn modelId="{2D45133E-766D-4D14-9104-1A9810B40370}" srcId="{3FBC4366-8040-455F-970C-02E80895C386}" destId="{3FF561CC-6FAE-468F-9DCE-DBE16BA025A9}" srcOrd="0" destOrd="0" parTransId="{7B167AD0-78DC-416A-93DE-D382136814B4}" sibTransId="{7E424BFF-ECE9-4EF6-910F-0226198E7C9A}"/>
    <dgm:cxn modelId="{53E14763-0569-408D-957C-B3EED945648A}" type="presOf" srcId="{0EE14743-B8CF-4E54-9282-5FED0A7E7B9F}" destId="{651B24B7-B088-4CD4-B70C-13BA010A1BEC}" srcOrd="0" destOrd="1" presId="urn:microsoft.com/office/officeart/2005/8/layout/vList2"/>
    <dgm:cxn modelId="{963E7A3B-BD3B-4C94-B4EA-92D5006CE9CD}" type="presOf" srcId="{2391422A-44F2-4D4D-9B0C-71F0A6C01CA9}" destId="{651B24B7-B088-4CD4-B70C-13BA010A1BEC}" srcOrd="0" destOrd="0" presId="urn:microsoft.com/office/officeart/2005/8/layout/vList2"/>
    <dgm:cxn modelId="{B87440E9-F6AA-44F3-8DA8-0A6D3162D4C9}" srcId="{3FF561CC-6FAE-468F-9DCE-DBE16BA025A9}" destId="{2391422A-44F2-4D4D-9B0C-71F0A6C01CA9}" srcOrd="0" destOrd="0" parTransId="{B81906CC-3087-494B-BC8F-79180EDC307E}" sibTransId="{48F2DB5B-3EC6-48DA-BE3D-580BB47A759E}"/>
    <dgm:cxn modelId="{2134E02C-088E-4BB5-AFE6-BBB6FFF3918C}" type="presParOf" srcId="{1B5A636B-EDEF-4494-A596-2CA2713FEADB}" destId="{9287745B-75C3-492B-89EE-CF0E4C0D00CC}" srcOrd="0" destOrd="0" presId="urn:microsoft.com/office/officeart/2005/8/layout/vList2"/>
    <dgm:cxn modelId="{8577783B-57CF-4AE8-BBD6-75B16D24249D}" type="presParOf" srcId="{1B5A636B-EDEF-4494-A596-2CA2713FEADB}" destId="{651B24B7-B088-4CD4-B70C-13BA010A1BE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065DBF-BDA1-4BD6-8DB0-230B8A5B7B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1C0C03B2-3542-4A57-9C53-76F853C88BB4}">
      <dgm:prSet phldrT="[Text]" custT="1"/>
      <dgm:spPr/>
      <dgm:t>
        <a:bodyPr/>
        <a:lstStyle/>
        <a:p>
          <a:r>
            <a:rPr lang="en-GB" sz="2400" dirty="0" smtClean="0">
              <a:latin typeface="Arial" panose="020B0604020202020204" pitchFamily="34" charset="0"/>
              <a:cs typeface="Arial" panose="020B0604020202020204" pitchFamily="34" charset="0"/>
            </a:rPr>
            <a:t>On PRE</a:t>
          </a:r>
          <a:endParaRPr lang="en-GB" sz="2400" dirty="0"/>
        </a:p>
      </dgm:t>
    </dgm:pt>
    <dgm:pt modelId="{BFC35138-1E52-4FB4-9787-1C9DB8047056}" type="parTrans" cxnId="{8A475A87-57C6-4B2A-A72D-7581E2EDC57D}">
      <dgm:prSet/>
      <dgm:spPr/>
      <dgm:t>
        <a:bodyPr/>
        <a:lstStyle/>
        <a:p>
          <a:endParaRPr lang="en-GB"/>
        </a:p>
      </dgm:t>
    </dgm:pt>
    <dgm:pt modelId="{6659AB8E-3C6F-4B24-9927-C437C1BDB929}" type="sibTrans" cxnId="{8A475A87-57C6-4B2A-A72D-7581E2EDC57D}">
      <dgm:prSet/>
      <dgm:spPr/>
      <dgm:t>
        <a:bodyPr/>
        <a:lstStyle/>
        <a:p>
          <a:endParaRPr lang="en-GB"/>
        </a:p>
      </dgm:t>
    </dgm:pt>
    <dgm:pt modelId="{3C1FB7AB-EB7B-42F1-B5DE-3D3BC82CD4CB}">
      <dgm:prSet phldrT="[Text]" custT="1"/>
      <dgm:spPr/>
      <dgm:t>
        <a:bodyPr/>
        <a:lstStyle/>
        <a:p>
          <a:r>
            <a:rPr lang="en-GB" sz="2400" dirty="0" smtClean="0">
              <a:latin typeface="Arial" panose="020B0604020202020204" pitchFamily="34" charset="0"/>
              <a:cs typeface="Arial" panose="020B0604020202020204" pitchFamily="34" charset="0"/>
            </a:rPr>
            <a:t>On Surplus</a:t>
          </a:r>
          <a:endParaRPr lang="en-GB" sz="2400" dirty="0"/>
        </a:p>
      </dgm:t>
    </dgm:pt>
    <dgm:pt modelId="{248DD83F-7748-4BBA-A89F-BD5ABABCFA0D}" type="parTrans" cxnId="{DB101E32-BFE5-41A7-8BDF-929D0E074EED}">
      <dgm:prSet/>
      <dgm:spPr/>
      <dgm:t>
        <a:bodyPr/>
        <a:lstStyle/>
        <a:p>
          <a:endParaRPr lang="en-GB"/>
        </a:p>
      </dgm:t>
    </dgm:pt>
    <dgm:pt modelId="{4B266DC4-A77F-4169-9776-09CBE892C34A}" type="sibTrans" cxnId="{DB101E32-BFE5-41A7-8BDF-929D0E074EED}">
      <dgm:prSet/>
      <dgm:spPr/>
      <dgm:t>
        <a:bodyPr/>
        <a:lstStyle/>
        <a:p>
          <a:endParaRPr lang="en-GB"/>
        </a:p>
      </dgm:t>
    </dgm:pt>
    <dgm:pt modelId="{513646C0-C747-4802-B4E1-279E356811F2}">
      <dgm:prSet phldrT="[Text]" custT="1"/>
      <dgm:spPr/>
      <dgm:t>
        <a:bodyPr/>
        <a:lstStyle/>
        <a:p>
          <a:r>
            <a:rPr lang="en-US" sz="1400" dirty="0" smtClean="0">
              <a:latin typeface="Arial" panose="020B0604020202020204" pitchFamily="34" charset="0"/>
              <a:cs typeface="Arial" panose="020B0604020202020204" pitchFamily="34" charset="0"/>
            </a:rPr>
            <a:t>advise the company on surplus distribution</a:t>
          </a:r>
          <a:endParaRPr lang="en-GB" sz="1400" dirty="0"/>
        </a:p>
      </dgm:t>
    </dgm:pt>
    <dgm:pt modelId="{565D7683-B746-4FC6-AD32-0326E0AFF19E}" type="parTrans" cxnId="{62196A09-9A7A-4589-B6C6-BD5B7526D197}">
      <dgm:prSet/>
      <dgm:spPr/>
      <dgm:t>
        <a:bodyPr/>
        <a:lstStyle/>
        <a:p>
          <a:endParaRPr lang="en-GB"/>
        </a:p>
      </dgm:t>
    </dgm:pt>
    <dgm:pt modelId="{83D4E920-F8EC-4782-8B1F-F717E814A14C}" type="sibTrans" cxnId="{62196A09-9A7A-4589-B6C6-BD5B7526D197}">
      <dgm:prSet/>
      <dgm:spPr/>
      <dgm:t>
        <a:bodyPr/>
        <a:lstStyle/>
        <a:p>
          <a:endParaRPr lang="en-GB"/>
        </a:p>
      </dgm:t>
    </dgm:pt>
    <dgm:pt modelId="{612F941B-E96E-4D01-A901-C69B074820B6}">
      <dgm:prSet phldrT="[Text]" custT="1"/>
      <dgm:spPr/>
      <dgm:t>
        <a:bodyPr/>
        <a:lstStyle/>
        <a:p>
          <a:r>
            <a:rPr lang="en-US" sz="1400" smtClean="0">
              <a:latin typeface="Arial" panose="020B0604020202020204" pitchFamily="34" charset="0"/>
              <a:cs typeface="Arial" panose="020B0604020202020204" pitchFamily="34" charset="0"/>
            </a:rPr>
            <a:t>he/she has regards to PRE</a:t>
          </a:r>
          <a:endParaRPr lang="en-GB" sz="1400" dirty="0"/>
        </a:p>
      </dgm:t>
    </dgm:pt>
    <dgm:pt modelId="{7FFEE0A8-4305-445A-9ED9-A5A289DA590E}" type="sibTrans" cxnId="{ABE9270D-29E8-40A7-85F4-7C26278DA746}">
      <dgm:prSet/>
      <dgm:spPr/>
      <dgm:t>
        <a:bodyPr/>
        <a:lstStyle/>
        <a:p>
          <a:endParaRPr lang="en-GB"/>
        </a:p>
      </dgm:t>
    </dgm:pt>
    <dgm:pt modelId="{39E250AD-B38B-4712-845D-96C182F0708C}" type="parTrans" cxnId="{ABE9270D-29E8-40A7-85F4-7C26278DA746}">
      <dgm:prSet/>
      <dgm:spPr/>
      <dgm:t>
        <a:bodyPr/>
        <a:lstStyle/>
        <a:p>
          <a:endParaRPr lang="en-GB"/>
        </a:p>
      </dgm:t>
    </dgm:pt>
    <dgm:pt modelId="{3EFEF44B-5ABB-4A93-ADB5-786EF423B614}">
      <dgm:prSet custT="1"/>
      <dgm:spPr/>
      <dgm:t>
        <a:bodyPr/>
        <a:lstStyle/>
        <a:p>
          <a:endParaRPr lang="en-GB" sz="1400" dirty="0" smtClean="0">
            <a:latin typeface="Arial" panose="020B0604020202020204" pitchFamily="34" charset="0"/>
            <a:cs typeface="Arial" panose="020B0604020202020204" pitchFamily="34" charset="0"/>
          </a:endParaRPr>
        </a:p>
      </dgm:t>
    </dgm:pt>
    <dgm:pt modelId="{7A6C3CD9-645E-4964-918E-F247E8C7FA7A}" type="parTrans" cxnId="{FDB45DE0-F670-43B8-8B51-C331238AFC93}">
      <dgm:prSet/>
      <dgm:spPr/>
      <dgm:t>
        <a:bodyPr/>
        <a:lstStyle/>
        <a:p>
          <a:endParaRPr lang="en-GB"/>
        </a:p>
      </dgm:t>
    </dgm:pt>
    <dgm:pt modelId="{D989312D-906C-49D7-9CC9-14167DE2A0B1}" type="sibTrans" cxnId="{FDB45DE0-F670-43B8-8B51-C331238AFC93}">
      <dgm:prSet/>
      <dgm:spPr/>
      <dgm:t>
        <a:bodyPr/>
        <a:lstStyle/>
        <a:p>
          <a:endParaRPr lang="en-GB"/>
        </a:p>
      </dgm:t>
    </dgm:pt>
    <dgm:pt modelId="{AC08FCE5-21F2-4E3E-BB58-C1B32D2A7AB3}">
      <dgm:prSet custT="1"/>
      <dgm:spPr/>
      <dgm:t>
        <a:bodyPr/>
        <a:lstStyle/>
        <a:p>
          <a:r>
            <a:rPr lang="en-US" sz="1400" smtClean="0">
              <a:latin typeface="Arial" panose="020B0604020202020204" pitchFamily="34" charset="0"/>
              <a:cs typeface="Arial" panose="020B0604020202020204" pitchFamily="34" charset="0"/>
            </a:rPr>
            <a:t>appropriate and equitable treatment of the policyholders</a:t>
          </a:r>
          <a:endParaRPr lang="en-GB" sz="1400" smtClean="0">
            <a:latin typeface="Arial" panose="020B0604020202020204" pitchFamily="34" charset="0"/>
            <a:cs typeface="Arial" panose="020B0604020202020204" pitchFamily="34" charset="0"/>
          </a:endParaRPr>
        </a:p>
      </dgm:t>
    </dgm:pt>
    <dgm:pt modelId="{CD64AA2F-1E68-489E-9FEE-F3B73E8B013C}" type="parTrans" cxnId="{9753457D-BC17-49A5-B878-F8B41106E072}">
      <dgm:prSet/>
      <dgm:spPr/>
      <dgm:t>
        <a:bodyPr/>
        <a:lstStyle/>
        <a:p>
          <a:endParaRPr lang="en-GB"/>
        </a:p>
      </dgm:t>
    </dgm:pt>
    <dgm:pt modelId="{0DC91147-F8E1-48FD-9F30-1FA40FD5871D}" type="sibTrans" cxnId="{9753457D-BC17-49A5-B878-F8B41106E072}">
      <dgm:prSet/>
      <dgm:spPr/>
      <dgm:t>
        <a:bodyPr/>
        <a:lstStyle/>
        <a:p>
          <a:endParaRPr lang="en-GB"/>
        </a:p>
      </dgm:t>
    </dgm:pt>
    <dgm:pt modelId="{7DABA31B-DA90-4631-B294-8B676B1F16B1}">
      <dgm:prSet custT="1"/>
      <dgm:spPr/>
      <dgm:t>
        <a:bodyPr/>
        <a:lstStyle/>
        <a:p>
          <a:r>
            <a:rPr lang="en-US" sz="1400" smtClean="0">
              <a:latin typeface="Arial" panose="020B0604020202020204" pitchFamily="34" charset="0"/>
              <a:cs typeface="Arial" panose="020B0604020202020204" pitchFamily="34" charset="0"/>
            </a:rPr>
            <a:t>company appreciates the implication of any big change on PRE</a:t>
          </a:r>
          <a:endParaRPr lang="en-GB" sz="1400" smtClean="0">
            <a:latin typeface="Arial" panose="020B0604020202020204" pitchFamily="34" charset="0"/>
            <a:cs typeface="Arial" panose="020B0604020202020204" pitchFamily="34" charset="0"/>
          </a:endParaRPr>
        </a:p>
      </dgm:t>
    </dgm:pt>
    <dgm:pt modelId="{188EA882-7C85-4887-9A04-D1B7EAE87B71}" type="parTrans" cxnId="{B2BF3CD7-7D63-4D2B-97DD-A3C03160A0D6}">
      <dgm:prSet/>
      <dgm:spPr/>
      <dgm:t>
        <a:bodyPr/>
        <a:lstStyle/>
        <a:p>
          <a:endParaRPr lang="en-GB"/>
        </a:p>
      </dgm:t>
    </dgm:pt>
    <dgm:pt modelId="{942570A3-3323-46B6-9FF2-7DDB4A97DD5C}" type="sibTrans" cxnId="{B2BF3CD7-7D63-4D2B-97DD-A3C03160A0D6}">
      <dgm:prSet/>
      <dgm:spPr/>
      <dgm:t>
        <a:bodyPr/>
        <a:lstStyle/>
        <a:p>
          <a:endParaRPr lang="en-GB"/>
        </a:p>
      </dgm:t>
    </dgm:pt>
    <dgm:pt modelId="{E3FF6155-DE12-4188-8BC4-D75DD3D0740C}">
      <dgm:prSet custT="1"/>
      <dgm:spPr/>
      <dgm:t>
        <a:bodyPr/>
        <a:lstStyle/>
        <a:p>
          <a:r>
            <a:rPr lang="en-US" sz="1400" dirty="0" smtClean="0">
              <a:latin typeface="Arial" panose="020B0604020202020204" pitchFamily="34" charset="0"/>
              <a:cs typeface="Arial" panose="020B0604020202020204" pitchFamily="34" charset="0"/>
            </a:rPr>
            <a:t>new policyholders are not mislead with respect to their expectation</a:t>
          </a:r>
          <a:endParaRPr lang="en-GB" sz="1400" dirty="0" smtClean="0">
            <a:latin typeface="Arial" panose="020B0604020202020204" pitchFamily="34" charset="0"/>
            <a:cs typeface="Arial" panose="020B0604020202020204" pitchFamily="34" charset="0"/>
          </a:endParaRPr>
        </a:p>
      </dgm:t>
    </dgm:pt>
    <dgm:pt modelId="{EFD515C9-6376-42D5-AF05-6A2D55AB8636}" type="parTrans" cxnId="{8188C43A-F98C-45F8-928A-159228AF846C}">
      <dgm:prSet/>
      <dgm:spPr/>
      <dgm:t>
        <a:bodyPr/>
        <a:lstStyle/>
        <a:p>
          <a:endParaRPr lang="en-GB"/>
        </a:p>
      </dgm:t>
    </dgm:pt>
    <dgm:pt modelId="{A5CA41AF-8D45-4B69-98EF-D9B36A1B7B84}" type="sibTrans" cxnId="{8188C43A-F98C-45F8-928A-159228AF846C}">
      <dgm:prSet/>
      <dgm:spPr/>
      <dgm:t>
        <a:bodyPr/>
        <a:lstStyle/>
        <a:p>
          <a:endParaRPr lang="en-GB"/>
        </a:p>
      </dgm:t>
    </dgm:pt>
    <dgm:pt modelId="{64BEAA5B-765E-4189-A14B-2DC5CF7289C4}">
      <dgm:prSet custT="1"/>
      <dgm:spPr/>
      <dgm:t>
        <a:bodyPr/>
        <a:lstStyle/>
        <a:p>
          <a:r>
            <a:rPr lang="en-US" sz="1400" dirty="0" smtClean="0">
              <a:latin typeface="Arial" panose="020B0604020202020204" pitchFamily="34" charset="0"/>
              <a:cs typeface="Arial" panose="020B0604020202020204" pitchFamily="34" charset="0"/>
            </a:rPr>
            <a:t>ensure compliance with Section 49 of the Act</a:t>
          </a:r>
          <a:endParaRPr lang="en-GB" sz="1400" dirty="0" smtClean="0">
            <a:latin typeface="Arial" panose="020B0604020202020204" pitchFamily="34" charset="0"/>
            <a:cs typeface="Arial" panose="020B0604020202020204" pitchFamily="34" charset="0"/>
          </a:endParaRPr>
        </a:p>
      </dgm:t>
    </dgm:pt>
    <dgm:pt modelId="{154C162D-13F0-4423-BD40-90A7949162B1}" type="parTrans" cxnId="{6D8C644A-BEC9-4772-A81B-8BC9E92E8663}">
      <dgm:prSet/>
      <dgm:spPr/>
      <dgm:t>
        <a:bodyPr/>
        <a:lstStyle/>
        <a:p>
          <a:endParaRPr lang="en-GB"/>
        </a:p>
      </dgm:t>
    </dgm:pt>
    <dgm:pt modelId="{CC2ACCBD-99AD-451B-8327-E85C7C9DA621}" type="sibTrans" cxnId="{6D8C644A-BEC9-4772-A81B-8BC9E92E8663}">
      <dgm:prSet/>
      <dgm:spPr/>
      <dgm:t>
        <a:bodyPr/>
        <a:lstStyle/>
        <a:p>
          <a:endParaRPr lang="en-GB"/>
        </a:p>
      </dgm:t>
    </dgm:pt>
    <dgm:pt modelId="{CA2504EB-E465-4A62-8A21-5A8F2CEF4FC0}">
      <dgm:prSet custT="1"/>
      <dgm:spPr/>
      <dgm:t>
        <a:bodyPr/>
        <a:lstStyle/>
        <a:p>
          <a:r>
            <a:rPr lang="en-US" sz="1400" dirty="0" smtClean="0">
              <a:latin typeface="Arial" panose="020B0604020202020204" pitchFamily="34" charset="0"/>
              <a:cs typeface="Arial" panose="020B0604020202020204" pitchFamily="34" charset="0"/>
            </a:rPr>
            <a:t>advise the company whether PRE is met or not and the distribution is sustainable or not</a:t>
          </a:r>
          <a:endParaRPr lang="en-GB" sz="1400" dirty="0" smtClean="0">
            <a:latin typeface="Arial" panose="020B0604020202020204" pitchFamily="34" charset="0"/>
            <a:cs typeface="Arial" panose="020B0604020202020204" pitchFamily="34" charset="0"/>
          </a:endParaRPr>
        </a:p>
      </dgm:t>
    </dgm:pt>
    <dgm:pt modelId="{EB7C53CF-316D-4F5D-B7C8-1AE85258AF5C}" type="parTrans" cxnId="{61B8BCC7-EF66-4648-9D83-610D355BA69C}">
      <dgm:prSet/>
      <dgm:spPr/>
      <dgm:t>
        <a:bodyPr/>
        <a:lstStyle/>
        <a:p>
          <a:endParaRPr lang="en-GB"/>
        </a:p>
      </dgm:t>
    </dgm:pt>
    <dgm:pt modelId="{F7E02582-883B-460B-8683-99FD05B96FCD}" type="sibTrans" cxnId="{61B8BCC7-EF66-4648-9D83-610D355BA69C}">
      <dgm:prSet/>
      <dgm:spPr/>
      <dgm:t>
        <a:bodyPr/>
        <a:lstStyle/>
        <a:p>
          <a:endParaRPr lang="en-GB"/>
        </a:p>
      </dgm:t>
    </dgm:pt>
    <dgm:pt modelId="{F6E59FE2-1FD9-41A2-8D86-DAC10FE775DB}" type="pres">
      <dgm:prSet presAssocID="{BD065DBF-BDA1-4BD6-8DB0-230B8A5B7BB6}" presName="Name0" presStyleCnt="0">
        <dgm:presLayoutVars>
          <dgm:dir/>
          <dgm:animLvl val="lvl"/>
          <dgm:resizeHandles val="exact"/>
        </dgm:presLayoutVars>
      </dgm:prSet>
      <dgm:spPr/>
      <dgm:t>
        <a:bodyPr/>
        <a:lstStyle/>
        <a:p>
          <a:endParaRPr lang="en-US"/>
        </a:p>
      </dgm:t>
    </dgm:pt>
    <dgm:pt modelId="{C35BD7E6-8FED-42F9-8F6C-3120EA011297}" type="pres">
      <dgm:prSet presAssocID="{1C0C03B2-3542-4A57-9C53-76F853C88BB4}" presName="linNode" presStyleCnt="0"/>
      <dgm:spPr/>
    </dgm:pt>
    <dgm:pt modelId="{B63C8CDE-25A4-4EE1-B06C-F416B3DFF1BE}" type="pres">
      <dgm:prSet presAssocID="{1C0C03B2-3542-4A57-9C53-76F853C88BB4}" presName="parentText" presStyleLbl="node1" presStyleIdx="0" presStyleCnt="2" custScaleX="73244" custScaleY="101349" custLinFactNeighborX="-7012">
        <dgm:presLayoutVars>
          <dgm:chMax val="1"/>
          <dgm:bulletEnabled val="1"/>
        </dgm:presLayoutVars>
      </dgm:prSet>
      <dgm:spPr/>
      <dgm:t>
        <a:bodyPr/>
        <a:lstStyle/>
        <a:p>
          <a:endParaRPr lang="en-US"/>
        </a:p>
      </dgm:t>
    </dgm:pt>
    <dgm:pt modelId="{EF61483B-D52C-4C43-B4DE-A772C923BCA6}" type="pres">
      <dgm:prSet presAssocID="{1C0C03B2-3542-4A57-9C53-76F853C88BB4}" presName="descendantText" presStyleLbl="alignAccFollowNode1" presStyleIdx="0" presStyleCnt="2" custScaleX="120030" custScaleY="93177" custLinFactNeighborX="5887">
        <dgm:presLayoutVars>
          <dgm:bulletEnabled val="1"/>
        </dgm:presLayoutVars>
      </dgm:prSet>
      <dgm:spPr/>
      <dgm:t>
        <a:bodyPr/>
        <a:lstStyle/>
        <a:p>
          <a:endParaRPr lang="en-GB"/>
        </a:p>
      </dgm:t>
    </dgm:pt>
    <dgm:pt modelId="{2A717394-0B6F-41BD-92A5-B415C6A6332A}" type="pres">
      <dgm:prSet presAssocID="{6659AB8E-3C6F-4B24-9927-C437C1BDB929}" presName="sp" presStyleCnt="0"/>
      <dgm:spPr/>
    </dgm:pt>
    <dgm:pt modelId="{6997E73C-1601-40B5-BBFD-BC1ED8E248F5}" type="pres">
      <dgm:prSet presAssocID="{3C1FB7AB-EB7B-42F1-B5DE-3D3BC82CD4CB}" presName="linNode" presStyleCnt="0"/>
      <dgm:spPr/>
    </dgm:pt>
    <dgm:pt modelId="{CC88DCB1-D8AE-4FE4-A669-A1368CADA259}" type="pres">
      <dgm:prSet presAssocID="{3C1FB7AB-EB7B-42F1-B5DE-3D3BC82CD4CB}" presName="parentText" presStyleLbl="node1" presStyleIdx="1" presStyleCnt="2" custScaleX="99544" custScaleY="100514" custLinFactNeighborX="-7011">
        <dgm:presLayoutVars>
          <dgm:chMax val="1"/>
          <dgm:bulletEnabled val="1"/>
        </dgm:presLayoutVars>
      </dgm:prSet>
      <dgm:spPr/>
      <dgm:t>
        <a:bodyPr/>
        <a:lstStyle/>
        <a:p>
          <a:endParaRPr lang="en-GB"/>
        </a:p>
      </dgm:t>
    </dgm:pt>
    <dgm:pt modelId="{27579D33-7C18-4F85-945E-C1EEC13AFF9C}" type="pres">
      <dgm:prSet presAssocID="{3C1FB7AB-EB7B-42F1-B5DE-3D3BC82CD4CB}" presName="descendantText" presStyleLbl="alignAccFollowNode1" presStyleIdx="1" presStyleCnt="2" custScaleX="155753" custScaleY="92953" custLinFactNeighborX="996">
        <dgm:presLayoutVars>
          <dgm:bulletEnabled val="1"/>
        </dgm:presLayoutVars>
      </dgm:prSet>
      <dgm:spPr/>
      <dgm:t>
        <a:bodyPr/>
        <a:lstStyle/>
        <a:p>
          <a:endParaRPr lang="en-GB"/>
        </a:p>
      </dgm:t>
    </dgm:pt>
  </dgm:ptLst>
  <dgm:cxnLst>
    <dgm:cxn modelId="{5E0C26DF-5E1C-4A3A-9FB9-2C61B6D65345}" type="presOf" srcId="{64BEAA5B-765E-4189-A14B-2DC5CF7289C4}" destId="{27579D33-7C18-4F85-945E-C1EEC13AFF9C}" srcOrd="0" destOrd="1" presId="urn:microsoft.com/office/officeart/2005/8/layout/vList5"/>
    <dgm:cxn modelId="{38FD10A0-024F-43B0-A793-06BDA45AFA7A}" type="presOf" srcId="{CA2504EB-E465-4A62-8A21-5A8F2CEF4FC0}" destId="{27579D33-7C18-4F85-945E-C1EEC13AFF9C}" srcOrd="0" destOrd="2" presId="urn:microsoft.com/office/officeart/2005/8/layout/vList5"/>
    <dgm:cxn modelId="{FFB0A1A2-2E2F-4953-BAC3-1EFECC7FB3F7}" type="presOf" srcId="{AC08FCE5-21F2-4E3E-BB58-C1B32D2A7AB3}" destId="{EF61483B-D52C-4C43-B4DE-A772C923BCA6}" srcOrd="0" destOrd="1" presId="urn:microsoft.com/office/officeart/2005/8/layout/vList5"/>
    <dgm:cxn modelId="{9E625411-4110-42B3-B5AC-AC6F14876C71}" type="presOf" srcId="{3EFEF44B-5ABB-4A93-ADB5-786EF423B614}" destId="{27579D33-7C18-4F85-945E-C1EEC13AFF9C}" srcOrd="0" destOrd="3" presId="urn:microsoft.com/office/officeart/2005/8/layout/vList5"/>
    <dgm:cxn modelId="{9753457D-BC17-49A5-B878-F8B41106E072}" srcId="{1C0C03B2-3542-4A57-9C53-76F853C88BB4}" destId="{AC08FCE5-21F2-4E3E-BB58-C1B32D2A7AB3}" srcOrd="1" destOrd="0" parTransId="{CD64AA2F-1E68-489E-9FEE-F3B73E8B013C}" sibTransId="{0DC91147-F8E1-48FD-9F30-1FA40FD5871D}"/>
    <dgm:cxn modelId="{76B4E7E3-8715-4799-9239-7285D558691E}" type="presOf" srcId="{3C1FB7AB-EB7B-42F1-B5DE-3D3BC82CD4CB}" destId="{CC88DCB1-D8AE-4FE4-A669-A1368CADA259}" srcOrd="0" destOrd="0" presId="urn:microsoft.com/office/officeart/2005/8/layout/vList5"/>
    <dgm:cxn modelId="{ABE9270D-29E8-40A7-85F4-7C26278DA746}" srcId="{1C0C03B2-3542-4A57-9C53-76F853C88BB4}" destId="{612F941B-E96E-4D01-A901-C69B074820B6}" srcOrd="0" destOrd="0" parTransId="{39E250AD-B38B-4712-845D-96C182F0708C}" sibTransId="{7FFEE0A8-4305-445A-9ED9-A5A289DA590E}"/>
    <dgm:cxn modelId="{62196A09-9A7A-4589-B6C6-BD5B7526D197}" srcId="{3C1FB7AB-EB7B-42F1-B5DE-3D3BC82CD4CB}" destId="{513646C0-C747-4802-B4E1-279E356811F2}" srcOrd="0" destOrd="0" parTransId="{565D7683-B746-4FC6-AD32-0326E0AFF19E}" sibTransId="{83D4E920-F8EC-4782-8B1F-F717E814A14C}"/>
    <dgm:cxn modelId="{5D637A8A-33EB-4C4B-BD9C-EA847FED695F}" type="presOf" srcId="{513646C0-C747-4802-B4E1-279E356811F2}" destId="{27579D33-7C18-4F85-945E-C1EEC13AFF9C}" srcOrd="0" destOrd="0" presId="urn:microsoft.com/office/officeart/2005/8/layout/vList5"/>
    <dgm:cxn modelId="{F7E5CC45-FAAD-40DD-8ABE-A37D37F2CE33}" type="presOf" srcId="{E3FF6155-DE12-4188-8BC4-D75DD3D0740C}" destId="{EF61483B-D52C-4C43-B4DE-A772C923BCA6}" srcOrd="0" destOrd="3" presId="urn:microsoft.com/office/officeart/2005/8/layout/vList5"/>
    <dgm:cxn modelId="{AC65848B-CA4A-45DA-BF62-C1F5AE66B221}" type="presOf" srcId="{1C0C03B2-3542-4A57-9C53-76F853C88BB4}" destId="{B63C8CDE-25A4-4EE1-B06C-F416B3DFF1BE}" srcOrd="0" destOrd="0" presId="urn:microsoft.com/office/officeart/2005/8/layout/vList5"/>
    <dgm:cxn modelId="{DB101E32-BFE5-41A7-8BDF-929D0E074EED}" srcId="{BD065DBF-BDA1-4BD6-8DB0-230B8A5B7BB6}" destId="{3C1FB7AB-EB7B-42F1-B5DE-3D3BC82CD4CB}" srcOrd="1" destOrd="0" parTransId="{248DD83F-7748-4BBA-A89F-BD5ABABCFA0D}" sibTransId="{4B266DC4-A77F-4169-9776-09CBE892C34A}"/>
    <dgm:cxn modelId="{06148A8A-841B-41C0-8FEF-CB939233DEC0}" type="presOf" srcId="{612F941B-E96E-4D01-A901-C69B074820B6}" destId="{EF61483B-D52C-4C43-B4DE-A772C923BCA6}" srcOrd="0" destOrd="0" presId="urn:microsoft.com/office/officeart/2005/8/layout/vList5"/>
    <dgm:cxn modelId="{FDB45DE0-F670-43B8-8B51-C331238AFC93}" srcId="{3C1FB7AB-EB7B-42F1-B5DE-3D3BC82CD4CB}" destId="{3EFEF44B-5ABB-4A93-ADB5-786EF423B614}" srcOrd="3" destOrd="0" parTransId="{7A6C3CD9-645E-4964-918E-F247E8C7FA7A}" sibTransId="{D989312D-906C-49D7-9CC9-14167DE2A0B1}"/>
    <dgm:cxn modelId="{2F99C337-6027-4466-9F83-E326120BAD1B}" type="presOf" srcId="{7DABA31B-DA90-4631-B294-8B676B1F16B1}" destId="{EF61483B-D52C-4C43-B4DE-A772C923BCA6}" srcOrd="0" destOrd="2" presId="urn:microsoft.com/office/officeart/2005/8/layout/vList5"/>
    <dgm:cxn modelId="{6D8C644A-BEC9-4772-A81B-8BC9E92E8663}" srcId="{3C1FB7AB-EB7B-42F1-B5DE-3D3BC82CD4CB}" destId="{64BEAA5B-765E-4189-A14B-2DC5CF7289C4}" srcOrd="1" destOrd="0" parTransId="{154C162D-13F0-4423-BD40-90A7949162B1}" sibTransId="{CC2ACCBD-99AD-451B-8327-E85C7C9DA621}"/>
    <dgm:cxn modelId="{B2BF3CD7-7D63-4D2B-97DD-A3C03160A0D6}" srcId="{1C0C03B2-3542-4A57-9C53-76F853C88BB4}" destId="{7DABA31B-DA90-4631-B294-8B676B1F16B1}" srcOrd="2" destOrd="0" parTransId="{188EA882-7C85-4887-9A04-D1B7EAE87B71}" sibTransId="{942570A3-3323-46B6-9FF2-7DDB4A97DD5C}"/>
    <dgm:cxn modelId="{8188C43A-F98C-45F8-928A-159228AF846C}" srcId="{1C0C03B2-3542-4A57-9C53-76F853C88BB4}" destId="{E3FF6155-DE12-4188-8BC4-D75DD3D0740C}" srcOrd="3" destOrd="0" parTransId="{EFD515C9-6376-42D5-AF05-6A2D55AB8636}" sibTransId="{A5CA41AF-8D45-4B69-98EF-D9B36A1B7B84}"/>
    <dgm:cxn modelId="{8A475A87-57C6-4B2A-A72D-7581E2EDC57D}" srcId="{BD065DBF-BDA1-4BD6-8DB0-230B8A5B7BB6}" destId="{1C0C03B2-3542-4A57-9C53-76F853C88BB4}" srcOrd="0" destOrd="0" parTransId="{BFC35138-1E52-4FB4-9787-1C9DB8047056}" sibTransId="{6659AB8E-3C6F-4B24-9927-C437C1BDB929}"/>
    <dgm:cxn modelId="{61B8BCC7-EF66-4648-9D83-610D355BA69C}" srcId="{3C1FB7AB-EB7B-42F1-B5DE-3D3BC82CD4CB}" destId="{CA2504EB-E465-4A62-8A21-5A8F2CEF4FC0}" srcOrd="2" destOrd="0" parTransId="{EB7C53CF-316D-4F5D-B7C8-1AE85258AF5C}" sibTransId="{F7E02582-883B-460B-8683-99FD05B96FCD}"/>
    <dgm:cxn modelId="{1555572C-B33B-4AA2-9E2E-9A174DB57E85}" type="presOf" srcId="{BD065DBF-BDA1-4BD6-8DB0-230B8A5B7BB6}" destId="{F6E59FE2-1FD9-41A2-8D86-DAC10FE775DB}" srcOrd="0" destOrd="0" presId="urn:microsoft.com/office/officeart/2005/8/layout/vList5"/>
    <dgm:cxn modelId="{4CC07238-3C76-446C-AE9D-857CD18E7153}" type="presParOf" srcId="{F6E59FE2-1FD9-41A2-8D86-DAC10FE775DB}" destId="{C35BD7E6-8FED-42F9-8F6C-3120EA011297}" srcOrd="0" destOrd="0" presId="urn:microsoft.com/office/officeart/2005/8/layout/vList5"/>
    <dgm:cxn modelId="{BC58B69B-1ED7-4086-A79A-0B8CB256D017}" type="presParOf" srcId="{C35BD7E6-8FED-42F9-8F6C-3120EA011297}" destId="{B63C8CDE-25A4-4EE1-B06C-F416B3DFF1BE}" srcOrd="0" destOrd="0" presId="urn:microsoft.com/office/officeart/2005/8/layout/vList5"/>
    <dgm:cxn modelId="{B273AF14-9F6C-4A92-AE1E-2A2F741E6DA0}" type="presParOf" srcId="{C35BD7E6-8FED-42F9-8F6C-3120EA011297}" destId="{EF61483B-D52C-4C43-B4DE-A772C923BCA6}" srcOrd="1" destOrd="0" presId="urn:microsoft.com/office/officeart/2005/8/layout/vList5"/>
    <dgm:cxn modelId="{3854EB5D-F6F7-4E05-A7EA-72E3055FB17A}" type="presParOf" srcId="{F6E59FE2-1FD9-41A2-8D86-DAC10FE775DB}" destId="{2A717394-0B6F-41BD-92A5-B415C6A6332A}" srcOrd="1" destOrd="0" presId="urn:microsoft.com/office/officeart/2005/8/layout/vList5"/>
    <dgm:cxn modelId="{36FEA156-4278-4516-84CF-F64B3C7BA7EA}" type="presParOf" srcId="{F6E59FE2-1FD9-41A2-8D86-DAC10FE775DB}" destId="{6997E73C-1601-40B5-BBFD-BC1ED8E248F5}" srcOrd="2" destOrd="0" presId="urn:microsoft.com/office/officeart/2005/8/layout/vList5"/>
    <dgm:cxn modelId="{1CA0C1B9-87B1-41E1-89A1-E2DB65B4F4EA}" type="presParOf" srcId="{6997E73C-1601-40B5-BBFD-BC1ED8E248F5}" destId="{CC88DCB1-D8AE-4FE4-A669-A1368CADA259}" srcOrd="0" destOrd="0" presId="urn:microsoft.com/office/officeart/2005/8/layout/vList5"/>
    <dgm:cxn modelId="{008B5647-3B97-4444-925B-E3E122CA0E87}" type="presParOf" srcId="{6997E73C-1601-40B5-BBFD-BC1ED8E248F5}" destId="{27579D33-7C18-4F85-945E-C1EEC13AFF9C}"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DF84D-A91A-42EA-8F37-37D383D73198}">
      <dsp:nvSpPr>
        <dsp:cNvPr id="0" name=""/>
        <dsp:cNvSpPr/>
      </dsp:nvSpPr>
      <dsp:spPr>
        <a:xfrm>
          <a:off x="0" y="0"/>
          <a:ext cx="8610600" cy="8236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solidFill>
                <a:schemeClr val="tx1"/>
              </a:solidFill>
              <a:latin typeface="Arial" panose="020B0604020202020204" pitchFamily="34" charset="0"/>
              <a:cs typeface="Arial" panose="020B0604020202020204" pitchFamily="34" charset="0"/>
            </a:rPr>
            <a:t>IRDAI (Actuarial Report and Abstract) Regulations, 2000 defines par policies as “</a:t>
          </a:r>
          <a:r>
            <a:rPr lang="en-US" sz="1500" i="1" kern="1200" dirty="0" smtClean="0">
              <a:solidFill>
                <a:schemeClr val="tx1"/>
              </a:solidFill>
              <a:latin typeface="Arial" panose="020B0604020202020204" pitchFamily="34" charset="0"/>
              <a:cs typeface="Arial" panose="020B0604020202020204" pitchFamily="34" charset="0"/>
            </a:rPr>
            <a:t>policies with participation in profits” means policies which are not non-par policies” as defined under  the  relevant clause of the regulation.</a:t>
          </a:r>
          <a:endParaRPr lang="en-US" sz="1500" kern="1200" dirty="0">
            <a:solidFill>
              <a:schemeClr val="tx1"/>
            </a:solidFill>
            <a:latin typeface="Arial" panose="020B0604020202020204" pitchFamily="34" charset="0"/>
            <a:cs typeface="Arial" panose="020B0604020202020204" pitchFamily="34" charset="0"/>
          </a:endParaRPr>
        </a:p>
      </dsp:txBody>
      <dsp:txXfrm>
        <a:off x="40209" y="40209"/>
        <a:ext cx="8530182" cy="7432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7745B-75C3-492B-89EE-CF0E4C0D00CC}">
      <dsp:nvSpPr>
        <dsp:cNvPr id="0" name=""/>
        <dsp:cNvSpPr/>
      </dsp:nvSpPr>
      <dsp:spPr>
        <a:xfrm>
          <a:off x="0" y="1278"/>
          <a:ext cx="822960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GB" sz="2300" kern="1200" dirty="0" smtClean="0">
              <a:latin typeface="Arial" panose="020B0604020202020204" pitchFamily="34" charset="0"/>
              <a:cs typeface="Arial" panose="020B0604020202020204" pitchFamily="34" charset="0"/>
            </a:rPr>
            <a:t>Appointed Actuary must consider the following:</a:t>
          </a:r>
          <a:endParaRPr lang="en-US" sz="2300" kern="1200" dirty="0">
            <a:latin typeface="Arial" panose="020B0604020202020204" pitchFamily="34" charset="0"/>
            <a:cs typeface="Arial" panose="020B0604020202020204" pitchFamily="34" charset="0"/>
          </a:endParaRPr>
        </a:p>
      </dsp:txBody>
      <dsp:txXfrm>
        <a:off x="26273" y="27551"/>
        <a:ext cx="8177054" cy="485654"/>
      </dsp:txXfrm>
    </dsp:sp>
    <dsp:sp modelId="{651B24B7-B088-4CD4-B70C-13BA010A1BEC}">
      <dsp:nvSpPr>
        <dsp:cNvPr id="0" name=""/>
        <dsp:cNvSpPr/>
      </dsp:nvSpPr>
      <dsp:spPr>
        <a:xfrm>
          <a:off x="0" y="539478"/>
          <a:ext cx="8229600" cy="678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GB" sz="1500" kern="1200" dirty="0" smtClean="0">
              <a:latin typeface="Arial" panose="020B0604020202020204" pitchFamily="34" charset="0"/>
              <a:cs typeface="Arial" panose="020B0604020202020204" pitchFamily="34" charset="0"/>
            </a:rPr>
            <a:t>grouping of policies for determination of asset share and bonus</a:t>
          </a:r>
          <a:endParaRPr lang="en-US" sz="1500" kern="1200" dirty="0">
            <a:latin typeface="Arial" panose="020B0604020202020204" pitchFamily="34" charset="0"/>
            <a:cs typeface="Arial" panose="020B0604020202020204" pitchFamily="34" charset="0"/>
          </a:endParaRPr>
        </a:p>
        <a:p>
          <a:pPr marL="114300" lvl="1" indent="-114300" algn="l" defTabSz="666750" rtl="0">
            <a:lnSpc>
              <a:spcPct val="90000"/>
            </a:lnSpc>
            <a:spcBef>
              <a:spcPct val="0"/>
            </a:spcBef>
            <a:spcAft>
              <a:spcPct val="20000"/>
            </a:spcAft>
            <a:buChar char="••"/>
          </a:pPr>
          <a:r>
            <a:rPr lang="en-GB" sz="1500" kern="1200" dirty="0" smtClean="0">
              <a:latin typeface="Arial" panose="020B0604020202020204" pitchFamily="34" charset="0"/>
              <a:cs typeface="Arial" panose="020B0604020202020204" pitchFamily="34" charset="0"/>
            </a:rPr>
            <a:t>such grouping should not materially advantage one group of policyholders at expense of another</a:t>
          </a:r>
          <a:endParaRPr lang="en-US" sz="1500" kern="1200" dirty="0">
            <a:latin typeface="Arial" panose="020B0604020202020204" pitchFamily="34" charset="0"/>
            <a:cs typeface="Arial" panose="020B0604020202020204" pitchFamily="34" charset="0"/>
          </a:endParaRPr>
        </a:p>
      </dsp:txBody>
      <dsp:txXfrm>
        <a:off x="0" y="539478"/>
        <a:ext cx="8229600" cy="6784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1483B-D52C-4C43-B4DE-A772C923BCA6}">
      <dsp:nvSpPr>
        <dsp:cNvPr id="0" name=""/>
        <dsp:cNvSpPr/>
      </dsp:nvSpPr>
      <dsp:spPr>
        <a:xfrm rot="5400000">
          <a:off x="4343363" y="-2365465"/>
          <a:ext cx="1518471" cy="625400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Whether and to what extent surrender surpluses are being used to support the payouts to policyholders who hold their policies for longer.</a:t>
          </a:r>
          <a:endParaRPr lang="en-GB" sz="1400" kern="1200" dirty="0"/>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Appointed Actuary should consider if the method of surplus distribution, either reversionary or terminal bonus, is well-matched to the source of surplus.</a:t>
          </a:r>
          <a:endParaRPr lang="en-GB" sz="1400" kern="1200" dirty="0"/>
        </a:p>
      </dsp:txBody>
      <dsp:txXfrm rot="-5400000">
        <a:off x="1975598" y="76426"/>
        <a:ext cx="6179875" cy="1370219"/>
      </dsp:txXfrm>
    </dsp:sp>
    <dsp:sp modelId="{B63C8CDE-25A4-4EE1-B06C-F416B3DFF1BE}">
      <dsp:nvSpPr>
        <dsp:cNvPr id="0" name=""/>
        <dsp:cNvSpPr/>
      </dsp:nvSpPr>
      <dsp:spPr>
        <a:xfrm>
          <a:off x="0" y="39181"/>
          <a:ext cx="1973269" cy="14447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Treatment of  surrender surplus</a:t>
          </a:r>
          <a:endParaRPr lang="en-GB" sz="2000" kern="1200" dirty="0"/>
        </a:p>
      </dsp:txBody>
      <dsp:txXfrm>
        <a:off x="70525" y="109706"/>
        <a:ext cx="1832219" cy="1303657"/>
      </dsp:txXfrm>
    </dsp:sp>
    <dsp:sp modelId="{27579D33-7C18-4F85-945E-C1EEC13AFF9C}">
      <dsp:nvSpPr>
        <dsp:cNvPr id="0" name=""/>
        <dsp:cNvSpPr/>
      </dsp:nvSpPr>
      <dsp:spPr>
        <a:xfrm rot="5400000">
          <a:off x="4326836" y="-780863"/>
          <a:ext cx="1516770" cy="628875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Where the asset share is to include the impact of surrender profits, the Appointed Actuary should consider whether to explicitly or implicitly (for example by artificially adjusting the investment return) allow for the surrender profits when carrying out the calculations. </a:t>
          </a:r>
          <a:endParaRPr lang="en-GB" sz="1400" kern="1200" dirty="0"/>
        </a:p>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Approach adopted is </a:t>
          </a:r>
          <a:r>
            <a:rPr lang="en-US" sz="1400" kern="1200" dirty="0" smtClean="0">
              <a:latin typeface="Arial" panose="020B0604020202020204" pitchFamily="34" charset="0"/>
              <a:cs typeface="Arial" panose="020B0604020202020204" pitchFamily="34" charset="0"/>
            </a:rPr>
            <a:t>fair and appropriate and that a consistent method is adopted from year to year.</a:t>
          </a:r>
          <a:endParaRPr lang="en-GB" sz="1400" kern="1200" dirty="0"/>
        </a:p>
        <a:p>
          <a:pPr marL="114300" lvl="1" indent="-114300" algn="l" defTabSz="622300">
            <a:lnSpc>
              <a:spcPct val="90000"/>
            </a:lnSpc>
            <a:spcBef>
              <a:spcPct val="0"/>
            </a:spcBef>
            <a:spcAft>
              <a:spcPct val="15000"/>
            </a:spcAft>
            <a:buChar char="••"/>
          </a:pPr>
          <a:endParaRPr lang="en-GB" sz="1400" kern="1200" dirty="0" smtClean="0">
            <a:latin typeface="Arial" panose="020B0604020202020204" pitchFamily="34" charset="0"/>
            <a:cs typeface="Arial" panose="020B0604020202020204" pitchFamily="34" charset="0"/>
          </a:endParaRPr>
        </a:p>
      </dsp:txBody>
      <dsp:txXfrm rot="-5400000">
        <a:off x="1940843" y="1679173"/>
        <a:ext cx="6214714" cy="1368684"/>
      </dsp:txXfrm>
    </dsp:sp>
    <dsp:sp modelId="{CC88DCB1-D8AE-4FE4-A669-A1368CADA259}">
      <dsp:nvSpPr>
        <dsp:cNvPr id="0" name=""/>
        <dsp:cNvSpPr/>
      </dsp:nvSpPr>
      <dsp:spPr>
        <a:xfrm>
          <a:off x="0" y="1638453"/>
          <a:ext cx="1940379" cy="14501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Addition to Asset Share</a:t>
          </a:r>
          <a:endParaRPr lang="en-GB" sz="2000" kern="1200" dirty="0"/>
        </a:p>
      </dsp:txBody>
      <dsp:txXfrm>
        <a:off x="70789" y="1709242"/>
        <a:ext cx="1798801" cy="130854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35D30-18C5-4E95-B3DA-CFC446F17C45}">
      <dsp:nvSpPr>
        <dsp:cNvPr id="0" name=""/>
        <dsp:cNvSpPr/>
      </dsp:nvSpPr>
      <dsp:spPr>
        <a:xfrm rot="5400000">
          <a:off x="-476312" y="942134"/>
          <a:ext cx="3175418" cy="22227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solidFill>
                <a:schemeClr val="bg1"/>
              </a:solidFill>
              <a:latin typeface="Arial" panose="020B0604020202020204" pitchFamily="34" charset="0"/>
              <a:cs typeface="Arial" panose="020B0604020202020204" pitchFamily="34" charset="0"/>
            </a:rPr>
            <a:t>Relevant Sections</a:t>
          </a:r>
          <a:endParaRPr lang="en-GB" sz="2800" kern="1200" dirty="0">
            <a:solidFill>
              <a:schemeClr val="bg1"/>
            </a:solidFill>
            <a:latin typeface="Arial" panose="020B0604020202020204" pitchFamily="34" charset="0"/>
            <a:cs typeface="Arial" panose="020B0604020202020204" pitchFamily="34" charset="0"/>
          </a:endParaRPr>
        </a:p>
      </dsp:txBody>
      <dsp:txXfrm rot="-5400000">
        <a:off x="1" y="1577217"/>
        <a:ext cx="2222792" cy="952626"/>
      </dsp:txXfrm>
    </dsp:sp>
    <dsp:sp modelId="{B0DC4A5C-3C0D-4032-99CB-4D9FA51B712E}">
      <dsp:nvSpPr>
        <dsp:cNvPr id="0" name=""/>
        <dsp:cNvSpPr/>
      </dsp:nvSpPr>
      <dsp:spPr>
        <a:xfrm rot="5400000">
          <a:off x="3184593" y="-958805"/>
          <a:ext cx="3930805" cy="5854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chemeClr val="tx2">
                  <a:lumMod val="75000"/>
                </a:schemeClr>
              </a:solidFill>
              <a:latin typeface="Arial" panose="020B0604020202020204" pitchFamily="34" charset="0"/>
              <a:cs typeface="Arial" panose="020B0604020202020204" pitchFamily="34" charset="0"/>
            </a:rPr>
            <a:t>35 (</a:t>
          </a:r>
          <a:r>
            <a:rPr lang="en-US" sz="1600" b="1" kern="1200" dirty="0" err="1" smtClean="0">
              <a:solidFill>
                <a:schemeClr val="tx2">
                  <a:lumMod val="75000"/>
                </a:schemeClr>
              </a:solidFill>
              <a:latin typeface="Arial" panose="020B0604020202020204" pitchFamily="34" charset="0"/>
              <a:cs typeface="Arial" panose="020B0604020202020204" pitchFamily="34" charset="0"/>
            </a:rPr>
            <a:t>i</a:t>
          </a:r>
          <a:r>
            <a:rPr lang="en-US" sz="1600" b="1" kern="1200" dirty="0" smtClean="0">
              <a:solidFill>
                <a:schemeClr val="tx2">
                  <a:lumMod val="75000"/>
                </a:schemeClr>
              </a:solidFill>
              <a:latin typeface="Arial" panose="020B0604020202020204" pitchFamily="34" charset="0"/>
              <a:cs typeface="Arial" panose="020B0604020202020204" pitchFamily="34" charset="0"/>
            </a:rPr>
            <a:t>) </a:t>
          </a:r>
          <a:r>
            <a:rPr lang="en-US" sz="1600" kern="1200" dirty="0" smtClean="0">
              <a:solidFill>
                <a:schemeClr val="tx2">
                  <a:lumMod val="75000"/>
                </a:schemeClr>
              </a:solidFill>
              <a:latin typeface="Arial" panose="020B0604020202020204" pitchFamily="34" charset="0"/>
              <a:cs typeface="Arial" panose="020B0604020202020204" pitchFamily="34" charset="0"/>
            </a:rPr>
            <a:t>The special surrender value </a:t>
          </a:r>
          <a:r>
            <a:rPr lang="en-US" sz="1600" u="sng" kern="1200" dirty="0" smtClean="0">
              <a:solidFill>
                <a:schemeClr val="tx2">
                  <a:lumMod val="75000"/>
                </a:schemeClr>
              </a:solidFill>
              <a:latin typeface="Arial" panose="020B0604020202020204" pitchFamily="34" charset="0"/>
              <a:cs typeface="Arial" panose="020B0604020202020204" pitchFamily="34" charset="0"/>
            </a:rPr>
            <a:t>shall represent the asset share</a:t>
          </a:r>
          <a:r>
            <a:rPr lang="en-US" sz="1600" kern="1200" dirty="0" smtClean="0">
              <a:solidFill>
                <a:schemeClr val="tx2">
                  <a:lumMod val="75000"/>
                </a:schemeClr>
              </a:solidFill>
              <a:latin typeface="Arial" panose="020B0604020202020204" pitchFamily="34" charset="0"/>
              <a:cs typeface="Arial" panose="020B0604020202020204" pitchFamily="34" charset="0"/>
            </a:rPr>
            <a:t> in case of the par policies, where the asset share shall be determined in accordance with the guidance or practice standards issued by the Institute of Actuaries of India.</a:t>
          </a: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GB"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smtClean="0">
              <a:solidFill>
                <a:schemeClr val="tx2">
                  <a:lumMod val="75000"/>
                </a:schemeClr>
              </a:solidFill>
              <a:latin typeface="Arial" panose="020B0604020202020204" pitchFamily="34" charset="0"/>
              <a:cs typeface="Arial" panose="020B0604020202020204" pitchFamily="34" charset="0"/>
            </a:rPr>
            <a:t>45 (c)</a:t>
          </a:r>
          <a:r>
            <a:rPr lang="en-US" sz="1600" kern="1200" dirty="0" smtClean="0">
              <a:solidFill>
                <a:schemeClr val="tx2">
                  <a:lumMod val="75000"/>
                </a:schemeClr>
              </a:solidFill>
              <a:latin typeface="Arial" panose="020B0604020202020204" pitchFamily="34" charset="0"/>
              <a:cs typeface="Arial" panose="020B0604020202020204" pitchFamily="34" charset="0"/>
            </a:rPr>
            <a:t> The detailed working of the asset share, the expensed allowed for, the investment income earned on the fund </a:t>
          </a:r>
          <a:r>
            <a:rPr lang="en-US" sz="1600" kern="1200" dirty="0" err="1" smtClean="0">
              <a:solidFill>
                <a:schemeClr val="tx2">
                  <a:lumMod val="75000"/>
                </a:schemeClr>
              </a:solidFill>
              <a:latin typeface="Arial" panose="020B0604020202020204" pitchFamily="34" charset="0"/>
              <a:cs typeface="Arial" panose="020B0604020202020204" pitchFamily="34" charset="0"/>
            </a:rPr>
            <a:t>etc</a:t>
          </a:r>
          <a:r>
            <a:rPr lang="en-US" sz="1600" kern="1200" dirty="0" smtClean="0">
              <a:solidFill>
                <a:schemeClr val="tx2">
                  <a:lumMod val="75000"/>
                </a:schemeClr>
              </a:solidFill>
              <a:latin typeface="Arial" panose="020B0604020202020204" pitchFamily="34" charset="0"/>
              <a:cs typeface="Arial" panose="020B0604020202020204" pitchFamily="34" charset="0"/>
            </a:rPr>
            <a:t> which are represented in the asset share shall be </a:t>
          </a:r>
          <a:r>
            <a:rPr lang="en-US" sz="1600" u="sng" kern="1200" dirty="0" smtClean="0">
              <a:solidFill>
                <a:schemeClr val="tx2">
                  <a:lumMod val="75000"/>
                </a:schemeClr>
              </a:solidFill>
              <a:latin typeface="Arial" panose="020B0604020202020204" pitchFamily="34" charset="0"/>
              <a:cs typeface="Arial" panose="020B0604020202020204" pitchFamily="34" charset="0"/>
            </a:rPr>
            <a:t>approved by a with profits committee</a:t>
          </a:r>
          <a:r>
            <a:rPr lang="en-US" sz="1600" kern="1200" dirty="0" smtClean="0">
              <a:solidFill>
                <a:schemeClr val="tx2">
                  <a:lumMod val="75000"/>
                </a:schemeClr>
              </a:solidFill>
              <a:latin typeface="Arial" panose="020B0604020202020204" pitchFamily="34" charset="0"/>
              <a:cs typeface="Arial" panose="020B0604020202020204" pitchFamily="34" charset="0"/>
            </a:rPr>
            <a:t>.</a:t>
          </a:r>
          <a:endParaRPr lang="en-GB" sz="1600" kern="1200" dirty="0">
            <a:latin typeface="Arial" panose="020B0604020202020204" pitchFamily="34" charset="0"/>
            <a:cs typeface="Arial" panose="020B0604020202020204" pitchFamily="34" charset="0"/>
          </a:endParaRPr>
        </a:p>
      </dsp:txBody>
      <dsp:txXfrm rot="-5400000">
        <a:off x="2222792" y="194882"/>
        <a:ext cx="5662521" cy="35470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5A198-2362-4E50-9F4E-461E95CD52E7}">
      <dsp:nvSpPr>
        <dsp:cNvPr id="0" name=""/>
        <dsp:cNvSpPr/>
      </dsp:nvSpPr>
      <dsp:spPr>
        <a:xfrm>
          <a:off x="0" y="399998"/>
          <a:ext cx="3962399" cy="666750"/>
        </a:xfrm>
        <a:prstGeom prst="rect">
          <a:avLst/>
        </a:prstGeom>
        <a:solidFill>
          <a:schemeClr val="lt1">
            <a:alpha val="90000"/>
            <a:hueOff val="0"/>
            <a:satOff val="0"/>
            <a:lumOff val="0"/>
            <a:alphaOff val="0"/>
          </a:schemeClr>
        </a:solidFill>
        <a:ln w="2540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37BA3F6B-F433-4CF6-8FF7-174DCBC9C2EF}">
      <dsp:nvSpPr>
        <dsp:cNvPr id="0" name=""/>
        <dsp:cNvSpPr/>
      </dsp:nvSpPr>
      <dsp:spPr>
        <a:xfrm>
          <a:off x="197926" y="78104"/>
          <a:ext cx="3053998" cy="455296"/>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839" tIns="0" rIns="104839" bIns="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1"/>
              </a:solidFill>
            </a:rPr>
            <a:t>Share of par business grew from ~40% in 2010 to ~80% in 2014</a:t>
          </a:r>
        </a:p>
      </dsp:txBody>
      <dsp:txXfrm>
        <a:off x="197926" y="78104"/>
        <a:ext cx="3053998" cy="4552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913CD-7DE2-4921-B7A7-C5785BA0F015}">
      <dsp:nvSpPr>
        <dsp:cNvPr id="0" name=""/>
        <dsp:cNvSpPr/>
      </dsp:nvSpPr>
      <dsp:spPr>
        <a:xfrm>
          <a:off x="376763" y="166523"/>
          <a:ext cx="4646749" cy="1638000"/>
        </a:xfrm>
        <a:prstGeom prst="rect">
          <a:avLst/>
        </a:prstGeom>
        <a:solidFill>
          <a:schemeClr val="lt1">
            <a:alpha val="90000"/>
            <a:hueOff val="0"/>
            <a:satOff val="0"/>
            <a:lumOff val="0"/>
            <a:alphaOff val="0"/>
          </a:schemeClr>
        </a:solidFill>
        <a:ln w="2540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3C6F05C9-FD97-422F-AC75-503AA8B0A9D0}">
      <dsp:nvSpPr>
        <dsp:cNvPr id="0" name=""/>
        <dsp:cNvSpPr/>
      </dsp:nvSpPr>
      <dsp:spPr>
        <a:xfrm>
          <a:off x="592653" y="24546"/>
          <a:ext cx="3516459" cy="532582"/>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914" tIns="0" rIns="132914" bIns="0" numCol="1" spcCol="1270" anchor="ctr" anchorCtr="0">
          <a:noAutofit/>
        </a:bodyPr>
        <a:lstStyle/>
        <a:p>
          <a:pPr lvl="0" algn="l" defTabSz="622300" rtl="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Why this pattern is emerging?</a:t>
          </a:r>
          <a:endParaRPr lang="en-US" sz="1400" kern="1200" dirty="0">
            <a:solidFill>
              <a:schemeClr val="tx1"/>
            </a:solidFill>
            <a:latin typeface="Arial" panose="020B0604020202020204" pitchFamily="34" charset="0"/>
            <a:cs typeface="Arial" panose="020B0604020202020204" pitchFamily="34" charset="0"/>
          </a:endParaRPr>
        </a:p>
      </dsp:txBody>
      <dsp:txXfrm>
        <a:off x="618652" y="50545"/>
        <a:ext cx="3464461" cy="4805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4B21A-86AC-4D5F-A02A-BC9B6DF79311}">
      <dsp:nvSpPr>
        <dsp:cNvPr id="0" name=""/>
        <dsp:cNvSpPr/>
      </dsp:nvSpPr>
      <dsp:spPr>
        <a:xfrm>
          <a:off x="0" y="29203"/>
          <a:ext cx="8055590" cy="94397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CB1990-7C45-470A-891B-746A0CFD6C21}">
      <dsp:nvSpPr>
        <dsp:cNvPr id="0" name=""/>
        <dsp:cNvSpPr/>
      </dsp:nvSpPr>
      <dsp:spPr>
        <a:xfrm>
          <a:off x="402779" y="0"/>
          <a:ext cx="7313276" cy="583969"/>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138" tIns="0" rIns="213138" bIns="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tx2">
                  <a:lumMod val="75000"/>
                </a:schemeClr>
              </a:solidFill>
            </a:rPr>
            <a:t>Industry in Nascent Stage - </a:t>
          </a:r>
          <a:r>
            <a:rPr lang="en-US" sz="1500" kern="1200" dirty="0" smtClean="0">
              <a:solidFill>
                <a:schemeClr val="tx2">
                  <a:lumMod val="75000"/>
                </a:schemeClr>
              </a:solidFill>
            </a:rPr>
            <a:t> Industry opened up only 15 years back. Industry started focusing on with  profits business only in last 5 years </a:t>
          </a:r>
          <a:endParaRPr lang="en-US" sz="1500" kern="1200" dirty="0">
            <a:solidFill>
              <a:schemeClr val="tx2">
                <a:lumMod val="75000"/>
              </a:schemeClr>
            </a:solidFill>
          </a:endParaRPr>
        </a:p>
      </dsp:txBody>
      <dsp:txXfrm>
        <a:off x="402779" y="0"/>
        <a:ext cx="7313276" cy="583969"/>
      </dsp:txXfrm>
    </dsp:sp>
    <dsp:sp modelId="{92731065-D5C5-4136-AFB5-23300690C818}">
      <dsp:nvSpPr>
        <dsp:cNvPr id="0" name=""/>
        <dsp:cNvSpPr/>
      </dsp:nvSpPr>
      <dsp:spPr>
        <a:xfrm>
          <a:off x="0" y="1195797"/>
          <a:ext cx="8055590" cy="91073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255D16-D404-4918-A855-9C66C424F2B1}">
      <dsp:nvSpPr>
        <dsp:cNvPr id="0" name=""/>
        <dsp:cNvSpPr/>
      </dsp:nvSpPr>
      <dsp:spPr>
        <a:xfrm>
          <a:off x="402779" y="1074166"/>
          <a:ext cx="7399720" cy="602425"/>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138" tIns="0" rIns="213138"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tx2">
                  <a:lumMod val="75000"/>
                </a:schemeClr>
              </a:solidFill>
            </a:rPr>
            <a:t>Emergence of lapse profit is highly uncertain. Distributing it through regular bonuses may lead to unwarranted PRE.</a:t>
          </a:r>
          <a:endParaRPr lang="en-US" sz="1500" kern="1200" dirty="0">
            <a:solidFill>
              <a:schemeClr val="tx2">
                <a:lumMod val="75000"/>
              </a:schemeClr>
            </a:solidFill>
          </a:endParaRPr>
        </a:p>
      </dsp:txBody>
      <dsp:txXfrm>
        <a:off x="402779" y="1074166"/>
        <a:ext cx="7399720" cy="602425"/>
      </dsp:txXfrm>
    </dsp:sp>
    <dsp:sp modelId="{905C3472-E4AC-4F3A-BEF0-BD9BF141A255}">
      <dsp:nvSpPr>
        <dsp:cNvPr id="0" name=""/>
        <dsp:cNvSpPr/>
      </dsp:nvSpPr>
      <dsp:spPr>
        <a:xfrm>
          <a:off x="0" y="2409649"/>
          <a:ext cx="8055590" cy="89907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3F492-AC72-4809-A3A1-6299A15FE0E1}">
      <dsp:nvSpPr>
        <dsp:cNvPr id="0" name=""/>
        <dsp:cNvSpPr/>
      </dsp:nvSpPr>
      <dsp:spPr>
        <a:xfrm>
          <a:off x="402779" y="2273574"/>
          <a:ext cx="7457012" cy="705599"/>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138" tIns="0" rIns="213138" bIns="0" numCol="1" spcCol="1270" anchor="ctr" anchorCtr="0">
          <a:noAutofit/>
        </a:bodyPr>
        <a:lstStyle/>
        <a:p>
          <a:pPr lvl="0" algn="l" defTabSz="666750">
            <a:lnSpc>
              <a:spcPct val="90000"/>
            </a:lnSpc>
            <a:spcBef>
              <a:spcPct val="0"/>
            </a:spcBef>
            <a:spcAft>
              <a:spcPct val="35000"/>
            </a:spcAft>
          </a:pPr>
          <a:r>
            <a:rPr lang="en-US" sz="1500" u="none" kern="1200" dirty="0" smtClean="0">
              <a:solidFill>
                <a:schemeClr val="tx2">
                  <a:lumMod val="75000"/>
                </a:schemeClr>
              </a:solidFill>
            </a:rPr>
            <a:t>A large proportion of insurers do not set the maximum deviation amount of maturity or surrender payments from Asset Share</a:t>
          </a:r>
          <a:endParaRPr lang="en-US" sz="1500" b="1" u="none" kern="1200" dirty="0">
            <a:solidFill>
              <a:schemeClr val="tx2">
                <a:lumMod val="75000"/>
              </a:schemeClr>
            </a:solidFill>
          </a:endParaRPr>
        </a:p>
      </dsp:txBody>
      <dsp:txXfrm>
        <a:off x="402779" y="2273574"/>
        <a:ext cx="7457012" cy="705599"/>
      </dsp:txXfrm>
    </dsp:sp>
    <dsp:sp modelId="{E6867BC5-D1A0-42F5-B9DE-93D8F65792CE}">
      <dsp:nvSpPr>
        <dsp:cNvPr id="0" name=""/>
        <dsp:cNvSpPr/>
      </dsp:nvSpPr>
      <dsp:spPr>
        <a:xfrm>
          <a:off x="0" y="3568303"/>
          <a:ext cx="8055590" cy="95182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7F6761-4DBC-4C99-AA18-0B5DF774B983}">
      <dsp:nvSpPr>
        <dsp:cNvPr id="0" name=""/>
        <dsp:cNvSpPr/>
      </dsp:nvSpPr>
      <dsp:spPr>
        <a:xfrm>
          <a:off x="402779" y="3540923"/>
          <a:ext cx="7467105" cy="662060"/>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138" tIns="0" rIns="213138"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tx2">
                  <a:lumMod val="75000"/>
                </a:schemeClr>
              </a:solidFill>
            </a:rPr>
            <a:t>Overall Trend – Asset share is not the sole criteria to set bonus and surrender values. Lapse Profits  are held back to build up estate. </a:t>
          </a:r>
          <a:endParaRPr lang="en-US" sz="1500" b="1" kern="1200" dirty="0">
            <a:solidFill>
              <a:schemeClr val="tx2">
                <a:lumMod val="75000"/>
              </a:schemeClr>
            </a:solidFill>
          </a:endParaRPr>
        </a:p>
      </dsp:txBody>
      <dsp:txXfrm>
        <a:off x="402779" y="3540923"/>
        <a:ext cx="7467105" cy="6620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D0E74-6929-4572-A9B2-170DA8985B54}">
      <dsp:nvSpPr>
        <dsp:cNvPr id="0" name=""/>
        <dsp:cNvSpPr/>
      </dsp:nvSpPr>
      <dsp:spPr>
        <a:xfrm>
          <a:off x="0" y="81082"/>
          <a:ext cx="8686800" cy="105703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754D42-995E-468C-8D14-ED0EDDEB9F9E}">
      <dsp:nvSpPr>
        <dsp:cNvPr id="0" name=""/>
        <dsp:cNvSpPr/>
      </dsp:nvSpPr>
      <dsp:spPr>
        <a:xfrm>
          <a:off x="325763" y="0"/>
          <a:ext cx="6080760" cy="609602"/>
        </a:xfrm>
        <a:prstGeom prst="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2">
                  <a:lumMod val="75000"/>
                </a:schemeClr>
              </a:solidFill>
              <a:latin typeface="Arial" panose="020B0604020202020204" pitchFamily="34" charset="0"/>
              <a:cs typeface="Arial" panose="020B0604020202020204" pitchFamily="34" charset="0"/>
            </a:rPr>
            <a:t>PPFM </a:t>
          </a:r>
          <a:r>
            <a:rPr lang="en-US" sz="1400" kern="1200" dirty="0" smtClean="0">
              <a:solidFill>
                <a:schemeClr val="tx2">
                  <a:lumMod val="75000"/>
                </a:schemeClr>
              </a:solidFill>
              <a:latin typeface="Arial" panose="020B0604020202020204" pitchFamily="34" charset="0"/>
              <a:cs typeface="Arial" panose="020B0604020202020204" pitchFamily="34" charset="0"/>
            </a:rPr>
            <a:t>– </a:t>
          </a:r>
          <a:r>
            <a:rPr lang="en-US" sz="1400" b="1" kern="1200" dirty="0" smtClean="0">
              <a:solidFill>
                <a:schemeClr val="tx2">
                  <a:lumMod val="75000"/>
                </a:schemeClr>
              </a:solidFill>
              <a:latin typeface="Arial" panose="020B0604020202020204" pitchFamily="34" charset="0"/>
              <a:cs typeface="Arial" panose="020B0604020202020204" pitchFamily="34" charset="0"/>
            </a:rPr>
            <a:t>A mandatory document for With Profits Business</a:t>
          </a:r>
          <a:endParaRPr lang="en-US" sz="1400" b="1" kern="1200" dirty="0"/>
        </a:p>
      </dsp:txBody>
      <dsp:txXfrm>
        <a:off x="325763" y="0"/>
        <a:ext cx="6080760" cy="6096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D0E74-6929-4572-A9B2-170DA8985B54}">
      <dsp:nvSpPr>
        <dsp:cNvPr id="0" name=""/>
        <dsp:cNvSpPr/>
      </dsp:nvSpPr>
      <dsp:spPr>
        <a:xfrm>
          <a:off x="0" y="105575"/>
          <a:ext cx="8686800" cy="948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754D42-995E-468C-8D14-ED0EDDEB9F9E}">
      <dsp:nvSpPr>
        <dsp:cNvPr id="0" name=""/>
        <dsp:cNvSpPr/>
      </dsp:nvSpPr>
      <dsp:spPr>
        <a:xfrm>
          <a:off x="325763" y="0"/>
          <a:ext cx="6080760" cy="609602"/>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2">
                  <a:lumMod val="75000"/>
                </a:schemeClr>
              </a:solidFill>
              <a:latin typeface="Arial" panose="020B0604020202020204" pitchFamily="34" charset="0"/>
              <a:cs typeface="Arial" panose="020B0604020202020204" pitchFamily="34" charset="0"/>
            </a:rPr>
            <a:t>Trend - Declining share of with profits business </a:t>
          </a:r>
          <a:endParaRPr lang="en-US" sz="1400" kern="1200" dirty="0"/>
        </a:p>
      </dsp:txBody>
      <dsp:txXfrm>
        <a:off x="325763" y="0"/>
        <a:ext cx="6080760" cy="6096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D0E74-6929-4572-A9B2-170DA8985B54}">
      <dsp:nvSpPr>
        <dsp:cNvPr id="0" name=""/>
        <dsp:cNvSpPr/>
      </dsp:nvSpPr>
      <dsp:spPr>
        <a:xfrm>
          <a:off x="0" y="129899"/>
          <a:ext cx="8686800" cy="948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754D42-995E-468C-8D14-ED0EDDEB9F9E}">
      <dsp:nvSpPr>
        <dsp:cNvPr id="0" name=""/>
        <dsp:cNvSpPr/>
      </dsp:nvSpPr>
      <dsp:spPr>
        <a:xfrm>
          <a:off x="325763" y="0"/>
          <a:ext cx="6080760" cy="609602"/>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2">
                  <a:lumMod val="75000"/>
                </a:schemeClr>
              </a:solidFill>
              <a:latin typeface="Arial" panose="020B0604020202020204" pitchFamily="34" charset="0"/>
              <a:cs typeface="Arial" panose="020B0604020202020204" pitchFamily="34" charset="0"/>
            </a:rPr>
            <a:t>Most of  the UK insurance companies have a contracting fund size</a:t>
          </a:r>
          <a:endParaRPr lang="en-US" sz="1400" b="1" kern="1200" dirty="0">
            <a:solidFill>
              <a:schemeClr val="tx2">
                <a:lumMod val="75000"/>
              </a:schemeClr>
            </a:solidFill>
            <a:latin typeface="Arial" panose="020B0604020202020204" pitchFamily="34" charset="0"/>
            <a:cs typeface="Arial" panose="020B0604020202020204" pitchFamily="34" charset="0"/>
          </a:endParaRPr>
        </a:p>
      </dsp:txBody>
      <dsp:txXfrm>
        <a:off x="325763" y="0"/>
        <a:ext cx="6080760" cy="609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220F5-856E-4F65-8C3E-F26586D054BD}">
      <dsp:nvSpPr>
        <dsp:cNvPr id="0" name=""/>
        <dsp:cNvSpPr/>
      </dsp:nvSpPr>
      <dsp:spPr>
        <a:xfrm>
          <a:off x="0" y="0"/>
          <a:ext cx="8610600" cy="123031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solidFill>
                <a:schemeClr val="tx1"/>
              </a:solidFill>
              <a:latin typeface="Arial" panose="020B0604020202020204" pitchFamily="34" charset="0"/>
              <a:cs typeface="Arial" panose="020B0604020202020204" pitchFamily="34" charset="0"/>
            </a:rPr>
            <a:t>GN6 definition: </a:t>
          </a:r>
          <a:r>
            <a:rPr lang="en-US" sz="1500" i="1" kern="1200" dirty="0" smtClean="0">
              <a:solidFill>
                <a:schemeClr val="tx1"/>
              </a:solidFill>
              <a:latin typeface="Arial" panose="020B0604020202020204" pitchFamily="34" charset="0"/>
              <a:cs typeface="Arial" panose="020B0604020202020204" pitchFamily="34" charset="0"/>
            </a:rPr>
            <a:t>“An asset share for a policy grouping at a given point in time is the accumulation of the premiums received plus investment income earned from the inception of the policies, less deductions due to benefit payments, commission, expenses, tax, a reasonable cost of capital and of guarantees, contribution from miscellaneous surplus (if considered appropriate) and transfers to shareholders”.</a:t>
          </a:r>
          <a:endParaRPr lang="en-US" sz="1500" kern="1200" dirty="0">
            <a:solidFill>
              <a:schemeClr val="tx1"/>
            </a:solidFill>
            <a:latin typeface="Arial" panose="020B0604020202020204" pitchFamily="34" charset="0"/>
            <a:cs typeface="Arial" panose="020B0604020202020204" pitchFamily="34" charset="0"/>
          </a:endParaRPr>
        </a:p>
      </dsp:txBody>
      <dsp:txXfrm>
        <a:off x="60059" y="60059"/>
        <a:ext cx="8490482" cy="11101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2C360-E362-43EB-BFF2-BB6153A485D9}">
      <dsp:nvSpPr>
        <dsp:cNvPr id="0" name=""/>
        <dsp:cNvSpPr/>
      </dsp:nvSpPr>
      <dsp:spPr>
        <a:xfrm>
          <a:off x="0" y="250"/>
          <a:ext cx="8610600" cy="1085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solidFill>
                <a:schemeClr val="tx2">
                  <a:lumMod val="75000"/>
                </a:schemeClr>
              </a:solidFill>
              <a:latin typeface="Arial" panose="020B0604020202020204" pitchFamily="34" charset="0"/>
              <a:cs typeface="Arial" panose="020B0604020202020204" pitchFamily="34" charset="0"/>
            </a:rPr>
            <a:t>IRDAI (Preparation of Financial Statements and Auditor’s Report of Insurance Companies) Regulations, 2002 defines FFA </a:t>
          </a:r>
          <a:r>
            <a:rPr lang="en-US" sz="1500" i="1" kern="1200" dirty="0" smtClean="0">
              <a:solidFill>
                <a:schemeClr val="tx2">
                  <a:lumMod val="75000"/>
                </a:schemeClr>
              </a:solidFill>
              <a:latin typeface="Arial" panose="020B0604020202020204" pitchFamily="34" charset="0"/>
              <a:cs typeface="Arial" panose="020B0604020202020204" pitchFamily="34" charset="0"/>
            </a:rPr>
            <a:t>as “The FFA shall represent all funds, the allocation of which, either to the policyholders or to the shareholders, has not been determined by the end of the financial year”.</a:t>
          </a:r>
          <a:endParaRPr lang="en-US" sz="1500" kern="1200" dirty="0">
            <a:solidFill>
              <a:schemeClr val="tx2">
                <a:lumMod val="75000"/>
              </a:schemeClr>
            </a:solidFill>
            <a:latin typeface="Arial" panose="020B0604020202020204" pitchFamily="34" charset="0"/>
            <a:cs typeface="Arial" panose="020B0604020202020204" pitchFamily="34" charset="0"/>
          </a:endParaRPr>
        </a:p>
      </dsp:txBody>
      <dsp:txXfrm>
        <a:off x="53002" y="53252"/>
        <a:ext cx="8504596" cy="9797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69E2D-AF4F-4C0A-9457-6DE6DAC20F02}">
      <dsp:nvSpPr>
        <dsp:cNvPr id="0" name=""/>
        <dsp:cNvSpPr/>
      </dsp:nvSpPr>
      <dsp:spPr>
        <a:xfrm>
          <a:off x="0" y="9239"/>
          <a:ext cx="8534400" cy="104832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solidFill>
                <a:schemeClr val="tx2">
                  <a:lumMod val="75000"/>
                </a:schemeClr>
              </a:solidFill>
              <a:latin typeface="Arial" panose="020B0604020202020204" pitchFamily="34" charset="0"/>
              <a:cs typeface="Arial" panose="020B0604020202020204" pitchFamily="34" charset="0"/>
            </a:rPr>
            <a:t>Section 4(b) of the Regulation prescribes the maximum allocation to shareholders to the extent of </a:t>
          </a:r>
          <a:r>
            <a:rPr lang="en-US" sz="1500" i="1" kern="1200" dirty="0" smtClean="0">
              <a:solidFill>
                <a:schemeClr val="tx2">
                  <a:lumMod val="75000"/>
                </a:schemeClr>
              </a:solidFill>
              <a:latin typeface="Arial" panose="020B0604020202020204" pitchFamily="34" charset="0"/>
              <a:cs typeface="Arial" panose="020B0604020202020204" pitchFamily="34" charset="0"/>
            </a:rPr>
            <a:t>“one-ninth of the surplus allocated to policyholders in case of a life fund maintained for participating policyholders”</a:t>
          </a:r>
          <a:endParaRPr lang="en-US" sz="1500" kern="1200" dirty="0">
            <a:solidFill>
              <a:schemeClr val="tx2">
                <a:lumMod val="75000"/>
              </a:schemeClr>
            </a:solidFill>
            <a:latin typeface="Arial" panose="020B0604020202020204" pitchFamily="34" charset="0"/>
            <a:cs typeface="Arial" panose="020B0604020202020204" pitchFamily="34" charset="0"/>
          </a:endParaRPr>
        </a:p>
      </dsp:txBody>
      <dsp:txXfrm>
        <a:off x="51175" y="60414"/>
        <a:ext cx="8432050" cy="9459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CD243-B710-47A4-9A63-45B590B4BE9D}">
      <dsp:nvSpPr>
        <dsp:cNvPr id="0" name=""/>
        <dsp:cNvSpPr/>
      </dsp:nvSpPr>
      <dsp:spPr>
        <a:xfrm>
          <a:off x="1944100" y="1420144"/>
          <a:ext cx="687800" cy="238740"/>
        </a:xfrm>
        <a:custGeom>
          <a:avLst/>
          <a:gdLst/>
          <a:ahLst/>
          <a:cxnLst/>
          <a:rect l="0" t="0" r="0" b="0"/>
          <a:pathLst>
            <a:path>
              <a:moveTo>
                <a:pt x="0" y="0"/>
              </a:moveTo>
              <a:lnTo>
                <a:pt x="0" y="119370"/>
              </a:lnTo>
              <a:lnTo>
                <a:pt x="687800" y="119370"/>
              </a:lnTo>
              <a:lnTo>
                <a:pt x="687800" y="2387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0FE09-2406-4AF7-A034-FD2795699A84}">
      <dsp:nvSpPr>
        <dsp:cNvPr id="0" name=""/>
        <dsp:cNvSpPr/>
      </dsp:nvSpPr>
      <dsp:spPr>
        <a:xfrm>
          <a:off x="1256299" y="2227315"/>
          <a:ext cx="119370" cy="522955"/>
        </a:xfrm>
        <a:custGeom>
          <a:avLst/>
          <a:gdLst/>
          <a:ahLst/>
          <a:cxnLst/>
          <a:rect l="0" t="0" r="0" b="0"/>
          <a:pathLst>
            <a:path>
              <a:moveTo>
                <a:pt x="0" y="0"/>
              </a:moveTo>
              <a:lnTo>
                <a:pt x="0" y="522955"/>
              </a:lnTo>
              <a:lnTo>
                <a:pt x="119370" y="5229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292C0D-EEFA-49EA-B1D7-D1FFAD7DA1C9}">
      <dsp:nvSpPr>
        <dsp:cNvPr id="0" name=""/>
        <dsp:cNvSpPr/>
      </dsp:nvSpPr>
      <dsp:spPr>
        <a:xfrm>
          <a:off x="1136929" y="2227315"/>
          <a:ext cx="119370" cy="522955"/>
        </a:xfrm>
        <a:custGeom>
          <a:avLst/>
          <a:gdLst/>
          <a:ahLst/>
          <a:cxnLst/>
          <a:rect l="0" t="0" r="0" b="0"/>
          <a:pathLst>
            <a:path>
              <a:moveTo>
                <a:pt x="119370" y="0"/>
              </a:moveTo>
              <a:lnTo>
                <a:pt x="119370" y="522955"/>
              </a:lnTo>
              <a:lnTo>
                <a:pt x="0" y="5229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F7D3C4-4FA5-4CC2-A030-EC9E4F8AF227}">
      <dsp:nvSpPr>
        <dsp:cNvPr id="0" name=""/>
        <dsp:cNvSpPr/>
      </dsp:nvSpPr>
      <dsp:spPr>
        <a:xfrm>
          <a:off x="1256299" y="1420144"/>
          <a:ext cx="687800" cy="238740"/>
        </a:xfrm>
        <a:custGeom>
          <a:avLst/>
          <a:gdLst/>
          <a:ahLst/>
          <a:cxnLst/>
          <a:rect l="0" t="0" r="0" b="0"/>
          <a:pathLst>
            <a:path>
              <a:moveTo>
                <a:pt x="687800" y="0"/>
              </a:moveTo>
              <a:lnTo>
                <a:pt x="687800" y="119370"/>
              </a:lnTo>
              <a:lnTo>
                <a:pt x="0" y="119370"/>
              </a:lnTo>
              <a:lnTo>
                <a:pt x="0" y="2387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09CAC-E991-4A77-AF87-0E95DEBF29DB}">
      <dsp:nvSpPr>
        <dsp:cNvPr id="0" name=""/>
        <dsp:cNvSpPr/>
      </dsp:nvSpPr>
      <dsp:spPr>
        <a:xfrm>
          <a:off x="1375669" y="851713"/>
          <a:ext cx="1136860" cy="568430"/>
        </a:xfrm>
        <a:prstGeom prst="rect">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Possible Approaches</a:t>
          </a:r>
          <a:endParaRPr lang="en-GB" sz="1300" kern="1200" dirty="0"/>
        </a:p>
      </dsp:txBody>
      <dsp:txXfrm>
        <a:off x="1375669" y="851713"/>
        <a:ext cx="1136860" cy="568430"/>
      </dsp:txXfrm>
    </dsp:sp>
    <dsp:sp modelId="{B2A9E28A-F524-4BB8-8AD5-C40FFF7B376D}">
      <dsp:nvSpPr>
        <dsp:cNvPr id="0" name=""/>
        <dsp:cNvSpPr/>
      </dsp:nvSpPr>
      <dsp:spPr>
        <a:xfrm>
          <a:off x="687869" y="1658884"/>
          <a:ext cx="1136860" cy="568430"/>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Credited to Asset share</a:t>
          </a:r>
          <a:endParaRPr lang="en-GB" sz="1300" kern="1200" dirty="0"/>
        </a:p>
      </dsp:txBody>
      <dsp:txXfrm>
        <a:off x="687869" y="1658884"/>
        <a:ext cx="1136860" cy="568430"/>
      </dsp:txXfrm>
    </dsp:sp>
    <dsp:sp modelId="{EBE59C3F-2DAC-453B-BF84-AD9AA17CBD0C}">
      <dsp:nvSpPr>
        <dsp:cNvPr id="0" name=""/>
        <dsp:cNvSpPr/>
      </dsp:nvSpPr>
      <dsp:spPr>
        <a:xfrm>
          <a:off x="68" y="2466055"/>
          <a:ext cx="1136860" cy="568430"/>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Cash flow addition to Asset Share</a:t>
          </a:r>
          <a:endParaRPr lang="en-GB" sz="1300" kern="1200" dirty="0"/>
        </a:p>
      </dsp:txBody>
      <dsp:txXfrm>
        <a:off x="68" y="2466055"/>
        <a:ext cx="1136860" cy="568430"/>
      </dsp:txXfrm>
    </dsp:sp>
    <dsp:sp modelId="{A7807DF4-3997-41B6-82D8-FA4E87DD243D}">
      <dsp:nvSpPr>
        <dsp:cNvPr id="0" name=""/>
        <dsp:cNvSpPr/>
      </dsp:nvSpPr>
      <dsp:spPr>
        <a:xfrm>
          <a:off x="1375669" y="2466055"/>
          <a:ext cx="1136860" cy="568430"/>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Addition via investment return</a:t>
          </a:r>
          <a:endParaRPr lang="en-GB" sz="1300" kern="1200" dirty="0"/>
        </a:p>
      </dsp:txBody>
      <dsp:txXfrm>
        <a:off x="1375669" y="2466055"/>
        <a:ext cx="1136860" cy="568430"/>
      </dsp:txXfrm>
    </dsp:sp>
    <dsp:sp modelId="{3CCD62EF-3E9C-4ADD-BBCF-8E637DA96EED}">
      <dsp:nvSpPr>
        <dsp:cNvPr id="0" name=""/>
        <dsp:cNvSpPr/>
      </dsp:nvSpPr>
      <dsp:spPr>
        <a:xfrm>
          <a:off x="2063470" y="1658884"/>
          <a:ext cx="1136860" cy="568430"/>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Credited to FFA/Estate</a:t>
          </a:r>
          <a:endParaRPr lang="en-GB" sz="1300" kern="1200" dirty="0"/>
        </a:p>
      </dsp:txBody>
      <dsp:txXfrm>
        <a:off x="2063470" y="1658884"/>
        <a:ext cx="1136860" cy="5684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3F9CB-C641-46C6-889D-B26B9C72BE94}">
      <dsp:nvSpPr>
        <dsp:cNvPr id="0" name=""/>
        <dsp:cNvSpPr/>
      </dsp:nvSpPr>
      <dsp:spPr>
        <a:xfrm>
          <a:off x="1" y="310215"/>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Which policyholders? Same cohort or all remaining policyholders?</a:t>
          </a:r>
          <a:endParaRPr lang="en-US" sz="1500" kern="1200" dirty="0"/>
        </a:p>
      </dsp:txBody>
      <dsp:txXfrm>
        <a:off x="1" y="310215"/>
        <a:ext cx="8381996" cy="379418"/>
      </dsp:txXfrm>
    </dsp:sp>
    <dsp:sp modelId="{3BB653DC-6DFA-4590-9763-A2104B7C553F}">
      <dsp:nvSpPr>
        <dsp:cNvPr id="0" name=""/>
        <dsp:cNvSpPr/>
      </dsp:nvSpPr>
      <dsp:spPr>
        <a:xfrm>
          <a:off x="1" y="996012"/>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Regard to Policyholders’ Reasonable Expectation (PRE) and past practices</a:t>
          </a:r>
          <a:endParaRPr lang="en-US" sz="1500" kern="1200" dirty="0"/>
        </a:p>
      </dsp:txBody>
      <dsp:txXfrm>
        <a:off x="1" y="996012"/>
        <a:ext cx="8381996" cy="379418"/>
      </dsp:txXfrm>
    </dsp:sp>
    <dsp:sp modelId="{F80ADF92-23C8-4696-89B6-C9EC6367CADA}">
      <dsp:nvSpPr>
        <dsp:cNvPr id="0" name=""/>
        <dsp:cNvSpPr/>
      </dsp:nvSpPr>
      <dsp:spPr>
        <a:xfrm>
          <a:off x="1" y="1605612"/>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0" i="1" kern="1200" dirty="0" smtClean="0">
              <a:solidFill>
                <a:schemeClr val="tx2">
                  <a:lumMod val="75000"/>
                </a:schemeClr>
              </a:solidFill>
              <a:latin typeface="Arial" panose="020B0604020202020204" pitchFamily="34" charset="0"/>
              <a:cs typeface="Arial" panose="020B0604020202020204" pitchFamily="34" charset="0"/>
            </a:rPr>
            <a:t>Uncertain nature of Lapse Profit</a:t>
          </a:r>
          <a:endParaRPr lang="en-US" sz="1500" b="0" kern="1200" dirty="0">
            <a:solidFill>
              <a:schemeClr val="tx2">
                <a:lumMod val="75000"/>
              </a:schemeClr>
            </a:solidFill>
            <a:latin typeface="Arial" panose="020B0604020202020204" pitchFamily="34" charset="0"/>
            <a:cs typeface="Arial" panose="020B0604020202020204" pitchFamily="34" charset="0"/>
          </a:endParaRPr>
        </a:p>
      </dsp:txBody>
      <dsp:txXfrm>
        <a:off x="1" y="1605612"/>
        <a:ext cx="8381996" cy="379418"/>
      </dsp:txXfrm>
    </dsp:sp>
    <dsp:sp modelId="{7C439242-ADC1-4C84-8781-59CB8DB23E4F}">
      <dsp:nvSpPr>
        <dsp:cNvPr id="0" name=""/>
        <dsp:cNvSpPr/>
      </dsp:nvSpPr>
      <dsp:spPr>
        <a:xfrm>
          <a:off x="1" y="2139011"/>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Bonus Philosophy of the company </a:t>
          </a:r>
          <a:r>
            <a:rPr lang="en-US" sz="1500" b="1" i="1" kern="1200" dirty="0" smtClean="0">
              <a:solidFill>
                <a:schemeClr val="tx2">
                  <a:lumMod val="75000"/>
                </a:schemeClr>
              </a:solidFill>
              <a:latin typeface="Arial" panose="020B0604020202020204" pitchFamily="34" charset="0"/>
              <a:cs typeface="Arial" panose="020B0604020202020204" pitchFamily="34" charset="0"/>
            </a:rPr>
            <a:t>– </a:t>
          </a:r>
          <a:r>
            <a:rPr lang="en-US" sz="1500" b="0" i="1" kern="1200" dirty="0" smtClean="0">
              <a:solidFill>
                <a:schemeClr val="tx2">
                  <a:lumMod val="75000"/>
                </a:schemeClr>
              </a:solidFill>
              <a:latin typeface="Arial" panose="020B0604020202020204" pitchFamily="34" charset="0"/>
              <a:cs typeface="Arial" panose="020B0604020202020204" pitchFamily="34" charset="0"/>
            </a:rPr>
            <a:t>Form and Method of distribution of surplus</a:t>
          </a:r>
          <a:endParaRPr lang="en-US" sz="1500" b="0" kern="1200" dirty="0"/>
        </a:p>
      </dsp:txBody>
      <dsp:txXfrm>
        <a:off x="1" y="2139011"/>
        <a:ext cx="8381996" cy="379418"/>
      </dsp:txXfrm>
    </dsp:sp>
    <dsp:sp modelId="{DC9C7777-6D21-4392-AF49-3B2183DCB7D3}">
      <dsp:nvSpPr>
        <dsp:cNvPr id="0" name=""/>
        <dsp:cNvSpPr/>
      </dsp:nvSpPr>
      <dsp:spPr>
        <a:xfrm>
          <a:off x="1" y="2716717"/>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Competitive consideration</a:t>
          </a:r>
          <a:endParaRPr lang="en-US" sz="1500" b="1" u="sng" kern="1200" dirty="0">
            <a:solidFill>
              <a:schemeClr val="tx2">
                <a:lumMod val="75000"/>
              </a:schemeClr>
            </a:solidFill>
            <a:latin typeface="Arial" panose="020B0604020202020204" pitchFamily="34" charset="0"/>
            <a:cs typeface="Arial" panose="020B0604020202020204" pitchFamily="34" charset="0"/>
          </a:endParaRPr>
        </a:p>
      </dsp:txBody>
      <dsp:txXfrm>
        <a:off x="1" y="2716717"/>
        <a:ext cx="8381996" cy="379418"/>
      </dsp:txXfrm>
    </dsp:sp>
    <dsp:sp modelId="{4186A212-53BD-4531-8185-450DED6708AD}">
      <dsp:nvSpPr>
        <dsp:cNvPr id="0" name=""/>
        <dsp:cNvSpPr/>
      </dsp:nvSpPr>
      <dsp:spPr>
        <a:xfrm>
          <a:off x="1" y="3283594"/>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Communication to Policyholders in the form of Benefit Illustration and/or Customer friendly PPFM</a:t>
          </a:r>
          <a:endParaRPr lang="en-US" sz="1500" kern="1200" dirty="0"/>
        </a:p>
      </dsp:txBody>
      <dsp:txXfrm>
        <a:off x="1" y="3283594"/>
        <a:ext cx="8381996" cy="379418"/>
      </dsp:txXfrm>
    </dsp:sp>
    <dsp:sp modelId="{6BEE740C-C644-4756-876D-FF7C2AA3294E}">
      <dsp:nvSpPr>
        <dsp:cNvPr id="0" name=""/>
        <dsp:cNvSpPr/>
      </dsp:nvSpPr>
      <dsp:spPr>
        <a:xfrm>
          <a:off x="1" y="3886203"/>
          <a:ext cx="8381996" cy="379418"/>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i="1" kern="1200" dirty="0" smtClean="0">
              <a:solidFill>
                <a:schemeClr val="tx2">
                  <a:lumMod val="75000"/>
                </a:schemeClr>
              </a:solidFill>
              <a:latin typeface="Arial" panose="020B0604020202020204" pitchFamily="34" charset="0"/>
              <a:cs typeface="Arial" panose="020B0604020202020204" pitchFamily="34" charset="0"/>
            </a:rPr>
            <a:t>Administrative and system readiness</a:t>
          </a:r>
          <a:endParaRPr lang="en-US" sz="1500" kern="1200" dirty="0">
            <a:solidFill>
              <a:schemeClr val="tx2">
                <a:lumMod val="75000"/>
              </a:schemeClr>
            </a:solidFill>
            <a:latin typeface="Arial" panose="020B0604020202020204" pitchFamily="34" charset="0"/>
            <a:cs typeface="Arial" panose="020B0604020202020204" pitchFamily="34" charset="0"/>
          </a:endParaRPr>
        </a:p>
      </dsp:txBody>
      <dsp:txXfrm>
        <a:off x="1" y="3886203"/>
        <a:ext cx="8381996" cy="3794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FA16E-F2AF-497A-84D4-75B4ADF49E66}">
      <dsp:nvSpPr>
        <dsp:cNvPr id="0" name=""/>
        <dsp:cNvSpPr/>
      </dsp:nvSpPr>
      <dsp:spPr>
        <a:xfrm>
          <a:off x="1649" y="0"/>
          <a:ext cx="4201173" cy="3962400"/>
        </a:xfrm>
        <a:prstGeom prst="roundRect">
          <a:avLst>
            <a:gd name="adj" fmla="val 5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ctr" defTabSz="933450" rtl="0">
            <a:lnSpc>
              <a:spcPct val="90000"/>
            </a:lnSpc>
            <a:spcBef>
              <a:spcPct val="0"/>
            </a:spcBef>
            <a:spcAft>
              <a:spcPct val="35000"/>
            </a:spcAft>
          </a:pPr>
          <a:r>
            <a:rPr lang="en-US" sz="2100" i="1" kern="1200" dirty="0" smtClean="0">
              <a:latin typeface="Arial" panose="020B0604020202020204" pitchFamily="34" charset="0"/>
              <a:cs typeface="Arial" panose="020B0604020202020204" pitchFamily="34" charset="0"/>
            </a:rPr>
            <a:t>Reasons for crediting to FFA</a:t>
          </a:r>
          <a:endParaRPr lang="en-US" sz="2100" kern="1200" dirty="0">
            <a:latin typeface="Arial" panose="020B0604020202020204" pitchFamily="34" charset="0"/>
            <a:cs typeface="Arial" panose="020B0604020202020204" pitchFamily="34" charset="0"/>
          </a:endParaRPr>
        </a:p>
      </dsp:txBody>
      <dsp:txXfrm rot="16200000">
        <a:off x="-1202817" y="1204466"/>
        <a:ext cx="3249168" cy="840234"/>
      </dsp:txXfrm>
    </dsp:sp>
    <dsp:sp modelId="{78417461-6E96-406A-9D6C-0A40FC07FE58}">
      <dsp:nvSpPr>
        <dsp:cNvPr id="0" name=""/>
        <dsp:cNvSpPr/>
      </dsp:nvSpPr>
      <dsp:spPr>
        <a:xfrm>
          <a:off x="841884" y="0"/>
          <a:ext cx="3129874" cy="39624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endParaRPr lang="en-GB"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endParaRPr lang="en-GB"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GB" sz="1800" i="0" kern="1200" dirty="0" smtClean="0">
              <a:latin typeface="Arial" panose="020B0604020202020204" pitchFamily="34" charset="0"/>
              <a:cs typeface="Arial" panose="020B0604020202020204" pitchFamily="34" charset="0"/>
            </a:rPr>
            <a:t>1.</a:t>
          </a:r>
          <a:r>
            <a:rPr lang="en-GB" sz="2100" i="0" kern="1200" dirty="0" smtClean="0">
              <a:latin typeface="Arial" panose="020B0604020202020204" pitchFamily="34" charset="0"/>
              <a:cs typeface="Arial" panose="020B0604020202020204" pitchFamily="34" charset="0"/>
            </a:rPr>
            <a:t> </a:t>
          </a:r>
          <a:r>
            <a:rPr lang="en-GB" sz="1800" i="0" kern="1200" dirty="0" smtClean="0">
              <a:latin typeface="Arial" panose="020B0604020202020204" pitchFamily="34" charset="0"/>
              <a:cs typeface="Arial" panose="020B0604020202020204" pitchFamily="34" charset="0"/>
            </a:rPr>
            <a:t>Regulatory Capital Support</a:t>
          </a:r>
        </a:p>
        <a:p>
          <a:pPr lvl="0" algn="l" defTabSz="800100">
            <a:lnSpc>
              <a:spcPct val="90000"/>
            </a:lnSpc>
            <a:spcBef>
              <a:spcPct val="0"/>
            </a:spcBef>
            <a:spcAft>
              <a:spcPct val="35000"/>
            </a:spcAft>
          </a:pPr>
          <a:endParaRPr lang="en-GB"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GB" sz="1800" i="0" kern="1200" dirty="0" smtClean="0">
              <a:latin typeface="Arial" panose="020B0604020202020204" pitchFamily="34" charset="0"/>
              <a:cs typeface="Arial" panose="020B0604020202020204" pitchFamily="34" charset="0"/>
            </a:rPr>
            <a:t>2. Provides investment freedom</a:t>
          </a:r>
        </a:p>
        <a:p>
          <a:pPr lvl="0" algn="l" defTabSz="800100">
            <a:lnSpc>
              <a:spcPct val="90000"/>
            </a:lnSpc>
            <a:spcBef>
              <a:spcPct val="0"/>
            </a:spcBef>
            <a:spcAft>
              <a:spcPct val="35000"/>
            </a:spcAft>
          </a:pPr>
          <a:endParaRPr lang="en-US"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US" sz="1800" i="0" kern="1200" dirty="0" smtClean="0">
              <a:latin typeface="Arial" panose="020B0604020202020204" pitchFamily="34" charset="0"/>
              <a:cs typeface="Arial" panose="020B0604020202020204" pitchFamily="34" charset="0"/>
            </a:rPr>
            <a:t>3. Absorbing expense overrun of the par fund to the extent not charged to Asset Share</a:t>
          </a:r>
          <a:endParaRPr lang="en-GB" sz="1800" i="0" kern="1200" dirty="0" smtClean="0">
            <a:latin typeface="Arial" panose="020B0604020202020204" pitchFamily="34" charset="0"/>
            <a:cs typeface="Arial" panose="020B0604020202020204" pitchFamily="34" charset="0"/>
          </a:endParaRPr>
        </a:p>
        <a:p>
          <a:pPr lvl="0" algn="l" defTabSz="933450">
            <a:lnSpc>
              <a:spcPct val="90000"/>
            </a:lnSpc>
            <a:spcBef>
              <a:spcPct val="0"/>
            </a:spcBef>
            <a:spcAft>
              <a:spcPct val="35000"/>
            </a:spcAft>
          </a:pPr>
          <a:endParaRPr lang="en-GB" sz="2100" i="1" kern="1200" dirty="0" smtClean="0">
            <a:latin typeface="Arial" panose="020B0604020202020204" pitchFamily="34" charset="0"/>
            <a:cs typeface="Arial" panose="020B0604020202020204" pitchFamily="34" charset="0"/>
          </a:endParaRPr>
        </a:p>
      </dsp:txBody>
      <dsp:txXfrm>
        <a:off x="841884" y="0"/>
        <a:ext cx="3129874" cy="3962400"/>
      </dsp:txXfrm>
    </dsp:sp>
    <dsp:sp modelId="{902FC710-170C-415B-BE9B-341F14A06038}">
      <dsp:nvSpPr>
        <dsp:cNvPr id="0" name=""/>
        <dsp:cNvSpPr/>
      </dsp:nvSpPr>
      <dsp:spPr>
        <a:xfrm>
          <a:off x="4349864" y="0"/>
          <a:ext cx="4201173" cy="3962400"/>
        </a:xfrm>
        <a:prstGeom prst="roundRect">
          <a:avLst>
            <a:gd name="adj" fmla="val 5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ctr" defTabSz="933450">
            <a:lnSpc>
              <a:spcPct val="90000"/>
            </a:lnSpc>
            <a:spcBef>
              <a:spcPct val="0"/>
            </a:spcBef>
            <a:spcAft>
              <a:spcPct val="35000"/>
            </a:spcAft>
          </a:pPr>
          <a:r>
            <a:rPr lang="en-GB" sz="2100" i="1" kern="1200" dirty="0" smtClean="0">
              <a:latin typeface="Arial" panose="020B0604020202020204" pitchFamily="34" charset="0"/>
              <a:cs typeface="Arial" panose="020B0604020202020204" pitchFamily="34" charset="0"/>
            </a:rPr>
            <a:t>Consideration</a:t>
          </a:r>
        </a:p>
      </dsp:txBody>
      <dsp:txXfrm rot="16200000">
        <a:off x="3145397" y="1204466"/>
        <a:ext cx="3249168" cy="840234"/>
      </dsp:txXfrm>
    </dsp:sp>
    <dsp:sp modelId="{896DEAFB-F65D-4E74-AEB5-646C9D607D7B}">
      <dsp:nvSpPr>
        <dsp:cNvPr id="0" name=""/>
        <dsp:cNvSpPr/>
      </dsp:nvSpPr>
      <dsp:spPr>
        <a:xfrm rot="5400000">
          <a:off x="4079586" y="3083227"/>
          <a:ext cx="582568" cy="63017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4EEF17-A5CB-45A5-B7F3-A48F36562D41}">
      <dsp:nvSpPr>
        <dsp:cNvPr id="0" name=""/>
        <dsp:cNvSpPr/>
      </dsp:nvSpPr>
      <dsp:spPr>
        <a:xfrm>
          <a:off x="5190099" y="0"/>
          <a:ext cx="3129874" cy="39624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endParaRPr lang="en-US"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endParaRPr lang="en-US"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endParaRPr lang="en-US"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US" sz="1800" i="0" kern="1200" dirty="0" smtClean="0">
              <a:latin typeface="Arial" panose="020B0604020202020204" pitchFamily="34" charset="0"/>
              <a:cs typeface="Arial" panose="020B0604020202020204" pitchFamily="34" charset="0"/>
            </a:rPr>
            <a:t>1. Past practice and PRE</a:t>
          </a:r>
        </a:p>
        <a:p>
          <a:pPr lvl="0" algn="l" defTabSz="800100">
            <a:lnSpc>
              <a:spcPct val="90000"/>
            </a:lnSpc>
            <a:spcBef>
              <a:spcPct val="0"/>
            </a:spcBef>
            <a:spcAft>
              <a:spcPct val="35000"/>
            </a:spcAft>
          </a:pPr>
          <a:endParaRPr lang="en-GB"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GB" sz="1800" i="0" kern="1200" dirty="0" smtClean="0">
              <a:latin typeface="Arial" panose="020B0604020202020204" pitchFamily="34" charset="0"/>
              <a:cs typeface="Arial" panose="020B0604020202020204" pitchFamily="34" charset="0"/>
            </a:rPr>
            <a:t>2. Solvency Ratio</a:t>
          </a:r>
        </a:p>
        <a:p>
          <a:pPr lvl="0" algn="l" defTabSz="800100">
            <a:lnSpc>
              <a:spcPct val="90000"/>
            </a:lnSpc>
            <a:spcBef>
              <a:spcPct val="0"/>
            </a:spcBef>
            <a:spcAft>
              <a:spcPct val="35000"/>
            </a:spcAft>
          </a:pPr>
          <a:endParaRPr lang="en-GB" sz="1800" i="0" kern="1200" dirty="0" smtClean="0">
            <a:latin typeface="Arial" panose="020B0604020202020204" pitchFamily="34" charset="0"/>
            <a:cs typeface="Arial" panose="020B0604020202020204" pitchFamily="34" charset="0"/>
          </a:endParaRPr>
        </a:p>
        <a:p>
          <a:pPr lvl="0" algn="l" defTabSz="800100">
            <a:lnSpc>
              <a:spcPct val="90000"/>
            </a:lnSpc>
            <a:spcBef>
              <a:spcPct val="0"/>
            </a:spcBef>
            <a:spcAft>
              <a:spcPct val="35000"/>
            </a:spcAft>
          </a:pPr>
          <a:r>
            <a:rPr lang="en-GB" sz="1800" i="0" kern="1200" dirty="0" smtClean="0">
              <a:latin typeface="Arial" panose="020B0604020202020204" pitchFamily="34" charset="0"/>
              <a:cs typeface="Arial" panose="020B0604020202020204" pitchFamily="34" charset="0"/>
            </a:rPr>
            <a:t>3. Reattribution of estate</a:t>
          </a:r>
        </a:p>
      </dsp:txBody>
      <dsp:txXfrm>
        <a:off x="5190099" y="0"/>
        <a:ext cx="3129874" cy="3962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7745B-75C3-492B-89EE-CF0E4C0D00CC}">
      <dsp:nvSpPr>
        <dsp:cNvPr id="0" name=""/>
        <dsp:cNvSpPr/>
      </dsp:nvSpPr>
      <dsp:spPr>
        <a:xfrm>
          <a:off x="0" y="1556"/>
          <a:ext cx="8229600"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dirty="0" smtClean="0">
              <a:latin typeface="Arial" panose="020B0604020202020204" pitchFamily="34" charset="0"/>
              <a:cs typeface="Arial" panose="020B0604020202020204" pitchFamily="34" charset="0"/>
            </a:rPr>
            <a:t>Appointed Actuary must ensure the following:</a:t>
          </a:r>
          <a:endParaRPr lang="en-US" sz="2500" kern="1200" dirty="0">
            <a:latin typeface="Arial" panose="020B0604020202020204" pitchFamily="34" charset="0"/>
            <a:cs typeface="Arial" panose="020B0604020202020204" pitchFamily="34" charset="0"/>
          </a:endParaRPr>
        </a:p>
      </dsp:txBody>
      <dsp:txXfrm>
        <a:off x="28557" y="30113"/>
        <a:ext cx="8172486" cy="527886"/>
      </dsp:txXfrm>
    </dsp:sp>
    <dsp:sp modelId="{651B24B7-B088-4CD4-B70C-13BA010A1BEC}">
      <dsp:nvSpPr>
        <dsp:cNvPr id="0" name=""/>
        <dsp:cNvSpPr/>
      </dsp:nvSpPr>
      <dsp:spPr>
        <a:xfrm>
          <a:off x="0" y="586556"/>
          <a:ext cx="8229600" cy="47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9050" rIns="106680" bIns="19050" numCol="1" spcCol="1270" anchor="t" anchorCtr="0">
          <a:noAutofit/>
        </a:bodyPr>
        <a:lstStyle/>
        <a:p>
          <a:pPr marL="114300" lvl="1" indent="-114300" algn="l" defTabSz="666750" rtl="0">
            <a:lnSpc>
              <a:spcPct val="90000"/>
            </a:lnSpc>
            <a:spcBef>
              <a:spcPct val="0"/>
            </a:spcBef>
            <a:spcAft>
              <a:spcPct val="20000"/>
            </a:spcAft>
            <a:buChar char="••"/>
          </a:pPr>
          <a:r>
            <a:rPr lang="en-GB" sz="1500" kern="1200" dirty="0" smtClean="0">
              <a:latin typeface="Arial" panose="020B0604020202020204" pitchFamily="34" charset="0"/>
              <a:cs typeface="Arial" panose="020B0604020202020204" pitchFamily="34" charset="0"/>
            </a:rPr>
            <a:t>business in conducted on sound financial lines</a:t>
          </a:r>
          <a:endParaRPr lang="en-US" sz="1500" kern="1200" dirty="0">
            <a:latin typeface="Arial" panose="020B0604020202020204" pitchFamily="34" charset="0"/>
            <a:cs typeface="Arial" panose="020B0604020202020204" pitchFamily="34" charset="0"/>
          </a:endParaRPr>
        </a:p>
        <a:p>
          <a:pPr marL="114300" lvl="1" indent="-114300" algn="l" defTabSz="666750" rtl="0">
            <a:lnSpc>
              <a:spcPct val="90000"/>
            </a:lnSpc>
            <a:spcBef>
              <a:spcPct val="0"/>
            </a:spcBef>
            <a:spcAft>
              <a:spcPct val="20000"/>
            </a:spcAft>
            <a:buChar char="••"/>
          </a:pPr>
          <a:r>
            <a:rPr lang="en-GB" sz="1500" kern="1200" dirty="0" smtClean="0">
              <a:latin typeface="Arial" panose="020B0604020202020204" pitchFamily="34" charset="0"/>
              <a:cs typeface="Arial" panose="020B0604020202020204" pitchFamily="34" charset="0"/>
            </a:rPr>
            <a:t>ratio of ASM to RSM is reasonable</a:t>
          </a:r>
          <a:endParaRPr lang="en-US" sz="1500" kern="1200" dirty="0">
            <a:latin typeface="Arial" panose="020B0604020202020204" pitchFamily="34" charset="0"/>
            <a:cs typeface="Arial" panose="020B0604020202020204" pitchFamily="34" charset="0"/>
          </a:endParaRPr>
        </a:p>
      </dsp:txBody>
      <dsp:txXfrm>
        <a:off x="0" y="586556"/>
        <a:ext cx="8229600" cy="4786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1483B-D52C-4C43-B4DE-A772C923BCA6}">
      <dsp:nvSpPr>
        <dsp:cNvPr id="0" name=""/>
        <dsp:cNvSpPr/>
      </dsp:nvSpPr>
      <dsp:spPr>
        <a:xfrm rot="5400000">
          <a:off x="4365238" y="-2091829"/>
          <a:ext cx="1290496" cy="593835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latin typeface="Arial" panose="020B0604020202020204" pitchFamily="34" charset="0"/>
              <a:cs typeface="Arial" panose="020B0604020202020204" pitchFamily="34" charset="0"/>
            </a:rPr>
            <a:t>he/she has regards to PRE</a:t>
          </a:r>
          <a:endParaRPr lang="en-GB" sz="1400" kern="1200" dirty="0"/>
        </a:p>
        <a:p>
          <a:pPr marL="114300" lvl="1" indent="-114300" algn="l" defTabSz="622300">
            <a:lnSpc>
              <a:spcPct val="90000"/>
            </a:lnSpc>
            <a:spcBef>
              <a:spcPct val="0"/>
            </a:spcBef>
            <a:spcAft>
              <a:spcPct val="15000"/>
            </a:spcAft>
            <a:buChar char="••"/>
          </a:pPr>
          <a:r>
            <a:rPr lang="en-US" sz="1400" kern="1200" smtClean="0">
              <a:latin typeface="Arial" panose="020B0604020202020204" pitchFamily="34" charset="0"/>
              <a:cs typeface="Arial" panose="020B0604020202020204" pitchFamily="34" charset="0"/>
            </a:rPr>
            <a:t>appropriate and equitable treatment of the policyholders</a:t>
          </a:r>
          <a:endParaRPr lang="en-GB" sz="1400" kern="1200" smtClean="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smtClean="0">
              <a:latin typeface="Arial" panose="020B0604020202020204" pitchFamily="34" charset="0"/>
              <a:cs typeface="Arial" panose="020B0604020202020204" pitchFamily="34" charset="0"/>
            </a:rPr>
            <a:t>company appreciates the implication of any big change on PRE</a:t>
          </a:r>
          <a:endParaRPr lang="en-GB" sz="1400" kern="1200" smtClean="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new policyholders are not mislead with respect to their expectation</a:t>
          </a:r>
          <a:endParaRPr lang="en-GB" sz="1400" kern="1200" dirty="0" smtClean="0">
            <a:latin typeface="Arial" panose="020B0604020202020204" pitchFamily="34" charset="0"/>
            <a:cs typeface="Arial" panose="020B0604020202020204" pitchFamily="34" charset="0"/>
          </a:endParaRPr>
        </a:p>
      </dsp:txBody>
      <dsp:txXfrm rot="-5400000">
        <a:off x="2041310" y="295096"/>
        <a:ext cx="5875357" cy="1164502"/>
      </dsp:txXfrm>
    </dsp:sp>
    <dsp:sp modelId="{B63C8CDE-25A4-4EE1-B06C-F416B3DFF1BE}">
      <dsp:nvSpPr>
        <dsp:cNvPr id="0" name=""/>
        <dsp:cNvSpPr/>
      </dsp:nvSpPr>
      <dsp:spPr>
        <a:xfrm>
          <a:off x="0" y="49"/>
          <a:ext cx="2038313" cy="1754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On PRE</a:t>
          </a:r>
          <a:endParaRPr lang="en-GB" sz="2400" kern="1200" dirty="0"/>
        </a:p>
      </dsp:txBody>
      <dsp:txXfrm>
        <a:off x="85652" y="85701"/>
        <a:ext cx="1867009" cy="1583293"/>
      </dsp:txXfrm>
    </dsp:sp>
    <dsp:sp modelId="{27579D33-7C18-4F85-945E-C1EEC13AFF9C}">
      <dsp:nvSpPr>
        <dsp:cNvPr id="0" name=""/>
        <dsp:cNvSpPr/>
      </dsp:nvSpPr>
      <dsp:spPr>
        <a:xfrm rot="5400000">
          <a:off x="4403602" y="-221084"/>
          <a:ext cx="1287393" cy="58647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advise the company on surplus distribution</a:t>
          </a:r>
          <a:endParaRPr lang="en-GB" sz="1400" kern="1200" dirty="0"/>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ensure compliance with Section 49 of the Act</a:t>
          </a:r>
          <a:endParaRPr lang="en-GB" sz="1400" kern="1200" dirty="0" smtClean="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advise the company whether PRE is met or not and the distribution is sustainable or not</a:t>
          </a:r>
          <a:endParaRPr lang="en-GB" sz="1400" kern="1200" dirty="0" smtClean="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GB" sz="1400" kern="1200" dirty="0" smtClean="0">
            <a:latin typeface="Arial" panose="020B0604020202020204" pitchFamily="34" charset="0"/>
            <a:cs typeface="Arial" panose="020B0604020202020204" pitchFamily="34" charset="0"/>
          </a:endParaRPr>
        </a:p>
      </dsp:txBody>
      <dsp:txXfrm rot="-5400000">
        <a:off x="2114935" y="2130428"/>
        <a:ext cx="5801884" cy="1161703"/>
      </dsp:txXfrm>
    </dsp:sp>
    <dsp:sp modelId="{CC88DCB1-D8AE-4FE4-A669-A1368CADA259}">
      <dsp:nvSpPr>
        <dsp:cNvPr id="0" name=""/>
        <dsp:cNvSpPr/>
      </dsp:nvSpPr>
      <dsp:spPr>
        <a:xfrm>
          <a:off x="0" y="1841209"/>
          <a:ext cx="2108381" cy="17401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On Surplus</a:t>
          </a:r>
          <a:endParaRPr lang="en-GB" sz="2400" kern="1200" dirty="0"/>
        </a:p>
      </dsp:txBody>
      <dsp:txXfrm>
        <a:off x="84947" y="1926156"/>
        <a:ext cx="1938487" cy="15702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0.69048</cdr:x>
      <cdr:y>0.24524</cdr:y>
    </cdr:from>
    <cdr:to>
      <cdr:x>0.83333</cdr:x>
      <cdr:y>0.35423</cdr:y>
    </cdr:to>
    <cdr:sp macro="" textlink="">
      <cdr:nvSpPr>
        <cdr:cNvPr id="3" name="TextBox 2"/>
        <cdr:cNvSpPr txBox="1"/>
      </cdr:nvSpPr>
      <cdr:spPr>
        <a:xfrm xmlns:a="http://schemas.openxmlformats.org/drawingml/2006/main">
          <a:off x="2209801" y="685800"/>
          <a:ext cx="457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273739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28" r:id="rId14" imgW="3961905" imgH="3415873" progId="">
                  <p:embed/>
                </p:oleObj>
              </mc:Choice>
              <mc:Fallback>
                <p:oleObj r:id="rId14" imgW="3961905" imgH="3415873" progId="">
                  <p:embed/>
                  <p:pic>
                    <p:nvPicPr>
                      <p:cNvPr id="0" name="Picture 10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3.xml"/><Relationship Id="rId13"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3.xml"/><Relationship Id="rId12" Type="http://schemas.openxmlformats.org/officeDocument/2006/relationships/diagramColors" Target="../diagrams/colors14.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diagramQuickStyle" Target="../diagrams/quickStyle13.xml"/><Relationship Id="rId11" Type="http://schemas.openxmlformats.org/officeDocument/2006/relationships/diagramQuickStyle" Target="../diagrams/quickStyle14.xml"/><Relationship Id="rId5" Type="http://schemas.openxmlformats.org/officeDocument/2006/relationships/diagramLayout" Target="../diagrams/layout13.xml"/><Relationship Id="rId10" Type="http://schemas.openxmlformats.org/officeDocument/2006/relationships/diagramLayout" Target="../diagrams/layout14.xml"/><Relationship Id="rId4" Type="http://schemas.openxmlformats.org/officeDocument/2006/relationships/diagramData" Target="../diagrams/data13.xml"/><Relationship Id="rId9" Type="http://schemas.openxmlformats.org/officeDocument/2006/relationships/diagramData" Target="../diagrams/data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3" Type="http://schemas.openxmlformats.org/officeDocument/2006/relationships/diagramLayout" Target="../diagrams/layout16.xml"/><Relationship Id="rId7" Type="http://schemas.openxmlformats.org/officeDocument/2006/relationships/diagramData" Target="../diagrams/data17.xml"/><Relationship Id="rId12" Type="http://schemas.openxmlformats.org/officeDocument/2006/relationships/diagramData" Target="../diagrams/data18.xml"/><Relationship Id="rId2" Type="http://schemas.openxmlformats.org/officeDocument/2006/relationships/diagramData" Target="../diagrams/data16.xml"/><Relationship Id="rId16" Type="http://schemas.microsoft.com/office/2007/relationships/diagramDrawing" Target="../diagrams/drawing18.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5715000" cy="523220"/>
          </a:xfrm>
          <a:prstGeom prst="rect">
            <a:avLst/>
          </a:prstGeom>
          <a:noFill/>
        </p:spPr>
        <p:txBody>
          <a:bodyPr wrap="square" rtlCol="0">
            <a:spAutoFit/>
          </a:bodyPr>
          <a:lstStyle/>
          <a:p>
            <a:pPr algn="ctr"/>
            <a:r>
              <a:rPr lang="en-US" sz="2800" b="1" dirty="0" smtClean="0">
                <a:latin typeface="+mj-lt"/>
              </a:rPr>
              <a:t>24</a:t>
            </a:r>
            <a:r>
              <a:rPr lang="en-US" sz="2800" b="1" baseline="30000" dirty="0" smtClean="0">
                <a:latin typeface="+mj-lt"/>
              </a:rPr>
              <a:t>th</a:t>
            </a:r>
            <a:r>
              <a:rPr lang="en-US" sz="2800" b="1" dirty="0" smtClean="0">
                <a:latin typeface="+mj-lt"/>
              </a:rPr>
              <a:t> India Fellowship Seminar</a:t>
            </a:r>
            <a:endParaRPr lang="en-US" sz="2800" b="1" dirty="0">
              <a:latin typeface="+mj-lt"/>
            </a:endParaRPr>
          </a:p>
        </p:txBody>
      </p:sp>
      <p:sp>
        <p:nvSpPr>
          <p:cNvPr id="17" name="TextBox 16"/>
          <p:cNvSpPr txBox="1"/>
          <p:nvPr/>
        </p:nvSpPr>
        <p:spPr>
          <a:xfrm>
            <a:off x="304800" y="2217003"/>
            <a:ext cx="8839200" cy="830997"/>
          </a:xfrm>
          <a:prstGeom prst="rect">
            <a:avLst/>
          </a:prstGeom>
          <a:noFill/>
        </p:spPr>
        <p:txBody>
          <a:bodyPr wrap="square" rtlCol="0">
            <a:spAutoFit/>
          </a:bodyPr>
          <a:lstStyle/>
          <a:p>
            <a:r>
              <a:rPr lang="en-US" sz="2400" b="1" dirty="0" smtClean="0">
                <a:solidFill>
                  <a:schemeClr val="accent2">
                    <a:lumMod val="50000"/>
                  </a:schemeClr>
                </a:solidFill>
                <a:latin typeface="+mj-lt"/>
              </a:rPr>
              <a:t>Treatment of Lapse Profits sitting in the Asset Share / FFA of with-profit policies</a:t>
            </a:r>
            <a:endParaRPr lang="en-US" sz="2400" b="1" dirty="0">
              <a:solidFill>
                <a:schemeClr val="accent2">
                  <a:lumMod val="50000"/>
                </a:schemeClr>
              </a:solidFill>
              <a:latin typeface="+mj-lt"/>
            </a:endParaRPr>
          </a:p>
        </p:txBody>
      </p:sp>
      <p:sp>
        <p:nvSpPr>
          <p:cNvPr id="18" name="TextBox 17"/>
          <p:cNvSpPr txBox="1"/>
          <p:nvPr/>
        </p:nvSpPr>
        <p:spPr>
          <a:xfrm>
            <a:off x="316992" y="5467290"/>
            <a:ext cx="4750308" cy="384721"/>
          </a:xfrm>
          <a:prstGeom prst="rect">
            <a:avLst/>
          </a:prstGeom>
          <a:noFill/>
        </p:spPr>
        <p:txBody>
          <a:bodyPr wrap="square" rtlCol="0">
            <a:spAutoFit/>
          </a:bodyPr>
          <a:lstStyle/>
          <a:p>
            <a:r>
              <a:rPr lang="en-US" sz="1900" b="1" dirty="0">
                <a:solidFill>
                  <a:schemeClr val="bg2"/>
                </a:solidFill>
                <a:latin typeface="+mj-lt"/>
              </a:rPr>
              <a:t>Guide : </a:t>
            </a:r>
            <a:r>
              <a:rPr lang="en-US" sz="1900" b="1" dirty="0" smtClean="0">
                <a:solidFill>
                  <a:schemeClr val="bg2"/>
                </a:solidFill>
                <a:latin typeface="+mj-lt"/>
              </a:rPr>
              <a:t>Ajay Kumar Chaturvedi</a:t>
            </a:r>
            <a:endParaRPr lang="en-US" sz="1900" b="1" dirty="0">
              <a:solidFill>
                <a:schemeClr val="bg2"/>
              </a:solidFill>
              <a:latin typeface="+mj-lt"/>
            </a:endParaRPr>
          </a:p>
        </p:txBody>
      </p:sp>
      <p:sp>
        <p:nvSpPr>
          <p:cNvPr id="20" name="TextBox 19"/>
          <p:cNvSpPr txBox="1"/>
          <p:nvPr/>
        </p:nvSpPr>
        <p:spPr>
          <a:xfrm>
            <a:off x="304800" y="4316465"/>
            <a:ext cx="5143500" cy="677108"/>
          </a:xfrm>
          <a:prstGeom prst="rect">
            <a:avLst/>
          </a:prstGeom>
          <a:noFill/>
        </p:spPr>
        <p:txBody>
          <a:bodyPr wrap="square" rtlCol="0">
            <a:spAutoFit/>
          </a:bodyPr>
          <a:lstStyle/>
          <a:p>
            <a:r>
              <a:rPr lang="en-US" sz="1900" b="1" dirty="0" smtClean="0">
                <a:solidFill>
                  <a:schemeClr val="bg2"/>
                </a:solidFill>
                <a:latin typeface="+mj-lt"/>
              </a:rPr>
              <a:t>By -  </a:t>
            </a:r>
            <a:r>
              <a:rPr lang="en-US" sz="1900" b="1" dirty="0">
                <a:solidFill>
                  <a:schemeClr val="bg2"/>
                </a:solidFill>
                <a:latin typeface="+mj-lt"/>
              </a:rPr>
              <a:t>Abhishek Patodia, Anupam Biswas</a:t>
            </a:r>
            <a:r>
              <a:rPr lang="en-US" sz="1900" b="1" dirty="0" smtClean="0">
                <a:solidFill>
                  <a:schemeClr val="bg2"/>
                </a:solidFill>
                <a:latin typeface="+mj-lt"/>
              </a:rPr>
              <a:t>, Hemant Kumar  (Group 4)</a:t>
            </a:r>
            <a:endParaRPr lang="en-US" sz="1900" b="1" dirty="0">
              <a:solidFill>
                <a:schemeClr val="bg2"/>
              </a:solidFill>
              <a:latin typeface="+mj-lt"/>
            </a:endParaRPr>
          </a:p>
        </p:txBody>
      </p:sp>
      <p:sp>
        <p:nvSpPr>
          <p:cNvPr id="21" name="TextBox 20"/>
          <p:cNvSpPr txBox="1"/>
          <p:nvPr/>
        </p:nvSpPr>
        <p:spPr>
          <a:xfrm>
            <a:off x="6324600" y="5334000"/>
            <a:ext cx="2438400" cy="646331"/>
          </a:xfrm>
          <a:prstGeom prst="rect">
            <a:avLst/>
          </a:prstGeom>
          <a:noFill/>
        </p:spPr>
        <p:txBody>
          <a:bodyPr wrap="square" rtlCol="0">
            <a:spAutoFit/>
          </a:bodyPr>
          <a:lstStyle/>
          <a:p>
            <a:pPr algn="ctr"/>
            <a:r>
              <a:rPr lang="en-US" b="1" dirty="0" smtClean="0"/>
              <a:t>10</a:t>
            </a:r>
            <a:r>
              <a:rPr lang="en-US" b="1" baseline="30000" dirty="0" smtClean="0"/>
              <a:t>th</a:t>
            </a:r>
            <a:r>
              <a:rPr lang="en-US" b="1" dirty="0" smtClean="0"/>
              <a:t> December 2015</a:t>
            </a:r>
          </a:p>
          <a:p>
            <a:pPr algn="ctr"/>
            <a:r>
              <a:rPr lang="en-US" b="1" dirty="0" smtClean="0"/>
              <a:t>Mumbai</a:t>
            </a:r>
            <a:endParaRPr lang="en-US" b="1" dirty="0"/>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GB" sz="2400" b="1" u="sng" dirty="0" smtClean="0">
                <a:solidFill>
                  <a:schemeClr val="tx2"/>
                </a:solidFill>
                <a:latin typeface="Arial" pitchFamily="34" charset="0"/>
                <a:ea typeface="+mn-ea"/>
                <a:cs typeface="Arial" pitchFamily="34" charset="0"/>
              </a:rPr>
              <a:t>Professional Consideration</a:t>
            </a:r>
            <a:r>
              <a:rPr lang="en-GB" sz="2400" b="1" dirty="0" smtClean="0">
                <a:solidFill>
                  <a:schemeClr val="tx2"/>
                </a:solidFill>
                <a:latin typeface="Arial" pitchFamily="34" charset="0"/>
                <a:ea typeface="+mn-ea"/>
                <a:cs typeface="Arial" pitchFamily="34" charset="0"/>
              </a:rPr>
              <a:t> – GN6</a:t>
            </a:r>
            <a:endParaRPr lang="en-GB" sz="2400" b="1" dirty="0">
              <a:solidFill>
                <a:schemeClr val="tx2"/>
              </a:solidFill>
              <a:latin typeface="Arial" pitchFamily="34" charset="0"/>
              <a:ea typeface="+mn-ea"/>
              <a:cs typeface="Arial" pitchFamily="34" charset="0"/>
            </a:endParaRPr>
          </a:p>
        </p:txBody>
      </p:sp>
      <p:graphicFrame>
        <p:nvGraphicFramePr>
          <p:cNvPr id="9" name="Content Placeholder 8"/>
          <p:cNvGraphicFramePr>
            <a:graphicFrameLocks noGrp="1"/>
          </p:cNvGraphicFramePr>
          <p:nvPr>
            <p:ph idx="1"/>
            <p:extLst/>
          </p:nvPr>
        </p:nvGraphicFramePr>
        <p:xfrm>
          <a:off x="457200" y="1295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a:p>
        </p:txBody>
      </p:sp>
      <p:graphicFrame>
        <p:nvGraphicFramePr>
          <p:cNvPr id="8" name="Diagram 7"/>
          <p:cNvGraphicFramePr/>
          <p:nvPr>
            <p:extLst/>
          </p:nvPr>
        </p:nvGraphicFramePr>
        <p:xfrm>
          <a:off x="533400" y="2590800"/>
          <a:ext cx="8229600" cy="3124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457200" y="5867400"/>
            <a:ext cx="8055864" cy="784830"/>
          </a:xfrm>
          <a:prstGeom prst="rect">
            <a:avLst/>
          </a:prstGeom>
          <a:noFill/>
        </p:spPr>
        <p:txBody>
          <a:bodyPr wrap="square" rtlCol="0">
            <a:spAutoFit/>
          </a:bodyPr>
          <a:lstStyle/>
          <a:p>
            <a:r>
              <a:rPr lang="en-US" sz="1500" b="1" dirty="0" smtClean="0">
                <a:solidFill>
                  <a:schemeClr val="tx2">
                    <a:lumMod val="75000"/>
                  </a:schemeClr>
                </a:solidFill>
                <a:latin typeface="Arial" panose="020B0604020202020204" pitchFamily="34" charset="0"/>
                <a:cs typeface="Arial" panose="020B0604020202020204" pitchFamily="34" charset="0"/>
              </a:rPr>
              <a:t>Appointed Actuary should </a:t>
            </a:r>
            <a:r>
              <a:rPr lang="en-US" sz="1500" b="1" dirty="0">
                <a:solidFill>
                  <a:schemeClr val="tx2">
                    <a:lumMod val="75000"/>
                  </a:schemeClr>
                </a:solidFill>
                <a:latin typeface="Arial" panose="020B0604020202020204" pitchFamily="34" charset="0"/>
                <a:cs typeface="Arial" panose="020B0604020202020204" pitchFamily="34" charset="0"/>
              </a:rPr>
              <a:t>document the </a:t>
            </a:r>
            <a:r>
              <a:rPr lang="en-US" sz="1500" b="1" dirty="0" smtClean="0">
                <a:solidFill>
                  <a:schemeClr val="tx2">
                    <a:lumMod val="75000"/>
                  </a:schemeClr>
                </a:solidFill>
                <a:latin typeface="Arial" panose="020B0604020202020204" pitchFamily="34" charset="0"/>
                <a:cs typeface="Arial" panose="020B0604020202020204" pitchFamily="34" charset="0"/>
              </a:rPr>
              <a:t>company’s </a:t>
            </a:r>
            <a:r>
              <a:rPr lang="en-US" sz="1500" b="1" dirty="0">
                <a:solidFill>
                  <a:schemeClr val="tx2">
                    <a:lumMod val="75000"/>
                  </a:schemeClr>
                </a:solidFill>
                <a:latin typeface="Arial" panose="020B0604020202020204" pitchFamily="34" charset="0"/>
                <a:cs typeface="Arial" panose="020B0604020202020204" pitchFamily="34" charset="0"/>
              </a:rPr>
              <a:t>approach to and treatment of each of the items of surplus or deficit </a:t>
            </a:r>
          </a:p>
          <a:p>
            <a:endParaRPr lang="en-GB" sz="1500" dirty="0"/>
          </a:p>
        </p:txBody>
      </p:sp>
    </p:spTree>
    <p:extLst>
      <p:ext uri="{BB962C8B-B14F-4D97-AF65-F5344CB8AC3E}">
        <p14:creationId xmlns:p14="http://schemas.microsoft.com/office/powerpoint/2010/main" val="616594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US" sz="2400" b="1" u="sng" dirty="0" smtClean="0">
                <a:solidFill>
                  <a:schemeClr val="tx2"/>
                </a:solidFill>
                <a:latin typeface="Arial" pitchFamily="34" charset="0"/>
                <a:ea typeface="+mn-ea"/>
                <a:cs typeface="Arial" pitchFamily="34" charset="0"/>
              </a:rPr>
              <a:t>Regulatory consideration </a:t>
            </a:r>
            <a:r>
              <a:rPr lang="en-US" sz="2400" b="1" dirty="0" smtClean="0">
                <a:solidFill>
                  <a:schemeClr val="tx2"/>
                </a:solidFill>
                <a:latin typeface="Arial" pitchFamily="34" charset="0"/>
                <a:ea typeface="+mn-ea"/>
                <a:cs typeface="Arial" pitchFamily="34" charset="0"/>
              </a:rPr>
              <a:t>- Insurance </a:t>
            </a:r>
            <a:r>
              <a:rPr lang="en-US" sz="2400" b="1" dirty="0">
                <a:solidFill>
                  <a:schemeClr val="tx2"/>
                </a:solidFill>
                <a:latin typeface="Arial" pitchFamily="34" charset="0"/>
                <a:ea typeface="+mn-ea"/>
                <a:cs typeface="Arial" pitchFamily="34" charset="0"/>
              </a:rPr>
              <a:t>Regulatory and Development </a:t>
            </a:r>
            <a:r>
              <a:rPr lang="en-US" sz="2400" b="1" dirty="0" smtClean="0">
                <a:solidFill>
                  <a:schemeClr val="tx2"/>
                </a:solidFill>
                <a:latin typeface="Arial" pitchFamily="34" charset="0"/>
                <a:ea typeface="+mn-ea"/>
                <a:cs typeface="Arial" pitchFamily="34" charset="0"/>
              </a:rPr>
              <a:t>Authority (Non-Linked </a:t>
            </a:r>
            <a:r>
              <a:rPr lang="en-US" sz="2400" b="1" dirty="0">
                <a:solidFill>
                  <a:schemeClr val="tx2"/>
                </a:solidFill>
                <a:latin typeface="Arial" pitchFamily="34" charset="0"/>
                <a:ea typeface="+mn-ea"/>
                <a:cs typeface="Arial" pitchFamily="34" charset="0"/>
              </a:rPr>
              <a:t>Insurance Products) Regulations, 2013</a:t>
            </a:r>
            <a:endParaRPr lang="en-GB" sz="2400" b="1" dirty="0">
              <a:solidFill>
                <a:schemeClr val="tx2"/>
              </a:solidFill>
              <a:latin typeface="Arial" pitchFamily="34" charset="0"/>
              <a:ea typeface="+mn-ea"/>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dirty="0"/>
          </a:p>
        </p:txBody>
      </p:sp>
      <p:graphicFrame>
        <p:nvGraphicFramePr>
          <p:cNvPr id="6" name="Diagram 5"/>
          <p:cNvGraphicFramePr/>
          <p:nvPr>
            <p:extLst/>
          </p:nvPr>
        </p:nvGraphicFramePr>
        <p:xfrm>
          <a:off x="533400" y="1447800"/>
          <a:ext cx="80772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533400" y="5791200"/>
            <a:ext cx="80772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Increasing governance framework around par business – may reduce the surrender surplus in future – increasing persistency is the key</a:t>
            </a:r>
            <a:endParaRPr lang="en-GB" dirty="0"/>
          </a:p>
        </p:txBody>
      </p:sp>
    </p:spTree>
    <p:extLst>
      <p:ext uri="{BB962C8B-B14F-4D97-AF65-F5344CB8AC3E}">
        <p14:creationId xmlns:p14="http://schemas.microsoft.com/office/powerpoint/2010/main" val="2399739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US" sz="2400" b="1" dirty="0" smtClean="0">
                <a:solidFill>
                  <a:schemeClr val="tx2"/>
                </a:solidFill>
                <a:latin typeface="Arial" pitchFamily="34" charset="0"/>
                <a:ea typeface="+mn-ea"/>
                <a:cs typeface="Arial" pitchFamily="34" charset="0"/>
              </a:rPr>
              <a:t>Suitable Approach? </a:t>
            </a:r>
            <a:endParaRPr lang="en-GB" sz="2400" b="1" dirty="0">
              <a:solidFill>
                <a:schemeClr val="tx2"/>
              </a:solidFill>
              <a:latin typeface="Arial" pitchFamily="34" charset="0"/>
              <a:ea typeface="+mn-ea"/>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dirty="0"/>
          </a:p>
        </p:txBody>
      </p:sp>
      <p:sp>
        <p:nvSpPr>
          <p:cNvPr id="3" name="Rectangle 2"/>
          <p:cNvSpPr/>
          <p:nvPr/>
        </p:nvSpPr>
        <p:spPr>
          <a:xfrm>
            <a:off x="228600" y="1236053"/>
            <a:ext cx="5715000" cy="51202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800"/>
              </a:spcAft>
            </a:pPr>
            <a:r>
              <a:rPr lang="en-US" dirty="0">
                <a:latin typeface="Calibri" panose="020F0502020204030204" pitchFamily="34" charset="0"/>
                <a:ea typeface="MS Mincho" panose="02020609040205080304" pitchFamily="49" charset="-128"/>
                <a:cs typeface="Times New Roman" panose="02020603050405020304" pitchFamily="18" charset="0"/>
              </a:rPr>
              <a:t> </a:t>
            </a:r>
            <a:r>
              <a:rPr lang="en-US" b="1" dirty="0" smtClean="0">
                <a:latin typeface="Calibri" panose="020F0502020204030204" pitchFamily="34" charset="0"/>
                <a:ea typeface="MS Mincho" panose="02020609040205080304" pitchFamily="49" charset="-128"/>
                <a:cs typeface="Times New Roman" panose="02020603050405020304" pitchFamily="18" charset="0"/>
              </a:rPr>
              <a:t>Is one approach more suitable than another?</a:t>
            </a:r>
          </a:p>
          <a:p>
            <a:pPr marL="285750" indent="-285750">
              <a:lnSpc>
                <a:spcPct val="107000"/>
              </a:lnSpc>
              <a:spcAft>
                <a:spcPts val="800"/>
              </a:spcAft>
              <a:buFont typeface="Arial" panose="020B0604020202020204" pitchFamily="34" charset="0"/>
              <a:buChar char="•"/>
            </a:pPr>
            <a:r>
              <a:rPr lang="en-US" dirty="0" smtClean="0">
                <a:latin typeface="Calibri" panose="020F0502020204030204" pitchFamily="34" charset="0"/>
                <a:ea typeface="MS Mincho" panose="02020609040205080304" pitchFamily="49" charset="-128"/>
                <a:cs typeface="Times New Roman" panose="02020603050405020304" pitchFamily="18" charset="0"/>
              </a:rPr>
              <a:t>Even </a:t>
            </a:r>
            <a:r>
              <a:rPr lang="en-US" dirty="0">
                <a:latin typeface="Calibri" panose="020F0502020204030204" pitchFamily="34" charset="0"/>
                <a:ea typeface="MS Mincho" panose="02020609040205080304" pitchFamily="49" charset="-128"/>
                <a:cs typeface="Times New Roman" panose="02020603050405020304" pitchFamily="18" charset="0"/>
              </a:rPr>
              <a:t>if lapse profit is transferred to estate it may benefit policyholder </a:t>
            </a:r>
            <a:r>
              <a:rPr lang="en-US" u="sng" dirty="0" smtClean="0">
                <a:latin typeface="Calibri" panose="020F0502020204030204" pitchFamily="34" charset="0"/>
                <a:ea typeface="MS Mincho" panose="02020609040205080304" pitchFamily="49" charset="-128"/>
                <a:cs typeface="Times New Roman" panose="02020603050405020304" pitchFamily="18" charset="0"/>
              </a:rPr>
              <a:t>in the form of</a:t>
            </a:r>
            <a:r>
              <a:rPr lang="en-US" dirty="0" smtClean="0">
                <a:latin typeface="Calibri" panose="020F0502020204030204" pitchFamily="34" charset="0"/>
                <a:ea typeface="MS Mincho" panose="02020609040205080304" pitchFamily="49" charset="-128"/>
                <a:cs typeface="Times New Roman" panose="02020603050405020304" pitchFamily="18" charset="0"/>
              </a:rPr>
              <a:t> higher  </a:t>
            </a:r>
            <a:r>
              <a:rPr lang="en-US" dirty="0">
                <a:latin typeface="Calibri" panose="020F0502020204030204" pitchFamily="34" charset="0"/>
                <a:ea typeface="MS Mincho" panose="02020609040205080304" pitchFamily="49" charset="-128"/>
                <a:cs typeface="Times New Roman" panose="02020603050405020304" pitchFamily="18" charset="0"/>
              </a:rPr>
              <a:t>investment </a:t>
            </a:r>
            <a:r>
              <a:rPr lang="en-US" dirty="0" smtClean="0">
                <a:latin typeface="Calibri" panose="020F0502020204030204" pitchFamily="34" charset="0"/>
                <a:ea typeface="MS Mincho" panose="02020609040205080304" pitchFamily="49" charset="-128"/>
                <a:cs typeface="Times New Roman" panose="02020603050405020304" pitchFamily="18" charset="0"/>
              </a:rPr>
              <a:t>return through greater investment flexibility, enhanced protection in terms of higher solvency margin etc.</a:t>
            </a:r>
          </a:p>
          <a:p>
            <a:pPr marL="285750" indent="-285750">
              <a:lnSpc>
                <a:spcPct val="107000"/>
              </a:lnSpc>
              <a:spcAft>
                <a:spcPts val="800"/>
              </a:spcAft>
              <a:buFont typeface="Arial" panose="020B0604020202020204" pitchFamily="34" charset="0"/>
              <a:buChar char="•"/>
            </a:pPr>
            <a:r>
              <a:rPr lang="en-US" dirty="0">
                <a:latin typeface="Calibri" panose="020F0502020204030204" pitchFamily="34" charset="0"/>
                <a:ea typeface="MS Mincho" panose="02020609040205080304" pitchFamily="49" charset="-128"/>
                <a:cs typeface="Times New Roman" panose="02020603050405020304" pitchFamily="18" charset="0"/>
              </a:rPr>
              <a:t>Estate may ultimately get </a:t>
            </a:r>
            <a:r>
              <a:rPr lang="en-US" u="sng" dirty="0">
                <a:latin typeface="Calibri" panose="020F0502020204030204" pitchFamily="34" charset="0"/>
                <a:ea typeface="MS Mincho" panose="02020609040205080304" pitchFamily="49" charset="-128"/>
                <a:cs typeface="Times New Roman" panose="02020603050405020304" pitchFamily="18" charset="0"/>
              </a:rPr>
              <a:t>transferred </a:t>
            </a:r>
            <a:r>
              <a:rPr lang="en-US" u="sng" dirty="0" smtClean="0">
                <a:latin typeface="Calibri" panose="020F0502020204030204" pitchFamily="34" charset="0"/>
                <a:ea typeface="MS Mincho" panose="02020609040205080304" pitchFamily="49" charset="-128"/>
                <a:cs typeface="Times New Roman" panose="02020603050405020304" pitchFamily="18" charset="0"/>
              </a:rPr>
              <a:t>to the policyholders in form of bonuses </a:t>
            </a:r>
            <a:r>
              <a:rPr lang="en-US" dirty="0" smtClean="0">
                <a:latin typeface="Calibri" panose="020F0502020204030204" pitchFamily="34" charset="0"/>
                <a:ea typeface="MS Mincho" panose="02020609040205080304" pitchFamily="49" charset="-128"/>
                <a:cs typeface="Times New Roman" panose="02020603050405020304" pitchFamily="18" charset="0"/>
              </a:rPr>
              <a:t>(one off or regular) </a:t>
            </a:r>
            <a:r>
              <a:rPr lang="en-US" u="sng" dirty="0" smtClean="0">
                <a:latin typeface="Calibri" panose="020F0502020204030204" pitchFamily="34" charset="0"/>
                <a:ea typeface="MS Mincho" panose="02020609040205080304" pitchFamily="49" charset="-128"/>
                <a:cs typeface="Times New Roman" panose="02020603050405020304" pitchFamily="18" charset="0"/>
              </a:rPr>
              <a:t>than supported by Asset Shares</a:t>
            </a:r>
          </a:p>
          <a:p>
            <a:pPr>
              <a:lnSpc>
                <a:spcPct val="107000"/>
              </a:lnSpc>
              <a:spcAft>
                <a:spcPts val="800"/>
              </a:spcAft>
            </a:pPr>
            <a:endParaRPr lang="en-US" dirty="0" smtClean="0">
              <a:latin typeface="Calibri" panose="020F0502020204030204" pitchFamily="34" charset="0"/>
              <a:ea typeface="MS Mincho" panose="02020609040205080304" pitchFamily="49" charset="-128"/>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MS Mincho" panose="02020609040205080304" pitchFamily="49" charset="-128"/>
                <a:cs typeface="Times New Roman" panose="02020603050405020304" pitchFamily="18" charset="0"/>
              </a:rPr>
              <a:t>It may also depend on how increased per policy expenses are recouped? – Reference to GN6 </a:t>
            </a:r>
            <a:r>
              <a:rPr lang="en-US" b="1" dirty="0">
                <a:latin typeface="Calibri" panose="020F0502020204030204" pitchFamily="34" charset="0"/>
                <a:ea typeface="MS Mincho" panose="02020609040205080304" pitchFamily="49" charset="-128"/>
                <a:cs typeface="Times New Roman" panose="02020603050405020304" pitchFamily="18" charset="0"/>
              </a:rPr>
              <a:t>and APS5</a:t>
            </a:r>
            <a:endParaRPr lang="en-US" b="1" dirty="0" smtClean="0">
              <a:latin typeface="Calibri" panose="020F0502020204030204" pitchFamily="34" charset="0"/>
              <a:ea typeface="MS Mincho" panose="02020609040205080304" pitchFamily="49" charset="-128"/>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dirty="0" smtClean="0">
                <a:latin typeface="Calibri" panose="020F0502020204030204" pitchFamily="34" charset="0"/>
                <a:ea typeface="MS Mincho" panose="02020609040205080304" pitchFamily="49" charset="-128"/>
                <a:cs typeface="Times New Roman" panose="02020603050405020304" pitchFamily="18" charset="0"/>
              </a:rPr>
              <a:t>Charging to asset share</a:t>
            </a:r>
          </a:p>
          <a:p>
            <a:pPr marL="285750" indent="-285750">
              <a:lnSpc>
                <a:spcPct val="107000"/>
              </a:lnSpc>
              <a:spcAft>
                <a:spcPts val="800"/>
              </a:spcAft>
              <a:buFont typeface="Arial" panose="020B0604020202020204" pitchFamily="34" charset="0"/>
              <a:buChar char="•"/>
            </a:pPr>
            <a:r>
              <a:rPr lang="en-US" dirty="0" smtClean="0">
                <a:latin typeface="Calibri" panose="020F0502020204030204" pitchFamily="34" charset="0"/>
                <a:ea typeface="MS Mincho" panose="02020609040205080304" pitchFamily="49" charset="-128"/>
                <a:cs typeface="Times New Roman" panose="02020603050405020304" pitchFamily="18" charset="0"/>
              </a:rPr>
              <a:t>via estate</a:t>
            </a:r>
          </a:p>
          <a:p>
            <a:pPr marL="285750" indent="-285750">
              <a:lnSpc>
                <a:spcPct val="107000"/>
              </a:lnSpc>
              <a:spcAft>
                <a:spcPts val="800"/>
              </a:spcAft>
              <a:buFont typeface="Arial" panose="020B0604020202020204" pitchFamily="34" charset="0"/>
              <a:buChar char="•"/>
            </a:pPr>
            <a:r>
              <a:rPr lang="en-US" dirty="0" smtClean="0">
                <a:latin typeface="Calibri" panose="020F0502020204030204" pitchFamily="34" charset="0"/>
                <a:ea typeface="MS Mincho" panose="02020609040205080304" pitchFamily="49" charset="-128"/>
                <a:cs typeface="Times New Roman" panose="02020603050405020304" pitchFamily="18" charset="0"/>
              </a:rPr>
              <a:t>by shareholders</a:t>
            </a:r>
            <a:endParaRPr lang="en-US"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6" name="TextBox 5"/>
          <p:cNvSpPr txBox="1"/>
          <p:nvPr/>
        </p:nvSpPr>
        <p:spPr>
          <a:xfrm>
            <a:off x="6172200" y="1371600"/>
            <a:ext cx="2743200" cy="264905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nSpc>
                <a:spcPct val="107000"/>
              </a:lnSpc>
              <a:spcAft>
                <a:spcPts val="800"/>
              </a:spcAft>
            </a:pPr>
            <a:r>
              <a:rPr lang="en-US" dirty="0">
                <a:latin typeface="Calibri" panose="020F0502020204030204" pitchFamily="34" charset="0"/>
                <a:ea typeface="MS Mincho" panose="02020609040205080304" pitchFamily="49" charset="-128"/>
                <a:cs typeface="Times New Roman" panose="02020603050405020304" pitchFamily="18" charset="0"/>
              </a:rPr>
              <a:t>Benefit Illustration does not communicate asset share directly but implicitly yes through bonus rates.</a:t>
            </a:r>
          </a:p>
          <a:p>
            <a:pPr>
              <a:lnSpc>
                <a:spcPct val="107000"/>
              </a:lnSpc>
              <a:spcAft>
                <a:spcPts val="800"/>
              </a:spcAft>
            </a:pPr>
            <a:r>
              <a:rPr lang="en-US" dirty="0">
                <a:latin typeface="Calibri" panose="020F0502020204030204" pitchFamily="34" charset="0"/>
                <a:ea typeface="MS Mincho" panose="02020609040205080304" pitchFamily="49" charset="-128"/>
                <a:cs typeface="Times New Roman" panose="02020603050405020304" pitchFamily="18" charset="0"/>
              </a:rPr>
              <a:t>There is no stopping from payment of say TB through transfer from estate.</a:t>
            </a:r>
          </a:p>
          <a:p>
            <a:endParaRPr lang="en-GB" dirty="0"/>
          </a:p>
        </p:txBody>
      </p:sp>
      <p:sp>
        <p:nvSpPr>
          <p:cNvPr id="7" name="Oval 6"/>
          <p:cNvSpPr/>
          <p:nvPr/>
        </p:nvSpPr>
        <p:spPr>
          <a:xfrm>
            <a:off x="6019800" y="4343400"/>
            <a:ext cx="3048000" cy="21336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lnSpc>
                <a:spcPct val="107000"/>
              </a:lnSpc>
              <a:spcAft>
                <a:spcPts val="800"/>
              </a:spcAft>
            </a:pPr>
            <a:r>
              <a:rPr lang="en-US" dirty="0">
                <a:latin typeface="Calibri" panose="020F0502020204030204" pitchFamily="34" charset="0"/>
                <a:ea typeface="MS Mincho" panose="02020609040205080304" pitchFamily="49" charset="-128"/>
                <a:cs typeface="Times New Roman" panose="02020603050405020304" pitchFamily="18" charset="0"/>
              </a:rPr>
              <a:t>Mixed practices observed in India</a:t>
            </a:r>
          </a:p>
        </p:txBody>
      </p:sp>
    </p:spTree>
    <p:extLst>
      <p:ext uri="{BB962C8B-B14F-4D97-AF65-F5344CB8AC3E}">
        <p14:creationId xmlns:p14="http://schemas.microsoft.com/office/powerpoint/2010/main" val="4033102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304800" y="3962400"/>
            <a:ext cx="8458200" cy="2365023"/>
          </a:xfrm>
          <a:prstGeom prst="round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 Diagonal Corner Rectangle 13"/>
          <p:cNvSpPr/>
          <p:nvPr/>
        </p:nvSpPr>
        <p:spPr>
          <a:xfrm>
            <a:off x="304800" y="1295400"/>
            <a:ext cx="8458200" cy="2286000"/>
          </a:xfrm>
          <a:prstGeom prst="round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488" y="21336"/>
            <a:ext cx="8229600" cy="1143000"/>
          </a:xfrm>
        </p:spPr>
        <p:txBody>
          <a:bodyPr>
            <a:noAutofit/>
          </a:bodyPr>
          <a:lstStyle/>
          <a:p>
            <a:pPr algn="l"/>
            <a:r>
              <a:rPr lang="en-US" sz="2400" b="1" dirty="0" smtClean="0">
                <a:solidFill>
                  <a:schemeClr val="tx2"/>
                </a:solidFill>
                <a:latin typeface="Arial" pitchFamily="34" charset="0"/>
                <a:ea typeface="+mn-ea"/>
                <a:cs typeface="Arial" pitchFamily="34" charset="0"/>
              </a:rPr>
              <a:t>What’s the </a:t>
            </a:r>
            <a:r>
              <a:rPr lang="en-US" sz="2400" b="1" dirty="0" smtClean="0">
                <a:solidFill>
                  <a:schemeClr val="tx2"/>
                </a:solidFill>
                <a:latin typeface="Arial" pitchFamily="34" charset="0"/>
                <a:ea typeface="+mn-ea"/>
                <a:cs typeface="Arial" pitchFamily="34" charset="0"/>
              </a:rPr>
              <a:t>practice in </a:t>
            </a:r>
            <a:r>
              <a:rPr lang="en-US" sz="2400" b="1" dirty="0" smtClean="0">
                <a:solidFill>
                  <a:schemeClr val="tx2"/>
                </a:solidFill>
                <a:latin typeface="Arial" pitchFamily="34" charset="0"/>
                <a:ea typeface="+mn-ea"/>
                <a:cs typeface="Arial" pitchFamily="34" charset="0"/>
              </a:rPr>
              <a:t>Indian market?</a:t>
            </a:r>
            <a:endParaRPr lang="en-GB" sz="2400" b="1" dirty="0">
              <a:solidFill>
                <a:schemeClr val="tx2"/>
              </a:solidFill>
              <a:latin typeface="Arial" pitchFamily="34" charset="0"/>
              <a:ea typeface="+mn-ea"/>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dirty="0"/>
          </a:p>
        </p:txBody>
      </p:sp>
      <p:graphicFrame>
        <p:nvGraphicFramePr>
          <p:cNvPr id="6" name="Chart 5"/>
          <p:cNvGraphicFramePr/>
          <p:nvPr>
            <p:extLst>
              <p:ext uri="{D42A27DB-BD31-4B8C-83A1-F6EECF244321}">
                <p14:modId xmlns:p14="http://schemas.microsoft.com/office/powerpoint/2010/main" val="931096092"/>
              </p:ext>
            </p:extLst>
          </p:nvPr>
        </p:nvGraphicFramePr>
        <p:xfrm>
          <a:off x="381000" y="4023226"/>
          <a:ext cx="3886201" cy="23622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42069"/>
            <a:ext cx="3962400" cy="1613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81000" y="1371600"/>
            <a:ext cx="4267200" cy="338554"/>
          </a:xfrm>
          <a:prstGeom prst="rect">
            <a:avLst/>
          </a:prstGeom>
          <a:noFill/>
        </p:spPr>
        <p:txBody>
          <a:bodyPr wrap="square" rtlCol="0">
            <a:spAutoFit/>
          </a:bodyPr>
          <a:lstStyle/>
          <a:p>
            <a:pPr algn="ctr">
              <a:defRPr sz="1600" b="1" i="0" u="none" strike="noStrike" kern="1200" baseline="0">
                <a:solidFill>
                  <a:srgbClr val="1F497D">
                    <a:lumMod val="75000"/>
                  </a:srgbClr>
                </a:solidFill>
                <a:latin typeface="Arial" panose="020B0604020202020204" pitchFamily="34" charset="0"/>
                <a:ea typeface="+mn-ea"/>
                <a:cs typeface="Arial" panose="020B0604020202020204" pitchFamily="34" charset="0"/>
              </a:defRPr>
            </a:pPr>
            <a:r>
              <a:rPr lang="en-US" sz="1600" b="1" dirty="0">
                <a:solidFill>
                  <a:srgbClr val="1F497D">
                    <a:lumMod val="75000"/>
                  </a:srgbClr>
                </a:solidFill>
                <a:latin typeface="Arial" panose="020B0604020202020204" pitchFamily="34" charset="0"/>
                <a:cs typeface="Arial" panose="020B0604020202020204" pitchFamily="34" charset="0"/>
              </a:rPr>
              <a:t>Indian Par Business </a:t>
            </a:r>
            <a:r>
              <a:rPr lang="en-US" sz="1600" b="1" dirty="0" smtClean="0">
                <a:solidFill>
                  <a:srgbClr val="1F497D">
                    <a:lumMod val="75000"/>
                  </a:srgbClr>
                </a:solidFill>
                <a:latin typeface="Arial" panose="020B0604020202020204" pitchFamily="34" charset="0"/>
                <a:cs typeface="Arial" panose="020B0604020202020204" pitchFamily="34" charset="0"/>
              </a:rPr>
              <a:t>– Share</a:t>
            </a:r>
            <a:endParaRPr lang="en-US" sz="1600" b="1" dirty="0">
              <a:solidFill>
                <a:srgbClr val="1F497D">
                  <a:lumMod val="75000"/>
                </a:srgbClr>
              </a:solidFill>
              <a:latin typeface="Arial" panose="020B0604020202020204" pitchFamily="34" charset="0"/>
              <a:cs typeface="Arial" panose="020B0604020202020204" pitchFamily="34" charset="0"/>
            </a:endParaRPr>
          </a:p>
        </p:txBody>
      </p:sp>
      <p:sp>
        <p:nvSpPr>
          <p:cNvPr id="8" name="TextBox 7"/>
          <p:cNvSpPr txBox="1"/>
          <p:nvPr/>
        </p:nvSpPr>
        <p:spPr>
          <a:xfrm>
            <a:off x="4648200" y="1371600"/>
            <a:ext cx="609600" cy="369332"/>
          </a:xfrm>
          <a:prstGeom prst="rect">
            <a:avLst/>
          </a:prstGeom>
          <a:noFill/>
        </p:spPr>
        <p:txBody>
          <a:bodyPr wrap="square" rtlCol="0">
            <a:spAutoFit/>
          </a:bodyPr>
          <a:lstStyle/>
          <a:p>
            <a:r>
              <a:rPr lang="en-US" dirty="0" smtClean="0"/>
              <a:t>$</a:t>
            </a:r>
            <a:endParaRPr lang="en-US" dirty="0"/>
          </a:p>
        </p:txBody>
      </p:sp>
      <p:graphicFrame>
        <p:nvGraphicFramePr>
          <p:cNvPr id="11" name="Diagram 10"/>
          <p:cNvGraphicFramePr/>
          <p:nvPr>
            <p:extLst>
              <p:ext uri="{D42A27DB-BD31-4B8C-83A1-F6EECF244321}">
                <p14:modId xmlns:p14="http://schemas.microsoft.com/office/powerpoint/2010/main" val="3386829305"/>
              </p:ext>
            </p:extLst>
          </p:nvPr>
        </p:nvGraphicFramePr>
        <p:xfrm>
          <a:off x="4724400" y="2057400"/>
          <a:ext cx="3962400" cy="106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p:cNvSpPr txBox="1"/>
          <p:nvPr/>
        </p:nvSpPr>
        <p:spPr>
          <a:xfrm>
            <a:off x="4953000" y="2667000"/>
            <a:ext cx="3810000" cy="58477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Spurt in Par Business – a Recent phenomena</a:t>
            </a:r>
          </a:p>
          <a:p>
            <a:endParaRPr lang="en-US" dirty="0"/>
          </a:p>
        </p:txBody>
      </p:sp>
      <p:sp>
        <p:nvSpPr>
          <p:cNvPr id="13" name="TextBox 12"/>
          <p:cNvSpPr txBox="1"/>
          <p:nvPr/>
        </p:nvSpPr>
        <p:spPr>
          <a:xfrm>
            <a:off x="3504063" y="6350169"/>
            <a:ext cx="5105400" cy="507831"/>
          </a:xfrm>
          <a:prstGeom prst="rect">
            <a:avLst/>
          </a:prstGeom>
          <a:noFill/>
        </p:spPr>
        <p:txBody>
          <a:bodyPr wrap="square" rtlCol="0">
            <a:spAutoFit/>
          </a:bodyPr>
          <a:lstStyle/>
          <a:p>
            <a:r>
              <a:rPr lang="en-US" sz="900" dirty="0" smtClean="0"/>
              <a:t>$  </a:t>
            </a:r>
            <a:r>
              <a:rPr lang="en-US" sz="900" dirty="0"/>
              <a:t>Participating Business: Towards better governance and transparency by </a:t>
            </a:r>
            <a:r>
              <a:rPr lang="en-US" sz="900" dirty="0" err="1"/>
              <a:t>Milliman</a:t>
            </a:r>
            <a:r>
              <a:rPr lang="en-US" sz="900" dirty="0"/>
              <a:t> – 28 November 2014</a:t>
            </a:r>
          </a:p>
          <a:p>
            <a:r>
              <a:rPr lang="en-US" sz="900" dirty="0" smtClean="0"/>
              <a:t># India Asset Share Survey by </a:t>
            </a:r>
            <a:r>
              <a:rPr lang="en-US" sz="900" dirty="0" err="1" smtClean="0"/>
              <a:t>Milliman</a:t>
            </a:r>
            <a:r>
              <a:rPr lang="en-US" sz="900" dirty="0" smtClean="0"/>
              <a:t> – 04 February 2014</a:t>
            </a:r>
          </a:p>
          <a:p>
            <a:endParaRPr lang="en-US" sz="900" dirty="0"/>
          </a:p>
        </p:txBody>
      </p:sp>
      <p:graphicFrame>
        <p:nvGraphicFramePr>
          <p:cNvPr id="16" name="Diagram 15"/>
          <p:cNvGraphicFramePr/>
          <p:nvPr>
            <p:extLst>
              <p:ext uri="{D42A27DB-BD31-4B8C-83A1-F6EECF244321}">
                <p14:modId xmlns:p14="http://schemas.microsoft.com/office/powerpoint/2010/main" val="130589344"/>
              </p:ext>
            </p:extLst>
          </p:nvPr>
        </p:nvGraphicFramePr>
        <p:xfrm>
          <a:off x="3657600" y="4291476"/>
          <a:ext cx="5023513" cy="180452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7" name="TextBox 16"/>
          <p:cNvSpPr txBox="1"/>
          <p:nvPr/>
        </p:nvSpPr>
        <p:spPr>
          <a:xfrm>
            <a:off x="4114800" y="4819471"/>
            <a:ext cx="3886200" cy="1200329"/>
          </a:xfrm>
          <a:prstGeom prst="rect">
            <a:avLst/>
          </a:prstGeom>
          <a:noFill/>
        </p:spPr>
        <p:txBody>
          <a:bodyPr wrap="square" rtlCol="0">
            <a:spAutoFit/>
          </a:bodyPr>
          <a:lstStyle/>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Calculation of Asset Shares – a recent phenomena. So challenges in allocation of profits and expenses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Evolving market - Building up of the Estate</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New Companies-Expense overruns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Similar trend in allocation of other miscellaneous profits</a:t>
            </a:r>
          </a:p>
        </p:txBody>
      </p:sp>
    </p:spTree>
    <p:extLst>
      <p:ext uri="{BB962C8B-B14F-4D97-AF65-F5344CB8AC3E}">
        <p14:creationId xmlns:p14="http://schemas.microsoft.com/office/powerpoint/2010/main" val="554508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348018" y="1368651"/>
            <a:ext cx="7924800" cy="32316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488" y="21336"/>
            <a:ext cx="8229600" cy="1143000"/>
          </a:xfrm>
        </p:spPr>
        <p:txBody>
          <a:bodyPr>
            <a:noAutofit/>
          </a:bodyPr>
          <a:lstStyle/>
          <a:p>
            <a:pPr algn="l"/>
            <a:r>
              <a:rPr lang="en-US" sz="2400" b="1" dirty="0">
                <a:solidFill>
                  <a:schemeClr val="tx2"/>
                </a:solidFill>
                <a:latin typeface="Arial" pitchFamily="34" charset="0"/>
                <a:cs typeface="Arial" pitchFamily="34" charset="0"/>
              </a:rPr>
              <a:t>What’s the practice in Indian market?</a:t>
            </a:r>
            <a:endParaRPr lang="en-GB" sz="2400" b="1" dirty="0">
              <a:solidFill>
                <a:schemeClr val="tx2">
                  <a:lumMod val="75000"/>
                </a:schemeClr>
              </a:solidFill>
              <a:latin typeface="Arial" pitchFamily="34" charset="0"/>
              <a:ea typeface="+mn-ea"/>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dirty="0"/>
          </a:p>
        </p:txBody>
      </p:sp>
      <p:sp>
        <p:nvSpPr>
          <p:cNvPr id="10" name="TextBox 9"/>
          <p:cNvSpPr txBox="1"/>
          <p:nvPr/>
        </p:nvSpPr>
        <p:spPr>
          <a:xfrm>
            <a:off x="381000" y="1313048"/>
            <a:ext cx="4800600" cy="400110"/>
          </a:xfrm>
          <a:prstGeom prst="rect">
            <a:avLst/>
          </a:prstGeom>
          <a:noFill/>
        </p:spPr>
        <p:txBody>
          <a:bodyPr wrap="square" rtlCol="0">
            <a:spAutoFit/>
          </a:bodyPr>
          <a:lstStyle/>
          <a:p>
            <a:r>
              <a:rPr lang="en-US" sz="2000" b="1" dirty="0" smtClean="0">
                <a:solidFill>
                  <a:schemeClr val="bg1"/>
                </a:solidFill>
              </a:rPr>
              <a:t>Indian Market</a:t>
            </a:r>
            <a:endParaRPr lang="en-US" sz="2000" b="1" dirty="0">
              <a:solidFill>
                <a:schemeClr val="bg1"/>
              </a:solidFill>
            </a:endParaRPr>
          </a:p>
        </p:txBody>
      </p:sp>
      <p:sp>
        <p:nvSpPr>
          <p:cNvPr id="12" name="TextBox 11"/>
          <p:cNvSpPr txBox="1"/>
          <p:nvPr/>
        </p:nvSpPr>
        <p:spPr>
          <a:xfrm>
            <a:off x="381000" y="1981200"/>
            <a:ext cx="8077200" cy="923330"/>
          </a:xfrm>
          <a:prstGeom prst="rect">
            <a:avLst/>
          </a:prstGeom>
          <a:noFill/>
        </p:spPr>
        <p:txBody>
          <a:bodyPr wrap="square" rtlCol="0">
            <a:spAutoFit/>
          </a:bodyPr>
          <a:lstStyle/>
          <a:p>
            <a:endParaRPr lang="en-US" dirty="0"/>
          </a:p>
          <a:p>
            <a:endParaRPr lang="en-US" dirty="0"/>
          </a:p>
          <a:p>
            <a:endParaRPr lang="en-US" dirty="0"/>
          </a:p>
        </p:txBody>
      </p:sp>
      <p:graphicFrame>
        <p:nvGraphicFramePr>
          <p:cNvPr id="13" name="Diagram 12"/>
          <p:cNvGraphicFramePr/>
          <p:nvPr>
            <p:extLst>
              <p:ext uri="{D42A27DB-BD31-4B8C-83A1-F6EECF244321}">
                <p14:modId xmlns:p14="http://schemas.microsoft.com/office/powerpoint/2010/main" val="1516511379"/>
              </p:ext>
            </p:extLst>
          </p:nvPr>
        </p:nvGraphicFramePr>
        <p:xfrm>
          <a:off x="381000" y="1828801"/>
          <a:ext cx="8055591"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754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US" sz="2400" b="1" dirty="0" smtClean="0">
                <a:solidFill>
                  <a:schemeClr val="tx2"/>
                </a:solidFill>
                <a:latin typeface="Arial" pitchFamily="34" charset="0"/>
                <a:ea typeface="+mn-ea"/>
                <a:cs typeface="Arial" pitchFamily="34" charset="0"/>
              </a:rPr>
              <a:t>What’s the practice in UK market?</a:t>
            </a:r>
            <a:endParaRPr lang="en-GB" sz="24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a:xfrm>
            <a:off x="457200" y="2667000"/>
            <a:ext cx="8229600" cy="3154363"/>
          </a:xfrm>
        </p:spPr>
        <p:txBody>
          <a:bodyPr>
            <a:normAutofit lnSpcReduction="10000"/>
          </a:bodyPr>
          <a:lstStyle/>
          <a:p>
            <a:pPr marL="0" indent="0">
              <a:buNone/>
            </a:pPr>
            <a:r>
              <a:rPr lang="en-US" sz="1500" dirty="0" smtClean="0">
                <a:solidFill>
                  <a:schemeClr val="tx2">
                    <a:lumMod val="75000"/>
                  </a:schemeClr>
                </a:solidFill>
                <a:latin typeface="Arial" panose="020B0604020202020204" pitchFamily="34" charset="0"/>
                <a:cs typeface="Arial" panose="020B0604020202020204" pitchFamily="34" charset="0"/>
              </a:rPr>
              <a:t>	</a:t>
            </a: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400" b="1"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r>
              <a:rPr lang="en-US" sz="1500" dirty="0" smtClean="0">
                <a:solidFill>
                  <a:schemeClr val="tx2">
                    <a:lumMod val="75000"/>
                  </a:schemeClr>
                </a:solidFill>
                <a:latin typeface="Arial" panose="020B0604020202020204" pitchFamily="34" charset="0"/>
                <a:cs typeface="Arial" panose="020B0604020202020204" pitchFamily="34" charset="0"/>
              </a:rPr>
              <a:t>Investment Freedom</a:t>
            </a:r>
          </a:p>
          <a:p>
            <a:r>
              <a:rPr lang="en-US" sz="1500" dirty="0" smtClean="0">
                <a:solidFill>
                  <a:schemeClr val="tx2">
                    <a:lumMod val="75000"/>
                  </a:schemeClr>
                </a:solidFill>
                <a:latin typeface="Arial" panose="020B0604020202020204" pitchFamily="34" charset="0"/>
                <a:cs typeface="Arial" panose="020B0604020202020204" pitchFamily="34" charset="0"/>
              </a:rPr>
              <a:t>Smoothing Flexibility</a:t>
            </a:r>
            <a:endParaRPr lang="en-US" sz="1500" dirty="0">
              <a:solidFill>
                <a:schemeClr val="tx2">
                  <a:lumMod val="75000"/>
                </a:schemeClr>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dirty="0"/>
          </a:p>
        </p:txBody>
      </p:sp>
      <p:graphicFrame>
        <p:nvGraphicFramePr>
          <p:cNvPr id="7" name="Diagram 6"/>
          <p:cNvGraphicFramePr/>
          <p:nvPr>
            <p:extLst>
              <p:ext uri="{D42A27DB-BD31-4B8C-83A1-F6EECF244321}">
                <p14:modId xmlns:p14="http://schemas.microsoft.com/office/powerpoint/2010/main" val="2964840733"/>
              </p:ext>
            </p:extLst>
          </p:nvPr>
        </p:nvGraphicFramePr>
        <p:xfrm>
          <a:off x="152400" y="1295400"/>
          <a:ext cx="86868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028700" y="1905000"/>
            <a:ext cx="61722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lumMod val="75000"/>
                  </a:schemeClr>
                </a:solidFill>
                <a:latin typeface="Arial" panose="020B0604020202020204" pitchFamily="34" charset="0"/>
                <a:cs typeface="Arial" panose="020B0604020202020204" pitchFamily="34" charset="0"/>
              </a:rPr>
              <a:t>Covers Treatment of Surrender Profits and other miscellaneous  profits</a:t>
            </a:r>
          </a:p>
          <a:p>
            <a:pPr marL="285750" indent="-285750">
              <a:buFont typeface="Arial" panose="020B0604020202020204" pitchFamily="34" charset="0"/>
              <a:buChar char="•"/>
            </a:pPr>
            <a:r>
              <a:rPr lang="en-US" sz="1400" dirty="0">
                <a:solidFill>
                  <a:schemeClr val="tx2">
                    <a:lumMod val="75000"/>
                  </a:schemeClr>
                </a:solidFill>
                <a:latin typeface="Arial" panose="020B0604020202020204" pitchFamily="34" charset="0"/>
                <a:cs typeface="Arial" panose="020B0604020202020204" pitchFamily="34" charset="0"/>
              </a:rPr>
              <a:t>Decision on the advice of With Profits Actuary and With Profit Committee</a:t>
            </a:r>
            <a:endParaRPr lang="en-US" sz="1400" dirty="0"/>
          </a:p>
        </p:txBody>
      </p:sp>
      <p:graphicFrame>
        <p:nvGraphicFramePr>
          <p:cNvPr id="10" name="Diagram 9"/>
          <p:cNvGraphicFramePr/>
          <p:nvPr>
            <p:extLst>
              <p:ext uri="{D42A27DB-BD31-4B8C-83A1-F6EECF244321}">
                <p14:modId xmlns:p14="http://schemas.microsoft.com/office/powerpoint/2010/main" val="1660174386"/>
              </p:ext>
            </p:extLst>
          </p:nvPr>
        </p:nvGraphicFramePr>
        <p:xfrm>
          <a:off x="152400" y="3200400"/>
          <a:ext cx="8686800" cy="10543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1030975" y="3911025"/>
            <a:ext cx="6362700" cy="584775"/>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lumMod val="75000"/>
                  </a:schemeClr>
                </a:solidFill>
                <a:latin typeface="Arial" panose="020B0604020202020204" pitchFamily="34" charset="0"/>
                <a:cs typeface="Arial" panose="020B0604020202020204" pitchFamily="34" charset="0"/>
              </a:rPr>
              <a:t>~40% of new business in mid 80s to less than 10% in this decade</a:t>
            </a:r>
          </a:p>
          <a:p>
            <a:endParaRPr lang="en-US" dirty="0"/>
          </a:p>
        </p:txBody>
      </p:sp>
      <p:graphicFrame>
        <p:nvGraphicFramePr>
          <p:cNvPr id="12" name="Diagram 11"/>
          <p:cNvGraphicFramePr/>
          <p:nvPr>
            <p:extLst>
              <p:ext uri="{D42A27DB-BD31-4B8C-83A1-F6EECF244321}">
                <p14:modId xmlns:p14="http://schemas.microsoft.com/office/powerpoint/2010/main" val="540058269"/>
              </p:ext>
            </p:extLst>
          </p:nvPr>
        </p:nvGraphicFramePr>
        <p:xfrm>
          <a:off x="228600" y="5169932"/>
          <a:ext cx="8686800" cy="1219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TextBox 8"/>
          <p:cNvSpPr txBox="1"/>
          <p:nvPr/>
        </p:nvSpPr>
        <p:spPr>
          <a:xfrm>
            <a:off x="1028700" y="5791200"/>
            <a:ext cx="6591300" cy="307777"/>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lumMod val="75000"/>
                  </a:schemeClr>
                </a:solidFill>
                <a:latin typeface="Arial" panose="020B0604020202020204" pitchFamily="34" charset="0"/>
                <a:cs typeface="Arial" panose="020B0604020202020204" pitchFamily="34" charset="0"/>
              </a:rPr>
              <a:t>Hence treatment of estate and </a:t>
            </a:r>
            <a:r>
              <a:rPr lang="en-US" sz="1400" dirty="0" smtClean="0">
                <a:solidFill>
                  <a:schemeClr val="tx2">
                    <a:lumMod val="75000"/>
                  </a:schemeClr>
                </a:solidFill>
                <a:latin typeface="Arial" panose="020B0604020202020204" pitchFamily="34" charset="0"/>
                <a:cs typeface="Arial" panose="020B0604020202020204" pitchFamily="34" charset="0"/>
              </a:rPr>
              <a:t>lapse </a:t>
            </a:r>
            <a:r>
              <a:rPr lang="en-US" sz="1400" dirty="0">
                <a:solidFill>
                  <a:schemeClr val="tx2">
                    <a:lumMod val="75000"/>
                  </a:schemeClr>
                </a:solidFill>
                <a:latin typeface="Arial" panose="020B0604020202020204" pitchFamily="34" charset="0"/>
                <a:cs typeface="Arial" panose="020B0604020202020204" pitchFamily="34" charset="0"/>
              </a:rPr>
              <a:t>profit sitting in it  is an important issue</a:t>
            </a:r>
          </a:p>
        </p:txBody>
      </p:sp>
    </p:spTree>
    <p:extLst>
      <p:ext uri="{BB962C8B-B14F-4D97-AF65-F5344CB8AC3E}">
        <p14:creationId xmlns:p14="http://schemas.microsoft.com/office/powerpoint/2010/main" val="3853942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lowchart: Process 24"/>
          <p:cNvSpPr/>
          <p:nvPr/>
        </p:nvSpPr>
        <p:spPr>
          <a:xfrm>
            <a:off x="533400" y="1326908"/>
            <a:ext cx="7924800" cy="32316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488" y="21336"/>
            <a:ext cx="8229600" cy="1143000"/>
          </a:xfrm>
        </p:spPr>
        <p:txBody>
          <a:bodyPr>
            <a:noAutofit/>
          </a:bodyPr>
          <a:lstStyle/>
          <a:p>
            <a:pPr algn="l"/>
            <a:r>
              <a:rPr lang="en-US" sz="2400" b="1" dirty="0">
                <a:solidFill>
                  <a:schemeClr val="tx2"/>
                </a:solidFill>
                <a:latin typeface="Arial" pitchFamily="34" charset="0"/>
                <a:cs typeface="Arial" pitchFamily="34" charset="0"/>
              </a:rPr>
              <a:t>What’s the practice in UK market?</a:t>
            </a:r>
            <a:endParaRPr lang="en-US" sz="2400" b="1"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a:xfrm>
            <a:off x="6593006" y="6324600"/>
            <a:ext cx="2133600" cy="365125"/>
          </a:xfrm>
        </p:spPr>
        <p:txBody>
          <a:bodyPr/>
          <a:lstStyle/>
          <a:p>
            <a:fld id="{1A13C416-6B76-4DFF-BC13-59A396451C72}" type="slidenum">
              <a:rPr lang="en-US" smtClean="0"/>
              <a:pPr/>
              <a:t>16</a:t>
            </a:fld>
            <a:endParaRPr lang="en-US" dirty="0"/>
          </a:p>
        </p:txBody>
      </p:sp>
      <p:sp>
        <p:nvSpPr>
          <p:cNvPr id="12" name="TextBox 11"/>
          <p:cNvSpPr txBox="1"/>
          <p:nvPr/>
        </p:nvSpPr>
        <p:spPr>
          <a:xfrm>
            <a:off x="370764" y="1981200"/>
            <a:ext cx="4193275" cy="4247317"/>
          </a:xfrm>
          <a:prstGeom prst="rect">
            <a:avLst/>
          </a:prstGeom>
          <a:noFill/>
        </p:spPr>
        <p:txBody>
          <a:bodyPr wrap="square" rtlCol="0">
            <a:spAutoFit/>
          </a:bodyPr>
          <a:lstStyle/>
          <a:p>
            <a:pPr algn="ctr"/>
            <a:r>
              <a:rPr lang="en-US" b="1" dirty="0" smtClean="0">
                <a:solidFill>
                  <a:schemeClr val="tx2">
                    <a:lumMod val="75000"/>
                  </a:schemeClr>
                </a:solidFill>
              </a:rPr>
              <a:t>If the Company has a Stable </a:t>
            </a:r>
          </a:p>
          <a:p>
            <a:pPr algn="ctr"/>
            <a:r>
              <a:rPr lang="en-US" b="1" dirty="0" smtClean="0">
                <a:solidFill>
                  <a:schemeClr val="tx2">
                    <a:lumMod val="75000"/>
                  </a:schemeClr>
                </a:solidFill>
              </a:rPr>
              <a:t>With Profit Business</a:t>
            </a:r>
          </a:p>
          <a:p>
            <a:endParaRPr lang="en-US" dirty="0">
              <a:solidFill>
                <a:schemeClr val="tx2">
                  <a:lumMod val="75000"/>
                </a:schemeClr>
              </a:solidFill>
            </a:endParaRPr>
          </a:p>
          <a:p>
            <a:pPr algn="ctr"/>
            <a:r>
              <a:rPr lang="en-US" dirty="0" smtClean="0">
                <a:solidFill>
                  <a:schemeClr val="tx2">
                    <a:lumMod val="75000"/>
                  </a:schemeClr>
                </a:solidFill>
              </a:rPr>
              <a:t>Profits </a:t>
            </a:r>
            <a:r>
              <a:rPr lang="en-US" dirty="0">
                <a:solidFill>
                  <a:schemeClr val="tx2">
                    <a:lumMod val="75000"/>
                  </a:schemeClr>
                </a:solidFill>
              </a:rPr>
              <a:t>from Surrenders are credited to the estate until credited back to the Asset Share but maintaining a sound </a:t>
            </a:r>
            <a:r>
              <a:rPr lang="en-US" dirty="0" smtClean="0">
                <a:solidFill>
                  <a:schemeClr val="tx2">
                    <a:lumMod val="75000"/>
                  </a:schemeClr>
                </a:solidFill>
              </a:rPr>
              <a:t>Estate</a:t>
            </a:r>
            <a:endParaRPr lang="en-US" dirty="0">
              <a:solidFill>
                <a:schemeClr val="tx2">
                  <a:lumMod val="75000"/>
                </a:schemeClr>
              </a:solidFill>
            </a:endParaRPr>
          </a:p>
          <a:p>
            <a:pPr algn="ctr"/>
            <a:endParaRPr lang="en-US" dirty="0">
              <a:solidFill>
                <a:schemeClr val="tx2">
                  <a:lumMod val="75000"/>
                </a:schemeClr>
              </a:solidFill>
            </a:endParaRPr>
          </a:p>
          <a:p>
            <a:pPr algn="ctr"/>
            <a:endParaRPr lang="en-US" dirty="0" smtClean="0">
              <a:solidFill>
                <a:schemeClr val="tx2">
                  <a:lumMod val="75000"/>
                </a:schemeClr>
              </a:solidFill>
            </a:endParaRPr>
          </a:p>
          <a:p>
            <a:pPr algn="ctr"/>
            <a:endParaRPr lang="en-US" dirty="0" smtClean="0">
              <a:solidFill>
                <a:schemeClr val="tx2">
                  <a:lumMod val="75000"/>
                </a:schemeClr>
              </a:solidFill>
            </a:endParaRPr>
          </a:p>
          <a:p>
            <a:pPr algn="ctr"/>
            <a:r>
              <a:rPr lang="en-US" dirty="0" smtClean="0">
                <a:solidFill>
                  <a:schemeClr val="tx2">
                    <a:lumMod val="75000"/>
                  </a:schemeClr>
                </a:solidFill>
              </a:rPr>
              <a:t>Asset Share in excess of the sum assured and annual bonuses paid is distributed through final bonus – Subject to:</a:t>
            </a:r>
          </a:p>
          <a:p>
            <a:pPr algn="ctr"/>
            <a:endParaRPr lang="en-US" dirty="0" smtClean="0">
              <a:solidFill>
                <a:schemeClr val="tx2">
                  <a:lumMod val="75000"/>
                </a:schemeClr>
              </a:solidFill>
            </a:endParaRPr>
          </a:p>
          <a:p>
            <a:pPr marL="285750" indent="-285750" algn="ctr">
              <a:buFont typeface="Arial" panose="020B0604020202020204" pitchFamily="34" charset="0"/>
              <a:buChar char="•"/>
            </a:pPr>
            <a:r>
              <a:rPr lang="en-US" dirty="0" smtClean="0">
                <a:solidFill>
                  <a:schemeClr val="tx2">
                    <a:lumMod val="75000"/>
                  </a:schemeClr>
                </a:solidFill>
              </a:rPr>
              <a:t>Smoothing and </a:t>
            </a:r>
          </a:p>
          <a:p>
            <a:pPr marL="285750" indent="-285750" algn="ctr">
              <a:buFont typeface="Arial" panose="020B0604020202020204" pitchFamily="34" charset="0"/>
              <a:buChar char="•"/>
            </a:pPr>
            <a:r>
              <a:rPr lang="en-US" dirty="0" smtClean="0">
                <a:solidFill>
                  <a:schemeClr val="tx2">
                    <a:lumMod val="75000"/>
                  </a:schemeClr>
                </a:solidFill>
              </a:rPr>
              <a:t>Financial condition of the  fund</a:t>
            </a:r>
            <a:endParaRPr lang="en-US" dirty="0">
              <a:solidFill>
                <a:schemeClr val="tx2">
                  <a:lumMod val="75000"/>
                </a:schemeClr>
              </a:solidFill>
            </a:endParaRPr>
          </a:p>
        </p:txBody>
      </p:sp>
      <p:sp>
        <p:nvSpPr>
          <p:cNvPr id="13" name="TextBox 12"/>
          <p:cNvSpPr txBox="1"/>
          <p:nvPr/>
        </p:nvSpPr>
        <p:spPr>
          <a:xfrm>
            <a:off x="533400" y="1326908"/>
            <a:ext cx="7696200" cy="677108"/>
          </a:xfrm>
          <a:prstGeom prst="rect">
            <a:avLst/>
          </a:prstGeom>
          <a:noFill/>
        </p:spPr>
        <p:txBody>
          <a:bodyPr wrap="square" rtlCol="0">
            <a:spAutoFit/>
          </a:bodyPr>
          <a:lstStyle/>
          <a:p>
            <a:r>
              <a:rPr lang="en-US" sz="2000" b="1" dirty="0" smtClean="0">
                <a:solidFill>
                  <a:schemeClr val="bg1"/>
                </a:solidFill>
              </a:rPr>
              <a:t>UK Market</a:t>
            </a:r>
            <a:endParaRPr lang="en-US" sz="2000" b="1" dirty="0">
              <a:solidFill>
                <a:schemeClr val="bg1"/>
              </a:solidFill>
            </a:endParaRPr>
          </a:p>
          <a:p>
            <a:pPr algn="ctr"/>
            <a:endParaRPr lang="en-US" dirty="0"/>
          </a:p>
        </p:txBody>
      </p:sp>
      <p:sp>
        <p:nvSpPr>
          <p:cNvPr id="16" name="TextBox 15"/>
          <p:cNvSpPr txBox="1"/>
          <p:nvPr/>
        </p:nvSpPr>
        <p:spPr>
          <a:xfrm>
            <a:off x="4598158" y="2028885"/>
            <a:ext cx="4029502" cy="4524315"/>
          </a:xfrm>
          <a:prstGeom prst="rect">
            <a:avLst/>
          </a:prstGeom>
          <a:noFill/>
        </p:spPr>
        <p:txBody>
          <a:bodyPr wrap="square" rtlCol="0">
            <a:spAutoFit/>
          </a:bodyPr>
          <a:lstStyle/>
          <a:p>
            <a:pPr algn="ctr"/>
            <a:r>
              <a:rPr lang="en-US" b="1" dirty="0" smtClean="0">
                <a:solidFill>
                  <a:schemeClr val="tx2">
                    <a:lumMod val="75000"/>
                  </a:schemeClr>
                </a:solidFill>
              </a:rPr>
              <a:t>If the Company has a Shrinking Fund</a:t>
            </a:r>
            <a:endParaRPr lang="en-US" b="1" dirty="0">
              <a:solidFill>
                <a:schemeClr val="tx2">
                  <a:lumMod val="75000"/>
                </a:schemeClr>
              </a:solidFill>
            </a:endParaRPr>
          </a:p>
          <a:p>
            <a:endParaRPr lang="en-US" dirty="0">
              <a:solidFill>
                <a:schemeClr val="tx2">
                  <a:lumMod val="75000"/>
                </a:schemeClr>
              </a:solidFill>
            </a:endParaRPr>
          </a:p>
          <a:p>
            <a:pPr algn="ctr"/>
            <a:r>
              <a:rPr lang="en-US" dirty="0">
                <a:solidFill>
                  <a:schemeClr val="tx2">
                    <a:lumMod val="75000"/>
                  </a:schemeClr>
                </a:solidFill>
              </a:rPr>
              <a:t>Declining with profits </a:t>
            </a:r>
            <a:r>
              <a:rPr lang="en-US" dirty="0" smtClean="0">
                <a:solidFill>
                  <a:schemeClr val="tx2">
                    <a:lumMod val="75000"/>
                  </a:schemeClr>
                </a:solidFill>
              </a:rPr>
              <a:t>business</a:t>
            </a:r>
          </a:p>
          <a:p>
            <a:pPr algn="ctr"/>
            <a:endParaRPr lang="en-US" dirty="0">
              <a:solidFill>
                <a:schemeClr val="tx2">
                  <a:lumMod val="75000"/>
                </a:schemeClr>
              </a:solidFill>
            </a:endParaRPr>
          </a:p>
          <a:p>
            <a:pPr algn="ctr"/>
            <a:endParaRPr lang="en-US" dirty="0">
              <a:solidFill>
                <a:schemeClr val="tx2">
                  <a:lumMod val="75000"/>
                </a:schemeClr>
              </a:solidFill>
            </a:endParaRPr>
          </a:p>
          <a:p>
            <a:pPr algn="ctr"/>
            <a:r>
              <a:rPr lang="en-US" dirty="0">
                <a:solidFill>
                  <a:schemeClr val="tx2">
                    <a:lumMod val="75000"/>
                  </a:schemeClr>
                </a:solidFill>
              </a:rPr>
              <a:t>Estate size is greater than is required for shrinking size of the </a:t>
            </a:r>
            <a:r>
              <a:rPr lang="en-US" dirty="0" smtClean="0">
                <a:solidFill>
                  <a:schemeClr val="tx2">
                    <a:lumMod val="75000"/>
                  </a:schemeClr>
                </a:solidFill>
              </a:rPr>
              <a:t>funds</a:t>
            </a:r>
          </a:p>
          <a:p>
            <a:pPr algn="ctr"/>
            <a:endParaRPr lang="en-US" dirty="0">
              <a:solidFill>
                <a:schemeClr val="tx2">
                  <a:lumMod val="75000"/>
                </a:schemeClr>
              </a:solidFill>
            </a:endParaRPr>
          </a:p>
          <a:p>
            <a:pPr algn="ctr"/>
            <a:endParaRPr lang="en-US" dirty="0">
              <a:solidFill>
                <a:schemeClr val="tx2">
                  <a:lumMod val="75000"/>
                </a:schemeClr>
              </a:solidFill>
            </a:endParaRPr>
          </a:p>
          <a:p>
            <a:pPr algn="ctr"/>
            <a:r>
              <a:rPr lang="en-US" dirty="0">
                <a:solidFill>
                  <a:schemeClr val="tx2">
                    <a:lumMod val="75000"/>
                  </a:schemeClr>
                </a:solidFill>
              </a:rPr>
              <a:t>Reattribution of the </a:t>
            </a:r>
            <a:r>
              <a:rPr lang="en-US" dirty="0" smtClean="0">
                <a:solidFill>
                  <a:schemeClr val="tx2">
                    <a:lumMod val="75000"/>
                  </a:schemeClr>
                </a:solidFill>
              </a:rPr>
              <a:t>estate</a:t>
            </a:r>
          </a:p>
          <a:p>
            <a:pPr algn="ctr"/>
            <a:endParaRPr lang="en-US" dirty="0">
              <a:solidFill>
                <a:schemeClr val="tx2">
                  <a:lumMod val="75000"/>
                </a:schemeClr>
              </a:solidFill>
            </a:endParaRPr>
          </a:p>
          <a:p>
            <a:pPr algn="ctr"/>
            <a:endParaRPr lang="en-US" dirty="0">
              <a:solidFill>
                <a:schemeClr val="tx2">
                  <a:lumMod val="75000"/>
                </a:schemeClr>
              </a:solidFill>
            </a:endParaRPr>
          </a:p>
          <a:p>
            <a:pPr algn="ctr"/>
            <a:r>
              <a:rPr lang="en-US" dirty="0">
                <a:solidFill>
                  <a:schemeClr val="tx2">
                    <a:lumMod val="75000"/>
                  </a:schemeClr>
                </a:solidFill>
              </a:rPr>
              <a:t>Policyholders are offered cash bonuses in return for giving up their right to future distributions from the relevant estate </a:t>
            </a:r>
          </a:p>
          <a:p>
            <a:endParaRPr lang="en-US" dirty="0"/>
          </a:p>
        </p:txBody>
      </p:sp>
      <p:sp>
        <p:nvSpPr>
          <p:cNvPr id="17" name="Down Arrow 16"/>
          <p:cNvSpPr/>
          <p:nvPr/>
        </p:nvSpPr>
        <p:spPr>
          <a:xfrm>
            <a:off x="1633182" y="3845257"/>
            <a:ext cx="1676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46964" y="1981200"/>
            <a:ext cx="4048836" cy="43433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598158" y="1981200"/>
            <a:ext cx="4026090" cy="43433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6227360" y="3048000"/>
            <a:ext cx="990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227360" y="4114800"/>
            <a:ext cx="990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6227360" y="4953000"/>
            <a:ext cx="990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977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US" sz="2400" b="1" dirty="0" smtClean="0">
                <a:solidFill>
                  <a:schemeClr val="tx2"/>
                </a:solidFill>
                <a:latin typeface="Arial" pitchFamily="34" charset="0"/>
                <a:ea typeface="+mn-ea"/>
                <a:cs typeface="Arial" pitchFamily="34" charset="0"/>
              </a:rPr>
              <a:t>Summary &amp; conclusion</a:t>
            </a:r>
            <a:endParaRPr lang="en-GB" sz="2400" b="1" dirty="0">
              <a:solidFill>
                <a:schemeClr val="tx2"/>
              </a:solidFill>
              <a:latin typeface="Arial" pitchFamily="34" charset="0"/>
              <a:ea typeface="+mn-ea"/>
              <a:cs typeface="Arial" pitchFamily="34" charset="0"/>
            </a:endParaRPr>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pPr>
              <a:lnSpc>
                <a:spcPct val="120000"/>
              </a:lnSpc>
              <a:spcAft>
                <a:spcPts val="200"/>
              </a:spcAft>
            </a:pPr>
            <a:r>
              <a:rPr lang="en-US" sz="1500" dirty="0" smtClean="0">
                <a:solidFill>
                  <a:schemeClr val="tx2">
                    <a:lumMod val="75000"/>
                  </a:schemeClr>
                </a:solidFill>
                <a:latin typeface="Arial" panose="020B0604020202020204" pitchFamily="34" charset="0"/>
                <a:cs typeface="Arial" panose="020B0604020202020204" pitchFamily="34" charset="0"/>
              </a:rPr>
              <a:t>We have detailed regulations on Par business, Calculation of Asset Share and distribution of profits between policyholders and shareholders</a:t>
            </a:r>
            <a:endParaRPr lang="en-US" sz="1500" dirty="0">
              <a:solidFill>
                <a:schemeClr val="tx2">
                  <a:lumMod val="75000"/>
                </a:schemeClr>
              </a:solidFill>
              <a:latin typeface="Arial" panose="020B0604020202020204" pitchFamily="34" charset="0"/>
              <a:cs typeface="Arial" panose="020B0604020202020204" pitchFamily="34" charset="0"/>
            </a:endParaRPr>
          </a:p>
          <a:p>
            <a:pPr>
              <a:spcAft>
                <a:spcPts val="200"/>
              </a:spcAft>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a:spcAft>
                <a:spcPts val="200"/>
              </a:spcAft>
            </a:pPr>
            <a:r>
              <a:rPr lang="en-US" sz="1500" dirty="0" smtClean="0">
                <a:solidFill>
                  <a:schemeClr val="tx2">
                    <a:lumMod val="75000"/>
                  </a:schemeClr>
                </a:solidFill>
                <a:latin typeface="Arial" panose="020B0604020202020204" pitchFamily="34" charset="0"/>
                <a:cs typeface="Arial" panose="020B0604020202020204" pitchFamily="34" charset="0"/>
              </a:rPr>
              <a:t>Indian Par Business – On a growth </a:t>
            </a:r>
            <a:r>
              <a:rPr lang="en-US" sz="1500" dirty="0">
                <a:solidFill>
                  <a:schemeClr val="tx2">
                    <a:lumMod val="75000"/>
                  </a:schemeClr>
                </a:solidFill>
                <a:latin typeface="Arial" panose="020B0604020202020204" pitchFamily="34" charset="0"/>
                <a:cs typeface="Arial" panose="020B0604020202020204" pitchFamily="34" charset="0"/>
              </a:rPr>
              <a:t>t</a:t>
            </a:r>
            <a:r>
              <a:rPr lang="en-US" sz="1500" dirty="0" smtClean="0">
                <a:solidFill>
                  <a:schemeClr val="tx2">
                    <a:lumMod val="75000"/>
                  </a:schemeClr>
                </a:solidFill>
                <a:latin typeface="Arial" panose="020B0604020202020204" pitchFamily="34" charset="0"/>
                <a:cs typeface="Arial" panose="020B0604020202020204" pitchFamily="34" charset="0"/>
              </a:rPr>
              <a:t>rajectory in recent past</a:t>
            </a:r>
          </a:p>
          <a:p>
            <a:pPr>
              <a:spcAft>
                <a:spcPts val="200"/>
              </a:spcAft>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a:spcAft>
                <a:spcPts val="200"/>
              </a:spcAft>
            </a:pPr>
            <a:r>
              <a:rPr lang="en-US" sz="1500" dirty="0" smtClean="0">
                <a:solidFill>
                  <a:schemeClr val="tx2">
                    <a:lumMod val="75000"/>
                  </a:schemeClr>
                </a:solidFill>
                <a:latin typeface="Arial" panose="020B0604020202020204" pitchFamily="34" charset="0"/>
                <a:cs typeface="Arial" panose="020B0604020202020204" pitchFamily="34" charset="0"/>
              </a:rPr>
              <a:t>Majority of the companies have started calculating Asset share only recently</a:t>
            </a:r>
          </a:p>
          <a:p>
            <a:pPr>
              <a:spcAft>
                <a:spcPts val="200"/>
              </a:spcAft>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a:lnSpc>
                <a:spcPct val="120000"/>
              </a:lnSpc>
              <a:spcBef>
                <a:spcPts val="600"/>
              </a:spcBef>
              <a:spcAft>
                <a:spcPts val="200"/>
              </a:spcAft>
            </a:pPr>
            <a:r>
              <a:rPr lang="en-US" sz="1500" dirty="0" smtClean="0">
                <a:solidFill>
                  <a:schemeClr val="tx2">
                    <a:lumMod val="75000"/>
                  </a:schemeClr>
                </a:solidFill>
                <a:latin typeface="Arial" panose="020B0604020202020204" pitchFamily="34" charset="0"/>
                <a:cs typeface="Arial" panose="020B0604020202020204" pitchFamily="34" charset="0"/>
              </a:rPr>
              <a:t>Imbibe learnings from UK market. </a:t>
            </a:r>
            <a:r>
              <a:rPr lang="en-US" sz="1500" dirty="0">
                <a:solidFill>
                  <a:schemeClr val="tx2">
                    <a:lumMod val="75000"/>
                  </a:schemeClr>
                </a:solidFill>
                <a:latin typeface="Arial" panose="020B0604020202020204" pitchFamily="34" charset="0"/>
                <a:cs typeface="Arial" panose="020B0604020202020204" pitchFamily="34" charset="0"/>
              </a:rPr>
              <a:t>Cautious approach is required for treatment of Lapse Profits </a:t>
            </a:r>
            <a:r>
              <a:rPr lang="en-US" sz="1500" dirty="0" smtClean="0">
                <a:solidFill>
                  <a:schemeClr val="tx2">
                    <a:lumMod val="75000"/>
                  </a:schemeClr>
                </a:solidFill>
                <a:latin typeface="Arial" panose="020B0604020202020204" pitchFamily="34" charset="0"/>
                <a:cs typeface="Arial" panose="020B0604020202020204" pitchFamily="34" charset="0"/>
              </a:rPr>
              <a:t>sitting in the estate</a:t>
            </a:r>
            <a:r>
              <a:rPr lang="en-US" sz="1500" b="1" dirty="0" smtClean="0">
                <a:solidFill>
                  <a:schemeClr val="tx2">
                    <a:lumMod val="75000"/>
                  </a:schemeClr>
                </a:solidFill>
                <a:latin typeface="Arial" panose="020B0604020202020204" pitchFamily="34" charset="0"/>
                <a:cs typeface="Arial" panose="020B0604020202020204" pitchFamily="34" charset="0"/>
              </a:rPr>
              <a:t>. </a:t>
            </a:r>
            <a:r>
              <a:rPr lang="en-US" sz="1500" dirty="0" smtClean="0">
                <a:solidFill>
                  <a:schemeClr val="tx2">
                    <a:lumMod val="75000"/>
                  </a:schemeClr>
                </a:solidFill>
                <a:latin typeface="Arial" panose="020B0604020202020204" pitchFamily="34" charset="0"/>
                <a:cs typeface="Arial" panose="020B0604020202020204" pitchFamily="34" charset="0"/>
              </a:rPr>
              <a:t>A prudent approach is required to distribute these profits in order to avoid building up of PRE.</a:t>
            </a:r>
            <a:endParaRPr lang="en-US" sz="1500" b="1" u="sng" dirty="0" smtClean="0">
              <a:solidFill>
                <a:schemeClr val="tx2">
                  <a:lumMod val="75000"/>
                </a:schemeClr>
              </a:solidFill>
              <a:latin typeface="Arial" panose="020B0604020202020204" pitchFamily="34" charset="0"/>
              <a:cs typeface="Arial" panose="020B0604020202020204" pitchFamily="34" charset="0"/>
            </a:endParaRPr>
          </a:p>
          <a:p>
            <a:endParaRPr lang="en-US" sz="1500" dirty="0">
              <a:solidFill>
                <a:schemeClr val="tx2">
                  <a:lumMod val="75000"/>
                </a:schemeClr>
              </a:solidFill>
              <a:latin typeface="Arial" panose="020B0604020202020204" pitchFamily="34" charset="0"/>
              <a:cs typeface="Arial" panose="020B0604020202020204" pitchFamily="34" charset="0"/>
            </a:endParaRPr>
          </a:p>
          <a:p>
            <a:r>
              <a:rPr lang="en-US" sz="1500" dirty="0" smtClean="0">
                <a:solidFill>
                  <a:schemeClr val="tx2">
                    <a:lumMod val="75000"/>
                  </a:schemeClr>
                </a:solidFill>
                <a:latin typeface="Arial" panose="020B0604020202020204" pitchFamily="34" charset="0"/>
                <a:cs typeface="Arial" panose="020B0604020202020204" pitchFamily="34" charset="0"/>
              </a:rPr>
              <a:t>Emergence  of Lapse  Profits are highly uncertain. Distribution of Lapse Profits </a:t>
            </a:r>
            <a:r>
              <a:rPr lang="en-US" sz="1500" dirty="0">
                <a:solidFill>
                  <a:schemeClr val="tx2">
                    <a:lumMod val="75000"/>
                  </a:schemeClr>
                </a:solidFill>
                <a:latin typeface="Arial" panose="020B0604020202020204" pitchFamily="34" charset="0"/>
                <a:cs typeface="Arial" panose="020B0604020202020204" pitchFamily="34" charset="0"/>
              </a:rPr>
              <a:t>through regular bonuses </a:t>
            </a:r>
            <a:r>
              <a:rPr lang="en-US" sz="1500" dirty="0" smtClean="0">
                <a:solidFill>
                  <a:schemeClr val="tx2">
                    <a:lumMod val="75000"/>
                  </a:schemeClr>
                </a:solidFill>
                <a:latin typeface="Arial" panose="020B0604020202020204" pitchFamily="34" charset="0"/>
                <a:cs typeface="Arial" panose="020B0604020202020204" pitchFamily="34" charset="0"/>
              </a:rPr>
              <a:t>may lead to unwarranted PRE.</a:t>
            </a:r>
          </a:p>
          <a:p>
            <a:endParaRPr lang="en-US" sz="1500" dirty="0">
              <a:solidFill>
                <a:schemeClr val="tx2">
                  <a:lumMod val="75000"/>
                </a:schemeClr>
              </a:solidFill>
              <a:latin typeface="Arial" panose="020B0604020202020204" pitchFamily="34" charset="0"/>
              <a:cs typeface="Arial" panose="020B0604020202020204" pitchFamily="34" charset="0"/>
            </a:endParaRPr>
          </a:p>
          <a:p>
            <a:r>
              <a:rPr lang="en-US" sz="1500" dirty="0">
                <a:solidFill>
                  <a:schemeClr val="tx2">
                    <a:lumMod val="75000"/>
                  </a:schemeClr>
                </a:solidFill>
                <a:latin typeface="Arial" panose="020B0604020202020204" pitchFamily="34" charset="0"/>
                <a:cs typeface="Arial" panose="020B0604020202020204" pitchFamily="34" charset="0"/>
              </a:rPr>
              <a:t>Eventually all lapse profits, presently being credited majorly to the Estate should flow  back to the policyholder through attribution to Asset Share.</a:t>
            </a:r>
          </a:p>
          <a:p>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r>
              <a:rPr lang="en-US" sz="1500" b="1" dirty="0" smtClean="0">
                <a:solidFill>
                  <a:schemeClr val="tx2">
                    <a:lumMod val="75000"/>
                  </a:schemeClr>
                </a:solidFill>
                <a:latin typeface="Arial" panose="020B0604020202020204" pitchFamily="34" charset="0"/>
                <a:cs typeface="Arial" panose="020B0604020202020204" pitchFamily="34" charset="0"/>
              </a:rPr>
              <a:t>To enable the above</a:t>
            </a:r>
          </a:p>
          <a:p>
            <a:endParaRPr lang="en-US" sz="1500" dirty="0">
              <a:solidFill>
                <a:schemeClr val="tx2">
                  <a:lumMod val="75000"/>
                </a:schemeClr>
              </a:solidFill>
              <a:latin typeface="Arial" panose="020B0604020202020204" pitchFamily="34" charset="0"/>
              <a:cs typeface="Arial" panose="020B0604020202020204" pitchFamily="34" charset="0"/>
            </a:endParaRPr>
          </a:p>
          <a:p>
            <a:r>
              <a:rPr lang="en-US" sz="1500" dirty="0" smtClean="0">
                <a:solidFill>
                  <a:schemeClr val="tx2">
                    <a:lumMod val="75000"/>
                  </a:schemeClr>
                </a:solidFill>
                <a:latin typeface="Arial" panose="020B0604020202020204" pitchFamily="34" charset="0"/>
                <a:cs typeface="Arial" panose="020B0604020202020204" pitchFamily="34" charset="0"/>
              </a:rPr>
              <a:t>Strengthen governance – similar to PPFM</a:t>
            </a:r>
          </a:p>
          <a:p>
            <a:endParaRPr lang="en-US" sz="1500" dirty="0">
              <a:solidFill>
                <a:schemeClr val="tx2">
                  <a:lumMod val="75000"/>
                </a:schemeClr>
              </a:solidFill>
              <a:latin typeface="Arial" panose="020B0604020202020204" pitchFamily="34" charset="0"/>
              <a:cs typeface="Arial" panose="020B0604020202020204" pitchFamily="34" charset="0"/>
            </a:endParaRPr>
          </a:p>
          <a:p>
            <a:r>
              <a:rPr lang="en-US" sz="1500" dirty="0" smtClean="0">
                <a:solidFill>
                  <a:schemeClr val="tx2">
                    <a:lumMod val="75000"/>
                  </a:schemeClr>
                </a:solidFill>
                <a:latin typeface="Arial" panose="020B0604020202020204" pitchFamily="34" charset="0"/>
                <a:cs typeface="Arial" panose="020B0604020202020204" pitchFamily="34" charset="0"/>
              </a:rPr>
              <a:t>Periodic review of scope and functioning  of With Profits Committee</a:t>
            </a:r>
          </a:p>
          <a:p>
            <a:endParaRPr lang="en-US" sz="1500" dirty="0">
              <a:solidFill>
                <a:schemeClr val="tx2">
                  <a:lumMod val="75000"/>
                </a:schemeClr>
              </a:solidFill>
              <a:latin typeface="Arial" panose="020B0604020202020204" pitchFamily="34" charset="0"/>
              <a:cs typeface="Arial" panose="020B0604020202020204" pitchFamily="34" charset="0"/>
            </a:endParaRPr>
          </a:p>
          <a:p>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smtClean="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500" dirty="0">
              <a:solidFill>
                <a:schemeClr val="tx2">
                  <a:lumMod val="75000"/>
                </a:schemeClr>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dirty="0"/>
          </a:p>
        </p:txBody>
      </p:sp>
    </p:spTree>
    <p:extLst>
      <p:ext uri="{BB962C8B-B14F-4D97-AF65-F5344CB8AC3E}">
        <p14:creationId xmlns:p14="http://schemas.microsoft.com/office/powerpoint/2010/main" val="3348170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3352800"/>
            <a:ext cx="8229600" cy="4525963"/>
          </a:xfrm>
        </p:spPr>
        <p:txBody>
          <a:bodyPr/>
          <a:lstStyle/>
          <a:p>
            <a:pPr marL="0" indent="0">
              <a:buNone/>
            </a:pPr>
            <a:r>
              <a:rPr lang="en-IN" b="1" dirty="0">
                <a:solidFill>
                  <a:schemeClr val="tx2">
                    <a:lumMod val="75000"/>
                  </a:schemeClr>
                </a:solidFill>
                <a:latin typeface="Arial" panose="020B0604020202020204" pitchFamily="34" charset="0"/>
                <a:cs typeface="Arial" panose="020B0604020202020204" pitchFamily="34" charset="0"/>
              </a:rPr>
              <a:t>Time for </a:t>
            </a:r>
            <a:r>
              <a:rPr lang="en-IN" b="1" dirty="0" smtClean="0">
                <a:solidFill>
                  <a:schemeClr val="tx2">
                    <a:lumMod val="75000"/>
                  </a:schemeClr>
                </a:solidFill>
                <a:latin typeface="Arial" panose="020B0604020202020204" pitchFamily="34" charset="0"/>
                <a:cs typeface="Arial" panose="020B0604020202020204" pitchFamily="34" charset="0"/>
              </a:rPr>
              <a:t>discussion</a:t>
            </a:r>
            <a:endParaRPr lang="en-IN" dirty="0">
              <a:solidFill>
                <a:schemeClr val="tx2">
                  <a:lumMod val="75000"/>
                </a:schemeClr>
              </a:solidFill>
              <a:latin typeface="Arial" panose="020B0604020202020204" pitchFamily="34" charset="0"/>
              <a:cs typeface="Arial" panose="020B0604020202020204" pitchFamily="34" charset="0"/>
            </a:endParaRPr>
          </a:p>
          <a:p>
            <a:endParaRPr lang="en-GB" dirty="0">
              <a:solidFill>
                <a:schemeClr val="tx2">
                  <a:lumMod val="75000"/>
                </a:schemeClr>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a:p>
        </p:txBody>
      </p:sp>
    </p:spTree>
    <p:extLst>
      <p:ext uri="{BB962C8B-B14F-4D97-AF65-F5344CB8AC3E}">
        <p14:creationId xmlns:p14="http://schemas.microsoft.com/office/powerpoint/2010/main" val="1321512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304800" y="304800"/>
            <a:ext cx="4343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itchFamily="34" charset="0"/>
                <a:cs typeface="Arial" pitchFamily="34" charset="0"/>
              </a:rPr>
              <a:t>Agenda</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2" name="TextBox 1"/>
          <p:cNvSpPr txBox="1"/>
          <p:nvPr/>
        </p:nvSpPr>
        <p:spPr>
          <a:xfrm>
            <a:off x="381000" y="1600200"/>
            <a:ext cx="8001000" cy="4832092"/>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solidFill>
                  <a:schemeClr val="tx2">
                    <a:lumMod val="75000"/>
                  </a:schemeClr>
                </a:solidFill>
                <a:latin typeface="Arial" panose="020B0604020202020204" pitchFamily="34" charset="0"/>
                <a:cs typeface="Arial" panose="020B0604020202020204" pitchFamily="34" charset="0"/>
              </a:rPr>
              <a:t>Introduction</a:t>
            </a:r>
          </a:p>
          <a:p>
            <a:endParaRPr lang="en-GB" sz="2800"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solidFill>
                  <a:schemeClr val="tx2">
                    <a:lumMod val="75000"/>
                  </a:schemeClr>
                </a:solidFill>
                <a:latin typeface="Arial" panose="020B0604020202020204" pitchFamily="34" charset="0"/>
                <a:cs typeface="Arial" panose="020B0604020202020204" pitchFamily="34" charset="0"/>
              </a:rPr>
              <a:t>Treatment of Lapse </a:t>
            </a:r>
            <a:r>
              <a:rPr lang="en-GB" sz="2800" dirty="0" smtClean="0">
                <a:solidFill>
                  <a:schemeClr val="tx2">
                    <a:lumMod val="75000"/>
                  </a:schemeClr>
                </a:solidFill>
                <a:latin typeface="Arial" panose="020B0604020202020204" pitchFamily="34" charset="0"/>
                <a:cs typeface="Arial" panose="020B0604020202020204" pitchFamily="34" charset="0"/>
              </a:rPr>
              <a:t>profit</a:t>
            </a:r>
          </a:p>
          <a:p>
            <a:endParaRPr lang="en-GB" sz="2800"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solidFill>
                  <a:schemeClr val="tx2">
                    <a:lumMod val="75000"/>
                  </a:schemeClr>
                </a:solidFill>
                <a:latin typeface="Arial" panose="020B0604020202020204" pitchFamily="34" charset="0"/>
                <a:cs typeface="Arial" panose="020B0604020202020204" pitchFamily="34" charset="0"/>
              </a:rPr>
              <a:t>Professional &amp; Regulatory </a:t>
            </a:r>
            <a:r>
              <a:rPr lang="en-GB" sz="2800" dirty="0" smtClean="0">
                <a:solidFill>
                  <a:schemeClr val="tx2">
                    <a:lumMod val="75000"/>
                  </a:schemeClr>
                </a:solidFill>
                <a:latin typeface="Arial" panose="020B0604020202020204" pitchFamily="34" charset="0"/>
                <a:cs typeface="Arial" panose="020B0604020202020204" pitchFamily="34" charset="0"/>
              </a:rPr>
              <a:t>Framework</a:t>
            </a:r>
          </a:p>
          <a:p>
            <a:pPr marL="457200" indent="-457200">
              <a:buFont typeface="Arial" panose="020B0604020202020204" pitchFamily="34" charset="0"/>
              <a:buChar char="•"/>
            </a:pPr>
            <a:endParaRPr lang="en-GB" sz="2800"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solidFill>
                  <a:schemeClr val="tx2">
                    <a:lumMod val="75000"/>
                  </a:schemeClr>
                </a:solidFill>
                <a:latin typeface="Arial" panose="020B0604020202020204" pitchFamily="34" charset="0"/>
                <a:cs typeface="Arial" panose="020B0604020202020204" pitchFamily="34" charset="0"/>
              </a:rPr>
              <a:t>Market Practice</a:t>
            </a:r>
          </a:p>
          <a:p>
            <a:endParaRPr lang="en-GB" sz="2800"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solidFill>
                  <a:schemeClr val="tx2">
                    <a:lumMod val="75000"/>
                  </a:schemeClr>
                </a:solidFill>
                <a:latin typeface="Arial" panose="020B0604020202020204" pitchFamily="34" charset="0"/>
                <a:cs typeface="Arial" panose="020B0604020202020204" pitchFamily="34" charset="0"/>
              </a:rPr>
              <a:t>Summary &amp; Conclusion</a:t>
            </a:r>
          </a:p>
          <a:p>
            <a:pPr marL="457200" indent="-457200">
              <a:buFont typeface="Arial" panose="020B0604020202020204" pitchFamily="34" charset="0"/>
              <a:buChar char="•"/>
            </a:pPr>
            <a:endParaRPr lang="en-GB" sz="2800"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800" dirty="0">
              <a:solidFill>
                <a:schemeClr val="tx2">
                  <a:lumMod val="7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3</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itchFamily="34" charset="0"/>
                <a:cs typeface="Arial" pitchFamily="34" charset="0"/>
              </a:rPr>
              <a:t>Introduction – Important definitions</a:t>
            </a:r>
            <a:r>
              <a:rPr lang="en-US" sz="3200" b="1" dirty="0" smtClean="0">
                <a:solidFill>
                  <a:schemeClr val="tx2"/>
                </a:solidFill>
                <a:latin typeface="Arial" pitchFamily="34" charset="0"/>
                <a:cs typeface="Arial" pitchFamily="34" charset="0"/>
              </a:rPr>
              <a:t>	</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8" name="TextBox 7"/>
          <p:cNvSpPr txBox="1"/>
          <p:nvPr/>
        </p:nvSpPr>
        <p:spPr>
          <a:xfrm>
            <a:off x="152400" y="1371600"/>
            <a:ext cx="8839200" cy="877163"/>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What is With-Profit (Par) contract:</a:t>
            </a:r>
          </a:p>
          <a:p>
            <a:r>
              <a:rPr lang="en-US" sz="1500" b="1" dirty="0" smtClean="0">
                <a:solidFill>
                  <a:schemeClr val="tx2">
                    <a:lumMod val="75000"/>
                  </a:schemeClr>
                </a:solidFill>
                <a:latin typeface="Arial" pitchFamily="34" charset="0"/>
                <a:cs typeface="Arial" pitchFamily="34" charset="0"/>
              </a:rPr>
              <a:t>Contracts which participates in the surplus (profits) during the term of the policy.</a:t>
            </a:r>
          </a:p>
          <a:p>
            <a:endParaRPr lang="en-US" dirty="0" smtClean="0">
              <a:solidFill>
                <a:schemeClr val="tx2">
                  <a:lumMod val="75000"/>
                </a:schemeClr>
              </a:solidFill>
              <a:latin typeface="Arial" pitchFamily="34" charset="0"/>
              <a:cs typeface="Arial" pitchFamily="34" charset="0"/>
            </a:endParaRPr>
          </a:p>
        </p:txBody>
      </p:sp>
      <p:graphicFrame>
        <p:nvGraphicFramePr>
          <p:cNvPr id="2" name="Diagram 1"/>
          <p:cNvGraphicFramePr/>
          <p:nvPr>
            <p:extLst>
              <p:ext uri="{D42A27DB-BD31-4B8C-83A1-F6EECF244321}">
                <p14:modId xmlns:p14="http://schemas.microsoft.com/office/powerpoint/2010/main" val="714899253"/>
              </p:ext>
            </p:extLst>
          </p:nvPr>
        </p:nvGraphicFramePr>
        <p:xfrm>
          <a:off x="152400" y="1905000"/>
          <a:ext cx="8610600" cy="83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152400" y="2819400"/>
            <a:ext cx="8610600" cy="369332"/>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Defining Asset Share:</a:t>
            </a:r>
          </a:p>
        </p:txBody>
      </p:sp>
      <p:sp>
        <p:nvSpPr>
          <p:cNvPr id="4" name="TextBox 3"/>
          <p:cNvSpPr txBox="1"/>
          <p:nvPr/>
        </p:nvSpPr>
        <p:spPr>
          <a:xfrm>
            <a:off x="260445" y="5814862"/>
            <a:ext cx="8382000" cy="553998"/>
          </a:xfrm>
          <a:prstGeom prst="rect">
            <a:avLst/>
          </a:prstGeom>
          <a:noFill/>
        </p:spPr>
        <p:txBody>
          <a:bodyPr wrap="square" rtlCol="0">
            <a:spAutoFit/>
          </a:bodyPr>
          <a:lstStyle/>
          <a:p>
            <a:r>
              <a:rPr lang="en-US" sz="1500" dirty="0" smtClean="0">
                <a:solidFill>
                  <a:schemeClr val="tx2">
                    <a:lumMod val="75000"/>
                  </a:schemeClr>
                </a:solidFill>
                <a:latin typeface="Arial" panose="020B0604020202020204" pitchFamily="34" charset="0"/>
                <a:cs typeface="Arial" panose="020B0604020202020204" pitchFamily="34" charset="0"/>
              </a:rPr>
              <a:t>The above definition doesn’t explicitly capture surrender profit, hence it may be deemed that its treatment is open for interpretation.</a:t>
            </a:r>
            <a:endParaRPr lang="en-US" sz="1500" dirty="0">
              <a:solidFill>
                <a:schemeClr val="tx2">
                  <a:lumMod val="75000"/>
                </a:schemeClr>
              </a:solidFill>
              <a:latin typeface="Arial" panose="020B0604020202020204" pitchFamily="34" charset="0"/>
              <a:cs typeface="Arial" panose="020B0604020202020204" pitchFamily="34" charset="0"/>
            </a:endParaRPr>
          </a:p>
        </p:txBody>
      </p:sp>
      <p:sp>
        <p:nvSpPr>
          <p:cNvPr id="10" name="TextBox 9"/>
          <p:cNvSpPr txBox="1"/>
          <p:nvPr/>
        </p:nvSpPr>
        <p:spPr>
          <a:xfrm>
            <a:off x="228600" y="3200400"/>
            <a:ext cx="8458200" cy="553998"/>
          </a:xfrm>
          <a:prstGeom prst="rect">
            <a:avLst/>
          </a:prstGeom>
          <a:noFill/>
        </p:spPr>
        <p:txBody>
          <a:bodyPr wrap="square" rtlCol="0">
            <a:spAutoFit/>
          </a:bodyPr>
          <a:lstStyle/>
          <a:p>
            <a:r>
              <a:rPr lang="en-US" sz="1500" b="1" dirty="0" smtClean="0">
                <a:latin typeface="Arial" pitchFamily="34" charset="0"/>
                <a:cs typeface="Arial" pitchFamily="34" charset="0"/>
              </a:rPr>
              <a:t>Accumulation of:</a:t>
            </a:r>
          </a:p>
          <a:p>
            <a:endParaRPr lang="en-US" sz="1500" b="1" dirty="0">
              <a:latin typeface="Arial" pitchFamily="34" charset="0"/>
              <a:cs typeface="Arial" pitchFamily="34" charset="0"/>
            </a:endParaRPr>
          </a:p>
        </p:txBody>
      </p:sp>
      <p:sp>
        <p:nvSpPr>
          <p:cNvPr id="13" name="Rounded Rectangle 12"/>
          <p:cNvSpPr/>
          <p:nvPr/>
        </p:nvSpPr>
        <p:spPr>
          <a:xfrm>
            <a:off x="1371600" y="3657600"/>
            <a:ext cx="2057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Premium </a:t>
            </a:r>
            <a:r>
              <a:rPr lang="en-US" i="1" dirty="0" smtClean="0"/>
              <a:t>plus </a:t>
            </a:r>
            <a:r>
              <a:rPr lang="en-US" dirty="0" smtClean="0"/>
              <a:t>Investment Income</a:t>
            </a:r>
            <a:endParaRPr lang="en-US" dirty="0"/>
          </a:p>
        </p:txBody>
      </p:sp>
      <p:sp>
        <p:nvSpPr>
          <p:cNvPr id="14" name="Minus 13"/>
          <p:cNvSpPr/>
          <p:nvPr/>
        </p:nvSpPr>
        <p:spPr>
          <a:xfrm>
            <a:off x="3505200" y="3733800"/>
            <a:ext cx="1066800" cy="381000"/>
          </a:xfrm>
          <a:prstGeom prst="mathMinu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lus 14"/>
          <p:cNvSpPr/>
          <p:nvPr/>
        </p:nvSpPr>
        <p:spPr>
          <a:xfrm>
            <a:off x="304800" y="3657600"/>
            <a:ext cx="838200" cy="457200"/>
          </a:xfrm>
          <a:prstGeom prst="mathPlu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953000" y="3581400"/>
            <a:ext cx="3581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Arial" pitchFamily="34" charset="0"/>
                <a:cs typeface="Arial" pitchFamily="34" charset="0"/>
              </a:rPr>
              <a:t>Benefit Outgo </a:t>
            </a:r>
            <a:r>
              <a:rPr lang="en-US" sz="1400" i="1" dirty="0" smtClean="0">
                <a:latin typeface="Arial" pitchFamily="34" charset="0"/>
                <a:cs typeface="Arial" pitchFamily="34" charset="0"/>
              </a:rPr>
              <a:t>plus </a:t>
            </a:r>
            <a:r>
              <a:rPr lang="en-US" sz="1400" dirty="0" smtClean="0">
                <a:latin typeface="Arial" pitchFamily="34" charset="0"/>
                <a:cs typeface="Arial" pitchFamily="34" charset="0"/>
              </a:rPr>
              <a:t>Commission</a:t>
            </a:r>
            <a:r>
              <a:rPr lang="en-US" sz="1400" i="1" dirty="0" smtClean="0">
                <a:latin typeface="Arial" pitchFamily="34" charset="0"/>
                <a:cs typeface="Arial" pitchFamily="34" charset="0"/>
              </a:rPr>
              <a:t> plus </a:t>
            </a:r>
            <a:r>
              <a:rPr lang="en-US" sz="1400" dirty="0" smtClean="0">
                <a:latin typeface="Arial" pitchFamily="34" charset="0"/>
                <a:cs typeface="Arial" pitchFamily="34" charset="0"/>
              </a:rPr>
              <a:t>Expense </a:t>
            </a:r>
            <a:r>
              <a:rPr lang="en-US" sz="1400" i="1" dirty="0" smtClean="0">
                <a:latin typeface="Arial" pitchFamily="34" charset="0"/>
                <a:cs typeface="Arial" pitchFamily="34" charset="0"/>
              </a:rPr>
              <a:t>plus </a:t>
            </a:r>
            <a:r>
              <a:rPr lang="en-US" sz="1400" dirty="0" smtClean="0">
                <a:latin typeface="Arial" pitchFamily="34" charset="0"/>
                <a:cs typeface="Arial" pitchFamily="34" charset="0"/>
              </a:rPr>
              <a:t>Tax </a:t>
            </a:r>
            <a:r>
              <a:rPr lang="en-US" sz="1400" i="1" dirty="0" smtClean="0">
                <a:latin typeface="Arial" pitchFamily="34" charset="0"/>
                <a:cs typeface="Arial" pitchFamily="34" charset="0"/>
              </a:rPr>
              <a:t>plus </a:t>
            </a:r>
            <a:r>
              <a:rPr lang="en-US" sz="1400" dirty="0" smtClean="0">
                <a:latin typeface="Arial" pitchFamily="34" charset="0"/>
                <a:cs typeface="Arial" pitchFamily="34" charset="0"/>
              </a:rPr>
              <a:t>SH Transfer </a:t>
            </a:r>
            <a:r>
              <a:rPr lang="en-US" sz="1400" i="1" dirty="0" smtClean="0">
                <a:latin typeface="Arial" pitchFamily="34" charset="0"/>
                <a:cs typeface="Arial" pitchFamily="34" charset="0"/>
              </a:rPr>
              <a:t>plus COC &amp; COG </a:t>
            </a:r>
            <a:r>
              <a:rPr lang="en-US" sz="1400" dirty="0" smtClean="0">
                <a:latin typeface="Arial" pitchFamily="34" charset="0"/>
                <a:cs typeface="Arial" pitchFamily="34" charset="0"/>
              </a:rPr>
              <a:t> plus Misc</a:t>
            </a:r>
            <a:endParaRPr lang="en-US" sz="1400" dirty="0">
              <a:latin typeface="Arial" pitchFamily="34" charset="0"/>
              <a:cs typeface="Arial" pitchFamily="34" charset="0"/>
            </a:endParaRPr>
          </a:p>
        </p:txBody>
      </p:sp>
      <p:graphicFrame>
        <p:nvGraphicFramePr>
          <p:cNvPr id="17" name="Diagram 16"/>
          <p:cNvGraphicFramePr/>
          <p:nvPr>
            <p:extLst>
              <p:ext uri="{D42A27DB-BD31-4B8C-83A1-F6EECF244321}">
                <p14:modId xmlns:p14="http://schemas.microsoft.com/office/powerpoint/2010/main" val="1433995097"/>
              </p:ext>
            </p:extLst>
          </p:nvPr>
        </p:nvGraphicFramePr>
        <p:xfrm>
          <a:off x="152400" y="4495800"/>
          <a:ext cx="8610600" cy="12308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4</a:t>
            </a:fld>
            <a:endParaRPr lang="en-US" dirty="0"/>
          </a:p>
        </p:txBody>
      </p:sp>
      <p:sp>
        <p:nvSpPr>
          <p:cNvPr id="7" name="Text Placeholder 1"/>
          <p:cNvSpPr txBox="1">
            <a:spLocks/>
          </p:cNvSpPr>
          <p:nvPr/>
        </p:nvSpPr>
        <p:spPr>
          <a:xfrm>
            <a:off x="304800" y="304800"/>
            <a:ext cx="75438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itchFamily="34" charset="0"/>
                <a:cs typeface="Arial" pitchFamily="34" charset="0"/>
              </a:rPr>
              <a:t>Introduction – Important definitions	</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8" name="TextBox 7"/>
          <p:cNvSpPr txBox="1"/>
          <p:nvPr/>
        </p:nvSpPr>
        <p:spPr>
          <a:xfrm>
            <a:off x="149352" y="1141583"/>
            <a:ext cx="8839200" cy="1107996"/>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Defining FFA:</a:t>
            </a:r>
          </a:p>
          <a:p>
            <a:endParaRPr lang="en-US" sz="1500" dirty="0" smtClean="0">
              <a:solidFill>
                <a:schemeClr val="tx2">
                  <a:lumMod val="75000"/>
                </a:schemeClr>
              </a:solidFill>
              <a:latin typeface="Arial" pitchFamily="34" charset="0"/>
              <a:cs typeface="Arial" pitchFamily="34" charset="0"/>
            </a:endParaRPr>
          </a:p>
          <a:p>
            <a:r>
              <a:rPr lang="en-US" sz="1500" dirty="0" smtClean="0">
                <a:solidFill>
                  <a:schemeClr val="tx2">
                    <a:lumMod val="75000"/>
                  </a:schemeClr>
                </a:solidFill>
                <a:latin typeface="Arial" pitchFamily="34" charset="0"/>
                <a:cs typeface="Arial" pitchFamily="34" charset="0"/>
              </a:rPr>
              <a:t>For with-profit contracts FFA is also commonly known as Estate</a:t>
            </a:r>
          </a:p>
          <a:p>
            <a:endParaRPr lang="en-US" dirty="0" smtClean="0">
              <a:solidFill>
                <a:schemeClr val="tx2">
                  <a:lumMod val="75000"/>
                </a:schemeClr>
              </a:solidFill>
              <a:latin typeface="Arial" pitchFamily="34" charset="0"/>
              <a:cs typeface="Arial" pitchFamily="34" charset="0"/>
            </a:endParaRPr>
          </a:p>
        </p:txBody>
      </p:sp>
      <p:graphicFrame>
        <p:nvGraphicFramePr>
          <p:cNvPr id="2" name="Diagram 1"/>
          <p:cNvGraphicFramePr/>
          <p:nvPr>
            <p:extLst>
              <p:ext uri="{D42A27DB-BD31-4B8C-83A1-F6EECF244321}">
                <p14:modId xmlns:p14="http://schemas.microsoft.com/office/powerpoint/2010/main" val="4160253518"/>
              </p:ext>
            </p:extLst>
          </p:nvPr>
        </p:nvGraphicFramePr>
        <p:xfrm>
          <a:off x="152400" y="2037939"/>
          <a:ext cx="8610600" cy="1086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85291" y="3213965"/>
            <a:ext cx="8610600" cy="323165"/>
          </a:xfrm>
          <a:prstGeom prst="rect">
            <a:avLst/>
          </a:prstGeom>
          <a:noFill/>
        </p:spPr>
        <p:txBody>
          <a:bodyPr wrap="square" rtlCol="0">
            <a:spAutoFit/>
          </a:bodyPr>
          <a:lstStyle/>
          <a:p>
            <a:r>
              <a:rPr lang="en-US" sz="1500" dirty="0" smtClean="0">
                <a:solidFill>
                  <a:schemeClr val="tx2">
                    <a:lumMod val="75000"/>
                  </a:schemeClr>
                </a:solidFill>
                <a:latin typeface="Arial" pitchFamily="34" charset="0"/>
                <a:cs typeface="Arial" pitchFamily="34" charset="0"/>
              </a:rPr>
              <a:t>Estate in a par fund represents the undistributed surplus in with-profit fund.</a:t>
            </a:r>
            <a:endParaRPr lang="en-US" sz="1500" dirty="0">
              <a:solidFill>
                <a:schemeClr val="tx2">
                  <a:lumMod val="75000"/>
                </a:schemeClr>
              </a:solidFill>
              <a:latin typeface="Arial" pitchFamily="34" charset="0"/>
              <a:cs typeface="Arial" pitchFamily="34" charset="0"/>
            </a:endParaRPr>
          </a:p>
        </p:txBody>
      </p:sp>
      <p:sp>
        <p:nvSpPr>
          <p:cNvPr id="13" name="TextBox 12"/>
          <p:cNvSpPr txBox="1"/>
          <p:nvPr/>
        </p:nvSpPr>
        <p:spPr>
          <a:xfrm>
            <a:off x="210312" y="3826639"/>
            <a:ext cx="8534400" cy="1431161"/>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Regulatory Consideration in Distribution of Surplus (Profit):</a:t>
            </a:r>
          </a:p>
          <a:p>
            <a:endParaRPr lang="en-US" b="1" i="1" dirty="0" smtClean="0">
              <a:solidFill>
                <a:schemeClr val="tx2">
                  <a:lumMod val="75000"/>
                </a:schemeClr>
              </a:solidFill>
              <a:latin typeface="Arial" pitchFamily="34" charset="0"/>
              <a:cs typeface="Arial" pitchFamily="34" charset="0"/>
            </a:endParaRPr>
          </a:p>
          <a:p>
            <a:r>
              <a:rPr lang="en-US" sz="1500" dirty="0" smtClean="0">
                <a:solidFill>
                  <a:schemeClr val="tx2">
                    <a:lumMod val="75000"/>
                  </a:schemeClr>
                </a:solidFill>
                <a:latin typeface="Arial" pitchFamily="34" charset="0"/>
                <a:cs typeface="Arial" pitchFamily="34" charset="0"/>
              </a:rPr>
              <a:t>Distribution of surplus for life insurance companies in India is governed by IRDAI (Distribution of Surplus) Regulations, 2002</a:t>
            </a:r>
            <a:r>
              <a:rPr lang="en-US" dirty="0" smtClean="0">
                <a:solidFill>
                  <a:schemeClr val="tx2">
                    <a:lumMod val="75000"/>
                  </a:schemeClr>
                </a:solidFill>
                <a:latin typeface="Arial" pitchFamily="34" charset="0"/>
                <a:cs typeface="Arial" pitchFamily="34" charset="0"/>
              </a:rPr>
              <a:t>.</a:t>
            </a:r>
          </a:p>
          <a:p>
            <a:endParaRPr lang="en-US" dirty="0">
              <a:solidFill>
                <a:schemeClr val="tx2">
                  <a:lumMod val="75000"/>
                </a:schemeClr>
              </a:solidFill>
              <a:latin typeface="Arial" pitchFamily="34" charset="0"/>
              <a:cs typeface="Arial" pitchFamily="34" charset="0"/>
            </a:endParaRPr>
          </a:p>
        </p:txBody>
      </p:sp>
      <p:graphicFrame>
        <p:nvGraphicFramePr>
          <p:cNvPr id="3" name="Diagram 2"/>
          <p:cNvGraphicFramePr/>
          <p:nvPr>
            <p:extLst>
              <p:ext uri="{D42A27DB-BD31-4B8C-83A1-F6EECF244321}">
                <p14:modId xmlns:p14="http://schemas.microsoft.com/office/powerpoint/2010/main" val="2320807972"/>
              </p:ext>
            </p:extLst>
          </p:nvPr>
        </p:nvGraphicFramePr>
        <p:xfrm>
          <a:off x="228600" y="5029200"/>
          <a:ext cx="8534400" cy="106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5</a:t>
            </a:fld>
            <a:endParaRPr lang="en-US" dirty="0"/>
          </a:p>
        </p:txBody>
      </p:sp>
      <p:sp>
        <p:nvSpPr>
          <p:cNvPr id="7" name="Text Placeholder 1"/>
          <p:cNvSpPr txBox="1">
            <a:spLocks/>
          </p:cNvSpPr>
          <p:nvPr/>
        </p:nvSpPr>
        <p:spPr>
          <a:xfrm>
            <a:off x="304800" y="381000"/>
            <a:ext cx="7696200"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itchFamily="34" charset="0"/>
                <a:cs typeface="Arial" pitchFamily="34" charset="0"/>
              </a:rPr>
              <a:t>Introduction - Lapse as a source of Surplus (Profit)</a:t>
            </a:r>
            <a:r>
              <a:rPr lang="en-US" sz="3200" b="1" dirty="0" smtClean="0">
                <a:solidFill>
                  <a:schemeClr val="tx2"/>
                </a:solidFill>
                <a:latin typeface="Arial" pitchFamily="34" charset="0"/>
                <a:cs typeface="Arial" pitchFamily="34" charset="0"/>
              </a:rPr>
              <a:t>	</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8" name="TextBox 7"/>
          <p:cNvSpPr txBox="1"/>
          <p:nvPr/>
        </p:nvSpPr>
        <p:spPr>
          <a:xfrm>
            <a:off x="152400" y="1295401"/>
            <a:ext cx="4114800" cy="1292662"/>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Typical Sources of surplus (profit):</a:t>
            </a:r>
          </a:p>
          <a:p>
            <a:pPr algn="just">
              <a:buFont typeface="Arial" pitchFamily="34" charset="0"/>
              <a:buChar char="•"/>
            </a:pPr>
            <a:r>
              <a:rPr lang="en-US" sz="1500" dirty="0" smtClean="0">
                <a:solidFill>
                  <a:schemeClr val="tx2">
                    <a:lumMod val="75000"/>
                  </a:schemeClr>
                </a:solidFill>
                <a:latin typeface="Arial" pitchFamily="34" charset="0"/>
                <a:cs typeface="Arial" pitchFamily="34" charset="0"/>
              </a:rPr>
              <a:t> Bonus loading	</a:t>
            </a:r>
          </a:p>
          <a:p>
            <a:pPr algn="just">
              <a:buFont typeface="Arial" pitchFamily="34" charset="0"/>
              <a:buChar char="•"/>
            </a:pPr>
            <a:r>
              <a:rPr lang="en-US" sz="1500" dirty="0" smtClean="0">
                <a:solidFill>
                  <a:schemeClr val="tx2">
                    <a:lumMod val="75000"/>
                  </a:schemeClr>
                </a:solidFill>
                <a:latin typeface="Arial" pitchFamily="34" charset="0"/>
                <a:cs typeface="Arial" pitchFamily="34" charset="0"/>
              </a:rPr>
              <a:t> Investment return</a:t>
            </a:r>
          </a:p>
          <a:p>
            <a:pPr algn="just">
              <a:buFont typeface="Arial" pitchFamily="34" charset="0"/>
              <a:buChar char="•"/>
            </a:pPr>
            <a:r>
              <a:rPr lang="en-US" sz="1500" dirty="0" smtClean="0">
                <a:solidFill>
                  <a:schemeClr val="tx2">
                    <a:lumMod val="75000"/>
                  </a:schemeClr>
                </a:solidFill>
                <a:latin typeface="Arial" pitchFamily="34" charset="0"/>
                <a:cs typeface="Arial" pitchFamily="34" charset="0"/>
              </a:rPr>
              <a:t> Expenses</a:t>
            </a:r>
          </a:p>
          <a:p>
            <a:pPr algn="just">
              <a:buFont typeface="Arial" pitchFamily="34" charset="0"/>
              <a:buChar char="•"/>
            </a:pPr>
            <a:r>
              <a:rPr lang="en-US" sz="1500" dirty="0" smtClean="0">
                <a:solidFill>
                  <a:schemeClr val="tx2">
                    <a:lumMod val="75000"/>
                  </a:schemeClr>
                </a:solidFill>
                <a:latin typeface="Arial" pitchFamily="34" charset="0"/>
                <a:cs typeface="Arial" pitchFamily="34" charset="0"/>
              </a:rPr>
              <a:t> Mortality</a:t>
            </a:r>
          </a:p>
        </p:txBody>
      </p:sp>
      <p:sp>
        <p:nvSpPr>
          <p:cNvPr id="11" name="TextBox 10"/>
          <p:cNvSpPr txBox="1"/>
          <p:nvPr/>
        </p:nvSpPr>
        <p:spPr>
          <a:xfrm>
            <a:off x="4419600" y="1371600"/>
            <a:ext cx="4724400" cy="1015663"/>
          </a:xfrm>
          <a:prstGeom prst="rect">
            <a:avLst/>
          </a:prstGeom>
          <a:noFill/>
        </p:spPr>
        <p:txBody>
          <a:bodyPr wrap="square" rtlCol="0">
            <a:spAutoFit/>
          </a:bodyPr>
          <a:lstStyle/>
          <a:p>
            <a:pPr>
              <a:buFont typeface="Arial" pitchFamily="34" charset="0"/>
              <a:buChar char="•"/>
            </a:pPr>
            <a:r>
              <a:rPr lang="en-US" sz="1500" dirty="0" smtClean="0">
                <a:solidFill>
                  <a:schemeClr val="tx2">
                    <a:lumMod val="75000"/>
                  </a:schemeClr>
                </a:solidFill>
                <a:latin typeface="Arial" pitchFamily="34" charset="0"/>
                <a:cs typeface="Arial" pitchFamily="34" charset="0"/>
              </a:rPr>
              <a:t>   Lapse (termination)</a:t>
            </a:r>
          </a:p>
          <a:p>
            <a:endParaRPr lang="en-US" sz="1500" dirty="0" smtClean="0">
              <a:solidFill>
                <a:schemeClr val="tx2">
                  <a:lumMod val="75000"/>
                </a:schemeClr>
              </a:solidFill>
              <a:latin typeface="Arial" pitchFamily="34" charset="0"/>
              <a:cs typeface="Arial" pitchFamily="34" charset="0"/>
            </a:endParaRPr>
          </a:p>
          <a:p>
            <a:pPr>
              <a:buFont typeface="Arial" pitchFamily="34" charset="0"/>
              <a:buChar char="•"/>
            </a:pPr>
            <a:r>
              <a:rPr lang="en-US" sz="1500" dirty="0" smtClean="0">
                <a:solidFill>
                  <a:schemeClr val="tx2">
                    <a:lumMod val="75000"/>
                  </a:schemeClr>
                </a:solidFill>
                <a:latin typeface="Arial" pitchFamily="34" charset="0"/>
                <a:cs typeface="Arial" pitchFamily="34" charset="0"/>
              </a:rPr>
              <a:t> Surplus from other contracts </a:t>
            </a:r>
            <a:r>
              <a:rPr lang="en-US" sz="1500" i="1" dirty="0" smtClean="0">
                <a:solidFill>
                  <a:schemeClr val="tx2">
                    <a:lumMod val="75000"/>
                  </a:schemeClr>
                </a:solidFill>
                <a:latin typeface="Arial" pitchFamily="34" charset="0"/>
                <a:cs typeface="Arial" pitchFamily="34" charset="0"/>
              </a:rPr>
              <a:t>(if any)</a:t>
            </a:r>
          </a:p>
          <a:p>
            <a:pPr>
              <a:buFont typeface="Arial" pitchFamily="34" charset="0"/>
              <a:buChar char="•"/>
            </a:pPr>
            <a:r>
              <a:rPr lang="en-US" sz="1500" i="1" dirty="0" smtClean="0">
                <a:solidFill>
                  <a:schemeClr val="tx2">
                    <a:lumMod val="75000"/>
                  </a:schemeClr>
                </a:solidFill>
                <a:latin typeface="Arial" pitchFamily="34" charset="0"/>
                <a:cs typeface="Arial" pitchFamily="34" charset="0"/>
              </a:rPr>
              <a:t> </a:t>
            </a:r>
            <a:r>
              <a:rPr lang="en-US" sz="1500" dirty="0" smtClean="0">
                <a:solidFill>
                  <a:schemeClr val="tx2">
                    <a:lumMod val="75000"/>
                  </a:schemeClr>
                </a:solidFill>
                <a:latin typeface="Arial" pitchFamily="34" charset="0"/>
                <a:cs typeface="Arial" pitchFamily="34" charset="0"/>
              </a:rPr>
              <a:t>One-off or miscellaneous</a:t>
            </a:r>
          </a:p>
        </p:txBody>
      </p:sp>
      <p:sp>
        <p:nvSpPr>
          <p:cNvPr id="15" name="Oval 14"/>
          <p:cNvSpPr/>
          <p:nvPr/>
        </p:nvSpPr>
        <p:spPr>
          <a:xfrm>
            <a:off x="4648200" y="1295400"/>
            <a:ext cx="2133600" cy="533400"/>
          </a:xfrm>
          <a:prstGeom prst="ellipse">
            <a:avLst/>
          </a:prstGeom>
          <a:solidFill>
            <a:schemeClr val="bg1">
              <a:alpha val="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52400" y="2642838"/>
            <a:ext cx="8763000" cy="877163"/>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What is Lapse Profit?</a:t>
            </a:r>
          </a:p>
          <a:p>
            <a:r>
              <a:rPr lang="en-US" sz="1500" dirty="0" smtClean="0">
                <a:solidFill>
                  <a:schemeClr val="tx2">
                    <a:lumMod val="75000"/>
                  </a:schemeClr>
                </a:solidFill>
                <a:latin typeface="Arial" pitchFamily="34" charset="0"/>
                <a:cs typeface="Arial" pitchFamily="34" charset="0"/>
              </a:rPr>
              <a:t>Lapse profit can be defined as Asset Share of a policy </a:t>
            </a:r>
            <a:r>
              <a:rPr lang="en-US" sz="1500" i="1" dirty="0" smtClean="0">
                <a:solidFill>
                  <a:schemeClr val="tx2">
                    <a:lumMod val="75000"/>
                  </a:schemeClr>
                </a:solidFill>
                <a:latin typeface="Arial" pitchFamily="34" charset="0"/>
                <a:cs typeface="Arial" pitchFamily="34" charset="0"/>
              </a:rPr>
              <a:t>less </a:t>
            </a:r>
            <a:r>
              <a:rPr lang="en-US" sz="1500" dirty="0" smtClean="0">
                <a:solidFill>
                  <a:schemeClr val="tx2">
                    <a:lumMod val="75000"/>
                  </a:schemeClr>
                </a:solidFill>
                <a:latin typeface="Arial" pitchFamily="34" charset="0"/>
                <a:cs typeface="Arial" pitchFamily="34" charset="0"/>
              </a:rPr>
              <a:t>the benefit paid to policyholder upon termination by lapse or surrender</a:t>
            </a:r>
            <a:r>
              <a:rPr lang="en-US" dirty="0" smtClean="0">
                <a:solidFill>
                  <a:schemeClr val="tx2">
                    <a:lumMod val="75000"/>
                  </a:schemeClr>
                </a:solidFill>
                <a:latin typeface="Arial" pitchFamily="34" charset="0"/>
                <a:cs typeface="Arial" pitchFamily="34" charset="0"/>
              </a:rPr>
              <a:t>.</a:t>
            </a:r>
          </a:p>
        </p:txBody>
      </p:sp>
      <p:sp>
        <p:nvSpPr>
          <p:cNvPr id="17" name="TextBox 16"/>
          <p:cNvSpPr txBox="1"/>
          <p:nvPr/>
        </p:nvSpPr>
        <p:spPr>
          <a:xfrm>
            <a:off x="228600" y="3731600"/>
            <a:ext cx="8686800" cy="1569660"/>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How Lapse Profit arises?</a:t>
            </a:r>
          </a:p>
          <a:p>
            <a:endParaRPr lang="en-US" b="1" i="1" dirty="0" smtClean="0">
              <a:solidFill>
                <a:schemeClr val="tx2">
                  <a:lumMod val="75000"/>
                </a:schemeClr>
              </a:solidFill>
              <a:latin typeface="Arial" pitchFamily="34" charset="0"/>
              <a:cs typeface="Arial" pitchFamily="34" charset="0"/>
            </a:endParaRPr>
          </a:p>
          <a:p>
            <a:r>
              <a:rPr lang="en-US" sz="1500" b="1" dirty="0" smtClean="0">
                <a:solidFill>
                  <a:schemeClr val="tx2">
                    <a:lumMod val="75000"/>
                  </a:schemeClr>
                </a:solidFill>
                <a:latin typeface="Arial" pitchFamily="34" charset="0"/>
                <a:cs typeface="Arial" pitchFamily="34" charset="0"/>
              </a:rPr>
              <a:t>Companies generally pay lesser than the earned asset share of the policy, because:</a:t>
            </a:r>
            <a:endParaRPr lang="en-US" sz="1500" dirty="0" smtClean="0">
              <a:solidFill>
                <a:schemeClr val="tx2">
                  <a:lumMod val="75000"/>
                </a:schemeClr>
              </a:solidFill>
              <a:latin typeface="Arial" pitchFamily="34" charset="0"/>
              <a:cs typeface="Arial" pitchFamily="34" charset="0"/>
            </a:endParaRPr>
          </a:p>
          <a:p>
            <a:pPr>
              <a:buFont typeface="Arial" pitchFamily="34" charset="0"/>
              <a:buChar char="•"/>
            </a:pPr>
            <a:r>
              <a:rPr lang="en-US" sz="1500" dirty="0" smtClean="0">
                <a:solidFill>
                  <a:schemeClr val="tx2">
                    <a:lumMod val="75000"/>
                  </a:schemeClr>
                </a:solidFill>
                <a:latin typeface="Arial" pitchFamily="34" charset="0"/>
                <a:cs typeface="Arial" pitchFamily="34" charset="0"/>
              </a:rPr>
              <a:t> Asset Share calculation is a recent phenomena</a:t>
            </a:r>
          </a:p>
          <a:p>
            <a:pPr>
              <a:buFont typeface="Arial" pitchFamily="34" charset="0"/>
              <a:buChar char="•"/>
            </a:pPr>
            <a:r>
              <a:rPr lang="en-US" sz="1500" dirty="0" smtClean="0">
                <a:solidFill>
                  <a:schemeClr val="tx2">
                    <a:lumMod val="75000"/>
                  </a:schemeClr>
                </a:solidFill>
                <a:latin typeface="Arial" pitchFamily="34" charset="0"/>
                <a:cs typeface="Arial" pitchFamily="34" charset="0"/>
              </a:rPr>
              <a:t> Intentional – to protect the insurer against adverse market movement</a:t>
            </a:r>
          </a:p>
          <a:p>
            <a:endParaRPr lang="en-US" sz="1500" u="sng" dirty="0" smtClean="0">
              <a:solidFill>
                <a:schemeClr val="tx2">
                  <a:lumMod val="75000"/>
                </a:schemeClr>
              </a:solidFill>
              <a:latin typeface="Arial" pitchFamily="34" charset="0"/>
              <a:cs typeface="Arial" pitchFamily="34" charset="0"/>
            </a:endParaRPr>
          </a:p>
        </p:txBody>
      </p:sp>
      <p:sp>
        <p:nvSpPr>
          <p:cNvPr id="19" name="TextBox 18"/>
          <p:cNvSpPr txBox="1"/>
          <p:nvPr/>
        </p:nvSpPr>
        <p:spPr>
          <a:xfrm>
            <a:off x="228600" y="5029200"/>
            <a:ext cx="8610600" cy="1015663"/>
          </a:xfrm>
          <a:prstGeom prst="rect">
            <a:avLst/>
          </a:prstGeom>
          <a:noFill/>
        </p:spPr>
        <p:txBody>
          <a:bodyPr wrap="square" rtlCol="0">
            <a:spAutoFit/>
          </a:bodyPr>
          <a:lstStyle/>
          <a:p>
            <a:endParaRPr lang="en-US" sz="1500" dirty="0" smtClean="0">
              <a:solidFill>
                <a:schemeClr val="tx2">
                  <a:lumMod val="75000"/>
                </a:schemeClr>
              </a:solidFill>
              <a:latin typeface="Arial" pitchFamily="34" charset="0"/>
              <a:cs typeface="Arial" pitchFamily="34" charset="0"/>
            </a:endParaRPr>
          </a:p>
          <a:p>
            <a:r>
              <a:rPr lang="en-US" sz="1500" dirty="0" smtClean="0">
                <a:solidFill>
                  <a:schemeClr val="tx2">
                    <a:lumMod val="75000"/>
                  </a:schemeClr>
                </a:solidFill>
                <a:latin typeface="Arial" pitchFamily="34" charset="0"/>
                <a:cs typeface="Arial" pitchFamily="34" charset="0"/>
              </a:rPr>
              <a:t>Lapse profit primarily arises due to </a:t>
            </a:r>
          </a:p>
          <a:p>
            <a:pPr marL="285750" indent="-285750">
              <a:buFont typeface="Arial" panose="020B0604020202020204" pitchFamily="34" charset="0"/>
              <a:buChar char="•"/>
            </a:pPr>
            <a:r>
              <a:rPr lang="en-US" sz="1500" dirty="0" smtClean="0">
                <a:solidFill>
                  <a:schemeClr val="tx2">
                    <a:lumMod val="75000"/>
                  </a:schemeClr>
                </a:solidFill>
                <a:latin typeface="Arial" pitchFamily="34" charset="0"/>
                <a:cs typeface="Arial" pitchFamily="34" charset="0"/>
              </a:rPr>
              <a:t>poor customer retention</a:t>
            </a:r>
          </a:p>
          <a:p>
            <a:pPr marL="285750" indent="-285750">
              <a:buFont typeface="Arial" panose="020B0604020202020204" pitchFamily="34" charset="0"/>
              <a:buChar char="•"/>
            </a:pPr>
            <a:r>
              <a:rPr lang="en-US" sz="1500" dirty="0" smtClean="0">
                <a:solidFill>
                  <a:schemeClr val="tx2">
                    <a:lumMod val="75000"/>
                  </a:schemeClr>
                </a:solidFill>
                <a:latin typeface="Arial" pitchFamily="34" charset="0"/>
                <a:cs typeface="Arial" pitchFamily="34" charset="0"/>
              </a:rPr>
              <a:t>practical challenges of having to calculate the asset share frequently at a policy level,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childTnLst>
                                </p:cTn>
                              </p:par>
                              <p:par>
                                <p:cTn id="22" presetID="1" presetClass="entr" presetSubtype="0" fill="hold" grpId="1" nodeType="with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uiExpand="1" build="allAtOnce"/>
      <p:bldP spid="16" grpId="1" build="allAtOnce"/>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6</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itchFamily="34" charset="0"/>
                <a:cs typeface="Arial" pitchFamily="34" charset="0"/>
              </a:rPr>
              <a:t>Possible Approaches of Lapse Profit</a:t>
            </a:r>
            <a:r>
              <a:rPr lang="en-US" sz="2400" b="1" dirty="0">
                <a:solidFill>
                  <a:schemeClr val="tx2"/>
                </a:solidFill>
                <a:latin typeface="Arial" pitchFamily="34" charset="0"/>
                <a:cs typeface="Arial" pitchFamily="34" charset="0"/>
              </a:rPr>
              <a:t> </a:t>
            </a:r>
            <a:r>
              <a:rPr lang="en-US" sz="2400" b="1" dirty="0" smtClean="0">
                <a:solidFill>
                  <a:schemeClr val="tx2"/>
                </a:solidFill>
                <a:latin typeface="Arial" pitchFamily="34" charset="0"/>
                <a:cs typeface="Arial" pitchFamily="34" charset="0"/>
              </a:rPr>
              <a:t>Allocation</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graphicFrame>
        <p:nvGraphicFramePr>
          <p:cNvPr id="2" name="Diagram 1"/>
          <p:cNvGraphicFramePr/>
          <p:nvPr>
            <p:extLst>
              <p:ext uri="{D42A27DB-BD31-4B8C-83A1-F6EECF244321}">
                <p14:modId xmlns:p14="http://schemas.microsoft.com/office/powerpoint/2010/main" val="497900537"/>
              </p:ext>
            </p:extLst>
          </p:nvPr>
        </p:nvGraphicFramePr>
        <p:xfrm>
          <a:off x="457200" y="1600200"/>
          <a:ext cx="32004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572000" y="2388275"/>
            <a:ext cx="4343400" cy="2031325"/>
          </a:xfrm>
          <a:prstGeom prst="rect">
            <a:avLst/>
          </a:prstGeom>
          <a:noFill/>
        </p:spPr>
        <p:txBody>
          <a:bodyPr wrap="square" rtlCol="0">
            <a:spAutoFit/>
          </a:bodyPr>
          <a:lstStyle/>
          <a:p>
            <a:r>
              <a:rPr lang="en-US" b="1" i="1" dirty="0" smtClean="0">
                <a:solidFill>
                  <a:schemeClr val="tx2">
                    <a:lumMod val="75000"/>
                  </a:schemeClr>
                </a:solidFill>
                <a:latin typeface="Arial" pitchFamily="34" charset="0"/>
                <a:cs typeface="Arial" pitchFamily="34" charset="0"/>
              </a:rPr>
              <a:t>Approaches:</a:t>
            </a:r>
          </a:p>
          <a:p>
            <a:endParaRPr lang="en-US" b="1" i="1" dirty="0" smtClean="0">
              <a:solidFill>
                <a:schemeClr val="tx2">
                  <a:lumMod val="75000"/>
                </a:schemeClr>
              </a:solidFill>
              <a:latin typeface="Arial" pitchFamily="34" charset="0"/>
              <a:cs typeface="Arial" pitchFamily="34" charset="0"/>
            </a:endParaRPr>
          </a:p>
          <a:p>
            <a:pPr>
              <a:buFont typeface="Arial" pitchFamily="34" charset="0"/>
              <a:buChar char="•"/>
            </a:pPr>
            <a:r>
              <a:rPr lang="en-US" dirty="0" smtClean="0">
                <a:solidFill>
                  <a:schemeClr val="tx2">
                    <a:lumMod val="75000"/>
                  </a:schemeClr>
                </a:solidFill>
                <a:latin typeface="Arial" pitchFamily="34" charset="0"/>
                <a:cs typeface="Arial" pitchFamily="34" charset="0"/>
              </a:rPr>
              <a:t> Credited to Asset Share</a:t>
            </a:r>
          </a:p>
          <a:p>
            <a:r>
              <a:rPr lang="en-US" dirty="0" smtClean="0">
                <a:solidFill>
                  <a:schemeClr val="tx2">
                    <a:lumMod val="75000"/>
                  </a:schemeClr>
                </a:solidFill>
                <a:latin typeface="Arial" pitchFamily="34" charset="0"/>
                <a:cs typeface="Arial" pitchFamily="34" charset="0"/>
              </a:rPr>
              <a:t>	- Cash flow method</a:t>
            </a:r>
          </a:p>
          <a:p>
            <a:r>
              <a:rPr lang="en-US" dirty="0" smtClean="0">
                <a:solidFill>
                  <a:schemeClr val="tx2">
                    <a:lumMod val="75000"/>
                  </a:schemeClr>
                </a:solidFill>
                <a:latin typeface="Arial" pitchFamily="34" charset="0"/>
                <a:cs typeface="Arial" pitchFamily="34" charset="0"/>
              </a:rPr>
              <a:t>	- via Investment Return</a:t>
            </a:r>
          </a:p>
          <a:p>
            <a:endParaRPr lang="en-US" dirty="0" smtClean="0">
              <a:solidFill>
                <a:schemeClr val="tx2">
                  <a:lumMod val="75000"/>
                </a:schemeClr>
              </a:solidFill>
              <a:latin typeface="Arial" pitchFamily="34" charset="0"/>
              <a:cs typeface="Arial" pitchFamily="34" charset="0"/>
            </a:endParaRPr>
          </a:p>
          <a:p>
            <a:pPr>
              <a:buFont typeface="Arial" pitchFamily="34" charset="0"/>
              <a:buChar char="•"/>
            </a:pPr>
            <a:r>
              <a:rPr lang="en-US" dirty="0" smtClean="0">
                <a:solidFill>
                  <a:schemeClr val="tx2">
                    <a:lumMod val="75000"/>
                  </a:schemeClr>
                </a:solidFill>
                <a:latin typeface="Arial" pitchFamily="34" charset="0"/>
                <a:cs typeface="Arial" pitchFamily="34" charset="0"/>
              </a:rPr>
              <a:t> Credited to Estate / FFA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7</a:t>
            </a:fld>
            <a:endParaRPr lang="en-US" dirty="0"/>
          </a:p>
        </p:txBody>
      </p:sp>
      <p:sp>
        <p:nvSpPr>
          <p:cNvPr id="7" name="Text Placeholder 1"/>
          <p:cNvSpPr txBox="1">
            <a:spLocks/>
          </p:cNvSpPr>
          <p:nvPr/>
        </p:nvSpPr>
        <p:spPr>
          <a:xfrm>
            <a:off x="304800" y="304800"/>
            <a:ext cx="7696200" cy="609600"/>
          </a:xfrm>
          <a:prstGeom prst="rect">
            <a:avLst/>
          </a:prstGeom>
        </p:spPr>
        <p:txBody>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itchFamily="34" charset="0"/>
                <a:cs typeface="Arial" pitchFamily="34" charset="0"/>
              </a:rPr>
              <a:t>Considerations - Credit to Asset Share</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graphicFrame>
        <p:nvGraphicFramePr>
          <p:cNvPr id="8" name="Diagram 7"/>
          <p:cNvGraphicFramePr/>
          <p:nvPr>
            <p:extLst>
              <p:ext uri="{D42A27DB-BD31-4B8C-83A1-F6EECF244321}">
                <p14:modId xmlns:p14="http://schemas.microsoft.com/office/powerpoint/2010/main" val="3326535226"/>
              </p:ext>
            </p:extLst>
          </p:nvPr>
        </p:nvGraphicFramePr>
        <p:xfrm>
          <a:off x="457200" y="1295400"/>
          <a:ext cx="8382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68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8</a:t>
            </a:fld>
            <a:endParaRPr lang="en-US" dirty="0"/>
          </a:p>
        </p:txBody>
      </p:sp>
      <p:sp>
        <p:nvSpPr>
          <p:cNvPr id="7" name="Text Placeholder 1"/>
          <p:cNvSpPr txBox="1">
            <a:spLocks/>
          </p:cNvSpPr>
          <p:nvPr/>
        </p:nvSpPr>
        <p:spPr>
          <a:xfrm>
            <a:off x="228600" y="304800"/>
            <a:ext cx="8153400" cy="609600"/>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itchFamily="34" charset="0"/>
                <a:cs typeface="Arial" pitchFamily="34" charset="0"/>
              </a:rPr>
              <a:t>Considerations </a:t>
            </a:r>
            <a:r>
              <a:rPr lang="en-US" sz="2400" b="1" dirty="0">
                <a:solidFill>
                  <a:schemeClr val="tx2"/>
                </a:solidFill>
                <a:latin typeface="Arial" pitchFamily="34" charset="0"/>
                <a:cs typeface="Arial" pitchFamily="34" charset="0"/>
              </a:rPr>
              <a:t>- </a:t>
            </a:r>
            <a:r>
              <a:rPr lang="en-US" sz="2400" b="1" dirty="0" smtClean="0">
                <a:solidFill>
                  <a:schemeClr val="tx2"/>
                </a:solidFill>
                <a:latin typeface="Arial" pitchFamily="34" charset="0"/>
                <a:cs typeface="Arial" pitchFamily="34" charset="0"/>
              </a:rPr>
              <a:t>Credited </a:t>
            </a:r>
            <a:r>
              <a:rPr lang="en-US" sz="2400" b="1" dirty="0">
                <a:solidFill>
                  <a:schemeClr val="tx2"/>
                </a:solidFill>
                <a:latin typeface="Arial" pitchFamily="34" charset="0"/>
                <a:cs typeface="Arial" pitchFamily="34" charset="0"/>
              </a:rPr>
              <a:t>to FFA / </a:t>
            </a:r>
            <a:r>
              <a:rPr lang="en-US" sz="2400" b="1" dirty="0" smtClean="0">
                <a:solidFill>
                  <a:schemeClr val="tx2"/>
                </a:solidFill>
                <a:latin typeface="Arial" pitchFamily="34" charset="0"/>
                <a:cs typeface="Arial" pitchFamily="34" charset="0"/>
              </a:rPr>
              <a:t>Estate</a:t>
            </a:r>
            <a:r>
              <a:rPr lang="en-US" sz="3200" b="1" dirty="0" smtClean="0">
                <a:solidFill>
                  <a:schemeClr val="tx2"/>
                </a:solidFill>
                <a:latin typeface="Garamond" pitchFamily="18" charset="0"/>
              </a:rPr>
              <a:t>					 </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graphicFrame>
        <p:nvGraphicFramePr>
          <p:cNvPr id="3" name="Diagram 2"/>
          <p:cNvGraphicFramePr/>
          <p:nvPr>
            <p:extLst>
              <p:ext uri="{D42A27DB-BD31-4B8C-83A1-F6EECF244321}">
                <p14:modId xmlns:p14="http://schemas.microsoft.com/office/powerpoint/2010/main" val="3791209585"/>
              </p:ext>
            </p:extLst>
          </p:nvPr>
        </p:nvGraphicFramePr>
        <p:xfrm>
          <a:off x="381000" y="1447800"/>
          <a:ext cx="8552688"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609600" y="5715000"/>
            <a:ext cx="8077200" cy="4572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Eventually all/part of lapse profit will flow to asset share….</a:t>
            </a:r>
            <a:endParaRPr lang="en-US" b="1" dirty="0"/>
          </a:p>
        </p:txBody>
      </p:sp>
    </p:spTree>
    <p:extLst>
      <p:ext uri="{BB962C8B-B14F-4D97-AF65-F5344CB8AC3E}">
        <p14:creationId xmlns:p14="http://schemas.microsoft.com/office/powerpoint/2010/main" val="2999209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 y="21336"/>
            <a:ext cx="8229600" cy="1143000"/>
          </a:xfrm>
        </p:spPr>
        <p:txBody>
          <a:bodyPr>
            <a:noAutofit/>
          </a:bodyPr>
          <a:lstStyle/>
          <a:p>
            <a:pPr algn="l"/>
            <a:r>
              <a:rPr lang="en-GB" sz="2400" b="1" u="sng" dirty="0" smtClean="0">
                <a:solidFill>
                  <a:schemeClr val="tx2"/>
                </a:solidFill>
                <a:latin typeface="Arial" pitchFamily="34" charset="0"/>
                <a:ea typeface="+mn-ea"/>
                <a:cs typeface="Arial" pitchFamily="34" charset="0"/>
              </a:rPr>
              <a:t>Professional Consideration</a:t>
            </a:r>
            <a:r>
              <a:rPr lang="en-GB" sz="2400" b="1" dirty="0" smtClean="0">
                <a:solidFill>
                  <a:schemeClr val="tx2"/>
                </a:solidFill>
                <a:latin typeface="Arial" pitchFamily="34" charset="0"/>
                <a:ea typeface="+mn-ea"/>
                <a:cs typeface="Arial" pitchFamily="34" charset="0"/>
              </a:rPr>
              <a:t> - APS </a:t>
            </a:r>
            <a:r>
              <a:rPr lang="en-GB" sz="2400" b="1" dirty="0">
                <a:solidFill>
                  <a:schemeClr val="tx2"/>
                </a:solidFill>
                <a:latin typeface="Arial" pitchFamily="34" charset="0"/>
                <a:ea typeface="+mn-ea"/>
                <a:cs typeface="Arial" pitchFamily="34" charset="0"/>
              </a:rPr>
              <a:t>1</a:t>
            </a:r>
          </a:p>
        </p:txBody>
      </p:sp>
      <p:graphicFrame>
        <p:nvGraphicFramePr>
          <p:cNvPr id="9" name="Content Placeholder 8"/>
          <p:cNvGraphicFramePr>
            <a:graphicFrameLocks noGrp="1"/>
          </p:cNvGraphicFramePr>
          <p:nvPr>
            <p:ph idx="1"/>
            <p:extLst/>
          </p:nvPr>
        </p:nvGraphicFramePr>
        <p:xfrm>
          <a:off x="457200" y="1295401"/>
          <a:ext cx="8229600" cy="106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graphicFrame>
        <p:nvGraphicFramePr>
          <p:cNvPr id="7" name="Diagram 6"/>
          <p:cNvGraphicFramePr/>
          <p:nvPr>
            <p:extLst/>
          </p:nvPr>
        </p:nvGraphicFramePr>
        <p:xfrm>
          <a:off x="533400" y="2514600"/>
          <a:ext cx="7979664"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61622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2872</TotalTime>
  <Words>1716</Words>
  <Application>Microsoft Office PowerPoint</Application>
  <PresentationFormat>On-screen Show (4:3)</PresentationFormat>
  <Paragraphs>260</Paragraphs>
  <Slides>18</Slides>
  <Notes>0</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18</vt:i4>
      </vt:variant>
    </vt:vector>
  </HeadingPairs>
  <TitlesOfParts>
    <vt:vector size="20" baseType="lpstr">
      <vt:lpstr>Office Theme</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Professional Consideration - APS 1</vt:lpstr>
      <vt:lpstr>Professional Consideration – GN6</vt:lpstr>
      <vt:lpstr>Regulatory consideration - Insurance Regulatory and Development Authority (Non-Linked Insurance Products) Regulations, 2013</vt:lpstr>
      <vt:lpstr>Suitable Approach? </vt:lpstr>
      <vt:lpstr>What’s the practice in Indian market?</vt:lpstr>
      <vt:lpstr>What’s the practice in Indian market?</vt:lpstr>
      <vt:lpstr>What’s the practice in UK market?</vt:lpstr>
      <vt:lpstr>What’s the practice in UK market?</vt:lpstr>
      <vt:lpstr>Summary &amp;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Kumar, Hemant (RSC)</cp:lastModifiedBy>
  <cp:revision>285</cp:revision>
  <dcterms:created xsi:type="dcterms:W3CDTF">2011-07-20T12:11:57Z</dcterms:created>
  <dcterms:modified xsi:type="dcterms:W3CDTF">2015-12-03T04:19:09Z</dcterms:modified>
</cp:coreProperties>
</file>