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5.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4"/>
  </p:notesMasterIdLst>
  <p:handoutMasterIdLst>
    <p:handoutMasterId r:id="rId35"/>
  </p:handoutMasterIdLst>
  <p:sldIdLst>
    <p:sldId id="261" r:id="rId2"/>
    <p:sldId id="262" r:id="rId3"/>
    <p:sldId id="265" r:id="rId4"/>
    <p:sldId id="266" r:id="rId5"/>
    <p:sldId id="264" r:id="rId6"/>
    <p:sldId id="267" r:id="rId7"/>
    <p:sldId id="270" r:id="rId8"/>
    <p:sldId id="296" r:id="rId9"/>
    <p:sldId id="273" r:id="rId10"/>
    <p:sldId id="298" r:id="rId11"/>
    <p:sldId id="299" r:id="rId12"/>
    <p:sldId id="300" r:id="rId13"/>
    <p:sldId id="268" r:id="rId14"/>
    <p:sldId id="269" r:id="rId15"/>
    <p:sldId id="272" r:id="rId16"/>
    <p:sldId id="279" r:id="rId17"/>
    <p:sldId id="297" r:id="rId18"/>
    <p:sldId id="275" r:id="rId19"/>
    <p:sldId id="282" r:id="rId20"/>
    <p:sldId id="283" r:id="rId21"/>
    <p:sldId id="285" r:id="rId22"/>
    <p:sldId id="276" r:id="rId23"/>
    <p:sldId id="286" r:id="rId24"/>
    <p:sldId id="287" r:id="rId25"/>
    <p:sldId id="288" r:id="rId26"/>
    <p:sldId id="277" r:id="rId27"/>
    <p:sldId id="289" r:id="rId28"/>
    <p:sldId id="292" r:id="rId29"/>
    <p:sldId id="295" r:id="rId30"/>
    <p:sldId id="291" r:id="rId31"/>
    <p:sldId id="293" r:id="rId32"/>
    <p:sldId id="30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6A4F61-AED2-EA3A-18DC-6F16F2E5FF35}" name="Vidur Mehta" initials="VM" userId="Vidur Mehta"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opa Bhat" initials="RB" lastIdx="3" clrIdx="0">
    <p:extLst>
      <p:ext uri="{19B8F6BF-5375-455C-9EA6-DF929625EA0E}">
        <p15:presenceInfo xmlns:p15="http://schemas.microsoft.com/office/powerpoint/2012/main" userId="633e0efa7118cf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81" d="100"/>
          <a:sy n="81" d="100"/>
        </p:scale>
        <p:origin x="730" y="4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21-06-2023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305435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92030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153740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045599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775742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618637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875472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24539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42820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3158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9051398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776593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1865300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671060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5745103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7773339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424321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147121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45131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035880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Footer Placeholder 3"/>
          <p:cNvSpPr>
            <a:spLocks noGrp="1"/>
          </p:cNvSpPr>
          <p:nvPr>
            <p:ph type="ftr" sz="quarter" idx="4"/>
          </p:nvPr>
        </p:nvSpPr>
        <p:spPr/>
        <p:txBody>
          <a:bodyPr/>
          <a:lstStyle/>
          <a:p>
            <a:r>
              <a:rPr lang="en-US"/>
              <a:t>1</a:t>
            </a:r>
          </a:p>
        </p:txBody>
      </p:sp>
      <p:sp>
        <p:nvSpPr>
          <p:cNvPr id="5" name="Slide Number Placeholder 4"/>
          <p:cNvSpPr>
            <a:spLocks noGrp="1"/>
          </p:cNvSpPr>
          <p:nvPr>
            <p:ph type="sldNum" sz="quarter" idx="5"/>
          </p:nvPr>
        </p:nvSpPr>
        <p:spPr/>
        <p:txBody>
          <a:bodyPr/>
          <a:lstStyle/>
          <a:p>
            <a:fld id="{6963E7AC-6455-4A0F-B654-220C7D7B7B8D}" type="slidenum">
              <a:rPr lang="en-US" smtClean="0"/>
              <a:pPr/>
              <a:t>8</a:t>
            </a:fld>
            <a:endParaRPr lang="en-US"/>
          </a:p>
        </p:txBody>
      </p:sp>
    </p:spTree>
    <p:extLst>
      <p:ext uri="{BB962C8B-B14F-4D97-AF65-F5344CB8AC3E}">
        <p14:creationId xmlns:p14="http://schemas.microsoft.com/office/powerpoint/2010/main" val="1805035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32705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95778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441324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smtClean="0"/>
              <a:pPr>
                <a:defRPr/>
              </a:pPr>
              <a:t>‹#›</a:t>
            </a:fld>
            <a:endParaRPr lang="en-GB"/>
          </a:p>
        </p:txBody>
      </p:sp>
    </p:spTree>
    <p:extLst>
      <p:ext uri="{BB962C8B-B14F-4D97-AF65-F5344CB8AC3E}">
        <p14:creationId xmlns:p14="http://schemas.microsoft.com/office/powerpoint/2010/main" val="329996529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smtClean="0"/>
              <a:pPr>
                <a:defRPr/>
              </a:pPr>
              <a:t>‹#›</a:t>
            </a:fld>
            <a:endParaRPr lang="en-GB"/>
          </a:p>
        </p:txBody>
      </p:sp>
    </p:spTree>
    <p:extLst>
      <p:ext uri="{BB962C8B-B14F-4D97-AF65-F5344CB8AC3E}">
        <p14:creationId xmlns:p14="http://schemas.microsoft.com/office/powerpoint/2010/main" val="373556515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smtClean="0"/>
              <a:pPr>
                <a:defRPr/>
              </a:pPr>
              <a:t>‹#›</a:t>
            </a:fld>
            <a:endParaRPr lang="en-GB"/>
          </a:p>
        </p:txBody>
      </p:sp>
    </p:spTree>
    <p:extLst>
      <p:ext uri="{BB962C8B-B14F-4D97-AF65-F5344CB8AC3E}">
        <p14:creationId xmlns:p14="http://schemas.microsoft.com/office/powerpoint/2010/main" val="23724976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smtClean="0"/>
              <a:pPr>
                <a:defRPr/>
              </a:pPr>
              <a:t>‹#›</a:t>
            </a:fld>
            <a:endParaRPr lang="en-GB" dirty="0"/>
          </a:p>
        </p:txBody>
      </p:sp>
      <p:grpSp>
        <p:nvGrpSpPr>
          <p:cNvPr id="8" name="Group 10"/>
          <p:cNvGrpSpPr/>
          <p:nvPr/>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grpSp>
        <p:nvGrpSpPr>
          <p:cNvPr id="2" name="Group 10">
            <a:extLst>
              <a:ext uri="{FF2B5EF4-FFF2-40B4-BE49-F238E27FC236}">
                <a16:creationId xmlns:a16="http://schemas.microsoft.com/office/drawing/2014/main" id="{E68C7B7C-665B-EFC4-0322-B28721C9453E}"/>
              </a:ext>
            </a:extLst>
          </p:cNvPr>
          <p:cNvGrpSpPr/>
          <p:nvPr userDrawn="1"/>
        </p:nvGrpSpPr>
        <p:grpSpPr>
          <a:xfrm>
            <a:off x="359371" y="228600"/>
            <a:ext cx="11832629" cy="1284827"/>
            <a:chOff x="269528" y="5496973"/>
            <a:chExt cx="8874472" cy="1284827"/>
          </a:xfrm>
        </p:grpSpPr>
        <p:pic>
          <p:nvPicPr>
            <p:cNvPr id="3" name="Picture 2">
              <a:extLst>
                <a:ext uri="{FF2B5EF4-FFF2-40B4-BE49-F238E27FC236}">
                  <a16:creationId xmlns:a16="http://schemas.microsoft.com/office/drawing/2014/main" id="{F4562D73-D76E-FE2B-C635-E7930D2B4743}"/>
                </a:ext>
              </a:extLst>
            </p:cNvPr>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4" name="Rectangle 5">
              <a:extLst>
                <a:ext uri="{FF2B5EF4-FFF2-40B4-BE49-F238E27FC236}">
                  <a16:creationId xmlns:a16="http://schemas.microsoft.com/office/drawing/2014/main" id="{135D477E-BAA5-26D4-CAF8-0E51AD79EA69}"/>
                </a:ext>
              </a:extLst>
            </p:cNvPr>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3" name="Rectangle 12">
            <a:extLst>
              <a:ext uri="{FF2B5EF4-FFF2-40B4-BE49-F238E27FC236}">
                <a16:creationId xmlns:a16="http://schemas.microsoft.com/office/drawing/2014/main" id="{E69F9B45-198E-0E13-503A-55830C3F8FEA}"/>
              </a:ext>
            </a:extLst>
          </p:cNvPr>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4" name="Rectangle 13">
            <a:extLst>
              <a:ext uri="{FF2B5EF4-FFF2-40B4-BE49-F238E27FC236}">
                <a16:creationId xmlns:a16="http://schemas.microsoft.com/office/drawing/2014/main" id="{72DC8FAC-4A95-2A96-17D9-F8DE01BA02F1}"/>
              </a:ext>
            </a:extLst>
          </p:cNvPr>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7438001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smtClean="0"/>
              <a:pPr>
                <a:defRPr/>
              </a:pPr>
              <a:t>‹#›</a:t>
            </a:fld>
            <a:endParaRPr lang="en-GB"/>
          </a:p>
        </p:txBody>
      </p:sp>
    </p:spTree>
    <p:extLst>
      <p:ext uri="{BB962C8B-B14F-4D97-AF65-F5344CB8AC3E}">
        <p14:creationId xmlns:p14="http://schemas.microsoft.com/office/powerpoint/2010/main" val="177915212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smtClean="0"/>
              <a:pPr>
                <a:defRPr/>
              </a:pPr>
              <a:t>‹#›</a:t>
            </a:fld>
            <a:endParaRPr lang="en-GB"/>
          </a:p>
        </p:txBody>
      </p:sp>
    </p:spTree>
    <p:extLst>
      <p:ext uri="{BB962C8B-B14F-4D97-AF65-F5344CB8AC3E}">
        <p14:creationId xmlns:p14="http://schemas.microsoft.com/office/powerpoint/2010/main" val="34200317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3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smtClean="0"/>
              <a:pPr>
                <a:defRPr/>
              </a:pPr>
              <a:t>‹#›</a:t>
            </a:fld>
            <a:endParaRPr lang="en-GB"/>
          </a:p>
        </p:txBody>
      </p:sp>
    </p:spTree>
    <p:extLst>
      <p:ext uri="{BB962C8B-B14F-4D97-AF65-F5344CB8AC3E}">
        <p14:creationId xmlns:p14="http://schemas.microsoft.com/office/powerpoint/2010/main" val="20411087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64" r:id="rId8"/>
    <p:sldLayoutId id="2147483672" r:id="rId9"/>
  </p:sldLayoutIdLst>
  <p:transition/>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609600" y="1692586"/>
            <a:ext cx="117348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err="1">
                <a:solidFill>
                  <a:schemeClr val="bg1"/>
                </a:solidFill>
                <a:latin typeface="Trebuchet MS" panose="020B0603020202020204" pitchFamily="34" charset="0"/>
              </a:rPr>
              <a:t>Cultivating</a:t>
            </a:r>
            <a:r>
              <a:rPr lang="es-UY" altLang="en-US" sz="3600" b="1" kern="0" dirty="0">
                <a:solidFill>
                  <a:schemeClr val="bg1"/>
                </a:solidFill>
                <a:latin typeface="Trebuchet MS" panose="020B0603020202020204" pitchFamily="34" charset="0"/>
              </a:rPr>
              <a:t> A Professional </a:t>
            </a:r>
            <a:r>
              <a:rPr lang="es-UY" altLang="en-US" sz="3600" b="1" kern="0" dirty="0" err="1">
                <a:solidFill>
                  <a:schemeClr val="bg1"/>
                </a:solidFill>
                <a:latin typeface="Trebuchet MS" panose="020B0603020202020204" pitchFamily="34" charset="0"/>
              </a:rPr>
              <a:t>Mindset</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While</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Networking</a:t>
            </a:r>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chemeClr val="tx1"/>
                </a:solidFill>
                <a:latin typeface="Trebuchet MS" panose="020B0603020202020204" pitchFamily="34" charset="0"/>
              </a:rPr>
              <a:t>Guide : Anand Prakash</a:t>
            </a:r>
          </a:p>
          <a:p>
            <a:pPr algn="l"/>
            <a:r>
              <a:rPr lang="en-US" altLang="en-US" sz="1800" b="1" dirty="0">
                <a:solidFill>
                  <a:schemeClr val="tx1"/>
                </a:solidFill>
                <a:latin typeface="Trebuchet MS" panose="020B0603020202020204" pitchFamily="34" charset="0"/>
              </a:rPr>
              <a:t>Presented By : </a:t>
            </a:r>
          </a:p>
          <a:p>
            <a:pPr algn="l"/>
            <a:r>
              <a:rPr lang="en-US" altLang="en-US" sz="1800" b="1" dirty="0">
                <a:solidFill>
                  <a:schemeClr val="tx1"/>
                </a:solidFill>
                <a:latin typeface="Trebuchet MS" panose="020B0603020202020204" pitchFamily="34" charset="0"/>
              </a:rPr>
              <a:t>1. Roopa Bhat</a:t>
            </a:r>
          </a:p>
          <a:p>
            <a:pPr algn="l"/>
            <a:r>
              <a:rPr lang="en-US" altLang="en-US" sz="1800" b="1" dirty="0">
                <a:solidFill>
                  <a:schemeClr val="tx1"/>
                </a:solidFill>
                <a:latin typeface="Trebuchet MS" panose="020B0603020202020204" pitchFamily="34" charset="0"/>
              </a:rPr>
              <a:t>2. Tanuj Garg</a:t>
            </a:r>
          </a:p>
          <a:p>
            <a:pPr algn="l"/>
            <a:r>
              <a:rPr lang="en-US" altLang="en-US" sz="1800" b="1" dirty="0">
                <a:solidFill>
                  <a:schemeClr val="tx1"/>
                </a:solidFill>
                <a:latin typeface="Trebuchet MS" panose="020B0603020202020204" pitchFamily="34" charset="0"/>
              </a:rPr>
              <a:t>3. </a:t>
            </a:r>
            <a:r>
              <a:rPr lang="en-US" altLang="en-US" sz="1800" b="1" dirty="0" err="1">
                <a:solidFill>
                  <a:schemeClr val="tx1"/>
                </a:solidFill>
                <a:latin typeface="Trebuchet MS" panose="020B0603020202020204" pitchFamily="34" charset="0"/>
              </a:rPr>
              <a:t>Romil</a:t>
            </a:r>
            <a:r>
              <a:rPr lang="en-US" altLang="en-US" sz="1800" b="1" dirty="0">
                <a:solidFill>
                  <a:schemeClr val="tx1"/>
                </a:solidFill>
                <a:latin typeface="Trebuchet MS" panose="020B0603020202020204" pitchFamily="34" charset="0"/>
              </a:rPr>
              <a:t> Mehta</a:t>
            </a:r>
          </a:p>
          <a:p>
            <a:pPr algn="l"/>
            <a:r>
              <a:rPr lang="en-US" altLang="en-US" sz="1800" b="1" dirty="0">
                <a:solidFill>
                  <a:schemeClr val="tx1"/>
                </a:solidFill>
                <a:latin typeface="Trebuchet MS" panose="020B0603020202020204" pitchFamily="34" charset="0"/>
              </a:rPr>
              <a:t>4. Monil Vakil </a:t>
            </a:r>
            <a:endParaRPr lang="es-ES" altLang="en-US" sz="1800" b="1" dirty="0">
              <a:solidFill>
                <a:schemeClr val="tx1"/>
              </a:solidFill>
              <a:latin typeface="Trebuchet MS" panose="020B0603020202020204" pitchFamily="34" charset="0"/>
            </a:endParaRPr>
          </a:p>
        </p:txBody>
      </p:sp>
      <p:sp>
        <p:nvSpPr>
          <p:cNvPr id="6" name="Rectangle 150"/>
          <p:cNvSpPr txBox="1">
            <a:spLocks noChangeArrowheads="1"/>
          </p:cNvSpPr>
          <p:nvPr/>
        </p:nvSpPr>
        <p:spPr>
          <a:xfrm>
            <a:off x="609600" y="514064"/>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39th India </a:t>
            </a:r>
            <a:r>
              <a:rPr lang="es-UY" altLang="en-US" sz="3600" b="1" kern="0" dirty="0" err="1">
                <a:solidFill>
                  <a:schemeClr val="bg1"/>
                </a:solidFill>
                <a:latin typeface="Trebuchet MS" panose="020B0603020202020204" pitchFamily="34" charset="0"/>
              </a:rPr>
              <a:t>Fellowship</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Seminar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 23rd June, 2023</a:t>
            </a:r>
            <a:endParaRPr lang="es-ES"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22608"/>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8"/>
            <a:ext cx="10363200" cy="1093347"/>
          </a:xfrm>
        </p:spPr>
        <p:txBody>
          <a:bodyPr/>
          <a:lstStyle/>
          <a:p>
            <a:pPr algn="l"/>
            <a:r>
              <a:rPr lang="en-IN" dirty="0">
                <a:latin typeface="Trebuchet MS" panose="020B0603020202020204" pitchFamily="34" charset="0"/>
              </a:rPr>
              <a:t>Professional Conduct Standards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5" y="1257996"/>
            <a:ext cx="10199182" cy="4738052"/>
          </a:xfrm>
        </p:spPr>
        <p:txBody>
          <a:bodyPr/>
          <a:lstStyle/>
          <a:p>
            <a:pPr algn="just">
              <a:lnSpc>
                <a:spcPct val="107000"/>
              </a:lnSpc>
            </a:pPr>
            <a:r>
              <a:rPr lang="en-IN" sz="2000" b="1" u="sng" dirty="0">
                <a:latin typeface="Trebuchet MS" panose="020B0603020202020204" pitchFamily="34" charset="0"/>
                <a:ea typeface="Calibri" panose="020F0502020204030204" pitchFamily="34" charset="0"/>
                <a:cs typeface="Times New Roman" panose="02020603050405020304" pitchFamily="18" charset="0"/>
              </a:rPr>
              <a:t>Standards of Advice</a:t>
            </a:r>
          </a:p>
          <a:p>
            <a:pPr marL="342900" indent="-342900" algn="just">
              <a:buFont typeface="Wingdings" panose="05000000000000000000" pitchFamily="2" charset="2"/>
              <a:buChar char="Ø"/>
            </a:pPr>
            <a:r>
              <a:rPr lang="en-IN" sz="2000" b="1" kern="100" dirty="0">
                <a:effectLst/>
                <a:latin typeface="Trebuchet MS" panose="020B0603020202020204" pitchFamily="34" charset="0"/>
                <a:ea typeface="Calibri" panose="020F0502020204030204" pitchFamily="34" charset="0"/>
                <a:cs typeface="Times New Roman" panose="02020603050405020304" pitchFamily="18" charset="0"/>
              </a:rPr>
              <a:t>PCS 4.2</a:t>
            </a:r>
            <a:r>
              <a:rPr lang="en-IN" sz="2000" kern="100" dirty="0">
                <a:effectLst/>
                <a:latin typeface="Trebuchet MS" panose="020B0603020202020204" pitchFamily="34" charset="0"/>
                <a:ea typeface="Calibri" panose="020F0502020204030204" pitchFamily="34" charset="0"/>
                <a:cs typeface="Times New Roman" panose="02020603050405020304" pitchFamily="18" charset="0"/>
              </a:rPr>
              <a:t> In accepting an assignment and when performing the assignment, an actuary must ensure that he or she is qualified to do so as per requirements of professional guidance and other guidance.</a:t>
            </a:r>
          </a:p>
          <a:p>
            <a:pPr marL="342900" indent="-342900" algn="just">
              <a:buFont typeface="Wingdings" panose="05000000000000000000" pitchFamily="2" charset="2"/>
              <a:buChar char="Ø"/>
            </a:pP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r>
              <a:rPr lang="en-US" sz="2000" b="1" u="sng" dirty="0">
                <a:effectLst/>
                <a:latin typeface="Trebuchet MS" panose="020B0603020202020204" pitchFamily="34" charset="0"/>
                <a:ea typeface="Calibri" panose="020F0502020204030204" pitchFamily="34" charset="0"/>
                <a:cs typeface="Times New Roman" panose="02020603050405020304" pitchFamily="18" charset="0"/>
              </a:rPr>
              <a:t>Impartiality</a:t>
            </a:r>
          </a:p>
          <a:p>
            <a:pPr marL="342900" indent="-342900" algn="just">
              <a:buFont typeface="Wingdings" panose="05000000000000000000" pitchFamily="2" charset="2"/>
              <a:buChar char="Ø"/>
            </a:pPr>
            <a:r>
              <a:rPr lang="en-IN" sz="2000" b="1" dirty="0">
                <a:effectLst/>
                <a:latin typeface="Trebuchet MS" panose="020B0603020202020204" pitchFamily="34" charset="0"/>
                <a:ea typeface="Calibri" panose="020F0502020204030204" pitchFamily="34" charset="0"/>
                <a:cs typeface="Times New Roman" panose="02020603050405020304" pitchFamily="18" charset="0"/>
              </a:rPr>
              <a:t>PCS 6.1:</a:t>
            </a:r>
            <a:r>
              <a:rPr lang="en-IN" sz="2000" dirty="0">
                <a:effectLst/>
                <a:latin typeface="Trebuchet MS" panose="020B0603020202020204" pitchFamily="34" charset="0"/>
                <a:ea typeface="Calibri" panose="020F0502020204030204" pitchFamily="34" charset="0"/>
                <a:cs typeface="Times New Roman" panose="02020603050405020304" pitchFamily="18" charset="0"/>
              </a:rPr>
              <a:t> </a:t>
            </a:r>
            <a:r>
              <a:rPr lang="en-IN" sz="2000" kern="100" dirty="0">
                <a:effectLst/>
                <a:latin typeface="Trebuchet MS" panose="020B0603020202020204" pitchFamily="34" charset="0"/>
                <a:ea typeface="Calibri" panose="020F0502020204030204" pitchFamily="34" charset="0"/>
                <a:cs typeface="Times New Roman" panose="02020603050405020304" pitchFamily="18" charset="0"/>
              </a:rPr>
              <a:t>Actuaries must ensure that their professional judgement is not compromised, and is not seen to be compromised, by any bias, conflict of interest or the undue influence of others.</a:t>
            </a:r>
            <a:endParaRPr lang="en-IN"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Ø"/>
            </a:pPr>
            <a:endParaRPr lang="en-US" sz="2000" dirty="0">
              <a:latin typeface="Trebuchet MS" panose="020B0603020202020204" pitchFamily="34" charset="0"/>
            </a:endParaRPr>
          </a:p>
        </p:txBody>
      </p:sp>
    </p:spTree>
    <p:extLst>
      <p:ext uri="{BB962C8B-B14F-4D97-AF65-F5344CB8AC3E}">
        <p14:creationId xmlns:p14="http://schemas.microsoft.com/office/powerpoint/2010/main" val="7821229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22608"/>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8"/>
            <a:ext cx="10363200" cy="1093347"/>
          </a:xfrm>
        </p:spPr>
        <p:txBody>
          <a:bodyPr/>
          <a:lstStyle/>
          <a:p>
            <a:pPr algn="l"/>
            <a:r>
              <a:rPr lang="en-IN" dirty="0">
                <a:latin typeface="Trebuchet MS" panose="020B0603020202020204" pitchFamily="34" charset="0"/>
              </a:rPr>
              <a:t>Professional Conduct Standards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5" y="1257996"/>
            <a:ext cx="10199182" cy="4878204"/>
          </a:xfrm>
        </p:spPr>
        <p:txBody>
          <a:bodyPr/>
          <a:lstStyle/>
          <a:p>
            <a:pPr algn="just">
              <a:lnSpc>
                <a:spcPct val="107000"/>
              </a:lnSpc>
            </a:pPr>
            <a:r>
              <a:rPr lang="en-IN" sz="2000" b="1" u="sng" dirty="0">
                <a:latin typeface="Trebuchet MS" panose="020B0603020202020204" pitchFamily="34" charset="0"/>
                <a:ea typeface="Calibri" panose="020F0502020204030204" pitchFamily="34" charset="0"/>
                <a:cs typeface="Times New Roman" panose="02020603050405020304" pitchFamily="18" charset="0"/>
              </a:rPr>
              <a:t>Acceptance of an Assignment</a:t>
            </a:r>
          </a:p>
          <a:p>
            <a:pPr marL="342900" indent="-342900" algn="just">
              <a:buFont typeface="Wingdings" panose="05000000000000000000" pitchFamily="2" charset="2"/>
              <a:buChar char="Ø"/>
            </a:pPr>
            <a:r>
              <a:rPr lang="en-US" sz="2000" b="1" dirty="0">
                <a:effectLst/>
                <a:latin typeface="Trebuchet MS" panose="020B0603020202020204" pitchFamily="34" charset="0"/>
                <a:ea typeface="Calibri" panose="020F0502020204030204" pitchFamily="34" charset="0"/>
                <a:cs typeface="Times New Roman" panose="02020603050405020304" pitchFamily="18" charset="0"/>
              </a:rPr>
              <a:t>PCS 7.2</a:t>
            </a:r>
            <a:r>
              <a:rPr lang="en-US" sz="2000" dirty="0">
                <a:effectLst/>
                <a:latin typeface="Trebuchet MS" panose="020B0603020202020204" pitchFamily="34" charset="0"/>
                <a:ea typeface="Calibri" panose="020F0502020204030204" pitchFamily="34" charset="0"/>
                <a:cs typeface="Times New Roman" panose="02020603050405020304" pitchFamily="18" charset="0"/>
              </a:rPr>
              <a:t>  If an actuary invited to provide actuarial services to a client, knows or has reason to suspect that another actuary is acting or has recently provided advice on the same or a related matter, the actuary should communicate, in writing, with the other actuary at as early a stage as possible to ask whether, he is aware of any professional reasons to be considered in accepting the appointment or any particular considerations which ought to be borne in mind before providing actuarial services. </a:t>
            </a:r>
            <a:endParaRPr lang="en-IN" sz="2000" kern="1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Ø"/>
            </a:pP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r>
              <a:rPr lang="en-US" sz="2000" b="1" u="sng" dirty="0">
                <a:effectLst/>
                <a:latin typeface="Trebuchet MS" panose="020B0603020202020204" pitchFamily="34" charset="0"/>
                <a:ea typeface="Calibri" panose="020F0502020204030204" pitchFamily="34" charset="0"/>
                <a:cs typeface="Times New Roman" panose="02020603050405020304" pitchFamily="18" charset="0"/>
              </a:rPr>
              <a:t>Publicity</a:t>
            </a:r>
          </a:p>
          <a:p>
            <a:pPr marL="342900" indent="-342900" algn="just">
              <a:buFont typeface="Wingdings" panose="05000000000000000000" pitchFamily="2" charset="2"/>
              <a:buChar char="Ø"/>
            </a:pPr>
            <a:r>
              <a:rPr lang="en-US" sz="2000" b="1" dirty="0">
                <a:effectLst/>
                <a:latin typeface="Trebuchet MS" panose="020B0603020202020204" pitchFamily="34" charset="0"/>
                <a:ea typeface="Calibri" panose="020F0502020204030204" pitchFamily="34" charset="0"/>
                <a:cs typeface="Times New Roman" panose="02020603050405020304" pitchFamily="18" charset="0"/>
              </a:rPr>
              <a:t>PCS 8.3</a:t>
            </a:r>
            <a:r>
              <a:rPr lang="en-US" sz="2000" dirty="0">
                <a:effectLst/>
                <a:latin typeface="Trebuchet MS" panose="020B0603020202020204" pitchFamily="34" charset="0"/>
                <a:ea typeface="Calibri" panose="020F0502020204030204" pitchFamily="34" charset="0"/>
                <a:cs typeface="Times New Roman" panose="02020603050405020304" pitchFamily="18" charset="0"/>
              </a:rPr>
              <a:t>: A member speaking or writing, using any medium for communication, should normally seek to ensure that it is made clear in what capacity the contribution is made. A member must not imply that what is said or written has any official standing with respect to the professional body unless authorized to speak or write as a representative of the profession.</a:t>
            </a:r>
            <a:endParaRPr lang="en-US" sz="2000" dirty="0">
              <a:latin typeface="Trebuchet MS" panose="020B0603020202020204" pitchFamily="34" charset="0"/>
            </a:endParaRPr>
          </a:p>
        </p:txBody>
      </p:sp>
    </p:spTree>
    <p:extLst>
      <p:ext uri="{BB962C8B-B14F-4D97-AF65-F5344CB8AC3E}">
        <p14:creationId xmlns:p14="http://schemas.microsoft.com/office/powerpoint/2010/main" val="405591083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22608"/>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8"/>
            <a:ext cx="10363200" cy="1093347"/>
          </a:xfrm>
        </p:spPr>
        <p:txBody>
          <a:bodyPr/>
          <a:lstStyle/>
          <a:p>
            <a:pPr algn="l"/>
            <a:r>
              <a:rPr lang="en-IN" dirty="0">
                <a:latin typeface="Trebuchet MS" panose="020B0603020202020204" pitchFamily="34" charset="0"/>
              </a:rPr>
              <a:t>Actuaries Act 2006</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2019300" y="1270243"/>
            <a:ext cx="10199182" cy="4738052"/>
          </a:xfrm>
        </p:spPr>
        <p:txBody>
          <a:bodyPr/>
          <a:lstStyle/>
          <a:p>
            <a:pPr indent="-285750" algn="just">
              <a:lnSpc>
                <a:spcPct val="107000"/>
              </a:lnSpc>
              <a:buFont typeface="Wingdings" panose="05000000000000000000" pitchFamily="2" charset="2"/>
              <a:buChar char="Ø"/>
            </a:pPr>
            <a:endParaRPr lang="en-US" sz="2000" kern="100" dirty="0">
              <a:effectLst/>
              <a:latin typeface="Trebuchet MS" panose="020B0603020202020204" pitchFamily="34" charset="0"/>
              <a:ea typeface="Calibri" panose="020F0502020204030204" pitchFamily="34" charset="0"/>
              <a:cs typeface="Times New Roman" panose="02020603050405020304" pitchFamily="18" charset="0"/>
            </a:endParaRPr>
          </a:p>
          <a:p>
            <a:pPr indent="-285750" algn="just">
              <a:lnSpc>
                <a:spcPct val="107000"/>
              </a:lnSpc>
              <a:buFont typeface="Wingdings" panose="05000000000000000000" pitchFamily="2" charset="2"/>
              <a:buChar char="Ø"/>
            </a:pPr>
            <a:r>
              <a:rPr lang="en-US" sz="2000" kern="100" dirty="0">
                <a:latin typeface="Trebuchet MS" panose="020B0603020202020204" pitchFamily="34" charset="0"/>
                <a:ea typeface="Calibri" panose="020F0502020204030204" pitchFamily="34" charset="0"/>
                <a:cs typeface="Times New Roman" panose="02020603050405020304" pitchFamily="18" charset="0"/>
              </a:rPr>
              <a:t> </a:t>
            </a:r>
            <a:r>
              <a:rPr lang="en-US" sz="2000" b="1" kern="100" dirty="0">
                <a:effectLst/>
                <a:latin typeface="Trebuchet MS" panose="020B0603020202020204" pitchFamily="34" charset="0"/>
                <a:ea typeface="Calibri" panose="020F0502020204030204" pitchFamily="34" charset="0"/>
                <a:cs typeface="Times New Roman" panose="02020603050405020304" pitchFamily="18" charset="0"/>
              </a:rPr>
              <a:t>Schedule Part I</a:t>
            </a:r>
            <a:r>
              <a:rPr lang="en-US" sz="2000" kern="1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2000" kern="100" dirty="0">
                <a:latin typeface="Trebuchet MS" panose="020B0603020202020204" pitchFamily="34" charset="0"/>
                <a:ea typeface="Calibri" panose="020F0502020204030204" pitchFamily="34" charset="0"/>
                <a:cs typeface="Times New Roman" panose="02020603050405020304" pitchFamily="18" charset="0"/>
              </a:rPr>
              <a:t>An Actuary in practice shall be deemed to be guilty of professional misconduct, if he-</a:t>
            </a:r>
          </a:p>
          <a:p>
            <a:pPr algn="just">
              <a:lnSpc>
                <a:spcPct val="107000"/>
              </a:lnSpc>
            </a:pPr>
            <a:r>
              <a:rPr lang="en-US" sz="2000" kern="100" dirty="0">
                <a:latin typeface="Trebuchet MS" panose="020B0603020202020204" pitchFamily="34" charset="0"/>
                <a:ea typeface="Calibri" panose="020F0502020204030204" pitchFamily="34" charset="0"/>
                <a:cs typeface="Times New Roman" panose="02020603050405020304" pitchFamily="18" charset="0"/>
              </a:rPr>
              <a:t>(5) </a:t>
            </a:r>
            <a:r>
              <a:rPr lang="en-US" sz="2000" kern="100" dirty="0">
                <a:effectLst/>
                <a:latin typeface="Trebuchet MS" panose="020B0603020202020204" pitchFamily="34" charset="0"/>
                <a:ea typeface="Calibri" panose="020F0502020204030204" pitchFamily="34" charset="0"/>
                <a:cs typeface="Times New Roman" panose="02020603050405020304" pitchFamily="18" charset="0"/>
              </a:rPr>
              <a:t>Accepts an assignment as Actuary previously held by another actuary without first communicating with him in writing.</a:t>
            </a:r>
            <a:endParaRPr lang="en-US" sz="2000" kern="100" dirty="0">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pPr>
            <a:endParaRPr lang="en-US" sz="2000" kern="100" dirty="0">
              <a:latin typeface="Trebuchet MS" panose="020B0603020202020204" pitchFamily="34" charset="0"/>
              <a:ea typeface="Calibri" panose="020F0502020204030204" pitchFamily="34" charset="0"/>
              <a:cs typeface="Times New Roman" panose="02020603050405020304" pitchFamily="18" charset="0"/>
            </a:endParaRPr>
          </a:p>
          <a:p>
            <a:pPr indent="-285750" algn="just">
              <a:lnSpc>
                <a:spcPct val="107000"/>
              </a:lnSpc>
              <a:buFont typeface="Wingdings" panose="05000000000000000000" pitchFamily="2" charset="2"/>
              <a:buChar char="Ø"/>
            </a:pPr>
            <a:r>
              <a:rPr lang="en-US" sz="2000" b="1" kern="100" dirty="0">
                <a:effectLst/>
                <a:latin typeface="Trebuchet MS" panose="020B0603020202020204" pitchFamily="34" charset="0"/>
                <a:ea typeface="Calibri" panose="020F0502020204030204" pitchFamily="34" charset="0"/>
                <a:cs typeface="Times New Roman" panose="02020603050405020304" pitchFamily="18" charset="0"/>
              </a:rPr>
              <a:t>Schedule Part </a:t>
            </a:r>
            <a:r>
              <a:rPr lang="en-US" sz="2000" b="1" kern="100" dirty="0">
                <a:latin typeface="Trebuchet MS" panose="020B0603020202020204" pitchFamily="34" charset="0"/>
                <a:ea typeface="Calibri" panose="020F0502020204030204" pitchFamily="34" charset="0"/>
                <a:cs typeface="Times New Roman" panose="02020603050405020304" pitchFamily="18" charset="0"/>
              </a:rPr>
              <a:t>II</a:t>
            </a:r>
            <a:r>
              <a:rPr lang="en-US" sz="2000" kern="100" dirty="0">
                <a:effectLst/>
                <a:latin typeface="Trebuchet MS" panose="020B0603020202020204" pitchFamily="34" charset="0"/>
                <a:ea typeface="Calibri" panose="020F0502020204030204" pitchFamily="34" charset="0"/>
                <a:cs typeface="Times New Roman" panose="02020603050405020304" pitchFamily="18" charset="0"/>
              </a:rPr>
              <a:t>: A member of the Institute (other than a member in practice) shall be deemed to </a:t>
            </a:r>
            <a:r>
              <a:rPr lang="en-US" sz="2000" kern="100" dirty="0">
                <a:latin typeface="Trebuchet MS" panose="020B0603020202020204" pitchFamily="34" charset="0"/>
                <a:ea typeface="Calibri" panose="020F0502020204030204" pitchFamily="34" charset="0"/>
                <a:cs typeface="Times New Roman" panose="02020603050405020304" pitchFamily="18" charset="0"/>
              </a:rPr>
              <a:t>be guilty of professional misconduct, if he being an employee of any company, firm or person:</a:t>
            </a:r>
          </a:p>
          <a:p>
            <a:pPr algn="just">
              <a:lnSpc>
                <a:spcPct val="107000"/>
              </a:lnSpc>
            </a:pPr>
            <a:r>
              <a:rPr lang="en-US" sz="2000" kern="100" dirty="0">
                <a:latin typeface="Trebuchet MS" panose="020B0603020202020204" pitchFamily="34" charset="0"/>
                <a:ea typeface="Calibri" panose="020F0502020204030204" pitchFamily="34" charset="0"/>
                <a:cs typeface="Times New Roman" panose="02020603050405020304" pitchFamily="18" charset="0"/>
              </a:rPr>
              <a:t>(3)  </a:t>
            </a:r>
            <a:r>
              <a:rPr lang="en-US" sz="2000" kern="100" dirty="0">
                <a:effectLst/>
                <a:latin typeface="Trebuchet MS" panose="020B0603020202020204" pitchFamily="34" charset="0"/>
                <a:ea typeface="Calibri" panose="020F0502020204030204" pitchFamily="34" charset="0"/>
                <a:cs typeface="Times New Roman" panose="02020603050405020304" pitchFamily="18" charset="0"/>
              </a:rPr>
              <a:t>Discloses confidential information acquired in the course of his employment except as and when required by law or except as permitted by his employer.</a:t>
            </a:r>
            <a:endParaRPr lang="en-IN" sz="20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pPr>
            <a:endParaRPr lang="en-US" sz="2000" kern="100" dirty="0">
              <a:latin typeface="Trebuchet MS" panose="020B0603020202020204" pitchFamily="34" charset="0"/>
              <a:ea typeface="Calibri" panose="020F0502020204030204" pitchFamily="34" charset="0"/>
              <a:cs typeface="Times New Roman" panose="02020603050405020304" pitchFamily="18" charset="0"/>
            </a:endParaRPr>
          </a:p>
          <a:p>
            <a:pPr indent="-285750" algn="just">
              <a:lnSpc>
                <a:spcPct val="107000"/>
              </a:lnSpc>
              <a:buFont typeface="Wingdings" panose="05000000000000000000" pitchFamily="2" charset="2"/>
              <a:buChar char="Ø"/>
            </a:pPr>
            <a:endParaRPr lang="en-US" sz="2000" kern="100" dirty="0">
              <a:effectLst/>
              <a:latin typeface="Trebuchet MS" panose="020B060302020202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n-US" sz="1800" kern="100" dirty="0">
                <a:effectLst/>
                <a:latin typeface="Trebuchet MS" panose="020B060302020202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Ø"/>
            </a:pPr>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981378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0134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10515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s-ES" altLang="en-US" sz="4800" b="1" dirty="0">
                <a:solidFill>
                  <a:schemeClr val="tx1"/>
                </a:solidFill>
                <a:latin typeface="Trebuchet MS" panose="020B0603020202020204" pitchFamily="34" charset="0"/>
              </a:rPr>
              <a:t>Deep-Dive – </a:t>
            </a:r>
            <a:r>
              <a:rPr lang="es-ES" altLang="en-US" sz="4800" b="1" dirty="0" err="1">
                <a:solidFill>
                  <a:schemeClr val="tx1"/>
                </a:solidFill>
                <a:latin typeface="Trebuchet MS" panose="020B0603020202020204" pitchFamily="34" charset="0"/>
              </a:rPr>
              <a:t>Professionalism</a:t>
            </a:r>
            <a:r>
              <a:rPr lang="es-ES" altLang="en-US" sz="4800" b="1" dirty="0">
                <a:solidFill>
                  <a:schemeClr val="tx1"/>
                </a:solidFill>
                <a:latin typeface="Trebuchet MS" panose="020B0603020202020204" pitchFamily="34" charset="0"/>
              </a:rPr>
              <a:t> </a:t>
            </a:r>
            <a:r>
              <a:rPr lang="es-ES" altLang="en-US" sz="4800" b="1" dirty="0" err="1">
                <a:solidFill>
                  <a:schemeClr val="tx1"/>
                </a:solidFill>
                <a:latin typeface="Trebuchet MS" panose="020B0603020202020204" pitchFamily="34" charset="0"/>
              </a:rPr>
              <a:t>Issue</a:t>
            </a:r>
            <a:r>
              <a:rPr lang="es-ES" altLang="en-US" sz="4800" b="1" dirty="0">
                <a:solidFill>
                  <a:schemeClr val="tx1"/>
                </a:solidFill>
                <a:latin typeface="Trebuchet MS" panose="020B0603020202020204" pitchFamily="34" charset="0"/>
              </a:rPr>
              <a:t> 1</a:t>
            </a: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UY"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00367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DEC8DDE-98DC-A948-2729-5E4830D04B44}"/>
              </a:ext>
            </a:extLst>
          </p:cNvPr>
          <p:cNvSpPr/>
          <p:nvPr/>
        </p:nvSpPr>
        <p:spPr bwMode="auto">
          <a:xfrm>
            <a:off x="1905000" y="3637152"/>
            <a:ext cx="10153147" cy="2154048"/>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22608"/>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Professionalism Issues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4" y="1663236"/>
            <a:ext cx="10035165" cy="1335686"/>
          </a:xfrm>
        </p:spPr>
        <p:txBody>
          <a:bodyPr/>
          <a:lstStyle/>
          <a:p>
            <a:pPr marL="342900" indent="-342900" algn="just">
              <a:buFont typeface="Wingdings" panose="05000000000000000000" pitchFamily="2" charset="2"/>
              <a:buChar char="Ø"/>
            </a:pPr>
            <a:r>
              <a:rPr lang="en-IN" sz="2400" dirty="0">
                <a:latin typeface="Trebuchet MS" panose="020B0603020202020204" pitchFamily="34" charset="0"/>
              </a:rPr>
              <a:t>Mr. Z agrees with Mr. X’s views in a private conversation and gives information on how his company ensures that the disclosures are fair while also criticizing other companies’ disclosures</a:t>
            </a:r>
          </a:p>
          <a:p>
            <a:pPr marL="342900" indent="-342900" algn="just">
              <a:buFont typeface="Wingdings" panose="05000000000000000000" pitchFamily="2" charset="2"/>
              <a:buChar char="Ø"/>
            </a:pPr>
            <a:endParaRPr lang="en-IN" sz="2400" dirty="0">
              <a:latin typeface="Trebuchet MS" panose="020B0603020202020204" pitchFamily="34" charset="0"/>
            </a:endParaRPr>
          </a:p>
          <a:p>
            <a:pPr marL="342900" indent="-342900" algn="just">
              <a:buFont typeface="Wingdings" panose="05000000000000000000" pitchFamily="2" charset="2"/>
              <a:buChar char="Ø"/>
            </a:pPr>
            <a:endParaRPr lang="en-US" sz="2400" dirty="0">
              <a:latin typeface="Trebuchet MS" panose="020B0603020202020204" pitchFamily="34" charset="0"/>
            </a:endParaRPr>
          </a:p>
          <a:p>
            <a:pPr marL="342900" indent="-342900" algn="just">
              <a:buFont typeface="Arial" panose="020B0604020202020204" pitchFamily="34" charset="0"/>
              <a:buChar char="•"/>
            </a:pPr>
            <a:r>
              <a:rPr lang="en-US" sz="2400" dirty="0">
                <a:latin typeface="Trebuchet MS" panose="020B0603020202020204" pitchFamily="34" charset="0"/>
              </a:rPr>
              <a:t>Mr. Z’s outright acceptance of Mr. X’s view and stating own disclosures being of superior quality than others may cause disrepute to other members and hence considered unprofessional </a:t>
            </a:r>
          </a:p>
          <a:p>
            <a:pPr marL="342900" indent="-342900" algn="just">
              <a:buFont typeface="Arial" panose="020B0604020202020204" pitchFamily="34" charset="0"/>
              <a:buChar char="•"/>
            </a:pPr>
            <a:r>
              <a:rPr lang="en-US" sz="2400" dirty="0">
                <a:latin typeface="Trebuchet MS" panose="020B0603020202020204" pitchFamily="34" charset="0"/>
              </a:rPr>
              <a:t>Further, while justifying fairness, </a:t>
            </a:r>
            <a:r>
              <a:rPr lang="en-IN" sz="2400" dirty="0">
                <a:latin typeface="Trebuchet MS" panose="020B0603020202020204" pitchFamily="34" charset="0"/>
              </a:rPr>
              <a:t>Mr. Z may have revealed</a:t>
            </a:r>
            <a:r>
              <a:rPr lang="en-US" sz="2400" dirty="0">
                <a:latin typeface="Trebuchet MS" panose="020B0603020202020204" pitchFamily="34" charset="0"/>
              </a:rPr>
              <a:t> any company specific information leading to a breach of confidentiality</a:t>
            </a:r>
            <a:endParaRPr lang="en-IN" sz="2400" dirty="0">
              <a:latin typeface="Trebuchet MS" panose="020B0603020202020204" pitchFamily="34" charset="0"/>
            </a:endParaRPr>
          </a:p>
        </p:txBody>
      </p:sp>
    </p:spTree>
    <p:extLst>
      <p:ext uri="{BB962C8B-B14F-4D97-AF65-F5344CB8AC3E}">
        <p14:creationId xmlns:p14="http://schemas.microsoft.com/office/powerpoint/2010/main" val="266813865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Applicable Standards (1)</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776956" y="1208663"/>
            <a:ext cx="10199182" cy="4126252"/>
          </a:xfrm>
        </p:spPr>
        <p:txBody>
          <a:bodyPr/>
          <a:lstStyle/>
          <a:p>
            <a:pPr marL="342900" indent="-342900" algn="just">
              <a:buFont typeface="Wingdings" panose="05000000000000000000" pitchFamily="2" charset="2"/>
              <a:buChar char="Ø"/>
            </a:pPr>
            <a:r>
              <a:rPr lang="en-IN" sz="2400" b="1" dirty="0">
                <a:latin typeface="Trebuchet MS" panose="020B0603020202020204" pitchFamily="34" charset="0"/>
              </a:rPr>
              <a:t>PCS 2.4:</a:t>
            </a:r>
          </a:p>
          <a:p>
            <a:pPr algn="just"/>
            <a:r>
              <a:rPr lang="en-US" sz="2400" dirty="0">
                <a:latin typeface="Trebuchet MS" panose="020B0603020202020204" pitchFamily="34" charset="0"/>
              </a:rPr>
              <a:t>Debates and opinions must demonstrate due respect and must not bring disrepute to the actuarial profession or other members or professional body. Members must be aware of any requirements of confidentiality and must respect the same.</a:t>
            </a:r>
          </a:p>
          <a:p>
            <a:pPr algn="just"/>
            <a:endParaRPr lang="en-US" sz="2400" dirty="0">
              <a:latin typeface="Trebuchet MS" panose="020B0603020202020204" pitchFamily="34" charset="0"/>
            </a:endParaRPr>
          </a:p>
          <a:p>
            <a:pPr marL="342900" indent="-342900" algn="just">
              <a:buFont typeface="Wingdings" panose="05000000000000000000" pitchFamily="2" charset="2"/>
              <a:buChar char="Ø"/>
            </a:pPr>
            <a:r>
              <a:rPr lang="en-IN" sz="2400" b="1" dirty="0">
                <a:latin typeface="Trebuchet MS" panose="020B0603020202020204" pitchFamily="34" charset="0"/>
              </a:rPr>
              <a:t>PCS 2.1:</a:t>
            </a:r>
          </a:p>
          <a:p>
            <a:pPr algn="just"/>
            <a:r>
              <a:rPr lang="en-US" sz="2400" dirty="0">
                <a:latin typeface="Trebuchet MS" panose="020B0603020202020204" pitchFamily="34" charset="0"/>
              </a:rPr>
              <a:t>The actuarial profession has an obligation to serve the public interest within the context of building and promoting confidence in the work of actuaries and in the actuarial profession. Individually, members must maintain and observe the highest standards of conduct.</a:t>
            </a:r>
          </a:p>
          <a:p>
            <a:pPr algn="just"/>
            <a:endParaRPr lang="en-US" sz="2400" dirty="0">
              <a:latin typeface="Trebuchet MS" panose="020B0603020202020204" pitchFamily="34" charset="0"/>
            </a:endParaRPr>
          </a:p>
          <a:p>
            <a:pPr algn="just"/>
            <a:endParaRPr lang="en-US" sz="2400" dirty="0">
              <a:latin typeface="Trebuchet MS" panose="020B0603020202020204" pitchFamily="34" charset="0"/>
            </a:endParaRPr>
          </a:p>
          <a:p>
            <a:pPr algn="just"/>
            <a:endParaRPr lang="en-US" sz="2400" dirty="0">
              <a:latin typeface="Trebuchet MS" panose="020B0603020202020204" pitchFamily="34" charset="0"/>
            </a:endParaRPr>
          </a:p>
          <a:p>
            <a:pPr algn="just"/>
            <a:endParaRPr lang="en-IN" sz="2400" dirty="0">
              <a:latin typeface="Trebuchet MS" panose="020B0603020202020204" pitchFamily="34" charset="0"/>
            </a:endParaRPr>
          </a:p>
          <a:p>
            <a:pPr algn="just"/>
            <a:endParaRPr lang="en-IN" sz="2400" dirty="0">
              <a:latin typeface="Trebuchet MS" panose="020B0603020202020204" pitchFamily="34" charset="0"/>
            </a:endParaRPr>
          </a:p>
        </p:txBody>
      </p:sp>
    </p:spTree>
    <p:extLst>
      <p:ext uri="{BB962C8B-B14F-4D97-AF65-F5344CB8AC3E}">
        <p14:creationId xmlns:p14="http://schemas.microsoft.com/office/powerpoint/2010/main" val="301702251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Applicable Standards (2)</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776956" y="1365874"/>
            <a:ext cx="10199182" cy="4126252"/>
          </a:xfrm>
        </p:spPr>
        <p:txBody>
          <a:bodyPr/>
          <a:lstStyle/>
          <a:p>
            <a:pPr marL="342900" indent="-342900" algn="just">
              <a:lnSpc>
                <a:spcPct val="107000"/>
              </a:lnSpc>
              <a:spcAft>
                <a:spcPts val="800"/>
              </a:spcAft>
              <a:buFont typeface="Wingdings" panose="05000000000000000000" pitchFamily="2" charset="2"/>
              <a:buChar char="Ø"/>
            </a:pPr>
            <a:r>
              <a:rPr lang="en-US" sz="2400" b="1" dirty="0">
                <a:latin typeface="Trebuchet MS" panose="020B0603020202020204" pitchFamily="34" charset="0"/>
              </a:rPr>
              <a:t>Actuaries Act 2006 Schedule Part II(3):</a:t>
            </a:r>
            <a:r>
              <a:rPr lang="en-US" sz="2400" dirty="0">
                <a:latin typeface="Trebuchet MS" panose="020B0603020202020204" pitchFamily="34" charset="0"/>
              </a:rPr>
              <a:t> </a:t>
            </a:r>
          </a:p>
          <a:p>
            <a:pPr algn="just">
              <a:lnSpc>
                <a:spcPct val="107000"/>
              </a:lnSpc>
              <a:spcAft>
                <a:spcPts val="800"/>
              </a:spcAft>
            </a:pPr>
            <a:r>
              <a:rPr lang="en-US" sz="2400" dirty="0">
                <a:latin typeface="Trebuchet MS" panose="020B0603020202020204" pitchFamily="34" charset="0"/>
              </a:rPr>
              <a:t>An actuary shall be deemed to be guilty of professional misconduct if he discloses confidential information acquired in the course of his employment except as and  when required by law or except as permitted by his employer.</a:t>
            </a:r>
            <a:endParaRPr lang="en-IN" sz="2400" dirty="0">
              <a:latin typeface="Trebuchet MS" panose="020B0603020202020204" pitchFamily="34" charset="0"/>
            </a:endParaRPr>
          </a:p>
          <a:p>
            <a:pPr marL="342900" lvl="0" indent="-342900" algn="just">
              <a:lnSpc>
                <a:spcPct val="107000"/>
              </a:lnSpc>
              <a:spcAft>
                <a:spcPts val="800"/>
              </a:spcAft>
              <a:buFont typeface="Symbol" panose="05050102010706020507" pitchFamily="18" charset="2"/>
              <a:buChar char=""/>
            </a:pPr>
            <a:endParaRPr lang="en-IN" sz="2400" dirty="0">
              <a:latin typeface="Trebuchet MS" panose="020B0603020202020204" pitchFamily="34" charset="0"/>
            </a:endParaRPr>
          </a:p>
          <a:p>
            <a:pPr marL="342900" lvl="0" indent="-342900" algn="just">
              <a:lnSpc>
                <a:spcPct val="107000"/>
              </a:lnSpc>
              <a:spcAft>
                <a:spcPts val="800"/>
              </a:spcAft>
              <a:buFont typeface="Symbol" panose="05050102010706020507" pitchFamily="18" charset="2"/>
              <a:buChar char=""/>
            </a:pPr>
            <a:endParaRPr lang="en-IN" sz="2400" dirty="0">
              <a:latin typeface="Trebuchet MS" panose="020B0603020202020204" pitchFamily="34" charset="0"/>
            </a:endParaRPr>
          </a:p>
          <a:p>
            <a:pPr algn="just"/>
            <a:endParaRPr lang="en-IN" sz="2400" dirty="0">
              <a:latin typeface="Trebuchet MS" panose="020B0603020202020204" pitchFamily="34" charset="0"/>
            </a:endParaRPr>
          </a:p>
        </p:txBody>
      </p:sp>
    </p:spTree>
    <p:extLst>
      <p:ext uri="{BB962C8B-B14F-4D97-AF65-F5344CB8AC3E}">
        <p14:creationId xmlns:p14="http://schemas.microsoft.com/office/powerpoint/2010/main" val="228415287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22608"/>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8"/>
            <a:ext cx="10363200" cy="1093347"/>
          </a:xfrm>
        </p:spPr>
        <p:txBody>
          <a:bodyPr/>
          <a:lstStyle/>
          <a:p>
            <a:pPr algn="l"/>
            <a:r>
              <a:rPr lang="en-IN" dirty="0">
                <a:latin typeface="Trebuchet MS" panose="020B0603020202020204" pitchFamily="34" charset="0"/>
              </a:rPr>
              <a:t>Alternative Options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5" y="1257996"/>
            <a:ext cx="10199182" cy="4088680"/>
          </a:xfrm>
        </p:spPr>
        <p:txBody>
          <a:bodyPr/>
          <a:lstStyle/>
          <a:p>
            <a:pPr algn="just"/>
            <a:endParaRPr lang="en-IN" sz="2400" dirty="0">
              <a:latin typeface="Trebuchet MS" panose="020B0603020202020204" pitchFamily="34" charset="0"/>
            </a:endParaRPr>
          </a:p>
          <a:p>
            <a:pPr marL="457200" indent="-457200" algn="just">
              <a:buFont typeface="+mj-lt"/>
              <a:buAutoNum type="alphaLcPeriod"/>
            </a:pPr>
            <a:r>
              <a:rPr lang="en-US" sz="2400" dirty="0">
                <a:latin typeface="Trebuchet MS" panose="020B0603020202020204" pitchFamily="34" charset="0"/>
              </a:rPr>
              <a:t>Check with Mr. X if he had sought opinion from actuarial experts on the matter or engaged with the professional body/regulator</a:t>
            </a:r>
            <a:endParaRPr lang="en-IN" sz="2400" b="1" dirty="0">
              <a:latin typeface="Trebuchet MS" panose="020B0603020202020204" pitchFamily="34" charset="0"/>
            </a:endParaRPr>
          </a:p>
          <a:p>
            <a:pPr marL="457200" indent="-457200" algn="just">
              <a:buFont typeface="+mj-lt"/>
              <a:buAutoNum type="alphaLcPeriod"/>
            </a:pPr>
            <a:r>
              <a:rPr lang="en-US" sz="2400" dirty="0">
                <a:latin typeface="Trebuchet MS" panose="020B0603020202020204" pitchFamily="34" charset="0"/>
              </a:rPr>
              <a:t>Emphasize that the subject matter requires deeper and healthy actuarial discussion</a:t>
            </a:r>
          </a:p>
          <a:p>
            <a:pPr marL="457200" indent="-457200" algn="just">
              <a:buFont typeface="+mj-lt"/>
              <a:buAutoNum type="alphaLcPeriod"/>
            </a:pPr>
            <a:r>
              <a:rPr lang="en-US" sz="2400" dirty="0">
                <a:latin typeface="Trebuchet MS" panose="020B0603020202020204" pitchFamily="34" charset="0"/>
              </a:rPr>
              <a:t>Understand the premise and key areas of concern from Mr. X</a:t>
            </a:r>
          </a:p>
          <a:p>
            <a:pPr marL="457200" indent="-457200" algn="just">
              <a:buFont typeface="+mj-lt"/>
              <a:buAutoNum type="alphaLcPeriod"/>
            </a:pPr>
            <a:r>
              <a:rPr lang="en-US" sz="2400" dirty="0">
                <a:latin typeface="Trebuchet MS" panose="020B0603020202020204" pitchFamily="34" charset="0"/>
              </a:rPr>
              <a:t>Seek Mr. X ‘s view on the best practices</a:t>
            </a:r>
          </a:p>
          <a:p>
            <a:pPr marL="457200" indent="-457200" algn="just">
              <a:buFont typeface="+mj-lt"/>
              <a:buAutoNum type="alphaLcPeriod"/>
            </a:pPr>
            <a:r>
              <a:rPr lang="en-US" sz="2400" dirty="0">
                <a:latin typeface="Trebuchet MS" panose="020B0603020202020204" pitchFamily="34" charset="0"/>
              </a:rPr>
              <a:t>Encourage debate at the conference</a:t>
            </a:r>
          </a:p>
          <a:p>
            <a:pPr marL="457200" indent="-457200" algn="just">
              <a:buFont typeface="+mj-lt"/>
              <a:buAutoNum type="alphaLcPeriod"/>
            </a:pPr>
            <a:r>
              <a:rPr lang="en-US" sz="2400" dirty="0">
                <a:latin typeface="Trebuchet MS" panose="020B0603020202020204" pitchFamily="34" charset="0"/>
              </a:rPr>
              <a:t>Do not share any confidential information as justification</a:t>
            </a:r>
          </a:p>
          <a:p>
            <a:pPr marL="342900" indent="-342900" algn="just">
              <a:buFont typeface="Wingdings" panose="05000000000000000000" pitchFamily="2" charset="2"/>
              <a:buChar char="Ø"/>
            </a:pPr>
            <a:endParaRPr lang="en-US" sz="2400" dirty="0">
              <a:latin typeface="Trebuchet MS" panose="020B0603020202020204" pitchFamily="34" charset="0"/>
            </a:endParaRPr>
          </a:p>
        </p:txBody>
      </p:sp>
    </p:spTree>
    <p:extLst>
      <p:ext uri="{BB962C8B-B14F-4D97-AF65-F5344CB8AC3E}">
        <p14:creationId xmlns:p14="http://schemas.microsoft.com/office/powerpoint/2010/main" val="78949654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0134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10515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s-ES" altLang="en-US" sz="4800" b="1" dirty="0">
                <a:solidFill>
                  <a:schemeClr val="tx1"/>
                </a:solidFill>
                <a:latin typeface="Trebuchet MS" panose="020B0603020202020204" pitchFamily="34" charset="0"/>
              </a:rPr>
              <a:t>Deep-Dive – </a:t>
            </a:r>
            <a:r>
              <a:rPr lang="es-ES" altLang="en-US" sz="4800" b="1" dirty="0" err="1">
                <a:solidFill>
                  <a:schemeClr val="tx1"/>
                </a:solidFill>
                <a:latin typeface="Trebuchet MS" panose="020B0603020202020204" pitchFamily="34" charset="0"/>
              </a:rPr>
              <a:t>Professionalism</a:t>
            </a:r>
            <a:r>
              <a:rPr lang="es-ES" altLang="en-US" sz="4800" b="1" dirty="0">
                <a:solidFill>
                  <a:schemeClr val="tx1"/>
                </a:solidFill>
                <a:latin typeface="Trebuchet MS" panose="020B0603020202020204" pitchFamily="34" charset="0"/>
              </a:rPr>
              <a:t> </a:t>
            </a:r>
            <a:r>
              <a:rPr lang="es-ES" altLang="en-US" sz="4800" b="1" dirty="0" err="1">
                <a:solidFill>
                  <a:schemeClr val="tx1"/>
                </a:solidFill>
                <a:latin typeface="Trebuchet MS" panose="020B0603020202020204" pitchFamily="34" charset="0"/>
              </a:rPr>
              <a:t>Issue</a:t>
            </a:r>
            <a:r>
              <a:rPr lang="es-ES" altLang="en-US" sz="4800" b="1" dirty="0">
                <a:solidFill>
                  <a:schemeClr val="tx1"/>
                </a:solidFill>
                <a:latin typeface="Trebuchet MS" panose="020B0603020202020204" pitchFamily="34" charset="0"/>
              </a:rPr>
              <a:t> 2</a:t>
            </a: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UY"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066475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Professionalism Issue</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4" y="1641465"/>
            <a:ext cx="10035165" cy="1335686"/>
          </a:xfrm>
        </p:spPr>
        <p:txBody>
          <a:bodyPr/>
          <a:lstStyle/>
          <a:p>
            <a:pPr marL="342900" indent="-342900" algn="just">
              <a:buFont typeface="Wingdings" panose="05000000000000000000" pitchFamily="2" charset="2"/>
              <a:buChar char="Ø"/>
            </a:pPr>
            <a:r>
              <a:rPr lang="en-IN" sz="2400" dirty="0">
                <a:latin typeface="Trebuchet MS" panose="020B0603020202020204" pitchFamily="34" charset="0"/>
              </a:rPr>
              <a:t>Mr Z criticises other companies’ disclosures to be not fair based on anecdotal information</a:t>
            </a:r>
          </a:p>
          <a:p>
            <a:pPr marL="342900" indent="-342900" algn="just">
              <a:buFont typeface="Wingdings" panose="05000000000000000000" pitchFamily="2" charset="2"/>
              <a:buChar char="Ø"/>
            </a:pPr>
            <a:endParaRPr lang="en-IN" sz="2400" dirty="0">
              <a:latin typeface="Trebuchet MS" panose="020B0603020202020204" pitchFamily="34" charset="0"/>
            </a:endParaRPr>
          </a:p>
          <a:p>
            <a:pPr algn="just"/>
            <a:endParaRPr lang="en-IN" sz="2400" dirty="0">
              <a:latin typeface="Trebuchet MS" panose="020B0603020202020204" pitchFamily="34" charset="0"/>
            </a:endParaRPr>
          </a:p>
          <a:p>
            <a:pPr algn="just"/>
            <a:endParaRPr lang="en-IN" sz="2400" dirty="0">
              <a:latin typeface="Trebuchet MS" panose="020B0603020202020204" pitchFamily="34" charset="0"/>
            </a:endParaRPr>
          </a:p>
          <a:p>
            <a:pPr algn="just"/>
            <a:endParaRPr lang="en-IN" sz="2400" dirty="0">
              <a:latin typeface="Trebuchet MS" panose="020B0603020202020204" pitchFamily="34" charset="0"/>
            </a:endParaRPr>
          </a:p>
        </p:txBody>
      </p:sp>
      <p:sp>
        <p:nvSpPr>
          <p:cNvPr id="6" name="Rectangle 5">
            <a:extLst>
              <a:ext uri="{FF2B5EF4-FFF2-40B4-BE49-F238E27FC236}">
                <a16:creationId xmlns:a16="http://schemas.microsoft.com/office/drawing/2014/main" id="{533AAB3C-9BA4-8161-169B-B60641C87192}"/>
              </a:ext>
            </a:extLst>
          </p:cNvPr>
          <p:cNvSpPr/>
          <p:nvPr/>
        </p:nvSpPr>
        <p:spPr bwMode="auto">
          <a:xfrm>
            <a:off x="1905000" y="2819400"/>
            <a:ext cx="10153147" cy="1741026"/>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just">
              <a:buFont typeface="Wingdings" panose="05000000000000000000" pitchFamily="2" charset="2"/>
              <a:buChar char="Ø"/>
            </a:pPr>
            <a:r>
              <a:rPr lang="en-IN" sz="2400" dirty="0">
                <a:latin typeface="Trebuchet MS" panose="020B0603020202020204" pitchFamily="34" charset="0"/>
              </a:rPr>
              <a:t>Any ne</a:t>
            </a:r>
            <a:r>
              <a:rPr lang="en-US" sz="2400" dirty="0" err="1">
                <a:latin typeface="Trebuchet MS" panose="020B0603020202020204" pitchFamily="34" charset="0"/>
              </a:rPr>
              <a:t>gative</a:t>
            </a:r>
            <a:r>
              <a:rPr lang="en-US" sz="2400" dirty="0">
                <a:latin typeface="Trebuchet MS" panose="020B0603020202020204" pitchFamily="34" charset="0"/>
              </a:rPr>
              <a:t> comment(s)</a:t>
            </a:r>
          </a:p>
          <a:p>
            <a:pPr marL="800100" lvl="1" indent="-342900" algn="just">
              <a:buFont typeface="Wingdings" panose="05000000000000000000" pitchFamily="2" charset="2"/>
              <a:buChar char="Ø"/>
            </a:pPr>
            <a:r>
              <a:rPr lang="en-US" sz="2400" dirty="0">
                <a:latin typeface="Trebuchet MS" panose="020B0603020202020204" pitchFamily="34" charset="0"/>
              </a:rPr>
              <a:t>Without evidence and investigation</a:t>
            </a:r>
          </a:p>
          <a:p>
            <a:pPr marL="800100" lvl="1" indent="-342900" algn="just">
              <a:buFont typeface="Wingdings" panose="05000000000000000000" pitchFamily="2" charset="2"/>
              <a:buChar char="Ø"/>
            </a:pPr>
            <a:r>
              <a:rPr lang="en-US" sz="2400" dirty="0">
                <a:latin typeface="Trebuchet MS" panose="020B0603020202020204" pitchFamily="34" charset="0"/>
              </a:rPr>
              <a:t>Without discussing the observations with the relevant members is </a:t>
            </a:r>
            <a:r>
              <a:rPr lang="en-IN" sz="2400" dirty="0">
                <a:latin typeface="Trebuchet MS" panose="020B0603020202020204" pitchFamily="34" charset="0"/>
              </a:rPr>
              <a:t> unprofessional </a:t>
            </a:r>
          </a:p>
        </p:txBody>
      </p:sp>
    </p:spTree>
    <p:extLst>
      <p:ext uri="{BB962C8B-B14F-4D97-AF65-F5344CB8AC3E}">
        <p14:creationId xmlns:p14="http://schemas.microsoft.com/office/powerpoint/2010/main" val="43010862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kern="0" dirty="0">
              <a:solidFill>
                <a:schemeClr val="tx1"/>
              </a:solidFill>
            </a:endParaRPr>
          </a:p>
        </p:txBody>
      </p:sp>
      <p:sp>
        <p:nvSpPr>
          <p:cNvPr id="4" name="Rectangle 3"/>
          <p:cNvSpPr txBox="1">
            <a:spLocks noChangeArrowheads="1"/>
          </p:cNvSpPr>
          <p:nvPr/>
        </p:nvSpPr>
        <p:spPr>
          <a:xfrm>
            <a:off x="1981200" y="1290747"/>
            <a:ext cx="8991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altLang="en-US" sz="2000" kern="0" dirty="0">
                <a:latin typeface="Trebuchet MS" panose="020B0603020202020204" pitchFamily="34" charset="0"/>
              </a:rPr>
              <a:t>Our guide for the presentation is Mr. Anand Prakash, who is a fellow from India, UK and Malaysia.</a:t>
            </a:r>
          </a:p>
          <a:p>
            <a:pPr marL="0" indent="0" algn="just">
              <a:buNone/>
            </a:pPr>
            <a:endParaRPr lang="en-US" altLang="en-US" sz="2000" kern="0" dirty="0">
              <a:latin typeface="Trebuchet MS" panose="020B0603020202020204" pitchFamily="34" charset="0"/>
            </a:endParaRPr>
          </a:p>
          <a:p>
            <a:pPr marL="0" indent="0" algn="just">
              <a:buNone/>
            </a:pPr>
            <a:r>
              <a:rPr lang="en-US" altLang="en-US" sz="2000" kern="0" dirty="0">
                <a:latin typeface="Trebuchet MS" panose="020B0603020202020204" pitchFamily="34" charset="0"/>
              </a:rPr>
              <a:t>Anand is the Chief Actuary at Chubb Life. Prior to Chubb, he was head of Regional Actuarial at AXA Asia and has worked in different roles in India, Hongkong &amp; Malaysia. Prior to AXA, he worked with Indian Insurers like Max, Aviva &amp; Pramerica.</a:t>
            </a:r>
          </a:p>
          <a:p>
            <a:pPr marL="0" indent="0" algn="just">
              <a:buNone/>
            </a:pPr>
            <a:endParaRPr lang="en-US" altLang="en-US" sz="2000" kern="0" dirty="0">
              <a:latin typeface="Trebuchet MS" panose="020B0603020202020204" pitchFamily="34" charset="0"/>
            </a:endParaRPr>
          </a:p>
          <a:p>
            <a:pPr marL="0" indent="0" algn="just">
              <a:buNone/>
            </a:pPr>
            <a:r>
              <a:rPr lang="en-US" altLang="en-US" sz="2000" kern="0" dirty="0">
                <a:latin typeface="Trebuchet MS" panose="020B0603020202020204" pitchFamily="34" charset="0"/>
              </a:rPr>
              <a:t>In last 19 years in Actuarial, he has specialized in areas of Pricing, Financial Reporting, Shareholder Reporting, Capital Management, Strategic Planning &amp; Risk Reporting.</a:t>
            </a:r>
          </a:p>
          <a:p>
            <a:pPr marL="0" indent="0" algn="just">
              <a:buNone/>
            </a:pPr>
            <a:endParaRPr lang="en-US" altLang="en-US" sz="2000" kern="0" dirty="0">
              <a:highlight>
                <a:srgbClr val="FFFF00"/>
              </a:highlight>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itle 5">
            <a:extLst>
              <a:ext uri="{FF2B5EF4-FFF2-40B4-BE49-F238E27FC236}">
                <a16:creationId xmlns:a16="http://schemas.microsoft.com/office/drawing/2014/main" id="{EBD584D5-7ECF-657C-E736-562D90953B10}"/>
              </a:ext>
            </a:extLst>
          </p:cNvPr>
          <p:cNvSpPr>
            <a:spLocks noGrp="1"/>
          </p:cNvSpPr>
          <p:nvPr>
            <p:ph type="ctrTitle"/>
          </p:nvPr>
        </p:nvSpPr>
        <p:spPr>
          <a:xfrm>
            <a:off x="990600" y="119415"/>
            <a:ext cx="10363200" cy="1470025"/>
          </a:xfrm>
        </p:spPr>
        <p:txBody>
          <a:bodyPr/>
          <a:lstStyle/>
          <a:p>
            <a:pPr algn="l"/>
            <a:r>
              <a:rPr lang="en-IN" sz="3200" dirty="0">
                <a:latin typeface="Trebuchet MS" panose="020B0603020202020204" pitchFamily="34" charset="0"/>
              </a:rPr>
              <a:t>	Introduction of our Guide,  Mr. Anand Prakash</a:t>
            </a:r>
          </a:p>
        </p:txBody>
      </p:sp>
    </p:spTree>
    <p:extLst>
      <p:ext uri="{BB962C8B-B14F-4D97-AF65-F5344CB8AC3E}">
        <p14:creationId xmlns:p14="http://schemas.microsoft.com/office/powerpoint/2010/main" val="160093935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Professional Conduct Standard:</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764218" y="1208663"/>
            <a:ext cx="10199182" cy="4126252"/>
          </a:xfrm>
        </p:spPr>
        <p:txBody>
          <a:bodyPr/>
          <a:lstStyle/>
          <a:p>
            <a:pPr algn="just"/>
            <a:endParaRPr lang="en-IN" sz="2400" dirty="0">
              <a:latin typeface="Trebuchet MS" panose="020B0603020202020204" pitchFamily="34" charset="0"/>
            </a:endParaRPr>
          </a:p>
          <a:p>
            <a:pPr marL="342900" indent="-342900" algn="just">
              <a:buFont typeface="Wingdings" panose="05000000000000000000" pitchFamily="2" charset="2"/>
              <a:buChar char="Ø"/>
            </a:pPr>
            <a:r>
              <a:rPr lang="en-IN" sz="2400" b="1" dirty="0">
                <a:latin typeface="Trebuchet MS" panose="020B0603020202020204" pitchFamily="34" charset="0"/>
              </a:rPr>
              <a:t>PCS 2.4:</a:t>
            </a:r>
          </a:p>
          <a:p>
            <a:pPr algn="just">
              <a:lnSpc>
                <a:spcPct val="107000"/>
              </a:lnSpc>
              <a:spcAft>
                <a:spcPts val="800"/>
              </a:spcAft>
            </a:pPr>
            <a:r>
              <a:rPr lang="en-IN" sz="2400" dirty="0">
                <a:latin typeface="Trebuchet MS" panose="020B0603020202020204" pitchFamily="34" charset="0"/>
              </a:rPr>
              <a:t>Debates and opinions must demonstrate due respect and must not bring disrepute to the actuarial profession or other members or the professional body.</a:t>
            </a:r>
          </a:p>
          <a:p>
            <a:pPr marL="342900" indent="-342900" algn="just">
              <a:lnSpc>
                <a:spcPct val="107000"/>
              </a:lnSpc>
              <a:spcAft>
                <a:spcPts val="800"/>
              </a:spcAft>
              <a:buFont typeface="Wingdings" panose="05000000000000000000" pitchFamily="2" charset="2"/>
              <a:buChar char="Ø"/>
            </a:pPr>
            <a:r>
              <a:rPr lang="en-IN" sz="2400" b="1" dirty="0">
                <a:latin typeface="Trebuchet MS" panose="020B0603020202020204" pitchFamily="34" charset="0"/>
              </a:rPr>
              <a:t>PCS 6.1</a:t>
            </a:r>
          </a:p>
          <a:p>
            <a:pPr algn="just">
              <a:lnSpc>
                <a:spcPct val="107000"/>
              </a:lnSpc>
              <a:spcAft>
                <a:spcPts val="800"/>
              </a:spcAft>
            </a:pPr>
            <a:r>
              <a:rPr lang="en-IN" sz="2400" dirty="0">
                <a:latin typeface="Trebuchet MS" panose="020B0603020202020204" pitchFamily="34" charset="0"/>
              </a:rPr>
              <a:t>Actuaries should ensure that professional judgement is not compromised or seen to be compromised, by any bias, conflict of interest or undue influence of others.</a:t>
            </a:r>
          </a:p>
          <a:p>
            <a:pPr marL="342900" lvl="0" indent="-342900" algn="just">
              <a:lnSpc>
                <a:spcPct val="107000"/>
              </a:lnSpc>
              <a:spcAft>
                <a:spcPts val="800"/>
              </a:spcAft>
              <a:buFont typeface="Symbol" panose="05050102010706020507" pitchFamily="18" charset="2"/>
              <a:buChar char=""/>
            </a:pPr>
            <a:endParaRPr lang="en-IN" sz="2400" dirty="0">
              <a:latin typeface="Trebuchet MS" panose="020B0603020202020204" pitchFamily="34" charset="0"/>
            </a:endParaRPr>
          </a:p>
          <a:p>
            <a:pPr algn="just"/>
            <a:endParaRPr lang="en-IN" sz="2400" dirty="0">
              <a:latin typeface="Trebuchet MS" panose="020B0603020202020204" pitchFamily="34" charset="0"/>
            </a:endParaRPr>
          </a:p>
        </p:txBody>
      </p:sp>
    </p:spTree>
    <p:extLst>
      <p:ext uri="{BB962C8B-B14F-4D97-AF65-F5344CB8AC3E}">
        <p14:creationId xmlns:p14="http://schemas.microsoft.com/office/powerpoint/2010/main" val="289315169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8"/>
            <a:ext cx="10363200" cy="1093347"/>
          </a:xfrm>
        </p:spPr>
        <p:txBody>
          <a:bodyPr/>
          <a:lstStyle/>
          <a:p>
            <a:pPr algn="l"/>
            <a:r>
              <a:rPr lang="en-IN" dirty="0">
                <a:latin typeface="Trebuchet MS" panose="020B0603020202020204" pitchFamily="34" charset="0"/>
              </a:rPr>
              <a:t>Alternative Options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5" y="1257996"/>
            <a:ext cx="10199182" cy="4088680"/>
          </a:xfrm>
        </p:spPr>
        <p:txBody>
          <a:bodyPr/>
          <a:lstStyle/>
          <a:p>
            <a:pPr algn="just"/>
            <a:endParaRPr lang="en-IN" sz="2400" dirty="0">
              <a:latin typeface="Trebuchet MS" panose="020B0603020202020204" pitchFamily="34" charset="0"/>
            </a:endParaRPr>
          </a:p>
          <a:p>
            <a:pPr marL="457200" indent="-457200" algn="just">
              <a:lnSpc>
                <a:spcPct val="107000"/>
              </a:lnSpc>
              <a:buFont typeface="+mj-lt"/>
              <a:buAutoNum type="alphaLcPeriod"/>
            </a:pPr>
            <a:r>
              <a:rPr lang="en-IN" sz="2400" dirty="0">
                <a:latin typeface="Trebuchet MS" panose="020B0603020202020204" pitchFamily="34" charset="0"/>
              </a:rPr>
              <a:t>Explain to Mr. X that different actuaries may hold different professional opinions on extent of disclosures </a:t>
            </a:r>
          </a:p>
          <a:p>
            <a:pPr marL="457200" lvl="0" indent="-457200" algn="just">
              <a:lnSpc>
                <a:spcPct val="107000"/>
              </a:lnSpc>
              <a:buFont typeface="+mj-lt"/>
              <a:buAutoNum type="alphaLcPeriod"/>
            </a:pPr>
            <a:r>
              <a:rPr lang="en-IN" sz="2400" dirty="0">
                <a:latin typeface="Trebuchet MS" panose="020B0603020202020204" pitchFamily="34" charset="0"/>
              </a:rPr>
              <a:t>Avoid any negative comments on another actuary’s work</a:t>
            </a:r>
          </a:p>
          <a:p>
            <a:pPr marL="457200" lvl="0" indent="-457200" algn="just">
              <a:lnSpc>
                <a:spcPct val="107000"/>
              </a:lnSpc>
              <a:buFont typeface="+mj-lt"/>
              <a:buAutoNum type="alphaLcPeriod"/>
            </a:pPr>
            <a:r>
              <a:rPr lang="en-IN" sz="2400" dirty="0">
                <a:latin typeface="Trebuchet MS" panose="020B0603020202020204" pitchFamily="34" charset="0"/>
              </a:rPr>
              <a:t>Discuss his observations with the relevant company’s actuary on a one-on-one basis with facts and figures</a:t>
            </a:r>
          </a:p>
          <a:p>
            <a:pPr marL="457200" lvl="0" indent="-457200" algn="just">
              <a:lnSpc>
                <a:spcPct val="107000"/>
              </a:lnSpc>
              <a:buFont typeface="+mj-lt"/>
              <a:buAutoNum type="alphaLcPeriod"/>
            </a:pPr>
            <a:r>
              <a:rPr lang="en-IN" sz="2400" dirty="0">
                <a:latin typeface="Trebuchet MS" panose="020B0603020202020204" pitchFamily="34" charset="0"/>
              </a:rPr>
              <a:t>Take up the matter of disclosures in an actuarial forum based on detailed study of disclosures </a:t>
            </a:r>
          </a:p>
          <a:p>
            <a:pPr marL="342900" indent="-342900" algn="just">
              <a:buFont typeface="Wingdings" panose="05000000000000000000" pitchFamily="2" charset="2"/>
              <a:buChar char="Ø"/>
            </a:pPr>
            <a:endParaRPr lang="en-IN" sz="2400" dirty="0">
              <a:latin typeface="Trebuchet MS" panose="020B0603020202020204" pitchFamily="34" charset="0"/>
            </a:endParaRPr>
          </a:p>
        </p:txBody>
      </p:sp>
    </p:spTree>
    <p:extLst>
      <p:ext uri="{BB962C8B-B14F-4D97-AF65-F5344CB8AC3E}">
        <p14:creationId xmlns:p14="http://schemas.microsoft.com/office/powerpoint/2010/main" val="116935316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0134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10515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s-ES" altLang="en-US" sz="4800" b="1" dirty="0">
                <a:solidFill>
                  <a:schemeClr val="tx1"/>
                </a:solidFill>
                <a:latin typeface="Trebuchet MS" panose="020B0603020202020204" pitchFamily="34" charset="0"/>
              </a:rPr>
              <a:t>Deep-Dive – </a:t>
            </a:r>
            <a:r>
              <a:rPr lang="es-ES" altLang="en-US" sz="4800" b="1" dirty="0" err="1">
                <a:solidFill>
                  <a:schemeClr val="tx1"/>
                </a:solidFill>
                <a:latin typeface="Trebuchet MS" panose="020B0603020202020204" pitchFamily="34" charset="0"/>
              </a:rPr>
              <a:t>Professionalism</a:t>
            </a:r>
            <a:r>
              <a:rPr lang="es-ES" altLang="en-US" sz="4800" b="1" dirty="0">
                <a:solidFill>
                  <a:schemeClr val="tx1"/>
                </a:solidFill>
                <a:latin typeface="Trebuchet MS" panose="020B0603020202020204" pitchFamily="34" charset="0"/>
              </a:rPr>
              <a:t> </a:t>
            </a:r>
            <a:r>
              <a:rPr lang="es-ES" altLang="en-US" sz="4800" b="1" dirty="0" err="1">
                <a:solidFill>
                  <a:schemeClr val="tx1"/>
                </a:solidFill>
                <a:latin typeface="Trebuchet MS" panose="020B0603020202020204" pitchFamily="34" charset="0"/>
              </a:rPr>
              <a:t>Issue</a:t>
            </a:r>
            <a:r>
              <a:rPr lang="es-ES" altLang="en-US" sz="4800" b="1" dirty="0">
                <a:solidFill>
                  <a:schemeClr val="tx1"/>
                </a:solidFill>
                <a:latin typeface="Trebuchet MS" panose="020B0603020202020204" pitchFamily="34" charset="0"/>
              </a:rPr>
              <a:t> 3</a:t>
            </a: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UY"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862866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143000" y="-1001273"/>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Professionalism Issue</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4" y="1663236"/>
            <a:ext cx="10035165" cy="1335686"/>
          </a:xfrm>
        </p:spPr>
        <p:txBody>
          <a:bodyPr/>
          <a:lstStyle/>
          <a:p>
            <a:pPr marL="342900" indent="-342900" algn="just">
              <a:buFont typeface="Wingdings" panose="05000000000000000000" pitchFamily="2" charset="2"/>
              <a:buChar char="Ø"/>
            </a:pPr>
            <a:r>
              <a:rPr lang="en-IN" sz="2400" dirty="0">
                <a:latin typeface="Trebuchet MS" panose="020B0603020202020204" pitchFamily="34" charset="0"/>
              </a:rPr>
              <a:t>Mr. Z</a:t>
            </a:r>
            <a:r>
              <a:rPr lang="en-US" sz="2400" dirty="0">
                <a:latin typeface="Trebuchet MS" panose="020B0603020202020204" pitchFamily="34" charset="0"/>
              </a:rPr>
              <a:t> also comments on what actuarial institute can do to standardize the disclosures</a:t>
            </a:r>
          </a:p>
          <a:p>
            <a:pPr algn="just"/>
            <a:endParaRPr lang="en-US" sz="2400" dirty="0">
              <a:latin typeface="Trebuchet MS" panose="020B0603020202020204" pitchFamily="34" charset="0"/>
            </a:endParaRPr>
          </a:p>
          <a:p>
            <a:pPr algn="just"/>
            <a:endParaRPr lang="en-IN" sz="2400" dirty="0">
              <a:latin typeface="Trebuchet MS" panose="020B0603020202020204" pitchFamily="34" charset="0"/>
            </a:endParaRPr>
          </a:p>
          <a:p>
            <a:pPr algn="just"/>
            <a:endParaRPr lang="en-IN" sz="2400" dirty="0">
              <a:latin typeface="Trebuchet MS" panose="020B0603020202020204" pitchFamily="34" charset="0"/>
            </a:endParaRPr>
          </a:p>
          <a:p>
            <a:pPr algn="just"/>
            <a:endParaRPr lang="en-IN" sz="2400" dirty="0">
              <a:latin typeface="Trebuchet MS" panose="020B0603020202020204" pitchFamily="34" charset="0"/>
            </a:endParaRPr>
          </a:p>
          <a:p>
            <a:pPr algn="just"/>
            <a:endParaRPr lang="en-IN" sz="2400" dirty="0">
              <a:latin typeface="Trebuchet MS" panose="020B0603020202020204" pitchFamily="34" charset="0"/>
            </a:endParaRPr>
          </a:p>
        </p:txBody>
      </p:sp>
      <p:sp>
        <p:nvSpPr>
          <p:cNvPr id="6" name="Rectangle 5">
            <a:extLst>
              <a:ext uri="{FF2B5EF4-FFF2-40B4-BE49-F238E27FC236}">
                <a16:creationId xmlns:a16="http://schemas.microsoft.com/office/drawing/2014/main" id="{10326656-B0A4-8D59-B3E7-7194B9FDCE31}"/>
              </a:ext>
            </a:extLst>
          </p:cNvPr>
          <p:cNvSpPr/>
          <p:nvPr/>
        </p:nvSpPr>
        <p:spPr bwMode="auto">
          <a:xfrm>
            <a:off x="1905000" y="3008852"/>
            <a:ext cx="10153147" cy="1738810"/>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just">
              <a:lnSpc>
                <a:spcPct val="107000"/>
              </a:lnSpc>
              <a:buFont typeface="Wingdings" panose="05000000000000000000" pitchFamily="2" charset="2"/>
              <a:buChar char="Ø"/>
            </a:pPr>
            <a:r>
              <a:rPr lang="en-IN" sz="2400" dirty="0">
                <a:latin typeface="Trebuchet MS" panose="020B0603020202020204" pitchFamily="34" charset="0"/>
              </a:rPr>
              <a:t>Mr. Z’s comment suggests inactivity on behalf of the Institute and could disrepute the Institute</a:t>
            </a:r>
          </a:p>
          <a:p>
            <a:pPr marL="342900" indent="-342900" algn="just">
              <a:lnSpc>
                <a:spcPct val="107000"/>
              </a:lnSpc>
              <a:buFont typeface="Wingdings" panose="05000000000000000000" pitchFamily="2" charset="2"/>
              <a:buChar char="Ø"/>
            </a:pPr>
            <a:r>
              <a:rPr lang="en-IN" sz="2400" dirty="0">
                <a:latin typeface="Trebuchet MS" panose="020B0603020202020204" pitchFamily="34" charset="0"/>
              </a:rPr>
              <a:t>Further, Mr. X may perceive that the views expressed by Mr. Z are also the professional body/company’s views </a:t>
            </a:r>
          </a:p>
        </p:txBody>
      </p:sp>
    </p:spTree>
    <p:extLst>
      <p:ext uri="{BB962C8B-B14F-4D97-AF65-F5344CB8AC3E}">
        <p14:creationId xmlns:p14="http://schemas.microsoft.com/office/powerpoint/2010/main" val="315752586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Applicable Standards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776956" y="1492477"/>
            <a:ext cx="10199182" cy="4126252"/>
          </a:xfrm>
        </p:spPr>
        <p:txBody>
          <a:bodyPr/>
          <a:lstStyle/>
          <a:p>
            <a:pPr marL="342900" indent="-342900" algn="just">
              <a:buFont typeface="Wingdings" panose="05000000000000000000" pitchFamily="2" charset="2"/>
              <a:buChar char="Ø"/>
            </a:pPr>
            <a:r>
              <a:rPr lang="en-IN" sz="2400" b="1" dirty="0">
                <a:latin typeface="Trebuchet MS" panose="020B0603020202020204" pitchFamily="34" charset="0"/>
              </a:rPr>
              <a:t>PCS 2.4:</a:t>
            </a:r>
          </a:p>
          <a:p>
            <a:pPr algn="just">
              <a:lnSpc>
                <a:spcPct val="107000"/>
              </a:lnSpc>
              <a:spcAft>
                <a:spcPts val="800"/>
              </a:spcAft>
            </a:pPr>
            <a:r>
              <a:rPr lang="en-IN" sz="2400" dirty="0">
                <a:latin typeface="Trebuchet MS" panose="020B0603020202020204" pitchFamily="34" charset="0"/>
              </a:rPr>
              <a:t>Debates and opinions must demonstrate due respect and must not bring disrepute to the actuarial profession or other members or the professional body.</a:t>
            </a:r>
            <a:endParaRPr lang="en-IN" sz="2400" b="1" dirty="0">
              <a:latin typeface="Trebuchet MS" panose="020B0603020202020204" pitchFamily="34" charset="0"/>
            </a:endParaRPr>
          </a:p>
          <a:p>
            <a:pPr marL="342900" indent="-342900" algn="just">
              <a:buFont typeface="Wingdings" panose="05000000000000000000" pitchFamily="2" charset="2"/>
              <a:buChar char="Ø"/>
            </a:pPr>
            <a:r>
              <a:rPr lang="en-IN" sz="2400" b="1" dirty="0">
                <a:latin typeface="Trebuchet MS" panose="020B0603020202020204" pitchFamily="34" charset="0"/>
              </a:rPr>
              <a:t>PCS 8.3:</a:t>
            </a:r>
          </a:p>
          <a:p>
            <a:pPr algn="just">
              <a:lnSpc>
                <a:spcPct val="107000"/>
              </a:lnSpc>
              <a:spcAft>
                <a:spcPts val="800"/>
              </a:spcAft>
            </a:pPr>
            <a:r>
              <a:rPr lang="en-US" sz="2400" dirty="0">
                <a:latin typeface="Trebuchet MS" panose="020B0603020202020204" pitchFamily="34" charset="0"/>
              </a:rPr>
              <a:t>A member speaking or writing, using any medium of communication, should normally seek to ensure that it is made clear in what capacity </a:t>
            </a:r>
            <a:r>
              <a:rPr lang="en-IN" sz="2400" dirty="0">
                <a:latin typeface="Trebuchet MS" panose="020B0603020202020204" pitchFamily="34" charset="0"/>
              </a:rPr>
              <a:t>the contribution is made.</a:t>
            </a:r>
          </a:p>
          <a:p>
            <a:pPr marL="342900" lvl="0" indent="-342900" algn="just">
              <a:lnSpc>
                <a:spcPct val="107000"/>
              </a:lnSpc>
              <a:spcAft>
                <a:spcPts val="800"/>
              </a:spcAft>
              <a:buFont typeface="Symbol" panose="05050102010706020507" pitchFamily="18" charset="2"/>
              <a:buChar char=""/>
            </a:pPr>
            <a:endParaRPr lang="en-IN" sz="2400" dirty="0">
              <a:latin typeface="Trebuchet MS" panose="020B0603020202020204" pitchFamily="34" charset="0"/>
            </a:endParaRPr>
          </a:p>
          <a:p>
            <a:pPr algn="just"/>
            <a:endParaRPr lang="en-IN" sz="2400" dirty="0">
              <a:latin typeface="Trebuchet MS" panose="020B0603020202020204" pitchFamily="34" charset="0"/>
            </a:endParaRPr>
          </a:p>
        </p:txBody>
      </p:sp>
    </p:spTree>
    <p:extLst>
      <p:ext uri="{BB962C8B-B14F-4D97-AF65-F5344CB8AC3E}">
        <p14:creationId xmlns:p14="http://schemas.microsoft.com/office/powerpoint/2010/main" val="242319621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8"/>
            <a:ext cx="10363200" cy="1093347"/>
          </a:xfrm>
        </p:spPr>
        <p:txBody>
          <a:bodyPr/>
          <a:lstStyle/>
          <a:p>
            <a:pPr algn="l"/>
            <a:r>
              <a:rPr lang="en-IN" dirty="0">
                <a:latin typeface="Trebuchet MS" panose="020B0603020202020204" pitchFamily="34" charset="0"/>
              </a:rPr>
              <a:t>Alternative Options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5" y="1257996"/>
            <a:ext cx="10199182" cy="4088680"/>
          </a:xfrm>
        </p:spPr>
        <p:txBody>
          <a:bodyPr/>
          <a:lstStyle/>
          <a:p>
            <a:pPr marL="342900" indent="-342900" algn="just">
              <a:lnSpc>
                <a:spcPct val="107000"/>
              </a:lnSpc>
              <a:buFont typeface="Wingdings" panose="05000000000000000000" pitchFamily="2" charset="2"/>
              <a:buChar char="Ø"/>
            </a:pPr>
            <a:r>
              <a:rPr lang="en-US" sz="2400" dirty="0">
                <a:latin typeface="Trebuchet MS" panose="020B0603020202020204" pitchFamily="34" charset="0"/>
              </a:rPr>
              <a:t>Avoid commenting on Institute’s duties to a non-member </a:t>
            </a:r>
          </a:p>
          <a:p>
            <a:pPr algn="just">
              <a:lnSpc>
                <a:spcPct val="107000"/>
              </a:lnSpc>
            </a:pPr>
            <a:endParaRPr lang="en-US" sz="2400" dirty="0">
              <a:latin typeface="Trebuchet MS" panose="020B0603020202020204" pitchFamily="34" charset="0"/>
            </a:endParaRPr>
          </a:p>
          <a:p>
            <a:pPr marL="342900" indent="-342900" algn="just">
              <a:lnSpc>
                <a:spcPct val="107000"/>
              </a:lnSpc>
              <a:buFont typeface="Wingdings" panose="05000000000000000000" pitchFamily="2" charset="2"/>
              <a:buChar char="Ø"/>
            </a:pPr>
            <a:r>
              <a:rPr lang="en-US" sz="2400" dirty="0">
                <a:latin typeface="Trebuchet MS" panose="020B0603020202020204" pitchFamily="34" charset="0"/>
              </a:rPr>
              <a:t>Encourage healthy debate by expressing his views in an actuarial forum </a:t>
            </a:r>
          </a:p>
          <a:p>
            <a:pPr algn="just">
              <a:lnSpc>
                <a:spcPct val="107000"/>
              </a:lnSpc>
            </a:pPr>
            <a:endParaRPr lang="en-US" sz="2400" dirty="0">
              <a:latin typeface="Trebuchet MS" panose="020B0603020202020204" pitchFamily="34" charset="0"/>
            </a:endParaRPr>
          </a:p>
          <a:p>
            <a:pPr marL="342900" indent="-342900" algn="just">
              <a:lnSpc>
                <a:spcPct val="107000"/>
              </a:lnSpc>
              <a:buFont typeface="Wingdings" panose="05000000000000000000" pitchFamily="2" charset="2"/>
              <a:buChar char="Ø"/>
            </a:pPr>
            <a:r>
              <a:rPr lang="en-IN" sz="2400" dirty="0">
                <a:latin typeface="Trebuchet MS" panose="020B0603020202020204" pitchFamily="34" charset="0"/>
              </a:rPr>
              <a:t>State that the views expressed are made in personal capacity</a:t>
            </a:r>
          </a:p>
          <a:p>
            <a:pPr algn="just">
              <a:lnSpc>
                <a:spcPct val="107000"/>
              </a:lnSpc>
            </a:pPr>
            <a:endParaRPr lang="en-US" sz="2400" dirty="0">
              <a:latin typeface="Trebuchet MS" panose="020B0603020202020204" pitchFamily="34" charset="0"/>
            </a:endParaRPr>
          </a:p>
          <a:p>
            <a:pPr marL="342900" indent="-342900" algn="just">
              <a:lnSpc>
                <a:spcPct val="107000"/>
              </a:lnSpc>
              <a:buFont typeface="Wingdings" panose="05000000000000000000" pitchFamily="2" charset="2"/>
              <a:buChar char="Ø"/>
            </a:pPr>
            <a:r>
              <a:rPr lang="en-US" sz="2400" dirty="0">
                <a:latin typeface="Trebuchet MS" panose="020B0603020202020204" pitchFamily="34" charset="0"/>
              </a:rPr>
              <a:t>Approach the Institute with his recommendations and facilitate discussions on the same</a:t>
            </a:r>
            <a:endParaRPr lang="en-IN" sz="2400" dirty="0">
              <a:latin typeface="Trebuchet MS" panose="020B0603020202020204" pitchFamily="34" charset="0"/>
            </a:endParaRPr>
          </a:p>
          <a:p>
            <a:pPr lvl="0" algn="just">
              <a:lnSpc>
                <a:spcPct val="107000"/>
              </a:lnSpc>
            </a:pPr>
            <a:r>
              <a:rPr lang="en-IN" sz="2400" dirty="0">
                <a:latin typeface="Trebuchet MS" panose="020B0603020202020204" pitchFamily="34" charset="0"/>
              </a:rPr>
              <a:t>  </a:t>
            </a:r>
          </a:p>
          <a:p>
            <a:pPr marL="342900" indent="-342900" algn="just">
              <a:buFont typeface="Wingdings" panose="05000000000000000000" pitchFamily="2" charset="2"/>
              <a:buChar char="Ø"/>
            </a:pPr>
            <a:endParaRPr lang="en-IN" sz="2400" dirty="0">
              <a:latin typeface="Trebuchet MS" panose="020B0603020202020204" pitchFamily="34" charset="0"/>
            </a:endParaRPr>
          </a:p>
        </p:txBody>
      </p:sp>
    </p:spTree>
    <p:extLst>
      <p:ext uri="{BB962C8B-B14F-4D97-AF65-F5344CB8AC3E}">
        <p14:creationId xmlns:p14="http://schemas.microsoft.com/office/powerpoint/2010/main" val="266308768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0134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10515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s-ES" altLang="en-US" sz="4800" b="1" dirty="0">
                <a:solidFill>
                  <a:schemeClr val="tx1"/>
                </a:solidFill>
                <a:latin typeface="Trebuchet MS" panose="020B0603020202020204" pitchFamily="34" charset="0"/>
              </a:rPr>
              <a:t>Deep-Dive – </a:t>
            </a:r>
            <a:r>
              <a:rPr lang="es-ES" altLang="en-US" sz="4800" b="1" dirty="0" err="1">
                <a:solidFill>
                  <a:schemeClr val="tx1"/>
                </a:solidFill>
                <a:latin typeface="Trebuchet MS" panose="020B0603020202020204" pitchFamily="34" charset="0"/>
              </a:rPr>
              <a:t>Professionalism</a:t>
            </a:r>
            <a:r>
              <a:rPr lang="es-ES" altLang="en-US" sz="4800" b="1" dirty="0">
                <a:solidFill>
                  <a:schemeClr val="tx1"/>
                </a:solidFill>
                <a:latin typeface="Trebuchet MS" panose="020B0603020202020204" pitchFamily="34" charset="0"/>
              </a:rPr>
              <a:t> </a:t>
            </a:r>
            <a:r>
              <a:rPr lang="es-ES" altLang="en-US" sz="4800" b="1" dirty="0" err="1">
                <a:solidFill>
                  <a:schemeClr val="tx1"/>
                </a:solidFill>
                <a:latin typeface="Trebuchet MS" panose="020B0603020202020204" pitchFamily="34" charset="0"/>
              </a:rPr>
              <a:t>Issue</a:t>
            </a:r>
            <a:r>
              <a:rPr lang="es-ES" altLang="en-US" sz="4800" b="1" dirty="0">
                <a:solidFill>
                  <a:schemeClr val="tx1"/>
                </a:solidFill>
                <a:latin typeface="Trebuchet MS" panose="020B0603020202020204" pitchFamily="34" charset="0"/>
              </a:rPr>
              <a:t> 4</a:t>
            </a: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UY"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851272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Professionalism Issue</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4" y="1385898"/>
            <a:ext cx="10035165" cy="1335686"/>
          </a:xfrm>
        </p:spPr>
        <p:txBody>
          <a:bodyPr/>
          <a:lstStyle/>
          <a:p>
            <a:pPr marL="342900" indent="-342900" algn="just">
              <a:buFont typeface="Wingdings" panose="05000000000000000000" pitchFamily="2" charset="2"/>
              <a:buChar char="Ø"/>
            </a:pPr>
            <a:r>
              <a:rPr lang="en-US" sz="2400" dirty="0">
                <a:latin typeface="Trebuchet MS" panose="020B0603020202020204" pitchFamily="34" charset="0"/>
              </a:rPr>
              <a:t>Mr. Z agrees to give advice to the Health Insurance Company although he works for a Life Insurance Company</a:t>
            </a:r>
          </a:p>
          <a:p>
            <a:pPr marL="342900" lvl="0" indent="-342900" algn="just">
              <a:lnSpc>
                <a:spcPct val="107000"/>
              </a:lnSpc>
              <a:buFont typeface="Wingdings" panose="05000000000000000000" pitchFamily="2" charset="2"/>
              <a:buChar char="Ø"/>
            </a:pPr>
            <a:endParaRPr lang="en-US" sz="2400" kern="1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12ADA723-3A2B-6CA6-FAEA-908EAED4709A}"/>
              </a:ext>
            </a:extLst>
          </p:cNvPr>
          <p:cNvSpPr/>
          <p:nvPr/>
        </p:nvSpPr>
        <p:spPr bwMode="auto">
          <a:xfrm>
            <a:off x="1886453" y="2437328"/>
            <a:ext cx="10153147" cy="3658672"/>
          </a:xfrm>
          <a:prstGeom prst="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just">
              <a:lnSpc>
                <a:spcPct val="107000"/>
              </a:lnSpc>
              <a:buFont typeface="Wingdings" panose="05000000000000000000" pitchFamily="2" charset="2"/>
              <a:buChar char="Ø"/>
            </a:pPr>
            <a:r>
              <a:rPr lang="en-IN" sz="2400" kern="100" dirty="0">
                <a:effectLst/>
                <a:latin typeface="Trebuchet MS" panose="020B0603020202020204" pitchFamily="34" charset="0"/>
                <a:ea typeface="Calibri" panose="020F0502020204030204" pitchFamily="34" charset="0"/>
                <a:cs typeface="Times New Roman" panose="02020603050405020304" pitchFamily="18" charset="0"/>
              </a:rPr>
              <a:t>Mr. Z may have accepted the assignment without understanding the nature of the advice required</a:t>
            </a:r>
            <a:endParaRPr lang="en-US" sz="2400" dirty="0">
              <a:latin typeface="Trebuchet MS" panose="020B0603020202020204" pitchFamily="34" charset="0"/>
            </a:endParaRPr>
          </a:p>
          <a:p>
            <a:pPr marL="342900" lvl="0" indent="-342900" algn="just">
              <a:lnSpc>
                <a:spcPct val="107000"/>
              </a:lnSpc>
              <a:buFont typeface="Wingdings" panose="05000000000000000000" pitchFamily="2" charset="2"/>
              <a:buChar char="Ø"/>
            </a:pPr>
            <a:r>
              <a:rPr lang="en-US" sz="2400" dirty="0">
                <a:latin typeface="Trebuchet MS" panose="020B0603020202020204" pitchFamily="34" charset="0"/>
              </a:rPr>
              <a:t>May lack required qualification, experience and competence to provide advice sought from him</a:t>
            </a:r>
          </a:p>
          <a:p>
            <a:pPr marL="342900" lvl="0" indent="-342900" algn="just">
              <a:lnSpc>
                <a:spcPct val="107000"/>
              </a:lnSpc>
              <a:buFont typeface="Wingdings" panose="05000000000000000000" pitchFamily="2" charset="2"/>
              <a:buChar char="Ø"/>
            </a:pPr>
            <a:r>
              <a:rPr lang="en-US" sz="2400" dirty="0">
                <a:latin typeface="Trebuchet MS" panose="020B0603020202020204" pitchFamily="34" charset="0"/>
              </a:rPr>
              <a:t>His current employment contract may restrict him from offering services to another company</a:t>
            </a:r>
          </a:p>
          <a:p>
            <a:pPr marL="342900" indent="-342900" algn="just">
              <a:lnSpc>
                <a:spcPct val="107000"/>
              </a:lnSpc>
              <a:buFont typeface="Wingdings" panose="05000000000000000000" pitchFamily="2" charset="2"/>
              <a:buChar char="Ø"/>
            </a:pPr>
            <a:r>
              <a:rPr lang="en-IN" sz="2400" kern="100" dirty="0">
                <a:effectLst/>
                <a:latin typeface="Trebuchet MS" panose="020B0603020202020204" pitchFamily="34" charset="0"/>
                <a:ea typeface="Calibri" panose="020F0502020204030204" pitchFamily="34" charset="0"/>
                <a:cs typeface="Times New Roman" panose="02020603050405020304" pitchFamily="18" charset="0"/>
              </a:rPr>
              <a:t>He may not be aware of any professionalism issues with taking up the assignment as he has not discussed with the actuary who may have worked on the assignment</a:t>
            </a:r>
            <a:endParaRPr lang="en-US" sz="2400" dirty="0">
              <a:latin typeface="Trebuchet MS" panose="020B0603020202020204" pitchFamily="34" charset="0"/>
            </a:endParaRPr>
          </a:p>
        </p:txBody>
      </p:sp>
    </p:spTree>
    <p:extLst>
      <p:ext uri="{BB962C8B-B14F-4D97-AF65-F5344CB8AC3E}">
        <p14:creationId xmlns:p14="http://schemas.microsoft.com/office/powerpoint/2010/main" val="415967789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Applicable Standards (1)</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764218" y="1208662"/>
            <a:ext cx="10199182" cy="4353937"/>
          </a:xfrm>
        </p:spPr>
        <p:txBody>
          <a:bodyPr/>
          <a:lstStyle/>
          <a:p>
            <a:pPr marL="342900" indent="-342900" algn="just">
              <a:lnSpc>
                <a:spcPct val="107000"/>
              </a:lnSpc>
              <a:buFont typeface="Wingdings" panose="05000000000000000000" pitchFamily="2" charset="2"/>
              <a:buChar char="Ø"/>
            </a:pPr>
            <a:r>
              <a:rPr lang="en-IN" sz="2400" b="1" dirty="0">
                <a:latin typeface="Trebuchet MS" panose="020B0603020202020204" pitchFamily="34" charset="0"/>
              </a:rPr>
              <a:t>PCS 4.2 </a:t>
            </a:r>
          </a:p>
          <a:p>
            <a:pPr algn="just">
              <a:lnSpc>
                <a:spcPct val="107000"/>
              </a:lnSpc>
              <a:spcAft>
                <a:spcPts val="800"/>
              </a:spcAft>
            </a:pPr>
            <a:r>
              <a:rPr lang="en-IN" sz="2400" dirty="0">
                <a:latin typeface="Trebuchet MS" panose="020B0603020202020204" pitchFamily="34" charset="0"/>
              </a:rPr>
              <a:t>In accepting an assignment and when performing the assignment, an actuary must ensure that he or she is qualified to do so as per the requirement of professional and other guidance.</a:t>
            </a:r>
          </a:p>
          <a:p>
            <a:pPr marL="342900" indent="-342900" algn="just">
              <a:lnSpc>
                <a:spcPct val="107000"/>
              </a:lnSpc>
              <a:buFont typeface="Wingdings" panose="05000000000000000000" pitchFamily="2" charset="2"/>
              <a:buChar char="Ø"/>
            </a:pPr>
            <a:r>
              <a:rPr lang="en-US" sz="2400" b="1" dirty="0">
                <a:latin typeface="Trebuchet MS" panose="020B0603020202020204" pitchFamily="34" charset="0"/>
              </a:rPr>
              <a:t>PCS 7.2  </a:t>
            </a:r>
          </a:p>
          <a:p>
            <a:pPr algn="just">
              <a:lnSpc>
                <a:spcPct val="107000"/>
              </a:lnSpc>
              <a:spcAft>
                <a:spcPts val="800"/>
              </a:spcAft>
            </a:pPr>
            <a:r>
              <a:rPr lang="en-US" sz="2400" dirty="0">
                <a:latin typeface="Trebuchet MS" panose="020B0603020202020204" pitchFamily="34" charset="0"/>
              </a:rPr>
              <a:t>If an actuary invited to provide actuarial services to a client, knows or has reason to suspect that another actuary is acting or has recently provided advice on the same or a related matter, the actuary should communicate with the other actuary at as early a stage as possible.</a:t>
            </a:r>
          </a:p>
          <a:p>
            <a:pPr algn="just">
              <a:lnSpc>
                <a:spcPct val="107000"/>
              </a:lnSpc>
              <a:spcAft>
                <a:spcPts val="800"/>
              </a:spcAft>
            </a:pPr>
            <a:endParaRPr lang="en-IN" sz="2400" dirty="0">
              <a:latin typeface="Trebuchet MS" panose="020B0603020202020204" pitchFamily="34" charset="0"/>
            </a:endParaRPr>
          </a:p>
          <a:p>
            <a:pPr algn="just">
              <a:lnSpc>
                <a:spcPct val="107000"/>
              </a:lnSpc>
              <a:spcAft>
                <a:spcPts val="800"/>
              </a:spcAft>
            </a:pPr>
            <a:endParaRPr lang="en-US"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2400" dirty="0">
              <a:latin typeface="Trebuchet MS" panose="020B0603020202020204" pitchFamily="34" charset="0"/>
            </a:endParaRPr>
          </a:p>
          <a:p>
            <a:pPr marL="342900" lvl="0" indent="-342900" algn="just">
              <a:lnSpc>
                <a:spcPct val="107000"/>
              </a:lnSpc>
              <a:spcAft>
                <a:spcPts val="800"/>
              </a:spcAft>
              <a:buFont typeface="Symbol" panose="05050102010706020507" pitchFamily="18" charset="2"/>
              <a:buChar char=""/>
            </a:pPr>
            <a:endParaRPr lang="en-IN" sz="2400" dirty="0">
              <a:latin typeface="Trebuchet MS" panose="020B0603020202020204" pitchFamily="34" charset="0"/>
            </a:endParaRPr>
          </a:p>
          <a:p>
            <a:pPr algn="just"/>
            <a:endParaRPr lang="en-IN" sz="2400" dirty="0">
              <a:latin typeface="Trebuchet MS" panose="020B0603020202020204" pitchFamily="34" charset="0"/>
            </a:endParaRPr>
          </a:p>
        </p:txBody>
      </p:sp>
    </p:spTree>
    <p:extLst>
      <p:ext uri="{BB962C8B-B14F-4D97-AF65-F5344CB8AC3E}">
        <p14:creationId xmlns:p14="http://schemas.microsoft.com/office/powerpoint/2010/main" val="44234303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9"/>
            <a:ext cx="10363200" cy="662048"/>
          </a:xfrm>
        </p:spPr>
        <p:txBody>
          <a:bodyPr/>
          <a:lstStyle/>
          <a:p>
            <a:pPr algn="l"/>
            <a:r>
              <a:rPr lang="en-IN" dirty="0">
                <a:latin typeface="Trebuchet MS" panose="020B0603020202020204" pitchFamily="34" charset="0"/>
              </a:rPr>
              <a:t>Applicable Standards (2)</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705833" y="1365874"/>
            <a:ext cx="10199182" cy="4126252"/>
          </a:xfrm>
        </p:spPr>
        <p:txBody>
          <a:bodyPr/>
          <a:lstStyle/>
          <a:p>
            <a:pPr marL="342900" indent="-342900" algn="just">
              <a:lnSpc>
                <a:spcPct val="107000"/>
              </a:lnSpc>
              <a:buFont typeface="Wingdings" panose="05000000000000000000" pitchFamily="2" charset="2"/>
              <a:buChar char="Ø"/>
            </a:pPr>
            <a:r>
              <a:rPr lang="en-US" sz="2400" b="1" dirty="0">
                <a:latin typeface="Trebuchet MS" panose="020B0603020202020204" pitchFamily="34" charset="0"/>
              </a:rPr>
              <a:t>Actuaries Act 2006 Schedule Part I(5)</a:t>
            </a:r>
          </a:p>
          <a:p>
            <a:pPr algn="just">
              <a:lnSpc>
                <a:spcPct val="107000"/>
              </a:lnSpc>
              <a:spcAft>
                <a:spcPts val="800"/>
              </a:spcAft>
            </a:pPr>
            <a:r>
              <a:rPr lang="en-US" sz="2400" dirty="0">
                <a:latin typeface="Trebuchet MS" panose="020B0603020202020204" pitchFamily="34" charset="0"/>
              </a:rPr>
              <a:t>A member shall be deemed to be guilty of professional misconduct if he accepts an assignment as Actuary previously held by another actuary without first communicating with him in writing.</a:t>
            </a:r>
          </a:p>
          <a:p>
            <a:pPr algn="just">
              <a:lnSpc>
                <a:spcPct val="107000"/>
              </a:lnSpc>
              <a:spcAft>
                <a:spcPts val="800"/>
              </a:spcAft>
            </a:pPr>
            <a:endParaRPr lang="en-US" sz="2400" dirty="0">
              <a:latin typeface="Trebuchet MS" panose="020B0603020202020204" pitchFamily="34" charset="0"/>
            </a:endParaRPr>
          </a:p>
          <a:p>
            <a:pPr algn="just">
              <a:lnSpc>
                <a:spcPct val="107000"/>
              </a:lnSpc>
              <a:spcAft>
                <a:spcPts val="800"/>
              </a:spcAft>
            </a:pPr>
            <a:endParaRPr lang="en-IN" sz="2400" dirty="0">
              <a:latin typeface="Trebuchet MS" panose="020B0603020202020204" pitchFamily="34" charset="0"/>
            </a:endParaRPr>
          </a:p>
          <a:p>
            <a:pPr algn="just">
              <a:lnSpc>
                <a:spcPct val="107000"/>
              </a:lnSpc>
              <a:spcAft>
                <a:spcPts val="800"/>
              </a:spcAft>
            </a:pPr>
            <a:endParaRPr lang="en-IN" sz="2400" dirty="0">
              <a:latin typeface="Trebuchet MS" panose="020B0603020202020204" pitchFamily="34" charset="0"/>
            </a:endParaRPr>
          </a:p>
        </p:txBody>
      </p:sp>
    </p:spTree>
    <p:extLst>
      <p:ext uri="{BB962C8B-B14F-4D97-AF65-F5344CB8AC3E}">
        <p14:creationId xmlns:p14="http://schemas.microsoft.com/office/powerpoint/2010/main" val="235210380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6158" y="748921"/>
            <a:ext cx="9144000" cy="5751916"/>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400" kern="0" dirty="0">
                <a:solidFill>
                  <a:schemeClr val="tx1"/>
                </a:solidFill>
                <a:latin typeface="Trebuchet MS" panose="020B0603020202020204" pitchFamily="34" charset="0"/>
              </a:rPr>
              <a:t>The presentation is divided into the following sections:</a:t>
            </a:r>
          </a:p>
          <a:p>
            <a:pPr marL="342900" indent="-342900" algn="l">
              <a:buFont typeface="Wingdings" panose="05000000000000000000" pitchFamily="2" charset="2"/>
              <a:buChar char="Ø"/>
            </a:pPr>
            <a:endParaRPr lang="en-US" altLang="en-US" sz="2400" kern="0" dirty="0">
              <a:solidFill>
                <a:schemeClr val="tx1"/>
              </a:solidFill>
              <a:latin typeface="Trebuchet MS" panose="020B0603020202020204" pitchFamily="34" charset="0"/>
            </a:endParaRPr>
          </a:p>
          <a:p>
            <a:pPr marL="342900" indent="-342900" algn="l">
              <a:buFont typeface="Wingdings" panose="05000000000000000000" pitchFamily="2" charset="2"/>
              <a:buChar char="Ø"/>
            </a:pPr>
            <a:r>
              <a:rPr lang="en-US" altLang="en-US" sz="2400" kern="0" dirty="0">
                <a:solidFill>
                  <a:schemeClr val="tx1"/>
                </a:solidFill>
                <a:latin typeface="Trebuchet MS" panose="020B0603020202020204" pitchFamily="34" charset="0"/>
              </a:rPr>
              <a:t>Synopsis</a:t>
            </a:r>
          </a:p>
          <a:p>
            <a:pPr marL="342900" indent="-342900" algn="l">
              <a:buFont typeface="Wingdings" panose="05000000000000000000" pitchFamily="2" charset="2"/>
              <a:buChar char="Ø"/>
            </a:pPr>
            <a:endParaRPr lang="en-US" altLang="en-US" sz="2400" kern="0" dirty="0">
              <a:solidFill>
                <a:schemeClr val="tx1"/>
              </a:solidFill>
              <a:latin typeface="Trebuchet MS" panose="020B0603020202020204" pitchFamily="34" charset="0"/>
            </a:endParaRPr>
          </a:p>
          <a:p>
            <a:pPr marL="342900" indent="-342900" algn="l">
              <a:buFont typeface="Wingdings" panose="05000000000000000000" pitchFamily="2" charset="2"/>
              <a:buChar char="Ø"/>
            </a:pPr>
            <a:r>
              <a:rPr lang="en-US" altLang="en-US" sz="2400" kern="0" dirty="0">
                <a:solidFill>
                  <a:schemeClr val="tx1"/>
                </a:solidFill>
                <a:latin typeface="Trebuchet MS" panose="020B0603020202020204" pitchFamily="34" charset="0"/>
              </a:rPr>
              <a:t>Applicable Professional Standards/Actuaries Act 2006</a:t>
            </a:r>
          </a:p>
          <a:p>
            <a:pPr marL="342900" indent="-342900" algn="l">
              <a:buFont typeface="Wingdings" panose="05000000000000000000" pitchFamily="2" charset="2"/>
              <a:buChar char="Ø"/>
            </a:pPr>
            <a:endParaRPr lang="en-US" altLang="en-US" sz="2400" kern="0" dirty="0">
              <a:solidFill>
                <a:schemeClr val="tx1"/>
              </a:solidFill>
              <a:latin typeface="Trebuchet MS" panose="020B0603020202020204" pitchFamily="34" charset="0"/>
            </a:endParaRPr>
          </a:p>
          <a:p>
            <a:pPr marL="342900" indent="-342900" algn="l">
              <a:buFont typeface="Wingdings" panose="05000000000000000000" pitchFamily="2" charset="2"/>
              <a:buChar char="Ø"/>
            </a:pPr>
            <a:r>
              <a:rPr lang="en-US" altLang="en-US" sz="2400" kern="0" dirty="0">
                <a:solidFill>
                  <a:schemeClr val="tx1"/>
                </a:solidFill>
                <a:latin typeface="Trebuchet MS" panose="020B0603020202020204" pitchFamily="34" charset="0"/>
              </a:rPr>
              <a:t>Deep-Dive:</a:t>
            </a:r>
          </a:p>
          <a:p>
            <a:pPr algn="l"/>
            <a:r>
              <a:rPr lang="en-US" altLang="en-US" sz="2400" kern="0" dirty="0">
                <a:solidFill>
                  <a:schemeClr val="tx1"/>
                </a:solidFill>
                <a:latin typeface="Trebuchet MS" panose="020B0603020202020204" pitchFamily="34" charset="0"/>
              </a:rPr>
              <a:t>	</a:t>
            </a:r>
          </a:p>
          <a:p>
            <a:pPr algn="l"/>
            <a:r>
              <a:rPr lang="en-US" altLang="en-US" sz="2400" kern="0" dirty="0">
                <a:solidFill>
                  <a:schemeClr val="tx1"/>
                </a:solidFill>
                <a:latin typeface="Trebuchet MS" panose="020B0603020202020204" pitchFamily="34" charset="0"/>
              </a:rPr>
              <a:t>	1. Professionalism Issues</a:t>
            </a:r>
          </a:p>
          <a:p>
            <a:pPr algn="l"/>
            <a:endParaRPr lang="en-US" altLang="en-US" sz="2400" kern="0" dirty="0">
              <a:solidFill>
                <a:schemeClr val="tx1"/>
              </a:solidFill>
              <a:latin typeface="Trebuchet MS" panose="020B0603020202020204" pitchFamily="34" charset="0"/>
            </a:endParaRPr>
          </a:p>
          <a:p>
            <a:pPr algn="l"/>
            <a:r>
              <a:rPr lang="en-US" altLang="en-US" sz="2400" kern="0" dirty="0">
                <a:solidFill>
                  <a:schemeClr val="tx1"/>
                </a:solidFill>
                <a:latin typeface="Trebuchet MS" panose="020B0603020202020204" pitchFamily="34" charset="0"/>
              </a:rPr>
              <a:t>	2. Applicable Standards</a:t>
            </a:r>
          </a:p>
          <a:p>
            <a:pPr algn="l"/>
            <a:endParaRPr lang="en-US" altLang="en-US" sz="2400" kern="0" dirty="0">
              <a:solidFill>
                <a:schemeClr val="tx1"/>
              </a:solidFill>
              <a:latin typeface="Trebuchet MS" panose="020B0603020202020204" pitchFamily="34" charset="0"/>
            </a:endParaRPr>
          </a:p>
          <a:p>
            <a:pPr algn="l"/>
            <a:r>
              <a:rPr lang="en-US" altLang="en-US" sz="2400" kern="0" dirty="0">
                <a:solidFill>
                  <a:schemeClr val="tx1"/>
                </a:solidFill>
                <a:latin typeface="Trebuchet MS" panose="020B0603020202020204" pitchFamily="34" charset="0"/>
              </a:rPr>
              <a:t>	3. Alternative Options</a:t>
            </a:r>
          </a:p>
          <a:p>
            <a:pPr algn="l"/>
            <a:endParaRPr lang="en-US" altLang="en-US" sz="2400" kern="0" dirty="0">
              <a:solidFill>
                <a:schemeClr val="tx1"/>
              </a:solidFill>
              <a:latin typeface="Trebuchet MS" panose="020B0603020202020204" pitchFamily="34" charset="0"/>
            </a:endParaRPr>
          </a:p>
          <a:p>
            <a:pPr marL="342900" indent="-342900" algn="l">
              <a:buFont typeface="Wingdings" panose="05000000000000000000" pitchFamily="2" charset="2"/>
              <a:buChar char="Ø"/>
            </a:pPr>
            <a:r>
              <a:rPr lang="en-US" altLang="en-US" sz="2400" kern="0" dirty="0">
                <a:solidFill>
                  <a:schemeClr val="tx1"/>
                </a:solidFill>
                <a:latin typeface="Trebuchet MS" panose="020B0603020202020204" pitchFamily="34" charset="0"/>
              </a:rPr>
              <a:t>Conclusion</a:t>
            </a:r>
          </a:p>
          <a:p>
            <a:pPr marL="342900" indent="-342900" algn="l">
              <a:buFont typeface="Arial" panose="020B0604020202020204" pitchFamily="34" charset="0"/>
              <a:buChar char="•"/>
            </a:pPr>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331702660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8"/>
            <a:ext cx="10363200" cy="1093347"/>
          </a:xfrm>
        </p:spPr>
        <p:txBody>
          <a:bodyPr/>
          <a:lstStyle/>
          <a:p>
            <a:pPr algn="l"/>
            <a:r>
              <a:rPr lang="en-IN" dirty="0">
                <a:latin typeface="Trebuchet MS" panose="020B0603020202020204" pitchFamily="34" charset="0"/>
              </a:rPr>
              <a:t>Alternative Options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5" y="1182040"/>
            <a:ext cx="10199182" cy="4814008"/>
          </a:xfrm>
        </p:spPr>
        <p:txBody>
          <a:bodyPr/>
          <a:lstStyle/>
          <a:p>
            <a:pPr marL="457200" lvl="0" indent="-457200" algn="just">
              <a:lnSpc>
                <a:spcPct val="107000"/>
              </a:lnSpc>
              <a:buFont typeface="+mj-lt"/>
              <a:buAutoNum type="alphaLcPeriod"/>
            </a:pPr>
            <a:r>
              <a:rPr lang="en-IN" sz="2400" dirty="0">
                <a:latin typeface="Trebuchet MS" panose="020B0603020202020204" pitchFamily="34" charset="0"/>
              </a:rPr>
              <a:t>Check his employment contract before committing to provide advice</a:t>
            </a:r>
          </a:p>
          <a:p>
            <a:pPr marL="457200" lvl="0" indent="-457200" algn="just">
              <a:lnSpc>
                <a:spcPct val="107000"/>
              </a:lnSpc>
              <a:buFont typeface="+mj-lt"/>
              <a:buAutoNum type="alphaLcPeriod"/>
            </a:pPr>
            <a:r>
              <a:rPr lang="en-IN" sz="2400" dirty="0">
                <a:latin typeface="Trebuchet MS" panose="020B0603020202020204" pitchFamily="34" charset="0"/>
              </a:rPr>
              <a:t>Decline the assignment if he has any doubt about his competence or qualification to provide this advice</a:t>
            </a:r>
          </a:p>
          <a:p>
            <a:pPr marL="457200" lvl="0" indent="-457200" algn="just">
              <a:lnSpc>
                <a:spcPct val="107000"/>
              </a:lnSpc>
              <a:buFont typeface="+mj-lt"/>
              <a:buAutoNum type="alphaLcPeriod"/>
            </a:pPr>
            <a:r>
              <a:rPr lang="en-IN" sz="2400" dirty="0">
                <a:latin typeface="Trebuchet MS" panose="020B0603020202020204" pitchFamily="34" charset="0"/>
              </a:rPr>
              <a:t>Discuss the nature of the assignment with the company seeking advice</a:t>
            </a:r>
          </a:p>
          <a:p>
            <a:pPr marL="457200" lvl="0" indent="-457200" algn="just">
              <a:lnSpc>
                <a:spcPct val="107000"/>
              </a:lnSpc>
              <a:buFont typeface="+mj-lt"/>
              <a:buAutoNum type="alphaLcPeriod"/>
            </a:pPr>
            <a:r>
              <a:rPr lang="en-IN" sz="2400" dirty="0">
                <a:latin typeface="Trebuchet MS" panose="020B0603020202020204" pitchFamily="34" charset="0"/>
              </a:rPr>
              <a:t>Check and discuss with the actuary whom he may be replacing (if at all)</a:t>
            </a:r>
          </a:p>
          <a:p>
            <a:pPr marL="457200" lvl="0" indent="-457200" algn="just">
              <a:lnSpc>
                <a:spcPct val="107000"/>
              </a:lnSpc>
              <a:buFont typeface="+mj-lt"/>
              <a:buAutoNum type="alphaLcPeriod"/>
            </a:pPr>
            <a:r>
              <a:rPr lang="en-IN" sz="2400" dirty="0">
                <a:latin typeface="Trebuchet MS" panose="020B0603020202020204" pitchFamily="34" charset="0"/>
              </a:rPr>
              <a:t>Establish his roles and responsibilities if working with other professionals</a:t>
            </a:r>
          </a:p>
          <a:p>
            <a:pPr marL="457200" lvl="0" indent="-457200" algn="just">
              <a:lnSpc>
                <a:spcPct val="107000"/>
              </a:lnSpc>
              <a:buFont typeface="+mj-lt"/>
              <a:buAutoNum type="alphaLcPeriod"/>
            </a:pPr>
            <a:r>
              <a:rPr lang="en-IN" sz="2400" dirty="0">
                <a:latin typeface="Trebuchet MS" panose="020B0603020202020204" pitchFamily="34" charset="0"/>
              </a:rPr>
              <a:t>Ensure his advisory report is peer reviewed</a:t>
            </a:r>
          </a:p>
          <a:p>
            <a:pPr marL="342900" lvl="0" indent="-342900" algn="just">
              <a:lnSpc>
                <a:spcPct val="107000"/>
              </a:lnSpc>
              <a:buFont typeface="Wingdings" panose="05000000000000000000" pitchFamily="2" charset="2"/>
              <a:buChar char="Ø"/>
            </a:pPr>
            <a:endParaRPr lang="en-IN" sz="2400" dirty="0">
              <a:latin typeface="Trebuchet MS" panose="020B0603020202020204" pitchFamily="34" charset="0"/>
            </a:endParaRPr>
          </a:p>
          <a:p>
            <a:pPr marL="342900" lvl="0" indent="-342900" algn="just">
              <a:lnSpc>
                <a:spcPct val="107000"/>
              </a:lnSpc>
              <a:buFont typeface="Wingdings" panose="05000000000000000000" pitchFamily="2" charset="2"/>
              <a:buChar char="Ø"/>
            </a:pPr>
            <a:endParaRPr lang="en-IN" sz="2400" dirty="0">
              <a:latin typeface="Trebuchet MS" panose="020B0603020202020204" pitchFamily="34" charset="0"/>
            </a:endParaRPr>
          </a:p>
          <a:p>
            <a:pPr marL="342900" lvl="0" indent="-342900" algn="just">
              <a:lnSpc>
                <a:spcPct val="107000"/>
              </a:lnSpc>
              <a:buFont typeface="Wingdings" panose="05000000000000000000" pitchFamily="2" charset="2"/>
              <a:buChar char="Ø"/>
            </a:pPr>
            <a:endParaRPr lang="en-IN" sz="2400" dirty="0">
              <a:latin typeface="Trebuchet MS" panose="020B0603020202020204" pitchFamily="34" charset="0"/>
            </a:endParaRPr>
          </a:p>
        </p:txBody>
      </p:sp>
    </p:spTree>
    <p:extLst>
      <p:ext uri="{BB962C8B-B14F-4D97-AF65-F5344CB8AC3E}">
        <p14:creationId xmlns:p14="http://schemas.microsoft.com/office/powerpoint/2010/main" val="3992724815"/>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8"/>
            <a:ext cx="10363200" cy="1093347"/>
          </a:xfrm>
        </p:spPr>
        <p:txBody>
          <a:bodyPr/>
          <a:lstStyle/>
          <a:p>
            <a:pPr algn="l"/>
            <a:r>
              <a:rPr lang="en-IN" dirty="0">
                <a:latin typeface="Trebuchet MS" panose="020B0603020202020204" pitchFamily="34" charset="0"/>
              </a:rPr>
              <a:t>Conclusion</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5" y="1257996"/>
            <a:ext cx="10199182" cy="4088680"/>
          </a:xfrm>
        </p:spPr>
        <p:txBody>
          <a:bodyPr/>
          <a:lstStyle/>
          <a:p>
            <a:pPr algn="just"/>
            <a:endParaRPr lang="en-IN" sz="2400" dirty="0">
              <a:latin typeface="Trebuchet MS" panose="020B0603020202020204" pitchFamily="34" charset="0"/>
            </a:endParaRPr>
          </a:p>
          <a:p>
            <a:pPr algn="just">
              <a:lnSpc>
                <a:spcPct val="107000"/>
              </a:lnSpc>
            </a:pPr>
            <a:endParaRPr lang="en-IN" sz="2400" dirty="0">
              <a:latin typeface="Trebuchet MS" panose="020B0603020202020204" pitchFamily="34" charset="0"/>
            </a:endParaRPr>
          </a:p>
          <a:p>
            <a:pPr lvl="0" algn="just">
              <a:lnSpc>
                <a:spcPct val="107000"/>
              </a:lnSpc>
            </a:pPr>
            <a:r>
              <a:rPr lang="en-IN" sz="2400" dirty="0">
                <a:latin typeface="Trebuchet MS" panose="020B0603020202020204" pitchFamily="34" charset="0"/>
              </a:rPr>
              <a:t>  </a:t>
            </a:r>
          </a:p>
          <a:p>
            <a:pPr marL="342900" indent="-342900" algn="just">
              <a:buFont typeface="Wingdings" panose="05000000000000000000" pitchFamily="2" charset="2"/>
              <a:buChar char="Ø"/>
            </a:pPr>
            <a:endParaRPr lang="en-IN" sz="2400" dirty="0">
              <a:latin typeface="Trebuchet MS" panose="020B0603020202020204" pitchFamily="34" charset="0"/>
            </a:endParaRPr>
          </a:p>
        </p:txBody>
      </p:sp>
      <p:sp>
        <p:nvSpPr>
          <p:cNvPr id="6" name="Subtitle 7">
            <a:extLst>
              <a:ext uri="{FF2B5EF4-FFF2-40B4-BE49-F238E27FC236}">
                <a16:creationId xmlns:a16="http://schemas.microsoft.com/office/drawing/2014/main" id="{E3B6A730-D124-A30A-3F70-3F55757D0DA3}"/>
              </a:ext>
            </a:extLst>
          </p:cNvPr>
          <p:cNvSpPr txBox="1">
            <a:spLocks/>
          </p:cNvSpPr>
          <p:nvPr/>
        </p:nvSpPr>
        <p:spPr bwMode="auto">
          <a:xfrm>
            <a:off x="1776956" y="1303717"/>
            <a:ext cx="10199182" cy="41826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just">
              <a:lnSpc>
                <a:spcPct val="107000"/>
              </a:lnSpc>
            </a:pPr>
            <a:r>
              <a:rPr lang="en-IN" sz="2400" dirty="0">
                <a:latin typeface="Trebuchet MS" panose="020B0603020202020204" pitchFamily="34" charset="0"/>
              </a:rPr>
              <a:t>Actuaries should:-</a:t>
            </a:r>
          </a:p>
          <a:p>
            <a:pPr marL="342900" indent="-342900" algn="just">
              <a:buFont typeface="Wingdings" panose="05000000000000000000" pitchFamily="2" charset="2"/>
              <a:buChar char="Ø"/>
            </a:pPr>
            <a:r>
              <a:rPr lang="en-IN" sz="2400" kern="0" dirty="0">
                <a:latin typeface="Trebuchet MS" panose="020B0603020202020204" pitchFamily="34" charset="0"/>
              </a:rPr>
              <a:t>Ensure that their comments or actions do not disrepute the Institute or other members of the Institute</a:t>
            </a:r>
          </a:p>
          <a:p>
            <a:pPr marL="342900" indent="-342900" algn="just">
              <a:buFont typeface="Wingdings" panose="05000000000000000000" pitchFamily="2" charset="2"/>
              <a:buChar char="Ø"/>
            </a:pPr>
            <a:r>
              <a:rPr lang="en-IN" sz="2400" kern="0" dirty="0">
                <a:latin typeface="Trebuchet MS" panose="020B0603020202020204" pitchFamily="34" charset="0"/>
              </a:rPr>
              <a:t>Respect professional judgement of other actuaries without having any </a:t>
            </a:r>
            <a:r>
              <a:rPr lang="en-IN" sz="2400" dirty="0">
                <a:latin typeface="Trebuchet MS" panose="020B0603020202020204" pitchFamily="34" charset="0"/>
              </a:rPr>
              <a:t>bias or conflict of interest</a:t>
            </a:r>
          </a:p>
          <a:p>
            <a:pPr marL="342900" indent="-342900" algn="just">
              <a:buFont typeface="Wingdings" panose="05000000000000000000" pitchFamily="2" charset="2"/>
              <a:buChar char="Ø"/>
            </a:pPr>
            <a:r>
              <a:rPr lang="en-IN" sz="2400" dirty="0">
                <a:latin typeface="Trebuchet MS" panose="020B0603020202020204" pitchFamily="34" charset="0"/>
              </a:rPr>
              <a:t>Perform necessary professional due diligence before accepting any assignment</a:t>
            </a:r>
          </a:p>
          <a:p>
            <a:pPr marL="342900" indent="-342900" algn="just">
              <a:buFont typeface="Wingdings" panose="05000000000000000000" pitchFamily="2" charset="2"/>
              <a:buChar char="Ø"/>
            </a:pPr>
            <a:r>
              <a:rPr lang="en-IN" sz="2400" dirty="0">
                <a:latin typeface="Trebuchet MS" panose="020B0603020202020204" pitchFamily="34" charset="0"/>
              </a:rPr>
              <a:t>Comply with legal requirements where professional guidance is in conflict with legal requirements</a:t>
            </a:r>
          </a:p>
          <a:p>
            <a:pPr marL="342900" indent="-342900" algn="just">
              <a:buFont typeface="Wingdings" panose="05000000000000000000" pitchFamily="2" charset="2"/>
              <a:buChar char="Ø"/>
            </a:pPr>
            <a:endParaRPr lang="en-IN" sz="2400" dirty="0">
              <a:latin typeface="Trebuchet MS" panose="020B0603020202020204" pitchFamily="34" charset="0"/>
            </a:endParaRPr>
          </a:p>
          <a:p>
            <a:pPr marL="342900" indent="-342900" algn="just">
              <a:buFont typeface="Wingdings" panose="05000000000000000000" pitchFamily="2" charset="2"/>
              <a:buChar char="Ø"/>
            </a:pPr>
            <a:endParaRPr lang="en-IN" sz="2400" dirty="0">
              <a:latin typeface="Trebuchet MS" panose="020B0603020202020204" pitchFamily="34" charset="0"/>
            </a:endParaRPr>
          </a:p>
          <a:p>
            <a:pPr marL="342900" indent="-342900" algn="just">
              <a:buFont typeface="Wingdings" panose="05000000000000000000" pitchFamily="2" charset="2"/>
              <a:buChar char="Ø"/>
            </a:pPr>
            <a:endParaRPr lang="en-IN" sz="2400" dirty="0">
              <a:latin typeface="Trebuchet MS" panose="020B0603020202020204" pitchFamily="34" charset="0"/>
            </a:endParaRPr>
          </a:p>
          <a:p>
            <a:pPr marL="342900" indent="-342900" algn="just">
              <a:buFont typeface="Wingdings" panose="05000000000000000000" pitchFamily="2" charset="2"/>
              <a:buChar char="Ø"/>
            </a:pPr>
            <a:endParaRPr lang="en-IN" sz="2400" dirty="0">
              <a:latin typeface="Trebuchet MS" panose="020B0603020202020204" pitchFamily="34" charset="0"/>
            </a:endParaRPr>
          </a:p>
          <a:p>
            <a:pPr marL="342900" indent="-342900" algn="just">
              <a:buFont typeface="Wingdings" panose="05000000000000000000" pitchFamily="2" charset="2"/>
              <a:buChar char="Ø"/>
            </a:pPr>
            <a:endParaRPr lang="en-IN" sz="2400" kern="0" dirty="0">
              <a:latin typeface="Trebuchet MS" panose="020B0603020202020204" pitchFamily="34" charset="0"/>
            </a:endParaRPr>
          </a:p>
          <a:p>
            <a:pPr marL="342900" indent="-342900" algn="just">
              <a:buFont typeface="Wingdings" panose="05000000000000000000" pitchFamily="2" charset="2"/>
              <a:buChar char="Ø"/>
            </a:pPr>
            <a:endParaRPr lang="en-IN" sz="2400" kern="0" dirty="0">
              <a:latin typeface="Trebuchet MS" panose="020B0603020202020204" pitchFamily="34" charset="0"/>
            </a:endParaRPr>
          </a:p>
        </p:txBody>
      </p:sp>
    </p:spTree>
    <p:extLst>
      <p:ext uri="{BB962C8B-B14F-4D97-AF65-F5344CB8AC3E}">
        <p14:creationId xmlns:p14="http://schemas.microsoft.com/office/powerpoint/2010/main" val="343025398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0134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51847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s-ES" altLang="en-US" sz="4800" b="1" dirty="0">
                <a:solidFill>
                  <a:schemeClr val="tx1"/>
                </a:solidFill>
                <a:latin typeface="Trebuchet MS" panose="020B0603020202020204" pitchFamily="34" charset="0"/>
              </a:rPr>
              <a:t>THANK YOU</a:t>
            </a: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UY"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70716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0134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518477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s-ES" altLang="en-US" sz="4800" b="1" dirty="0">
                <a:solidFill>
                  <a:schemeClr val="tx1"/>
                </a:solidFill>
                <a:latin typeface="Trebuchet MS" panose="020B0603020202020204" pitchFamily="34" charset="0"/>
              </a:rPr>
              <a:t>SYNOPSIS</a:t>
            </a: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UY"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047458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2602" y="1"/>
            <a:ext cx="10363200" cy="662048"/>
          </a:xfrm>
        </p:spPr>
        <p:txBody>
          <a:bodyPr/>
          <a:lstStyle/>
          <a:p>
            <a:pPr algn="l"/>
            <a:r>
              <a:rPr lang="en-IN" dirty="0">
                <a:latin typeface="Trebuchet MS" panose="020B0603020202020204" pitchFamily="34" charset="0"/>
              </a:rPr>
              <a:t>Synopsis</a:t>
            </a:r>
            <a:r>
              <a:rPr lang="en-IN" dirty="0"/>
              <a:t>:</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90135" y="862323"/>
            <a:ext cx="9273165" cy="5194479"/>
          </a:xfrm>
        </p:spPr>
        <p:txBody>
          <a:bodyPr/>
          <a:lstStyle/>
          <a:p>
            <a:pPr marL="457200" indent="-457200" algn="just">
              <a:buFont typeface="Arial" panose="020B0604020202020204" pitchFamily="34" charset="0"/>
              <a:buChar char="•"/>
            </a:pPr>
            <a:r>
              <a:rPr lang="en-IN" sz="2400" dirty="0">
                <a:latin typeface="Trebuchet MS" panose="020B0603020202020204" pitchFamily="34" charset="0"/>
              </a:rPr>
              <a:t>Mr. Z is a Life Actuary with prior Health Insurance experience &amp; hence governed by Professional Conduct Standards (PCS) and Actuaries Act,2006</a:t>
            </a:r>
          </a:p>
          <a:p>
            <a:pPr marL="457200" indent="-457200" algn="just">
              <a:buFont typeface="Arial" panose="020B0604020202020204" pitchFamily="34" charset="0"/>
              <a:buChar char="•"/>
            </a:pPr>
            <a:endParaRPr lang="en-IN" sz="2400" dirty="0">
              <a:latin typeface="Trebuchet MS" panose="020B0603020202020204" pitchFamily="34" charset="0"/>
            </a:endParaRPr>
          </a:p>
          <a:p>
            <a:pPr marL="457200" indent="-457200" algn="just">
              <a:buFont typeface="Arial" panose="020B0604020202020204" pitchFamily="34" charset="0"/>
              <a:buChar char="•"/>
            </a:pPr>
            <a:r>
              <a:rPr lang="en-IN" sz="2400" dirty="0">
                <a:latin typeface="Trebuchet MS" panose="020B0603020202020204" pitchFamily="34" charset="0"/>
              </a:rPr>
              <a:t>Mr. X is not an actuary and takes on assignments with companies, the latest one is with a Health Insurance Company </a:t>
            </a:r>
          </a:p>
          <a:p>
            <a:pPr marL="457200" indent="-457200" algn="just">
              <a:buFont typeface="Arial" panose="020B0604020202020204" pitchFamily="34" charset="0"/>
              <a:buChar char="•"/>
            </a:pPr>
            <a:endParaRPr lang="en-IN" sz="2400" dirty="0">
              <a:latin typeface="Trebuchet MS" panose="020B0603020202020204" pitchFamily="34" charset="0"/>
            </a:endParaRPr>
          </a:p>
          <a:p>
            <a:pPr marL="457200" indent="-457200" algn="just">
              <a:buFont typeface="Arial" panose="020B0604020202020204" pitchFamily="34" charset="0"/>
              <a:buChar char="•"/>
            </a:pPr>
            <a:r>
              <a:rPr lang="en-IN" sz="2400" dirty="0">
                <a:latin typeface="Trebuchet MS" panose="020B0603020202020204" pitchFamily="34" charset="0"/>
              </a:rPr>
              <a:t>Mr. X comments on the difference in disclosure norms followed by companies in particular the actuarial related matters and is of the view that such differences would lead to lower trust in the disclosures and hence the comparisons made</a:t>
            </a:r>
          </a:p>
          <a:p>
            <a:pPr algn="just"/>
            <a:endParaRPr lang="en-IN" sz="2400" dirty="0">
              <a:latin typeface="Trebuchet MS" panose="020B0603020202020204" pitchFamily="34" charset="0"/>
            </a:endParaRPr>
          </a:p>
        </p:txBody>
      </p:sp>
    </p:spTree>
    <p:extLst>
      <p:ext uri="{BB962C8B-B14F-4D97-AF65-F5344CB8AC3E}">
        <p14:creationId xmlns:p14="http://schemas.microsoft.com/office/powerpoint/2010/main" val="76599061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2602" y="1"/>
            <a:ext cx="10363200" cy="662048"/>
          </a:xfrm>
        </p:spPr>
        <p:txBody>
          <a:bodyPr/>
          <a:lstStyle/>
          <a:p>
            <a:pPr algn="l"/>
            <a:r>
              <a:rPr lang="en-IN" dirty="0">
                <a:latin typeface="Trebuchet MS" panose="020B0603020202020204" pitchFamily="34" charset="0"/>
              </a:rPr>
              <a:t>Synopsis: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692602" y="1206322"/>
            <a:ext cx="9273165" cy="4128136"/>
          </a:xfrm>
        </p:spPr>
        <p:txBody>
          <a:bodyPr/>
          <a:lstStyle/>
          <a:p>
            <a:pPr marL="342900" indent="-342900" algn="just">
              <a:buFont typeface="Arial" panose="020B0604020202020204" pitchFamily="34" charset="0"/>
              <a:buChar char="•"/>
            </a:pPr>
            <a:r>
              <a:rPr lang="en-US" sz="2400" dirty="0">
                <a:latin typeface="Trebuchet MS" panose="020B0603020202020204" pitchFamily="34" charset="0"/>
              </a:rPr>
              <a:t>Mr. Z agrees with Mr. X in a private conversation and gives information on how his company ensures disclosures to be fair</a:t>
            </a:r>
            <a:endParaRPr lang="en-IN" sz="2400" dirty="0">
              <a:latin typeface="Trebuchet MS" panose="020B0603020202020204" pitchFamily="34" charset="0"/>
            </a:endParaRPr>
          </a:p>
          <a:p>
            <a:pPr marL="342900" indent="-342900" algn="just">
              <a:buFont typeface="Arial" panose="020B0604020202020204" pitchFamily="34" charset="0"/>
              <a:buChar char="•"/>
            </a:pPr>
            <a:endParaRPr lang="en-IN" sz="2400" dirty="0">
              <a:latin typeface="Trebuchet MS" panose="020B0603020202020204" pitchFamily="34" charset="0"/>
            </a:endParaRPr>
          </a:p>
          <a:p>
            <a:pPr marL="342900" indent="-342900" algn="just">
              <a:buFont typeface="Arial" panose="020B0604020202020204" pitchFamily="34" charset="0"/>
              <a:buChar char="•"/>
            </a:pPr>
            <a:r>
              <a:rPr lang="en-IN" sz="2400" dirty="0">
                <a:latin typeface="Trebuchet MS" panose="020B0603020202020204" pitchFamily="34" charset="0"/>
              </a:rPr>
              <a:t>Mr. Z also </a:t>
            </a:r>
            <a:r>
              <a:rPr lang="en-US" sz="2400" dirty="0">
                <a:latin typeface="Trebuchet MS" panose="020B0603020202020204" pitchFamily="34" charset="0"/>
              </a:rPr>
              <a:t>criticizes other companies’ disclosures on fairness  based on anecdotal information</a:t>
            </a:r>
          </a:p>
          <a:p>
            <a:pPr marL="342900" indent="-342900" algn="just">
              <a:buFont typeface="Arial" panose="020B0604020202020204" pitchFamily="34" charset="0"/>
              <a:buChar char="•"/>
            </a:pPr>
            <a:endParaRPr lang="en-IN" sz="2400" dirty="0">
              <a:latin typeface="Trebuchet MS" panose="020B0603020202020204" pitchFamily="34" charset="0"/>
            </a:endParaRPr>
          </a:p>
          <a:p>
            <a:pPr marL="342900" indent="-342900" algn="just">
              <a:buFont typeface="Arial" panose="020B0604020202020204" pitchFamily="34" charset="0"/>
              <a:buChar char="•"/>
            </a:pPr>
            <a:r>
              <a:rPr lang="en-US" sz="2400" dirty="0">
                <a:latin typeface="Trebuchet MS" panose="020B0603020202020204" pitchFamily="34" charset="0"/>
              </a:rPr>
              <a:t>Mr. Z expresses his views to Mr. X on what the actuarial institute can do to standardize the disclosures</a:t>
            </a:r>
          </a:p>
          <a:p>
            <a:pPr algn="just"/>
            <a:endParaRPr lang="en-US" sz="2400" dirty="0">
              <a:latin typeface="Trebuchet MS" panose="020B0603020202020204" pitchFamily="34" charset="0"/>
            </a:endParaRPr>
          </a:p>
        </p:txBody>
      </p:sp>
    </p:spTree>
    <p:extLst>
      <p:ext uri="{BB962C8B-B14F-4D97-AF65-F5344CB8AC3E}">
        <p14:creationId xmlns:p14="http://schemas.microsoft.com/office/powerpoint/2010/main" val="4802803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2602" y="1"/>
            <a:ext cx="10363200" cy="662048"/>
          </a:xfrm>
        </p:spPr>
        <p:txBody>
          <a:bodyPr/>
          <a:lstStyle/>
          <a:p>
            <a:pPr algn="l"/>
            <a:r>
              <a:rPr lang="en-IN" dirty="0">
                <a:latin typeface="Trebuchet MS" panose="020B0603020202020204" pitchFamily="34" charset="0"/>
              </a:rPr>
              <a:t>Synopsis: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699635" y="1245747"/>
            <a:ext cx="9273165" cy="4128136"/>
          </a:xfrm>
        </p:spPr>
        <p:txBody>
          <a:bodyPr/>
          <a:lstStyle/>
          <a:p>
            <a:pPr marL="342900" indent="-342900" algn="just">
              <a:buFont typeface="Arial" panose="020B0604020202020204" pitchFamily="34" charset="0"/>
              <a:buChar char="•"/>
            </a:pPr>
            <a:r>
              <a:rPr lang="en-US" sz="2400" dirty="0">
                <a:latin typeface="Trebuchet MS" panose="020B0603020202020204" pitchFamily="34" charset="0"/>
              </a:rPr>
              <a:t>Mr. X invites Mr. Z to give advice to a Health Insurance Company with which he has an assignment</a:t>
            </a:r>
          </a:p>
          <a:p>
            <a:pPr algn="just"/>
            <a:endParaRPr lang="en-US" sz="2400" dirty="0">
              <a:latin typeface="Trebuchet MS" panose="020B0603020202020204" pitchFamily="34" charset="0"/>
            </a:endParaRPr>
          </a:p>
          <a:p>
            <a:pPr marL="342900" indent="-342900" algn="just">
              <a:buFont typeface="Arial" panose="020B0604020202020204" pitchFamily="34" charset="0"/>
              <a:buChar char="•"/>
            </a:pPr>
            <a:r>
              <a:rPr lang="en-US" sz="2400" dirty="0">
                <a:latin typeface="Trebuchet MS" panose="020B0603020202020204" pitchFamily="34" charset="0"/>
              </a:rPr>
              <a:t>Mr. Z hesitates since he is working in a Life Insurance Company but finally agrees to give advice on Mr. X’s insistence</a:t>
            </a:r>
          </a:p>
          <a:p>
            <a:pPr algn="just"/>
            <a:endParaRPr lang="en-IN" sz="2400" dirty="0">
              <a:latin typeface="Trebuchet MS" panose="020B0603020202020204" pitchFamily="34" charset="0"/>
            </a:endParaRPr>
          </a:p>
          <a:p>
            <a:pPr algn="just"/>
            <a:endParaRPr lang="en-US" sz="2400" dirty="0">
              <a:latin typeface="Trebuchet MS" panose="020B0603020202020204" pitchFamily="34" charset="0"/>
            </a:endParaRPr>
          </a:p>
        </p:txBody>
      </p:sp>
    </p:spTree>
    <p:extLst>
      <p:ext uri="{BB962C8B-B14F-4D97-AF65-F5344CB8AC3E}">
        <p14:creationId xmlns:p14="http://schemas.microsoft.com/office/powerpoint/2010/main" val="25597687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0134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10058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s-ES" altLang="en-US" sz="4800" b="1" dirty="0" err="1">
                <a:solidFill>
                  <a:schemeClr val="tx1"/>
                </a:solidFill>
                <a:latin typeface="Trebuchet MS" panose="020B0603020202020204" pitchFamily="34" charset="0"/>
              </a:rPr>
              <a:t>Applicable</a:t>
            </a:r>
            <a:r>
              <a:rPr lang="es-ES" altLang="en-US" sz="4800" b="1" dirty="0">
                <a:solidFill>
                  <a:schemeClr val="tx1"/>
                </a:solidFill>
                <a:latin typeface="Trebuchet MS" panose="020B0603020202020204" pitchFamily="34" charset="0"/>
              </a:rPr>
              <a:t> Professional </a:t>
            </a:r>
            <a:r>
              <a:rPr lang="es-ES" altLang="en-US" sz="4800" b="1" dirty="0" err="1">
                <a:solidFill>
                  <a:schemeClr val="tx1"/>
                </a:solidFill>
                <a:latin typeface="Trebuchet MS" panose="020B0603020202020204" pitchFamily="34" charset="0"/>
              </a:rPr>
              <a:t>Standards</a:t>
            </a:r>
            <a:r>
              <a:rPr lang="es-ES" altLang="en-US" sz="4800" b="1" dirty="0">
                <a:solidFill>
                  <a:schemeClr val="tx1"/>
                </a:solidFill>
                <a:latin typeface="Trebuchet MS" panose="020B0603020202020204" pitchFamily="34" charset="0"/>
              </a:rPr>
              <a:t> /Actuaries </a:t>
            </a:r>
            <a:r>
              <a:rPr lang="es-ES" altLang="en-US" sz="4800" b="1" dirty="0" err="1">
                <a:solidFill>
                  <a:schemeClr val="tx1"/>
                </a:solidFill>
                <a:latin typeface="Trebuchet MS" panose="020B0603020202020204" pitchFamily="34" charset="0"/>
              </a:rPr>
              <a:t>Act</a:t>
            </a:r>
            <a:r>
              <a:rPr lang="es-ES" altLang="en-US" sz="4800" b="1" dirty="0">
                <a:solidFill>
                  <a:schemeClr val="tx1"/>
                </a:solidFill>
                <a:latin typeface="Trebuchet MS" panose="020B0603020202020204" pitchFamily="34" charset="0"/>
              </a:rPr>
              <a:t>, 2006 </a:t>
            </a: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UY"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66374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019300" y="1106084"/>
            <a:ext cx="9144000" cy="5480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2400" kern="0" dirty="0">
              <a:solidFill>
                <a:schemeClr val="tx1"/>
              </a:solidFill>
              <a:latin typeface="Trebuchet MS" panose="020B0603020202020204" pitchFamily="34" charset="0"/>
            </a:endParaRPr>
          </a:p>
          <a:p>
            <a:pPr algn="l"/>
            <a:endParaRPr lang="en-US" altLang="en-US" sz="2400"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476500" y="30480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22608"/>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itle 6">
            <a:extLst>
              <a:ext uri="{FF2B5EF4-FFF2-40B4-BE49-F238E27FC236}">
                <a16:creationId xmlns:a16="http://schemas.microsoft.com/office/drawing/2014/main" id="{5A3BE579-7D8D-A3FC-8781-CC3FF3B48E50}"/>
              </a:ext>
            </a:extLst>
          </p:cNvPr>
          <p:cNvSpPr>
            <a:spLocks noGrp="1"/>
          </p:cNvSpPr>
          <p:nvPr>
            <p:ph type="ctrTitle"/>
          </p:nvPr>
        </p:nvSpPr>
        <p:spPr>
          <a:xfrm>
            <a:off x="1694947" y="164648"/>
            <a:ext cx="10363200" cy="1093347"/>
          </a:xfrm>
        </p:spPr>
        <p:txBody>
          <a:bodyPr/>
          <a:lstStyle/>
          <a:p>
            <a:pPr algn="l"/>
            <a:r>
              <a:rPr lang="en-IN" dirty="0">
                <a:latin typeface="Trebuchet MS" panose="020B0603020202020204" pitchFamily="34" charset="0"/>
              </a:rPr>
              <a:t>Professional Conduct Standards</a:t>
            </a:r>
          </a:p>
        </p:txBody>
      </p:sp>
      <p:sp>
        <p:nvSpPr>
          <p:cNvPr id="8" name="Subtitle 7">
            <a:extLst>
              <a:ext uri="{FF2B5EF4-FFF2-40B4-BE49-F238E27FC236}">
                <a16:creationId xmlns:a16="http://schemas.microsoft.com/office/drawing/2014/main" id="{8119569F-DD8B-D38A-066E-573028BE8C3B}"/>
              </a:ext>
            </a:extLst>
          </p:cNvPr>
          <p:cNvSpPr>
            <a:spLocks noGrp="1"/>
          </p:cNvSpPr>
          <p:nvPr>
            <p:ph type="subTitle" idx="1"/>
          </p:nvPr>
        </p:nvSpPr>
        <p:spPr>
          <a:xfrm>
            <a:off x="1858965" y="1257996"/>
            <a:ext cx="10199182" cy="5142804"/>
          </a:xfrm>
        </p:spPr>
        <p:txBody>
          <a:bodyPr/>
          <a:lstStyle/>
          <a:p>
            <a:pPr algn="just"/>
            <a:r>
              <a:rPr lang="en-US" sz="2000" b="1" u="sng" dirty="0">
                <a:effectLst/>
                <a:latin typeface="Trebuchet MS" panose="020B0603020202020204" pitchFamily="34" charset="0"/>
                <a:ea typeface="Calibri" panose="020F0502020204030204" pitchFamily="34" charset="0"/>
                <a:cs typeface="Times New Roman" panose="02020603050405020304" pitchFamily="18" charset="0"/>
              </a:rPr>
              <a:t>Professional Standards</a:t>
            </a:r>
          </a:p>
          <a:p>
            <a:pPr marL="342900" indent="-342900" algn="just">
              <a:buFont typeface="Wingdings" panose="05000000000000000000" pitchFamily="2" charset="2"/>
              <a:buChar char="Ø"/>
            </a:pPr>
            <a:r>
              <a:rPr lang="en-US" sz="2000" b="1" dirty="0">
                <a:effectLst/>
                <a:latin typeface="Trebuchet MS" panose="020B0603020202020204" pitchFamily="34" charset="0"/>
                <a:ea typeface="Calibri" panose="020F0502020204030204" pitchFamily="34" charset="0"/>
                <a:cs typeface="Times New Roman" panose="02020603050405020304" pitchFamily="18" charset="0"/>
              </a:rPr>
              <a:t>PCS 2.1</a:t>
            </a:r>
            <a:r>
              <a:rPr lang="en-US" sz="2000" dirty="0">
                <a:effectLst/>
                <a:latin typeface="Trebuchet MS" panose="020B0603020202020204" pitchFamily="34" charset="0"/>
                <a:ea typeface="Calibri" panose="020F0502020204030204" pitchFamily="34" charset="0"/>
                <a:cs typeface="Times New Roman" panose="02020603050405020304" pitchFamily="18" charset="0"/>
              </a:rPr>
              <a:t>: The actuarial profession has an obligation to serve the public interest within the context of building and promoting confidence in the work of actuaries and in the actuarial profession. Collectively it seeks to do so by informed contribution to debate on matters of public interest and by influencing those with power to protect and enhance the public interest. Individually members must maintain and observe the highest standards of conduct.  The standing of the actuarial profession depends on the judgement of the individual members.</a:t>
            </a:r>
          </a:p>
          <a:p>
            <a:pPr algn="just"/>
            <a:endParaRPr lang="en-US" sz="2000" dirty="0">
              <a:effectLst/>
              <a:latin typeface="Trebuchet MS" panose="020B060302020202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Ø"/>
            </a:pPr>
            <a:r>
              <a:rPr lang="en-IN" sz="2000" b="1" dirty="0">
                <a:effectLst/>
                <a:latin typeface="Trebuchet MS" panose="020B0603020202020204" pitchFamily="34" charset="0"/>
                <a:ea typeface="Calibri" panose="020F0502020204030204" pitchFamily="34" charset="0"/>
                <a:cs typeface="Times New Roman" panose="02020603050405020304" pitchFamily="18" charset="0"/>
              </a:rPr>
              <a:t>PCS 2.4:</a:t>
            </a:r>
            <a:r>
              <a:rPr lang="en-IN" sz="20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2000" dirty="0">
                <a:effectLst/>
                <a:latin typeface="Trebuchet MS" panose="020B0603020202020204" pitchFamily="34" charset="0"/>
                <a:ea typeface="Calibri" panose="020F0502020204030204" pitchFamily="34" charset="0"/>
                <a:cs typeface="Times New Roman" panose="02020603050405020304" pitchFamily="18" charset="0"/>
              </a:rPr>
              <a:t>Healthy debates and expressing different opinions on matters of professional interest are good for the betterment of the actuarial profession</a:t>
            </a:r>
            <a:r>
              <a:rPr lang="en-IN" sz="2000" dirty="0">
                <a:effectLst/>
                <a:latin typeface="Trebuchet MS" panose="020B0603020202020204" pitchFamily="34" charset="0"/>
                <a:ea typeface="Calibri" panose="020F0502020204030204" pitchFamily="34" charset="0"/>
                <a:cs typeface="Times New Roman" panose="02020603050405020304" pitchFamily="18" charset="0"/>
              </a:rPr>
              <a:t>. However, such debates and opinions must demonstrate due respect and must not bring disrepute to the actuarial profession or other members or the professional body. Members must be aware of the requirements of confidentiality and must respect the same.</a:t>
            </a:r>
            <a:endParaRPr lang="en-US" sz="2000" dirty="0">
              <a:latin typeface="Trebuchet MS" panose="020B0603020202020204" pitchFamily="34" charset="0"/>
            </a:endParaRPr>
          </a:p>
        </p:txBody>
      </p:sp>
    </p:spTree>
    <p:extLst>
      <p:ext uri="{BB962C8B-B14F-4D97-AF65-F5344CB8AC3E}">
        <p14:creationId xmlns:p14="http://schemas.microsoft.com/office/powerpoint/2010/main" val="3548102756"/>
      </p:ext>
    </p:extLst>
  </p:cSld>
  <p:clrMapOvr>
    <a:masterClrMapping/>
  </p:clrMapOvr>
  <p:transition/>
</p:sld>
</file>

<file path=ppt/theme/theme1.xml><?xml version="1.0" encoding="utf-8"?>
<a:theme xmlns:a="http://schemas.openxmlformats.org/drawingml/2006/main" name="Theme1">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2B3F5D4B-C59B-4DC6-8E60-72906C94A8EF}" vid="{38DA94E6-F460-427E-A6E5-6913B7D231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AEE6B715A08048ADEE35852ECB6708" ma:contentTypeVersion="14" ma:contentTypeDescription="Create a new document." ma:contentTypeScope="" ma:versionID="aceea36624a0ceb422d2c900cff95359">
  <xsd:schema xmlns:xsd="http://www.w3.org/2001/XMLSchema" xmlns:xs="http://www.w3.org/2001/XMLSchema" xmlns:p="http://schemas.microsoft.com/office/2006/metadata/properties" xmlns:ns2="2e62f9a1-6b4f-4142-a286-d5cd9a077995" xmlns:ns3="63ff88a5-1261-4e69-af65-167208e56433" targetNamespace="http://schemas.microsoft.com/office/2006/metadata/properties" ma:root="true" ma:fieldsID="cf4defa7f3a8747598481e28ce3ef5ad" ns2:_="" ns3:_="">
    <xsd:import namespace="2e62f9a1-6b4f-4142-a286-d5cd9a077995"/>
    <xsd:import namespace="63ff88a5-1261-4e69-af65-167208e5643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2f9a1-6b4f-4142-a286-d5cd9a077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790f828-4d96-4d10-bc53-6c3febba0b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f88a5-1261-4e69-af65-167208e5643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6b6dbd-2851-4f6f-aa81-2e158a887d45}" ma:internalName="TaxCatchAll" ma:showField="CatchAllData" ma:web="63ff88a5-1261-4e69-af65-167208e5643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C9EC4F-FFC0-4311-AC83-D6A705DF3ED9}"/>
</file>

<file path=customXml/itemProps2.xml><?xml version="1.0" encoding="utf-8"?>
<ds:datastoreItem xmlns:ds="http://schemas.openxmlformats.org/officeDocument/2006/customXml" ds:itemID="{0A793DD3-5871-48C8-9BB5-6A8B2D67B538}"/>
</file>

<file path=docProps/app.xml><?xml version="1.0" encoding="utf-8"?>
<Properties xmlns="http://schemas.openxmlformats.org/officeDocument/2006/extended-properties" xmlns:vt="http://schemas.openxmlformats.org/officeDocument/2006/docPropsVTypes">
  <Template>Theme1</Template>
  <TotalTime>3553</TotalTime>
  <Words>2096</Words>
  <Application>Microsoft Office PowerPoint</Application>
  <PresentationFormat>Widescreen</PresentationFormat>
  <Paragraphs>260</Paragraphs>
  <Slides>32</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Bahamas</vt:lpstr>
      <vt:lpstr>Calibri</vt:lpstr>
      <vt:lpstr>Garamond</vt:lpstr>
      <vt:lpstr>Symbol</vt:lpstr>
      <vt:lpstr>Times New Roman</vt:lpstr>
      <vt:lpstr>Trebuchet MS</vt:lpstr>
      <vt:lpstr>Wingdings</vt:lpstr>
      <vt:lpstr>Theme1</vt:lpstr>
      <vt:lpstr>PowerPoint Presentation</vt:lpstr>
      <vt:lpstr> Introduction of our Guide,  Mr. Anand Prakash</vt:lpstr>
      <vt:lpstr>PowerPoint Presentation</vt:lpstr>
      <vt:lpstr>PowerPoint Presentation</vt:lpstr>
      <vt:lpstr>Synopsis:</vt:lpstr>
      <vt:lpstr>Synopsis:</vt:lpstr>
      <vt:lpstr>Synopsis:</vt:lpstr>
      <vt:lpstr>PowerPoint Presentation</vt:lpstr>
      <vt:lpstr>Professional Conduct Standards</vt:lpstr>
      <vt:lpstr>Professional Conduct Standards</vt:lpstr>
      <vt:lpstr>Professional Conduct Standards</vt:lpstr>
      <vt:lpstr>Actuaries Act 2006</vt:lpstr>
      <vt:lpstr>PowerPoint Presentation</vt:lpstr>
      <vt:lpstr>Professionalism Issues</vt:lpstr>
      <vt:lpstr>Applicable Standards (1)</vt:lpstr>
      <vt:lpstr>Applicable Standards (2)</vt:lpstr>
      <vt:lpstr>Alternative Options</vt:lpstr>
      <vt:lpstr>PowerPoint Presentation</vt:lpstr>
      <vt:lpstr>Professionalism Issue</vt:lpstr>
      <vt:lpstr>Professional Conduct Standard:</vt:lpstr>
      <vt:lpstr>Alternative Options</vt:lpstr>
      <vt:lpstr>PowerPoint Presentation</vt:lpstr>
      <vt:lpstr>Professionalism Issue</vt:lpstr>
      <vt:lpstr>Applicable Standards</vt:lpstr>
      <vt:lpstr>Alternative Options</vt:lpstr>
      <vt:lpstr>PowerPoint Presentation</vt:lpstr>
      <vt:lpstr>Professionalism Issue</vt:lpstr>
      <vt:lpstr>Applicable Standards (1)</vt:lpstr>
      <vt:lpstr>Applicable Standards (2)</vt:lpstr>
      <vt:lpstr>Alternative Options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Roopa Bhat</cp:lastModifiedBy>
  <cp:revision>238</cp:revision>
  <dcterms:created xsi:type="dcterms:W3CDTF">2011-07-20T12:11:57Z</dcterms:created>
  <dcterms:modified xsi:type="dcterms:W3CDTF">2023-06-21T15:23:46Z</dcterms:modified>
</cp:coreProperties>
</file>